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279" r:id="rId35"/>
  </p:sldIdLst>
  <p:sldSz cx="9144000" cy="5143500" type="screen16x9"/>
  <p:notesSz cx="6805613" cy="9944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B"/>
    <a:srgbClr val="58595B"/>
    <a:srgbClr val="004BAF"/>
    <a:srgbClr val="E8EBF1"/>
    <a:srgbClr val="4D4D4D"/>
    <a:srgbClr val="AB0810"/>
    <a:srgbClr val="FDBE24"/>
    <a:srgbClr val="FA661C"/>
    <a:srgbClr val="90BDDB"/>
    <a:srgbClr val="335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8" autoAdjust="0"/>
    <p:restoredTop sz="82878" autoAdjust="0"/>
  </p:normalViewPr>
  <p:slideViewPr>
    <p:cSldViewPr snapToGrid="0" snapToObjects="1">
      <p:cViewPr varScale="1">
        <p:scale>
          <a:sx n="71" d="100"/>
          <a:sy n="71" d="100"/>
        </p:scale>
        <p:origin x="1200" y="39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8E61C0-B6F7-4C9C-863F-D118B03799EB}" type="datetimeFigureOut">
              <a:rPr lang="en-US"/>
              <a:pPr>
                <a:defRPr/>
              </a:pPr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F3F7B5-9A0B-40F3-A257-932ED5C8B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35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E6EE8EE-BAD1-491A-8874-8394E5CA366F}" type="datetimeFigureOut">
              <a:rPr lang="en-US"/>
              <a:pPr>
                <a:defRPr/>
              </a:pPr>
              <a:t>4/24/2017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6C1005-B323-4A04-B0D1-DB577C3C2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94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22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https://support.ciscospark.com/customer/en/portal/articles/1911657-firewall-and-network-requirements-for-the-cisco-spark-app</a:t>
            </a:r>
          </a:p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17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981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BB0BD-CB54-314E-8017-5970BD790E4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810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77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82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BB0BD-CB54-314E-8017-5970BD790E4C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5077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3067" y="4717415"/>
            <a:ext cx="5435600" cy="4469130"/>
          </a:xfrm>
        </p:spPr>
        <p:txBody>
          <a:bodyPr/>
          <a:lstStyle/>
          <a:p>
            <a:pPr>
              <a:lnSpc>
                <a:spcPts val="85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14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3067" y="4717415"/>
            <a:ext cx="5435600" cy="4469130"/>
          </a:xfrm>
        </p:spPr>
        <p:txBody>
          <a:bodyPr/>
          <a:lstStyle/>
          <a:p>
            <a:pPr>
              <a:lnSpc>
                <a:spcPts val="85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3067" y="4717415"/>
            <a:ext cx="5435600" cy="4469130"/>
          </a:xfrm>
        </p:spPr>
        <p:txBody>
          <a:bodyPr/>
          <a:lstStyle/>
          <a:p>
            <a:pPr>
              <a:lnSpc>
                <a:spcPts val="85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95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CB79-2C0C-F84D-A224-30C295992FC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89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Pr>
        <a:gradFill>
          <a:gsLst>
            <a:gs pos="0">
              <a:schemeClr val="bg2"/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323850"/>
            <a:ext cx="9413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3639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5563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gradFill rotWithShape="1">
          <a:gsLst>
            <a:gs pos="0">
              <a:schemeClr val="bg2"/>
            </a:gs>
            <a:gs pos="100000">
              <a:schemeClr val="accent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1646238"/>
            <a:ext cx="19907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Segue">
    <p:bg>
      <p:bgPr>
        <a:gradFill rotWithShape="0">
          <a:gsLst>
            <a:gs pos="0">
              <a:schemeClr val="bg2"/>
            </a:gs>
            <a:gs pos="100000">
              <a:schemeClr val="accent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509F5890-BE05-4D5D-AADF-DD6FDB4C472B}" type="slidenum"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2016</a:t>
            </a:r>
            <a:r>
              <a:rPr lang="en-US" sz="600" baseline="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 </a:t>
            </a: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screen">
            <a:alphaModFix amt="60000"/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2348">
            <a:off x="40099" y="530991"/>
            <a:ext cx="9103901" cy="2141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014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2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600" b="0" i="1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92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341312" y="263852"/>
            <a:ext cx="8345488" cy="41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spc="150" baseline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ja-JP" altLang="en-US" dirty="0" smtClean="0"/>
              <a:t>マスター タイトルの書式設定</a:t>
            </a:r>
            <a:endParaRPr lang="en-GB" dirty="0"/>
          </a:p>
        </p:txBody>
      </p:sp>
      <p:sp>
        <p:nvSpPr>
          <p:cNvPr id="2" name="フリーフォーム 1"/>
          <p:cNvSpPr/>
          <p:nvPr userDrawn="1"/>
        </p:nvSpPr>
        <p:spPr>
          <a:xfrm>
            <a:off x="328863" y="224589"/>
            <a:ext cx="8357937" cy="433137"/>
          </a:xfrm>
          <a:custGeom>
            <a:avLst/>
            <a:gdLst>
              <a:gd name="connsiteX0" fmla="*/ 152400 w 8357937"/>
              <a:gd name="connsiteY0" fmla="*/ 433137 h 433137"/>
              <a:gd name="connsiteX1" fmla="*/ 0 w 8357937"/>
              <a:gd name="connsiteY1" fmla="*/ 433137 h 433137"/>
              <a:gd name="connsiteX2" fmla="*/ 0 w 8357937"/>
              <a:gd name="connsiteY2" fmla="*/ 0 h 433137"/>
              <a:gd name="connsiteX3" fmla="*/ 8357937 w 8357937"/>
              <a:gd name="connsiteY3" fmla="*/ 0 h 43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57937" h="433137">
                <a:moveTo>
                  <a:pt x="152400" y="433137"/>
                </a:moveTo>
                <a:lnTo>
                  <a:pt x="0" y="433137"/>
                </a:lnTo>
                <a:lnTo>
                  <a:pt x="0" y="0"/>
                </a:lnTo>
                <a:lnTo>
                  <a:pt x="8357937" y="0"/>
                </a:lnTo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90061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64794" y="1347788"/>
            <a:ext cx="4218460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3023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000000">
                  <a:alpha val="25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2017  </a:t>
            </a: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Cisco and/or its affiliates. All rights reserved.   Cisco </a:t>
            </a:r>
            <a:r>
              <a:rPr lang="en-US" altLang="ja-JP" sz="600" dirty="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Public</a:t>
            </a:r>
            <a:endParaRPr lang="en-US" sz="600" dirty="0">
              <a:solidFill>
                <a:srgbClr val="000000">
                  <a:alpha val="25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72" r:id="rId2"/>
    <p:sldLayoutId id="2147483977" r:id="rId3"/>
    <p:sldLayoutId id="2147483998" r:id="rId4"/>
    <p:sldLayoutId id="2147483999" r:id="rId5"/>
    <p:sldLayoutId id="2147484000" r:id="rId6"/>
    <p:sldLayoutId id="2147484001" r:id="rId7"/>
    <p:sldLayoutId id="2147484002" r:id="rId8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lang="en-US" sz="3200" kern="1200" dirty="0">
          <a:solidFill>
            <a:schemeClr val="tx2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kumimoji="1"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kumimoji="1"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kumimoji="1"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kumimoji="1"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kumimoji="1"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kumimoji="1"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kumimoji="1"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4.png"/><Relationship Id="rId7" Type="http://schemas.openxmlformats.org/officeDocument/2006/relationships/image" Target="../media/image15.emf"/><Relationship Id="rId12" Type="http://schemas.openxmlformats.org/officeDocument/2006/relationships/image" Target="../media/image1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26.png"/><Relationship Id="rId5" Type="http://schemas.openxmlformats.org/officeDocument/2006/relationships/image" Target="../media/image35.jpeg"/><Relationship Id="rId10" Type="http://schemas.openxmlformats.org/officeDocument/2006/relationships/image" Target="../media/image25.png"/><Relationship Id="rId4" Type="http://schemas.openxmlformats.org/officeDocument/2006/relationships/image" Target="../media/image11.png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ciscospark.com/customer/ja/portal/topics/580829" TargetMode="External"/><Relationship Id="rId2" Type="http://schemas.openxmlformats.org/officeDocument/2006/relationships/hyperlink" Target="https://www.ciscospark.com/downloads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isco-crp.com/" TargetMode="External"/><Relationship Id="rId4" Type="http://schemas.openxmlformats.org/officeDocument/2006/relationships/hyperlink" Target="http://www.cisco.com/c/en/us/solutions/collateral/unified-communications/hosted-collaboration-solution-hcs/datasheet-c78-736823.html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Placeholder 3"/>
          <p:cNvSpPr>
            <a:spLocks noGrp="1"/>
          </p:cNvSpPr>
          <p:nvPr>
            <p:ph type="body" sz="quarter" idx="11"/>
          </p:nvPr>
        </p:nvSpPr>
        <p:spPr bwMode="auto">
          <a:xfrm>
            <a:off x="510988" y="4070196"/>
            <a:ext cx="8254929" cy="40095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z="1600" dirty="0" smtClean="0"/>
              <a:t>2017</a:t>
            </a:r>
            <a:r>
              <a:rPr lang="ja-JP" altLang="en-US" sz="1600" dirty="0" smtClean="0"/>
              <a:t>年</a:t>
            </a:r>
            <a:r>
              <a:rPr lang="ja-JP" altLang="en-US" sz="1600" dirty="0"/>
              <a:t>４</a:t>
            </a:r>
            <a:r>
              <a:rPr lang="ja-JP" altLang="en-US" sz="1600" dirty="0" smtClean="0"/>
              <a:t>月</a:t>
            </a:r>
            <a:r>
              <a:rPr lang="en-US" altLang="ja-JP" sz="1600" dirty="0"/>
              <a:t/>
            </a:r>
            <a:br>
              <a:rPr lang="en-US" altLang="ja-JP" sz="1600" dirty="0"/>
            </a:br>
            <a:endParaRPr altLang="en-US" sz="1600" dirty="0">
              <a:ea typeface="ＭＳ Ｐゴシック" pitchFamily="34" charset="-128"/>
              <a:cs typeface="CiscoSans" pitchFamily="34" charset="0"/>
            </a:endParaRPr>
          </a:p>
        </p:txBody>
      </p:sp>
      <p:sp>
        <p:nvSpPr>
          <p:cNvPr id="8" name="Subtitle 1"/>
          <p:cNvSpPr txBox="1">
            <a:spLocks/>
          </p:cNvSpPr>
          <p:nvPr/>
        </p:nvSpPr>
        <p:spPr>
          <a:xfrm>
            <a:off x="510988" y="3718112"/>
            <a:ext cx="8407329" cy="208429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kumimoji="1" lang="en-US" sz="1400" b="0" i="0" kern="1200">
                <a:solidFill>
                  <a:srgbClr val="FFFFFE"/>
                </a:solidFill>
                <a:latin typeface="+mn-lt"/>
                <a:ea typeface="ＭＳ Ｐゴシック" charset="0"/>
                <a:cs typeface="CiscoSans"/>
              </a:defRPr>
            </a:lvl1pPr>
            <a:lvl2pPr marL="342856" indent="0" algn="ctr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umimoji="1"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2pPr>
            <a:lvl3pPr marL="685720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kumimoji="1"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3pPr>
            <a:lvl4pPr marL="1028579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kumimoji="1" lang="en-US" sz="1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4pPr>
            <a:lvl5pPr marL="1371441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kumimoji="1" lang="en-US" sz="1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5pPr>
            <a:lvl6pPr marL="1714297" indent="0" algn="ctr" defTabSz="685777" rtl="0" eaLnBrk="1" latinLnBrk="0" hangingPunct="1">
              <a:spcBef>
                <a:spcPts val="600"/>
              </a:spcBef>
              <a:buFont typeface="Arial" pitchFamily="34" charset="0"/>
              <a:buNone/>
              <a:defRPr kumimoji="1" sz="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161" indent="0" algn="ctr" defTabSz="685777" rtl="0" eaLnBrk="1" latinLnBrk="0" hangingPunct="1">
              <a:spcBef>
                <a:spcPts val="600"/>
              </a:spcBef>
              <a:buFont typeface="Arial" pitchFamily="34" charset="0"/>
              <a:buNone/>
              <a:defRPr kumimoji="1" sz="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020" indent="0" algn="ctr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2882" indent="0" algn="ctr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/>
              <a:t>シスコシステムズ合同会社</a:t>
            </a:r>
            <a:endParaRPr lang="ja-JP" altLang="en-US" sz="1600" dirty="0"/>
          </a:p>
        </p:txBody>
      </p:sp>
      <p:sp>
        <p:nvSpPr>
          <p:cNvPr id="3" name="正方形/長方形 2"/>
          <p:cNvSpPr/>
          <p:nvPr/>
        </p:nvSpPr>
        <p:spPr>
          <a:xfrm>
            <a:off x="510988" y="1364875"/>
            <a:ext cx="84850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solidFill>
                  <a:srgbClr val="FFFFFE"/>
                </a:solidFill>
                <a:latin typeface="Arial"/>
                <a:ea typeface="ＭＳ Ｐゴシック" charset="0"/>
              </a:rPr>
              <a:t>忙しい人のための</a:t>
            </a:r>
            <a:r>
              <a:rPr kumimoji="1" lang="en-US" altLang="ja-JP" sz="4000" dirty="0">
                <a:solidFill>
                  <a:srgbClr val="FFFFFE"/>
                </a:solidFill>
                <a:latin typeface="Arial"/>
                <a:ea typeface="ＭＳ Ｐゴシック" charset="0"/>
              </a:rPr>
              <a:t/>
            </a:r>
            <a:br>
              <a:rPr kumimoji="1" lang="en-US" altLang="ja-JP" sz="4000" dirty="0">
                <a:solidFill>
                  <a:srgbClr val="FFFFFE"/>
                </a:solidFill>
                <a:latin typeface="Arial"/>
                <a:ea typeface="ＭＳ Ｐゴシック" charset="0"/>
              </a:rPr>
            </a:br>
            <a:r>
              <a:rPr kumimoji="1" lang="en-US" altLang="ja-JP" sz="3600" dirty="0" smtClean="0">
                <a:solidFill>
                  <a:srgbClr val="FFFFFE"/>
                </a:solidFill>
                <a:latin typeface="Arial"/>
                <a:ea typeface="ＭＳ Ｐゴシック" charset="0"/>
              </a:rPr>
              <a:t>Cisco Spark </a:t>
            </a:r>
            <a:r>
              <a:rPr kumimoji="1" lang="en-US" altLang="ja-JP" sz="3600" dirty="0">
                <a:solidFill>
                  <a:srgbClr val="FFFFFE"/>
                </a:solidFill>
                <a:latin typeface="Arial"/>
                <a:ea typeface="ＭＳ Ｐゴシック" charset="0"/>
              </a:rPr>
              <a:t>Room (</a:t>
            </a:r>
            <a:r>
              <a:rPr kumimoji="1" lang="ja-JP" altLang="en-US" sz="3600" dirty="0" smtClean="0">
                <a:solidFill>
                  <a:srgbClr val="FFFFFE"/>
                </a:solidFill>
                <a:latin typeface="Arial"/>
                <a:ea typeface="ＭＳ Ｐゴシック" charset="0"/>
              </a:rPr>
              <a:t>クラウド ビデオ</a:t>
            </a:r>
            <a:r>
              <a:rPr kumimoji="1" lang="ja-JP" altLang="en-US" sz="3600" dirty="0">
                <a:solidFill>
                  <a:srgbClr val="FFFFFE"/>
                </a:solidFill>
                <a:latin typeface="Arial"/>
                <a:ea typeface="ＭＳ Ｐゴシック" charset="0"/>
              </a:rPr>
              <a:t>会議</a:t>
            </a:r>
            <a:r>
              <a:rPr kumimoji="1" lang="en-US" altLang="ja-JP" sz="3600" dirty="0">
                <a:solidFill>
                  <a:srgbClr val="FFFFFE"/>
                </a:solidFill>
                <a:latin typeface="Arial"/>
                <a:ea typeface="ＭＳ Ｐゴシック" charset="0"/>
              </a:rPr>
              <a:t>) </a:t>
            </a:r>
            <a:br>
              <a:rPr kumimoji="1" lang="en-US" altLang="ja-JP" sz="3600" dirty="0">
                <a:solidFill>
                  <a:srgbClr val="FFFFFE"/>
                </a:solidFill>
                <a:latin typeface="Arial"/>
                <a:ea typeface="ＭＳ Ｐゴシック" charset="0"/>
              </a:rPr>
            </a:br>
            <a:r>
              <a:rPr kumimoji="1" lang="ja-JP" altLang="en-US" sz="3600" dirty="0">
                <a:solidFill>
                  <a:srgbClr val="FFFFFE"/>
                </a:solidFill>
                <a:latin typeface="Arial"/>
                <a:ea typeface="ＭＳ Ｐゴシック" charset="0"/>
              </a:rPr>
              <a:t>提案</a:t>
            </a:r>
            <a:r>
              <a:rPr kumimoji="1" lang="ja-JP" altLang="en-US" sz="3600" dirty="0" smtClean="0">
                <a:solidFill>
                  <a:srgbClr val="FFFFFE"/>
                </a:solidFill>
                <a:latin typeface="Arial"/>
                <a:ea typeface="ＭＳ Ｐゴシック" charset="0"/>
              </a:rPr>
              <a:t>ガイド</a:t>
            </a:r>
            <a:endParaRPr lang="ja-JP" altLang="en-US" sz="3600" dirty="0"/>
          </a:p>
        </p:txBody>
      </p:sp>
      <p:sp>
        <p:nvSpPr>
          <p:cNvPr id="7" name="円形吹き出し 2"/>
          <p:cNvSpPr/>
          <p:nvPr/>
        </p:nvSpPr>
        <p:spPr>
          <a:xfrm>
            <a:off x="6938523" y="658906"/>
            <a:ext cx="1351294" cy="1122829"/>
          </a:xfrm>
          <a:custGeom>
            <a:avLst/>
            <a:gdLst>
              <a:gd name="connsiteX0" fmla="*/ -75776 w 972108"/>
              <a:gd name="connsiteY0" fmla="*/ 918180 h 900680"/>
              <a:gd name="connsiteX1" fmla="*/ 69195 w 972108"/>
              <a:gd name="connsiteY1" fmla="*/ 681928 h 900680"/>
              <a:gd name="connsiteX2" fmla="*/ 225002 w 972108"/>
              <a:gd name="connsiteY2" fmla="*/ 70465 h 900680"/>
              <a:gd name="connsiteX3" fmla="*/ 846670 w 972108"/>
              <a:gd name="connsiteY3" fmla="*/ 148395 h 900680"/>
              <a:gd name="connsiteX4" fmla="*/ 818762 w 972108"/>
              <a:gd name="connsiteY4" fmla="*/ 778640 h 900680"/>
              <a:gd name="connsiteX5" fmla="*/ 193184 w 972108"/>
              <a:gd name="connsiteY5" fmla="*/ 809749 h 900680"/>
              <a:gd name="connsiteX6" fmla="*/ -75776 w 972108"/>
              <a:gd name="connsiteY6" fmla="*/ 918180 h 900680"/>
              <a:gd name="connsiteX0" fmla="*/ 0 w 1047886"/>
              <a:gd name="connsiteY0" fmla="*/ 918195 h 918195"/>
              <a:gd name="connsiteX1" fmla="*/ 144971 w 1047886"/>
              <a:gd name="connsiteY1" fmla="*/ 681943 h 918195"/>
              <a:gd name="connsiteX2" fmla="*/ 300778 w 1047886"/>
              <a:gd name="connsiteY2" fmla="*/ 70480 h 918195"/>
              <a:gd name="connsiteX3" fmla="*/ 922446 w 1047886"/>
              <a:gd name="connsiteY3" fmla="*/ 148410 h 918195"/>
              <a:gd name="connsiteX4" fmla="*/ 894538 w 1047886"/>
              <a:gd name="connsiteY4" fmla="*/ 778655 h 918195"/>
              <a:gd name="connsiteX5" fmla="*/ 268960 w 1047886"/>
              <a:gd name="connsiteY5" fmla="*/ 809764 h 918195"/>
              <a:gd name="connsiteX6" fmla="*/ 0 w 1047886"/>
              <a:gd name="connsiteY6" fmla="*/ 918195 h 918195"/>
              <a:gd name="connsiteX0" fmla="*/ 0 w 1072600"/>
              <a:gd name="connsiteY0" fmla="*/ 905838 h 905838"/>
              <a:gd name="connsiteX1" fmla="*/ 169685 w 1072600"/>
              <a:gd name="connsiteY1" fmla="*/ 681943 h 905838"/>
              <a:gd name="connsiteX2" fmla="*/ 325492 w 1072600"/>
              <a:gd name="connsiteY2" fmla="*/ 70480 h 905838"/>
              <a:gd name="connsiteX3" fmla="*/ 947160 w 1072600"/>
              <a:gd name="connsiteY3" fmla="*/ 148410 h 905838"/>
              <a:gd name="connsiteX4" fmla="*/ 919252 w 1072600"/>
              <a:gd name="connsiteY4" fmla="*/ 778655 h 905838"/>
              <a:gd name="connsiteX5" fmla="*/ 293674 w 1072600"/>
              <a:gd name="connsiteY5" fmla="*/ 809764 h 905838"/>
              <a:gd name="connsiteX6" fmla="*/ 0 w 1072600"/>
              <a:gd name="connsiteY6" fmla="*/ 905838 h 905838"/>
              <a:gd name="connsiteX0" fmla="*/ 0 w 1072600"/>
              <a:gd name="connsiteY0" fmla="*/ 905838 h 905838"/>
              <a:gd name="connsiteX1" fmla="*/ 169685 w 1072600"/>
              <a:gd name="connsiteY1" fmla="*/ 681943 h 905838"/>
              <a:gd name="connsiteX2" fmla="*/ 325492 w 1072600"/>
              <a:gd name="connsiteY2" fmla="*/ 70480 h 905838"/>
              <a:gd name="connsiteX3" fmla="*/ 947160 w 1072600"/>
              <a:gd name="connsiteY3" fmla="*/ 148410 h 905838"/>
              <a:gd name="connsiteX4" fmla="*/ 919252 w 1072600"/>
              <a:gd name="connsiteY4" fmla="*/ 778655 h 905838"/>
              <a:gd name="connsiteX5" fmla="*/ 293674 w 1072600"/>
              <a:gd name="connsiteY5" fmla="*/ 809764 h 905838"/>
              <a:gd name="connsiteX6" fmla="*/ 0 w 1072600"/>
              <a:gd name="connsiteY6" fmla="*/ 905838 h 905838"/>
              <a:gd name="connsiteX0" fmla="*/ 0 w 1072600"/>
              <a:gd name="connsiteY0" fmla="*/ 905838 h 905838"/>
              <a:gd name="connsiteX1" fmla="*/ 169685 w 1072600"/>
              <a:gd name="connsiteY1" fmla="*/ 681943 h 905838"/>
              <a:gd name="connsiteX2" fmla="*/ 325492 w 1072600"/>
              <a:gd name="connsiteY2" fmla="*/ 70480 h 905838"/>
              <a:gd name="connsiteX3" fmla="*/ 947160 w 1072600"/>
              <a:gd name="connsiteY3" fmla="*/ 148410 h 905838"/>
              <a:gd name="connsiteX4" fmla="*/ 919252 w 1072600"/>
              <a:gd name="connsiteY4" fmla="*/ 778655 h 905838"/>
              <a:gd name="connsiteX5" fmla="*/ 293674 w 1072600"/>
              <a:gd name="connsiteY5" fmla="*/ 809764 h 905838"/>
              <a:gd name="connsiteX6" fmla="*/ 0 w 1072600"/>
              <a:gd name="connsiteY6" fmla="*/ 905838 h 905838"/>
              <a:gd name="connsiteX0" fmla="*/ 0 w 1072600"/>
              <a:gd name="connsiteY0" fmla="*/ 905838 h 905838"/>
              <a:gd name="connsiteX1" fmla="*/ 169685 w 1072600"/>
              <a:gd name="connsiteY1" fmla="*/ 681943 h 905838"/>
              <a:gd name="connsiteX2" fmla="*/ 325492 w 1072600"/>
              <a:gd name="connsiteY2" fmla="*/ 70480 h 905838"/>
              <a:gd name="connsiteX3" fmla="*/ 947160 w 1072600"/>
              <a:gd name="connsiteY3" fmla="*/ 148410 h 905838"/>
              <a:gd name="connsiteX4" fmla="*/ 919252 w 1072600"/>
              <a:gd name="connsiteY4" fmla="*/ 778655 h 905838"/>
              <a:gd name="connsiteX5" fmla="*/ 293674 w 1072600"/>
              <a:gd name="connsiteY5" fmla="*/ 809764 h 905838"/>
              <a:gd name="connsiteX6" fmla="*/ 0 w 1072600"/>
              <a:gd name="connsiteY6" fmla="*/ 905838 h 905838"/>
              <a:gd name="connsiteX0" fmla="*/ 0 w 1072600"/>
              <a:gd name="connsiteY0" fmla="*/ 905838 h 905838"/>
              <a:gd name="connsiteX1" fmla="*/ 169685 w 1072600"/>
              <a:gd name="connsiteY1" fmla="*/ 681943 h 905838"/>
              <a:gd name="connsiteX2" fmla="*/ 325492 w 1072600"/>
              <a:gd name="connsiteY2" fmla="*/ 70480 h 905838"/>
              <a:gd name="connsiteX3" fmla="*/ 947160 w 1072600"/>
              <a:gd name="connsiteY3" fmla="*/ 148410 h 905838"/>
              <a:gd name="connsiteX4" fmla="*/ 919252 w 1072600"/>
              <a:gd name="connsiteY4" fmla="*/ 778655 h 905838"/>
              <a:gd name="connsiteX5" fmla="*/ 293674 w 1072600"/>
              <a:gd name="connsiteY5" fmla="*/ 809764 h 905838"/>
              <a:gd name="connsiteX6" fmla="*/ 0 w 1072600"/>
              <a:gd name="connsiteY6" fmla="*/ 905838 h 90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2600" h="905838">
                <a:moveTo>
                  <a:pt x="0" y="905838"/>
                </a:moveTo>
                <a:cubicBezTo>
                  <a:pt x="75097" y="849741"/>
                  <a:pt x="131658" y="775111"/>
                  <a:pt x="169685" y="681943"/>
                </a:cubicBezTo>
                <a:cubicBezTo>
                  <a:pt x="34252" y="472672"/>
                  <a:pt x="103341" y="201533"/>
                  <a:pt x="325492" y="70480"/>
                </a:cubicBezTo>
                <a:cubicBezTo>
                  <a:pt x="525493" y="-47506"/>
                  <a:pt x="788189" y="-14576"/>
                  <a:pt x="947160" y="148410"/>
                </a:cubicBezTo>
                <a:cubicBezTo>
                  <a:pt x="1124722" y="330455"/>
                  <a:pt x="1112313" y="610698"/>
                  <a:pt x="919252" y="778655"/>
                </a:cubicBezTo>
                <a:cubicBezTo>
                  <a:pt x="746712" y="928759"/>
                  <a:pt x="482563" y="941895"/>
                  <a:pt x="293674" y="809764"/>
                </a:cubicBezTo>
                <a:cubicBezTo>
                  <a:pt x="208140" y="878860"/>
                  <a:pt x="141140" y="904705"/>
                  <a:pt x="0" y="905838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0" rIns="0" bIns="0" rtlCol="0" anchor="ctr"/>
          <a:lstStyle/>
          <a:p>
            <a:pPr algn="ctr"/>
            <a:r>
              <a:rPr kumimoji="1" lang="ja-JP" altLang="en-US" sz="2000" b="1" spc="-150" dirty="0" smtClean="0">
                <a:solidFill>
                  <a:schemeClr val="bg2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ざっくり</a:t>
            </a:r>
            <a:endParaRPr kumimoji="1" lang="en-US" altLang="ja-JP" sz="2000" b="1" spc="-150" dirty="0">
              <a:solidFill>
                <a:schemeClr val="bg2">
                  <a:lumMod val="7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000" b="1" spc="-150" dirty="0" smtClean="0">
                <a:solidFill>
                  <a:schemeClr val="bg2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シリーズ</a:t>
            </a:r>
            <a:r>
              <a:rPr kumimoji="1" lang="en-US" altLang="ja-JP" sz="2000" b="1" spc="-150" dirty="0" smtClean="0">
                <a:solidFill>
                  <a:schemeClr val="bg2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 </a:t>
            </a:r>
            <a:endParaRPr kumimoji="1" lang="ja-JP" altLang="en-US" sz="2000" b="1" spc="-150" dirty="0">
              <a:solidFill>
                <a:schemeClr val="bg2">
                  <a:lumMod val="7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602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通常の</a:t>
            </a:r>
            <a:r>
              <a:rPr kumimoji="1" lang="ja-JP" altLang="en-US" dirty="0" smtClean="0"/>
              <a:t>ビデオ端末のセットアップ</a:t>
            </a:r>
            <a:endParaRPr kumimoji="1" lang="ja-JP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7766" y="2139210"/>
            <a:ext cx="2919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3" indent="-285743">
              <a:buFont typeface="Arial" panose="020B0604020202020204" pitchFamily="34" charset="0"/>
              <a:buChar char="•"/>
            </a:pPr>
            <a:r>
              <a:rPr kumimoji="1" lang="ja-JP" altLang="en-US" sz="1400" dirty="0">
                <a:cs typeface="メイリオ" panose="020B0604030504040204" pitchFamily="50" charset="-128"/>
              </a:rPr>
              <a:t>持ち運びができる端末を購入</a:t>
            </a:r>
            <a:endParaRPr kumimoji="1" lang="en-US" altLang="ja-JP" sz="1400" dirty="0">
              <a:cs typeface="メイリオ" panose="020B0604030504040204" pitchFamily="50" charset="-128"/>
            </a:endParaRP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kumimoji="1" lang="ja-JP" altLang="en-US" sz="1400" dirty="0">
                <a:cs typeface="メイリオ" panose="020B0604030504040204" pitchFamily="50" charset="-128"/>
              </a:rPr>
              <a:t>ビデオ端末を初めて購入</a:t>
            </a:r>
            <a:r>
              <a:rPr kumimoji="1" lang="en-US" altLang="ja-JP" sz="1400" dirty="0">
                <a:cs typeface="メイリオ" panose="020B0604030504040204" pitchFamily="50" charset="-128"/>
              </a:rPr>
              <a:t>or</a:t>
            </a:r>
            <a:r>
              <a:rPr kumimoji="1" lang="ja-JP" altLang="en-US" sz="1400" dirty="0">
                <a:cs typeface="メイリオ" panose="020B0604030504040204" pitchFamily="50" charset="-128"/>
              </a:rPr>
              <a:t>拡張</a:t>
            </a:r>
          </a:p>
        </p:txBody>
      </p:sp>
      <p:sp>
        <p:nvSpPr>
          <p:cNvPr id="10" name="Down Arrow 15"/>
          <p:cNvSpPr/>
          <p:nvPr/>
        </p:nvSpPr>
        <p:spPr>
          <a:xfrm rot="16200000">
            <a:off x="2941177" y="3127952"/>
            <a:ext cx="992389" cy="46698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094" y="2489219"/>
            <a:ext cx="2589665" cy="186297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テキスト ボックス 6"/>
          <p:cNvSpPr txBox="1"/>
          <p:nvPr/>
        </p:nvSpPr>
        <p:spPr>
          <a:xfrm>
            <a:off x="695523" y="1400402"/>
            <a:ext cx="728436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50" b="1" dirty="0">
                <a:solidFill>
                  <a:schemeClr val="accent1"/>
                </a:solidFill>
                <a:cs typeface="Meiryo" panose="020B0604030504040204" pitchFamily="50" charset="-128"/>
              </a:rPr>
              <a:t>帯域を十分に用意しても、個々の端末の設定、</a:t>
            </a:r>
            <a:r>
              <a:rPr kumimoji="1" lang="en-US" altLang="ja-JP" sz="1650" b="1" dirty="0">
                <a:solidFill>
                  <a:schemeClr val="accent1"/>
                </a:solidFill>
                <a:cs typeface="Meiryo" panose="020B0604030504040204" pitchFamily="50" charset="-128"/>
              </a:rPr>
              <a:t>NW</a:t>
            </a:r>
            <a:r>
              <a:rPr kumimoji="1" lang="ja-JP" altLang="en-US" sz="1650" b="1" dirty="0">
                <a:solidFill>
                  <a:schemeClr val="accent1"/>
                </a:solidFill>
                <a:cs typeface="Meiryo" panose="020B0604030504040204" pitchFamily="50" charset="-128"/>
              </a:rPr>
              <a:t>の設定に意外と手間がかかる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4435" y="1120129"/>
            <a:ext cx="3359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accent1"/>
                </a:solidFill>
                <a:cs typeface="Meiryo" panose="020B0604030504040204" pitchFamily="50" charset="-128"/>
              </a:rPr>
              <a:t>ビデオ端末の導入に必要なことは？</a:t>
            </a:r>
          </a:p>
        </p:txBody>
      </p:sp>
      <p:sp>
        <p:nvSpPr>
          <p:cNvPr id="13" name="雲形吹き出し 12"/>
          <p:cNvSpPr/>
          <p:nvPr/>
        </p:nvSpPr>
        <p:spPr>
          <a:xfrm>
            <a:off x="3616003" y="1846543"/>
            <a:ext cx="2214053" cy="738395"/>
          </a:xfrm>
          <a:prstGeom prst="cloudCallout">
            <a:avLst>
              <a:gd name="adj1" fmla="val 24574"/>
              <a:gd name="adj2" fmla="val 61724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sp>
        <p:nvSpPr>
          <p:cNvPr id="12" name="TextBox 3"/>
          <p:cNvSpPr txBox="1"/>
          <p:nvPr/>
        </p:nvSpPr>
        <p:spPr>
          <a:xfrm>
            <a:off x="3884339" y="202553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cs typeface="メイリオ" panose="020B0604030504040204" pitchFamily="50" charset="-128"/>
              </a:rPr>
              <a:t>それぞれの端末の設定</a:t>
            </a:r>
            <a:endParaRPr kumimoji="1" lang="en-US" altLang="ja-JP" sz="1200" dirty="0">
              <a:solidFill>
                <a:schemeClr val="bg1"/>
              </a:solidFill>
              <a:cs typeface="メイリオ" panose="020B0604030504040204" pitchFamily="50" charset="-128"/>
            </a:endParaRPr>
          </a:p>
          <a:p>
            <a:r>
              <a:rPr kumimoji="1" lang="ja-JP" altLang="en-US" sz="1200" dirty="0" smtClean="0">
                <a:solidFill>
                  <a:schemeClr val="bg1"/>
                </a:solidFill>
                <a:cs typeface="メイリオ" panose="020B0604030504040204" pitchFamily="50" charset="-128"/>
              </a:rPr>
              <a:t>は 意外と</a:t>
            </a:r>
            <a:r>
              <a:rPr kumimoji="1" lang="ja-JP" altLang="en-US" sz="1200" dirty="0">
                <a:solidFill>
                  <a:schemeClr val="bg1"/>
                </a:solidFill>
                <a:cs typeface="メイリオ" panose="020B0604030504040204" pitchFamily="50" charset="-128"/>
              </a:rPr>
              <a:t>面倒</a:t>
            </a:r>
          </a:p>
        </p:txBody>
      </p:sp>
      <p:pic>
        <p:nvPicPr>
          <p:cNvPr id="17" name="Picture 6" descr="C:\Users\tsbutme\Desktop\New folder - Copy\30067_Device_router_3057_unknown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51" y="2994782"/>
            <a:ext cx="716572" cy="40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tsbutme\Desktop\New folder - Copy\30080_Device_switch_3062_unknown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363" y="3335995"/>
            <a:ext cx="811788" cy="3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雲形吹き出し 19"/>
          <p:cNvSpPr/>
          <p:nvPr/>
        </p:nvSpPr>
        <p:spPr>
          <a:xfrm>
            <a:off x="4579376" y="4157362"/>
            <a:ext cx="2450473" cy="780788"/>
          </a:xfrm>
          <a:prstGeom prst="cloudCallout">
            <a:avLst>
              <a:gd name="adj1" fmla="val 68231"/>
              <a:gd name="adj2" fmla="val -50107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sp>
        <p:nvSpPr>
          <p:cNvPr id="6" name="TextBox 3"/>
          <p:cNvSpPr txBox="1"/>
          <p:nvPr/>
        </p:nvSpPr>
        <p:spPr>
          <a:xfrm>
            <a:off x="4698035" y="4292005"/>
            <a:ext cx="2148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cs typeface="メイリオ" panose="020B0604030504040204" pitchFamily="50" charset="-128"/>
              </a:rPr>
              <a:t>B2B</a:t>
            </a:r>
            <a:r>
              <a:rPr kumimoji="1" lang="ja-JP" altLang="en-US" sz="1200" dirty="0" err="1">
                <a:solidFill>
                  <a:schemeClr val="bg1"/>
                </a:solidFill>
                <a:cs typeface="メイリオ" panose="020B0604030504040204" pitchFamily="50" charset="-128"/>
              </a:rPr>
              <a:t>での</a:t>
            </a:r>
            <a:r>
              <a:rPr kumimoji="1" lang="ja-JP" altLang="en-US" sz="1200" dirty="0">
                <a:solidFill>
                  <a:schemeClr val="bg1"/>
                </a:solidFill>
                <a:cs typeface="メイリオ" panose="020B0604030504040204" pitchFamily="50" charset="-128"/>
              </a:rPr>
              <a:t>接続は端末ごとに</a:t>
            </a:r>
            <a:endParaRPr kumimoji="1" lang="en-US" altLang="ja-JP" sz="1200" dirty="0">
              <a:solidFill>
                <a:schemeClr val="bg1"/>
              </a:solidFill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1200" dirty="0" smtClean="0">
                <a:solidFill>
                  <a:schemeClr val="bg1"/>
                </a:solidFill>
                <a:cs typeface="メイリオ" panose="020B0604030504040204" pitchFamily="50" charset="-128"/>
              </a:rPr>
              <a:t>グローバル </a:t>
            </a:r>
            <a:r>
              <a:rPr kumimoji="1" lang="en-US" altLang="ja-JP" sz="1200" smtClean="0">
                <a:solidFill>
                  <a:schemeClr val="bg1"/>
                </a:solidFill>
                <a:cs typeface="メイリオ" panose="020B0604030504040204" pitchFamily="50" charset="-128"/>
              </a:rPr>
              <a:t>IP</a:t>
            </a:r>
            <a:r>
              <a:rPr kumimoji="1" lang="ja-JP" altLang="en-US" sz="1200" dirty="0">
                <a:solidFill>
                  <a:schemeClr val="bg1"/>
                </a:solidFill>
                <a:cs typeface="メイリオ" panose="020B0604030504040204" pitchFamily="50" charset="-128"/>
              </a:rPr>
              <a:t>アドレスを用意</a:t>
            </a:r>
            <a:r>
              <a:rPr kumimoji="1" lang="en-US" altLang="ja-JP" sz="1200" dirty="0">
                <a:solidFill>
                  <a:schemeClr val="bg1"/>
                </a:solidFill>
                <a:cs typeface="メイリオ" panose="020B0604030504040204" pitchFamily="50" charset="-128"/>
              </a:rPr>
              <a:t>?</a:t>
            </a:r>
            <a:endParaRPr kumimoji="1" lang="ja-JP" altLang="en-US" sz="1200" dirty="0">
              <a:solidFill>
                <a:schemeClr val="bg1"/>
              </a:solidFill>
              <a:cs typeface="メイリオ" panose="020B0604030504040204" pitchFamily="50" charset="-128"/>
            </a:endParaRPr>
          </a:p>
        </p:txBody>
      </p:sp>
      <p:sp>
        <p:nvSpPr>
          <p:cNvPr id="21" name="雲形吹き出し 20"/>
          <p:cNvSpPr/>
          <p:nvPr/>
        </p:nvSpPr>
        <p:spPr>
          <a:xfrm>
            <a:off x="5565874" y="2559762"/>
            <a:ext cx="2214053" cy="738395"/>
          </a:xfrm>
          <a:prstGeom prst="cloudCallout">
            <a:avLst>
              <a:gd name="adj1" fmla="val 28438"/>
              <a:gd name="adj2" fmla="val 6584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sp>
        <p:nvSpPr>
          <p:cNvPr id="22" name="TextBox 3"/>
          <p:cNvSpPr txBox="1"/>
          <p:nvPr/>
        </p:nvSpPr>
        <p:spPr>
          <a:xfrm>
            <a:off x="5804612" y="2744042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cs typeface="メイリオ" panose="020B0604030504040204" pitchFamily="50" charset="-128"/>
              </a:rPr>
              <a:t>ビデオ端末を使う部屋の</a:t>
            </a:r>
            <a:endParaRPr kumimoji="1" lang="en-US" altLang="ja-JP" sz="1200" dirty="0">
              <a:solidFill>
                <a:schemeClr val="bg1"/>
              </a:solidFill>
              <a:cs typeface="メイリオ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chemeClr val="bg1"/>
                </a:solidFill>
                <a:cs typeface="メイリオ" panose="020B0604030504040204" pitchFamily="50" charset="-128"/>
              </a:rPr>
              <a:t>ポートの設定は？</a:t>
            </a:r>
          </a:p>
        </p:txBody>
      </p:sp>
      <p:sp>
        <p:nvSpPr>
          <p:cNvPr id="23" name="雲形吹き出し 22"/>
          <p:cNvSpPr/>
          <p:nvPr/>
        </p:nvSpPr>
        <p:spPr>
          <a:xfrm>
            <a:off x="6764968" y="1829783"/>
            <a:ext cx="2214053" cy="738395"/>
          </a:xfrm>
          <a:prstGeom prst="cloudCallout">
            <a:avLst>
              <a:gd name="adj1" fmla="val 18023"/>
              <a:gd name="adj2" fmla="val 10317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sp>
        <p:nvSpPr>
          <p:cNvPr id="24" name="TextBox 3"/>
          <p:cNvSpPr txBox="1"/>
          <p:nvPr/>
        </p:nvSpPr>
        <p:spPr>
          <a:xfrm>
            <a:off x="7029849" y="1971523"/>
            <a:ext cx="1690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cs typeface="メイリオ" panose="020B0604030504040204" pitchFamily="50" charset="-128"/>
              </a:rPr>
              <a:t>NAT</a:t>
            </a:r>
            <a:r>
              <a:rPr kumimoji="1" lang="en-US" altLang="ja-JP" sz="1200" dirty="0" smtClean="0">
                <a:solidFill>
                  <a:schemeClr val="bg1"/>
                </a:solidFill>
                <a:cs typeface="メイリオ" panose="020B0604030504040204" pitchFamily="50" charset="-128"/>
              </a:rPr>
              <a:t>/ PAT</a:t>
            </a:r>
            <a:r>
              <a:rPr kumimoji="1" lang="ja-JP" altLang="en-US" sz="1200" dirty="0">
                <a:solidFill>
                  <a:schemeClr val="bg1"/>
                </a:solidFill>
                <a:cs typeface="メイリオ" panose="020B0604030504040204" pitchFamily="50" charset="-128"/>
              </a:rPr>
              <a:t>しているけど</a:t>
            </a:r>
            <a:endParaRPr kumimoji="1" lang="en-US" altLang="ja-JP" sz="1200" dirty="0">
              <a:solidFill>
                <a:schemeClr val="bg1"/>
              </a:solidFill>
              <a:cs typeface="メイリオ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chemeClr val="bg1"/>
                </a:solidFill>
                <a:cs typeface="メイリオ" panose="020B0604030504040204" pitchFamily="50" charset="-128"/>
              </a:rPr>
              <a:t>どうしよう</a:t>
            </a:r>
            <a:r>
              <a:rPr kumimoji="1" lang="ja-JP" altLang="en-US" sz="1200" dirty="0" err="1">
                <a:solidFill>
                  <a:schemeClr val="bg1"/>
                </a:solidFill>
                <a:cs typeface="メイリオ" panose="020B0604030504040204" pitchFamily="50" charset="-128"/>
              </a:rPr>
              <a:t>。。。</a:t>
            </a:r>
            <a:endParaRPr kumimoji="1" lang="ja-JP" altLang="en-US" sz="1200" dirty="0">
              <a:solidFill>
                <a:schemeClr val="bg1"/>
              </a:solidFill>
              <a:cs typeface="メイリオ" panose="020B0604030504040204" pitchFamily="50" charset="-128"/>
            </a:endParaRPr>
          </a:p>
        </p:txBody>
      </p:sp>
      <p:sp>
        <p:nvSpPr>
          <p:cNvPr id="25" name="雲形吹き出し 24"/>
          <p:cNvSpPr/>
          <p:nvPr/>
        </p:nvSpPr>
        <p:spPr>
          <a:xfrm>
            <a:off x="3736152" y="3194095"/>
            <a:ext cx="2214053" cy="738395"/>
          </a:xfrm>
          <a:prstGeom prst="cloudCallout">
            <a:avLst>
              <a:gd name="adj1" fmla="val 62214"/>
              <a:gd name="adj2" fmla="val 4644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sp>
        <p:nvSpPr>
          <p:cNvPr id="26" name="TextBox 3"/>
          <p:cNvSpPr txBox="1"/>
          <p:nvPr/>
        </p:nvSpPr>
        <p:spPr>
          <a:xfrm>
            <a:off x="3832229" y="3450425"/>
            <a:ext cx="2219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cs typeface="メイリオ" panose="020B0604030504040204" pitchFamily="50" charset="-128"/>
              </a:rPr>
              <a:t>IP</a:t>
            </a:r>
            <a:r>
              <a:rPr kumimoji="1" lang="ja-JP" altLang="en-US" sz="1200" dirty="0">
                <a:solidFill>
                  <a:schemeClr val="bg1"/>
                </a:solidFill>
                <a:cs typeface="メイリオ" panose="020B0604030504040204" pitchFamily="50" charset="-128"/>
              </a:rPr>
              <a:t>アドレスによる管理が大変</a:t>
            </a:r>
          </a:p>
        </p:txBody>
      </p:sp>
      <p:pic>
        <p:nvPicPr>
          <p:cNvPr id="27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961" y="2842404"/>
            <a:ext cx="1100109" cy="987184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28" y="3768937"/>
            <a:ext cx="814430" cy="73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602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Spark Room</a:t>
            </a:r>
            <a:r>
              <a:rPr lang="ja-JP" altLang="en-US" dirty="0"/>
              <a:t>に</a:t>
            </a:r>
            <a:r>
              <a:rPr kumimoji="1" lang="ja-JP" altLang="en-US" dirty="0" smtClean="0"/>
              <a:t>端末を登録すると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セットアップがこんなに簡単！</a:t>
            </a:r>
            <a:endParaRPr kumimoji="1" lang="ja-JP" altLang="en-US" dirty="0"/>
          </a:p>
        </p:txBody>
      </p:sp>
      <p:sp>
        <p:nvSpPr>
          <p:cNvPr id="10" name="TextBox 3"/>
          <p:cNvSpPr txBox="1"/>
          <p:nvPr/>
        </p:nvSpPr>
        <p:spPr>
          <a:xfrm>
            <a:off x="206866" y="1880261"/>
            <a:ext cx="2858376" cy="543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3" indent="-285743">
              <a:buFont typeface="Arial" panose="020B0604020202020204" pitchFamily="34" charset="0"/>
              <a:buChar char="•"/>
            </a:pPr>
            <a:r>
              <a:rPr kumimoji="1" lang="ja-JP" altLang="en-US" sz="1400" dirty="0">
                <a:cs typeface="メイリオ" panose="020B0604030504040204" pitchFamily="50" charset="-128"/>
              </a:rPr>
              <a:t>インターネットが</a:t>
            </a:r>
            <a:r>
              <a:rPr kumimoji="1" lang="ja-JP" altLang="en-US" sz="1400" dirty="0" smtClean="0">
                <a:cs typeface="メイリオ" panose="020B0604030504040204" pitchFamily="50" charset="-128"/>
              </a:rPr>
              <a:t>繋がるポート</a:t>
            </a:r>
            <a:r>
              <a:rPr kumimoji="1" lang="ja-JP" altLang="en-US" sz="1400" dirty="0">
                <a:cs typeface="メイリオ" panose="020B0604030504040204" pitchFamily="50" charset="-128"/>
              </a:rPr>
              <a:t>に端末を接続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242" y="2560240"/>
            <a:ext cx="2602021" cy="1463636"/>
          </a:xfrm>
          <a:prstGeom prst="rect">
            <a:avLst/>
          </a:prstGeom>
          <a:ln>
            <a:solidFill>
              <a:schemeClr val="accent3">
                <a:lumMod val="90000"/>
              </a:schemeClr>
            </a:solidFill>
          </a:ln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067" y="2554835"/>
            <a:ext cx="2611630" cy="1469041"/>
          </a:xfrm>
          <a:prstGeom prst="rect">
            <a:avLst/>
          </a:prstGeom>
          <a:ln>
            <a:solidFill>
              <a:schemeClr val="accent3">
                <a:lumMod val="90000"/>
              </a:schemeClr>
            </a:solidFill>
          </a:ln>
        </p:spPr>
      </p:pic>
      <p:sp>
        <p:nvSpPr>
          <p:cNvPr id="14" name="TextBox 3"/>
          <p:cNvSpPr txBox="1"/>
          <p:nvPr/>
        </p:nvSpPr>
        <p:spPr>
          <a:xfrm>
            <a:off x="3065242" y="1880260"/>
            <a:ext cx="2685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3" indent="-285743">
              <a:buFont typeface="Arial" panose="020B0604020202020204" pitchFamily="34" charset="0"/>
              <a:buChar char="•"/>
            </a:pPr>
            <a:r>
              <a:rPr kumimoji="1" lang="ja-JP" altLang="en-US" sz="1400" dirty="0">
                <a:cs typeface="メイリオ" panose="020B0604030504040204" pitchFamily="50" charset="-128"/>
              </a:rPr>
              <a:t>電話サービスで</a:t>
            </a:r>
            <a:r>
              <a:rPr kumimoji="1" lang="en-US" altLang="ja-JP" sz="1400" dirty="0">
                <a:cs typeface="メイリオ" panose="020B0604030504040204" pitchFamily="50" charset="-128"/>
              </a:rPr>
              <a:t>Spark</a:t>
            </a:r>
            <a:r>
              <a:rPr kumimoji="1" lang="ja-JP" altLang="en-US" sz="1400" dirty="0">
                <a:cs typeface="メイリオ" panose="020B0604030504040204" pitchFamily="50" charset="-128"/>
              </a:rPr>
              <a:t>を選択</a:t>
            </a:r>
          </a:p>
        </p:txBody>
      </p:sp>
      <p:sp>
        <p:nvSpPr>
          <p:cNvPr id="15" name="TextBox 3"/>
          <p:cNvSpPr txBox="1"/>
          <p:nvPr/>
        </p:nvSpPr>
        <p:spPr>
          <a:xfrm>
            <a:off x="6039394" y="1880260"/>
            <a:ext cx="3013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3" indent="-285743">
              <a:buFont typeface="Arial" panose="020B0604020202020204" pitchFamily="34" charset="0"/>
              <a:buChar char="•"/>
            </a:pPr>
            <a:r>
              <a:rPr kumimoji="1" lang="ja-JP" altLang="en-US" sz="1400" dirty="0" smtClean="0">
                <a:cs typeface="メイリオ" panose="020B0604030504040204" pitchFamily="50" charset="-128"/>
              </a:rPr>
              <a:t>あらか</a:t>
            </a:r>
            <a:r>
              <a:rPr kumimoji="1" lang="ja-JP" altLang="en-US" sz="1400" dirty="0">
                <a:cs typeface="メイリオ" panose="020B0604030504040204" pitchFamily="50" charset="-128"/>
              </a:rPr>
              <a:t>じ</a:t>
            </a:r>
            <a:r>
              <a:rPr kumimoji="1" lang="ja-JP" altLang="en-US" sz="1400" dirty="0" smtClean="0">
                <a:cs typeface="メイリオ" panose="020B0604030504040204" pitchFamily="50" charset="-128"/>
              </a:rPr>
              <a:t>め</a:t>
            </a:r>
            <a:r>
              <a:rPr kumimoji="1" lang="ja-JP" altLang="en-US" sz="1400" dirty="0">
                <a:cs typeface="メイリオ" panose="020B0604030504040204" pitchFamily="50" charset="-128"/>
              </a:rPr>
              <a:t>用意したコードを入力</a:t>
            </a:r>
          </a:p>
        </p:txBody>
      </p:sp>
      <p:sp>
        <p:nvSpPr>
          <p:cNvPr id="16" name="Down Arrow 15"/>
          <p:cNvSpPr/>
          <p:nvPr/>
        </p:nvSpPr>
        <p:spPr>
          <a:xfrm rot="16200000">
            <a:off x="2212735" y="2902267"/>
            <a:ext cx="992389" cy="466985"/>
          </a:xfrm>
          <a:prstGeom prst="down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sp>
        <p:nvSpPr>
          <p:cNvPr id="17" name="Down Arrow 15"/>
          <p:cNvSpPr/>
          <p:nvPr/>
        </p:nvSpPr>
        <p:spPr>
          <a:xfrm rot="16200000">
            <a:off x="5488211" y="2993924"/>
            <a:ext cx="992389" cy="466985"/>
          </a:xfrm>
          <a:prstGeom prst="down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sp>
        <p:nvSpPr>
          <p:cNvPr id="18" name="角丸四角形吹き出し 17"/>
          <p:cNvSpPr/>
          <p:nvPr/>
        </p:nvSpPr>
        <p:spPr>
          <a:xfrm>
            <a:off x="442824" y="4457166"/>
            <a:ext cx="2988635" cy="501445"/>
          </a:xfrm>
          <a:prstGeom prst="wedgeRoundRectCallout">
            <a:avLst>
              <a:gd name="adj1" fmla="val -19460"/>
              <a:gd name="adj2" fmla="val -86520"/>
              <a:gd name="adj3" fmla="val 16667"/>
            </a:avLst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5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37766" y="4447402"/>
            <a:ext cx="3079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bg1"/>
                </a:solidFill>
                <a:cs typeface="メイリオ" panose="020B0604030504040204" pitchFamily="50" charset="-128"/>
              </a:rPr>
              <a:t>DHCP</a:t>
            </a:r>
            <a:r>
              <a:rPr kumimoji="1" lang="ja-JP" altLang="en-US" sz="1400" dirty="0">
                <a:solidFill>
                  <a:schemeClr val="bg1"/>
                </a:solidFill>
                <a:cs typeface="メイリオ" panose="020B0604030504040204" pitchFamily="50" charset="-128"/>
              </a:rPr>
              <a:t>でアドレス自動割り当てで</a:t>
            </a:r>
            <a:r>
              <a:rPr kumimoji="1" lang="en-US" altLang="ja-JP" sz="1400" dirty="0">
                <a:solidFill>
                  <a:schemeClr val="bg1"/>
                </a:solidFill>
                <a:cs typeface="メイリオ" panose="020B0604030504040204" pitchFamily="50" charset="-128"/>
              </a:rPr>
              <a:t>OK</a:t>
            </a:r>
            <a:r>
              <a:rPr kumimoji="1" lang="ja-JP" altLang="en-US" sz="1400" dirty="0">
                <a:solidFill>
                  <a:schemeClr val="bg1"/>
                </a:solidFill>
                <a:cs typeface="メイリオ" panose="020B0604030504040204" pitchFamily="50" charset="-128"/>
              </a:rPr>
              <a:t>！</a:t>
            </a:r>
            <a:endParaRPr kumimoji="1" lang="en-US" altLang="ja-JP" sz="1400" dirty="0">
              <a:solidFill>
                <a:schemeClr val="bg1"/>
              </a:solidFill>
              <a:cs typeface="メイリオ" panose="020B0604030504040204" pitchFamily="50" charset="-128"/>
            </a:endParaRPr>
          </a:p>
          <a:p>
            <a:r>
              <a:rPr kumimoji="1" lang="en-US" altLang="ja-JP" sz="1400" dirty="0" smtClean="0">
                <a:solidFill>
                  <a:schemeClr val="bg1"/>
                </a:solidFill>
                <a:cs typeface="メイリオ" panose="020B0604030504040204" pitchFamily="50" charset="-128"/>
              </a:rPr>
              <a:t>NAT/</a:t>
            </a:r>
            <a:r>
              <a:rPr kumimoji="1" lang="ja-JP" altLang="en-US" sz="1400" dirty="0">
                <a:solidFill>
                  <a:schemeClr val="bg1"/>
                </a:solidFill>
                <a:cs typeface="メイリオ" panose="020B0604030504040204" pitchFamily="50" charset="-128"/>
              </a:rPr>
              <a:t> </a:t>
            </a:r>
            <a:r>
              <a:rPr kumimoji="1" lang="en-US" altLang="ja-JP" sz="1400" dirty="0" smtClean="0">
                <a:solidFill>
                  <a:schemeClr val="bg1"/>
                </a:solidFill>
                <a:cs typeface="メイリオ" panose="020B0604030504040204" pitchFamily="50" charset="-128"/>
              </a:rPr>
              <a:t>PAT</a:t>
            </a:r>
            <a:r>
              <a:rPr kumimoji="1" lang="ja-JP" altLang="en-US" sz="1400" dirty="0">
                <a:solidFill>
                  <a:schemeClr val="bg1"/>
                </a:solidFill>
                <a:cs typeface="メイリオ" panose="020B0604030504040204" pitchFamily="50" charset="-128"/>
              </a:rPr>
              <a:t>環境でも</a:t>
            </a:r>
            <a:r>
              <a:rPr kumimoji="1" lang="en-US" altLang="ja-JP" sz="1400" dirty="0">
                <a:solidFill>
                  <a:schemeClr val="bg1"/>
                </a:solidFill>
                <a:cs typeface="メイリオ" panose="020B0604030504040204" pitchFamily="50" charset="-128"/>
              </a:rPr>
              <a:t>OK</a:t>
            </a:r>
            <a:r>
              <a:rPr kumimoji="1" lang="ja-JP" altLang="en-US" sz="1400" dirty="0">
                <a:solidFill>
                  <a:schemeClr val="bg1"/>
                </a:solidFill>
                <a:cs typeface="メイリオ" panose="020B0604030504040204" pitchFamily="50" charset="-128"/>
              </a:rPr>
              <a:t>！</a:t>
            </a:r>
          </a:p>
        </p:txBody>
      </p:sp>
      <p:grpSp>
        <p:nvGrpSpPr>
          <p:cNvPr id="22" name="グループ化 21"/>
          <p:cNvGrpSpPr/>
          <p:nvPr/>
        </p:nvGrpSpPr>
        <p:grpSpPr>
          <a:xfrm>
            <a:off x="6039394" y="4390670"/>
            <a:ext cx="2816741" cy="501445"/>
            <a:chOff x="5667263" y="4390672"/>
            <a:chExt cx="2816740" cy="501445"/>
          </a:xfrm>
        </p:grpSpPr>
        <p:sp>
          <p:nvSpPr>
            <p:cNvPr id="19" name="角丸四角形吹き出し 18"/>
            <p:cNvSpPr/>
            <p:nvPr/>
          </p:nvSpPr>
          <p:spPr>
            <a:xfrm>
              <a:off x="5667263" y="4390672"/>
              <a:ext cx="2816740" cy="501445"/>
            </a:xfrm>
            <a:prstGeom prst="wedgeRoundRectCallout">
              <a:avLst>
                <a:gd name="adj1" fmla="val -19460"/>
                <a:gd name="adj2" fmla="val -86520"/>
                <a:gd name="adj3" fmla="val 16667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35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767935" y="4537048"/>
              <a:ext cx="25795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solidFill>
                    <a:schemeClr val="bg1"/>
                  </a:solidFill>
                  <a:cs typeface="メイリオ" panose="020B0604030504040204" pitchFamily="50" charset="-128"/>
                </a:rPr>
                <a:t>CCM</a:t>
              </a:r>
              <a:r>
                <a:rPr kumimoji="1" lang="ja-JP" altLang="en-US" sz="1400" dirty="0">
                  <a:solidFill>
                    <a:schemeClr val="bg1"/>
                  </a:solidFill>
                  <a:cs typeface="メイリオ" panose="020B0604030504040204" pitchFamily="50" charset="-128"/>
                </a:rPr>
                <a:t>から簡単にコードを生成！</a:t>
              </a:r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485489" y="1301845"/>
            <a:ext cx="827679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300" dirty="0">
                <a:solidFill>
                  <a:srgbClr val="00B050"/>
                </a:solidFill>
                <a:cs typeface="メイリオ" panose="020B0604030504040204" pitchFamily="50" charset="-128"/>
              </a:rPr>
              <a:t>Spark Room</a:t>
            </a:r>
            <a:r>
              <a:rPr kumimoji="1" lang="ja-JP" altLang="en-US" sz="2300" dirty="0">
                <a:solidFill>
                  <a:srgbClr val="00B050"/>
                </a:solidFill>
                <a:cs typeface="メイリオ" panose="020B0604030504040204" pitchFamily="50" charset="-128"/>
              </a:rPr>
              <a:t>なら、インターネットに接続して簡単にセットアップ</a:t>
            </a:r>
          </a:p>
        </p:txBody>
      </p:sp>
      <p:pic>
        <p:nvPicPr>
          <p:cNvPr id="24" name="Picture 4" descr="C:\Users\rteligic\Desktop\00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729" y="2480653"/>
            <a:ext cx="1436805" cy="17507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311" y="2639565"/>
            <a:ext cx="1353640" cy="8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6147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端末を</a:t>
            </a:r>
            <a:r>
              <a:rPr kumimoji="1" lang="en-US" altLang="ja-JP" dirty="0" smtClean="0"/>
              <a:t>Spark </a:t>
            </a:r>
            <a:r>
              <a:rPr kumimoji="1" lang="ja-JP" altLang="en-US" dirty="0" smtClean="0"/>
              <a:t>に登録してセキュアに</a:t>
            </a:r>
            <a:endParaRPr kumimoji="1" lang="ja-JP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6312" y="1384333"/>
            <a:ext cx="4315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3" indent="-285743">
              <a:buFont typeface="Arial" panose="020B0604020202020204" pitchFamily="34" charset="0"/>
              <a:buChar char="•"/>
            </a:pPr>
            <a:r>
              <a:rPr kumimoji="1" lang="ja-JP" altLang="en-US" sz="1600" dirty="0">
                <a:cs typeface="メイリオ" panose="020B0604030504040204" pitchFamily="50" charset="-128"/>
              </a:rPr>
              <a:t>外部からの攻撃を直接受けやすい環境</a:t>
            </a:r>
            <a:endParaRPr kumimoji="1" lang="en-US" altLang="ja-JP" sz="1600" dirty="0">
              <a:cs typeface="メイリオ" panose="020B0604030504040204" pitchFamily="50" charset="-128"/>
            </a:endParaRP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kumimoji="1" lang="ja-JP" altLang="en-US" sz="1600" dirty="0">
                <a:cs typeface="メイリオ" panose="020B0604030504040204" pitchFamily="50" charset="-128"/>
              </a:rPr>
              <a:t>端末ごとに</a:t>
            </a:r>
            <a:r>
              <a:rPr kumimoji="1" lang="en-US" altLang="ja-JP" sz="1600" dirty="0">
                <a:cs typeface="メイリオ" panose="020B0604030504040204" pitchFamily="50" charset="-128"/>
              </a:rPr>
              <a:t>IP</a:t>
            </a:r>
            <a:r>
              <a:rPr kumimoji="1" lang="ja-JP" altLang="en-US" sz="1600" dirty="0">
                <a:cs typeface="メイリオ" panose="020B0604030504040204" pitchFamily="50" charset="-128"/>
              </a:rPr>
              <a:t>アドレスを割り当てるので</a:t>
            </a:r>
            <a:r>
              <a:rPr kumimoji="1" lang="en-US" altLang="ja-JP" sz="1600" dirty="0">
                <a:cs typeface="メイリオ" panose="020B0604030504040204" pitchFamily="50" charset="-128"/>
              </a:rPr>
              <a:t/>
            </a:r>
            <a:br>
              <a:rPr kumimoji="1" lang="en-US" altLang="ja-JP" sz="1600" dirty="0">
                <a:cs typeface="メイリオ" panose="020B0604030504040204" pitchFamily="50" charset="-128"/>
              </a:rPr>
            </a:br>
            <a:r>
              <a:rPr kumimoji="1" lang="ja-JP" altLang="en-US" sz="1600" dirty="0">
                <a:cs typeface="メイリオ" panose="020B0604030504040204" pitchFamily="50" charset="-128"/>
              </a:rPr>
              <a:t>手間がかかる</a:t>
            </a:r>
            <a:endParaRPr kumimoji="1" lang="en-US" altLang="ja-JP" sz="1600" dirty="0">
              <a:cs typeface="メイリオ" panose="020B0604030504040204" pitchFamily="50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4971" y="1356871"/>
            <a:ext cx="2993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43" indent="-285743">
              <a:buFont typeface="Arial" panose="020B0604020202020204" pitchFamily="34" charset="0"/>
              <a:buChar char="•"/>
            </a:pPr>
            <a:r>
              <a:rPr kumimoji="1" lang="en-US" altLang="ja-JP" sz="1600" dirty="0">
                <a:cs typeface="メイリオ" panose="020B0604030504040204" pitchFamily="50" charset="-128"/>
              </a:rPr>
              <a:t>IP</a:t>
            </a:r>
            <a:r>
              <a:rPr kumimoji="1" lang="ja-JP" altLang="en-US" sz="1600" dirty="0">
                <a:cs typeface="メイリオ" panose="020B0604030504040204" pitchFamily="50" charset="-128"/>
              </a:rPr>
              <a:t>アドレスの隠蔽が可能</a:t>
            </a:r>
            <a:endParaRPr kumimoji="1" lang="en-US" altLang="ja-JP" sz="1600" dirty="0">
              <a:cs typeface="メイリオ" panose="020B0604030504040204" pitchFamily="50" charset="-128"/>
            </a:endParaRP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kumimoji="1" lang="en-US" altLang="ja-JP" sz="1600" dirty="0">
                <a:cs typeface="メイリオ" panose="020B0604030504040204" pitchFamily="50" charset="-128"/>
              </a:rPr>
              <a:t>IP</a:t>
            </a:r>
            <a:r>
              <a:rPr kumimoji="1" lang="ja-JP" altLang="en-US" sz="1600" dirty="0">
                <a:cs typeface="メイリオ" panose="020B0604030504040204" pitchFamily="50" charset="-128"/>
              </a:rPr>
              <a:t>アドレス自動割当で</a:t>
            </a:r>
            <a:r>
              <a:rPr kumimoji="1" lang="en-US" altLang="ja-JP" sz="1600" dirty="0">
                <a:cs typeface="メイリオ" panose="020B0604030504040204" pitchFamily="50" charset="-128"/>
              </a:rPr>
              <a:t>OK</a:t>
            </a:r>
            <a:r>
              <a:rPr kumimoji="1" lang="ja-JP" altLang="en-US" sz="1600" dirty="0">
                <a:cs typeface="メイリオ" panose="020B0604030504040204" pitchFamily="50" charset="-128"/>
              </a:rPr>
              <a:t>。</a:t>
            </a:r>
            <a:r>
              <a:rPr kumimoji="1" lang="en-US" altLang="ja-JP" sz="1600" dirty="0">
                <a:cs typeface="メイリオ" panose="020B0604030504040204" pitchFamily="50" charset="-128"/>
              </a:rPr>
              <a:t/>
            </a:r>
            <a:br>
              <a:rPr kumimoji="1" lang="en-US" altLang="ja-JP" sz="1600" dirty="0">
                <a:cs typeface="メイリオ" panose="020B0604030504040204" pitchFamily="50" charset="-128"/>
              </a:rPr>
            </a:br>
            <a:r>
              <a:rPr kumimoji="1" lang="ja-JP" altLang="en-US" sz="1600" dirty="0">
                <a:cs typeface="メイリオ" panose="020B0604030504040204" pitchFamily="50" charset="-128"/>
              </a:rPr>
              <a:t>端末上の設定はほとんどなし</a:t>
            </a:r>
            <a:endParaRPr kumimoji="1" lang="en-US" altLang="ja-JP" sz="1600" dirty="0">
              <a:cs typeface="メイリオ" panose="020B0604030504040204" pitchFamily="50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8528" y="1018875"/>
            <a:ext cx="39210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50" b="1" dirty="0">
                <a:solidFill>
                  <a:schemeClr val="accent1"/>
                </a:solidFill>
                <a:cs typeface="メイリオ" panose="020B0604030504040204" pitchFamily="50" charset="-128"/>
              </a:rPr>
              <a:t>ビデオ端末未登録の状態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80591" y="1025018"/>
            <a:ext cx="27863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350" b="1" dirty="0">
                <a:solidFill>
                  <a:srgbClr val="00B050"/>
                </a:solidFill>
                <a:cs typeface="メイリオ" panose="020B0604030504040204" pitchFamily="50" charset="-128"/>
              </a:rPr>
              <a:t>ビデオ端末を</a:t>
            </a:r>
            <a:r>
              <a:rPr kumimoji="1" lang="en-US" altLang="ja-JP" sz="1350" b="1" dirty="0">
                <a:solidFill>
                  <a:srgbClr val="00B050"/>
                </a:solidFill>
                <a:cs typeface="メイリオ" panose="020B0604030504040204" pitchFamily="50" charset="-128"/>
              </a:rPr>
              <a:t>Spark</a:t>
            </a:r>
            <a:r>
              <a:rPr kumimoji="1" lang="ja-JP" altLang="en-US" sz="1350" b="1" dirty="0">
                <a:solidFill>
                  <a:srgbClr val="00B050"/>
                </a:solidFill>
                <a:cs typeface="メイリオ" panose="020B0604030504040204" pitchFamily="50" charset="-128"/>
              </a:rPr>
              <a:t>に登録した状態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478124" y="2138426"/>
            <a:ext cx="1808635" cy="2856809"/>
            <a:chOff x="5724460" y="2092842"/>
            <a:chExt cx="1808635" cy="2856809"/>
          </a:xfrm>
        </p:grpSpPr>
        <p:grpSp>
          <p:nvGrpSpPr>
            <p:cNvPr id="4" name="Group 3"/>
            <p:cNvGrpSpPr/>
            <p:nvPr/>
          </p:nvGrpSpPr>
          <p:grpSpPr>
            <a:xfrm>
              <a:off x="5910376" y="3198867"/>
              <a:ext cx="1436805" cy="1750784"/>
              <a:chOff x="5326408" y="2228300"/>
              <a:chExt cx="2171671" cy="2646239"/>
            </a:xfrm>
          </p:grpSpPr>
          <p:pic>
            <p:nvPicPr>
              <p:cNvPr id="5" name="Picture 4" descr="C:\Users\rteligic\Desktop\003.png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6408" y="2228300"/>
                <a:ext cx="2171671" cy="2646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89258" y="2468491"/>
                <a:ext cx="2045970" cy="1237425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491748" y="1847655"/>
              <a:ext cx="274060" cy="180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Down Arrow 17"/>
            <p:cNvSpPr/>
            <p:nvPr/>
          </p:nvSpPr>
          <p:spPr>
            <a:xfrm rot="1442018">
              <a:off x="6734113" y="2092842"/>
              <a:ext cx="374271" cy="596936"/>
            </a:xfrm>
            <a:prstGeom prst="downArrow">
              <a:avLst/>
            </a:prstGeom>
            <a:solidFill>
              <a:srgbClr val="36A4D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>
                <a:cs typeface="メイリオ" panose="020B0604030504040204" pitchFamily="50" charset="-128"/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 rot="19770066">
              <a:off x="5961398" y="2129999"/>
              <a:ext cx="374271" cy="596936"/>
            </a:xfrm>
            <a:prstGeom prst="downArrow">
              <a:avLst/>
            </a:prstGeom>
            <a:solidFill>
              <a:srgbClr val="36A4D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>
                <a:cs typeface="メイリオ" panose="020B0604030504040204" pitchFamily="50" charset="-12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84570" y="2224792"/>
            <a:ext cx="1988366" cy="1369919"/>
            <a:chOff x="1491703" y="2332401"/>
            <a:chExt cx="1988366" cy="1369918"/>
          </a:xfrm>
        </p:grpSpPr>
        <p:pic>
          <p:nvPicPr>
            <p:cNvPr id="13" name="Picture 1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438722" y="1847656"/>
              <a:ext cx="274060" cy="180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Down Arrow 15"/>
            <p:cNvSpPr/>
            <p:nvPr/>
          </p:nvSpPr>
          <p:spPr>
            <a:xfrm rot="19770066">
              <a:off x="2031119" y="2332401"/>
              <a:ext cx="374271" cy="839138"/>
            </a:xfrm>
            <a:prstGeom prst="downArrow">
              <a:avLst/>
            </a:prstGeom>
            <a:solidFill>
              <a:srgbClr val="36A4D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>
                <a:cs typeface="メイリオ" panose="020B0604030504040204" pitchFamily="50" charset="-128"/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 rot="908588">
              <a:off x="2863829" y="2435511"/>
              <a:ext cx="374271" cy="839138"/>
            </a:xfrm>
            <a:prstGeom prst="downArrow">
              <a:avLst/>
            </a:prstGeom>
            <a:solidFill>
              <a:srgbClr val="36A4D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>
                <a:cs typeface="メイリオ" panose="020B0604030504040204" pitchFamily="50" charset="-128"/>
              </a:endParaRPr>
            </a:p>
          </p:txBody>
        </p:sp>
        <p:sp>
          <p:nvSpPr>
            <p:cNvPr id="21" name="Explosion 2 20"/>
            <p:cNvSpPr/>
            <p:nvPr/>
          </p:nvSpPr>
          <p:spPr>
            <a:xfrm>
              <a:off x="1491703" y="3034065"/>
              <a:ext cx="997225" cy="668254"/>
            </a:xfrm>
            <a:prstGeom prst="irregularSeal2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>
                <a:cs typeface="メイリオ" panose="020B0604030504040204" pitchFamily="50" charset="-128"/>
              </a:endParaRPr>
            </a:p>
          </p:txBody>
        </p:sp>
      </p:grpSp>
      <p:sp>
        <p:nvSpPr>
          <p:cNvPr id="20" name="Oval Callout 19"/>
          <p:cNvSpPr/>
          <p:nvPr/>
        </p:nvSpPr>
        <p:spPr>
          <a:xfrm>
            <a:off x="7305599" y="2730848"/>
            <a:ext cx="1755469" cy="1045680"/>
          </a:xfrm>
          <a:prstGeom prst="wedgeEllipseCallout">
            <a:avLst>
              <a:gd name="adj1" fmla="val -55448"/>
              <a:gd name="adj2" fmla="val 3601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50" dirty="0">
                <a:cs typeface="メイリオ" panose="020B0604030504040204" pitchFamily="50" charset="-128"/>
              </a:rPr>
              <a:t>導入が簡単</a:t>
            </a:r>
            <a:endParaRPr kumimoji="1" lang="en-US" altLang="ja-JP" sz="1350" dirty="0">
              <a:cs typeface="メイリオ" panose="020B0604030504040204" pitchFamily="50" charset="-128"/>
            </a:endParaRPr>
          </a:p>
          <a:p>
            <a:pPr algn="ctr"/>
            <a:r>
              <a:rPr kumimoji="1" lang="en-US" altLang="ja-JP" sz="1350" dirty="0">
                <a:cs typeface="メイリオ" panose="020B0604030504040204" pitchFamily="50" charset="-128"/>
              </a:rPr>
              <a:t>+</a:t>
            </a:r>
          </a:p>
          <a:p>
            <a:pPr algn="ctr"/>
            <a:r>
              <a:rPr kumimoji="1" lang="ja-JP" altLang="en-US" sz="1350" dirty="0">
                <a:cs typeface="メイリオ" panose="020B0604030504040204" pitchFamily="50" charset="-128"/>
              </a:rPr>
              <a:t>セキュア</a:t>
            </a:r>
            <a:endParaRPr kumimoji="1" lang="en-US" altLang="ja-JP" sz="1350" dirty="0">
              <a:cs typeface="メイリオ" panose="020B0604030504040204" pitchFamily="50" charset="-128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6824382" y="3923222"/>
            <a:ext cx="2236686" cy="1045680"/>
          </a:xfrm>
          <a:prstGeom prst="wedgeEllipseCallout">
            <a:avLst>
              <a:gd name="adj1" fmla="val -60044"/>
              <a:gd name="adj2" fmla="val -26995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50" dirty="0">
                <a:cs typeface="メイリオ" panose="020B0604030504040204" pitchFamily="50" charset="-128"/>
              </a:rPr>
              <a:t>オンプレミスサーバ導入不要</a:t>
            </a:r>
            <a:r>
              <a:rPr kumimoji="1" lang="en-US" altLang="ja-JP" sz="1350" dirty="0">
                <a:cs typeface="メイリオ" panose="020B0604030504040204" pitchFamily="50" charset="-128"/>
              </a:rPr>
              <a:t/>
            </a:r>
            <a:br>
              <a:rPr kumimoji="1" lang="en-US" altLang="ja-JP" sz="1350" dirty="0">
                <a:cs typeface="メイリオ" panose="020B0604030504040204" pitchFamily="50" charset="-128"/>
              </a:rPr>
            </a:br>
            <a:r>
              <a:rPr kumimoji="1" lang="ja-JP" altLang="en-US" sz="1350" dirty="0">
                <a:cs typeface="メイリオ" panose="020B0604030504040204" pitchFamily="50" charset="-128"/>
              </a:rPr>
              <a:t>コスト削減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58254" y="2486147"/>
            <a:ext cx="1916897" cy="1045680"/>
          </a:xfrm>
          <a:prstGeom prst="wedgeEllipseCallout">
            <a:avLst>
              <a:gd name="adj1" fmla="val 62518"/>
              <a:gd name="adj2" fmla="val 10298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50" dirty="0">
                <a:cs typeface="メイリオ" panose="020B0604030504040204" pitchFamily="50" charset="-128"/>
              </a:rPr>
              <a:t>IP</a:t>
            </a:r>
            <a:r>
              <a:rPr kumimoji="1" lang="ja-JP" altLang="en-US" sz="1350" dirty="0">
                <a:cs typeface="メイリオ" panose="020B0604030504040204" pitchFamily="50" charset="-128"/>
              </a:rPr>
              <a:t>アドレスが</a:t>
            </a:r>
            <a:r>
              <a:rPr kumimoji="1" lang="en-US" altLang="ja-JP" sz="1350" dirty="0">
                <a:cs typeface="メイリオ" panose="020B0604030504040204" pitchFamily="50" charset="-128"/>
              </a:rPr>
              <a:t/>
            </a:r>
            <a:br>
              <a:rPr kumimoji="1" lang="en-US" altLang="ja-JP" sz="1350" dirty="0">
                <a:cs typeface="メイリオ" panose="020B0604030504040204" pitchFamily="50" charset="-128"/>
              </a:rPr>
            </a:br>
            <a:r>
              <a:rPr kumimoji="1" lang="ja-JP" altLang="en-US" sz="1350" dirty="0">
                <a:cs typeface="メイリオ" panose="020B0604030504040204" pitchFamily="50" charset="-128"/>
              </a:rPr>
              <a:t>個別に必要</a:t>
            </a:r>
            <a:endParaRPr kumimoji="1" lang="en-US" altLang="ja-JP" sz="1350" dirty="0"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1350" dirty="0">
                <a:cs typeface="メイリオ" panose="020B0604030504040204" pitchFamily="50" charset="-128"/>
              </a:rPr>
              <a:t>＋</a:t>
            </a:r>
            <a:endParaRPr kumimoji="1" lang="en-US" altLang="ja-JP" sz="1350" dirty="0"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1350" dirty="0">
                <a:cs typeface="メイリオ" panose="020B0604030504040204" pitchFamily="50" charset="-128"/>
              </a:rPr>
              <a:t>アンセキュア</a:t>
            </a:r>
          </a:p>
        </p:txBody>
      </p:sp>
      <p:sp>
        <p:nvSpPr>
          <p:cNvPr id="24" name="Oval Callout 23"/>
          <p:cNvSpPr/>
          <p:nvPr/>
        </p:nvSpPr>
        <p:spPr>
          <a:xfrm>
            <a:off x="133263" y="3725525"/>
            <a:ext cx="2298478" cy="1045680"/>
          </a:xfrm>
          <a:prstGeom prst="wedgeEllipseCallout">
            <a:avLst>
              <a:gd name="adj1" fmla="val 60413"/>
              <a:gd name="adj2" fmla="val -48856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50" dirty="0" smtClean="0">
                <a:cs typeface="メイリオ" panose="020B0604030504040204" pitchFamily="50" charset="-128"/>
              </a:rPr>
              <a:t>オンプレミス サーバ</a:t>
            </a:r>
            <a:r>
              <a:rPr kumimoji="1" lang="ja-JP" altLang="en-US" sz="1350" dirty="0" smtClean="0">
                <a:cs typeface="メイリオ" panose="020B0604030504040204" pitchFamily="50" charset="-128"/>
              </a:rPr>
              <a:t>の</a:t>
            </a:r>
            <a:r>
              <a:rPr kumimoji="1" lang="ja-JP" altLang="en-US" sz="1350" dirty="0">
                <a:cs typeface="メイリオ" panose="020B0604030504040204" pitchFamily="50" charset="-128"/>
              </a:rPr>
              <a:t>コストがない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68302" y="2107601"/>
            <a:ext cx="2042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  <a:cs typeface="メイリオ" panose="020B0604030504040204" pitchFamily="50" charset="-128"/>
              </a:rPr>
              <a:t>※URI</a:t>
            </a:r>
            <a:r>
              <a:rPr kumimoji="1" lang="ja-JP" altLang="en-US" sz="1200" dirty="0">
                <a:solidFill>
                  <a:srgbClr val="FF0000"/>
                </a:solidFill>
                <a:cs typeface="メイリオ" panose="020B0604030504040204" pitchFamily="50" charset="-128"/>
              </a:rPr>
              <a:t>のいたずらコールが</a:t>
            </a:r>
            <a:r>
              <a:rPr kumimoji="1" lang="en-US" altLang="ja-JP" sz="1200" dirty="0">
                <a:solidFill>
                  <a:srgbClr val="FF0000"/>
                </a:solidFill>
                <a:cs typeface="メイリオ" panose="020B0604030504040204" pitchFamily="50" charset="-128"/>
              </a:rPr>
              <a:t/>
            </a:r>
            <a:br>
              <a:rPr kumimoji="1" lang="en-US" altLang="ja-JP" sz="1200" dirty="0">
                <a:solidFill>
                  <a:srgbClr val="FF0000"/>
                </a:solidFill>
                <a:cs typeface="メイリオ" panose="020B0604030504040204" pitchFamily="50" charset="-128"/>
              </a:rPr>
            </a:br>
            <a:r>
              <a:rPr kumimoji="1" lang="ja-JP" altLang="en-US" sz="1200" dirty="0">
                <a:solidFill>
                  <a:srgbClr val="FF0000"/>
                </a:solidFill>
                <a:cs typeface="メイリオ" panose="020B0604030504040204" pitchFamily="50" charset="-128"/>
              </a:rPr>
              <a:t>　かかる可能性はあります</a:t>
            </a:r>
            <a:endParaRPr kumimoji="1" lang="en-US" altLang="ja-JP" sz="1200" dirty="0">
              <a:solidFill>
                <a:srgbClr val="FF0000"/>
              </a:solidFill>
              <a:cs typeface="メイリオ" panose="020B0604030504040204" pitchFamily="50" charset="-128"/>
            </a:endParaRPr>
          </a:p>
          <a:p>
            <a:r>
              <a:rPr kumimoji="1" lang="en-US" altLang="ja-JP" sz="1200" dirty="0">
                <a:solidFill>
                  <a:srgbClr val="FF0000"/>
                </a:solidFill>
                <a:cs typeface="メイリオ" panose="020B0604030504040204" pitchFamily="50" charset="-128"/>
              </a:rPr>
              <a:t>※</a:t>
            </a:r>
            <a:r>
              <a:rPr kumimoji="1" lang="ja-JP" altLang="en-US" sz="1200" dirty="0">
                <a:solidFill>
                  <a:srgbClr val="FF0000"/>
                </a:solidFill>
                <a:cs typeface="メイリオ" panose="020B0604030504040204" pitchFamily="50" charset="-128"/>
              </a:rPr>
              <a:t>ポートオープンが必要です</a:t>
            </a:r>
          </a:p>
        </p:txBody>
      </p:sp>
      <p:sp>
        <p:nvSpPr>
          <p:cNvPr id="25" name="Down Arrow 15"/>
          <p:cNvSpPr/>
          <p:nvPr/>
        </p:nvSpPr>
        <p:spPr>
          <a:xfrm rot="16200000">
            <a:off x="4072680" y="3157753"/>
            <a:ext cx="992389" cy="466985"/>
          </a:xfrm>
          <a:prstGeom prst="down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pic>
        <p:nvPicPr>
          <p:cNvPr id="26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495" y="3314604"/>
            <a:ext cx="1100109" cy="98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214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ビデオ端末とスマホの連携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Spark </a:t>
            </a:r>
            <a:r>
              <a:rPr lang="en-US" altLang="ja-JP" dirty="0" smtClean="0"/>
              <a:t>Room + Spark </a:t>
            </a:r>
            <a:r>
              <a:rPr kumimoji="1" lang="en-US" altLang="ja-JP" dirty="0" smtClean="0"/>
              <a:t>App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032346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91" y="1879365"/>
            <a:ext cx="3936536" cy="245588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106" y="1879365"/>
            <a:ext cx="3935162" cy="245588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5814" y="949476"/>
            <a:ext cx="8846946" cy="371682"/>
          </a:xfrm>
        </p:spPr>
        <p:txBody>
          <a:bodyPr/>
          <a:lstStyle/>
          <a:p>
            <a:r>
              <a:rPr lang="en-US" altLang="ja-JP" sz="1800" dirty="0">
                <a:ea typeface="+mn-ea"/>
                <a:cs typeface="メイリオ" panose="020B0604030504040204" pitchFamily="50" charset="-128"/>
              </a:rPr>
              <a:t>Spark</a:t>
            </a:r>
            <a:r>
              <a:rPr lang="ja-JP" altLang="en-US" sz="1800" dirty="0">
                <a:ea typeface="+mn-ea"/>
                <a:cs typeface="メイリオ" panose="020B0604030504040204" pitchFamily="50" charset="-128"/>
              </a:rPr>
              <a:t>では</a:t>
            </a:r>
            <a:r>
              <a:rPr lang="ja-JP" altLang="en-US" sz="1800" dirty="0" smtClean="0">
                <a:ea typeface="+mn-ea"/>
                <a:cs typeface="メイリオ" panose="020B0604030504040204" pitchFamily="50" charset="-128"/>
              </a:rPr>
              <a:t>ビジネス チャット アプリ</a:t>
            </a:r>
            <a:r>
              <a:rPr lang="ja-JP" altLang="en-US" sz="1800" dirty="0">
                <a:ea typeface="+mn-ea"/>
                <a:cs typeface="メイリオ" panose="020B0604030504040204" pitchFamily="50" charset="-128"/>
              </a:rPr>
              <a:t>も提供（無償版あり）</a:t>
            </a:r>
            <a:endParaRPr lang="en-US" altLang="ja-JP" sz="1800" dirty="0">
              <a:ea typeface="+mn-ea"/>
              <a:cs typeface="メイリオ" panose="020B0604030504040204" pitchFamily="50" charset="-128"/>
            </a:endParaRPr>
          </a:p>
          <a:p>
            <a:r>
              <a:rPr lang="en-US" altLang="ja-JP" sz="1800" b="1" dirty="0">
                <a:solidFill>
                  <a:srgbClr val="00B050"/>
                </a:solidFill>
                <a:ea typeface="+mn-ea"/>
                <a:cs typeface="メイリオ" panose="020B0604030504040204" pitchFamily="50" charset="-128"/>
              </a:rPr>
              <a:t>Message</a:t>
            </a:r>
            <a:r>
              <a:rPr lang="ja-JP" altLang="en-US" sz="1800" dirty="0">
                <a:ea typeface="+mn-ea"/>
                <a:cs typeface="メイリオ" panose="020B0604030504040204" pitchFamily="50" charset="-128"/>
              </a:rPr>
              <a:t>（チャットとファイル共有）と</a:t>
            </a:r>
            <a:r>
              <a:rPr lang="en-US" altLang="ja-JP" sz="1800" b="1" dirty="0">
                <a:solidFill>
                  <a:srgbClr val="00B050"/>
                </a:solidFill>
                <a:ea typeface="+mn-ea"/>
                <a:cs typeface="メイリオ" panose="020B0604030504040204" pitchFamily="50" charset="-128"/>
              </a:rPr>
              <a:t>Meet</a:t>
            </a:r>
            <a:r>
              <a:rPr lang="ja-JP" altLang="en-US" sz="1800" dirty="0">
                <a:ea typeface="+mn-ea"/>
                <a:cs typeface="メイリオ" panose="020B0604030504040204" pitchFamily="50" charset="-128"/>
              </a:rPr>
              <a:t>（ビデオ通話）の機能があります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Spark App</a:t>
            </a:r>
            <a:r>
              <a:rPr lang="ja-JP" altLang="en-US" dirty="0" smtClean="0"/>
              <a:t>とは？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6174658" y="2182761"/>
            <a:ext cx="2743200" cy="1219200"/>
          </a:xfrm>
          <a:prstGeom prst="roundRect">
            <a:avLst/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sp>
        <p:nvSpPr>
          <p:cNvPr id="9" name="角丸四角形 8"/>
          <p:cNvSpPr/>
          <p:nvPr/>
        </p:nvSpPr>
        <p:spPr>
          <a:xfrm>
            <a:off x="2589278" y="1991032"/>
            <a:ext cx="2088535" cy="2236839"/>
          </a:xfrm>
          <a:prstGeom prst="roundRect">
            <a:avLst/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1435511" y="1661653"/>
            <a:ext cx="1221337" cy="4227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5153609" y="1674290"/>
            <a:ext cx="1221337" cy="4227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9392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4518268" y="3352334"/>
            <a:ext cx="4449463" cy="155337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sp>
        <p:nvSpPr>
          <p:cNvPr id="28" name="Rounded Rectangle 27"/>
          <p:cNvSpPr/>
          <p:nvPr/>
        </p:nvSpPr>
        <p:spPr>
          <a:xfrm>
            <a:off x="200286" y="3382178"/>
            <a:ext cx="4134017" cy="155337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700" dirty="0"/>
              <a:t>よく聞く声：</a:t>
            </a:r>
            <a:r>
              <a:rPr lang="en-US" altLang="ja-JP" sz="2700" dirty="0"/>
              <a:t/>
            </a:r>
            <a:br>
              <a:rPr lang="en-US" altLang="ja-JP" sz="2700" dirty="0"/>
            </a:br>
            <a:r>
              <a:rPr lang="ja-JP" altLang="en-US" sz="2700" dirty="0"/>
              <a:t>便利なツールはたくさんある</a:t>
            </a:r>
            <a:r>
              <a:rPr lang="ja-JP" altLang="en-US" sz="2700" dirty="0" smtClean="0"/>
              <a:t>が 情報</a:t>
            </a:r>
            <a:r>
              <a:rPr lang="ja-JP" altLang="en-US" sz="2700" dirty="0"/>
              <a:t>に乗り遅れてしまう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931631" y="1710109"/>
            <a:ext cx="1578412" cy="1586975"/>
            <a:chOff x="841188" y="4890501"/>
            <a:chExt cx="833182" cy="1032313"/>
          </a:xfrm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841188" y="4926181"/>
              <a:ext cx="309663" cy="966870"/>
            </a:xfrm>
            <a:custGeom>
              <a:avLst/>
              <a:gdLst/>
              <a:ahLst/>
              <a:cxnLst>
                <a:cxn ang="0">
                  <a:pos x="342" y="6"/>
                </a:cxn>
                <a:cxn ang="0">
                  <a:pos x="236" y="98"/>
                </a:cxn>
                <a:cxn ang="0">
                  <a:pos x="238" y="150"/>
                </a:cxn>
                <a:cxn ang="0">
                  <a:pos x="238" y="199"/>
                </a:cxn>
                <a:cxn ang="0">
                  <a:pos x="264" y="274"/>
                </a:cxn>
                <a:cxn ang="0">
                  <a:pos x="264" y="314"/>
                </a:cxn>
                <a:cxn ang="0">
                  <a:pos x="165" y="363"/>
                </a:cxn>
                <a:cxn ang="0">
                  <a:pos x="151" y="398"/>
                </a:cxn>
                <a:cxn ang="0">
                  <a:pos x="168" y="576"/>
                </a:cxn>
                <a:cxn ang="0">
                  <a:pos x="165" y="824"/>
                </a:cxn>
                <a:cxn ang="0">
                  <a:pos x="157" y="1005"/>
                </a:cxn>
                <a:cxn ang="0">
                  <a:pos x="151" y="1129"/>
                </a:cxn>
                <a:cxn ang="0">
                  <a:pos x="165" y="1152"/>
                </a:cxn>
                <a:cxn ang="0">
                  <a:pos x="182" y="1336"/>
                </a:cxn>
                <a:cxn ang="0">
                  <a:pos x="179" y="1635"/>
                </a:cxn>
                <a:cxn ang="0">
                  <a:pos x="174" y="1753"/>
                </a:cxn>
                <a:cxn ang="0">
                  <a:pos x="160" y="1825"/>
                </a:cxn>
                <a:cxn ang="0">
                  <a:pos x="87" y="1842"/>
                </a:cxn>
                <a:cxn ang="0">
                  <a:pos x="30" y="1851"/>
                </a:cxn>
                <a:cxn ang="0">
                  <a:pos x="33" y="1897"/>
                </a:cxn>
                <a:cxn ang="0">
                  <a:pos x="151" y="1903"/>
                </a:cxn>
                <a:cxn ang="0">
                  <a:pos x="219" y="1917"/>
                </a:cxn>
                <a:cxn ang="0">
                  <a:pos x="292" y="1914"/>
                </a:cxn>
                <a:cxn ang="0">
                  <a:pos x="300" y="1765"/>
                </a:cxn>
                <a:cxn ang="0">
                  <a:pos x="323" y="1503"/>
                </a:cxn>
                <a:cxn ang="0">
                  <a:pos x="345" y="1871"/>
                </a:cxn>
                <a:cxn ang="0">
                  <a:pos x="323" y="1992"/>
                </a:cxn>
                <a:cxn ang="0">
                  <a:pos x="247" y="2058"/>
                </a:cxn>
                <a:cxn ang="0">
                  <a:pos x="286" y="2116"/>
                </a:cxn>
                <a:cxn ang="0">
                  <a:pos x="421" y="2073"/>
                </a:cxn>
                <a:cxn ang="0">
                  <a:pos x="486" y="2003"/>
                </a:cxn>
                <a:cxn ang="0">
                  <a:pos x="531" y="1529"/>
                </a:cxn>
                <a:cxn ang="0">
                  <a:pos x="533" y="1189"/>
                </a:cxn>
                <a:cxn ang="0">
                  <a:pos x="567" y="1166"/>
                </a:cxn>
                <a:cxn ang="0">
                  <a:pos x="562" y="1034"/>
                </a:cxn>
                <a:cxn ang="0">
                  <a:pos x="677" y="806"/>
                </a:cxn>
                <a:cxn ang="0">
                  <a:pos x="632" y="472"/>
                </a:cxn>
                <a:cxn ang="0">
                  <a:pos x="601" y="415"/>
                </a:cxn>
                <a:cxn ang="0">
                  <a:pos x="435" y="300"/>
                </a:cxn>
                <a:cxn ang="0">
                  <a:pos x="410" y="236"/>
                </a:cxn>
                <a:cxn ang="0">
                  <a:pos x="435" y="153"/>
                </a:cxn>
                <a:cxn ang="0">
                  <a:pos x="342" y="6"/>
                </a:cxn>
              </a:cxnLst>
              <a:rect l="0" t="0" r="r" b="b"/>
              <a:pathLst>
                <a:path w="677" h="2116">
                  <a:moveTo>
                    <a:pt x="342" y="6"/>
                  </a:moveTo>
                  <a:cubicBezTo>
                    <a:pt x="342" y="6"/>
                    <a:pt x="247" y="0"/>
                    <a:pt x="236" y="98"/>
                  </a:cubicBezTo>
                  <a:cubicBezTo>
                    <a:pt x="238" y="150"/>
                    <a:pt x="238" y="150"/>
                    <a:pt x="238" y="150"/>
                  </a:cubicBezTo>
                  <a:cubicBezTo>
                    <a:pt x="238" y="150"/>
                    <a:pt x="230" y="162"/>
                    <a:pt x="238" y="199"/>
                  </a:cubicBezTo>
                  <a:cubicBezTo>
                    <a:pt x="247" y="236"/>
                    <a:pt x="264" y="274"/>
                    <a:pt x="264" y="274"/>
                  </a:cubicBezTo>
                  <a:cubicBezTo>
                    <a:pt x="264" y="314"/>
                    <a:pt x="264" y="314"/>
                    <a:pt x="264" y="314"/>
                  </a:cubicBezTo>
                  <a:cubicBezTo>
                    <a:pt x="264" y="314"/>
                    <a:pt x="174" y="349"/>
                    <a:pt x="165" y="363"/>
                  </a:cubicBezTo>
                  <a:cubicBezTo>
                    <a:pt x="157" y="378"/>
                    <a:pt x="151" y="398"/>
                    <a:pt x="151" y="398"/>
                  </a:cubicBezTo>
                  <a:cubicBezTo>
                    <a:pt x="168" y="576"/>
                    <a:pt x="168" y="576"/>
                    <a:pt x="168" y="576"/>
                  </a:cubicBezTo>
                  <a:cubicBezTo>
                    <a:pt x="165" y="824"/>
                    <a:pt x="165" y="824"/>
                    <a:pt x="165" y="824"/>
                  </a:cubicBezTo>
                  <a:cubicBezTo>
                    <a:pt x="157" y="1005"/>
                    <a:pt x="157" y="1005"/>
                    <a:pt x="157" y="1005"/>
                  </a:cubicBezTo>
                  <a:cubicBezTo>
                    <a:pt x="151" y="1129"/>
                    <a:pt x="151" y="1129"/>
                    <a:pt x="151" y="1129"/>
                  </a:cubicBezTo>
                  <a:cubicBezTo>
                    <a:pt x="165" y="1152"/>
                    <a:pt x="165" y="1152"/>
                    <a:pt x="165" y="1152"/>
                  </a:cubicBezTo>
                  <a:cubicBezTo>
                    <a:pt x="182" y="1336"/>
                    <a:pt x="182" y="1336"/>
                    <a:pt x="182" y="1336"/>
                  </a:cubicBezTo>
                  <a:cubicBezTo>
                    <a:pt x="182" y="1336"/>
                    <a:pt x="185" y="1529"/>
                    <a:pt x="179" y="1635"/>
                  </a:cubicBezTo>
                  <a:cubicBezTo>
                    <a:pt x="174" y="1753"/>
                    <a:pt x="174" y="1753"/>
                    <a:pt x="174" y="1753"/>
                  </a:cubicBezTo>
                  <a:cubicBezTo>
                    <a:pt x="174" y="1753"/>
                    <a:pt x="157" y="1814"/>
                    <a:pt x="160" y="1825"/>
                  </a:cubicBezTo>
                  <a:cubicBezTo>
                    <a:pt x="87" y="1842"/>
                    <a:pt x="87" y="1842"/>
                    <a:pt x="87" y="1842"/>
                  </a:cubicBezTo>
                  <a:cubicBezTo>
                    <a:pt x="30" y="1851"/>
                    <a:pt x="30" y="1851"/>
                    <a:pt x="30" y="1851"/>
                  </a:cubicBezTo>
                  <a:cubicBezTo>
                    <a:pt x="30" y="1851"/>
                    <a:pt x="0" y="1871"/>
                    <a:pt x="33" y="1897"/>
                  </a:cubicBezTo>
                  <a:cubicBezTo>
                    <a:pt x="33" y="1897"/>
                    <a:pt x="84" y="1926"/>
                    <a:pt x="151" y="1903"/>
                  </a:cubicBezTo>
                  <a:cubicBezTo>
                    <a:pt x="151" y="1903"/>
                    <a:pt x="177" y="1888"/>
                    <a:pt x="219" y="1917"/>
                  </a:cubicBezTo>
                  <a:cubicBezTo>
                    <a:pt x="292" y="1914"/>
                    <a:pt x="292" y="1914"/>
                    <a:pt x="292" y="1914"/>
                  </a:cubicBezTo>
                  <a:cubicBezTo>
                    <a:pt x="292" y="1914"/>
                    <a:pt x="306" y="1799"/>
                    <a:pt x="300" y="1765"/>
                  </a:cubicBezTo>
                  <a:cubicBezTo>
                    <a:pt x="300" y="1765"/>
                    <a:pt x="337" y="1555"/>
                    <a:pt x="323" y="1503"/>
                  </a:cubicBezTo>
                  <a:cubicBezTo>
                    <a:pt x="323" y="1503"/>
                    <a:pt x="354" y="1793"/>
                    <a:pt x="345" y="1871"/>
                  </a:cubicBezTo>
                  <a:cubicBezTo>
                    <a:pt x="345" y="1871"/>
                    <a:pt x="328" y="1937"/>
                    <a:pt x="323" y="1992"/>
                  </a:cubicBezTo>
                  <a:cubicBezTo>
                    <a:pt x="247" y="2058"/>
                    <a:pt x="247" y="2058"/>
                    <a:pt x="247" y="2058"/>
                  </a:cubicBezTo>
                  <a:cubicBezTo>
                    <a:pt x="247" y="2058"/>
                    <a:pt x="210" y="2113"/>
                    <a:pt x="286" y="2116"/>
                  </a:cubicBezTo>
                  <a:cubicBezTo>
                    <a:pt x="286" y="2116"/>
                    <a:pt x="368" y="2116"/>
                    <a:pt x="421" y="2073"/>
                  </a:cubicBezTo>
                  <a:cubicBezTo>
                    <a:pt x="421" y="2073"/>
                    <a:pt x="474" y="2067"/>
                    <a:pt x="486" y="2003"/>
                  </a:cubicBezTo>
                  <a:cubicBezTo>
                    <a:pt x="486" y="2003"/>
                    <a:pt x="542" y="1822"/>
                    <a:pt x="531" y="1529"/>
                  </a:cubicBezTo>
                  <a:cubicBezTo>
                    <a:pt x="533" y="1189"/>
                    <a:pt x="533" y="1189"/>
                    <a:pt x="533" y="1189"/>
                  </a:cubicBezTo>
                  <a:cubicBezTo>
                    <a:pt x="567" y="1166"/>
                    <a:pt x="567" y="1166"/>
                    <a:pt x="567" y="1166"/>
                  </a:cubicBezTo>
                  <a:cubicBezTo>
                    <a:pt x="562" y="1034"/>
                    <a:pt x="562" y="1034"/>
                    <a:pt x="562" y="1034"/>
                  </a:cubicBezTo>
                  <a:cubicBezTo>
                    <a:pt x="562" y="1034"/>
                    <a:pt x="660" y="864"/>
                    <a:pt x="677" y="806"/>
                  </a:cubicBezTo>
                  <a:cubicBezTo>
                    <a:pt x="677" y="806"/>
                    <a:pt x="652" y="490"/>
                    <a:pt x="632" y="472"/>
                  </a:cubicBezTo>
                  <a:cubicBezTo>
                    <a:pt x="632" y="472"/>
                    <a:pt x="618" y="432"/>
                    <a:pt x="601" y="415"/>
                  </a:cubicBezTo>
                  <a:cubicBezTo>
                    <a:pt x="601" y="415"/>
                    <a:pt x="477" y="317"/>
                    <a:pt x="435" y="300"/>
                  </a:cubicBezTo>
                  <a:cubicBezTo>
                    <a:pt x="435" y="300"/>
                    <a:pt x="399" y="268"/>
                    <a:pt x="410" y="236"/>
                  </a:cubicBezTo>
                  <a:cubicBezTo>
                    <a:pt x="410" y="236"/>
                    <a:pt x="452" y="179"/>
                    <a:pt x="435" y="153"/>
                  </a:cubicBezTo>
                  <a:cubicBezTo>
                    <a:pt x="435" y="153"/>
                    <a:pt x="466" y="18"/>
                    <a:pt x="342" y="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sym typeface="Arial" charset="0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367477" y="4890501"/>
              <a:ext cx="306893" cy="968036"/>
            </a:xfrm>
            <a:custGeom>
              <a:avLst/>
              <a:gdLst/>
              <a:ahLst/>
              <a:cxnLst>
                <a:cxn ang="0">
                  <a:pos x="632" y="590"/>
                </a:cxn>
                <a:cxn ang="0">
                  <a:pos x="597" y="395"/>
                </a:cxn>
                <a:cxn ang="0">
                  <a:pos x="410" y="295"/>
                </a:cxn>
                <a:cxn ang="0">
                  <a:pos x="423" y="223"/>
                </a:cxn>
                <a:cxn ang="0">
                  <a:pos x="443" y="164"/>
                </a:cxn>
                <a:cxn ang="0">
                  <a:pos x="351" y="2"/>
                </a:cxn>
                <a:cxn ang="0">
                  <a:pos x="232" y="161"/>
                </a:cxn>
                <a:cxn ang="0">
                  <a:pos x="275" y="258"/>
                </a:cxn>
                <a:cxn ang="0">
                  <a:pos x="236" y="352"/>
                </a:cxn>
                <a:cxn ang="0">
                  <a:pos x="79" y="423"/>
                </a:cxn>
                <a:cxn ang="0">
                  <a:pos x="48" y="715"/>
                </a:cxn>
                <a:cxn ang="0">
                  <a:pos x="3" y="1047"/>
                </a:cxn>
                <a:cxn ang="0">
                  <a:pos x="10" y="1069"/>
                </a:cxn>
                <a:cxn ang="0">
                  <a:pos x="10" y="1125"/>
                </a:cxn>
                <a:cxn ang="0">
                  <a:pos x="32" y="1194"/>
                </a:cxn>
                <a:cxn ang="0">
                  <a:pos x="87" y="1178"/>
                </a:cxn>
                <a:cxn ang="0">
                  <a:pos x="71" y="1174"/>
                </a:cxn>
                <a:cxn ang="0">
                  <a:pos x="73" y="1074"/>
                </a:cxn>
                <a:cxn ang="0">
                  <a:pos x="84" y="1071"/>
                </a:cxn>
                <a:cxn ang="0">
                  <a:pos x="96" y="1056"/>
                </a:cxn>
                <a:cxn ang="0">
                  <a:pos x="129" y="1175"/>
                </a:cxn>
                <a:cxn ang="0">
                  <a:pos x="151" y="1176"/>
                </a:cxn>
                <a:cxn ang="0">
                  <a:pos x="207" y="1537"/>
                </a:cxn>
                <a:cxn ang="0">
                  <a:pos x="257" y="1948"/>
                </a:cxn>
                <a:cxn ang="0">
                  <a:pos x="155" y="2019"/>
                </a:cxn>
                <a:cxn ang="0">
                  <a:pos x="296" y="2031"/>
                </a:cxn>
                <a:cxn ang="0">
                  <a:pos x="337" y="2018"/>
                </a:cxn>
                <a:cxn ang="0">
                  <a:pos x="372" y="2042"/>
                </a:cxn>
                <a:cxn ang="0">
                  <a:pos x="399" y="2053"/>
                </a:cxn>
                <a:cxn ang="0">
                  <a:pos x="524" y="2091"/>
                </a:cxn>
                <a:cxn ang="0">
                  <a:pos x="476" y="1988"/>
                </a:cxn>
                <a:cxn ang="0">
                  <a:pos x="498" y="1963"/>
                </a:cxn>
                <a:cxn ang="0">
                  <a:pos x="532" y="1190"/>
                </a:cxn>
                <a:cxn ang="0">
                  <a:pos x="549" y="1176"/>
                </a:cxn>
                <a:cxn ang="0">
                  <a:pos x="549" y="949"/>
                </a:cxn>
                <a:cxn ang="0">
                  <a:pos x="529" y="704"/>
                </a:cxn>
                <a:cxn ang="0">
                  <a:pos x="567" y="882"/>
                </a:cxn>
                <a:cxn ang="0">
                  <a:pos x="577" y="1060"/>
                </a:cxn>
                <a:cxn ang="0">
                  <a:pos x="572" y="1087"/>
                </a:cxn>
                <a:cxn ang="0">
                  <a:pos x="572" y="1184"/>
                </a:cxn>
                <a:cxn ang="0">
                  <a:pos x="654" y="1122"/>
                </a:cxn>
                <a:cxn ang="0">
                  <a:pos x="660" y="1083"/>
                </a:cxn>
                <a:cxn ang="0">
                  <a:pos x="671" y="1067"/>
                </a:cxn>
                <a:cxn ang="0">
                  <a:pos x="369" y="1772"/>
                </a:cxn>
                <a:cxn ang="0">
                  <a:pos x="369" y="1772"/>
                </a:cxn>
                <a:cxn ang="0">
                  <a:pos x="332" y="1510"/>
                </a:cxn>
                <a:cxn ang="0">
                  <a:pos x="347" y="1239"/>
                </a:cxn>
                <a:cxn ang="0">
                  <a:pos x="369" y="1772"/>
                </a:cxn>
              </a:cxnLst>
              <a:rect l="0" t="0" r="r" b="b"/>
              <a:pathLst>
                <a:path w="671" h="2116">
                  <a:moveTo>
                    <a:pt x="652" y="758"/>
                  </a:moveTo>
                  <a:cubicBezTo>
                    <a:pt x="635" y="699"/>
                    <a:pt x="641" y="619"/>
                    <a:pt x="632" y="590"/>
                  </a:cubicBezTo>
                  <a:cubicBezTo>
                    <a:pt x="623" y="560"/>
                    <a:pt x="616" y="444"/>
                    <a:pt x="616" y="444"/>
                  </a:cubicBezTo>
                  <a:cubicBezTo>
                    <a:pt x="616" y="444"/>
                    <a:pt x="623" y="393"/>
                    <a:pt x="597" y="395"/>
                  </a:cubicBezTo>
                  <a:cubicBezTo>
                    <a:pt x="597" y="395"/>
                    <a:pt x="472" y="357"/>
                    <a:pt x="462" y="352"/>
                  </a:cubicBezTo>
                  <a:cubicBezTo>
                    <a:pt x="452" y="347"/>
                    <a:pt x="410" y="295"/>
                    <a:pt x="410" y="295"/>
                  </a:cubicBezTo>
                  <a:cubicBezTo>
                    <a:pt x="409" y="257"/>
                    <a:pt x="409" y="257"/>
                    <a:pt x="409" y="257"/>
                  </a:cubicBezTo>
                  <a:cubicBezTo>
                    <a:pt x="409" y="257"/>
                    <a:pt x="423" y="233"/>
                    <a:pt x="423" y="223"/>
                  </a:cubicBezTo>
                  <a:cubicBezTo>
                    <a:pt x="423" y="223"/>
                    <a:pt x="450" y="229"/>
                    <a:pt x="449" y="169"/>
                  </a:cubicBezTo>
                  <a:cubicBezTo>
                    <a:pt x="443" y="164"/>
                    <a:pt x="443" y="164"/>
                    <a:pt x="443" y="164"/>
                  </a:cubicBezTo>
                  <a:cubicBezTo>
                    <a:pt x="443" y="164"/>
                    <a:pt x="463" y="113"/>
                    <a:pt x="442" y="69"/>
                  </a:cubicBezTo>
                  <a:cubicBezTo>
                    <a:pt x="420" y="25"/>
                    <a:pt x="358" y="0"/>
                    <a:pt x="351" y="2"/>
                  </a:cubicBezTo>
                  <a:cubicBezTo>
                    <a:pt x="351" y="2"/>
                    <a:pt x="276" y="0"/>
                    <a:pt x="243" y="54"/>
                  </a:cubicBezTo>
                  <a:cubicBezTo>
                    <a:pt x="210" y="107"/>
                    <a:pt x="232" y="161"/>
                    <a:pt x="232" y="161"/>
                  </a:cubicBezTo>
                  <a:cubicBezTo>
                    <a:pt x="232" y="161"/>
                    <a:pt x="224" y="208"/>
                    <a:pt x="251" y="221"/>
                  </a:cubicBezTo>
                  <a:cubicBezTo>
                    <a:pt x="251" y="221"/>
                    <a:pt x="260" y="257"/>
                    <a:pt x="275" y="258"/>
                  </a:cubicBezTo>
                  <a:cubicBezTo>
                    <a:pt x="275" y="306"/>
                    <a:pt x="275" y="306"/>
                    <a:pt x="275" y="306"/>
                  </a:cubicBezTo>
                  <a:cubicBezTo>
                    <a:pt x="275" y="306"/>
                    <a:pt x="245" y="346"/>
                    <a:pt x="236" y="352"/>
                  </a:cubicBezTo>
                  <a:cubicBezTo>
                    <a:pt x="227" y="358"/>
                    <a:pt x="111" y="406"/>
                    <a:pt x="111" y="406"/>
                  </a:cubicBezTo>
                  <a:cubicBezTo>
                    <a:pt x="111" y="406"/>
                    <a:pt x="86" y="396"/>
                    <a:pt x="79" y="423"/>
                  </a:cubicBezTo>
                  <a:cubicBezTo>
                    <a:pt x="73" y="449"/>
                    <a:pt x="67" y="576"/>
                    <a:pt x="67" y="576"/>
                  </a:cubicBezTo>
                  <a:cubicBezTo>
                    <a:pt x="67" y="576"/>
                    <a:pt x="54" y="650"/>
                    <a:pt x="48" y="715"/>
                  </a:cubicBezTo>
                  <a:cubicBezTo>
                    <a:pt x="41" y="779"/>
                    <a:pt x="34" y="845"/>
                    <a:pt x="31" y="856"/>
                  </a:cubicBezTo>
                  <a:cubicBezTo>
                    <a:pt x="29" y="866"/>
                    <a:pt x="3" y="1047"/>
                    <a:pt x="3" y="1047"/>
                  </a:cubicBezTo>
                  <a:cubicBezTo>
                    <a:pt x="10" y="1050"/>
                    <a:pt x="10" y="1050"/>
                    <a:pt x="10" y="1050"/>
                  </a:cubicBezTo>
                  <a:cubicBezTo>
                    <a:pt x="10" y="1069"/>
                    <a:pt x="10" y="1069"/>
                    <a:pt x="10" y="1069"/>
                  </a:cubicBezTo>
                  <a:cubicBezTo>
                    <a:pt x="16" y="1068"/>
                    <a:pt x="16" y="1068"/>
                    <a:pt x="16" y="1068"/>
                  </a:cubicBezTo>
                  <a:cubicBezTo>
                    <a:pt x="16" y="1068"/>
                    <a:pt x="16" y="1102"/>
                    <a:pt x="10" y="1125"/>
                  </a:cubicBezTo>
                  <a:cubicBezTo>
                    <a:pt x="0" y="1148"/>
                    <a:pt x="0" y="1148"/>
                    <a:pt x="0" y="1148"/>
                  </a:cubicBezTo>
                  <a:cubicBezTo>
                    <a:pt x="32" y="1194"/>
                    <a:pt x="32" y="1194"/>
                    <a:pt x="32" y="1194"/>
                  </a:cubicBezTo>
                  <a:cubicBezTo>
                    <a:pt x="72" y="1196"/>
                    <a:pt x="72" y="1196"/>
                    <a:pt x="72" y="1196"/>
                  </a:cubicBezTo>
                  <a:cubicBezTo>
                    <a:pt x="87" y="1178"/>
                    <a:pt x="87" y="1178"/>
                    <a:pt x="87" y="1178"/>
                  </a:cubicBezTo>
                  <a:cubicBezTo>
                    <a:pt x="87" y="1178"/>
                    <a:pt x="91" y="1166"/>
                    <a:pt x="79" y="1168"/>
                  </a:cubicBezTo>
                  <a:cubicBezTo>
                    <a:pt x="71" y="1174"/>
                    <a:pt x="71" y="1174"/>
                    <a:pt x="71" y="1174"/>
                  </a:cubicBezTo>
                  <a:cubicBezTo>
                    <a:pt x="71" y="1174"/>
                    <a:pt x="72" y="1139"/>
                    <a:pt x="72" y="1130"/>
                  </a:cubicBezTo>
                  <a:cubicBezTo>
                    <a:pt x="72" y="1121"/>
                    <a:pt x="78" y="1112"/>
                    <a:pt x="73" y="1074"/>
                  </a:cubicBezTo>
                  <a:cubicBezTo>
                    <a:pt x="73" y="1068"/>
                    <a:pt x="73" y="1068"/>
                    <a:pt x="73" y="1068"/>
                  </a:cubicBezTo>
                  <a:cubicBezTo>
                    <a:pt x="84" y="1071"/>
                    <a:pt x="84" y="1071"/>
                    <a:pt x="84" y="1071"/>
                  </a:cubicBezTo>
                  <a:cubicBezTo>
                    <a:pt x="86" y="1059"/>
                    <a:pt x="86" y="1059"/>
                    <a:pt x="86" y="1059"/>
                  </a:cubicBezTo>
                  <a:cubicBezTo>
                    <a:pt x="96" y="1056"/>
                    <a:pt x="96" y="1056"/>
                    <a:pt x="96" y="1056"/>
                  </a:cubicBezTo>
                  <a:cubicBezTo>
                    <a:pt x="96" y="1056"/>
                    <a:pt x="106" y="951"/>
                    <a:pt x="133" y="876"/>
                  </a:cubicBezTo>
                  <a:cubicBezTo>
                    <a:pt x="133" y="876"/>
                    <a:pt x="120" y="1159"/>
                    <a:pt x="129" y="1175"/>
                  </a:cubicBezTo>
                  <a:cubicBezTo>
                    <a:pt x="147" y="1175"/>
                    <a:pt x="147" y="1175"/>
                    <a:pt x="147" y="1175"/>
                  </a:cubicBezTo>
                  <a:cubicBezTo>
                    <a:pt x="151" y="1176"/>
                    <a:pt x="151" y="1176"/>
                    <a:pt x="151" y="1176"/>
                  </a:cubicBezTo>
                  <a:cubicBezTo>
                    <a:pt x="151" y="1176"/>
                    <a:pt x="192" y="1470"/>
                    <a:pt x="200" y="1473"/>
                  </a:cubicBezTo>
                  <a:cubicBezTo>
                    <a:pt x="207" y="1537"/>
                    <a:pt x="207" y="1537"/>
                    <a:pt x="207" y="1537"/>
                  </a:cubicBezTo>
                  <a:cubicBezTo>
                    <a:pt x="207" y="1537"/>
                    <a:pt x="214" y="1621"/>
                    <a:pt x="219" y="1622"/>
                  </a:cubicBezTo>
                  <a:cubicBezTo>
                    <a:pt x="219" y="1622"/>
                    <a:pt x="242" y="1933"/>
                    <a:pt x="257" y="1948"/>
                  </a:cubicBezTo>
                  <a:cubicBezTo>
                    <a:pt x="257" y="1948"/>
                    <a:pt x="219" y="1987"/>
                    <a:pt x="178" y="1998"/>
                  </a:cubicBezTo>
                  <a:cubicBezTo>
                    <a:pt x="178" y="1998"/>
                    <a:pt x="149" y="1996"/>
                    <a:pt x="155" y="2019"/>
                  </a:cubicBezTo>
                  <a:cubicBezTo>
                    <a:pt x="155" y="2019"/>
                    <a:pt x="135" y="2028"/>
                    <a:pt x="156" y="2036"/>
                  </a:cubicBezTo>
                  <a:cubicBezTo>
                    <a:pt x="156" y="2036"/>
                    <a:pt x="264" y="2044"/>
                    <a:pt x="296" y="2031"/>
                  </a:cubicBezTo>
                  <a:cubicBezTo>
                    <a:pt x="296" y="2031"/>
                    <a:pt x="333" y="2005"/>
                    <a:pt x="339" y="2004"/>
                  </a:cubicBezTo>
                  <a:cubicBezTo>
                    <a:pt x="337" y="2018"/>
                    <a:pt x="337" y="2018"/>
                    <a:pt x="337" y="2018"/>
                  </a:cubicBezTo>
                  <a:cubicBezTo>
                    <a:pt x="372" y="2015"/>
                    <a:pt x="372" y="2015"/>
                    <a:pt x="372" y="2015"/>
                  </a:cubicBezTo>
                  <a:cubicBezTo>
                    <a:pt x="372" y="2042"/>
                    <a:pt x="372" y="2042"/>
                    <a:pt x="372" y="2042"/>
                  </a:cubicBezTo>
                  <a:cubicBezTo>
                    <a:pt x="385" y="2055"/>
                    <a:pt x="385" y="2055"/>
                    <a:pt x="385" y="2055"/>
                  </a:cubicBezTo>
                  <a:cubicBezTo>
                    <a:pt x="399" y="2053"/>
                    <a:pt x="399" y="2053"/>
                    <a:pt x="399" y="2053"/>
                  </a:cubicBezTo>
                  <a:cubicBezTo>
                    <a:pt x="399" y="2053"/>
                    <a:pt x="382" y="2079"/>
                    <a:pt x="396" y="2084"/>
                  </a:cubicBezTo>
                  <a:cubicBezTo>
                    <a:pt x="396" y="2084"/>
                    <a:pt x="469" y="2116"/>
                    <a:pt x="524" y="2091"/>
                  </a:cubicBezTo>
                  <a:cubicBezTo>
                    <a:pt x="524" y="2091"/>
                    <a:pt x="532" y="2078"/>
                    <a:pt x="517" y="2053"/>
                  </a:cubicBezTo>
                  <a:cubicBezTo>
                    <a:pt x="517" y="2053"/>
                    <a:pt x="492" y="2019"/>
                    <a:pt x="476" y="1988"/>
                  </a:cubicBezTo>
                  <a:cubicBezTo>
                    <a:pt x="472" y="1967"/>
                    <a:pt x="472" y="1967"/>
                    <a:pt x="472" y="1967"/>
                  </a:cubicBezTo>
                  <a:cubicBezTo>
                    <a:pt x="498" y="1963"/>
                    <a:pt x="498" y="1963"/>
                    <a:pt x="498" y="1963"/>
                  </a:cubicBezTo>
                  <a:cubicBezTo>
                    <a:pt x="498" y="1963"/>
                    <a:pt x="531" y="1670"/>
                    <a:pt x="530" y="1574"/>
                  </a:cubicBezTo>
                  <a:cubicBezTo>
                    <a:pt x="529" y="1479"/>
                    <a:pt x="532" y="1195"/>
                    <a:pt x="532" y="1190"/>
                  </a:cubicBezTo>
                  <a:cubicBezTo>
                    <a:pt x="541" y="1184"/>
                    <a:pt x="541" y="1184"/>
                    <a:pt x="541" y="1184"/>
                  </a:cubicBezTo>
                  <a:cubicBezTo>
                    <a:pt x="549" y="1176"/>
                    <a:pt x="549" y="1176"/>
                    <a:pt x="549" y="1176"/>
                  </a:cubicBezTo>
                  <a:cubicBezTo>
                    <a:pt x="549" y="1176"/>
                    <a:pt x="539" y="961"/>
                    <a:pt x="534" y="954"/>
                  </a:cubicBezTo>
                  <a:cubicBezTo>
                    <a:pt x="549" y="949"/>
                    <a:pt x="549" y="949"/>
                    <a:pt x="549" y="949"/>
                  </a:cubicBezTo>
                  <a:cubicBezTo>
                    <a:pt x="549" y="949"/>
                    <a:pt x="522" y="857"/>
                    <a:pt x="520" y="818"/>
                  </a:cubicBezTo>
                  <a:cubicBezTo>
                    <a:pt x="520" y="818"/>
                    <a:pt x="517" y="728"/>
                    <a:pt x="529" y="704"/>
                  </a:cubicBezTo>
                  <a:cubicBezTo>
                    <a:pt x="529" y="704"/>
                    <a:pt x="545" y="696"/>
                    <a:pt x="545" y="721"/>
                  </a:cubicBezTo>
                  <a:cubicBezTo>
                    <a:pt x="545" y="721"/>
                    <a:pt x="555" y="831"/>
                    <a:pt x="567" y="882"/>
                  </a:cubicBezTo>
                  <a:cubicBezTo>
                    <a:pt x="564" y="1054"/>
                    <a:pt x="564" y="1054"/>
                    <a:pt x="564" y="1054"/>
                  </a:cubicBezTo>
                  <a:cubicBezTo>
                    <a:pt x="577" y="1060"/>
                    <a:pt x="577" y="1060"/>
                    <a:pt x="577" y="1060"/>
                  </a:cubicBezTo>
                  <a:cubicBezTo>
                    <a:pt x="579" y="1066"/>
                    <a:pt x="579" y="1066"/>
                    <a:pt x="579" y="1066"/>
                  </a:cubicBezTo>
                  <a:cubicBezTo>
                    <a:pt x="572" y="1087"/>
                    <a:pt x="572" y="1087"/>
                    <a:pt x="572" y="1087"/>
                  </a:cubicBezTo>
                  <a:cubicBezTo>
                    <a:pt x="569" y="1168"/>
                    <a:pt x="569" y="1168"/>
                    <a:pt x="569" y="1168"/>
                  </a:cubicBezTo>
                  <a:cubicBezTo>
                    <a:pt x="569" y="1168"/>
                    <a:pt x="560" y="1178"/>
                    <a:pt x="572" y="1184"/>
                  </a:cubicBezTo>
                  <a:cubicBezTo>
                    <a:pt x="583" y="1190"/>
                    <a:pt x="615" y="1189"/>
                    <a:pt x="625" y="1183"/>
                  </a:cubicBezTo>
                  <a:cubicBezTo>
                    <a:pt x="625" y="1183"/>
                    <a:pt x="640" y="1130"/>
                    <a:pt x="654" y="1122"/>
                  </a:cubicBezTo>
                  <a:cubicBezTo>
                    <a:pt x="655" y="1080"/>
                    <a:pt x="655" y="1080"/>
                    <a:pt x="655" y="1080"/>
                  </a:cubicBezTo>
                  <a:cubicBezTo>
                    <a:pt x="660" y="1083"/>
                    <a:pt x="660" y="1083"/>
                    <a:pt x="660" y="1083"/>
                  </a:cubicBezTo>
                  <a:cubicBezTo>
                    <a:pt x="662" y="1068"/>
                    <a:pt x="662" y="1068"/>
                    <a:pt x="662" y="1068"/>
                  </a:cubicBezTo>
                  <a:cubicBezTo>
                    <a:pt x="671" y="1067"/>
                    <a:pt x="671" y="1067"/>
                    <a:pt x="671" y="1067"/>
                  </a:cubicBezTo>
                  <a:cubicBezTo>
                    <a:pt x="671" y="1067"/>
                    <a:pt x="670" y="816"/>
                    <a:pt x="652" y="758"/>
                  </a:cubicBezTo>
                  <a:close/>
                  <a:moveTo>
                    <a:pt x="369" y="1772"/>
                  </a:moveTo>
                  <a:cubicBezTo>
                    <a:pt x="369" y="1774"/>
                    <a:pt x="369" y="1776"/>
                    <a:pt x="368" y="1778"/>
                  </a:cubicBezTo>
                  <a:cubicBezTo>
                    <a:pt x="368" y="1778"/>
                    <a:pt x="368" y="1776"/>
                    <a:pt x="369" y="1772"/>
                  </a:cubicBezTo>
                  <a:cubicBezTo>
                    <a:pt x="367" y="1749"/>
                    <a:pt x="346" y="1707"/>
                    <a:pt x="346" y="1707"/>
                  </a:cubicBezTo>
                  <a:cubicBezTo>
                    <a:pt x="357" y="1590"/>
                    <a:pt x="329" y="1516"/>
                    <a:pt x="332" y="1510"/>
                  </a:cubicBezTo>
                  <a:cubicBezTo>
                    <a:pt x="334" y="1504"/>
                    <a:pt x="358" y="1437"/>
                    <a:pt x="344" y="1340"/>
                  </a:cubicBezTo>
                  <a:cubicBezTo>
                    <a:pt x="330" y="1244"/>
                    <a:pt x="347" y="1239"/>
                    <a:pt x="347" y="1239"/>
                  </a:cubicBezTo>
                  <a:cubicBezTo>
                    <a:pt x="372" y="1420"/>
                    <a:pt x="372" y="1420"/>
                    <a:pt x="372" y="1420"/>
                  </a:cubicBezTo>
                  <a:cubicBezTo>
                    <a:pt x="381" y="1497"/>
                    <a:pt x="371" y="1730"/>
                    <a:pt x="369" y="1772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sym typeface="Arial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086519" y="4955944"/>
              <a:ext cx="250429" cy="966870"/>
            </a:xfrm>
            <a:custGeom>
              <a:avLst/>
              <a:gdLst/>
              <a:ahLst/>
              <a:cxnLst>
                <a:cxn ang="0">
                  <a:pos x="262" y="36"/>
                </a:cxn>
                <a:cxn ang="0">
                  <a:pos x="220" y="30"/>
                </a:cxn>
                <a:cxn ang="0">
                  <a:pos x="137" y="151"/>
                </a:cxn>
                <a:cxn ang="0">
                  <a:pos x="123" y="282"/>
                </a:cxn>
                <a:cxn ang="0">
                  <a:pos x="79" y="331"/>
                </a:cxn>
                <a:cxn ang="0">
                  <a:pos x="127" y="305"/>
                </a:cxn>
                <a:cxn ang="0">
                  <a:pos x="129" y="320"/>
                </a:cxn>
                <a:cxn ang="0">
                  <a:pos x="54" y="352"/>
                </a:cxn>
                <a:cxn ang="0">
                  <a:pos x="33" y="358"/>
                </a:cxn>
                <a:cxn ang="0">
                  <a:pos x="17" y="562"/>
                </a:cxn>
                <a:cxn ang="0">
                  <a:pos x="55" y="759"/>
                </a:cxn>
                <a:cxn ang="0">
                  <a:pos x="79" y="790"/>
                </a:cxn>
                <a:cxn ang="0">
                  <a:pos x="61" y="875"/>
                </a:cxn>
                <a:cxn ang="0">
                  <a:pos x="57" y="1096"/>
                </a:cxn>
                <a:cxn ang="0">
                  <a:pos x="89" y="1302"/>
                </a:cxn>
                <a:cxn ang="0">
                  <a:pos x="91" y="1468"/>
                </a:cxn>
                <a:cxn ang="0">
                  <a:pos x="84" y="1805"/>
                </a:cxn>
                <a:cxn ang="0">
                  <a:pos x="47" y="1980"/>
                </a:cxn>
                <a:cxn ang="0">
                  <a:pos x="82" y="2007"/>
                </a:cxn>
                <a:cxn ang="0">
                  <a:pos x="80" y="2099"/>
                </a:cxn>
                <a:cxn ang="0">
                  <a:pos x="103" y="2105"/>
                </a:cxn>
                <a:cxn ang="0">
                  <a:pos x="103" y="2120"/>
                </a:cxn>
                <a:cxn ang="0">
                  <a:pos x="165" y="2123"/>
                </a:cxn>
                <a:cxn ang="0">
                  <a:pos x="163" y="2108"/>
                </a:cxn>
                <a:cxn ang="0">
                  <a:pos x="241" y="2109"/>
                </a:cxn>
                <a:cxn ang="0">
                  <a:pos x="353" y="2109"/>
                </a:cxn>
                <a:cxn ang="0">
                  <a:pos x="342" y="2078"/>
                </a:cxn>
                <a:cxn ang="0">
                  <a:pos x="290" y="2035"/>
                </a:cxn>
                <a:cxn ang="0">
                  <a:pos x="288" y="2024"/>
                </a:cxn>
                <a:cxn ang="0">
                  <a:pos x="355" y="2013"/>
                </a:cxn>
                <a:cxn ang="0">
                  <a:pos x="338" y="1995"/>
                </a:cxn>
                <a:cxn ang="0">
                  <a:pos x="296" y="1976"/>
                </a:cxn>
                <a:cxn ang="0">
                  <a:pos x="290" y="1514"/>
                </a:cxn>
                <a:cxn ang="0">
                  <a:pos x="364" y="921"/>
                </a:cxn>
                <a:cxn ang="0">
                  <a:pos x="342" y="722"/>
                </a:cxn>
                <a:cxn ang="0">
                  <a:pos x="371" y="749"/>
                </a:cxn>
                <a:cxn ang="0">
                  <a:pos x="405" y="732"/>
                </a:cxn>
                <a:cxn ang="0">
                  <a:pos x="414" y="613"/>
                </a:cxn>
                <a:cxn ang="0">
                  <a:pos x="390" y="517"/>
                </a:cxn>
                <a:cxn ang="0">
                  <a:pos x="414" y="466"/>
                </a:cxn>
                <a:cxn ang="0">
                  <a:pos x="405" y="416"/>
                </a:cxn>
                <a:cxn ang="0">
                  <a:pos x="405" y="393"/>
                </a:cxn>
                <a:cxn ang="0">
                  <a:pos x="387" y="386"/>
                </a:cxn>
                <a:cxn ang="0">
                  <a:pos x="368" y="359"/>
                </a:cxn>
                <a:cxn ang="0">
                  <a:pos x="342" y="119"/>
                </a:cxn>
                <a:cxn ang="0">
                  <a:pos x="262" y="36"/>
                </a:cxn>
              </a:cxnLst>
              <a:rect l="0" t="0" r="r" b="b"/>
              <a:pathLst>
                <a:path w="432" h="2126">
                  <a:moveTo>
                    <a:pt x="262" y="36"/>
                  </a:moveTo>
                  <a:cubicBezTo>
                    <a:pt x="262" y="36"/>
                    <a:pt x="256" y="13"/>
                    <a:pt x="220" y="30"/>
                  </a:cubicBezTo>
                  <a:cubicBezTo>
                    <a:pt x="183" y="47"/>
                    <a:pt x="148" y="115"/>
                    <a:pt x="137" y="151"/>
                  </a:cubicBezTo>
                  <a:cubicBezTo>
                    <a:pt x="125" y="187"/>
                    <a:pt x="123" y="282"/>
                    <a:pt x="123" y="282"/>
                  </a:cubicBezTo>
                  <a:cubicBezTo>
                    <a:pt x="123" y="282"/>
                    <a:pt x="89" y="333"/>
                    <a:pt x="79" y="331"/>
                  </a:cubicBezTo>
                  <a:cubicBezTo>
                    <a:pt x="79" y="331"/>
                    <a:pt x="98" y="335"/>
                    <a:pt x="127" y="305"/>
                  </a:cubicBezTo>
                  <a:cubicBezTo>
                    <a:pt x="129" y="320"/>
                    <a:pt x="129" y="320"/>
                    <a:pt x="129" y="320"/>
                  </a:cubicBezTo>
                  <a:cubicBezTo>
                    <a:pt x="129" y="320"/>
                    <a:pt x="75" y="346"/>
                    <a:pt x="54" y="352"/>
                  </a:cubicBezTo>
                  <a:cubicBezTo>
                    <a:pt x="33" y="358"/>
                    <a:pt x="33" y="358"/>
                    <a:pt x="33" y="358"/>
                  </a:cubicBezTo>
                  <a:cubicBezTo>
                    <a:pt x="33" y="358"/>
                    <a:pt x="0" y="449"/>
                    <a:pt x="17" y="562"/>
                  </a:cubicBezTo>
                  <a:cubicBezTo>
                    <a:pt x="35" y="674"/>
                    <a:pt x="55" y="759"/>
                    <a:pt x="55" y="759"/>
                  </a:cubicBezTo>
                  <a:cubicBezTo>
                    <a:pt x="55" y="759"/>
                    <a:pt x="70" y="784"/>
                    <a:pt x="79" y="790"/>
                  </a:cubicBezTo>
                  <a:cubicBezTo>
                    <a:pt x="79" y="790"/>
                    <a:pt x="84" y="853"/>
                    <a:pt x="61" y="875"/>
                  </a:cubicBezTo>
                  <a:cubicBezTo>
                    <a:pt x="61" y="875"/>
                    <a:pt x="21" y="948"/>
                    <a:pt x="57" y="1096"/>
                  </a:cubicBezTo>
                  <a:cubicBezTo>
                    <a:pt x="93" y="1245"/>
                    <a:pt x="89" y="1302"/>
                    <a:pt x="89" y="1302"/>
                  </a:cubicBezTo>
                  <a:cubicBezTo>
                    <a:pt x="89" y="1302"/>
                    <a:pt x="98" y="1379"/>
                    <a:pt x="91" y="1468"/>
                  </a:cubicBezTo>
                  <a:cubicBezTo>
                    <a:pt x="83" y="1557"/>
                    <a:pt x="84" y="1805"/>
                    <a:pt x="84" y="1805"/>
                  </a:cubicBezTo>
                  <a:cubicBezTo>
                    <a:pt x="84" y="1805"/>
                    <a:pt x="61" y="1963"/>
                    <a:pt x="47" y="1980"/>
                  </a:cubicBezTo>
                  <a:cubicBezTo>
                    <a:pt x="82" y="2007"/>
                    <a:pt x="82" y="2007"/>
                    <a:pt x="82" y="2007"/>
                  </a:cubicBezTo>
                  <a:cubicBezTo>
                    <a:pt x="80" y="2099"/>
                    <a:pt x="80" y="2099"/>
                    <a:pt x="80" y="2099"/>
                  </a:cubicBezTo>
                  <a:cubicBezTo>
                    <a:pt x="103" y="2105"/>
                    <a:pt x="103" y="2105"/>
                    <a:pt x="103" y="2105"/>
                  </a:cubicBezTo>
                  <a:cubicBezTo>
                    <a:pt x="103" y="2120"/>
                    <a:pt x="103" y="2120"/>
                    <a:pt x="103" y="2120"/>
                  </a:cubicBezTo>
                  <a:cubicBezTo>
                    <a:pt x="165" y="2123"/>
                    <a:pt x="165" y="2123"/>
                    <a:pt x="165" y="2123"/>
                  </a:cubicBezTo>
                  <a:cubicBezTo>
                    <a:pt x="163" y="2108"/>
                    <a:pt x="163" y="2108"/>
                    <a:pt x="163" y="2108"/>
                  </a:cubicBezTo>
                  <a:cubicBezTo>
                    <a:pt x="163" y="2108"/>
                    <a:pt x="232" y="2093"/>
                    <a:pt x="241" y="2109"/>
                  </a:cubicBezTo>
                  <a:cubicBezTo>
                    <a:pt x="250" y="2124"/>
                    <a:pt x="336" y="2126"/>
                    <a:pt x="353" y="2109"/>
                  </a:cubicBezTo>
                  <a:cubicBezTo>
                    <a:pt x="353" y="2109"/>
                    <a:pt x="390" y="2089"/>
                    <a:pt x="342" y="2078"/>
                  </a:cubicBezTo>
                  <a:cubicBezTo>
                    <a:pt x="295" y="2067"/>
                    <a:pt x="290" y="2035"/>
                    <a:pt x="290" y="2035"/>
                  </a:cubicBezTo>
                  <a:cubicBezTo>
                    <a:pt x="288" y="2024"/>
                    <a:pt x="288" y="2024"/>
                    <a:pt x="288" y="2024"/>
                  </a:cubicBezTo>
                  <a:cubicBezTo>
                    <a:pt x="288" y="2024"/>
                    <a:pt x="333" y="2043"/>
                    <a:pt x="355" y="2013"/>
                  </a:cubicBezTo>
                  <a:cubicBezTo>
                    <a:pt x="377" y="1983"/>
                    <a:pt x="338" y="1995"/>
                    <a:pt x="338" y="1995"/>
                  </a:cubicBezTo>
                  <a:cubicBezTo>
                    <a:pt x="296" y="1976"/>
                    <a:pt x="296" y="1976"/>
                    <a:pt x="296" y="1976"/>
                  </a:cubicBezTo>
                  <a:cubicBezTo>
                    <a:pt x="296" y="1976"/>
                    <a:pt x="268" y="1706"/>
                    <a:pt x="290" y="1514"/>
                  </a:cubicBezTo>
                  <a:cubicBezTo>
                    <a:pt x="312" y="1322"/>
                    <a:pt x="374" y="1074"/>
                    <a:pt x="364" y="921"/>
                  </a:cubicBezTo>
                  <a:cubicBezTo>
                    <a:pt x="354" y="769"/>
                    <a:pt x="350" y="742"/>
                    <a:pt x="342" y="722"/>
                  </a:cubicBezTo>
                  <a:cubicBezTo>
                    <a:pt x="371" y="749"/>
                    <a:pt x="371" y="749"/>
                    <a:pt x="371" y="749"/>
                  </a:cubicBezTo>
                  <a:cubicBezTo>
                    <a:pt x="371" y="749"/>
                    <a:pt x="390" y="760"/>
                    <a:pt x="405" y="732"/>
                  </a:cubicBezTo>
                  <a:cubicBezTo>
                    <a:pt x="421" y="704"/>
                    <a:pt x="432" y="681"/>
                    <a:pt x="414" y="613"/>
                  </a:cubicBezTo>
                  <a:cubicBezTo>
                    <a:pt x="390" y="517"/>
                    <a:pt x="390" y="517"/>
                    <a:pt x="390" y="517"/>
                  </a:cubicBezTo>
                  <a:cubicBezTo>
                    <a:pt x="414" y="466"/>
                    <a:pt x="414" y="466"/>
                    <a:pt x="414" y="466"/>
                  </a:cubicBezTo>
                  <a:cubicBezTo>
                    <a:pt x="414" y="466"/>
                    <a:pt x="432" y="420"/>
                    <a:pt x="405" y="416"/>
                  </a:cubicBezTo>
                  <a:cubicBezTo>
                    <a:pt x="405" y="393"/>
                    <a:pt x="405" y="393"/>
                    <a:pt x="405" y="393"/>
                  </a:cubicBezTo>
                  <a:cubicBezTo>
                    <a:pt x="405" y="393"/>
                    <a:pt x="396" y="367"/>
                    <a:pt x="387" y="386"/>
                  </a:cubicBezTo>
                  <a:cubicBezTo>
                    <a:pt x="368" y="359"/>
                    <a:pt x="368" y="359"/>
                    <a:pt x="368" y="359"/>
                  </a:cubicBezTo>
                  <a:cubicBezTo>
                    <a:pt x="368" y="359"/>
                    <a:pt x="358" y="166"/>
                    <a:pt x="342" y="119"/>
                  </a:cubicBezTo>
                  <a:cubicBezTo>
                    <a:pt x="342" y="119"/>
                    <a:pt x="305" y="0"/>
                    <a:pt x="262" y="3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sym typeface="Arial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408481" y="1090457"/>
            <a:ext cx="2558627" cy="570300"/>
            <a:chOff x="3200400" y="919823"/>
            <a:chExt cx="2558627" cy="744529"/>
          </a:xfrm>
        </p:grpSpPr>
        <p:sp>
          <p:nvSpPr>
            <p:cNvPr id="18" name="Rounded Rectangular Callout 17"/>
            <p:cNvSpPr/>
            <p:nvPr/>
          </p:nvSpPr>
          <p:spPr>
            <a:xfrm>
              <a:off x="3200400" y="919823"/>
              <a:ext cx="2558627" cy="744529"/>
            </a:xfrm>
            <a:prstGeom prst="wedgeRoundRectCallout">
              <a:avLst>
                <a:gd name="adj1" fmla="val -2576"/>
                <a:gd name="adj2" fmla="val 71287"/>
                <a:gd name="adj3" fmla="val 16667"/>
              </a:avLst>
            </a:prstGeom>
            <a:solidFill>
              <a:srgbClr val="36A4D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71691" y="960970"/>
              <a:ext cx="2416046" cy="683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>
                  <a:solidFill>
                    <a:schemeClr val="bg1"/>
                  </a:solidFill>
                  <a:cs typeface="メイリオ" panose="020B0604030504040204" pitchFamily="50" charset="-128"/>
                </a:rPr>
                <a:t>チームでの情報交換を</a:t>
              </a:r>
              <a:endParaRPr kumimoji="1" lang="en-US" altLang="ja-JP" sz="1400" dirty="0">
                <a:solidFill>
                  <a:schemeClr val="bg1"/>
                </a:solidFill>
                <a:cs typeface="メイリオ" panose="020B0604030504040204" pitchFamily="50" charset="-128"/>
              </a:endParaRPr>
            </a:p>
            <a:p>
              <a:pPr algn="ctr"/>
              <a:r>
                <a:rPr kumimoji="1" lang="ja-JP" altLang="en-US" sz="1400" dirty="0">
                  <a:solidFill>
                    <a:schemeClr val="bg1"/>
                  </a:solidFill>
                  <a:cs typeface="メイリオ" panose="020B0604030504040204" pitchFamily="50" charset="-128"/>
                </a:rPr>
                <a:t>頻繁に</a:t>
              </a:r>
              <a:r>
                <a:rPr kumimoji="1" lang="ja-JP" altLang="en-US" sz="1400" dirty="0" smtClean="0">
                  <a:solidFill>
                    <a:schemeClr val="bg1"/>
                  </a:solidFill>
                  <a:cs typeface="メイリオ" panose="020B0604030504040204" pitchFamily="50" charset="-128"/>
                </a:rPr>
                <a:t>行いたい 本社</a:t>
              </a:r>
              <a:r>
                <a:rPr kumimoji="1" lang="ja-JP" altLang="en-US" sz="1400" dirty="0">
                  <a:solidFill>
                    <a:schemeClr val="bg1"/>
                  </a:solidFill>
                  <a:cs typeface="メイリオ" panose="020B0604030504040204" pitchFamily="50" charset="-128"/>
                </a:rPr>
                <a:t>の</a:t>
              </a:r>
              <a:r>
                <a:rPr kumimoji="1" lang="en-US" altLang="ja-JP" sz="1400" dirty="0">
                  <a:solidFill>
                    <a:schemeClr val="bg1"/>
                  </a:solidFill>
                  <a:cs typeface="メイリオ" panose="020B0604030504040204" pitchFamily="50" charset="-128"/>
                </a:rPr>
                <a:t>A</a:t>
              </a:r>
              <a:r>
                <a:rPr kumimoji="1" lang="ja-JP" altLang="en-US" sz="1400" dirty="0">
                  <a:solidFill>
                    <a:schemeClr val="bg1"/>
                  </a:solidFill>
                  <a:cs typeface="メイリオ" panose="020B0604030504040204" pitchFamily="50" charset="-128"/>
                </a:rPr>
                <a:t>さん</a:t>
              </a:r>
              <a:endParaRPr kumimoji="1" lang="en-US" altLang="ja-JP" sz="1400" dirty="0">
                <a:solidFill>
                  <a:schemeClr val="bg1"/>
                </a:solidFill>
                <a:cs typeface="メイリオ" panose="020B0604030504040204" pitchFamily="50" charset="-128"/>
              </a:endParaRPr>
            </a:p>
          </p:txBody>
        </p:sp>
      </p:grpSp>
      <p:sp>
        <p:nvSpPr>
          <p:cNvPr id="19" name="Rounded Rectangular Callout 18"/>
          <p:cNvSpPr/>
          <p:nvPr/>
        </p:nvSpPr>
        <p:spPr>
          <a:xfrm>
            <a:off x="938021" y="2063805"/>
            <a:ext cx="2703391" cy="427483"/>
          </a:xfrm>
          <a:prstGeom prst="wedgeRoundRectCallout">
            <a:avLst>
              <a:gd name="adj1" fmla="val 60803"/>
              <a:gd name="adj2" fmla="val 13263"/>
              <a:gd name="adj3" fmla="val 16667"/>
            </a:avLst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grpSp>
        <p:nvGrpSpPr>
          <p:cNvPr id="30" name="Group 29"/>
          <p:cNvGrpSpPr/>
          <p:nvPr/>
        </p:nvGrpSpPr>
        <p:grpSpPr>
          <a:xfrm>
            <a:off x="5895818" y="2081483"/>
            <a:ext cx="3131359" cy="427483"/>
            <a:chOff x="1395272" y="2058975"/>
            <a:chExt cx="2490263" cy="427483"/>
          </a:xfrm>
        </p:grpSpPr>
        <p:sp>
          <p:nvSpPr>
            <p:cNvPr id="21" name="Rounded Rectangular Callout 20"/>
            <p:cNvSpPr/>
            <p:nvPr/>
          </p:nvSpPr>
          <p:spPr>
            <a:xfrm>
              <a:off x="1403499" y="2058975"/>
              <a:ext cx="2453980" cy="427483"/>
            </a:xfrm>
            <a:prstGeom prst="wedgeRoundRectCallout">
              <a:avLst>
                <a:gd name="adj1" fmla="val -61150"/>
                <a:gd name="adj2" fmla="val 10179"/>
                <a:gd name="adj3" fmla="val 16667"/>
              </a:avLst>
            </a:prstGeom>
            <a:solidFill>
              <a:srgbClr val="36A4D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95272" y="2118205"/>
              <a:ext cx="2490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>
                  <a:solidFill>
                    <a:schemeClr val="bg1"/>
                  </a:solidFill>
                  <a:cs typeface="メイリオ" panose="020B0604030504040204" pitchFamily="50" charset="-128"/>
                </a:rPr>
                <a:t>支社の</a:t>
              </a:r>
              <a:r>
                <a:rPr kumimoji="1" lang="en-US" altLang="ja-JP" sz="1400" dirty="0">
                  <a:solidFill>
                    <a:schemeClr val="bg1"/>
                  </a:solidFill>
                  <a:cs typeface="メイリオ" panose="020B0604030504040204" pitchFamily="50" charset="-128"/>
                </a:rPr>
                <a:t>C</a:t>
              </a:r>
              <a:r>
                <a:rPr kumimoji="1" lang="ja-JP" altLang="en-US" sz="1400" dirty="0" smtClean="0">
                  <a:solidFill>
                    <a:schemeClr val="bg1"/>
                  </a:solidFill>
                  <a:cs typeface="メイリオ" panose="020B0604030504040204" pitchFamily="50" charset="-128"/>
                </a:rPr>
                <a:t>さんは 情報</a:t>
              </a:r>
              <a:r>
                <a:rPr kumimoji="1" lang="ja-JP" altLang="en-US" sz="1400" dirty="0">
                  <a:solidFill>
                    <a:schemeClr val="bg1"/>
                  </a:solidFill>
                  <a:cs typeface="メイリオ" panose="020B0604030504040204" pitchFamily="50" charset="-128"/>
                </a:rPr>
                <a:t>に乗り遅れがち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152" y="3502711"/>
            <a:ext cx="1022085" cy="129357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73823" y="2140713"/>
            <a:ext cx="2632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bg1"/>
                </a:solidFill>
                <a:cs typeface="メイリオ" panose="020B0604030504040204" pitchFamily="50" charset="-128"/>
              </a:rPr>
              <a:t>いつもお客様訪問で忙しい</a:t>
            </a:r>
            <a:r>
              <a:rPr kumimoji="1" lang="en-US" altLang="ja-JP" sz="1400" dirty="0">
                <a:solidFill>
                  <a:schemeClr val="bg1"/>
                </a:solidFill>
                <a:cs typeface="メイリオ" panose="020B0604030504040204" pitchFamily="50" charset="-128"/>
              </a:rPr>
              <a:t>B</a:t>
            </a:r>
            <a:r>
              <a:rPr kumimoji="1" lang="ja-JP" altLang="en-US" sz="1400" dirty="0">
                <a:solidFill>
                  <a:schemeClr val="bg1"/>
                </a:solidFill>
                <a:cs typeface="メイリオ" panose="020B0604030504040204" pitchFamily="50" charset="-128"/>
              </a:rPr>
              <a:t>さん</a:t>
            </a:r>
          </a:p>
        </p:txBody>
      </p:sp>
      <p:pic>
        <p:nvPicPr>
          <p:cNvPr id="25" name="Picture 24" descr="C:\Users\hitoya\Desktop\iphone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74" y="3620911"/>
            <a:ext cx="1091383" cy="1091383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223682" y="3803401"/>
            <a:ext cx="28306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/>
              <a:t>電話や</a:t>
            </a:r>
            <a:r>
              <a:rPr kumimoji="1" lang="en-US" altLang="ja-JP" sz="1500" dirty="0"/>
              <a:t>IM</a:t>
            </a:r>
            <a:r>
              <a:rPr kumimoji="1" lang="ja-JP" altLang="en-US" sz="1500" dirty="0"/>
              <a:t>は便利だけど・・・</a:t>
            </a:r>
            <a:endParaRPr kumimoji="1" lang="en-US" altLang="ja-JP" sz="1500" dirty="0"/>
          </a:p>
          <a:p>
            <a:r>
              <a:rPr kumimoji="1" lang="ja-JP" altLang="en-US" sz="1350" dirty="0">
                <a:solidFill>
                  <a:schemeClr val="accent1"/>
                </a:solidFill>
              </a:rPr>
              <a:t>リアルタイムなコミュニケーションに</a:t>
            </a:r>
            <a:endParaRPr kumimoji="1" lang="en-US" altLang="ja-JP" sz="1350" dirty="0">
              <a:solidFill>
                <a:schemeClr val="accent1"/>
              </a:solidFill>
            </a:endParaRPr>
          </a:p>
          <a:p>
            <a:r>
              <a:rPr kumimoji="1" lang="ja-JP" altLang="en-US" sz="1350" dirty="0">
                <a:solidFill>
                  <a:schemeClr val="accent1"/>
                </a:solidFill>
              </a:rPr>
              <a:t>乗り遅れる</a:t>
            </a:r>
            <a:endParaRPr kumimoji="1" lang="en-US" altLang="ja-JP" sz="1350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1159" y="3834241"/>
            <a:ext cx="3549370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dirty="0"/>
              <a:t>ビデオ会議をしよう！番号はなんだっけ？</a:t>
            </a:r>
            <a:r>
              <a:rPr kumimoji="1" lang="en-US" altLang="ja-JP" sz="1500" dirty="0"/>
              <a:t/>
            </a:r>
            <a:br>
              <a:rPr kumimoji="1" lang="en-US" altLang="ja-JP" sz="1500" dirty="0"/>
            </a:br>
            <a:r>
              <a:rPr kumimoji="1" lang="ja-JP" altLang="en-US" sz="1350" dirty="0">
                <a:solidFill>
                  <a:schemeClr val="accent1"/>
                </a:solidFill>
              </a:rPr>
              <a:t>便利だけど敷居が</a:t>
            </a:r>
            <a:r>
              <a:rPr kumimoji="1" lang="ja-JP" altLang="en-US" sz="1350" dirty="0" smtClean="0">
                <a:solidFill>
                  <a:schemeClr val="accent1"/>
                </a:solidFill>
              </a:rPr>
              <a:t>高い ビデオ</a:t>
            </a:r>
            <a:r>
              <a:rPr kumimoji="1" lang="ja-JP" altLang="en-US" sz="1350" dirty="0">
                <a:solidFill>
                  <a:schemeClr val="accent1"/>
                </a:solidFill>
              </a:rPr>
              <a:t>端末</a:t>
            </a:r>
            <a:endParaRPr kumimoji="1" lang="en-US" altLang="ja-JP" sz="135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0435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Spark</a:t>
            </a:r>
            <a:r>
              <a:rPr kumimoji="1" lang="ja-JP" altLang="en-US" dirty="0" smtClean="0"/>
              <a:t>でチームが繋がれば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情</a:t>
            </a:r>
            <a:r>
              <a:rPr lang="ja-JP" altLang="en-US" dirty="0" smtClean="0"/>
              <a:t>報交換の密度が高くなります</a:t>
            </a:r>
            <a:endParaRPr kumimoji="1" lang="ja-JP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931631" y="1710109"/>
            <a:ext cx="1578412" cy="1586975"/>
            <a:chOff x="841188" y="4890501"/>
            <a:chExt cx="833182" cy="1032313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841188" y="4926181"/>
              <a:ext cx="309663" cy="966870"/>
            </a:xfrm>
            <a:custGeom>
              <a:avLst/>
              <a:gdLst/>
              <a:ahLst/>
              <a:cxnLst>
                <a:cxn ang="0">
                  <a:pos x="342" y="6"/>
                </a:cxn>
                <a:cxn ang="0">
                  <a:pos x="236" y="98"/>
                </a:cxn>
                <a:cxn ang="0">
                  <a:pos x="238" y="150"/>
                </a:cxn>
                <a:cxn ang="0">
                  <a:pos x="238" y="199"/>
                </a:cxn>
                <a:cxn ang="0">
                  <a:pos x="264" y="274"/>
                </a:cxn>
                <a:cxn ang="0">
                  <a:pos x="264" y="314"/>
                </a:cxn>
                <a:cxn ang="0">
                  <a:pos x="165" y="363"/>
                </a:cxn>
                <a:cxn ang="0">
                  <a:pos x="151" y="398"/>
                </a:cxn>
                <a:cxn ang="0">
                  <a:pos x="168" y="576"/>
                </a:cxn>
                <a:cxn ang="0">
                  <a:pos x="165" y="824"/>
                </a:cxn>
                <a:cxn ang="0">
                  <a:pos x="157" y="1005"/>
                </a:cxn>
                <a:cxn ang="0">
                  <a:pos x="151" y="1129"/>
                </a:cxn>
                <a:cxn ang="0">
                  <a:pos x="165" y="1152"/>
                </a:cxn>
                <a:cxn ang="0">
                  <a:pos x="182" y="1336"/>
                </a:cxn>
                <a:cxn ang="0">
                  <a:pos x="179" y="1635"/>
                </a:cxn>
                <a:cxn ang="0">
                  <a:pos x="174" y="1753"/>
                </a:cxn>
                <a:cxn ang="0">
                  <a:pos x="160" y="1825"/>
                </a:cxn>
                <a:cxn ang="0">
                  <a:pos x="87" y="1842"/>
                </a:cxn>
                <a:cxn ang="0">
                  <a:pos x="30" y="1851"/>
                </a:cxn>
                <a:cxn ang="0">
                  <a:pos x="33" y="1897"/>
                </a:cxn>
                <a:cxn ang="0">
                  <a:pos x="151" y="1903"/>
                </a:cxn>
                <a:cxn ang="0">
                  <a:pos x="219" y="1917"/>
                </a:cxn>
                <a:cxn ang="0">
                  <a:pos x="292" y="1914"/>
                </a:cxn>
                <a:cxn ang="0">
                  <a:pos x="300" y="1765"/>
                </a:cxn>
                <a:cxn ang="0">
                  <a:pos x="323" y="1503"/>
                </a:cxn>
                <a:cxn ang="0">
                  <a:pos x="345" y="1871"/>
                </a:cxn>
                <a:cxn ang="0">
                  <a:pos x="323" y="1992"/>
                </a:cxn>
                <a:cxn ang="0">
                  <a:pos x="247" y="2058"/>
                </a:cxn>
                <a:cxn ang="0">
                  <a:pos x="286" y="2116"/>
                </a:cxn>
                <a:cxn ang="0">
                  <a:pos x="421" y="2073"/>
                </a:cxn>
                <a:cxn ang="0">
                  <a:pos x="486" y="2003"/>
                </a:cxn>
                <a:cxn ang="0">
                  <a:pos x="531" y="1529"/>
                </a:cxn>
                <a:cxn ang="0">
                  <a:pos x="533" y="1189"/>
                </a:cxn>
                <a:cxn ang="0">
                  <a:pos x="567" y="1166"/>
                </a:cxn>
                <a:cxn ang="0">
                  <a:pos x="562" y="1034"/>
                </a:cxn>
                <a:cxn ang="0">
                  <a:pos x="677" y="806"/>
                </a:cxn>
                <a:cxn ang="0">
                  <a:pos x="632" y="472"/>
                </a:cxn>
                <a:cxn ang="0">
                  <a:pos x="601" y="415"/>
                </a:cxn>
                <a:cxn ang="0">
                  <a:pos x="435" y="300"/>
                </a:cxn>
                <a:cxn ang="0">
                  <a:pos x="410" y="236"/>
                </a:cxn>
                <a:cxn ang="0">
                  <a:pos x="435" y="153"/>
                </a:cxn>
                <a:cxn ang="0">
                  <a:pos x="342" y="6"/>
                </a:cxn>
              </a:cxnLst>
              <a:rect l="0" t="0" r="r" b="b"/>
              <a:pathLst>
                <a:path w="677" h="2116">
                  <a:moveTo>
                    <a:pt x="342" y="6"/>
                  </a:moveTo>
                  <a:cubicBezTo>
                    <a:pt x="342" y="6"/>
                    <a:pt x="247" y="0"/>
                    <a:pt x="236" y="98"/>
                  </a:cubicBezTo>
                  <a:cubicBezTo>
                    <a:pt x="238" y="150"/>
                    <a:pt x="238" y="150"/>
                    <a:pt x="238" y="150"/>
                  </a:cubicBezTo>
                  <a:cubicBezTo>
                    <a:pt x="238" y="150"/>
                    <a:pt x="230" y="162"/>
                    <a:pt x="238" y="199"/>
                  </a:cubicBezTo>
                  <a:cubicBezTo>
                    <a:pt x="247" y="236"/>
                    <a:pt x="264" y="274"/>
                    <a:pt x="264" y="274"/>
                  </a:cubicBezTo>
                  <a:cubicBezTo>
                    <a:pt x="264" y="314"/>
                    <a:pt x="264" y="314"/>
                    <a:pt x="264" y="314"/>
                  </a:cubicBezTo>
                  <a:cubicBezTo>
                    <a:pt x="264" y="314"/>
                    <a:pt x="174" y="349"/>
                    <a:pt x="165" y="363"/>
                  </a:cubicBezTo>
                  <a:cubicBezTo>
                    <a:pt x="157" y="378"/>
                    <a:pt x="151" y="398"/>
                    <a:pt x="151" y="398"/>
                  </a:cubicBezTo>
                  <a:cubicBezTo>
                    <a:pt x="168" y="576"/>
                    <a:pt x="168" y="576"/>
                    <a:pt x="168" y="576"/>
                  </a:cubicBezTo>
                  <a:cubicBezTo>
                    <a:pt x="165" y="824"/>
                    <a:pt x="165" y="824"/>
                    <a:pt x="165" y="824"/>
                  </a:cubicBezTo>
                  <a:cubicBezTo>
                    <a:pt x="157" y="1005"/>
                    <a:pt x="157" y="1005"/>
                    <a:pt x="157" y="1005"/>
                  </a:cubicBezTo>
                  <a:cubicBezTo>
                    <a:pt x="151" y="1129"/>
                    <a:pt x="151" y="1129"/>
                    <a:pt x="151" y="1129"/>
                  </a:cubicBezTo>
                  <a:cubicBezTo>
                    <a:pt x="165" y="1152"/>
                    <a:pt x="165" y="1152"/>
                    <a:pt x="165" y="1152"/>
                  </a:cubicBezTo>
                  <a:cubicBezTo>
                    <a:pt x="182" y="1336"/>
                    <a:pt x="182" y="1336"/>
                    <a:pt x="182" y="1336"/>
                  </a:cubicBezTo>
                  <a:cubicBezTo>
                    <a:pt x="182" y="1336"/>
                    <a:pt x="185" y="1529"/>
                    <a:pt x="179" y="1635"/>
                  </a:cubicBezTo>
                  <a:cubicBezTo>
                    <a:pt x="174" y="1753"/>
                    <a:pt x="174" y="1753"/>
                    <a:pt x="174" y="1753"/>
                  </a:cubicBezTo>
                  <a:cubicBezTo>
                    <a:pt x="174" y="1753"/>
                    <a:pt x="157" y="1814"/>
                    <a:pt x="160" y="1825"/>
                  </a:cubicBezTo>
                  <a:cubicBezTo>
                    <a:pt x="87" y="1842"/>
                    <a:pt x="87" y="1842"/>
                    <a:pt x="87" y="1842"/>
                  </a:cubicBezTo>
                  <a:cubicBezTo>
                    <a:pt x="30" y="1851"/>
                    <a:pt x="30" y="1851"/>
                    <a:pt x="30" y="1851"/>
                  </a:cubicBezTo>
                  <a:cubicBezTo>
                    <a:pt x="30" y="1851"/>
                    <a:pt x="0" y="1871"/>
                    <a:pt x="33" y="1897"/>
                  </a:cubicBezTo>
                  <a:cubicBezTo>
                    <a:pt x="33" y="1897"/>
                    <a:pt x="84" y="1926"/>
                    <a:pt x="151" y="1903"/>
                  </a:cubicBezTo>
                  <a:cubicBezTo>
                    <a:pt x="151" y="1903"/>
                    <a:pt x="177" y="1888"/>
                    <a:pt x="219" y="1917"/>
                  </a:cubicBezTo>
                  <a:cubicBezTo>
                    <a:pt x="292" y="1914"/>
                    <a:pt x="292" y="1914"/>
                    <a:pt x="292" y="1914"/>
                  </a:cubicBezTo>
                  <a:cubicBezTo>
                    <a:pt x="292" y="1914"/>
                    <a:pt x="306" y="1799"/>
                    <a:pt x="300" y="1765"/>
                  </a:cubicBezTo>
                  <a:cubicBezTo>
                    <a:pt x="300" y="1765"/>
                    <a:pt x="337" y="1555"/>
                    <a:pt x="323" y="1503"/>
                  </a:cubicBezTo>
                  <a:cubicBezTo>
                    <a:pt x="323" y="1503"/>
                    <a:pt x="354" y="1793"/>
                    <a:pt x="345" y="1871"/>
                  </a:cubicBezTo>
                  <a:cubicBezTo>
                    <a:pt x="345" y="1871"/>
                    <a:pt x="328" y="1937"/>
                    <a:pt x="323" y="1992"/>
                  </a:cubicBezTo>
                  <a:cubicBezTo>
                    <a:pt x="247" y="2058"/>
                    <a:pt x="247" y="2058"/>
                    <a:pt x="247" y="2058"/>
                  </a:cubicBezTo>
                  <a:cubicBezTo>
                    <a:pt x="247" y="2058"/>
                    <a:pt x="210" y="2113"/>
                    <a:pt x="286" y="2116"/>
                  </a:cubicBezTo>
                  <a:cubicBezTo>
                    <a:pt x="286" y="2116"/>
                    <a:pt x="368" y="2116"/>
                    <a:pt x="421" y="2073"/>
                  </a:cubicBezTo>
                  <a:cubicBezTo>
                    <a:pt x="421" y="2073"/>
                    <a:pt x="474" y="2067"/>
                    <a:pt x="486" y="2003"/>
                  </a:cubicBezTo>
                  <a:cubicBezTo>
                    <a:pt x="486" y="2003"/>
                    <a:pt x="542" y="1822"/>
                    <a:pt x="531" y="1529"/>
                  </a:cubicBezTo>
                  <a:cubicBezTo>
                    <a:pt x="533" y="1189"/>
                    <a:pt x="533" y="1189"/>
                    <a:pt x="533" y="1189"/>
                  </a:cubicBezTo>
                  <a:cubicBezTo>
                    <a:pt x="567" y="1166"/>
                    <a:pt x="567" y="1166"/>
                    <a:pt x="567" y="1166"/>
                  </a:cubicBezTo>
                  <a:cubicBezTo>
                    <a:pt x="562" y="1034"/>
                    <a:pt x="562" y="1034"/>
                    <a:pt x="562" y="1034"/>
                  </a:cubicBezTo>
                  <a:cubicBezTo>
                    <a:pt x="562" y="1034"/>
                    <a:pt x="660" y="864"/>
                    <a:pt x="677" y="806"/>
                  </a:cubicBezTo>
                  <a:cubicBezTo>
                    <a:pt x="677" y="806"/>
                    <a:pt x="652" y="490"/>
                    <a:pt x="632" y="472"/>
                  </a:cubicBezTo>
                  <a:cubicBezTo>
                    <a:pt x="632" y="472"/>
                    <a:pt x="618" y="432"/>
                    <a:pt x="601" y="415"/>
                  </a:cubicBezTo>
                  <a:cubicBezTo>
                    <a:pt x="601" y="415"/>
                    <a:pt x="477" y="317"/>
                    <a:pt x="435" y="300"/>
                  </a:cubicBezTo>
                  <a:cubicBezTo>
                    <a:pt x="435" y="300"/>
                    <a:pt x="399" y="268"/>
                    <a:pt x="410" y="236"/>
                  </a:cubicBezTo>
                  <a:cubicBezTo>
                    <a:pt x="410" y="236"/>
                    <a:pt x="452" y="179"/>
                    <a:pt x="435" y="153"/>
                  </a:cubicBezTo>
                  <a:cubicBezTo>
                    <a:pt x="435" y="153"/>
                    <a:pt x="466" y="18"/>
                    <a:pt x="342" y="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sym typeface="Arial" charset="0"/>
              </a:endParaRPr>
            </a:p>
          </p:txBody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1367477" y="4890501"/>
              <a:ext cx="306893" cy="968036"/>
            </a:xfrm>
            <a:custGeom>
              <a:avLst/>
              <a:gdLst/>
              <a:ahLst/>
              <a:cxnLst>
                <a:cxn ang="0">
                  <a:pos x="632" y="590"/>
                </a:cxn>
                <a:cxn ang="0">
                  <a:pos x="597" y="395"/>
                </a:cxn>
                <a:cxn ang="0">
                  <a:pos x="410" y="295"/>
                </a:cxn>
                <a:cxn ang="0">
                  <a:pos x="423" y="223"/>
                </a:cxn>
                <a:cxn ang="0">
                  <a:pos x="443" y="164"/>
                </a:cxn>
                <a:cxn ang="0">
                  <a:pos x="351" y="2"/>
                </a:cxn>
                <a:cxn ang="0">
                  <a:pos x="232" y="161"/>
                </a:cxn>
                <a:cxn ang="0">
                  <a:pos x="275" y="258"/>
                </a:cxn>
                <a:cxn ang="0">
                  <a:pos x="236" y="352"/>
                </a:cxn>
                <a:cxn ang="0">
                  <a:pos x="79" y="423"/>
                </a:cxn>
                <a:cxn ang="0">
                  <a:pos x="48" y="715"/>
                </a:cxn>
                <a:cxn ang="0">
                  <a:pos x="3" y="1047"/>
                </a:cxn>
                <a:cxn ang="0">
                  <a:pos x="10" y="1069"/>
                </a:cxn>
                <a:cxn ang="0">
                  <a:pos x="10" y="1125"/>
                </a:cxn>
                <a:cxn ang="0">
                  <a:pos x="32" y="1194"/>
                </a:cxn>
                <a:cxn ang="0">
                  <a:pos x="87" y="1178"/>
                </a:cxn>
                <a:cxn ang="0">
                  <a:pos x="71" y="1174"/>
                </a:cxn>
                <a:cxn ang="0">
                  <a:pos x="73" y="1074"/>
                </a:cxn>
                <a:cxn ang="0">
                  <a:pos x="84" y="1071"/>
                </a:cxn>
                <a:cxn ang="0">
                  <a:pos x="96" y="1056"/>
                </a:cxn>
                <a:cxn ang="0">
                  <a:pos x="129" y="1175"/>
                </a:cxn>
                <a:cxn ang="0">
                  <a:pos x="151" y="1176"/>
                </a:cxn>
                <a:cxn ang="0">
                  <a:pos x="207" y="1537"/>
                </a:cxn>
                <a:cxn ang="0">
                  <a:pos x="257" y="1948"/>
                </a:cxn>
                <a:cxn ang="0">
                  <a:pos x="155" y="2019"/>
                </a:cxn>
                <a:cxn ang="0">
                  <a:pos x="296" y="2031"/>
                </a:cxn>
                <a:cxn ang="0">
                  <a:pos x="337" y="2018"/>
                </a:cxn>
                <a:cxn ang="0">
                  <a:pos x="372" y="2042"/>
                </a:cxn>
                <a:cxn ang="0">
                  <a:pos x="399" y="2053"/>
                </a:cxn>
                <a:cxn ang="0">
                  <a:pos x="524" y="2091"/>
                </a:cxn>
                <a:cxn ang="0">
                  <a:pos x="476" y="1988"/>
                </a:cxn>
                <a:cxn ang="0">
                  <a:pos x="498" y="1963"/>
                </a:cxn>
                <a:cxn ang="0">
                  <a:pos x="532" y="1190"/>
                </a:cxn>
                <a:cxn ang="0">
                  <a:pos x="549" y="1176"/>
                </a:cxn>
                <a:cxn ang="0">
                  <a:pos x="549" y="949"/>
                </a:cxn>
                <a:cxn ang="0">
                  <a:pos x="529" y="704"/>
                </a:cxn>
                <a:cxn ang="0">
                  <a:pos x="567" y="882"/>
                </a:cxn>
                <a:cxn ang="0">
                  <a:pos x="577" y="1060"/>
                </a:cxn>
                <a:cxn ang="0">
                  <a:pos x="572" y="1087"/>
                </a:cxn>
                <a:cxn ang="0">
                  <a:pos x="572" y="1184"/>
                </a:cxn>
                <a:cxn ang="0">
                  <a:pos x="654" y="1122"/>
                </a:cxn>
                <a:cxn ang="0">
                  <a:pos x="660" y="1083"/>
                </a:cxn>
                <a:cxn ang="0">
                  <a:pos x="671" y="1067"/>
                </a:cxn>
                <a:cxn ang="0">
                  <a:pos x="369" y="1772"/>
                </a:cxn>
                <a:cxn ang="0">
                  <a:pos x="369" y="1772"/>
                </a:cxn>
                <a:cxn ang="0">
                  <a:pos x="332" y="1510"/>
                </a:cxn>
                <a:cxn ang="0">
                  <a:pos x="347" y="1239"/>
                </a:cxn>
                <a:cxn ang="0">
                  <a:pos x="369" y="1772"/>
                </a:cxn>
              </a:cxnLst>
              <a:rect l="0" t="0" r="r" b="b"/>
              <a:pathLst>
                <a:path w="671" h="2116">
                  <a:moveTo>
                    <a:pt x="652" y="758"/>
                  </a:moveTo>
                  <a:cubicBezTo>
                    <a:pt x="635" y="699"/>
                    <a:pt x="641" y="619"/>
                    <a:pt x="632" y="590"/>
                  </a:cubicBezTo>
                  <a:cubicBezTo>
                    <a:pt x="623" y="560"/>
                    <a:pt x="616" y="444"/>
                    <a:pt x="616" y="444"/>
                  </a:cubicBezTo>
                  <a:cubicBezTo>
                    <a:pt x="616" y="444"/>
                    <a:pt x="623" y="393"/>
                    <a:pt x="597" y="395"/>
                  </a:cubicBezTo>
                  <a:cubicBezTo>
                    <a:pt x="597" y="395"/>
                    <a:pt x="472" y="357"/>
                    <a:pt x="462" y="352"/>
                  </a:cubicBezTo>
                  <a:cubicBezTo>
                    <a:pt x="452" y="347"/>
                    <a:pt x="410" y="295"/>
                    <a:pt x="410" y="295"/>
                  </a:cubicBezTo>
                  <a:cubicBezTo>
                    <a:pt x="409" y="257"/>
                    <a:pt x="409" y="257"/>
                    <a:pt x="409" y="257"/>
                  </a:cubicBezTo>
                  <a:cubicBezTo>
                    <a:pt x="409" y="257"/>
                    <a:pt x="423" y="233"/>
                    <a:pt x="423" y="223"/>
                  </a:cubicBezTo>
                  <a:cubicBezTo>
                    <a:pt x="423" y="223"/>
                    <a:pt x="450" y="229"/>
                    <a:pt x="449" y="169"/>
                  </a:cubicBezTo>
                  <a:cubicBezTo>
                    <a:pt x="443" y="164"/>
                    <a:pt x="443" y="164"/>
                    <a:pt x="443" y="164"/>
                  </a:cubicBezTo>
                  <a:cubicBezTo>
                    <a:pt x="443" y="164"/>
                    <a:pt x="463" y="113"/>
                    <a:pt x="442" y="69"/>
                  </a:cubicBezTo>
                  <a:cubicBezTo>
                    <a:pt x="420" y="25"/>
                    <a:pt x="358" y="0"/>
                    <a:pt x="351" y="2"/>
                  </a:cubicBezTo>
                  <a:cubicBezTo>
                    <a:pt x="351" y="2"/>
                    <a:pt x="276" y="0"/>
                    <a:pt x="243" y="54"/>
                  </a:cubicBezTo>
                  <a:cubicBezTo>
                    <a:pt x="210" y="107"/>
                    <a:pt x="232" y="161"/>
                    <a:pt x="232" y="161"/>
                  </a:cubicBezTo>
                  <a:cubicBezTo>
                    <a:pt x="232" y="161"/>
                    <a:pt x="224" y="208"/>
                    <a:pt x="251" y="221"/>
                  </a:cubicBezTo>
                  <a:cubicBezTo>
                    <a:pt x="251" y="221"/>
                    <a:pt x="260" y="257"/>
                    <a:pt x="275" y="258"/>
                  </a:cubicBezTo>
                  <a:cubicBezTo>
                    <a:pt x="275" y="306"/>
                    <a:pt x="275" y="306"/>
                    <a:pt x="275" y="306"/>
                  </a:cubicBezTo>
                  <a:cubicBezTo>
                    <a:pt x="275" y="306"/>
                    <a:pt x="245" y="346"/>
                    <a:pt x="236" y="352"/>
                  </a:cubicBezTo>
                  <a:cubicBezTo>
                    <a:pt x="227" y="358"/>
                    <a:pt x="111" y="406"/>
                    <a:pt x="111" y="406"/>
                  </a:cubicBezTo>
                  <a:cubicBezTo>
                    <a:pt x="111" y="406"/>
                    <a:pt x="86" y="396"/>
                    <a:pt x="79" y="423"/>
                  </a:cubicBezTo>
                  <a:cubicBezTo>
                    <a:pt x="73" y="449"/>
                    <a:pt x="67" y="576"/>
                    <a:pt x="67" y="576"/>
                  </a:cubicBezTo>
                  <a:cubicBezTo>
                    <a:pt x="67" y="576"/>
                    <a:pt x="54" y="650"/>
                    <a:pt x="48" y="715"/>
                  </a:cubicBezTo>
                  <a:cubicBezTo>
                    <a:pt x="41" y="779"/>
                    <a:pt x="34" y="845"/>
                    <a:pt x="31" y="856"/>
                  </a:cubicBezTo>
                  <a:cubicBezTo>
                    <a:pt x="29" y="866"/>
                    <a:pt x="3" y="1047"/>
                    <a:pt x="3" y="1047"/>
                  </a:cubicBezTo>
                  <a:cubicBezTo>
                    <a:pt x="10" y="1050"/>
                    <a:pt x="10" y="1050"/>
                    <a:pt x="10" y="1050"/>
                  </a:cubicBezTo>
                  <a:cubicBezTo>
                    <a:pt x="10" y="1069"/>
                    <a:pt x="10" y="1069"/>
                    <a:pt x="10" y="1069"/>
                  </a:cubicBezTo>
                  <a:cubicBezTo>
                    <a:pt x="16" y="1068"/>
                    <a:pt x="16" y="1068"/>
                    <a:pt x="16" y="1068"/>
                  </a:cubicBezTo>
                  <a:cubicBezTo>
                    <a:pt x="16" y="1068"/>
                    <a:pt x="16" y="1102"/>
                    <a:pt x="10" y="1125"/>
                  </a:cubicBezTo>
                  <a:cubicBezTo>
                    <a:pt x="0" y="1148"/>
                    <a:pt x="0" y="1148"/>
                    <a:pt x="0" y="1148"/>
                  </a:cubicBezTo>
                  <a:cubicBezTo>
                    <a:pt x="32" y="1194"/>
                    <a:pt x="32" y="1194"/>
                    <a:pt x="32" y="1194"/>
                  </a:cubicBezTo>
                  <a:cubicBezTo>
                    <a:pt x="72" y="1196"/>
                    <a:pt x="72" y="1196"/>
                    <a:pt x="72" y="1196"/>
                  </a:cubicBezTo>
                  <a:cubicBezTo>
                    <a:pt x="87" y="1178"/>
                    <a:pt x="87" y="1178"/>
                    <a:pt x="87" y="1178"/>
                  </a:cubicBezTo>
                  <a:cubicBezTo>
                    <a:pt x="87" y="1178"/>
                    <a:pt x="91" y="1166"/>
                    <a:pt x="79" y="1168"/>
                  </a:cubicBezTo>
                  <a:cubicBezTo>
                    <a:pt x="71" y="1174"/>
                    <a:pt x="71" y="1174"/>
                    <a:pt x="71" y="1174"/>
                  </a:cubicBezTo>
                  <a:cubicBezTo>
                    <a:pt x="71" y="1174"/>
                    <a:pt x="72" y="1139"/>
                    <a:pt x="72" y="1130"/>
                  </a:cubicBezTo>
                  <a:cubicBezTo>
                    <a:pt x="72" y="1121"/>
                    <a:pt x="78" y="1112"/>
                    <a:pt x="73" y="1074"/>
                  </a:cubicBezTo>
                  <a:cubicBezTo>
                    <a:pt x="73" y="1068"/>
                    <a:pt x="73" y="1068"/>
                    <a:pt x="73" y="1068"/>
                  </a:cubicBezTo>
                  <a:cubicBezTo>
                    <a:pt x="84" y="1071"/>
                    <a:pt x="84" y="1071"/>
                    <a:pt x="84" y="1071"/>
                  </a:cubicBezTo>
                  <a:cubicBezTo>
                    <a:pt x="86" y="1059"/>
                    <a:pt x="86" y="1059"/>
                    <a:pt x="86" y="1059"/>
                  </a:cubicBezTo>
                  <a:cubicBezTo>
                    <a:pt x="96" y="1056"/>
                    <a:pt x="96" y="1056"/>
                    <a:pt x="96" y="1056"/>
                  </a:cubicBezTo>
                  <a:cubicBezTo>
                    <a:pt x="96" y="1056"/>
                    <a:pt x="106" y="951"/>
                    <a:pt x="133" y="876"/>
                  </a:cubicBezTo>
                  <a:cubicBezTo>
                    <a:pt x="133" y="876"/>
                    <a:pt x="120" y="1159"/>
                    <a:pt x="129" y="1175"/>
                  </a:cubicBezTo>
                  <a:cubicBezTo>
                    <a:pt x="147" y="1175"/>
                    <a:pt x="147" y="1175"/>
                    <a:pt x="147" y="1175"/>
                  </a:cubicBezTo>
                  <a:cubicBezTo>
                    <a:pt x="151" y="1176"/>
                    <a:pt x="151" y="1176"/>
                    <a:pt x="151" y="1176"/>
                  </a:cubicBezTo>
                  <a:cubicBezTo>
                    <a:pt x="151" y="1176"/>
                    <a:pt x="192" y="1470"/>
                    <a:pt x="200" y="1473"/>
                  </a:cubicBezTo>
                  <a:cubicBezTo>
                    <a:pt x="207" y="1537"/>
                    <a:pt x="207" y="1537"/>
                    <a:pt x="207" y="1537"/>
                  </a:cubicBezTo>
                  <a:cubicBezTo>
                    <a:pt x="207" y="1537"/>
                    <a:pt x="214" y="1621"/>
                    <a:pt x="219" y="1622"/>
                  </a:cubicBezTo>
                  <a:cubicBezTo>
                    <a:pt x="219" y="1622"/>
                    <a:pt x="242" y="1933"/>
                    <a:pt x="257" y="1948"/>
                  </a:cubicBezTo>
                  <a:cubicBezTo>
                    <a:pt x="257" y="1948"/>
                    <a:pt x="219" y="1987"/>
                    <a:pt x="178" y="1998"/>
                  </a:cubicBezTo>
                  <a:cubicBezTo>
                    <a:pt x="178" y="1998"/>
                    <a:pt x="149" y="1996"/>
                    <a:pt x="155" y="2019"/>
                  </a:cubicBezTo>
                  <a:cubicBezTo>
                    <a:pt x="155" y="2019"/>
                    <a:pt x="135" y="2028"/>
                    <a:pt x="156" y="2036"/>
                  </a:cubicBezTo>
                  <a:cubicBezTo>
                    <a:pt x="156" y="2036"/>
                    <a:pt x="264" y="2044"/>
                    <a:pt x="296" y="2031"/>
                  </a:cubicBezTo>
                  <a:cubicBezTo>
                    <a:pt x="296" y="2031"/>
                    <a:pt x="333" y="2005"/>
                    <a:pt x="339" y="2004"/>
                  </a:cubicBezTo>
                  <a:cubicBezTo>
                    <a:pt x="337" y="2018"/>
                    <a:pt x="337" y="2018"/>
                    <a:pt x="337" y="2018"/>
                  </a:cubicBezTo>
                  <a:cubicBezTo>
                    <a:pt x="372" y="2015"/>
                    <a:pt x="372" y="2015"/>
                    <a:pt x="372" y="2015"/>
                  </a:cubicBezTo>
                  <a:cubicBezTo>
                    <a:pt x="372" y="2042"/>
                    <a:pt x="372" y="2042"/>
                    <a:pt x="372" y="2042"/>
                  </a:cubicBezTo>
                  <a:cubicBezTo>
                    <a:pt x="385" y="2055"/>
                    <a:pt x="385" y="2055"/>
                    <a:pt x="385" y="2055"/>
                  </a:cubicBezTo>
                  <a:cubicBezTo>
                    <a:pt x="399" y="2053"/>
                    <a:pt x="399" y="2053"/>
                    <a:pt x="399" y="2053"/>
                  </a:cubicBezTo>
                  <a:cubicBezTo>
                    <a:pt x="399" y="2053"/>
                    <a:pt x="382" y="2079"/>
                    <a:pt x="396" y="2084"/>
                  </a:cubicBezTo>
                  <a:cubicBezTo>
                    <a:pt x="396" y="2084"/>
                    <a:pt x="469" y="2116"/>
                    <a:pt x="524" y="2091"/>
                  </a:cubicBezTo>
                  <a:cubicBezTo>
                    <a:pt x="524" y="2091"/>
                    <a:pt x="532" y="2078"/>
                    <a:pt x="517" y="2053"/>
                  </a:cubicBezTo>
                  <a:cubicBezTo>
                    <a:pt x="517" y="2053"/>
                    <a:pt x="492" y="2019"/>
                    <a:pt x="476" y="1988"/>
                  </a:cubicBezTo>
                  <a:cubicBezTo>
                    <a:pt x="472" y="1967"/>
                    <a:pt x="472" y="1967"/>
                    <a:pt x="472" y="1967"/>
                  </a:cubicBezTo>
                  <a:cubicBezTo>
                    <a:pt x="498" y="1963"/>
                    <a:pt x="498" y="1963"/>
                    <a:pt x="498" y="1963"/>
                  </a:cubicBezTo>
                  <a:cubicBezTo>
                    <a:pt x="498" y="1963"/>
                    <a:pt x="531" y="1670"/>
                    <a:pt x="530" y="1574"/>
                  </a:cubicBezTo>
                  <a:cubicBezTo>
                    <a:pt x="529" y="1479"/>
                    <a:pt x="532" y="1195"/>
                    <a:pt x="532" y="1190"/>
                  </a:cubicBezTo>
                  <a:cubicBezTo>
                    <a:pt x="541" y="1184"/>
                    <a:pt x="541" y="1184"/>
                    <a:pt x="541" y="1184"/>
                  </a:cubicBezTo>
                  <a:cubicBezTo>
                    <a:pt x="549" y="1176"/>
                    <a:pt x="549" y="1176"/>
                    <a:pt x="549" y="1176"/>
                  </a:cubicBezTo>
                  <a:cubicBezTo>
                    <a:pt x="549" y="1176"/>
                    <a:pt x="539" y="961"/>
                    <a:pt x="534" y="954"/>
                  </a:cubicBezTo>
                  <a:cubicBezTo>
                    <a:pt x="549" y="949"/>
                    <a:pt x="549" y="949"/>
                    <a:pt x="549" y="949"/>
                  </a:cubicBezTo>
                  <a:cubicBezTo>
                    <a:pt x="549" y="949"/>
                    <a:pt x="522" y="857"/>
                    <a:pt x="520" y="818"/>
                  </a:cubicBezTo>
                  <a:cubicBezTo>
                    <a:pt x="520" y="818"/>
                    <a:pt x="517" y="728"/>
                    <a:pt x="529" y="704"/>
                  </a:cubicBezTo>
                  <a:cubicBezTo>
                    <a:pt x="529" y="704"/>
                    <a:pt x="545" y="696"/>
                    <a:pt x="545" y="721"/>
                  </a:cubicBezTo>
                  <a:cubicBezTo>
                    <a:pt x="545" y="721"/>
                    <a:pt x="555" y="831"/>
                    <a:pt x="567" y="882"/>
                  </a:cubicBezTo>
                  <a:cubicBezTo>
                    <a:pt x="564" y="1054"/>
                    <a:pt x="564" y="1054"/>
                    <a:pt x="564" y="1054"/>
                  </a:cubicBezTo>
                  <a:cubicBezTo>
                    <a:pt x="577" y="1060"/>
                    <a:pt x="577" y="1060"/>
                    <a:pt x="577" y="1060"/>
                  </a:cubicBezTo>
                  <a:cubicBezTo>
                    <a:pt x="579" y="1066"/>
                    <a:pt x="579" y="1066"/>
                    <a:pt x="579" y="1066"/>
                  </a:cubicBezTo>
                  <a:cubicBezTo>
                    <a:pt x="572" y="1087"/>
                    <a:pt x="572" y="1087"/>
                    <a:pt x="572" y="1087"/>
                  </a:cubicBezTo>
                  <a:cubicBezTo>
                    <a:pt x="569" y="1168"/>
                    <a:pt x="569" y="1168"/>
                    <a:pt x="569" y="1168"/>
                  </a:cubicBezTo>
                  <a:cubicBezTo>
                    <a:pt x="569" y="1168"/>
                    <a:pt x="560" y="1178"/>
                    <a:pt x="572" y="1184"/>
                  </a:cubicBezTo>
                  <a:cubicBezTo>
                    <a:pt x="583" y="1190"/>
                    <a:pt x="615" y="1189"/>
                    <a:pt x="625" y="1183"/>
                  </a:cubicBezTo>
                  <a:cubicBezTo>
                    <a:pt x="625" y="1183"/>
                    <a:pt x="640" y="1130"/>
                    <a:pt x="654" y="1122"/>
                  </a:cubicBezTo>
                  <a:cubicBezTo>
                    <a:pt x="655" y="1080"/>
                    <a:pt x="655" y="1080"/>
                    <a:pt x="655" y="1080"/>
                  </a:cubicBezTo>
                  <a:cubicBezTo>
                    <a:pt x="660" y="1083"/>
                    <a:pt x="660" y="1083"/>
                    <a:pt x="660" y="1083"/>
                  </a:cubicBezTo>
                  <a:cubicBezTo>
                    <a:pt x="662" y="1068"/>
                    <a:pt x="662" y="1068"/>
                    <a:pt x="662" y="1068"/>
                  </a:cubicBezTo>
                  <a:cubicBezTo>
                    <a:pt x="671" y="1067"/>
                    <a:pt x="671" y="1067"/>
                    <a:pt x="671" y="1067"/>
                  </a:cubicBezTo>
                  <a:cubicBezTo>
                    <a:pt x="671" y="1067"/>
                    <a:pt x="670" y="816"/>
                    <a:pt x="652" y="758"/>
                  </a:cubicBezTo>
                  <a:close/>
                  <a:moveTo>
                    <a:pt x="369" y="1772"/>
                  </a:moveTo>
                  <a:cubicBezTo>
                    <a:pt x="369" y="1774"/>
                    <a:pt x="369" y="1776"/>
                    <a:pt x="368" y="1778"/>
                  </a:cubicBezTo>
                  <a:cubicBezTo>
                    <a:pt x="368" y="1778"/>
                    <a:pt x="368" y="1776"/>
                    <a:pt x="369" y="1772"/>
                  </a:cubicBezTo>
                  <a:cubicBezTo>
                    <a:pt x="367" y="1749"/>
                    <a:pt x="346" y="1707"/>
                    <a:pt x="346" y="1707"/>
                  </a:cubicBezTo>
                  <a:cubicBezTo>
                    <a:pt x="357" y="1590"/>
                    <a:pt x="329" y="1516"/>
                    <a:pt x="332" y="1510"/>
                  </a:cubicBezTo>
                  <a:cubicBezTo>
                    <a:pt x="334" y="1504"/>
                    <a:pt x="358" y="1437"/>
                    <a:pt x="344" y="1340"/>
                  </a:cubicBezTo>
                  <a:cubicBezTo>
                    <a:pt x="330" y="1244"/>
                    <a:pt x="347" y="1239"/>
                    <a:pt x="347" y="1239"/>
                  </a:cubicBezTo>
                  <a:cubicBezTo>
                    <a:pt x="372" y="1420"/>
                    <a:pt x="372" y="1420"/>
                    <a:pt x="372" y="1420"/>
                  </a:cubicBezTo>
                  <a:cubicBezTo>
                    <a:pt x="381" y="1497"/>
                    <a:pt x="371" y="1730"/>
                    <a:pt x="369" y="1772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sym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086519" y="4955944"/>
              <a:ext cx="250429" cy="966870"/>
            </a:xfrm>
            <a:custGeom>
              <a:avLst/>
              <a:gdLst/>
              <a:ahLst/>
              <a:cxnLst>
                <a:cxn ang="0">
                  <a:pos x="262" y="36"/>
                </a:cxn>
                <a:cxn ang="0">
                  <a:pos x="220" y="30"/>
                </a:cxn>
                <a:cxn ang="0">
                  <a:pos x="137" y="151"/>
                </a:cxn>
                <a:cxn ang="0">
                  <a:pos x="123" y="282"/>
                </a:cxn>
                <a:cxn ang="0">
                  <a:pos x="79" y="331"/>
                </a:cxn>
                <a:cxn ang="0">
                  <a:pos x="127" y="305"/>
                </a:cxn>
                <a:cxn ang="0">
                  <a:pos x="129" y="320"/>
                </a:cxn>
                <a:cxn ang="0">
                  <a:pos x="54" y="352"/>
                </a:cxn>
                <a:cxn ang="0">
                  <a:pos x="33" y="358"/>
                </a:cxn>
                <a:cxn ang="0">
                  <a:pos x="17" y="562"/>
                </a:cxn>
                <a:cxn ang="0">
                  <a:pos x="55" y="759"/>
                </a:cxn>
                <a:cxn ang="0">
                  <a:pos x="79" y="790"/>
                </a:cxn>
                <a:cxn ang="0">
                  <a:pos x="61" y="875"/>
                </a:cxn>
                <a:cxn ang="0">
                  <a:pos x="57" y="1096"/>
                </a:cxn>
                <a:cxn ang="0">
                  <a:pos x="89" y="1302"/>
                </a:cxn>
                <a:cxn ang="0">
                  <a:pos x="91" y="1468"/>
                </a:cxn>
                <a:cxn ang="0">
                  <a:pos x="84" y="1805"/>
                </a:cxn>
                <a:cxn ang="0">
                  <a:pos x="47" y="1980"/>
                </a:cxn>
                <a:cxn ang="0">
                  <a:pos x="82" y="2007"/>
                </a:cxn>
                <a:cxn ang="0">
                  <a:pos x="80" y="2099"/>
                </a:cxn>
                <a:cxn ang="0">
                  <a:pos x="103" y="2105"/>
                </a:cxn>
                <a:cxn ang="0">
                  <a:pos x="103" y="2120"/>
                </a:cxn>
                <a:cxn ang="0">
                  <a:pos x="165" y="2123"/>
                </a:cxn>
                <a:cxn ang="0">
                  <a:pos x="163" y="2108"/>
                </a:cxn>
                <a:cxn ang="0">
                  <a:pos x="241" y="2109"/>
                </a:cxn>
                <a:cxn ang="0">
                  <a:pos x="353" y="2109"/>
                </a:cxn>
                <a:cxn ang="0">
                  <a:pos x="342" y="2078"/>
                </a:cxn>
                <a:cxn ang="0">
                  <a:pos x="290" y="2035"/>
                </a:cxn>
                <a:cxn ang="0">
                  <a:pos x="288" y="2024"/>
                </a:cxn>
                <a:cxn ang="0">
                  <a:pos x="355" y="2013"/>
                </a:cxn>
                <a:cxn ang="0">
                  <a:pos x="338" y="1995"/>
                </a:cxn>
                <a:cxn ang="0">
                  <a:pos x="296" y="1976"/>
                </a:cxn>
                <a:cxn ang="0">
                  <a:pos x="290" y="1514"/>
                </a:cxn>
                <a:cxn ang="0">
                  <a:pos x="364" y="921"/>
                </a:cxn>
                <a:cxn ang="0">
                  <a:pos x="342" y="722"/>
                </a:cxn>
                <a:cxn ang="0">
                  <a:pos x="371" y="749"/>
                </a:cxn>
                <a:cxn ang="0">
                  <a:pos x="405" y="732"/>
                </a:cxn>
                <a:cxn ang="0">
                  <a:pos x="414" y="613"/>
                </a:cxn>
                <a:cxn ang="0">
                  <a:pos x="390" y="517"/>
                </a:cxn>
                <a:cxn ang="0">
                  <a:pos x="414" y="466"/>
                </a:cxn>
                <a:cxn ang="0">
                  <a:pos x="405" y="416"/>
                </a:cxn>
                <a:cxn ang="0">
                  <a:pos x="405" y="393"/>
                </a:cxn>
                <a:cxn ang="0">
                  <a:pos x="387" y="386"/>
                </a:cxn>
                <a:cxn ang="0">
                  <a:pos x="368" y="359"/>
                </a:cxn>
                <a:cxn ang="0">
                  <a:pos x="342" y="119"/>
                </a:cxn>
                <a:cxn ang="0">
                  <a:pos x="262" y="36"/>
                </a:cxn>
              </a:cxnLst>
              <a:rect l="0" t="0" r="r" b="b"/>
              <a:pathLst>
                <a:path w="432" h="2126">
                  <a:moveTo>
                    <a:pt x="262" y="36"/>
                  </a:moveTo>
                  <a:cubicBezTo>
                    <a:pt x="262" y="36"/>
                    <a:pt x="256" y="13"/>
                    <a:pt x="220" y="30"/>
                  </a:cubicBezTo>
                  <a:cubicBezTo>
                    <a:pt x="183" y="47"/>
                    <a:pt x="148" y="115"/>
                    <a:pt x="137" y="151"/>
                  </a:cubicBezTo>
                  <a:cubicBezTo>
                    <a:pt x="125" y="187"/>
                    <a:pt x="123" y="282"/>
                    <a:pt x="123" y="282"/>
                  </a:cubicBezTo>
                  <a:cubicBezTo>
                    <a:pt x="123" y="282"/>
                    <a:pt x="89" y="333"/>
                    <a:pt x="79" y="331"/>
                  </a:cubicBezTo>
                  <a:cubicBezTo>
                    <a:pt x="79" y="331"/>
                    <a:pt x="98" y="335"/>
                    <a:pt x="127" y="305"/>
                  </a:cubicBezTo>
                  <a:cubicBezTo>
                    <a:pt x="129" y="320"/>
                    <a:pt x="129" y="320"/>
                    <a:pt x="129" y="320"/>
                  </a:cubicBezTo>
                  <a:cubicBezTo>
                    <a:pt x="129" y="320"/>
                    <a:pt x="75" y="346"/>
                    <a:pt x="54" y="352"/>
                  </a:cubicBezTo>
                  <a:cubicBezTo>
                    <a:pt x="33" y="358"/>
                    <a:pt x="33" y="358"/>
                    <a:pt x="33" y="358"/>
                  </a:cubicBezTo>
                  <a:cubicBezTo>
                    <a:pt x="33" y="358"/>
                    <a:pt x="0" y="449"/>
                    <a:pt x="17" y="562"/>
                  </a:cubicBezTo>
                  <a:cubicBezTo>
                    <a:pt x="35" y="674"/>
                    <a:pt x="55" y="759"/>
                    <a:pt x="55" y="759"/>
                  </a:cubicBezTo>
                  <a:cubicBezTo>
                    <a:pt x="55" y="759"/>
                    <a:pt x="70" y="784"/>
                    <a:pt x="79" y="790"/>
                  </a:cubicBezTo>
                  <a:cubicBezTo>
                    <a:pt x="79" y="790"/>
                    <a:pt x="84" y="853"/>
                    <a:pt x="61" y="875"/>
                  </a:cubicBezTo>
                  <a:cubicBezTo>
                    <a:pt x="61" y="875"/>
                    <a:pt x="21" y="948"/>
                    <a:pt x="57" y="1096"/>
                  </a:cubicBezTo>
                  <a:cubicBezTo>
                    <a:pt x="93" y="1245"/>
                    <a:pt x="89" y="1302"/>
                    <a:pt x="89" y="1302"/>
                  </a:cubicBezTo>
                  <a:cubicBezTo>
                    <a:pt x="89" y="1302"/>
                    <a:pt x="98" y="1379"/>
                    <a:pt x="91" y="1468"/>
                  </a:cubicBezTo>
                  <a:cubicBezTo>
                    <a:pt x="83" y="1557"/>
                    <a:pt x="84" y="1805"/>
                    <a:pt x="84" y="1805"/>
                  </a:cubicBezTo>
                  <a:cubicBezTo>
                    <a:pt x="84" y="1805"/>
                    <a:pt x="61" y="1963"/>
                    <a:pt x="47" y="1980"/>
                  </a:cubicBezTo>
                  <a:cubicBezTo>
                    <a:pt x="82" y="2007"/>
                    <a:pt x="82" y="2007"/>
                    <a:pt x="82" y="2007"/>
                  </a:cubicBezTo>
                  <a:cubicBezTo>
                    <a:pt x="80" y="2099"/>
                    <a:pt x="80" y="2099"/>
                    <a:pt x="80" y="2099"/>
                  </a:cubicBezTo>
                  <a:cubicBezTo>
                    <a:pt x="103" y="2105"/>
                    <a:pt x="103" y="2105"/>
                    <a:pt x="103" y="2105"/>
                  </a:cubicBezTo>
                  <a:cubicBezTo>
                    <a:pt x="103" y="2120"/>
                    <a:pt x="103" y="2120"/>
                    <a:pt x="103" y="2120"/>
                  </a:cubicBezTo>
                  <a:cubicBezTo>
                    <a:pt x="165" y="2123"/>
                    <a:pt x="165" y="2123"/>
                    <a:pt x="165" y="2123"/>
                  </a:cubicBezTo>
                  <a:cubicBezTo>
                    <a:pt x="163" y="2108"/>
                    <a:pt x="163" y="2108"/>
                    <a:pt x="163" y="2108"/>
                  </a:cubicBezTo>
                  <a:cubicBezTo>
                    <a:pt x="163" y="2108"/>
                    <a:pt x="232" y="2093"/>
                    <a:pt x="241" y="2109"/>
                  </a:cubicBezTo>
                  <a:cubicBezTo>
                    <a:pt x="250" y="2124"/>
                    <a:pt x="336" y="2126"/>
                    <a:pt x="353" y="2109"/>
                  </a:cubicBezTo>
                  <a:cubicBezTo>
                    <a:pt x="353" y="2109"/>
                    <a:pt x="390" y="2089"/>
                    <a:pt x="342" y="2078"/>
                  </a:cubicBezTo>
                  <a:cubicBezTo>
                    <a:pt x="295" y="2067"/>
                    <a:pt x="290" y="2035"/>
                    <a:pt x="290" y="2035"/>
                  </a:cubicBezTo>
                  <a:cubicBezTo>
                    <a:pt x="288" y="2024"/>
                    <a:pt x="288" y="2024"/>
                    <a:pt x="288" y="2024"/>
                  </a:cubicBezTo>
                  <a:cubicBezTo>
                    <a:pt x="288" y="2024"/>
                    <a:pt x="333" y="2043"/>
                    <a:pt x="355" y="2013"/>
                  </a:cubicBezTo>
                  <a:cubicBezTo>
                    <a:pt x="377" y="1983"/>
                    <a:pt x="338" y="1995"/>
                    <a:pt x="338" y="1995"/>
                  </a:cubicBezTo>
                  <a:cubicBezTo>
                    <a:pt x="296" y="1976"/>
                    <a:pt x="296" y="1976"/>
                    <a:pt x="296" y="1976"/>
                  </a:cubicBezTo>
                  <a:cubicBezTo>
                    <a:pt x="296" y="1976"/>
                    <a:pt x="268" y="1706"/>
                    <a:pt x="290" y="1514"/>
                  </a:cubicBezTo>
                  <a:cubicBezTo>
                    <a:pt x="312" y="1322"/>
                    <a:pt x="374" y="1074"/>
                    <a:pt x="364" y="921"/>
                  </a:cubicBezTo>
                  <a:cubicBezTo>
                    <a:pt x="354" y="769"/>
                    <a:pt x="350" y="742"/>
                    <a:pt x="342" y="722"/>
                  </a:cubicBezTo>
                  <a:cubicBezTo>
                    <a:pt x="371" y="749"/>
                    <a:pt x="371" y="749"/>
                    <a:pt x="371" y="749"/>
                  </a:cubicBezTo>
                  <a:cubicBezTo>
                    <a:pt x="371" y="749"/>
                    <a:pt x="390" y="760"/>
                    <a:pt x="405" y="732"/>
                  </a:cubicBezTo>
                  <a:cubicBezTo>
                    <a:pt x="421" y="704"/>
                    <a:pt x="432" y="681"/>
                    <a:pt x="414" y="613"/>
                  </a:cubicBezTo>
                  <a:cubicBezTo>
                    <a:pt x="390" y="517"/>
                    <a:pt x="390" y="517"/>
                    <a:pt x="390" y="517"/>
                  </a:cubicBezTo>
                  <a:cubicBezTo>
                    <a:pt x="414" y="466"/>
                    <a:pt x="414" y="466"/>
                    <a:pt x="414" y="466"/>
                  </a:cubicBezTo>
                  <a:cubicBezTo>
                    <a:pt x="414" y="466"/>
                    <a:pt x="432" y="420"/>
                    <a:pt x="405" y="416"/>
                  </a:cubicBezTo>
                  <a:cubicBezTo>
                    <a:pt x="405" y="393"/>
                    <a:pt x="405" y="393"/>
                    <a:pt x="405" y="393"/>
                  </a:cubicBezTo>
                  <a:cubicBezTo>
                    <a:pt x="405" y="393"/>
                    <a:pt x="396" y="367"/>
                    <a:pt x="387" y="386"/>
                  </a:cubicBezTo>
                  <a:cubicBezTo>
                    <a:pt x="368" y="359"/>
                    <a:pt x="368" y="359"/>
                    <a:pt x="368" y="359"/>
                  </a:cubicBezTo>
                  <a:cubicBezTo>
                    <a:pt x="368" y="359"/>
                    <a:pt x="358" y="166"/>
                    <a:pt x="342" y="119"/>
                  </a:cubicBezTo>
                  <a:cubicBezTo>
                    <a:pt x="342" y="119"/>
                    <a:pt x="305" y="0"/>
                    <a:pt x="262" y="3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sym typeface="Arial" charset="0"/>
              </a:endParaRPr>
            </a:p>
          </p:txBody>
        </p:sp>
      </p:grpSp>
      <p:sp>
        <p:nvSpPr>
          <p:cNvPr id="8" name="Rounded Rectangular Callout 7"/>
          <p:cNvSpPr/>
          <p:nvPr/>
        </p:nvSpPr>
        <p:spPr>
          <a:xfrm>
            <a:off x="3083443" y="1115186"/>
            <a:ext cx="3131649" cy="549167"/>
          </a:xfrm>
          <a:prstGeom prst="wedgeRoundRectCallout">
            <a:avLst>
              <a:gd name="adj1" fmla="val -5423"/>
              <a:gd name="adj2" fmla="val 63542"/>
              <a:gd name="adj3" fmla="val 16667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3641413" y="1128400"/>
            <a:ext cx="2030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solidFill>
                  <a:schemeClr val="bg1"/>
                </a:solidFill>
                <a:cs typeface="メイリオ" panose="020B0604030504040204" pitchFamily="50" charset="-128"/>
              </a:rPr>
              <a:t>Spark</a:t>
            </a:r>
            <a:r>
              <a:rPr kumimoji="1" lang="ja-JP" altLang="en-US" sz="1400" dirty="0" smtClean="0">
                <a:solidFill>
                  <a:schemeClr val="bg1"/>
                </a:solidFill>
                <a:cs typeface="メイリオ" panose="020B0604030504040204" pitchFamily="50" charset="-128"/>
              </a:rPr>
              <a:t>で チーム</a:t>
            </a:r>
            <a:r>
              <a:rPr kumimoji="1" lang="ja-JP" altLang="en-US" sz="1400" dirty="0">
                <a:solidFill>
                  <a:schemeClr val="bg1"/>
                </a:solidFill>
                <a:cs typeface="メイリオ" panose="020B0604030504040204" pitchFamily="50" charset="-128"/>
              </a:rPr>
              <a:t>の</a:t>
            </a:r>
            <a:endParaRPr kumimoji="1" lang="en-US" altLang="ja-JP" sz="1400" dirty="0">
              <a:solidFill>
                <a:schemeClr val="bg1"/>
              </a:solidFill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chemeClr val="bg1"/>
                </a:solidFill>
                <a:cs typeface="メイリオ" panose="020B0604030504040204" pitchFamily="50" charset="-128"/>
              </a:rPr>
              <a:t>仮想会議室を作成！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68350" y="2063805"/>
            <a:ext cx="2973063" cy="600128"/>
          </a:xfrm>
          <a:prstGeom prst="wedgeRoundRectCallout">
            <a:avLst>
              <a:gd name="adj1" fmla="val 60803"/>
              <a:gd name="adj2" fmla="val 13263"/>
              <a:gd name="adj3" fmla="val 16667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076869" y="2120266"/>
            <a:ext cx="2453980" cy="574656"/>
            <a:chOff x="1403499" y="2054351"/>
            <a:chExt cx="2453980" cy="432107"/>
          </a:xfrm>
          <a:solidFill>
            <a:srgbClr val="00B050"/>
          </a:solidFill>
        </p:grpSpPr>
        <p:sp>
          <p:nvSpPr>
            <p:cNvPr id="12" name="Rounded Rectangular Callout 11"/>
            <p:cNvSpPr/>
            <p:nvPr/>
          </p:nvSpPr>
          <p:spPr>
            <a:xfrm>
              <a:off x="1403499" y="2058975"/>
              <a:ext cx="2453980" cy="427483"/>
            </a:xfrm>
            <a:prstGeom prst="wedgeRoundRectCallout">
              <a:avLst>
                <a:gd name="adj1" fmla="val -67352"/>
                <a:gd name="adj2" fmla="val 7692"/>
                <a:gd name="adj3" fmla="val 16667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85383" y="2054351"/>
              <a:ext cx="2337732" cy="393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>
                  <a:solidFill>
                    <a:schemeClr val="bg1"/>
                  </a:solidFill>
                  <a:cs typeface="メイリオ" panose="020B0604030504040204" pitchFamily="50" charset="-128"/>
                </a:rPr>
                <a:t>気軽にビデオ会議ができて</a:t>
              </a:r>
              <a:endParaRPr kumimoji="1" lang="en-US" altLang="ja-JP" sz="1400" dirty="0">
                <a:solidFill>
                  <a:schemeClr val="bg1"/>
                </a:solidFill>
                <a:cs typeface="メイリオ" panose="020B0604030504040204" pitchFamily="50" charset="-128"/>
              </a:endParaRPr>
            </a:p>
            <a:p>
              <a:pPr algn="ctr"/>
              <a:r>
                <a:rPr kumimoji="1" lang="ja-JP" altLang="en-US" sz="1400" dirty="0">
                  <a:solidFill>
                    <a:schemeClr val="bg1"/>
                  </a:solidFill>
                  <a:cs typeface="メイリオ" panose="020B0604030504040204" pitchFamily="50" charset="-128"/>
                </a:rPr>
                <a:t>本社チームと会話できる！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66847" y="2120267"/>
            <a:ext cx="3187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bg1"/>
                </a:solidFill>
                <a:cs typeface="メイリオ" panose="020B0604030504040204" pitchFamily="50" charset="-128"/>
              </a:rPr>
              <a:t>時間ができたときに</a:t>
            </a:r>
            <a:endParaRPr kumimoji="1" lang="en-US" altLang="ja-JP" sz="1400" dirty="0">
              <a:solidFill>
                <a:schemeClr val="bg1"/>
              </a:solidFill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chemeClr val="bg1"/>
                </a:solidFill>
                <a:cs typeface="メイリオ" panose="020B0604030504040204" pitchFamily="50" charset="-128"/>
              </a:rPr>
              <a:t>今までのチームの会話を</a:t>
            </a:r>
            <a:r>
              <a:rPr kumimoji="1" lang="ja-JP" altLang="en-US" sz="1400" dirty="0" smtClean="0">
                <a:solidFill>
                  <a:schemeClr val="bg1"/>
                </a:solidFill>
                <a:cs typeface="メイリオ" panose="020B0604030504040204" pitchFamily="50" charset="-128"/>
              </a:rPr>
              <a:t>確認 </a:t>
            </a:r>
            <a:r>
              <a:rPr kumimoji="1" lang="en-US" altLang="ja-JP" sz="1400" dirty="0" smtClean="0">
                <a:solidFill>
                  <a:schemeClr val="bg1"/>
                </a:solidFill>
                <a:cs typeface="メイリオ" panose="020B0604030504040204" pitchFamily="50" charset="-128"/>
              </a:rPr>
              <a:t>&amp; </a:t>
            </a:r>
            <a:r>
              <a:rPr kumimoji="1" lang="ja-JP" altLang="en-US" sz="1400" dirty="0" smtClean="0">
                <a:solidFill>
                  <a:schemeClr val="bg1"/>
                </a:solidFill>
                <a:cs typeface="メイリオ" panose="020B0604030504040204" pitchFamily="50" charset="-128"/>
              </a:rPr>
              <a:t>返答</a:t>
            </a:r>
            <a:r>
              <a:rPr kumimoji="1" lang="ja-JP" altLang="en-US" sz="1400" dirty="0">
                <a:solidFill>
                  <a:schemeClr val="bg1"/>
                </a:solidFill>
                <a:cs typeface="メイリオ" panose="020B0604030504040204" pitchFamily="50" charset="-128"/>
              </a:rPr>
              <a:t>！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156113" y="3352334"/>
            <a:ext cx="8917005" cy="1230657"/>
            <a:chOff x="208150" y="4469778"/>
            <a:chExt cx="11889340" cy="2110965"/>
          </a:xfrm>
        </p:grpSpPr>
        <p:sp>
          <p:nvSpPr>
            <p:cNvPr id="15" name="Rounded Rectangle 14"/>
            <p:cNvSpPr/>
            <p:nvPr/>
          </p:nvSpPr>
          <p:spPr>
            <a:xfrm>
              <a:off x="6024357" y="4469778"/>
              <a:ext cx="5932617" cy="2071172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7047" y="4509571"/>
              <a:ext cx="5512023" cy="2071172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72202" y="4670280"/>
              <a:ext cx="1222264" cy="172477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292469" y="5152511"/>
              <a:ext cx="4320924" cy="910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500" dirty="0"/>
                <a:t>Spark</a:t>
              </a:r>
              <a:r>
                <a:rPr kumimoji="1" lang="ja-JP" altLang="en-US" sz="1500" dirty="0"/>
                <a:t>アプリにメッセージが残っている</a:t>
              </a:r>
              <a:endParaRPr kumimoji="1" lang="en-US" altLang="ja-JP" sz="1500" dirty="0"/>
            </a:p>
            <a:p>
              <a:r>
                <a:rPr kumimoji="1" lang="ja-JP" altLang="en-US" sz="1350" dirty="0">
                  <a:solidFill>
                    <a:srgbClr val="00B050"/>
                  </a:solidFill>
                </a:rPr>
                <a:t>リアルタイムに繋がらなくて</a:t>
              </a:r>
              <a:r>
                <a:rPr kumimoji="1" lang="ja-JP" altLang="en-US" sz="1350" dirty="0" smtClean="0">
                  <a:solidFill>
                    <a:srgbClr val="00B050"/>
                  </a:solidFill>
                </a:rPr>
                <a:t>も 大丈夫</a:t>
              </a:r>
              <a:endParaRPr kumimoji="1" lang="en-US" altLang="ja-JP" sz="1350" dirty="0">
                <a:solidFill>
                  <a:srgbClr val="00B05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94466" y="5089477"/>
              <a:ext cx="4803024" cy="910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500" dirty="0"/>
                <a:t>スマホの</a:t>
              </a:r>
              <a:r>
                <a:rPr kumimoji="1" lang="en-US" altLang="ja-JP" sz="1500" dirty="0"/>
                <a:t>Spark</a:t>
              </a:r>
              <a:r>
                <a:rPr kumimoji="1" lang="ja-JP" altLang="en-US" sz="1500" dirty="0"/>
                <a:t>からビデオ端末会議を開始</a:t>
              </a:r>
              <a:r>
                <a:rPr kumimoji="1" lang="en-US" altLang="ja-JP" sz="1500" dirty="0"/>
                <a:t/>
              </a:r>
              <a:br>
                <a:rPr kumimoji="1" lang="en-US" altLang="ja-JP" sz="1500" dirty="0"/>
              </a:br>
              <a:r>
                <a:rPr kumimoji="1" lang="ja-JP" altLang="en-US" sz="1350" dirty="0">
                  <a:solidFill>
                    <a:srgbClr val="00B050"/>
                  </a:solidFill>
                </a:rPr>
                <a:t>番号不要で繋がるビデオ端末</a:t>
              </a:r>
              <a:endParaRPr kumimoji="1" lang="en-US" altLang="ja-JP" sz="1350" dirty="0">
                <a:solidFill>
                  <a:srgbClr val="00B050"/>
                </a:solidFill>
              </a:endParaRPr>
            </a:p>
          </p:txBody>
        </p:sp>
        <p:pic>
          <p:nvPicPr>
            <p:cNvPr id="20" name="Picture 19" descr="C:\Users\hitoya\Desktop\iphone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150" y="4827881"/>
              <a:ext cx="1292468" cy="1455178"/>
            </a:xfrm>
            <a:prstGeom prst="rect">
              <a:avLst/>
            </a:prstGeom>
            <a:noFill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テキスト ボックス 20"/>
          <p:cNvSpPr txBox="1"/>
          <p:nvPr/>
        </p:nvSpPr>
        <p:spPr>
          <a:xfrm>
            <a:off x="5404171" y="4719121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cs typeface="メイリオ" panose="020B0604030504040204" pitchFamily="50" charset="-128"/>
              </a:rPr>
              <a:t>詳細は次ページから！！</a:t>
            </a:r>
          </a:p>
        </p:txBody>
      </p:sp>
      <p:sp>
        <p:nvSpPr>
          <p:cNvPr id="22" name="下矢印 21"/>
          <p:cNvSpPr/>
          <p:nvPr/>
        </p:nvSpPr>
        <p:spPr>
          <a:xfrm>
            <a:off x="6319777" y="4469625"/>
            <a:ext cx="538223" cy="244231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</p:spTree>
    <p:extLst>
      <p:ext uri="{BB962C8B-B14F-4D97-AF65-F5344CB8AC3E}">
        <p14:creationId xmlns:p14="http://schemas.microsoft.com/office/powerpoint/2010/main" val="290148618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4"/>
            <a:ext cx="8889114" cy="731837"/>
          </a:xfrm>
        </p:spPr>
        <p:txBody>
          <a:bodyPr/>
          <a:lstStyle/>
          <a:p>
            <a:r>
              <a:rPr lang="en-US" altLang="ja-JP" dirty="0" smtClean="0"/>
              <a:t>Step 1</a:t>
            </a:r>
            <a:r>
              <a:rPr lang="ja-JP" altLang="en-US" dirty="0" smtClean="0"/>
              <a:t>　スマホとペアリング</a:t>
            </a:r>
            <a:endParaRPr kumimoji="1" lang="ja-JP" alt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458" y="2333768"/>
            <a:ext cx="3433731" cy="20343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4783" y="4271869"/>
            <a:ext cx="7638630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500" dirty="0"/>
              <a:t>※Spark</a:t>
            </a:r>
            <a:r>
              <a:rPr kumimoji="1" lang="ja-JP" altLang="en-US" sz="1500" dirty="0"/>
              <a:t>クライアントの</a:t>
            </a:r>
            <a:r>
              <a:rPr kumimoji="1" lang="en-US" altLang="ja-JP" sz="1500" dirty="0"/>
              <a:t>Spark Proximity</a:t>
            </a:r>
            <a:r>
              <a:rPr kumimoji="1" lang="ja-JP" altLang="en-US" sz="1500" dirty="0"/>
              <a:t>を有効にして、近くのビデオ端末とペアリングさせます</a:t>
            </a:r>
            <a:r>
              <a:rPr kumimoji="1" lang="en-US" altLang="ja-JP" sz="1500" dirty="0"/>
              <a:t/>
            </a:r>
            <a:br>
              <a:rPr kumimoji="1" lang="en-US" altLang="ja-JP" sz="1500" dirty="0"/>
            </a:br>
            <a:r>
              <a:rPr kumimoji="1" lang="en-US" altLang="ja-JP" sz="1500" dirty="0"/>
              <a:t>※Spark Proximity</a:t>
            </a:r>
            <a:r>
              <a:rPr kumimoji="1" lang="ja-JP" altLang="en-US" sz="1500" dirty="0"/>
              <a:t>と</a:t>
            </a:r>
            <a:r>
              <a:rPr kumimoji="1" lang="en-US" altLang="ja-JP" sz="1500" dirty="0"/>
              <a:t>Intelligent Proximity</a:t>
            </a:r>
            <a:r>
              <a:rPr kumimoji="1" lang="ja-JP" altLang="en-US" sz="1500" dirty="0"/>
              <a:t>は別物です</a:t>
            </a:r>
            <a:endParaRPr kumimoji="1" lang="en-US" altLang="ja-JP" sz="1500" dirty="0"/>
          </a:p>
        </p:txBody>
      </p:sp>
      <p:sp>
        <p:nvSpPr>
          <p:cNvPr id="4" name="TextBox 3"/>
          <p:cNvSpPr txBox="1"/>
          <p:nvPr/>
        </p:nvSpPr>
        <p:spPr>
          <a:xfrm>
            <a:off x="1562762" y="1280713"/>
            <a:ext cx="5569282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575" dirty="0">
                <a:solidFill>
                  <a:srgbClr val="00B050"/>
                </a:solidFill>
                <a:cs typeface="メイリオ" panose="020B0604030504040204" pitchFamily="50" charset="-128"/>
              </a:rPr>
              <a:t>まず、スマホや</a:t>
            </a:r>
            <a:r>
              <a:rPr kumimoji="1" lang="en-US" altLang="ja-JP" sz="1575" dirty="0">
                <a:solidFill>
                  <a:srgbClr val="00B050"/>
                </a:solidFill>
                <a:cs typeface="メイリオ" panose="020B0604030504040204" pitchFamily="50" charset="-128"/>
              </a:rPr>
              <a:t>PC</a:t>
            </a:r>
            <a:r>
              <a:rPr kumimoji="1" lang="ja-JP" altLang="en-US" sz="1575" dirty="0">
                <a:solidFill>
                  <a:srgbClr val="00B050"/>
                </a:solidFill>
                <a:cs typeface="メイリオ" panose="020B0604030504040204" pitchFamily="50" charset="-128"/>
              </a:rPr>
              <a:t>の</a:t>
            </a:r>
            <a:r>
              <a:rPr kumimoji="1" lang="en-US" altLang="ja-JP" sz="1575" dirty="0">
                <a:solidFill>
                  <a:srgbClr val="00B050"/>
                </a:solidFill>
                <a:cs typeface="メイリオ" panose="020B0604030504040204" pitchFamily="50" charset="-128"/>
              </a:rPr>
              <a:t>Spark App</a:t>
            </a:r>
            <a:r>
              <a:rPr kumimoji="1" lang="ja-JP" altLang="en-US" sz="1575" dirty="0">
                <a:solidFill>
                  <a:srgbClr val="00B050"/>
                </a:solidFill>
                <a:cs typeface="メイリオ" panose="020B0604030504040204" pitchFamily="50" charset="-128"/>
              </a:rPr>
              <a:t>とビデオ端末をペアリングします</a:t>
            </a:r>
            <a:endParaRPr kumimoji="1" lang="en-US" altLang="ja-JP" sz="1575" dirty="0">
              <a:solidFill>
                <a:srgbClr val="00B050"/>
              </a:solidFill>
              <a:cs typeface="メイリオ" panose="020B0604030504040204" pitchFamily="50" charset="-128"/>
            </a:endParaRPr>
          </a:p>
        </p:txBody>
      </p:sp>
      <p:sp>
        <p:nvSpPr>
          <p:cNvPr id="2" name="左右矢印 1"/>
          <p:cNvSpPr/>
          <p:nvPr/>
        </p:nvSpPr>
        <p:spPr>
          <a:xfrm>
            <a:off x="6281459" y="3324222"/>
            <a:ext cx="845575" cy="501445"/>
          </a:xfrm>
          <a:prstGeom prst="leftRightArrow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sp>
        <p:nvSpPr>
          <p:cNvPr id="7" name="Rounded Rectangular Callout 4"/>
          <p:cNvSpPr/>
          <p:nvPr/>
        </p:nvSpPr>
        <p:spPr>
          <a:xfrm>
            <a:off x="6281460" y="2204042"/>
            <a:ext cx="2225944" cy="567852"/>
          </a:xfrm>
          <a:prstGeom prst="wedgeRoundRectCallout">
            <a:avLst>
              <a:gd name="adj1" fmla="val -25274"/>
              <a:gd name="adj2" fmla="val 117004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500" dirty="0">
                <a:cs typeface="メイリオ" panose="020B0604030504040204" pitchFamily="50" charset="-128"/>
              </a:rPr>
              <a:t>近くのビデオ端末と</a:t>
            </a:r>
            <a:endParaRPr kumimoji="1" lang="en-US" altLang="ja-JP" sz="1500" dirty="0"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1500" dirty="0">
                <a:cs typeface="メイリオ" panose="020B0604030504040204" pitchFamily="50" charset="-128"/>
              </a:rPr>
              <a:t>ペアリング！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266" y="2194027"/>
            <a:ext cx="1101213" cy="196089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Rounded Rectangular Callout 4"/>
          <p:cNvSpPr/>
          <p:nvPr/>
        </p:nvSpPr>
        <p:spPr>
          <a:xfrm>
            <a:off x="499001" y="2732772"/>
            <a:ext cx="2066099" cy="480822"/>
          </a:xfrm>
          <a:prstGeom prst="wedgeRoundRectCallout">
            <a:avLst>
              <a:gd name="adj1" fmla="val 71165"/>
              <a:gd name="adj2" fmla="val 130375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500" dirty="0">
                <a:cs typeface="メイリオ" panose="020B0604030504040204" pitchFamily="50" charset="-128"/>
              </a:rPr>
              <a:t>スマホの</a:t>
            </a:r>
            <a:r>
              <a:rPr kumimoji="1" lang="en-US" altLang="ja-JP" sz="1500" dirty="0">
                <a:cs typeface="メイリオ" panose="020B0604030504040204" pitchFamily="50" charset="-128"/>
              </a:rPr>
              <a:t>Spark</a:t>
            </a:r>
            <a:r>
              <a:rPr kumimoji="1" lang="ja-JP" altLang="en-US" sz="1500" dirty="0">
                <a:cs typeface="メイリオ" panose="020B0604030504040204" pitchFamily="50" charset="-128"/>
              </a:rPr>
              <a:t>で</a:t>
            </a:r>
            <a:r>
              <a:rPr kumimoji="1" lang="en-US" altLang="ja-JP" sz="1500" dirty="0">
                <a:cs typeface="メイリオ" panose="020B0604030504040204" pitchFamily="50" charset="-128"/>
              </a:rPr>
              <a:t>Proximity</a:t>
            </a:r>
            <a:r>
              <a:rPr kumimoji="1" lang="ja-JP" altLang="en-US" sz="1500" dirty="0">
                <a:cs typeface="メイリオ" panose="020B0604030504040204" pitchFamily="50" charset="-128"/>
              </a:rPr>
              <a:t>を</a:t>
            </a:r>
            <a:r>
              <a:rPr kumimoji="1" lang="en-US" altLang="ja-JP" sz="1500" dirty="0">
                <a:cs typeface="メイリオ" panose="020B0604030504040204" pitchFamily="50" charset="-128"/>
              </a:rPr>
              <a:t>ON</a:t>
            </a:r>
            <a:endParaRPr kumimoji="1" lang="ja-JP" altLang="en-US" sz="1500" dirty="0"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96276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Step</a:t>
            </a:r>
            <a:r>
              <a:rPr lang="ja-JP" altLang="en-US" dirty="0"/>
              <a:t> </a:t>
            </a:r>
            <a:r>
              <a:rPr lang="en-US" altLang="ja-JP" dirty="0" smtClean="0"/>
              <a:t>2</a:t>
            </a:r>
            <a:r>
              <a:rPr kumimoji="1" lang="ja-JP" altLang="en-US" dirty="0" smtClean="0"/>
              <a:t>　スマホから会議を開始</a:t>
            </a:r>
            <a:endParaRPr kumimoji="1" lang="ja-JP" altLang="en-US" dirty="0"/>
          </a:p>
        </p:txBody>
      </p:sp>
      <p:pic>
        <p:nvPicPr>
          <p:cNvPr id="4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94" y="2066896"/>
            <a:ext cx="5192817" cy="307660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281781" y="867336"/>
            <a:ext cx="4482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50" dirty="0">
                <a:cs typeface="メイリオ" panose="020B0604030504040204" pitchFamily="50" charset="-128"/>
              </a:rPr>
              <a:t>スマホの</a:t>
            </a:r>
            <a:r>
              <a:rPr kumimoji="1" lang="en-US" altLang="ja-JP" sz="1350" dirty="0">
                <a:cs typeface="メイリオ" panose="020B0604030504040204" pitchFamily="50" charset="-128"/>
              </a:rPr>
              <a:t>Spark</a:t>
            </a:r>
            <a:r>
              <a:rPr kumimoji="1" lang="ja-JP" altLang="en-US" sz="1350" dirty="0">
                <a:cs typeface="メイリオ" panose="020B0604030504040204" pitchFamily="50" charset="-128"/>
              </a:rPr>
              <a:t>と</a:t>
            </a:r>
            <a:r>
              <a:rPr kumimoji="1" lang="en-US" altLang="ja-JP" sz="1350" dirty="0">
                <a:cs typeface="メイリオ" panose="020B0604030504040204" pitchFamily="50" charset="-128"/>
              </a:rPr>
              <a:t>Spark</a:t>
            </a:r>
            <a:r>
              <a:rPr kumimoji="1" lang="ja-JP" altLang="en-US" sz="1350" dirty="0">
                <a:cs typeface="メイリオ" panose="020B0604030504040204" pitchFamily="50" charset="-128"/>
              </a:rPr>
              <a:t>に接続された端末をペアリング</a:t>
            </a:r>
            <a:endParaRPr kumimoji="1" lang="en-US" altLang="ja-JP" sz="1350" dirty="0">
              <a:cs typeface="メイリオ" panose="020B0604030504040204" pitchFamily="50" charset="-128"/>
            </a:endParaRPr>
          </a:p>
          <a:p>
            <a:pPr algn="ctr"/>
            <a:endParaRPr kumimoji="1" lang="en-US" altLang="ja-JP" sz="1350" dirty="0">
              <a:cs typeface="メイリオ" panose="020B0604030504040204" pitchFamily="50" charset="-128"/>
            </a:endParaRPr>
          </a:p>
          <a:p>
            <a:pPr algn="ctr"/>
            <a:endParaRPr kumimoji="1" lang="en-US" altLang="ja-JP" sz="1350" dirty="0"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1575" b="1" dirty="0">
                <a:solidFill>
                  <a:srgbClr val="00B050"/>
                </a:solidFill>
                <a:cs typeface="メイリオ" panose="020B0604030504040204" pitchFamily="50" charset="-128"/>
              </a:rPr>
              <a:t>ワンタップでスマホや</a:t>
            </a:r>
            <a:r>
              <a:rPr kumimoji="1" lang="en-US" altLang="ja-JP" sz="1575" b="1" dirty="0">
                <a:solidFill>
                  <a:srgbClr val="00B050"/>
                </a:solidFill>
                <a:cs typeface="メイリオ" panose="020B0604030504040204" pitchFamily="50" charset="-128"/>
              </a:rPr>
              <a:t>PC</a:t>
            </a:r>
            <a:r>
              <a:rPr kumimoji="1" lang="ja-JP" altLang="en-US" sz="1575" b="1" dirty="0">
                <a:solidFill>
                  <a:srgbClr val="00B050"/>
                </a:solidFill>
                <a:cs typeface="メイリオ" panose="020B0604030504040204" pitchFamily="50" charset="-128"/>
              </a:rPr>
              <a:t>から</a:t>
            </a:r>
            <a:r>
              <a:rPr kumimoji="1" lang="en-US" altLang="ja-JP" sz="1575" b="1" dirty="0">
                <a:solidFill>
                  <a:srgbClr val="00B050"/>
                </a:solidFill>
                <a:cs typeface="メイリオ" panose="020B0604030504040204" pitchFamily="50" charset="-128"/>
              </a:rPr>
              <a:t>Spark Meet</a:t>
            </a:r>
            <a:r>
              <a:rPr kumimoji="1" lang="ja-JP" altLang="en-US" sz="1575" b="1" dirty="0">
                <a:solidFill>
                  <a:srgbClr val="00B050"/>
                </a:solidFill>
                <a:cs typeface="メイリオ" panose="020B0604030504040204" pitchFamily="50" charset="-128"/>
              </a:rPr>
              <a:t>を開始し、</a:t>
            </a:r>
            <a:endParaRPr kumimoji="1" lang="en-US" altLang="ja-JP" sz="1575" b="1" dirty="0">
              <a:solidFill>
                <a:srgbClr val="00B050"/>
              </a:solidFill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1575" b="1" dirty="0">
                <a:solidFill>
                  <a:srgbClr val="00B050"/>
                </a:solidFill>
                <a:cs typeface="メイリオ" panose="020B0604030504040204" pitchFamily="50" charset="-128"/>
              </a:rPr>
              <a:t>ビデオ端末から会議に参加することができます</a:t>
            </a:r>
            <a:endParaRPr kumimoji="1" lang="en-US" altLang="ja-JP" sz="1575" b="1" dirty="0">
              <a:solidFill>
                <a:srgbClr val="00B050"/>
              </a:solidFill>
              <a:cs typeface="メイリオ" panose="020B0604030504040204" pitchFamily="50" charset="-128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4002819" y="1291851"/>
            <a:ext cx="785762" cy="245806"/>
          </a:xfrm>
          <a:prstGeom prst="down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350" dirty="0">
              <a:cs typeface="メイリオ" panose="020B0604030504040204" pitchFamily="50" charset="-128"/>
            </a:endParaRPr>
          </a:p>
        </p:txBody>
      </p:sp>
      <p:sp>
        <p:nvSpPr>
          <p:cNvPr id="7" name="Rounded Rectangular Callout 4"/>
          <p:cNvSpPr/>
          <p:nvPr/>
        </p:nvSpPr>
        <p:spPr>
          <a:xfrm>
            <a:off x="4788581" y="2281604"/>
            <a:ext cx="2889769" cy="579584"/>
          </a:xfrm>
          <a:prstGeom prst="wedgeRoundRectCallout">
            <a:avLst>
              <a:gd name="adj1" fmla="val -35433"/>
              <a:gd name="adj2" fmla="val 127393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500" dirty="0">
                <a:cs typeface="メイリオ" panose="020B0604030504040204" pitchFamily="50" charset="-128"/>
              </a:rPr>
              <a:t>会議をしたい部屋を選択して</a:t>
            </a:r>
            <a:endParaRPr kumimoji="1" lang="en-US" altLang="ja-JP" sz="1500" dirty="0">
              <a:cs typeface="メイリオ" panose="020B0604030504040204" pitchFamily="50" charset="-128"/>
            </a:endParaRPr>
          </a:p>
          <a:p>
            <a:pPr algn="ctr"/>
            <a:r>
              <a:rPr kumimoji="1" lang="en-US" altLang="ja-JP" sz="1500" dirty="0">
                <a:cs typeface="メイリオ" panose="020B0604030504040204" pitchFamily="50" charset="-128"/>
              </a:rPr>
              <a:t>Meet</a:t>
            </a:r>
            <a:r>
              <a:rPr kumimoji="1" lang="ja-JP" altLang="en-US" sz="1500" dirty="0">
                <a:cs typeface="メイリオ" panose="020B0604030504040204" pitchFamily="50" charset="-128"/>
              </a:rPr>
              <a:t>のボタンをタップ！</a:t>
            </a:r>
          </a:p>
        </p:txBody>
      </p:sp>
      <p:sp>
        <p:nvSpPr>
          <p:cNvPr id="9" name="Rounded Rectangular Callout 4"/>
          <p:cNvSpPr/>
          <p:nvPr/>
        </p:nvSpPr>
        <p:spPr>
          <a:xfrm>
            <a:off x="1116395" y="2782766"/>
            <a:ext cx="3209800" cy="560608"/>
          </a:xfrm>
          <a:prstGeom prst="wedgeRoundRectCallout">
            <a:avLst>
              <a:gd name="adj1" fmla="val -15018"/>
              <a:gd name="adj2" fmla="val 133356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500" dirty="0">
                <a:cs typeface="メイリオ" panose="020B0604030504040204" pitchFamily="50" charset="-128"/>
              </a:rPr>
              <a:t>スマホの</a:t>
            </a:r>
            <a:r>
              <a:rPr kumimoji="1" lang="en-US" altLang="ja-JP" sz="1500" dirty="0">
                <a:cs typeface="メイリオ" panose="020B0604030504040204" pitchFamily="50" charset="-128"/>
              </a:rPr>
              <a:t>Spark App</a:t>
            </a:r>
            <a:r>
              <a:rPr kumimoji="1" lang="ja-JP" altLang="en-US" sz="1500" dirty="0">
                <a:cs typeface="メイリオ" panose="020B0604030504040204" pitchFamily="50" charset="-128"/>
              </a:rPr>
              <a:t>ではなく、</a:t>
            </a:r>
            <a:endParaRPr kumimoji="1" lang="en-US" altLang="ja-JP" sz="1500" dirty="0"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1500" dirty="0">
                <a:cs typeface="メイリオ" panose="020B0604030504040204" pitchFamily="50" charset="-128"/>
              </a:rPr>
              <a:t>ビデオ端末で会議が開始！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135670" y="3605198"/>
            <a:ext cx="2792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C000"/>
                </a:solidFill>
                <a:cs typeface="メイリオ" panose="020B0604030504040204" pitchFamily="50" charset="-128"/>
              </a:rPr>
              <a:t>リモコンや電話番号不要！</a:t>
            </a:r>
            <a:endParaRPr kumimoji="1" lang="en-US" altLang="ja-JP" b="1" dirty="0">
              <a:solidFill>
                <a:srgbClr val="FFC000"/>
              </a:solidFill>
              <a:cs typeface="メイリオ" panose="020B0604030504040204" pitchFamily="50" charset="-128"/>
            </a:endParaRPr>
          </a:p>
          <a:p>
            <a:r>
              <a:rPr kumimoji="1" lang="ja-JP" altLang="en-US" b="1" dirty="0">
                <a:solidFill>
                  <a:srgbClr val="FFC000"/>
                </a:solidFill>
                <a:cs typeface="メイリオ" panose="020B0604030504040204" pitchFamily="50" charset="-128"/>
              </a:rPr>
              <a:t>ワンタップでチーム会議</a:t>
            </a:r>
          </a:p>
        </p:txBody>
      </p:sp>
    </p:spTree>
    <p:extLst>
      <p:ext uri="{BB962C8B-B14F-4D97-AF65-F5344CB8AC3E}">
        <p14:creationId xmlns:p14="http://schemas.microsoft.com/office/powerpoint/2010/main" val="225672224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64" y="2026522"/>
            <a:ext cx="4125187" cy="25735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ご参考：</a:t>
            </a:r>
            <a:r>
              <a:rPr lang="en-US" altLang="ja-JP" dirty="0" smtClean="0"/>
              <a:t>Meet</a:t>
            </a:r>
            <a:r>
              <a:rPr lang="ja-JP" altLang="en-US" dirty="0" smtClean="0"/>
              <a:t>会議の開始方法</a:t>
            </a:r>
            <a:endParaRPr kumimoji="1" lang="ja-JP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994871" y="2303008"/>
            <a:ext cx="1342663" cy="43983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72613" y="1389577"/>
            <a:ext cx="2674885" cy="740504"/>
          </a:xfrm>
          <a:prstGeom prst="wedgeRoundRectCallout">
            <a:avLst>
              <a:gd name="adj1" fmla="val -347"/>
              <a:gd name="adj2" fmla="val 84625"/>
              <a:gd name="adj3" fmla="val 1666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50" dirty="0">
                <a:cs typeface="メイリオ" panose="020B0604030504040204" pitchFamily="50" charset="-128"/>
              </a:rPr>
              <a:t>Meet</a:t>
            </a:r>
            <a:r>
              <a:rPr kumimoji="1" lang="ja-JP" altLang="en-US" sz="1350" dirty="0">
                <a:cs typeface="メイリオ" panose="020B0604030504040204" pitchFamily="50" charset="-128"/>
              </a:rPr>
              <a:t>会議を</a:t>
            </a:r>
            <a:endParaRPr kumimoji="1" lang="en-US" altLang="ja-JP" sz="1350" dirty="0"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1350" dirty="0">
                <a:cs typeface="メイリオ" panose="020B0604030504040204" pitchFamily="50" charset="-128"/>
              </a:rPr>
              <a:t>行いたい相手やグループを選択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666202" y="2871707"/>
            <a:ext cx="2600713" cy="555286"/>
          </a:xfrm>
          <a:prstGeom prst="wedgeRoundRectCallout">
            <a:avLst>
              <a:gd name="adj1" fmla="val 40445"/>
              <a:gd name="adj2" fmla="val -126053"/>
              <a:gd name="adj3" fmla="val 1666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50" dirty="0" smtClean="0">
                <a:cs typeface="メイリオ" panose="020B0604030504040204" pitchFamily="50" charset="-128"/>
              </a:rPr>
              <a:t>カメラ アイコン</a:t>
            </a:r>
            <a:r>
              <a:rPr kumimoji="1" lang="ja-JP" altLang="en-US" sz="1350" dirty="0">
                <a:cs typeface="メイリオ" panose="020B0604030504040204" pitchFamily="50" charset="-128"/>
              </a:rPr>
              <a:t>をタップ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509" y="1732931"/>
            <a:ext cx="4359050" cy="2720429"/>
          </a:xfrm>
          <a:prstGeom prst="rect">
            <a:avLst/>
          </a:prstGeom>
        </p:spPr>
      </p:pic>
      <p:sp>
        <p:nvSpPr>
          <p:cNvPr id="11" name="Rectangle 5"/>
          <p:cNvSpPr/>
          <p:nvPr/>
        </p:nvSpPr>
        <p:spPr>
          <a:xfrm>
            <a:off x="3936756" y="2148913"/>
            <a:ext cx="330158" cy="28678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</p:spTree>
    <p:extLst>
      <p:ext uri="{BB962C8B-B14F-4D97-AF65-F5344CB8AC3E}">
        <p14:creationId xmlns:p14="http://schemas.microsoft.com/office/powerpoint/2010/main" val="25091880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4264" cy="5159515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180752" y="341314"/>
            <a:ext cx="5498153" cy="3998076"/>
          </a:xfrm>
          <a:prstGeom prst="roundRect">
            <a:avLst>
              <a:gd name="adj" fmla="val 2318"/>
            </a:avLst>
          </a:prstGeom>
          <a:solidFill>
            <a:schemeClr val="tx1">
              <a:lumMod val="75000"/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462301" y="1129553"/>
            <a:ext cx="3417175" cy="3386445"/>
          </a:xfrm>
        </p:spPr>
        <p:txBody>
          <a:bodyPr/>
          <a:lstStyle/>
          <a:p>
            <a:pPr marL="57136" indent="0">
              <a:buNone/>
            </a:pPr>
            <a:r>
              <a:rPr lang="ja-JP" altLang="en-US" sz="1800" dirty="0" smtClean="0">
                <a:solidFill>
                  <a:schemeClr val="bg1"/>
                </a:solidFill>
              </a:rPr>
              <a:t>こんな</a:t>
            </a:r>
            <a:r>
              <a:rPr lang="ja-JP" altLang="en-US" sz="1800" dirty="0">
                <a:solidFill>
                  <a:schemeClr val="bg1"/>
                </a:solidFill>
              </a:rPr>
              <a:t>お客様に</a:t>
            </a:r>
            <a:r>
              <a:rPr lang="ja-JP" altLang="en-US" sz="1800" dirty="0" smtClean="0">
                <a:solidFill>
                  <a:schemeClr val="bg1"/>
                </a:solidFill>
              </a:rPr>
              <a:t>ご提案ください</a:t>
            </a:r>
            <a:endParaRPr lang="en-US" altLang="ja-JP" sz="1800" dirty="0" smtClean="0">
              <a:solidFill>
                <a:schemeClr val="bg1"/>
              </a:solidFill>
            </a:endParaRPr>
          </a:p>
          <a:p>
            <a:pPr marL="57136" indent="0">
              <a:buNone/>
            </a:pPr>
            <a:r>
              <a:rPr lang="ja-JP" altLang="en-US" sz="1800" dirty="0" smtClean="0">
                <a:solidFill>
                  <a:schemeClr val="bg1"/>
                </a:solidFill>
              </a:rPr>
              <a:t>製品紹介</a:t>
            </a:r>
            <a:endParaRPr kumimoji="1" lang="en-US" altLang="ja-JP" sz="1800" dirty="0" smtClean="0">
              <a:solidFill>
                <a:schemeClr val="bg1"/>
              </a:solidFill>
            </a:endParaRPr>
          </a:p>
          <a:p>
            <a:pPr marL="57136" indent="0">
              <a:spcAft>
                <a:spcPts val="1200"/>
              </a:spcAft>
              <a:buNone/>
            </a:pPr>
            <a:r>
              <a:rPr lang="ja-JP" altLang="en-US" sz="1800" dirty="0" smtClean="0">
                <a:solidFill>
                  <a:schemeClr val="bg1"/>
                </a:solidFill>
              </a:rPr>
              <a:t>販売ガイド</a:t>
            </a:r>
            <a:endParaRPr lang="en-US" altLang="ja-JP" sz="1800" dirty="0" smtClean="0">
              <a:solidFill>
                <a:schemeClr val="bg1"/>
              </a:solidFill>
            </a:endParaRPr>
          </a:p>
          <a:p>
            <a:pPr marL="466630" lvl="2" indent="0">
              <a:buNone/>
            </a:pPr>
            <a:r>
              <a:rPr lang="ja-JP" altLang="en-US" sz="1800" dirty="0" smtClean="0">
                <a:solidFill>
                  <a:schemeClr val="bg1"/>
                </a:solidFill>
              </a:rPr>
              <a:t>オーダー</a:t>
            </a:r>
            <a:r>
              <a:rPr lang="ja-JP" altLang="en-US" sz="1800" dirty="0">
                <a:solidFill>
                  <a:schemeClr val="bg1"/>
                </a:solidFill>
              </a:rPr>
              <a:t>方法</a:t>
            </a:r>
          </a:p>
          <a:p>
            <a:pPr marL="466630" lvl="2" indent="0">
              <a:buNone/>
            </a:pPr>
            <a:r>
              <a:rPr lang="ja-JP" altLang="en-US" sz="1800" dirty="0" smtClean="0">
                <a:solidFill>
                  <a:schemeClr val="bg1"/>
                </a:solidFill>
              </a:rPr>
              <a:t>型番サンプル</a:t>
            </a:r>
            <a:endParaRPr lang="en-US" altLang="ja-JP" sz="1800" dirty="0" smtClean="0">
              <a:solidFill>
                <a:schemeClr val="bg1"/>
              </a:solidFill>
            </a:endParaRPr>
          </a:p>
          <a:p>
            <a:pPr marL="466630" lvl="2" indent="0">
              <a:buNone/>
            </a:pPr>
            <a:r>
              <a:rPr lang="ja-JP" altLang="en-US" sz="1800" dirty="0">
                <a:solidFill>
                  <a:schemeClr val="bg1"/>
                </a:solidFill>
              </a:rPr>
              <a:t>セールスコンテンツ</a:t>
            </a:r>
            <a:endParaRPr lang="en-US" altLang="ja-JP" sz="1800" dirty="0">
              <a:solidFill>
                <a:schemeClr val="bg1"/>
              </a:solidFill>
            </a:endParaRPr>
          </a:p>
          <a:p>
            <a:pPr marL="466630" lvl="2" indent="0">
              <a:buNone/>
            </a:pPr>
            <a:r>
              <a:rPr lang="ja-JP" altLang="en-US" sz="1800" dirty="0" smtClean="0">
                <a:solidFill>
                  <a:schemeClr val="bg1"/>
                </a:solidFill>
              </a:rPr>
              <a:t>配置イメージ</a:t>
            </a:r>
            <a:endParaRPr lang="en-US" altLang="ja-JP" sz="1800" dirty="0" smtClean="0">
              <a:solidFill>
                <a:schemeClr val="bg1"/>
              </a:solidFill>
            </a:endParaRPr>
          </a:p>
          <a:p>
            <a:pPr marL="466630" lvl="2" indent="0">
              <a:buNone/>
            </a:pPr>
            <a:r>
              <a:rPr lang="ja-JP" altLang="en-US" sz="1800" dirty="0" smtClean="0">
                <a:solidFill>
                  <a:schemeClr val="bg1"/>
                </a:solidFill>
              </a:rPr>
              <a:t>用語集</a:t>
            </a:r>
            <a:endParaRPr lang="ja-JP" altLang="en-US" sz="1800" dirty="0">
              <a:solidFill>
                <a:schemeClr val="bg1"/>
              </a:solidFill>
            </a:endParaRPr>
          </a:p>
          <a:p>
            <a:pPr marL="466630" lvl="2" indent="0">
              <a:buNone/>
            </a:pPr>
            <a:r>
              <a:rPr lang="ja-JP" altLang="en-US" sz="1800" dirty="0">
                <a:solidFill>
                  <a:schemeClr val="bg1"/>
                </a:solidFill>
              </a:rPr>
              <a:t>その他製品紹介</a:t>
            </a:r>
            <a:r>
              <a:rPr lang="ja-JP" altLang="en-US" sz="1800" dirty="0" smtClean="0">
                <a:solidFill>
                  <a:schemeClr val="bg1"/>
                </a:solidFill>
              </a:rPr>
              <a:t>資料</a:t>
            </a:r>
            <a:endParaRPr lang="ja-JP" altLang="en-US" sz="1800" dirty="0">
              <a:solidFill>
                <a:schemeClr val="bg1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 dirty="0" smtClean="0">
                <a:solidFill>
                  <a:schemeClr val="bg1"/>
                </a:solidFill>
              </a:rPr>
              <a:t>目次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520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オプション　急な外出時も会議を継続</a:t>
            </a:r>
            <a:endParaRPr kumimoji="1" lang="ja-JP" altLang="en-US" dirty="0"/>
          </a:p>
        </p:txBody>
      </p:sp>
      <p:pic>
        <p:nvPicPr>
          <p:cNvPr id="4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67" y="2062119"/>
            <a:ext cx="5200880" cy="308138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520014" y="867335"/>
            <a:ext cx="6084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50" dirty="0">
                <a:cs typeface="メイリオ" panose="020B0604030504040204" pitchFamily="50" charset="-128"/>
              </a:rPr>
              <a:t>スマホの</a:t>
            </a:r>
            <a:r>
              <a:rPr kumimoji="1" lang="en-US" altLang="ja-JP" sz="1350" dirty="0">
                <a:cs typeface="メイリオ" panose="020B0604030504040204" pitchFamily="50" charset="-128"/>
              </a:rPr>
              <a:t>Spark</a:t>
            </a:r>
            <a:r>
              <a:rPr kumimoji="1" lang="ja-JP" altLang="en-US" sz="1350" dirty="0">
                <a:cs typeface="メイリオ" panose="020B0604030504040204" pitchFamily="50" charset="-128"/>
              </a:rPr>
              <a:t>からビデオ端末で</a:t>
            </a:r>
            <a:r>
              <a:rPr kumimoji="1" lang="en-US" altLang="ja-JP" sz="1350" dirty="0">
                <a:cs typeface="メイリオ" panose="020B0604030504040204" pitchFamily="50" charset="-128"/>
              </a:rPr>
              <a:t>Meet</a:t>
            </a:r>
            <a:r>
              <a:rPr kumimoji="1" lang="ja-JP" altLang="en-US" sz="1350" dirty="0">
                <a:cs typeface="メイリオ" panose="020B0604030504040204" pitchFamily="50" charset="-128"/>
              </a:rPr>
              <a:t>を開始</a:t>
            </a:r>
            <a:endParaRPr kumimoji="1" lang="en-US" altLang="ja-JP" sz="1350" dirty="0">
              <a:cs typeface="メイリオ" panose="020B0604030504040204" pitchFamily="50" charset="-128"/>
            </a:endParaRPr>
          </a:p>
          <a:p>
            <a:pPr algn="ctr"/>
            <a:endParaRPr kumimoji="1" lang="en-US" altLang="ja-JP" sz="1350" dirty="0">
              <a:cs typeface="メイリオ" panose="020B0604030504040204" pitchFamily="50" charset="-128"/>
            </a:endParaRPr>
          </a:p>
          <a:p>
            <a:pPr algn="ctr"/>
            <a:endParaRPr kumimoji="1" lang="en-US" altLang="ja-JP" sz="1350" dirty="0"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1575" b="1" dirty="0">
                <a:solidFill>
                  <a:srgbClr val="00B050"/>
                </a:solidFill>
                <a:cs typeface="メイリオ" panose="020B0604030504040204" pitchFamily="50" charset="-128"/>
              </a:rPr>
              <a:t>ビデオ端末の</a:t>
            </a:r>
            <a:r>
              <a:rPr kumimoji="1" lang="en-US" altLang="ja-JP" sz="1575" b="1" dirty="0">
                <a:solidFill>
                  <a:srgbClr val="00B050"/>
                </a:solidFill>
                <a:cs typeface="メイリオ" panose="020B0604030504040204" pitchFamily="50" charset="-128"/>
              </a:rPr>
              <a:t>Meet</a:t>
            </a:r>
            <a:r>
              <a:rPr kumimoji="1" lang="ja-JP" altLang="en-US" sz="1575" b="1" dirty="0">
                <a:solidFill>
                  <a:srgbClr val="00B050"/>
                </a:solidFill>
                <a:cs typeface="メイリオ" panose="020B0604030504040204" pitchFamily="50" charset="-128"/>
              </a:rPr>
              <a:t>会議をスマホの</a:t>
            </a:r>
            <a:r>
              <a:rPr kumimoji="1" lang="en-US" altLang="ja-JP" sz="1575" b="1" dirty="0">
                <a:solidFill>
                  <a:srgbClr val="00B050"/>
                </a:solidFill>
                <a:cs typeface="メイリオ" panose="020B0604030504040204" pitchFamily="50" charset="-128"/>
              </a:rPr>
              <a:t>Spark Meet</a:t>
            </a:r>
            <a:r>
              <a:rPr kumimoji="1" lang="ja-JP" altLang="en-US" sz="1575" b="1" dirty="0">
                <a:solidFill>
                  <a:srgbClr val="00B050"/>
                </a:solidFill>
                <a:cs typeface="メイリオ" panose="020B0604030504040204" pitchFamily="50" charset="-128"/>
              </a:rPr>
              <a:t>に移行させ、</a:t>
            </a:r>
            <a:r>
              <a:rPr kumimoji="1" lang="en-US" altLang="ja-JP" sz="1575" b="1" dirty="0">
                <a:solidFill>
                  <a:srgbClr val="00B050"/>
                </a:solidFill>
                <a:cs typeface="メイリオ" panose="020B0604030504040204" pitchFamily="50" charset="-128"/>
              </a:rPr>
              <a:t/>
            </a:r>
            <a:br>
              <a:rPr kumimoji="1" lang="en-US" altLang="ja-JP" sz="1575" b="1" dirty="0">
                <a:solidFill>
                  <a:srgbClr val="00B050"/>
                </a:solidFill>
                <a:cs typeface="メイリオ" panose="020B0604030504040204" pitchFamily="50" charset="-128"/>
              </a:rPr>
            </a:br>
            <a:r>
              <a:rPr kumimoji="1" lang="ja-JP" altLang="en-US" sz="1575" b="1" dirty="0">
                <a:solidFill>
                  <a:srgbClr val="00B050"/>
                </a:solidFill>
                <a:cs typeface="メイリオ" panose="020B0604030504040204" pitchFamily="50" charset="-128"/>
              </a:rPr>
              <a:t>スマホでチーム会議を継続しながら外出できます</a:t>
            </a:r>
            <a:endParaRPr kumimoji="1" lang="en-US" altLang="ja-JP" sz="1575" b="1" dirty="0">
              <a:solidFill>
                <a:srgbClr val="00B050"/>
              </a:solidFill>
              <a:cs typeface="メイリオ" panose="020B0604030504040204" pitchFamily="50" charset="-128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4166130" y="1257291"/>
            <a:ext cx="785762" cy="245806"/>
          </a:xfrm>
          <a:prstGeom prst="down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350" dirty="0">
              <a:cs typeface="メイリオ" panose="020B0604030504040204" pitchFamily="50" charset="-128"/>
            </a:endParaRPr>
          </a:p>
        </p:txBody>
      </p:sp>
      <p:sp>
        <p:nvSpPr>
          <p:cNvPr id="7" name="Rounded Rectangular Callout 4"/>
          <p:cNvSpPr/>
          <p:nvPr/>
        </p:nvSpPr>
        <p:spPr>
          <a:xfrm>
            <a:off x="3668272" y="2163099"/>
            <a:ext cx="2889769" cy="533197"/>
          </a:xfrm>
          <a:prstGeom prst="wedgeRoundRectCallout">
            <a:avLst>
              <a:gd name="adj1" fmla="val -15018"/>
              <a:gd name="adj2" fmla="val 133356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500" dirty="0">
                <a:cs typeface="メイリオ" panose="020B0604030504040204" pitchFamily="50" charset="-128"/>
              </a:rPr>
              <a:t>画面をスワイプして</a:t>
            </a:r>
            <a:endParaRPr kumimoji="1" lang="en-US" altLang="ja-JP" sz="1500" dirty="0">
              <a:cs typeface="メイリオ" panose="020B0604030504040204" pitchFamily="50" charset="-128"/>
            </a:endParaRPr>
          </a:p>
          <a:p>
            <a:pPr algn="ctr"/>
            <a:r>
              <a:rPr kumimoji="1" lang="en-US" altLang="ja-JP" sz="1500" dirty="0">
                <a:cs typeface="メイリオ" panose="020B0604030504040204" pitchFamily="50" charset="-128"/>
              </a:rPr>
              <a:t>Meet</a:t>
            </a:r>
            <a:r>
              <a:rPr kumimoji="1" lang="ja-JP" altLang="en-US" sz="1500" dirty="0">
                <a:cs typeface="メイリオ" panose="020B0604030504040204" pitchFamily="50" charset="-128"/>
              </a:rPr>
              <a:t>会議をスマホで継続！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43934" y="3608274"/>
            <a:ext cx="3031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C000"/>
                </a:solidFill>
                <a:cs typeface="メイリオ" panose="020B0604030504040204" pitchFamily="50" charset="-128"/>
              </a:rPr>
              <a:t>ビデオ会議途中に外出？</a:t>
            </a:r>
            <a:endParaRPr kumimoji="1" lang="en-US" altLang="ja-JP" b="1" dirty="0">
              <a:solidFill>
                <a:srgbClr val="FFC000"/>
              </a:solidFill>
              <a:cs typeface="メイリオ" panose="020B0604030504040204" pitchFamily="50" charset="-128"/>
            </a:endParaRPr>
          </a:p>
          <a:p>
            <a:r>
              <a:rPr kumimoji="1" lang="ja-JP" altLang="en-US" b="1" dirty="0">
                <a:solidFill>
                  <a:srgbClr val="FFC000"/>
                </a:solidFill>
                <a:cs typeface="メイリオ" panose="020B0604030504040204" pitchFamily="50" charset="-128"/>
              </a:rPr>
              <a:t>スマホでチーム会議を継続！</a:t>
            </a:r>
          </a:p>
        </p:txBody>
      </p:sp>
    </p:spTree>
    <p:extLst>
      <p:ext uri="{BB962C8B-B14F-4D97-AF65-F5344CB8AC3E}">
        <p14:creationId xmlns:p14="http://schemas.microsoft.com/office/powerpoint/2010/main" val="1940826331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スマホの</a:t>
            </a:r>
            <a:r>
              <a:rPr kumimoji="1" lang="en-US" altLang="ja-JP" dirty="0" smtClean="0"/>
              <a:t>Spark</a:t>
            </a:r>
            <a:r>
              <a:rPr kumimoji="1" lang="ja-JP" altLang="en-US" dirty="0" smtClean="0"/>
              <a:t>をリモコンにして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ビデオ端末から発信</a:t>
            </a:r>
            <a:endParaRPr kumimoji="1" lang="ja-JP" altLang="en-US" dirty="0"/>
          </a:p>
        </p:txBody>
      </p:sp>
      <p:pic>
        <p:nvPicPr>
          <p:cNvPr id="4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6" y="2089348"/>
            <a:ext cx="5192817" cy="307660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067334" y="1178544"/>
            <a:ext cx="4992072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350" dirty="0">
                <a:cs typeface="メイリオ" panose="020B0604030504040204" pitchFamily="50" charset="-128"/>
              </a:rPr>
              <a:t>スマホの</a:t>
            </a:r>
            <a:r>
              <a:rPr kumimoji="1" lang="en-US" altLang="ja-JP" sz="1350" dirty="0">
                <a:cs typeface="メイリオ" panose="020B0604030504040204" pitchFamily="50" charset="-128"/>
              </a:rPr>
              <a:t>Spark</a:t>
            </a:r>
            <a:r>
              <a:rPr kumimoji="1" lang="ja-JP" altLang="en-US" sz="1350" dirty="0">
                <a:cs typeface="メイリオ" panose="020B0604030504040204" pitchFamily="50" charset="-128"/>
              </a:rPr>
              <a:t>と</a:t>
            </a:r>
            <a:r>
              <a:rPr kumimoji="1" lang="en-US" altLang="ja-JP" sz="1350" dirty="0">
                <a:cs typeface="メイリオ" panose="020B0604030504040204" pitchFamily="50" charset="-128"/>
              </a:rPr>
              <a:t>Spark</a:t>
            </a:r>
            <a:r>
              <a:rPr kumimoji="1" lang="ja-JP" altLang="en-US" sz="1350" dirty="0">
                <a:cs typeface="メイリオ" panose="020B0604030504040204" pitchFamily="50" charset="-128"/>
              </a:rPr>
              <a:t>に接続された端末をペアリング</a:t>
            </a:r>
            <a:endParaRPr kumimoji="1" lang="en-US" altLang="ja-JP" sz="1350" dirty="0">
              <a:cs typeface="メイリオ" panose="020B0604030504040204" pitchFamily="50" charset="-128"/>
            </a:endParaRPr>
          </a:p>
          <a:p>
            <a:pPr algn="ctr"/>
            <a:endParaRPr kumimoji="1" lang="en-US" altLang="ja-JP" sz="1350" dirty="0">
              <a:cs typeface="メイリオ" panose="020B0604030504040204" pitchFamily="50" charset="-128"/>
            </a:endParaRPr>
          </a:p>
          <a:p>
            <a:pPr algn="ctr"/>
            <a:endParaRPr kumimoji="1" lang="en-US" altLang="ja-JP" sz="1350" dirty="0">
              <a:cs typeface="メイリオ" panose="020B0604030504040204" pitchFamily="50" charset="-128"/>
            </a:endParaRPr>
          </a:p>
          <a:p>
            <a:pPr algn="ctr"/>
            <a:r>
              <a:rPr kumimoji="1" lang="en-US" altLang="ja-JP" sz="1575" b="1" dirty="0">
                <a:solidFill>
                  <a:srgbClr val="00B050"/>
                </a:solidFill>
                <a:cs typeface="メイリオ" panose="020B0604030504040204" pitchFamily="50" charset="-128"/>
              </a:rPr>
              <a:t>Spark</a:t>
            </a:r>
            <a:r>
              <a:rPr kumimoji="1" lang="ja-JP" altLang="en-US" sz="1575" b="1" dirty="0">
                <a:solidFill>
                  <a:srgbClr val="00B050"/>
                </a:solidFill>
                <a:cs typeface="メイリオ" panose="020B0604030504040204" pitchFamily="50" charset="-128"/>
              </a:rPr>
              <a:t>アプリの通話機能から</a:t>
            </a:r>
            <a:r>
              <a:rPr kumimoji="1" lang="en-US" altLang="ja-JP" sz="1575" b="1" dirty="0">
                <a:solidFill>
                  <a:srgbClr val="00B050"/>
                </a:solidFill>
                <a:cs typeface="メイリオ" panose="020B0604030504040204" pitchFamily="50" charset="-128"/>
              </a:rPr>
              <a:t>URI</a:t>
            </a:r>
            <a:r>
              <a:rPr kumimoji="1" lang="ja-JP" altLang="en-US" sz="1575" b="1" dirty="0">
                <a:solidFill>
                  <a:srgbClr val="00B050"/>
                </a:solidFill>
                <a:cs typeface="メイリオ" panose="020B0604030504040204" pitchFamily="50" charset="-128"/>
              </a:rPr>
              <a:t>発信することができます</a:t>
            </a:r>
            <a:endParaRPr kumimoji="1" lang="en-US" altLang="ja-JP" sz="1575" b="1" dirty="0">
              <a:solidFill>
                <a:srgbClr val="00B050"/>
              </a:solidFill>
              <a:cs typeface="メイリオ" panose="020B0604030504040204" pitchFamily="50" charset="-128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4007176" y="1495702"/>
            <a:ext cx="785762" cy="245806"/>
          </a:xfrm>
          <a:prstGeom prst="down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350" dirty="0">
              <a:cs typeface="メイリオ" panose="020B0604030504040204" pitchFamily="50" charset="-128"/>
            </a:endParaRPr>
          </a:p>
        </p:txBody>
      </p:sp>
      <p:sp>
        <p:nvSpPr>
          <p:cNvPr id="9" name="Rounded Rectangular Callout 4"/>
          <p:cNvSpPr/>
          <p:nvPr/>
        </p:nvSpPr>
        <p:spPr>
          <a:xfrm>
            <a:off x="1074738" y="2825550"/>
            <a:ext cx="3209800" cy="608121"/>
          </a:xfrm>
          <a:prstGeom prst="wedgeRoundRectCallout">
            <a:avLst>
              <a:gd name="adj1" fmla="val -2199"/>
              <a:gd name="adj2" fmla="val 93080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500" dirty="0">
                <a:cs typeface="メイリオ" panose="020B0604030504040204" pitchFamily="50" charset="-128"/>
              </a:rPr>
              <a:t>ビデオ端末から</a:t>
            </a:r>
            <a:r>
              <a:rPr kumimoji="1" lang="en-US" altLang="ja-JP" sz="1500" dirty="0">
                <a:cs typeface="メイリオ" panose="020B0604030504040204" pitchFamily="50" charset="-128"/>
              </a:rPr>
              <a:t>yamada@company.com</a:t>
            </a:r>
            <a:r>
              <a:rPr kumimoji="1" lang="ja-JP" altLang="en-US" sz="1500" dirty="0">
                <a:cs typeface="メイリオ" panose="020B0604030504040204" pitchFamily="50" charset="-128"/>
              </a:rPr>
              <a:t>に発信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233" y="3076880"/>
            <a:ext cx="779690" cy="1390221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025264" y="3460367"/>
            <a:ext cx="2584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C000"/>
                </a:solidFill>
                <a:cs typeface="メイリオ" panose="020B0604030504040204" pitchFamily="50" charset="-128"/>
              </a:rPr>
              <a:t>外部の端末と接続したい</a:t>
            </a:r>
            <a:endParaRPr kumimoji="1" lang="en-US" altLang="ja-JP" b="1" dirty="0">
              <a:solidFill>
                <a:srgbClr val="FFC000"/>
              </a:solidFill>
              <a:cs typeface="メイリオ" panose="020B0604030504040204" pitchFamily="50" charset="-128"/>
            </a:endParaRPr>
          </a:p>
          <a:p>
            <a:r>
              <a:rPr kumimoji="1" lang="ja-JP" altLang="en-US" b="1" dirty="0">
                <a:solidFill>
                  <a:srgbClr val="FFC000"/>
                </a:solidFill>
                <a:cs typeface="メイリオ" panose="020B0604030504040204" pitchFamily="50" charset="-128"/>
              </a:rPr>
              <a:t>スマホから発信！</a:t>
            </a:r>
          </a:p>
        </p:txBody>
      </p:sp>
      <p:sp>
        <p:nvSpPr>
          <p:cNvPr id="12" name="Rounded Rectangular Callout 4"/>
          <p:cNvSpPr/>
          <p:nvPr/>
        </p:nvSpPr>
        <p:spPr>
          <a:xfrm>
            <a:off x="4913193" y="2231290"/>
            <a:ext cx="3209800" cy="608121"/>
          </a:xfrm>
          <a:prstGeom prst="wedgeRoundRectCallout">
            <a:avLst>
              <a:gd name="adj1" fmla="val -40874"/>
              <a:gd name="adj2" fmla="val 100218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500" dirty="0">
                <a:cs typeface="メイリオ" panose="020B0604030504040204" pitchFamily="50" charset="-128"/>
              </a:rPr>
              <a:t>yamada@company.com</a:t>
            </a:r>
            <a:r>
              <a:rPr kumimoji="1" lang="ja-JP" altLang="en-US" sz="1500" dirty="0">
                <a:cs typeface="メイリオ" panose="020B0604030504040204" pitchFamily="50" charset="-128"/>
              </a:rPr>
              <a:t>と入力</a:t>
            </a:r>
            <a:endParaRPr kumimoji="1" lang="en-US" altLang="ja-JP" sz="1500" dirty="0"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1500" dirty="0">
                <a:cs typeface="メイリオ" panose="020B0604030504040204" pitchFamily="50" charset="-128"/>
              </a:rPr>
              <a:t>コールボタンをタップ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55680" y="4209285"/>
            <a:ext cx="305989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25" dirty="0"/>
              <a:t>※</a:t>
            </a:r>
            <a:r>
              <a:rPr kumimoji="1" lang="ja-JP" altLang="en-US" sz="1125" dirty="0"/>
              <a:t>ビデオ端末専用リモコン、</a:t>
            </a:r>
            <a:r>
              <a:rPr kumimoji="1" lang="en-US" altLang="ja-JP" sz="1125" dirty="0"/>
              <a:t>Touch</a:t>
            </a:r>
            <a:r>
              <a:rPr kumimoji="1" lang="ja-JP" altLang="en-US" sz="1125" dirty="0"/>
              <a:t>パネルからも操作可能</a:t>
            </a:r>
          </a:p>
        </p:txBody>
      </p:sp>
    </p:spTree>
    <p:extLst>
      <p:ext uri="{BB962C8B-B14F-4D97-AF65-F5344CB8AC3E}">
        <p14:creationId xmlns:p14="http://schemas.microsoft.com/office/powerpoint/2010/main" val="3761906784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845188" y="4612757"/>
            <a:ext cx="8124221" cy="414077"/>
          </a:xfrm>
        </p:spPr>
        <p:txBody>
          <a:bodyPr/>
          <a:lstStyle/>
          <a:p>
            <a:pPr marL="57134" indent="0">
              <a:buNone/>
            </a:pPr>
            <a:r>
              <a:rPr lang="en-US" altLang="ja-JP" sz="1500" dirty="0">
                <a:solidFill>
                  <a:srgbClr val="FF0000"/>
                </a:solidFill>
                <a:ea typeface="+mn-ea"/>
                <a:cs typeface="メイリオ" panose="020B0604030504040204" pitchFamily="50" charset="-128"/>
              </a:rPr>
              <a:t>※</a:t>
            </a:r>
            <a:r>
              <a:rPr lang="ja-JP" altLang="en-US" sz="1500" dirty="0">
                <a:solidFill>
                  <a:srgbClr val="FF0000"/>
                </a:solidFill>
                <a:ea typeface="+mn-ea"/>
                <a:cs typeface="メイリオ" panose="020B0604030504040204" pitchFamily="50" charset="-128"/>
              </a:rPr>
              <a:t>　</a:t>
            </a:r>
            <a:r>
              <a:rPr lang="en-US" altLang="ja-JP" sz="1500" dirty="0">
                <a:solidFill>
                  <a:srgbClr val="FF0000"/>
                </a:solidFill>
                <a:ea typeface="+mn-ea"/>
                <a:cs typeface="メイリオ" panose="020B0604030504040204" pitchFamily="50" charset="-128"/>
              </a:rPr>
              <a:t>WebEx (CMR Cloud)</a:t>
            </a:r>
            <a:r>
              <a:rPr lang="ja-JP" altLang="en-US" sz="1500" dirty="0">
                <a:solidFill>
                  <a:srgbClr val="FF0000"/>
                </a:solidFill>
                <a:ea typeface="+mn-ea"/>
                <a:cs typeface="メイリオ" panose="020B0604030504040204" pitchFamily="50" charset="-128"/>
              </a:rPr>
              <a:t>ライセンスは別途ご購入いただく必要</a:t>
            </a:r>
            <a:r>
              <a:rPr lang="ja-JP" altLang="en-US" sz="1500" dirty="0" smtClean="0">
                <a:solidFill>
                  <a:srgbClr val="FF0000"/>
                </a:solidFill>
                <a:ea typeface="+mn-ea"/>
                <a:cs typeface="メイリオ" panose="020B0604030504040204" pitchFamily="50" charset="-128"/>
              </a:rPr>
              <a:t>があ</a:t>
            </a:r>
            <a:r>
              <a:rPr lang="ja-JP" altLang="en-US" sz="1500" dirty="0">
                <a:solidFill>
                  <a:srgbClr val="FF0000"/>
                </a:solidFill>
                <a:ea typeface="+mn-ea"/>
                <a:cs typeface="メイリオ" panose="020B0604030504040204" pitchFamily="50" charset="-128"/>
              </a:rPr>
              <a:t>り</a:t>
            </a:r>
            <a:r>
              <a:rPr lang="ja-JP" altLang="en-US" sz="1500" dirty="0" smtClean="0">
                <a:solidFill>
                  <a:srgbClr val="FF0000"/>
                </a:solidFill>
                <a:ea typeface="+mn-ea"/>
                <a:cs typeface="メイリオ" panose="020B0604030504040204" pitchFamily="50" charset="-128"/>
              </a:rPr>
              <a:t>ます</a:t>
            </a:r>
            <a:endParaRPr lang="en-US" altLang="ja-JP" sz="1500" dirty="0">
              <a:solidFill>
                <a:srgbClr val="FF0000"/>
              </a:solidFill>
              <a:ea typeface="+mn-ea"/>
              <a:cs typeface="メイリオ" panose="020B0604030504040204" pitchFamily="50" charset="-128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37767" y="246842"/>
            <a:ext cx="8531642" cy="826310"/>
          </a:xfrm>
        </p:spPr>
        <p:txBody>
          <a:bodyPr/>
          <a:lstStyle/>
          <a:p>
            <a:r>
              <a:rPr lang="en-US" altLang="ja-JP" dirty="0" smtClean="0"/>
              <a:t>Spark Room </a:t>
            </a:r>
            <a:r>
              <a:rPr lang="ja-JP" altLang="en-US" dirty="0" smtClean="0"/>
              <a:t>＋ </a:t>
            </a:r>
            <a:r>
              <a:rPr kumimoji="1" lang="en-US" altLang="ja-JP" dirty="0" smtClean="0"/>
              <a:t>WebEx (CMR Cloud) </a:t>
            </a:r>
            <a:r>
              <a:rPr lang="ja-JP" altLang="en-US" dirty="0" smtClean="0"/>
              <a:t>による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dirty="0" smtClean="0"/>
              <a:t>アドバンス</a:t>
            </a:r>
            <a:r>
              <a:rPr lang="ja-JP" altLang="en-US" dirty="0"/>
              <a:t>ト</a:t>
            </a:r>
            <a:r>
              <a:rPr lang="ja-JP" altLang="en-US" dirty="0" smtClean="0"/>
              <a:t>なミーティング</a:t>
            </a:r>
            <a:endParaRPr kumimoji="1" lang="ja-JP" altLang="en-US" dirty="0"/>
          </a:p>
        </p:txBody>
      </p:sp>
      <p:grpSp>
        <p:nvGrpSpPr>
          <p:cNvPr id="4" name="Group 13"/>
          <p:cNvGrpSpPr/>
          <p:nvPr/>
        </p:nvGrpSpPr>
        <p:grpSpPr>
          <a:xfrm>
            <a:off x="3914226" y="4034351"/>
            <a:ext cx="369356" cy="458513"/>
            <a:chOff x="1361901" y="3061697"/>
            <a:chExt cx="505256" cy="689939"/>
          </a:xfrm>
        </p:grpSpPr>
        <p:sp>
          <p:nvSpPr>
            <p:cNvPr id="5" name="Isosceles Triangle 11"/>
            <p:cNvSpPr/>
            <p:nvPr/>
          </p:nvSpPr>
          <p:spPr>
            <a:xfrm>
              <a:off x="1361901" y="3316071"/>
              <a:ext cx="505256" cy="435565"/>
            </a:xfrm>
            <a:prstGeom prst="triangl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>
                <a:cs typeface="メイリオ" panose="020B0604030504040204" pitchFamily="50" charset="-128"/>
              </a:endParaRPr>
            </a:p>
          </p:txBody>
        </p:sp>
        <p:sp>
          <p:nvSpPr>
            <p:cNvPr id="6" name="Oval 12"/>
            <p:cNvSpPr/>
            <p:nvPr/>
          </p:nvSpPr>
          <p:spPr>
            <a:xfrm>
              <a:off x="1381187" y="3061697"/>
              <a:ext cx="466685" cy="466685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>
                <a:cs typeface="メイリオ" panose="020B0604030504040204" pitchFamily="50" charset="-128"/>
              </a:endParaRPr>
            </a:p>
          </p:txBody>
        </p:sp>
      </p:grpSp>
      <p:grpSp>
        <p:nvGrpSpPr>
          <p:cNvPr id="7" name="Group 1"/>
          <p:cNvGrpSpPr/>
          <p:nvPr/>
        </p:nvGrpSpPr>
        <p:grpSpPr>
          <a:xfrm>
            <a:off x="4350994" y="3911554"/>
            <a:ext cx="746551" cy="640109"/>
            <a:chOff x="2683447" y="3555133"/>
            <a:chExt cx="1087514" cy="932458"/>
          </a:xfrm>
        </p:grpSpPr>
        <p:pic>
          <p:nvPicPr>
            <p:cNvPr id="8" name="Picture 2" descr="「ノートパソコン」の画像検索結果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3447" y="3555133"/>
              <a:ext cx="1087514" cy="932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2784" y="3599605"/>
              <a:ext cx="846391" cy="564514"/>
            </a:xfrm>
            <a:prstGeom prst="rect">
              <a:avLst/>
            </a:prstGeom>
          </p:spPr>
        </p:pic>
      </p:grpSp>
      <p:pic>
        <p:nvPicPr>
          <p:cNvPr id="10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7300" y="1991612"/>
            <a:ext cx="745914" cy="944048"/>
          </a:xfrm>
          <a:prstGeom prst="rect">
            <a:avLst/>
          </a:prstGeom>
        </p:spPr>
      </p:pic>
      <p:grpSp>
        <p:nvGrpSpPr>
          <p:cNvPr id="11" name="Group 24"/>
          <p:cNvGrpSpPr/>
          <p:nvPr/>
        </p:nvGrpSpPr>
        <p:grpSpPr>
          <a:xfrm>
            <a:off x="2707718" y="3920876"/>
            <a:ext cx="680241" cy="583254"/>
            <a:chOff x="4985635" y="2586137"/>
            <a:chExt cx="657907" cy="564104"/>
          </a:xfrm>
        </p:grpSpPr>
        <p:pic>
          <p:nvPicPr>
            <p:cNvPr id="12" name="Picture 2" descr="「ノートパソコン」の画像検索結果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5635" y="2586137"/>
              <a:ext cx="657907" cy="564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4545" y="2595747"/>
              <a:ext cx="515314" cy="348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407" y="1743876"/>
            <a:ext cx="1816695" cy="10995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A4FB81A5-D02D-41FF-9EA2-6E1E38B2204D" descr="964A2FBA-2D2B-446F-82B4-5272E001FCC6@cisc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967" y="3859782"/>
            <a:ext cx="313307" cy="31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Up Arrow 44"/>
          <p:cNvSpPr/>
          <p:nvPr/>
        </p:nvSpPr>
        <p:spPr>
          <a:xfrm rot="2064906">
            <a:off x="3204919" y="3233695"/>
            <a:ext cx="282377" cy="443088"/>
          </a:xfrm>
          <a:prstGeom prst="up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>
              <a:cs typeface="メイリオ" panose="020B0604030504040204" pitchFamily="50" charset="-128"/>
            </a:endParaRPr>
          </a:p>
        </p:txBody>
      </p:sp>
      <p:sp>
        <p:nvSpPr>
          <p:cNvPr id="18" name="Up Arrow 45"/>
          <p:cNvSpPr/>
          <p:nvPr/>
        </p:nvSpPr>
        <p:spPr>
          <a:xfrm rot="13848108">
            <a:off x="5070331" y="2045962"/>
            <a:ext cx="282377" cy="483759"/>
          </a:xfrm>
          <a:prstGeom prst="up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>
              <a:cs typeface="メイリオ" panose="020B0604030504040204" pitchFamily="50" charset="-128"/>
            </a:endParaRPr>
          </a:p>
        </p:txBody>
      </p:sp>
      <p:sp>
        <p:nvSpPr>
          <p:cNvPr id="20" name="TextBox 25"/>
          <p:cNvSpPr txBox="1"/>
          <p:nvPr/>
        </p:nvSpPr>
        <p:spPr>
          <a:xfrm>
            <a:off x="2072638" y="3651062"/>
            <a:ext cx="15777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50" dirty="0">
                <a:cs typeface="メイリオ" panose="020B0604030504040204" pitchFamily="50" charset="-128"/>
              </a:rPr>
              <a:t>WebEx</a:t>
            </a:r>
            <a:r>
              <a:rPr kumimoji="1" lang="ja-JP" altLang="en-US" sz="1350" dirty="0">
                <a:cs typeface="メイリオ" panose="020B0604030504040204" pitchFamily="50" charset="-128"/>
              </a:rPr>
              <a:t>クライアント</a:t>
            </a:r>
          </a:p>
        </p:txBody>
      </p:sp>
      <p:sp>
        <p:nvSpPr>
          <p:cNvPr id="21" name="TextBox 47"/>
          <p:cNvSpPr txBox="1"/>
          <p:nvPr/>
        </p:nvSpPr>
        <p:spPr>
          <a:xfrm>
            <a:off x="3709138" y="3670524"/>
            <a:ext cx="147508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50" dirty="0">
                <a:cs typeface="メイリオ" panose="020B0604030504040204" pitchFamily="50" charset="-128"/>
              </a:rPr>
              <a:t>Spark</a:t>
            </a:r>
            <a:r>
              <a:rPr kumimoji="1" lang="ja-JP" altLang="en-US" sz="1350" dirty="0">
                <a:cs typeface="メイリオ" panose="020B0604030504040204" pitchFamily="50" charset="-128"/>
              </a:rPr>
              <a:t>クライアント</a:t>
            </a:r>
          </a:p>
        </p:txBody>
      </p:sp>
      <p:sp>
        <p:nvSpPr>
          <p:cNvPr id="23" name="TextBox 21"/>
          <p:cNvSpPr txBox="1"/>
          <p:nvPr/>
        </p:nvSpPr>
        <p:spPr>
          <a:xfrm>
            <a:off x="5864760" y="1529353"/>
            <a:ext cx="138691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350" dirty="0">
                <a:cs typeface="メイリオ" panose="020B0604030504040204" pitchFamily="50" charset="-128"/>
              </a:rPr>
              <a:t>他社</a:t>
            </a:r>
            <a:r>
              <a:rPr kumimoji="1" lang="en-US" altLang="ja-JP" sz="1350" dirty="0">
                <a:cs typeface="メイリオ" panose="020B0604030504040204" pitchFamily="50" charset="-128"/>
              </a:rPr>
              <a:t>H.323 </a:t>
            </a:r>
            <a:r>
              <a:rPr kumimoji="1" lang="ja-JP" altLang="en-US" sz="1350" dirty="0">
                <a:cs typeface="メイリオ" panose="020B0604030504040204" pitchFamily="50" charset="-128"/>
              </a:rPr>
              <a:t>端末</a:t>
            </a:r>
            <a:r>
              <a:rPr kumimoji="1" lang="en-US" altLang="ja-JP" sz="1350" dirty="0">
                <a:cs typeface="メイリオ" panose="020B0604030504040204" pitchFamily="50" charset="-128"/>
              </a:rPr>
              <a:t/>
            </a:r>
            <a:br>
              <a:rPr kumimoji="1" lang="en-US" altLang="ja-JP" sz="1350" dirty="0">
                <a:cs typeface="メイリオ" panose="020B0604030504040204" pitchFamily="50" charset="-128"/>
              </a:rPr>
            </a:br>
            <a:r>
              <a:rPr kumimoji="1" lang="en-US" altLang="ja-JP" sz="1350" dirty="0">
                <a:cs typeface="メイリオ" panose="020B0604030504040204" pitchFamily="50" charset="-128"/>
              </a:rPr>
              <a:t>※</a:t>
            </a:r>
            <a:r>
              <a:rPr kumimoji="1" lang="ja-JP" altLang="en-US" sz="1350" dirty="0">
                <a:cs typeface="メイリオ" panose="020B0604030504040204" pitchFamily="50" charset="-128"/>
              </a:rPr>
              <a:t>要接続確認</a:t>
            </a:r>
          </a:p>
        </p:txBody>
      </p:sp>
      <p:sp>
        <p:nvSpPr>
          <p:cNvPr id="24" name="TextBox 22"/>
          <p:cNvSpPr txBox="1"/>
          <p:nvPr/>
        </p:nvSpPr>
        <p:spPr>
          <a:xfrm>
            <a:off x="5864760" y="3145773"/>
            <a:ext cx="14128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50" dirty="0">
                <a:cs typeface="メイリオ" panose="020B0604030504040204" pitchFamily="50" charset="-128"/>
              </a:rPr>
              <a:t>Spark </a:t>
            </a:r>
            <a:r>
              <a:rPr kumimoji="1" lang="ja-JP" altLang="en-US" sz="1350" dirty="0">
                <a:cs typeface="メイリオ" panose="020B0604030504040204" pitchFamily="50" charset="-128"/>
              </a:rPr>
              <a:t>登録端末</a:t>
            </a:r>
          </a:p>
        </p:txBody>
      </p:sp>
      <p:grpSp>
        <p:nvGrpSpPr>
          <p:cNvPr id="25" name="Group 27"/>
          <p:cNvGrpSpPr/>
          <p:nvPr/>
        </p:nvGrpSpPr>
        <p:grpSpPr>
          <a:xfrm>
            <a:off x="2249996" y="3968356"/>
            <a:ext cx="369356" cy="458513"/>
            <a:chOff x="1361901" y="3061697"/>
            <a:chExt cx="505256" cy="689939"/>
          </a:xfrm>
        </p:grpSpPr>
        <p:sp>
          <p:nvSpPr>
            <p:cNvPr id="26" name="Isosceles Triangle 30"/>
            <p:cNvSpPr/>
            <p:nvPr/>
          </p:nvSpPr>
          <p:spPr>
            <a:xfrm>
              <a:off x="1361901" y="3316071"/>
              <a:ext cx="505256" cy="435565"/>
            </a:xfrm>
            <a:prstGeom prst="triangl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>
                <a:cs typeface="メイリオ" panose="020B0604030504040204" pitchFamily="50" charset="-128"/>
              </a:endParaRPr>
            </a:p>
          </p:txBody>
        </p:sp>
        <p:sp>
          <p:nvSpPr>
            <p:cNvPr id="27" name="Oval 31"/>
            <p:cNvSpPr/>
            <p:nvPr/>
          </p:nvSpPr>
          <p:spPr>
            <a:xfrm>
              <a:off x="1381187" y="3061697"/>
              <a:ext cx="466685" cy="466685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>
                <a:cs typeface="メイリオ" panose="020B0604030504040204" pitchFamily="50" charset="-128"/>
              </a:endParaRPr>
            </a:p>
          </p:txBody>
        </p:sp>
      </p:grpSp>
      <p:grpSp>
        <p:nvGrpSpPr>
          <p:cNvPr id="28" name="Group 32"/>
          <p:cNvGrpSpPr/>
          <p:nvPr/>
        </p:nvGrpSpPr>
        <p:grpSpPr>
          <a:xfrm>
            <a:off x="6665968" y="2431193"/>
            <a:ext cx="369356" cy="458513"/>
            <a:chOff x="1361901" y="3061697"/>
            <a:chExt cx="505256" cy="689939"/>
          </a:xfrm>
        </p:grpSpPr>
        <p:sp>
          <p:nvSpPr>
            <p:cNvPr id="29" name="Isosceles Triangle 33"/>
            <p:cNvSpPr/>
            <p:nvPr/>
          </p:nvSpPr>
          <p:spPr>
            <a:xfrm>
              <a:off x="1361901" y="3316071"/>
              <a:ext cx="505256" cy="435565"/>
            </a:xfrm>
            <a:prstGeom prst="triangl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>
                <a:cs typeface="メイリオ" panose="020B0604030504040204" pitchFamily="50" charset="-128"/>
              </a:endParaRPr>
            </a:p>
          </p:txBody>
        </p:sp>
        <p:sp>
          <p:nvSpPr>
            <p:cNvPr id="30" name="Oval 34"/>
            <p:cNvSpPr/>
            <p:nvPr/>
          </p:nvSpPr>
          <p:spPr>
            <a:xfrm>
              <a:off x="1381187" y="3061697"/>
              <a:ext cx="466685" cy="466685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>
                <a:cs typeface="メイリオ" panose="020B0604030504040204" pitchFamily="50" charset="-128"/>
              </a:endParaRPr>
            </a:p>
          </p:txBody>
        </p:sp>
      </p:grpSp>
      <p:grpSp>
        <p:nvGrpSpPr>
          <p:cNvPr id="31" name="Group 35"/>
          <p:cNvGrpSpPr/>
          <p:nvPr/>
        </p:nvGrpSpPr>
        <p:grpSpPr>
          <a:xfrm>
            <a:off x="6917037" y="2395054"/>
            <a:ext cx="369356" cy="458513"/>
            <a:chOff x="1361901" y="3061697"/>
            <a:chExt cx="505256" cy="689939"/>
          </a:xfrm>
        </p:grpSpPr>
        <p:sp>
          <p:nvSpPr>
            <p:cNvPr id="32" name="Isosceles Triangle 36"/>
            <p:cNvSpPr/>
            <p:nvPr/>
          </p:nvSpPr>
          <p:spPr>
            <a:xfrm>
              <a:off x="1361901" y="3316071"/>
              <a:ext cx="505256" cy="435565"/>
            </a:xfrm>
            <a:prstGeom prst="triangl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>
                <a:cs typeface="メイリオ" panose="020B0604030504040204" pitchFamily="50" charset="-128"/>
              </a:endParaRPr>
            </a:p>
          </p:txBody>
        </p:sp>
        <p:sp>
          <p:nvSpPr>
            <p:cNvPr id="33" name="Oval 37"/>
            <p:cNvSpPr/>
            <p:nvPr/>
          </p:nvSpPr>
          <p:spPr>
            <a:xfrm>
              <a:off x="1381187" y="3061697"/>
              <a:ext cx="466685" cy="466685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>
                <a:cs typeface="メイリオ" panose="020B0604030504040204" pitchFamily="50" charset="-128"/>
              </a:endParaRPr>
            </a:p>
          </p:txBody>
        </p:sp>
      </p:grpSp>
      <p:grpSp>
        <p:nvGrpSpPr>
          <p:cNvPr id="34" name="Group 38"/>
          <p:cNvGrpSpPr/>
          <p:nvPr/>
        </p:nvGrpSpPr>
        <p:grpSpPr>
          <a:xfrm>
            <a:off x="7140931" y="2358578"/>
            <a:ext cx="369356" cy="458513"/>
            <a:chOff x="1361901" y="3061697"/>
            <a:chExt cx="505256" cy="689939"/>
          </a:xfrm>
        </p:grpSpPr>
        <p:sp>
          <p:nvSpPr>
            <p:cNvPr id="35" name="Isosceles Triangle 39"/>
            <p:cNvSpPr/>
            <p:nvPr/>
          </p:nvSpPr>
          <p:spPr>
            <a:xfrm>
              <a:off x="1361901" y="3316071"/>
              <a:ext cx="505256" cy="435565"/>
            </a:xfrm>
            <a:prstGeom prst="triangl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>
                <a:cs typeface="メイリオ" panose="020B0604030504040204" pitchFamily="50" charset="-128"/>
              </a:endParaRPr>
            </a:p>
          </p:txBody>
        </p:sp>
        <p:sp>
          <p:nvSpPr>
            <p:cNvPr id="36" name="Oval 40"/>
            <p:cNvSpPr/>
            <p:nvPr/>
          </p:nvSpPr>
          <p:spPr>
            <a:xfrm>
              <a:off x="1381187" y="3061697"/>
              <a:ext cx="466685" cy="466685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>
                <a:cs typeface="メイリオ" panose="020B0604030504040204" pitchFamily="50" charset="-128"/>
              </a:endParaRPr>
            </a:p>
          </p:txBody>
        </p:sp>
      </p:grpSp>
      <p:grpSp>
        <p:nvGrpSpPr>
          <p:cNvPr id="37" name="Group 48"/>
          <p:cNvGrpSpPr/>
          <p:nvPr/>
        </p:nvGrpSpPr>
        <p:grpSpPr>
          <a:xfrm>
            <a:off x="6622609" y="3647843"/>
            <a:ext cx="369356" cy="458513"/>
            <a:chOff x="1361901" y="3061697"/>
            <a:chExt cx="505256" cy="689939"/>
          </a:xfrm>
        </p:grpSpPr>
        <p:sp>
          <p:nvSpPr>
            <p:cNvPr id="38" name="Isosceles Triangle 49"/>
            <p:cNvSpPr/>
            <p:nvPr/>
          </p:nvSpPr>
          <p:spPr>
            <a:xfrm>
              <a:off x="1361901" y="3316071"/>
              <a:ext cx="505256" cy="435565"/>
            </a:xfrm>
            <a:prstGeom prst="triangl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>
                <a:cs typeface="メイリオ" panose="020B0604030504040204" pitchFamily="50" charset="-128"/>
              </a:endParaRPr>
            </a:p>
          </p:txBody>
        </p:sp>
        <p:sp>
          <p:nvSpPr>
            <p:cNvPr id="39" name="Oval 50"/>
            <p:cNvSpPr/>
            <p:nvPr/>
          </p:nvSpPr>
          <p:spPr>
            <a:xfrm>
              <a:off x="1381187" y="3061697"/>
              <a:ext cx="466685" cy="466685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>
                <a:cs typeface="メイリオ" panose="020B0604030504040204" pitchFamily="50" charset="-128"/>
              </a:endParaRPr>
            </a:p>
          </p:txBody>
        </p:sp>
      </p:grpSp>
      <p:grpSp>
        <p:nvGrpSpPr>
          <p:cNvPr id="40" name="Group 51"/>
          <p:cNvGrpSpPr/>
          <p:nvPr/>
        </p:nvGrpSpPr>
        <p:grpSpPr>
          <a:xfrm>
            <a:off x="6873678" y="3611704"/>
            <a:ext cx="369356" cy="458513"/>
            <a:chOff x="1361901" y="3061697"/>
            <a:chExt cx="505256" cy="689939"/>
          </a:xfrm>
        </p:grpSpPr>
        <p:sp>
          <p:nvSpPr>
            <p:cNvPr id="41" name="Isosceles Triangle 52"/>
            <p:cNvSpPr/>
            <p:nvPr/>
          </p:nvSpPr>
          <p:spPr>
            <a:xfrm>
              <a:off x="1361901" y="3316071"/>
              <a:ext cx="505256" cy="435565"/>
            </a:xfrm>
            <a:prstGeom prst="triangl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>
                <a:cs typeface="メイリオ" panose="020B0604030504040204" pitchFamily="50" charset="-128"/>
              </a:endParaRPr>
            </a:p>
          </p:txBody>
        </p:sp>
        <p:sp>
          <p:nvSpPr>
            <p:cNvPr id="42" name="Oval 53"/>
            <p:cNvSpPr/>
            <p:nvPr/>
          </p:nvSpPr>
          <p:spPr>
            <a:xfrm>
              <a:off x="1381187" y="3061697"/>
              <a:ext cx="466685" cy="466685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>
                <a:cs typeface="メイリオ" panose="020B0604030504040204" pitchFamily="50" charset="-128"/>
              </a:endParaRPr>
            </a:p>
          </p:txBody>
        </p:sp>
      </p:grpSp>
      <p:grpSp>
        <p:nvGrpSpPr>
          <p:cNvPr id="43" name="Group 54"/>
          <p:cNvGrpSpPr/>
          <p:nvPr/>
        </p:nvGrpSpPr>
        <p:grpSpPr>
          <a:xfrm>
            <a:off x="7125768" y="3579940"/>
            <a:ext cx="369356" cy="458513"/>
            <a:chOff x="1361901" y="3061697"/>
            <a:chExt cx="505256" cy="689939"/>
          </a:xfrm>
        </p:grpSpPr>
        <p:sp>
          <p:nvSpPr>
            <p:cNvPr id="44" name="Isosceles Triangle 55"/>
            <p:cNvSpPr/>
            <p:nvPr/>
          </p:nvSpPr>
          <p:spPr>
            <a:xfrm>
              <a:off x="1361901" y="3316071"/>
              <a:ext cx="505256" cy="435565"/>
            </a:xfrm>
            <a:prstGeom prst="triangl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>
                <a:cs typeface="メイリオ" panose="020B0604030504040204" pitchFamily="50" charset="-128"/>
              </a:endParaRPr>
            </a:p>
          </p:txBody>
        </p:sp>
        <p:sp>
          <p:nvSpPr>
            <p:cNvPr id="45" name="Oval 56"/>
            <p:cNvSpPr/>
            <p:nvPr/>
          </p:nvSpPr>
          <p:spPr>
            <a:xfrm>
              <a:off x="1381187" y="3061697"/>
              <a:ext cx="466685" cy="466685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>
                <a:cs typeface="メイリオ" panose="020B0604030504040204" pitchFamily="50" charset="-128"/>
              </a:endParaRPr>
            </a:p>
          </p:txBody>
        </p:sp>
      </p:grpSp>
      <p:sp>
        <p:nvSpPr>
          <p:cNvPr id="46" name="TextBox 7"/>
          <p:cNvSpPr txBox="1"/>
          <p:nvPr/>
        </p:nvSpPr>
        <p:spPr>
          <a:xfrm>
            <a:off x="3565274" y="2301273"/>
            <a:ext cx="13960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50" dirty="0">
                <a:solidFill>
                  <a:schemeClr val="accent5">
                    <a:lumMod val="75000"/>
                  </a:schemeClr>
                </a:solidFill>
                <a:cs typeface="メイリオ" panose="020B0604030504040204" pitchFamily="50" charset="-128"/>
              </a:rPr>
              <a:t>WebEx Cloud</a:t>
            </a:r>
            <a:endParaRPr kumimoji="1" lang="ja-JP" altLang="en-US" sz="1350" dirty="0">
              <a:solidFill>
                <a:schemeClr val="accent5">
                  <a:lumMod val="75000"/>
                </a:schemeClr>
              </a:solidFill>
              <a:cs typeface="メイリオ" panose="020B0604030504040204" pitchFamily="50" charset="-128"/>
            </a:endParaRPr>
          </a:p>
        </p:txBody>
      </p:sp>
      <p:pic>
        <p:nvPicPr>
          <p:cNvPr id="47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179" y="2603521"/>
            <a:ext cx="745914" cy="944048"/>
          </a:xfrm>
          <a:prstGeom prst="rect">
            <a:avLst/>
          </a:prstGeom>
        </p:spPr>
      </p:pic>
      <p:sp>
        <p:nvSpPr>
          <p:cNvPr id="49" name="Up Arrow 44"/>
          <p:cNvSpPr/>
          <p:nvPr/>
        </p:nvSpPr>
        <p:spPr>
          <a:xfrm rot="4473753">
            <a:off x="2830328" y="2952235"/>
            <a:ext cx="282377" cy="443088"/>
          </a:xfrm>
          <a:prstGeom prst="up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>
              <a:cs typeface="メイリオ" panose="020B0604030504040204" pitchFamily="50" charset="-128"/>
            </a:endParaRPr>
          </a:p>
        </p:txBody>
      </p:sp>
      <p:grpSp>
        <p:nvGrpSpPr>
          <p:cNvPr id="59" name="グループ化 58"/>
          <p:cNvGrpSpPr/>
          <p:nvPr/>
        </p:nvGrpSpPr>
        <p:grpSpPr>
          <a:xfrm flipH="1">
            <a:off x="752836" y="2776988"/>
            <a:ext cx="794906" cy="526416"/>
            <a:chOff x="1059874" y="3484071"/>
            <a:chExt cx="1163352" cy="701888"/>
          </a:xfrm>
        </p:grpSpPr>
        <p:grpSp>
          <p:nvGrpSpPr>
            <p:cNvPr id="50" name="Group 48"/>
            <p:cNvGrpSpPr/>
            <p:nvPr/>
          </p:nvGrpSpPr>
          <p:grpSpPr>
            <a:xfrm>
              <a:off x="1059874" y="3574609"/>
              <a:ext cx="492474" cy="611350"/>
              <a:chOff x="1361901" y="3061697"/>
              <a:chExt cx="505256" cy="689939"/>
            </a:xfrm>
          </p:grpSpPr>
          <p:sp>
            <p:nvSpPr>
              <p:cNvPr id="51" name="Isosceles Triangle 49"/>
              <p:cNvSpPr/>
              <p:nvPr/>
            </p:nvSpPr>
            <p:spPr>
              <a:xfrm>
                <a:off x="1361901" y="3316071"/>
                <a:ext cx="505256" cy="435565"/>
              </a:xfrm>
              <a:prstGeom prst="triangle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 dirty="0">
                  <a:cs typeface="メイリオ" panose="020B0604030504040204" pitchFamily="50" charset="-128"/>
                </a:endParaRPr>
              </a:p>
            </p:txBody>
          </p:sp>
          <p:sp>
            <p:nvSpPr>
              <p:cNvPr id="52" name="Oval 50"/>
              <p:cNvSpPr/>
              <p:nvPr/>
            </p:nvSpPr>
            <p:spPr>
              <a:xfrm>
                <a:off x="1381187" y="3061697"/>
                <a:ext cx="466685" cy="466685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 dirty="0">
                  <a:cs typeface="メイリオ" panose="020B0604030504040204" pitchFamily="50" charset="-128"/>
                </a:endParaRPr>
              </a:p>
            </p:txBody>
          </p:sp>
        </p:grpSp>
        <p:grpSp>
          <p:nvGrpSpPr>
            <p:cNvPr id="53" name="Group 51"/>
            <p:cNvGrpSpPr/>
            <p:nvPr/>
          </p:nvGrpSpPr>
          <p:grpSpPr>
            <a:xfrm>
              <a:off x="1394632" y="3526424"/>
              <a:ext cx="492474" cy="611350"/>
              <a:chOff x="1361901" y="3061697"/>
              <a:chExt cx="505256" cy="689939"/>
            </a:xfrm>
          </p:grpSpPr>
          <p:sp>
            <p:nvSpPr>
              <p:cNvPr id="54" name="Isosceles Triangle 52"/>
              <p:cNvSpPr/>
              <p:nvPr/>
            </p:nvSpPr>
            <p:spPr>
              <a:xfrm>
                <a:off x="1361901" y="3316071"/>
                <a:ext cx="505256" cy="435565"/>
              </a:xfrm>
              <a:prstGeom prst="triangle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 dirty="0">
                  <a:cs typeface="メイリオ" panose="020B0604030504040204" pitchFamily="50" charset="-128"/>
                </a:endParaRPr>
              </a:p>
            </p:txBody>
          </p:sp>
          <p:sp>
            <p:nvSpPr>
              <p:cNvPr id="55" name="Oval 53"/>
              <p:cNvSpPr/>
              <p:nvPr/>
            </p:nvSpPr>
            <p:spPr>
              <a:xfrm>
                <a:off x="1381187" y="3061697"/>
                <a:ext cx="466685" cy="466685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 dirty="0">
                  <a:cs typeface="メイリオ" panose="020B0604030504040204" pitchFamily="50" charset="-128"/>
                </a:endParaRPr>
              </a:p>
            </p:txBody>
          </p:sp>
        </p:grpSp>
        <p:grpSp>
          <p:nvGrpSpPr>
            <p:cNvPr id="56" name="Group 54"/>
            <p:cNvGrpSpPr/>
            <p:nvPr/>
          </p:nvGrpSpPr>
          <p:grpSpPr>
            <a:xfrm>
              <a:off x="1730752" y="3484071"/>
              <a:ext cx="492474" cy="611350"/>
              <a:chOff x="1361901" y="3061697"/>
              <a:chExt cx="505256" cy="689939"/>
            </a:xfrm>
          </p:grpSpPr>
          <p:sp>
            <p:nvSpPr>
              <p:cNvPr id="57" name="Isosceles Triangle 55"/>
              <p:cNvSpPr/>
              <p:nvPr/>
            </p:nvSpPr>
            <p:spPr>
              <a:xfrm>
                <a:off x="1361901" y="3316071"/>
                <a:ext cx="505256" cy="435565"/>
              </a:xfrm>
              <a:prstGeom prst="triangle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 dirty="0">
                  <a:cs typeface="メイリオ" panose="020B0604030504040204" pitchFamily="50" charset="-128"/>
                </a:endParaRPr>
              </a:p>
            </p:txBody>
          </p:sp>
          <p:sp>
            <p:nvSpPr>
              <p:cNvPr id="58" name="Oval 56"/>
              <p:cNvSpPr/>
              <p:nvPr/>
            </p:nvSpPr>
            <p:spPr>
              <a:xfrm>
                <a:off x="1381187" y="3061697"/>
                <a:ext cx="466685" cy="466685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 dirty="0">
                  <a:cs typeface="メイリオ" panose="020B0604030504040204" pitchFamily="50" charset="-128"/>
                </a:endParaRPr>
              </a:p>
            </p:txBody>
          </p:sp>
        </p:grpSp>
      </p:grpSp>
      <p:pic>
        <p:nvPicPr>
          <p:cNvPr id="60" name="図 5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9337" y="1716798"/>
            <a:ext cx="814137" cy="641266"/>
          </a:xfrm>
          <a:prstGeom prst="rect">
            <a:avLst/>
          </a:prstGeom>
        </p:spPr>
      </p:pic>
      <p:sp>
        <p:nvSpPr>
          <p:cNvPr id="61" name="TextBox 25"/>
          <p:cNvSpPr txBox="1"/>
          <p:nvPr/>
        </p:nvSpPr>
        <p:spPr>
          <a:xfrm>
            <a:off x="2434675" y="1549269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350" dirty="0">
                <a:cs typeface="メイリオ" panose="020B0604030504040204" pitchFamily="50" charset="-128"/>
              </a:rPr>
              <a:t>電話</a:t>
            </a:r>
          </a:p>
        </p:txBody>
      </p:sp>
      <p:sp>
        <p:nvSpPr>
          <p:cNvPr id="62" name="Up Arrow 44"/>
          <p:cNvSpPr/>
          <p:nvPr/>
        </p:nvSpPr>
        <p:spPr>
          <a:xfrm rot="7290076">
            <a:off x="2944478" y="2150225"/>
            <a:ext cx="300623" cy="432782"/>
          </a:xfrm>
          <a:prstGeom prst="up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>
              <a:cs typeface="メイリオ" panose="020B0604030504040204" pitchFamily="50" charset="-128"/>
            </a:endParaRPr>
          </a:p>
        </p:txBody>
      </p:sp>
      <p:sp>
        <p:nvSpPr>
          <p:cNvPr id="48" name="TextBox 22"/>
          <p:cNvSpPr txBox="1"/>
          <p:nvPr/>
        </p:nvSpPr>
        <p:spPr>
          <a:xfrm>
            <a:off x="845188" y="2328645"/>
            <a:ext cx="15071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350" dirty="0">
                <a:cs typeface="メイリオ" panose="020B0604030504040204" pitchFamily="50" charset="-128"/>
              </a:rPr>
              <a:t>登録済み</a:t>
            </a:r>
            <a:r>
              <a:rPr kumimoji="1" lang="en-US" altLang="ja-JP" sz="1350" dirty="0">
                <a:cs typeface="メイリオ" panose="020B0604030504040204" pitchFamily="50" charset="-128"/>
              </a:rPr>
              <a:t>SIP</a:t>
            </a:r>
            <a:r>
              <a:rPr kumimoji="1" lang="ja-JP" altLang="en-US" sz="1350" dirty="0">
                <a:cs typeface="メイリオ" panose="020B0604030504040204" pitchFamily="50" charset="-128"/>
              </a:rPr>
              <a:t>端末</a:t>
            </a:r>
          </a:p>
        </p:txBody>
      </p:sp>
      <p:grpSp>
        <p:nvGrpSpPr>
          <p:cNvPr id="65" name="グループ化 64"/>
          <p:cNvGrpSpPr/>
          <p:nvPr/>
        </p:nvGrpSpPr>
        <p:grpSpPr>
          <a:xfrm>
            <a:off x="5900913" y="3459890"/>
            <a:ext cx="595652" cy="725817"/>
            <a:chOff x="7552053" y="4325934"/>
            <a:chExt cx="1915740" cy="2334379"/>
          </a:xfrm>
        </p:grpSpPr>
        <p:pic>
          <p:nvPicPr>
            <p:cNvPr id="63" name="Picture 4" descr="C:\Users\rteligic\Desktop\003.pn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2053" y="4325934"/>
              <a:ext cx="1915740" cy="23343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07496" y="4537818"/>
              <a:ext cx="1804853" cy="1091594"/>
            </a:xfrm>
            <a:prstGeom prst="rect">
              <a:avLst/>
            </a:prstGeom>
          </p:spPr>
        </p:pic>
      </p:grpSp>
      <p:sp>
        <p:nvSpPr>
          <p:cNvPr id="66" name="テキスト ボックス 65"/>
          <p:cNvSpPr txBox="1"/>
          <p:nvPr/>
        </p:nvSpPr>
        <p:spPr>
          <a:xfrm>
            <a:off x="1306161" y="1000847"/>
            <a:ext cx="655767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575" dirty="0">
                <a:solidFill>
                  <a:srgbClr val="00B050"/>
                </a:solidFill>
                <a:cs typeface="メイリオ" panose="020B0604030504040204" pitchFamily="50" charset="-128"/>
              </a:rPr>
              <a:t>Spark Room + WebEx Cloud</a:t>
            </a:r>
            <a:r>
              <a:rPr kumimoji="1" lang="ja-JP" altLang="en-US" sz="1575" dirty="0" smtClean="0">
                <a:solidFill>
                  <a:srgbClr val="00B050"/>
                </a:solidFill>
                <a:cs typeface="メイリオ" panose="020B0604030504040204" pitchFamily="50" charset="-128"/>
              </a:rPr>
              <a:t>で この</a:t>
            </a:r>
            <a:r>
              <a:rPr kumimoji="1" lang="ja-JP" altLang="en-US" sz="1575" dirty="0">
                <a:solidFill>
                  <a:srgbClr val="00B050"/>
                </a:solidFill>
                <a:cs typeface="メイリオ" panose="020B0604030504040204" pitchFamily="50" charset="-128"/>
              </a:rPr>
              <a:t>ようなことができます。</a:t>
            </a:r>
            <a:endParaRPr kumimoji="1" lang="en-US" altLang="ja-JP" sz="1575" dirty="0">
              <a:solidFill>
                <a:srgbClr val="00B050"/>
              </a:solidFill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1575" dirty="0">
                <a:solidFill>
                  <a:srgbClr val="00B050"/>
                </a:solidFill>
                <a:cs typeface="メイリオ" panose="020B0604030504040204" pitchFamily="50" charset="-128"/>
              </a:rPr>
              <a:t>①様々な端末との会議 ②他拠点会議</a:t>
            </a:r>
            <a:r>
              <a:rPr kumimoji="1" lang="en-US" altLang="ja-JP" sz="1575" dirty="0">
                <a:solidFill>
                  <a:srgbClr val="00B050"/>
                </a:solidFill>
                <a:cs typeface="メイリオ" panose="020B0604030504040204" pitchFamily="50" charset="-128"/>
              </a:rPr>
              <a:t>(MCU)</a:t>
            </a:r>
            <a:r>
              <a:rPr kumimoji="1" lang="ja-JP" altLang="en-US" sz="1575" dirty="0">
                <a:solidFill>
                  <a:srgbClr val="00B050"/>
                </a:solidFill>
                <a:cs typeface="メイリオ" panose="020B0604030504040204" pitchFamily="50" charset="-128"/>
              </a:rPr>
              <a:t> ③</a:t>
            </a:r>
            <a:r>
              <a:rPr kumimoji="1" lang="en-US" altLang="ja-JP" sz="1575" dirty="0">
                <a:solidFill>
                  <a:srgbClr val="00B050"/>
                </a:solidFill>
                <a:cs typeface="メイリオ" panose="020B0604030504040204" pitchFamily="50" charset="-128"/>
              </a:rPr>
              <a:t>Web</a:t>
            </a:r>
            <a:r>
              <a:rPr kumimoji="1" lang="ja-JP" altLang="en-US" sz="1575" dirty="0">
                <a:solidFill>
                  <a:srgbClr val="00B050"/>
                </a:solidFill>
                <a:cs typeface="メイリオ" panose="020B0604030504040204" pitchFamily="50" charset="-128"/>
              </a:rPr>
              <a:t>会議からの参加</a:t>
            </a:r>
            <a:endParaRPr kumimoji="1" lang="en-US" altLang="ja-JP" sz="1575" dirty="0">
              <a:solidFill>
                <a:srgbClr val="00B050"/>
              </a:solidFill>
              <a:cs typeface="メイリオ" panose="020B0604030504040204" pitchFamily="50" charset="-128"/>
            </a:endParaRPr>
          </a:p>
        </p:txBody>
      </p:sp>
      <p:pic>
        <p:nvPicPr>
          <p:cNvPr id="6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2599839"/>
            <a:ext cx="1460777" cy="811287"/>
          </a:xfrm>
          <a:prstGeom prst="rect">
            <a:avLst/>
          </a:prstGeom>
        </p:spPr>
      </p:pic>
      <p:pic>
        <p:nvPicPr>
          <p:cNvPr id="68" name="Picture 4" descr="「cisco spark」の画像検索結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903" y="3859782"/>
            <a:ext cx="357341" cy="35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32"/>
          <p:cNvSpPr txBox="1"/>
          <p:nvPr/>
        </p:nvSpPr>
        <p:spPr>
          <a:xfrm>
            <a:off x="4141694" y="2968698"/>
            <a:ext cx="13371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dirty="0">
                <a:solidFill>
                  <a:schemeClr val="accent1"/>
                </a:solidFill>
              </a:rPr>
              <a:t>Spark Cloud</a:t>
            </a:r>
            <a:endParaRPr kumimoji="1" lang="ja-JP" altLang="en-US" sz="1500" dirty="0">
              <a:solidFill>
                <a:schemeClr val="accent1"/>
              </a:solidFill>
            </a:endParaRPr>
          </a:p>
        </p:txBody>
      </p:sp>
      <p:sp>
        <p:nvSpPr>
          <p:cNvPr id="19" name="Up Arrow 46"/>
          <p:cNvSpPr/>
          <p:nvPr/>
        </p:nvSpPr>
        <p:spPr>
          <a:xfrm rot="18122311">
            <a:off x="5279470" y="3240223"/>
            <a:ext cx="282377" cy="457088"/>
          </a:xfrm>
          <a:prstGeom prst="up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>
              <a:cs typeface="メイリオ" panose="020B0604030504040204" pitchFamily="50" charset="-128"/>
            </a:endParaRPr>
          </a:p>
        </p:txBody>
      </p:sp>
      <p:sp>
        <p:nvSpPr>
          <p:cNvPr id="22" name="Up Arrow 20"/>
          <p:cNvSpPr/>
          <p:nvPr/>
        </p:nvSpPr>
        <p:spPr>
          <a:xfrm>
            <a:off x="4089910" y="3265641"/>
            <a:ext cx="282377" cy="453542"/>
          </a:xfrm>
          <a:prstGeom prst="up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0537398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テキスト プレースホルダー 3"/>
          <p:cNvSpPr txBox="1">
            <a:spLocks/>
          </p:cNvSpPr>
          <p:nvPr/>
        </p:nvSpPr>
        <p:spPr>
          <a:xfrm>
            <a:off x="5362832" y="1692876"/>
            <a:ext cx="2651635" cy="2656702"/>
          </a:xfrm>
          <a:prstGeom prst="rect">
            <a:avLst/>
          </a:prstGeom>
        </p:spPr>
        <p:txBody>
          <a:bodyPr/>
          <a:lstStyle>
            <a:lvl1pPr marL="169863" indent="-169863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kumimoji="1" lang="en-US" sz="15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kumimoji="1"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kumimoji="1"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kumimoji="1"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kumimoji="1"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kumimoji="1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kumimoji="1"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dirty="0" smtClean="0">
                <a:solidFill>
                  <a:schemeClr val="bg1"/>
                </a:solidFill>
              </a:rPr>
              <a:t>オーダー方法</a:t>
            </a:r>
          </a:p>
          <a:p>
            <a:pPr marL="0" indent="0">
              <a:buNone/>
            </a:pPr>
            <a:r>
              <a:rPr lang="ja-JP" altLang="en-US" sz="1800" dirty="0" smtClean="0">
                <a:solidFill>
                  <a:schemeClr val="bg1"/>
                </a:solidFill>
              </a:rPr>
              <a:t>型番サンプル</a:t>
            </a:r>
            <a:endParaRPr lang="en-US" altLang="ja-JP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chemeClr val="bg1"/>
                </a:solidFill>
              </a:rPr>
              <a:t>セールス </a:t>
            </a:r>
            <a:r>
              <a:rPr lang="ja-JP" altLang="en-US" sz="1800" dirty="0" smtClean="0">
                <a:solidFill>
                  <a:schemeClr val="bg1"/>
                </a:solidFill>
              </a:rPr>
              <a:t>コンテンツ</a:t>
            </a:r>
            <a:endParaRPr lang="en-US" altLang="ja-JP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ja-JP" altLang="en-US" sz="1800" dirty="0" smtClean="0">
                <a:solidFill>
                  <a:schemeClr val="bg1"/>
                </a:solidFill>
              </a:rPr>
              <a:t>配置イメージ</a:t>
            </a:r>
            <a:endParaRPr lang="en-US" altLang="ja-JP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ja-JP" altLang="en-US" sz="1800" dirty="0" smtClean="0">
                <a:solidFill>
                  <a:schemeClr val="bg1"/>
                </a:solidFill>
              </a:rPr>
              <a:t>用語集</a:t>
            </a:r>
          </a:p>
          <a:p>
            <a:pPr marL="0" indent="0">
              <a:buNone/>
            </a:pPr>
            <a:r>
              <a:rPr lang="ja-JP" altLang="en-US" sz="1800" dirty="0" smtClean="0">
                <a:solidFill>
                  <a:schemeClr val="bg1"/>
                </a:solidFill>
              </a:rPr>
              <a:t>その他製品紹介資料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5115697" y="1470454"/>
            <a:ext cx="3126259" cy="2879124"/>
          </a:xfrm>
          <a:prstGeom prst="roundRect">
            <a:avLst>
              <a:gd name="adj" fmla="val 2356"/>
            </a:avLst>
          </a:prstGeom>
          <a:noFill/>
          <a:ln w="158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bg2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7" name="タイトル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販売ガイド</a:t>
            </a:r>
            <a:endParaRPr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0166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台の端末につき、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ライセンスが必要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253" y="1569689"/>
            <a:ext cx="1933788" cy="244745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061639" y="1949824"/>
            <a:ext cx="4625162" cy="1473215"/>
          </a:xfrm>
          <a:prstGeom prst="wedgeRoundRectCallout">
            <a:avLst>
              <a:gd name="adj1" fmla="val -63333"/>
              <a:gd name="adj2" fmla="val -20406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cs typeface="メイリオ" panose="020B0604030504040204" pitchFamily="50" charset="-128"/>
              </a:rPr>
              <a:t>Spark</a:t>
            </a:r>
            <a:r>
              <a:rPr kumimoji="1" lang="ja-JP" altLang="en-US" sz="1600" dirty="0">
                <a:cs typeface="メイリオ" panose="020B0604030504040204" pitchFamily="50" charset="-128"/>
              </a:rPr>
              <a:t>に登録すると、</a:t>
            </a:r>
            <a:endParaRPr kumimoji="1" lang="en-US" altLang="ja-JP" sz="1600" dirty="0"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1600" dirty="0">
                <a:cs typeface="メイリオ" panose="020B0604030504040204" pitchFamily="50" charset="-128"/>
              </a:rPr>
              <a:t>その端末に</a:t>
            </a:r>
            <a:r>
              <a:rPr kumimoji="1" lang="en-US" altLang="ja-JP" sz="1600" dirty="0">
                <a:cs typeface="メイリオ" panose="020B0604030504040204" pitchFamily="50" charset="-128"/>
              </a:rPr>
              <a:t>URI</a:t>
            </a:r>
            <a:r>
              <a:rPr kumimoji="1" lang="ja-JP" altLang="en-US" sz="1600" dirty="0">
                <a:cs typeface="メイリオ" panose="020B0604030504040204" pitchFamily="50" charset="-128"/>
              </a:rPr>
              <a:t>アドレスが割り当てられます</a:t>
            </a:r>
            <a:endParaRPr kumimoji="1" lang="en-US" altLang="ja-JP" sz="1600" dirty="0"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1600" dirty="0">
                <a:cs typeface="メイリオ" panose="020B0604030504040204" pitchFamily="50" charset="-128"/>
              </a:rPr>
              <a:t>例：</a:t>
            </a:r>
            <a:r>
              <a:rPr kumimoji="1" lang="en-US" altLang="ja-JP" sz="1600" dirty="0">
                <a:cs typeface="メイリオ" panose="020B0604030504040204" pitchFamily="50" charset="-128"/>
              </a:rPr>
              <a:t>XXXX@YYYY.spark.com</a:t>
            </a:r>
          </a:p>
          <a:p>
            <a:pPr algn="ctr"/>
            <a:r>
              <a:rPr kumimoji="1" lang="en-US" altLang="ja-JP" sz="1600" dirty="0">
                <a:cs typeface="メイリオ" panose="020B0604030504040204" pitchFamily="50" charset="-128"/>
              </a:rPr>
              <a:t>※</a:t>
            </a:r>
            <a:r>
              <a:rPr kumimoji="1" lang="ja-JP" altLang="en-US" sz="1600" dirty="0">
                <a:cs typeface="メイリオ" panose="020B0604030504040204" pitchFamily="50" charset="-128"/>
              </a:rPr>
              <a:t>個人に紐付けることができる端末もあります</a:t>
            </a:r>
          </a:p>
        </p:txBody>
      </p:sp>
    </p:spTree>
    <p:extLst>
      <p:ext uri="{BB962C8B-B14F-4D97-AF65-F5344CB8AC3E}">
        <p14:creationId xmlns:p14="http://schemas.microsoft.com/office/powerpoint/2010/main" val="42419586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023" y="1350373"/>
            <a:ext cx="6985747" cy="3327472"/>
          </a:xfrm>
          <a:prstGeom prst="rect">
            <a:avLst/>
          </a:prstGeom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40482" y="235324"/>
            <a:ext cx="8442772" cy="837829"/>
          </a:xfrm>
        </p:spPr>
        <p:txBody>
          <a:bodyPr/>
          <a:lstStyle/>
          <a:p>
            <a:r>
              <a:rPr lang="en-US" altLang="ja-JP" dirty="0" smtClean="0"/>
              <a:t>Spark Room</a:t>
            </a:r>
            <a:r>
              <a:rPr lang="ja-JP" altLang="en-US" dirty="0" smtClean="0"/>
              <a:t>の見積例</a:t>
            </a:r>
            <a:endParaRPr 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89965" y="812578"/>
            <a:ext cx="24927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50" dirty="0">
                <a:solidFill>
                  <a:schemeClr val="tx2"/>
                </a:solidFill>
              </a:rPr>
              <a:t>A-SPK-NAMED-USER</a:t>
            </a:r>
            <a:r>
              <a:rPr lang="ja-JP" altLang="en-US" sz="1350" dirty="0">
                <a:solidFill>
                  <a:schemeClr val="tx2"/>
                </a:solidFill>
              </a:rPr>
              <a:t>の選択</a:t>
            </a:r>
            <a:endParaRPr kumimoji="1" lang="ja-JP" altLang="en-US" sz="1350" dirty="0">
              <a:solidFill>
                <a:schemeClr val="tx2"/>
              </a:solidFill>
            </a:endParaRPr>
          </a:p>
        </p:txBody>
      </p:sp>
      <p:sp>
        <p:nvSpPr>
          <p:cNvPr id="16" name="Text Placeholder 5"/>
          <p:cNvSpPr txBox="1">
            <a:spLocks/>
          </p:cNvSpPr>
          <p:nvPr/>
        </p:nvSpPr>
        <p:spPr>
          <a:xfrm>
            <a:off x="340482" y="1544417"/>
            <a:ext cx="3048177" cy="979735"/>
          </a:xfrm>
          <a:prstGeom prst="rect">
            <a:avLst/>
          </a:prstGeom>
        </p:spPr>
        <p:txBody>
          <a:bodyPr wrap="square" lIns="91420" tIns="45710" rIns="91420" bIns="45710">
            <a:spAutoFit/>
          </a:bodyPr>
          <a:lstStyle>
            <a:lvl1pPr marL="280928" indent="-223792" algn="l" defTabSz="684213" rtl="0" eaLnBrk="1" fontAlgn="base" hangingPunct="1">
              <a:lnSpc>
                <a:spcPct val="95000"/>
              </a:lnSpc>
              <a:spcBef>
                <a:spcPts val="111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/>
              <a:buChar char="•"/>
              <a:defRPr kumimoji="1" lang="en-US" sz="2000" b="0" i="0" kern="1200">
                <a:solidFill>
                  <a:schemeClr val="tx2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507895" indent="-215855" algn="l" defTabSz="684213" rtl="0" eaLnBrk="1" fontAlgn="base" hangingPunct="1">
              <a:lnSpc>
                <a:spcPct val="95000"/>
              </a:lnSpc>
              <a:spcBef>
                <a:spcPts val="45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/>
              <a:buChar char="•"/>
              <a:defRPr kumimoji="1" lang="en-US" sz="1800" b="0" i="0" kern="1200">
                <a:solidFill>
                  <a:schemeClr val="tx2"/>
                </a:solidFill>
                <a:latin typeface="+mn-lt"/>
                <a:ea typeface="ＭＳ Ｐゴシック" charset="0"/>
                <a:cs typeface="CiscoSans ExtraLight"/>
              </a:defRPr>
            </a:lvl2pPr>
            <a:lvl3pPr marL="747558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/>
              <a:buChar char="•"/>
              <a:defRPr kumimoji="1" lang="en-US" sz="1600" b="0" i="0" kern="1200">
                <a:solidFill>
                  <a:schemeClr val="tx2"/>
                </a:solidFill>
                <a:latin typeface="+mn-lt"/>
                <a:ea typeface="ＭＳ Ｐゴシック" charset="0"/>
                <a:cs typeface="CiscoSans ExtraLight"/>
              </a:defRPr>
            </a:lvl3pPr>
            <a:lvl4pPr marL="911035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/>
              <a:buChar char="•"/>
              <a:defRPr kumimoji="1" lang="en-US" sz="1400" b="0" i="0" kern="1200">
                <a:solidFill>
                  <a:schemeClr val="tx2"/>
                </a:solidFill>
                <a:latin typeface="+mn-lt"/>
                <a:ea typeface="ＭＳ Ｐゴシック" charset="0"/>
                <a:cs typeface="CiscoSans ExtraLight"/>
              </a:defRPr>
            </a:lvl4pPr>
            <a:lvl5pPr marL="1082450" indent="-168240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/>
              <a:buChar char="•"/>
              <a:defRPr kumimoji="1" lang="en-US" sz="1200" b="0" i="0" kern="1200">
                <a:solidFill>
                  <a:schemeClr val="tx2"/>
                </a:solidFill>
                <a:latin typeface="+mn-lt"/>
                <a:ea typeface="ＭＳ Ｐゴシック" charset="0"/>
                <a:cs typeface="CiscoSans ExtraLight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kumimoji="1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kumimoji="1"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00000"/>
              </a:lnSpc>
              <a:spcBef>
                <a:spcPts val="200"/>
              </a:spcBef>
              <a:buNone/>
              <a:defRPr/>
            </a:pPr>
            <a:r>
              <a:rPr lang="en-US" altLang="ja-JP" sz="1400" dirty="0"/>
              <a:t>A-SPK-NAMED-USER</a:t>
            </a:r>
            <a:r>
              <a:rPr lang="ja-JP" altLang="en-US" sz="1400" dirty="0"/>
              <a:t>を入力し</a:t>
            </a:r>
            <a:r>
              <a:rPr lang="ja-JP" altLang="en-US" sz="1400" dirty="0" smtClean="0"/>
              <a:t>、</a:t>
            </a:r>
            <a:r>
              <a:rPr lang="en-US" altLang="ja-JP" sz="1400" dirty="0" smtClean="0"/>
              <a:t/>
            </a:r>
            <a:br>
              <a:rPr lang="en-US" altLang="ja-JP" sz="1400" dirty="0" smtClean="0"/>
            </a:br>
            <a:r>
              <a:rPr lang="en-US" altLang="ja-JP" sz="1400" dirty="0" smtClean="0"/>
              <a:t>[</a:t>
            </a:r>
            <a:r>
              <a:rPr lang="ja-JP" altLang="en-US" sz="1400" dirty="0"/>
              <a:t>追加</a:t>
            </a:r>
            <a:r>
              <a:rPr lang="en-US" altLang="ja-JP" sz="1400" dirty="0"/>
              <a:t>(Add)]</a:t>
            </a:r>
            <a:r>
              <a:rPr lang="ja-JP" altLang="en-US" sz="1400" dirty="0"/>
              <a:t>をクリックします。</a:t>
            </a:r>
          </a:p>
          <a:p>
            <a:pPr marL="0" lvl="2" indent="0">
              <a:lnSpc>
                <a:spcPct val="100000"/>
              </a:lnSpc>
              <a:spcBef>
                <a:spcPts val="200"/>
              </a:spcBef>
              <a:buNone/>
              <a:defRPr/>
            </a:pPr>
            <a:r>
              <a:rPr lang="en-US" altLang="ja-JP" sz="1400" dirty="0"/>
              <a:t>[</a:t>
            </a:r>
            <a:r>
              <a:rPr lang="ja-JP" altLang="en-US" sz="1400" dirty="0"/>
              <a:t>オプションの選択</a:t>
            </a:r>
            <a:r>
              <a:rPr lang="en-US" altLang="ja-JP" sz="1400" dirty="0"/>
              <a:t>(Select Options)] </a:t>
            </a:r>
            <a:r>
              <a:rPr lang="ja-JP" altLang="en-US" sz="1400" dirty="0" smtClean="0"/>
              <a:t>を</a:t>
            </a:r>
            <a:r>
              <a:rPr lang="en-US" altLang="ja-JP" sz="1400" dirty="0" smtClean="0"/>
              <a:t/>
            </a:r>
            <a:br>
              <a:rPr lang="en-US" altLang="ja-JP" sz="1400" dirty="0" smtClean="0"/>
            </a:br>
            <a:r>
              <a:rPr lang="ja-JP" altLang="en-US" sz="1400" dirty="0" smtClean="0"/>
              <a:t>クリック</a:t>
            </a:r>
            <a:r>
              <a:rPr lang="ja-JP" altLang="en-US" sz="1400" dirty="0"/>
              <a:t>し、構成をします。</a:t>
            </a:r>
          </a:p>
        </p:txBody>
      </p:sp>
      <p:sp>
        <p:nvSpPr>
          <p:cNvPr id="17" name="Oval 23"/>
          <p:cNvSpPr/>
          <p:nvPr/>
        </p:nvSpPr>
        <p:spPr>
          <a:xfrm>
            <a:off x="5147921" y="2822791"/>
            <a:ext cx="191703" cy="191318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6"/>
            <a:r>
              <a:rPr lang="en-US" sz="800" b="1" dirty="0">
                <a:solidFill>
                  <a:srgbClr val="FFFFFF"/>
                </a:solidFill>
                <a:ea typeface="Times New Roman"/>
                <a:cs typeface="Times New Roman"/>
              </a:rPr>
              <a:t>1</a:t>
            </a:r>
          </a:p>
        </p:txBody>
      </p:sp>
      <p:sp>
        <p:nvSpPr>
          <p:cNvPr id="18" name="Rectangle 31"/>
          <p:cNvSpPr/>
          <p:nvPr/>
        </p:nvSpPr>
        <p:spPr>
          <a:xfrm>
            <a:off x="5358823" y="2822792"/>
            <a:ext cx="3200400" cy="174970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spcCol="0" rtlCol="0" anchor="ctr"/>
          <a:lstStyle/>
          <a:p>
            <a:pPr algn="ctr"/>
            <a:endParaRPr lang="en-US" sz="1350" dirty="0"/>
          </a:p>
        </p:txBody>
      </p:sp>
      <p:sp>
        <p:nvSpPr>
          <p:cNvPr id="19" name="Oval 26"/>
          <p:cNvSpPr/>
          <p:nvPr/>
        </p:nvSpPr>
        <p:spPr>
          <a:xfrm>
            <a:off x="5811673" y="4364320"/>
            <a:ext cx="191703" cy="191318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6"/>
            <a:r>
              <a:rPr lang="en-US" sz="800" b="1" dirty="0">
                <a:solidFill>
                  <a:srgbClr val="FFFFFF"/>
                </a:solidFill>
                <a:ea typeface="Times New Roman"/>
                <a:cs typeface="Times New Roman"/>
              </a:rPr>
              <a:t>2</a:t>
            </a:r>
          </a:p>
        </p:txBody>
      </p:sp>
      <p:sp>
        <p:nvSpPr>
          <p:cNvPr id="20" name="Rectangle 18"/>
          <p:cNvSpPr/>
          <p:nvPr/>
        </p:nvSpPr>
        <p:spPr>
          <a:xfrm>
            <a:off x="6031876" y="4385590"/>
            <a:ext cx="478343" cy="148776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spcCol="0" rtlCol="0" anchor="ctr"/>
          <a:lstStyle/>
          <a:p>
            <a:pPr algn="ctr"/>
            <a:endParaRPr lang="en-US" sz="1350" dirty="0"/>
          </a:p>
        </p:txBody>
      </p:sp>
      <p:sp>
        <p:nvSpPr>
          <p:cNvPr id="2" name="Oval Callout 1"/>
          <p:cNvSpPr/>
          <p:nvPr/>
        </p:nvSpPr>
        <p:spPr>
          <a:xfrm>
            <a:off x="6271046" y="536770"/>
            <a:ext cx="2743200" cy="1043366"/>
          </a:xfrm>
          <a:prstGeom prst="wedgeEllipseCallout">
            <a:avLst>
              <a:gd name="adj1" fmla="val -46086"/>
              <a:gd name="adj2" fmla="val 5187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50" dirty="0"/>
              <a:t>A-SPK</a:t>
            </a:r>
            <a:r>
              <a:rPr kumimoji="1" lang="ja-JP" altLang="en-US" sz="1350" dirty="0"/>
              <a:t>型番を</a:t>
            </a:r>
            <a:endParaRPr kumimoji="1" lang="en-US" altLang="ja-JP" sz="1350" dirty="0"/>
          </a:p>
          <a:p>
            <a:pPr algn="ctr"/>
            <a:r>
              <a:rPr kumimoji="1" lang="ja-JP" altLang="en-US" sz="1350" dirty="0"/>
              <a:t>使用します</a:t>
            </a:r>
          </a:p>
        </p:txBody>
      </p:sp>
    </p:spTree>
    <p:extLst>
      <p:ext uri="{BB962C8B-B14F-4D97-AF65-F5344CB8AC3E}">
        <p14:creationId xmlns:p14="http://schemas.microsoft.com/office/powerpoint/2010/main" val="84329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000" y="1278651"/>
            <a:ext cx="4834890" cy="2927509"/>
          </a:xfrm>
          <a:prstGeom prst="rect">
            <a:avLst/>
          </a:prstGeom>
        </p:spPr>
      </p:pic>
      <p:sp>
        <p:nvSpPr>
          <p:cNvPr id="3" name="Oval 22"/>
          <p:cNvSpPr/>
          <p:nvPr/>
        </p:nvSpPr>
        <p:spPr>
          <a:xfrm>
            <a:off x="407237" y="1285849"/>
            <a:ext cx="215251" cy="215251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6"/>
            <a:r>
              <a:rPr lang="en-US" sz="800" b="1" dirty="0">
                <a:solidFill>
                  <a:srgbClr val="FFFFFF"/>
                </a:solidFill>
                <a:ea typeface="Times New Roman"/>
                <a:cs typeface="Times New Roman"/>
              </a:rPr>
              <a:t>1</a:t>
            </a:r>
          </a:p>
        </p:txBody>
      </p:sp>
      <p:sp>
        <p:nvSpPr>
          <p:cNvPr id="4" name="Oval 27"/>
          <p:cNvSpPr/>
          <p:nvPr/>
        </p:nvSpPr>
        <p:spPr>
          <a:xfrm>
            <a:off x="427476" y="1735850"/>
            <a:ext cx="182880" cy="18288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6"/>
            <a:r>
              <a:rPr lang="en-US" sz="800" b="1" dirty="0">
                <a:solidFill>
                  <a:srgbClr val="FFFFFF"/>
                </a:solidFill>
                <a:ea typeface="Times New Roman"/>
                <a:cs typeface="Times New Roman"/>
              </a:rPr>
              <a:t>2</a:t>
            </a:r>
          </a:p>
        </p:txBody>
      </p:sp>
      <p:sp>
        <p:nvSpPr>
          <p:cNvPr id="5" name="Oval 28"/>
          <p:cNvSpPr/>
          <p:nvPr/>
        </p:nvSpPr>
        <p:spPr>
          <a:xfrm>
            <a:off x="427476" y="1986859"/>
            <a:ext cx="182880" cy="18288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6"/>
            <a:r>
              <a:rPr lang="en-US" sz="800" b="1" dirty="0">
                <a:solidFill>
                  <a:srgbClr val="FFFFFF"/>
                </a:solidFill>
                <a:ea typeface="Times New Roman"/>
                <a:cs typeface="Times New Roman"/>
              </a:rPr>
              <a:t>3</a:t>
            </a:r>
          </a:p>
        </p:txBody>
      </p:sp>
      <p:sp>
        <p:nvSpPr>
          <p:cNvPr id="6" name="Oval 30"/>
          <p:cNvSpPr/>
          <p:nvPr/>
        </p:nvSpPr>
        <p:spPr>
          <a:xfrm>
            <a:off x="427476" y="2437850"/>
            <a:ext cx="182880" cy="18288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6"/>
            <a:r>
              <a:rPr lang="en-US" sz="800" b="1" dirty="0">
                <a:solidFill>
                  <a:srgbClr val="FFFFFF"/>
                </a:solidFill>
                <a:ea typeface="Times New Roman"/>
                <a:cs typeface="Times New Roman"/>
              </a:rPr>
              <a:t>4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44606" y="1217487"/>
            <a:ext cx="3792070" cy="2590433"/>
          </a:xfrm>
        </p:spPr>
        <p:txBody>
          <a:bodyPr wrap="square">
            <a:spAutoFit/>
          </a:bodyPr>
          <a:lstStyle/>
          <a:p>
            <a:pPr marL="0" lvl="2" indent="0">
              <a:lnSpc>
                <a:spcPct val="100000"/>
              </a:lnSpc>
              <a:spcBef>
                <a:spcPts val="200"/>
              </a:spcBef>
              <a:buNone/>
              <a:defRPr/>
            </a:pPr>
            <a:r>
              <a:rPr lang="ja-JP" altLang="en-US" sz="1400" dirty="0" smtClean="0"/>
              <a:t>カレンダーアイコン</a:t>
            </a:r>
            <a:r>
              <a:rPr lang="ja-JP" altLang="en-US" sz="1400" dirty="0"/>
              <a:t>をクリックして、</a:t>
            </a:r>
            <a:r>
              <a:rPr lang="en-US" altLang="ja-JP" sz="1400" dirty="0"/>
              <a:t>[</a:t>
            </a:r>
            <a:r>
              <a:rPr lang="ja-JP" altLang="en-US" sz="1400" dirty="0"/>
              <a:t>希望開始日</a:t>
            </a:r>
            <a:r>
              <a:rPr lang="en-US" altLang="ja-JP" sz="1400" dirty="0"/>
              <a:t>[(Requested Start Date)] </a:t>
            </a:r>
            <a:r>
              <a:rPr lang="ja-JP" altLang="en-US" sz="1400" dirty="0"/>
              <a:t>を選択します。</a:t>
            </a:r>
            <a:endParaRPr lang="en-US" altLang="ja-JP" sz="1400" dirty="0"/>
          </a:p>
          <a:p>
            <a:pPr marL="0" lvl="2" indent="0">
              <a:lnSpc>
                <a:spcPct val="100000"/>
              </a:lnSpc>
              <a:spcBef>
                <a:spcPts val="200"/>
              </a:spcBef>
              <a:buNone/>
              <a:defRPr/>
            </a:pPr>
            <a:r>
              <a:rPr lang="en-US" sz="1400" dirty="0"/>
              <a:t>[</a:t>
            </a:r>
            <a:r>
              <a:rPr lang="ja-JP" altLang="en-US" sz="1400" dirty="0"/>
              <a:t>初回の期間</a:t>
            </a:r>
            <a:r>
              <a:rPr lang="en-US" altLang="ja-JP" sz="1400" dirty="0"/>
              <a:t>(Initial Term)] </a:t>
            </a:r>
            <a:r>
              <a:rPr lang="ja-JP" altLang="en-US" sz="1400" dirty="0"/>
              <a:t>を選択します。</a:t>
            </a:r>
            <a:endParaRPr lang="en-US" altLang="ja-JP" sz="1400" dirty="0"/>
          </a:p>
          <a:p>
            <a:pPr marL="0" lvl="2" indent="0">
              <a:lnSpc>
                <a:spcPct val="100000"/>
              </a:lnSpc>
              <a:spcBef>
                <a:spcPts val="200"/>
              </a:spcBef>
              <a:buNone/>
              <a:defRPr/>
            </a:pPr>
            <a:r>
              <a:rPr lang="en-US" sz="1400" dirty="0"/>
              <a:t>[</a:t>
            </a:r>
            <a:r>
              <a:rPr lang="ja-JP" altLang="en-US" sz="1400" dirty="0"/>
              <a:t>自動更新期間</a:t>
            </a:r>
            <a:r>
              <a:rPr lang="en-US" altLang="ja-JP" sz="1400" dirty="0"/>
              <a:t>(Auto Renewal Term)] </a:t>
            </a:r>
            <a:r>
              <a:rPr lang="ja-JP" altLang="en-US" sz="1400" dirty="0"/>
              <a:t>を</a:t>
            </a:r>
            <a:r>
              <a:rPr lang="ja-JP" altLang="en-US" sz="1400" dirty="0" smtClean="0"/>
              <a:t>選択</a:t>
            </a:r>
            <a:r>
              <a:rPr lang="en-US" altLang="ja-JP" sz="1400" dirty="0" smtClean="0"/>
              <a:t/>
            </a:r>
            <a:br>
              <a:rPr lang="en-US" altLang="ja-JP" sz="1400" dirty="0" smtClean="0"/>
            </a:br>
            <a:r>
              <a:rPr lang="ja-JP" altLang="en-US" sz="1400" dirty="0" smtClean="0"/>
              <a:t>します</a:t>
            </a:r>
            <a:r>
              <a:rPr lang="ja-JP" altLang="en-US" sz="1400" dirty="0"/>
              <a:t>。</a:t>
            </a:r>
            <a:endParaRPr lang="en-US" altLang="ja-JP" sz="1400" dirty="0"/>
          </a:p>
          <a:p>
            <a:pPr marL="0" lvl="2" indent="0">
              <a:lnSpc>
                <a:spcPct val="100000"/>
              </a:lnSpc>
              <a:spcBef>
                <a:spcPts val="200"/>
              </a:spcBef>
              <a:buNone/>
              <a:defRPr/>
            </a:pPr>
            <a:r>
              <a:rPr lang="en-US" sz="1400" dirty="0"/>
              <a:t>[</a:t>
            </a:r>
            <a:r>
              <a:rPr lang="ja-JP" altLang="en-US" sz="1400" dirty="0"/>
              <a:t>請求モデル </a:t>
            </a:r>
            <a:r>
              <a:rPr lang="en-US" altLang="ja-JP" sz="1400" dirty="0"/>
              <a:t>(Billing Model)] </a:t>
            </a:r>
            <a:r>
              <a:rPr lang="ja-JP" altLang="en-US" sz="1400" dirty="0"/>
              <a:t>オプションを選択します。</a:t>
            </a:r>
            <a:r>
              <a:rPr lang="ja-JP" altLang="en-US" sz="1400" dirty="0">
                <a:solidFill>
                  <a:srgbClr val="2968AF"/>
                </a:solidFill>
              </a:rPr>
              <a:t>例では、</a:t>
            </a:r>
            <a:r>
              <a:rPr lang="en-US" altLang="ja-JP" sz="1400" dirty="0">
                <a:solidFill>
                  <a:srgbClr val="2968AF"/>
                </a:solidFill>
              </a:rPr>
              <a:t> [</a:t>
            </a:r>
            <a:r>
              <a:rPr lang="ja-JP" altLang="en-US" sz="1400" dirty="0">
                <a:solidFill>
                  <a:srgbClr val="2968AF"/>
                </a:solidFill>
              </a:rPr>
              <a:t>前払い条件</a:t>
            </a:r>
            <a:r>
              <a:rPr lang="en-US" altLang="ja-JP" sz="1400" dirty="0">
                <a:solidFill>
                  <a:srgbClr val="2968AF"/>
                </a:solidFill>
              </a:rPr>
              <a:t>]</a:t>
            </a:r>
            <a:r>
              <a:rPr lang="ja-JP" altLang="en-US" sz="1400" dirty="0">
                <a:solidFill>
                  <a:srgbClr val="2968AF"/>
                </a:solidFill>
              </a:rPr>
              <a:t>を選択しています。</a:t>
            </a:r>
            <a:endParaRPr lang="en-US" altLang="ja-JP" sz="1400" dirty="0">
              <a:solidFill>
                <a:srgbClr val="2968AF"/>
              </a:solidFill>
            </a:endParaRPr>
          </a:p>
          <a:p>
            <a:pPr marL="0" lvl="2">
              <a:lnSpc>
                <a:spcPct val="100000"/>
              </a:lnSpc>
              <a:spcBef>
                <a:spcPts val="200"/>
              </a:spcBef>
              <a:defRPr/>
            </a:pPr>
            <a:endParaRPr lang="en-US" sz="1400" i="1" dirty="0"/>
          </a:p>
          <a:p>
            <a:pPr marL="0" lvl="2" indent="0">
              <a:lnSpc>
                <a:spcPct val="100000"/>
              </a:lnSpc>
              <a:spcBef>
                <a:spcPts val="200"/>
              </a:spcBef>
              <a:buNone/>
              <a:defRPr/>
            </a:pPr>
            <a:r>
              <a:rPr lang="ja-JP" altLang="en-US" sz="1400" i="1" dirty="0"/>
              <a:t>表示されている</a:t>
            </a:r>
            <a:r>
              <a:rPr lang="ja-JP" altLang="en-US" sz="1400" i="1" dirty="0" smtClean="0"/>
              <a:t>もの以外</a:t>
            </a:r>
            <a:r>
              <a:rPr lang="ja-JP" altLang="en-US" sz="1400" i="1" dirty="0"/>
              <a:t>を選択する場合に</a:t>
            </a:r>
            <a:r>
              <a:rPr lang="ja-JP" altLang="en-US" sz="1400" i="1" dirty="0" smtClean="0"/>
              <a:t>は</a:t>
            </a:r>
            <a:r>
              <a:rPr lang="en-US" altLang="ja-JP" sz="1400" i="1">
                <a:solidFill>
                  <a:srgbClr val="FF0000"/>
                </a:solidFill>
              </a:rPr>
              <a:t/>
            </a:r>
            <a:br>
              <a:rPr lang="en-US" altLang="ja-JP" sz="1400" i="1">
                <a:solidFill>
                  <a:srgbClr val="FF0000"/>
                </a:solidFill>
              </a:rPr>
            </a:br>
            <a:r>
              <a:rPr lang="ja-JP" altLang="en-US" sz="1400" i="1" dirty="0" smtClean="0">
                <a:solidFill>
                  <a:schemeClr val="tx1"/>
                </a:solidFill>
              </a:rPr>
              <a:t>シスコ担当営業</a:t>
            </a:r>
            <a:r>
              <a:rPr lang="ja-JP" altLang="en-US" sz="1400" i="1" dirty="0" smtClean="0"/>
              <a:t>に</a:t>
            </a:r>
            <a:r>
              <a:rPr lang="ja-JP" altLang="en-US" sz="1400" i="1" dirty="0"/>
              <a:t>連絡し、非標準案件の</a:t>
            </a:r>
            <a:r>
              <a:rPr lang="ja-JP" altLang="en-US" sz="1400" i="1" dirty="0" smtClean="0"/>
              <a:t>承認</a:t>
            </a:r>
            <a:r>
              <a:rPr lang="en-US" altLang="ja-JP" sz="1400" i="1" dirty="0" smtClean="0"/>
              <a:t/>
            </a:r>
            <a:br>
              <a:rPr lang="en-US" altLang="ja-JP" sz="1400" i="1" dirty="0" smtClean="0"/>
            </a:br>
            <a:r>
              <a:rPr lang="ja-JP" altLang="en-US" sz="1400" i="1" dirty="0" smtClean="0"/>
              <a:t>プロセス</a:t>
            </a:r>
            <a:r>
              <a:rPr lang="ja-JP" altLang="en-US" sz="1400" i="1" dirty="0"/>
              <a:t>に従ってください。</a:t>
            </a:r>
            <a:endParaRPr lang="en-US" sz="1400" i="1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109" y="1703450"/>
            <a:ext cx="2747486" cy="1560195"/>
          </a:xfrm>
          <a:prstGeom prst="rect">
            <a:avLst/>
          </a:prstGeom>
        </p:spPr>
      </p:pic>
      <p:sp>
        <p:nvSpPr>
          <p:cNvPr id="9" name="Rectangle 21"/>
          <p:cNvSpPr/>
          <p:nvPr/>
        </p:nvSpPr>
        <p:spPr>
          <a:xfrm>
            <a:off x="7560001" y="2044196"/>
            <a:ext cx="1212299" cy="329659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spcCol="0" rtlCol="0" anchor="ctr"/>
          <a:lstStyle/>
          <a:p>
            <a:pPr algn="ctr"/>
            <a:endParaRPr lang="en-US" sz="1350" dirty="0"/>
          </a:p>
        </p:txBody>
      </p:sp>
      <p:sp>
        <p:nvSpPr>
          <p:cNvPr id="10" name="Oval 23"/>
          <p:cNvSpPr/>
          <p:nvPr/>
        </p:nvSpPr>
        <p:spPr>
          <a:xfrm>
            <a:off x="5878786" y="2025201"/>
            <a:ext cx="191703" cy="191318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6"/>
            <a:r>
              <a:rPr lang="en-US" sz="800" b="1" dirty="0">
                <a:solidFill>
                  <a:srgbClr val="FFFFFF"/>
                </a:solidFill>
                <a:ea typeface="Times New Roman"/>
                <a:cs typeface="Times New Roman"/>
              </a:rPr>
              <a:t>1</a:t>
            </a:r>
          </a:p>
        </p:txBody>
      </p:sp>
      <p:sp>
        <p:nvSpPr>
          <p:cNvPr id="11" name="Rectangle 31"/>
          <p:cNvSpPr/>
          <p:nvPr/>
        </p:nvSpPr>
        <p:spPr>
          <a:xfrm>
            <a:off x="6120000" y="2044196"/>
            <a:ext cx="1224000" cy="254280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spcCol="0" rtlCol="0" anchor="ctr"/>
          <a:lstStyle/>
          <a:p>
            <a:pPr algn="ctr"/>
            <a:endParaRPr lang="en-US" sz="1350" dirty="0"/>
          </a:p>
        </p:txBody>
      </p:sp>
      <p:sp>
        <p:nvSpPr>
          <p:cNvPr id="12" name="Oval 19"/>
          <p:cNvSpPr/>
          <p:nvPr/>
        </p:nvSpPr>
        <p:spPr>
          <a:xfrm>
            <a:off x="5880881" y="2381608"/>
            <a:ext cx="191703" cy="191318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6"/>
            <a:r>
              <a:rPr lang="en-US" sz="800" b="1" dirty="0">
                <a:solidFill>
                  <a:srgbClr val="FFFFFF"/>
                </a:solidFill>
                <a:ea typeface="Times New Roman"/>
                <a:cs typeface="Times New Roman"/>
              </a:rPr>
              <a:t>3</a:t>
            </a:r>
          </a:p>
        </p:txBody>
      </p:sp>
      <p:sp>
        <p:nvSpPr>
          <p:cNvPr id="13" name="Oval 25"/>
          <p:cNvSpPr/>
          <p:nvPr/>
        </p:nvSpPr>
        <p:spPr>
          <a:xfrm>
            <a:off x="7355548" y="2373855"/>
            <a:ext cx="191703" cy="191318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6"/>
            <a:r>
              <a:rPr lang="en-US" sz="800" b="1" dirty="0">
                <a:solidFill>
                  <a:srgbClr val="FFFFFF"/>
                </a:solidFill>
                <a:ea typeface="Times New Roman"/>
                <a:cs typeface="Times New Roman"/>
              </a:rPr>
              <a:t>4</a:t>
            </a:r>
          </a:p>
        </p:txBody>
      </p:sp>
      <p:sp>
        <p:nvSpPr>
          <p:cNvPr id="14" name="Rectangle 21"/>
          <p:cNvSpPr/>
          <p:nvPr/>
        </p:nvSpPr>
        <p:spPr>
          <a:xfrm>
            <a:off x="7560000" y="2373854"/>
            <a:ext cx="1212300" cy="252000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spcCol="0" rtlCol="0" anchor="ctr"/>
          <a:lstStyle/>
          <a:p>
            <a:pPr algn="ctr"/>
            <a:endParaRPr lang="en-US" sz="1350" dirty="0"/>
          </a:p>
        </p:txBody>
      </p:sp>
      <p:sp>
        <p:nvSpPr>
          <p:cNvPr id="15" name="Rectangle 21"/>
          <p:cNvSpPr/>
          <p:nvPr/>
        </p:nvSpPr>
        <p:spPr>
          <a:xfrm>
            <a:off x="6120000" y="2373854"/>
            <a:ext cx="1224000" cy="299550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spcCol="0" rtlCol="0" anchor="ctr"/>
          <a:lstStyle/>
          <a:p>
            <a:pPr algn="ctr"/>
            <a:endParaRPr lang="en-US" sz="1350" dirty="0"/>
          </a:p>
        </p:txBody>
      </p:sp>
      <p:sp>
        <p:nvSpPr>
          <p:cNvPr id="16" name="Oval 26"/>
          <p:cNvSpPr/>
          <p:nvPr/>
        </p:nvSpPr>
        <p:spPr>
          <a:xfrm>
            <a:off x="7355548" y="2037199"/>
            <a:ext cx="191703" cy="191318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6"/>
            <a:r>
              <a:rPr lang="en-US" sz="800" b="1" dirty="0">
                <a:solidFill>
                  <a:srgbClr val="FFFFFF"/>
                </a:solidFill>
                <a:ea typeface="Times New Roman"/>
                <a:cs typeface="Times New Roman"/>
              </a:rPr>
              <a:t>2</a:t>
            </a:r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437766" y="174788"/>
            <a:ext cx="8345488" cy="898365"/>
          </a:xfrm>
        </p:spPr>
        <p:txBody>
          <a:bodyPr/>
          <a:lstStyle/>
          <a:p>
            <a:r>
              <a:rPr lang="en-US" altLang="ja-JP" dirty="0"/>
              <a:t>Spark Room</a:t>
            </a:r>
            <a:r>
              <a:rPr lang="ja-JP" altLang="en-US" dirty="0" smtClean="0"/>
              <a:t>の見積例</a:t>
            </a:r>
            <a:endParaRPr 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37766" y="812579"/>
            <a:ext cx="169309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350" dirty="0">
                <a:solidFill>
                  <a:schemeClr val="tx2"/>
                </a:solidFill>
              </a:rPr>
              <a:t>期間と支払いの指定</a:t>
            </a:r>
          </a:p>
        </p:txBody>
      </p:sp>
    </p:spTree>
    <p:extLst>
      <p:ext uri="{BB962C8B-B14F-4D97-AF65-F5344CB8AC3E}">
        <p14:creationId xmlns:p14="http://schemas.microsoft.com/office/powerpoint/2010/main" val="323493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661" y="1053789"/>
            <a:ext cx="5107783" cy="3048541"/>
          </a:xfrm>
          <a:prstGeom prst="rect">
            <a:avLst/>
          </a:prstGeom>
        </p:spPr>
      </p:pic>
      <p:sp>
        <p:nvSpPr>
          <p:cNvPr id="3" name="Rectangle 18"/>
          <p:cNvSpPr/>
          <p:nvPr/>
        </p:nvSpPr>
        <p:spPr>
          <a:xfrm>
            <a:off x="6096001" y="2077792"/>
            <a:ext cx="576000" cy="209521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spcCol="0" rtlCol="0" anchor="ctr"/>
          <a:lstStyle/>
          <a:p>
            <a:pPr algn="ctr"/>
            <a:endParaRPr lang="en-US" sz="1350" dirty="0"/>
          </a:p>
        </p:txBody>
      </p:sp>
      <p:sp>
        <p:nvSpPr>
          <p:cNvPr id="4" name="Oval 19"/>
          <p:cNvSpPr/>
          <p:nvPr/>
        </p:nvSpPr>
        <p:spPr>
          <a:xfrm>
            <a:off x="5832170" y="2076157"/>
            <a:ext cx="191703" cy="191318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6"/>
            <a:r>
              <a:rPr lang="en-US" sz="800" b="1" dirty="0">
                <a:solidFill>
                  <a:srgbClr val="FFFFFF"/>
                </a:solidFill>
                <a:ea typeface="Times New Roman"/>
                <a:cs typeface="Times New Roman"/>
              </a:rPr>
              <a:t>2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16084" y="1217486"/>
            <a:ext cx="3749790" cy="1677362"/>
          </a:xfrm>
        </p:spPr>
        <p:txBody>
          <a:bodyPr wrap="square">
            <a:spAutoFit/>
          </a:bodyPr>
          <a:lstStyle/>
          <a:p>
            <a:pPr marL="0" lvl="2" indent="0">
              <a:lnSpc>
                <a:spcPct val="100000"/>
              </a:lnSpc>
              <a:spcBef>
                <a:spcPts val="200"/>
              </a:spcBef>
              <a:buNone/>
              <a:defRPr/>
            </a:pPr>
            <a:r>
              <a:rPr lang="en-US" sz="1400" dirty="0"/>
              <a:t>[Room] </a:t>
            </a:r>
            <a:r>
              <a:rPr lang="ja-JP" altLang="en-US" sz="1400" dirty="0"/>
              <a:t>をクリックします。</a:t>
            </a:r>
            <a:endParaRPr lang="en-US" altLang="ja-JP" sz="1400" dirty="0"/>
          </a:p>
          <a:p>
            <a:pPr marL="0" lvl="2" indent="0">
              <a:lnSpc>
                <a:spcPct val="100000"/>
              </a:lnSpc>
              <a:spcBef>
                <a:spcPts val="200"/>
              </a:spcBef>
              <a:buNone/>
              <a:defRPr/>
            </a:pPr>
            <a:r>
              <a:rPr lang="en-US" altLang="ja-JP" sz="1400" dirty="0"/>
              <a:t>Spark Room</a:t>
            </a:r>
            <a:r>
              <a:rPr lang="ja-JP" altLang="en-US" sz="1400" dirty="0"/>
              <a:t>に登録する端末数を入力します。</a:t>
            </a:r>
            <a:r>
              <a:rPr lang="en-US" altLang="ja-JP" sz="1400" dirty="0"/>
              <a:t>Enter</a:t>
            </a:r>
            <a:r>
              <a:rPr lang="ja-JP" altLang="en-US" sz="1400" dirty="0"/>
              <a:t>を押して価格を確認し、構成に追加します。</a:t>
            </a:r>
            <a:r>
              <a:rPr lang="ja-JP" altLang="en-US" sz="1400" dirty="0">
                <a:solidFill>
                  <a:srgbClr val="2968AF"/>
                </a:solidFill>
              </a:rPr>
              <a:t>例では、</a:t>
            </a:r>
            <a:r>
              <a:rPr lang="en-US" altLang="ja-JP" sz="1400" dirty="0">
                <a:solidFill>
                  <a:srgbClr val="2968AF"/>
                </a:solidFill>
              </a:rPr>
              <a:t>1</a:t>
            </a:r>
            <a:r>
              <a:rPr lang="ja-JP" altLang="en-US" sz="1400" dirty="0">
                <a:solidFill>
                  <a:srgbClr val="2968AF"/>
                </a:solidFill>
              </a:rPr>
              <a:t>ライセンス選択しています。</a:t>
            </a:r>
            <a:endParaRPr lang="en-US" altLang="ja-JP" sz="1400" dirty="0">
              <a:solidFill>
                <a:srgbClr val="2968AF"/>
              </a:solidFill>
            </a:endParaRPr>
          </a:p>
          <a:p>
            <a:pPr marL="0" lvl="2">
              <a:lnSpc>
                <a:spcPct val="100000"/>
              </a:lnSpc>
              <a:spcBef>
                <a:spcPts val="200"/>
              </a:spcBef>
              <a:defRPr/>
            </a:pPr>
            <a:endParaRPr lang="en-US" sz="1400" dirty="0"/>
          </a:p>
          <a:p>
            <a:pPr marL="0" lvl="2" indent="0">
              <a:lnSpc>
                <a:spcPct val="100000"/>
              </a:lnSpc>
              <a:spcBef>
                <a:spcPts val="200"/>
              </a:spcBef>
              <a:buNone/>
              <a:defRPr/>
            </a:pPr>
            <a:r>
              <a:rPr lang="ja-JP" altLang="en-US" sz="1400" i="1" dirty="0"/>
              <a:t>注：画面右側で選択していくと、左側の構成</a:t>
            </a:r>
            <a:r>
              <a:rPr lang="ja-JP" altLang="en-US" sz="1400" i="1" dirty="0" smtClean="0"/>
              <a:t>に</a:t>
            </a:r>
            <a:r>
              <a:rPr lang="en-US" altLang="ja-JP" sz="1400" i="1" smtClean="0"/>
              <a:t/>
            </a:r>
            <a:br>
              <a:rPr lang="en-US" altLang="ja-JP" sz="1400" i="1" smtClean="0"/>
            </a:br>
            <a:r>
              <a:rPr lang="ja-JP" altLang="en-US" sz="1400" i="1" dirty="0" smtClean="0"/>
              <a:t>　　追加</a:t>
            </a:r>
            <a:r>
              <a:rPr lang="ja-JP" altLang="en-US" sz="1400" i="1" dirty="0"/>
              <a:t>されます。</a:t>
            </a:r>
            <a:endParaRPr lang="en-US" sz="1400" i="1" dirty="0"/>
          </a:p>
        </p:txBody>
      </p:sp>
      <p:sp>
        <p:nvSpPr>
          <p:cNvPr id="7" name="Oval 27"/>
          <p:cNvSpPr/>
          <p:nvPr/>
        </p:nvSpPr>
        <p:spPr>
          <a:xfrm>
            <a:off x="373026" y="1537520"/>
            <a:ext cx="182880" cy="18288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6"/>
            <a:r>
              <a:rPr lang="en-US" sz="800" b="1" dirty="0">
                <a:solidFill>
                  <a:srgbClr val="FFFFFF"/>
                </a:solidFill>
                <a:ea typeface="Times New Roman"/>
                <a:cs typeface="Times New Roman"/>
              </a:rPr>
              <a:t>2</a:t>
            </a:r>
          </a:p>
        </p:txBody>
      </p:sp>
      <p:sp>
        <p:nvSpPr>
          <p:cNvPr id="8" name="Oval 23"/>
          <p:cNvSpPr/>
          <p:nvPr/>
        </p:nvSpPr>
        <p:spPr>
          <a:xfrm>
            <a:off x="4125128" y="2482401"/>
            <a:ext cx="191703" cy="191318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6"/>
            <a:r>
              <a:rPr lang="en-US" sz="800" b="1" dirty="0">
                <a:solidFill>
                  <a:srgbClr val="FFFFFF"/>
                </a:solidFill>
                <a:ea typeface="Times New Roman"/>
                <a:cs typeface="Times New Roman"/>
              </a:rPr>
              <a:t>1</a:t>
            </a:r>
          </a:p>
        </p:txBody>
      </p:sp>
      <p:sp>
        <p:nvSpPr>
          <p:cNvPr id="9" name="Rectangle 31"/>
          <p:cNvSpPr/>
          <p:nvPr/>
        </p:nvSpPr>
        <p:spPr>
          <a:xfrm>
            <a:off x="4338002" y="2498750"/>
            <a:ext cx="691199" cy="158621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spcCol="0" rtlCol="0" anchor="ctr"/>
          <a:lstStyle/>
          <a:p>
            <a:pPr algn="ctr"/>
            <a:endParaRPr lang="en-US" sz="1350" dirty="0"/>
          </a:p>
        </p:txBody>
      </p:sp>
      <p:sp>
        <p:nvSpPr>
          <p:cNvPr id="10" name="Oval 22"/>
          <p:cNvSpPr/>
          <p:nvPr/>
        </p:nvSpPr>
        <p:spPr>
          <a:xfrm>
            <a:off x="373026" y="1285850"/>
            <a:ext cx="182880" cy="18288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6"/>
            <a:r>
              <a:rPr lang="en-US" sz="800" b="1" dirty="0">
                <a:solidFill>
                  <a:srgbClr val="FFFFFF"/>
                </a:solidFill>
                <a:ea typeface="Times New Roman"/>
                <a:cs typeface="Times New Roman"/>
              </a:rPr>
              <a:t>1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37766" y="261140"/>
            <a:ext cx="8345488" cy="812013"/>
          </a:xfrm>
        </p:spPr>
        <p:txBody>
          <a:bodyPr/>
          <a:lstStyle/>
          <a:p>
            <a:r>
              <a:rPr lang="en-US" altLang="ja-JP" dirty="0" smtClean="0"/>
              <a:t>Spark Room </a:t>
            </a:r>
            <a:r>
              <a:rPr lang="ja-JP" altLang="en-US" dirty="0" smtClean="0"/>
              <a:t>の見積例</a:t>
            </a:r>
            <a:endParaRPr 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7712" y="812578"/>
            <a:ext cx="23330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50" dirty="0">
                <a:solidFill>
                  <a:schemeClr val="tx2"/>
                </a:solidFill>
              </a:rPr>
              <a:t>Spark</a:t>
            </a:r>
            <a:r>
              <a:rPr lang="ja-JP" altLang="en-US" sz="1350" dirty="0">
                <a:solidFill>
                  <a:schemeClr val="tx2"/>
                </a:solidFill>
              </a:rPr>
              <a:t> </a:t>
            </a:r>
            <a:r>
              <a:rPr lang="en-US" altLang="ja-JP" sz="1350" dirty="0">
                <a:solidFill>
                  <a:schemeClr val="tx2"/>
                </a:solidFill>
              </a:rPr>
              <a:t>Room</a:t>
            </a:r>
            <a:r>
              <a:rPr lang="ja-JP" altLang="en-US" sz="1350" dirty="0">
                <a:solidFill>
                  <a:schemeClr val="tx2"/>
                </a:solidFill>
              </a:rPr>
              <a:t>の選択と構成</a:t>
            </a:r>
            <a:endParaRPr kumimoji="1" lang="ja-JP" altLang="en-US" sz="13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1127463" y="1260529"/>
            <a:ext cx="4700449" cy="742151"/>
          </a:xfrm>
          <a:prstGeom prst="roundRect">
            <a:avLst>
              <a:gd name="adj" fmla="val 7197"/>
            </a:avLst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5" name="角丸四角形 4"/>
          <p:cNvSpPr/>
          <p:nvPr/>
        </p:nvSpPr>
        <p:spPr>
          <a:xfrm>
            <a:off x="1029809" y="1177052"/>
            <a:ext cx="4700449" cy="742151"/>
          </a:xfrm>
          <a:prstGeom prst="roundRect">
            <a:avLst>
              <a:gd name="adj" fmla="val 719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セールス コンテンツ紹介</a:t>
            </a:r>
            <a:endParaRPr kumimoji="1" lang="ja-JP" altLang="en-US" dirty="0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sz="quarter" idx="4294967295"/>
          </p:nvPr>
        </p:nvSpPr>
        <p:spPr>
          <a:xfrm>
            <a:off x="928919" y="2265341"/>
            <a:ext cx="7757882" cy="2341409"/>
          </a:xfrm>
          <a:prstGeom prst="rect">
            <a:avLst/>
          </a:prstGeom>
        </p:spPr>
        <p:txBody>
          <a:bodyPr/>
          <a:lstStyle/>
          <a:p>
            <a:r>
              <a:rPr lang="en-US" altLang="ja-JP" sz="1600" dirty="0"/>
              <a:t>Spark App</a:t>
            </a:r>
            <a:r>
              <a:rPr lang="ja-JP" altLang="en-US" sz="1600" dirty="0"/>
              <a:t>のダウンロード</a:t>
            </a:r>
            <a:r>
              <a:rPr lang="en-US" altLang="ja-JP" sz="1600" dirty="0"/>
              <a:t/>
            </a:r>
            <a:br>
              <a:rPr lang="en-US" altLang="ja-JP" sz="1600" dirty="0"/>
            </a:br>
            <a:r>
              <a:rPr lang="en-US" altLang="ja-JP" sz="1600" dirty="0">
                <a:hlinkClick r:id="rId2"/>
              </a:rPr>
              <a:t>https://www.ciscospark.com/downloads.html</a:t>
            </a:r>
            <a:endParaRPr lang="en-US" altLang="ja-JP" sz="1600" dirty="0"/>
          </a:p>
          <a:p>
            <a:r>
              <a:rPr lang="en-US" altLang="ja-JP" sz="1600" dirty="0"/>
              <a:t>Spark Support</a:t>
            </a:r>
            <a:br>
              <a:rPr lang="en-US" altLang="ja-JP" sz="1600" dirty="0"/>
            </a:br>
            <a:r>
              <a:rPr lang="en-US" altLang="ja-JP" sz="1600" dirty="0">
                <a:hlinkClick r:id="rId3"/>
              </a:rPr>
              <a:t>https://support.ciscospark.com/customer/ja/portal/topics/580829</a:t>
            </a:r>
            <a:endParaRPr lang="en-US" altLang="ja-JP" sz="1600" dirty="0"/>
          </a:p>
          <a:p>
            <a:r>
              <a:rPr lang="en-US" altLang="ja-JP" sz="1600" dirty="0"/>
              <a:t>Spark </a:t>
            </a:r>
            <a:r>
              <a:rPr lang="en-US" altLang="ja-JP" sz="1600" dirty="0" smtClean="0"/>
              <a:t>Datasheet</a:t>
            </a:r>
            <a:r>
              <a:rPr lang="en-US" altLang="ja-JP" sz="1600" dirty="0"/>
              <a:t/>
            </a:r>
            <a:br>
              <a:rPr lang="en-US" altLang="ja-JP" sz="1600" dirty="0"/>
            </a:br>
            <a:r>
              <a:rPr lang="en-US" altLang="ja-JP" sz="1600" dirty="0">
                <a:hlinkClick r:id="rId4"/>
              </a:rPr>
              <a:t>http://www.cisco.com/c/en/us/solutions/collateral/unified-communications/hosted-collaboration-solution-hcs/datasheet-c78-736823.html</a:t>
            </a:r>
            <a:endParaRPr lang="en-US" altLang="ja-JP" sz="1600" dirty="0"/>
          </a:p>
          <a:p>
            <a:pPr lvl="1"/>
            <a:endParaRPr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029809" y="1200224"/>
            <a:ext cx="4700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36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Cisco Partner Contents Portal (CPCP)</a:t>
            </a:r>
            <a:b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https://cisco-crp.com/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39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462300" y="1347788"/>
            <a:ext cx="8320953" cy="3168210"/>
          </a:xfrm>
        </p:spPr>
        <p:txBody>
          <a:bodyPr/>
          <a:lstStyle/>
          <a:p>
            <a:pPr marL="57134" indent="0">
              <a:buNone/>
            </a:pPr>
            <a:r>
              <a:rPr kumimoji="1" lang="en-US" altLang="ja-JP" sz="1800" dirty="0" smtClean="0">
                <a:latin typeface="+mn-ea"/>
                <a:ea typeface="+mn-ea"/>
                <a:cs typeface="Meiryo" panose="020B0604030504040204" pitchFamily="50" charset="-128"/>
              </a:rPr>
              <a:t>Spark Room </a:t>
            </a:r>
            <a:r>
              <a:rPr kumimoji="1" lang="ja-JP" altLang="en-US" sz="1800" dirty="0" smtClean="0">
                <a:latin typeface="+mn-ea"/>
                <a:ea typeface="+mn-ea"/>
                <a:cs typeface="Meiryo" panose="020B0604030504040204" pitchFamily="50" charset="-128"/>
              </a:rPr>
              <a:t>をご利用になる場合は、</a:t>
            </a:r>
            <a:endParaRPr kumimoji="1" lang="en-US" altLang="ja-JP" sz="1800" dirty="0" smtClean="0">
              <a:latin typeface="+mn-ea"/>
              <a:ea typeface="+mn-ea"/>
              <a:cs typeface="Meiryo" panose="020B0604030504040204" pitchFamily="50" charset="-128"/>
            </a:endParaRPr>
          </a:p>
          <a:p>
            <a:r>
              <a:rPr lang="ja-JP" altLang="en-US" sz="1800" dirty="0" smtClean="0">
                <a:latin typeface="+mn-ea"/>
                <a:ea typeface="+mn-ea"/>
                <a:cs typeface="Meiryo" panose="020B0604030504040204" pitchFamily="50" charset="-128"/>
              </a:rPr>
              <a:t>ビデオ端末がインターネット接続できる環境であることを ご確認ください</a:t>
            </a:r>
            <a:endParaRPr lang="en-US" altLang="ja-JP" sz="1800" dirty="0" smtClean="0">
              <a:latin typeface="+mn-ea"/>
              <a:ea typeface="+mn-ea"/>
              <a:cs typeface="Meiryo" panose="020B0604030504040204" pitchFamily="50" charset="-128"/>
            </a:endParaRPr>
          </a:p>
          <a:p>
            <a:r>
              <a:rPr kumimoji="1" lang="ja-JP" altLang="en-US" sz="1800" dirty="0" smtClean="0">
                <a:latin typeface="+mn-ea"/>
                <a:ea typeface="+mn-ea"/>
                <a:cs typeface="Meiryo" panose="020B0604030504040204" pitchFamily="50" charset="-128"/>
              </a:rPr>
              <a:t>ビデオ端末への発信は、</a:t>
            </a:r>
            <a:r>
              <a:rPr kumimoji="1" lang="en-US" altLang="ja-JP" sz="1800" dirty="0" smtClean="0">
                <a:latin typeface="+mn-ea"/>
                <a:ea typeface="+mn-ea"/>
                <a:cs typeface="Meiryo" panose="020B0604030504040204" pitchFamily="50" charset="-128"/>
              </a:rPr>
              <a:t>SIP URI</a:t>
            </a:r>
            <a:r>
              <a:rPr lang="ja-JP" altLang="en-US" sz="1800" dirty="0" smtClean="0">
                <a:latin typeface="+mn-ea"/>
                <a:ea typeface="+mn-ea"/>
                <a:cs typeface="Meiryo" panose="020B0604030504040204" pitchFamily="50" charset="-128"/>
              </a:rPr>
              <a:t>のみのサポートとなります</a:t>
            </a:r>
            <a:endParaRPr lang="en-US" altLang="ja-JP" sz="1800" dirty="0" smtClean="0">
              <a:latin typeface="+mn-ea"/>
              <a:ea typeface="+mn-ea"/>
              <a:cs typeface="Meiryo" panose="020B0604030504040204" pitchFamily="50" charset="-128"/>
            </a:endParaRPr>
          </a:p>
          <a:p>
            <a:r>
              <a:rPr lang="ja-JP" altLang="en-US" sz="1800" dirty="0">
                <a:latin typeface="+mn-ea"/>
                <a:ea typeface="+mn-ea"/>
                <a:cs typeface="Meiryo" panose="020B0604030504040204" pitchFamily="50" charset="-128"/>
              </a:rPr>
              <a:t>呼</a:t>
            </a:r>
            <a:r>
              <a:rPr lang="ja-JP" altLang="en-US" sz="1800" dirty="0" smtClean="0">
                <a:latin typeface="+mn-ea"/>
                <a:ea typeface="+mn-ea"/>
                <a:cs typeface="Meiryo" panose="020B0604030504040204" pitchFamily="50" charset="-128"/>
              </a:rPr>
              <a:t>制御で</a:t>
            </a:r>
            <a:r>
              <a:rPr lang="en-US" altLang="ja-JP" sz="1800" dirty="0" smtClean="0">
                <a:latin typeface="+mn-ea"/>
                <a:ea typeface="+mn-ea"/>
                <a:cs typeface="Meiryo" panose="020B0604030504040204" pitchFamily="50" charset="-128"/>
              </a:rPr>
              <a:t>HTTPS</a:t>
            </a:r>
            <a:r>
              <a:rPr lang="ja-JP" altLang="en-US" sz="1800" dirty="0" smtClean="0">
                <a:latin typeface="+mn-ea"/>
                <a:ea typeface="+mn-ea"/>
                <a:cs typeface="Meiryo" panose="020B0604030504040204" pitchFamily="50" charset="-128"/>
              </a:rPr>
              <a:t>を使用しますが、</a:t>
            </a:r>
            <a:r>
              <a:rPr lang="en-US" altLang="ja-JP" sz="1800" dirty="0" smtClean="0">
                <a:latin typeface="+mn-ea"/>
                <a:ea typeface="+mn-ea"/>
                <a:cs typeface="Meiryo" panose="020B0604030504040204" pitchFamily="50" charset="-128"/>
              </a:rPr>
              <a:t>HTTPS</a:t>
            </a:r>
            <a:r>
              <a:rPr lang="ja-JP" altLang="en-US" sz="1800" dirty="0" smtClean="0">
                <a:latin typeface="+mn-ea"/>
                <a:ea typeface="+mn-ea"/>
                <a:cs typeface="Meiryo" panose="020B0604030504040204" pitchFamily="50" charset="-128"/>
              </a:rPr>
              <a:t>プロキシのアドレスを入力することが</a:t>
            </a:r>
            <a:r>
              <a:rPr lang="en-US" altLang="ja-JP" sz="1800" dirty="0" smtClean="0">
                <a:latin typeface="+mn-ea"/>
                <a:ea typeface="+mn-ea"/>
                <a:cs typeface="Meiryo" panose="020B0604030504040204" pitchFamily="50" charset="-128"/>
              </a:rPr>
              <a:t/>
            </a:r>
            <a:br>
              <a:rPr lang="en-US" altLang="ja-JP" sz="1800" dirty="0" smtClean="0">
                <a:latin typeface="+mn-ea"/>
                <a:ea typeface="+mn-ea"/>
                <a:cs typeface="Meiryo" panose="020B0604030504040204" pitchFamily="50" charset="-128"/>
              </a:rPr>
            </a:br>
            <a:r>
              <a:rPr lang="ja-JP" altLang="en-US" sz="1800" dirty="0" smtClean="0">
                <a:latin typeface="+mn-ea"/>
                <a:ea typeface="+mn-ea"/>
                <a:cs typeface="Meiryo" panose="020B0604030504040204" pitchFamily="50" charset="-128"/>
              </a:rPr>
              <a:t>できません</a:t>
            </a:r>
            <a:r>
              <a:rPr lang="en-US" altLang="ja-JP" sz="1800" dirty="0" smtClean="0">
                <a:latin typeface="+mn-ea"/>
                <a:ea typeface="+mn-ea"/>
                <a:cs typeface="Meiryo" panose="020B0604030504040204" pitchFamily="50" charset="-128"/>
              </a:rPr>
              <a:t>(2017/4/19</a:t>
            </a:r>
            <a:r>
              <a:rPr lang="ja-JP" altLang="en-US" sz="1800" dirty="0" smtClean="0">
                <a:latin typeface="+mn-ea"/>
                <a:ea typeface="+mn-ea"/>
                <a:cs typeface="Meiryo" panose="020B0604030504040204" pitchFamily="50" charset="-128"/>
              </a:rPr>
              <a:t>現在</a:t>
            </a:r>
            <a:r>
              <a:rPr lang="en-US" altLang="ja-JP" sz="1800" dirty="0" smtClean="0">
                <a:latin typeface="+mn-ea"/>
                <a:ea typeface="+mn-ea"/>
                <a:cs typeface="Meiryo" panose="020B0604030504040204" pitchFamily="50" charset="-128"/>
              </a:rPr>
              <a:t>)</a:t>
            </a:r>
          </a:p>
          <a:p>
            <a:endParaRPr kumimoji="1" lang="ja-JP" altLang="en-US" sz="1800" dirty="0">
              <a:latin typeface="+mn-ea"/>
              <a:ea typeface="+mn-ea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配置イメージ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300680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90"/>
            <a:ext cx="9144000" cy="5139920"/>
          </a:xfrm>
          <a:prstGeom prst="rect">
            <a:avLst/>
          </a:prstGeom>
        </p:spPr>
      </p:pic>
      <p:sp>
        <p:nvSpPr>
          <p:cNvPr id="44" name="正方形/長方形 43"/>
          <p:cNvSpPr/>
          <p:nvPr/>
        </p:nvSpPr>
        <p:spPr>
          <a:xfrm>
            <a:off x="0" y="9933"/>
            <a:ext cx="9178825" cy="514171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+mn-lt"/>
                <a:ea typeface="+mn-ea"/>
              </a:rPr>
              <a:t>Spark Room</a:t>
            </a:r>
            <a:r>
              <a:rPr lang="ja-JP" altLang="en-US" dirty="0" smtClean="0">
                <a:solidFill>
                  <a:schemeClr val="tx2"/>
                </a:solidFill>
                <a:latin typeface="+mn-lt"/>
                <a:ea typeface="+mn-ea"/>
              </a:rPr>
              <a:t>：</a:t>
            </a:r>
            <a:r>
              <a:rPr lang="ja-JP" altLang="en-US" dirty="0">
                <a:solidFill>
                  <a:schemeClr val="tx2"/>
                </a:solidFill>
                <a:latin typeface="+mn-lt"/>
                <a:ea typeface="+mn-ea"/>
              </a:rPr>
              <a:t>こんなお客様に</a:t>
            </a:r>
            <a:r>
              <a:rPr lang="ja-JP" altLang="en-US" dirty="0" smtClean="0">
                <a:solidFill>
                  <a:schemeClr val="tx2"/>
                </a:solidFill>
                <a:latin typeface="+mn-lt"/>
                <a:ea typeface="+mn-ea"/>
              </a:rPr>
              <a:t>ご提案ください</a:t>
            </a:r>
            <a:endParaRPr kumimoji="1" lang="ja-JP" altLang="en-US" dirty="0">
              <a:latin typeface="+mn-lt"/>
              <a:ea typeface="+mn-ea"/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4294967295"/>
          </p:nvPr>
        </p:nvSpPr>
        <p:spPr>
          <a:xfrm>
            <a:off x="627063" y="1073151"/>
            <a:ext cx="8107057" cy="4433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 smtClean="0">
                <a:ea typeface="+mn-ea"/>
              </a:rPr>
              <a:t>VCS</a:t>
            </a:r>
            <a:r>
              <a:rPr lang="ja-JP" altLang="en-US" dirty="0" err="1" smtClean="0">
                <a:ea typeface="+mn-ea"/>
              </a:rPr>
              <a:t>、</a:t>
            </a:r>
            <a:r>
              <a:rPr lang="en-US" altLang="ja-JP" dirty="0" smtClean="0">
                <a:ea typeface="+mn-ea"/>
              </a:rPr>
              <a:t>Expressway</a:t>
            </a:r>
            <a:r>
              <a:rPr lang="ja-JP" altLang="en-US" dirty="0" err="1" smtClean="0">
                <a:ea typeface="+mn-ea"/>
              </a:rPr>
              <a:t>、</a:t>
            </a:r>
            <a:r>
              <a:rPr lang="en-US" altLang="ja-JP" dirty="0" smtClean="0">
                <a:ea typeface="+mn-ea"/>
              </a:rPr>
              <a:t>CUCM</a:t>
            </a:r>
            <a:r>
              <a:rPr lang="ja-JP" altLang="en-US" dirty="0" smtClean="0">
                <a:ea typeface="+mn-ea"/>
              </a:rPr>
              <a:t>などの呼制御装置をコストの観点から諦めていたお客様</a:t>
            </a:r>
            <a:endParaRPr kumimoji="1" lang="ja-JP" altLang="en-US" dirty="0">
              <a:ea typeface="+mn-ea"/>
            </a:endParaRPr>
          </a:p>
        </p:txBody>
      </p:sp>
      <p:pic>
        <p:nvPicPr>
          <p:cNvPr id="2" name="図 1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784" y="1891212"/>
            <a:ext cx="799381" cy="799385"/>
          </a:xfrm>
          <a:prstGeom prst="ellipse">
            <a:avLst/>
          </a:prstGeom>
          <a:ln w="38100" cap="rnd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正方形/長方形 9"/>
          <p:cNvSpPr/>
          <p:nvPr/>
        </p:nvSpPr>
        <p:spPr>
          <a:xfrm>
            <a:off x="1920781" y="1862267"/>
            <a:ext cx="799380" cy="782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389" tIns="45695" rIns="91389" bIns="45695" anchor="ctr">
            <a:noAutofit/>
          </a:bodyPr>
          <a:lstStyle/>
          <a:p>
            <a:pPr algn="ctr"/>
            <a:r>
              <a:rPr lang="en-US" altLang="ja-JP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ja-JP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図 19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323" y="3374030"/>
            <a:ext cx="799381" cy="799385"/>
          </a:xfrm>
          <a:prstGeom prst="ellipse">
            <a:avLst/>
          </a:prstGeom>
          <a:ln w="38100" cap="rnd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正方形/長方形 20"/>
          <p:cNvSpPr/>
          <p:nvPr/>
        </p:nvSpPr>
        <p:spPr>
          <a:xfrm>
            <a:off x="139320" y="3345085"/>
            <a:ext cx="799380" cy="782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389" tIns="45695" rIns="91389" bIns="45695" anchor="ctr">
            <a:noAutofit/>
          </a:bodyPr>
          <a:lstStyle/>
          <a:p>
            <a:pPr algn="ctr"/>
            <a:r>
              <a:rPr lang="en-US" altLang="ja-JP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ja-JP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図 22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6825" y="3374030"/>
            <a:ext cx="799381" cy="799385"/>
          </a:xfrm>
          <a:prstGeom prst="ellipse">
            <a:avLst/>
          </a:prstGeom>
          <a:ln w="38100" cap="rnd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正方形/長方形 23"/>
          <p:cNvSpPr/>
          <p:nvPr/>
        </p:nvSpPr>
        <p:spPr>
          <a:xfrm>
            <a:off x="4606822" y="3345085"/>
            <a:ext cx="799380" cy="782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389" tIns="45695" rIns="91389" bIns="45695" anchor="ctr">
            <a:noAutofit/>
          </a:bodyPr>
          <a:lstStyle/>
          <a:p>
            <a:pPr algn="ctr"/>
            <a:r>
              <a:rPr lang="en-US" altLang="ja-JP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ja-JP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2720161" y="1726801"/>
            <a:ext cx="3529985" cy="1320298"/>
            <a:chOff x="2747665" y="1726801"/>
            <a:chExt cx="3821001" cy="1320298"/>
          </a:xfrm>
        </p:grpSpPr>
        <p:sp>
          <p:nvSpPr>
            <p:cNvPr id="9" name="角丸四角形 8"/>
            <p:cNvSpPr/>
            <p:nvPr/>
          </p:nvSpPr>
          <p:spPr>
            <a:xfrm>
              <a:off x="2842976" y="1854951"/>
              <a:ext cx="3725690" cy="1192148"/>
            </a:xfrm>
            <a:prstGeom prst="roundRect">
              <a:avLst>
                <a:gd name="adj" fmla="val 5889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8000" tIns="111702" rIns="36000" bIns="111702" numCol="1" spcCol="1270" anchor="ctr" anchorCtr="0">
              <a:noAutofit/>
            </a:bodyPr>
            <a:lstStyle/>
            <a:p>
              <a:pPr defTabSz="19547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ja-JP" altLang="en-US" sz="2000" dirty="0"/>
            </a:p>
          </p:txBody>
        </p:sp>
        <p:sp>
          <p:nvSpPr>
            <p:cNvPr id="30" name="フリーフォーム 29"/>
            <p:cNvSpPr/>
            <p:nvPr/>
          </p:nvSpPr>
          <p:spPr>
            <a:xfrm>
              <a:off x="2760295" y="2014650"/>
              <a:ext cx="91730" cy="566138"/>
            </a:xfrm>
            <a:custGeom>
              <a:avLst/>
              <a:gdLst>
                <a:gd name="connsiteX0" fmla="*/ 0 w 91730"/>
                <a:gd name="connsiteY0" fmla="*/ 0 h 566138"/>
                <a:gd name="connsiteX1" fmla="*/ 1 w 91730"/>
                <a:gd name="connsiteY1" fmla="*/ 1 h 566138"/>
                <a:gd name="connsiteX2" fmla="*/ 8359 w 91730"/>
                <a:gd name="connsiteY2" fmla="*/ 10131 h 566138"/>
                <a:gd name="connsiteX3" fmla="*/ 91730 w 91730"/>
                <a:gd name="connsiteY3" fmla="*/ 283069 h 566138"/>
                <a:gd name="connsiteX4" fmla="*/ 8359 w 91730"/>
                <a:gd name="connsiteY4" fmla="*/ 556007 h 566138"/>
                <a:gd name="connsiteX5" fmla="*/ 1 w 91730"/>
                <a:gd name="connsiteY5" fmla="*/ 566137 h 566138"/>
                <a:gd name="connsiteX6" fmla="*/ 0 w 91730"/>
                <a:gd name="connsiteY6" fmla="*/ 566138 h 566138"/>
                <a:gd name="connsiteX7" fmla="*/ 0 w 91730"/>
                <a:gd name="connsiteY7" fmla="*/ 566137 h 566138"/>
                <a:gd name="connsiteX8" fmla="*/ 1 w 91730"/>
                <a:gd name="connsiteY8" fmla="*/ 566136 h 566138"/>
                <a:gd name="connsiteX9" fmla="*/ 8358 w 91730"/>
                <a:gd name="connsiteY9" fmla="*/ 556007 h 566138"/>
                <a:gd name="connsiteX10" fmla="*/ 91729 w 91730"/>
                <a:gd name="connsiteY10" fmla="*/ 283069 h 566138"/>
                <a:gd name="connsiteX11" fmla="*/ 8358 w 91730"/>
                <a:gd name="connsiteY11" fmla="*/ 10131 h 566138"/>
                <a:gd name="connsiteX12" fmla="*/ 1 w 91730"/>
                <a:gd name="connsiteY12" fmla="*/ 2 h 566138"/>
                <a:gd name="connsiteX13" fmla="*/ 0 w 91730"/>
                <a:gd name="connsiteY13" fmla="*/ 1 h 566138"/>
                <a:gd name="connsiteX14" fmla="*/ 0 w 91730"/>
                <a:gd name="connsiteY14" fmla="*/ 0 h 56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730" h="566138">
                  <a:moveTo>
                    <a:pt x="0" y="0"/>
                  </a:moveTo>
                  <a:lnTo>
                    <a:pt x="1" y="1"/>
                  </a:lnTo>
                  <a:lnTo>
                    <a:pt x="8359" y="10131"/>
                  </a:lnTo>
                  <a:cubicBezTo>
                    <a:pt x="60995" y="88043"/>
                    <a:pt x="91730" y="181967"/>
                    <a:pt x="91730" y="283069"/>
                  </a:cubicBezTo>
                  <a:cubicBezTo>
                    <a:pt x="91730" y="384172"/>
                    <a:pt x="60995" y="478096"/>
                    <a:pt x="8359" y="556007"/>
                  </a:cubicBezTo>
                  <a:lnTo>
                    <a:pt x="1" y="566137"/>
                  </a:lnTo>
                  <a:lnTo>
                    <a:pt x="0" y="566138"/>
                  </a:lnTo>
                  <a:lnTo>
                    <a:pt x="0" y="566137"/>
                  </a:lnTo>
                  <a:lnTo>
                    <a:pt x="1" y="566136"/>
                  </a:lnTo>
                  <a:lnTo>
                    <a:pt x="8358" y="556007"/>
                  </a:lnTo>
                  <a:cubicBezTo>
                    <a:pt x="60994" y="478096"/>
                    <a:pt x="91729" y="384172"/>
                    <a:pt x="91729" y="283069"/>
                  </a:cubicBezTo>
                  <a:cubicBezTo>
                    <a:pt x="91729" y="181967"/>
                    <a:pt x="60994" y="88043"/>
                    <a:pt x="8358" y="10131"/>
                  </a:cubicBez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A4D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29" name="フリーフォーム 28"/>
            <p:cNvSpPr/>
            <p:nvPr/>
          </p:nvSpPr>
          <p:spPr>
            <a:xfrm>
              <a:off x="2747665" y="1726801"/>
              <a:ext cx="3725690" cy="1232698"/>
            </a:xfrm>
            <a:custGeom>
              <a:avLst/>
              <a:gdLst>
                <a:gd name="connsiteX0" fmla="*/ 72594 w 3725690"/>
                <a:gd name="connsiteY0" fmla="*/ 0 h 1232698"/>
                <a:gd name="connsiteX1" fmla="*/ 3653096 w 3725690"/>
                <a:gd name="connsiteY1" fmla="*/ 0 h 1232698"/>
                <a:gd name="connsiteX2" fmla="*/ 3725690 w 3725690"/>
                <a:gd name="connsiteY2" fmla="*/ 72594 h 1232698"/>
                <a:gd name="connsiteX3" fmla="*/ 3725690 w 3725690"/>
                <a:gd name="connsiteY3" fmla="*/ 1160104 h 1232698"/>
                <a:gd name="connsiteX4" fmla="*/ 3653096 w 3725690"/>
                <a:gd name="connsiteY4" fmla="*/ 1232698 h 1232698"/>
                <a:gd name="connsiteX5" fmla="*/ 72594 w 3725690"/>
                <a:gd name="connsiteY5" fmla="*/ 1232698 h 1232698"/>
                <a:gd name="connsiteX6" fmla="*/ 0 w 3725690"/>
                <a:gd name="connsiteY6" fmla="*/ 1160104 h 1232698"/>
                <a:gd name="connsiteX7" fmla="*/ 0 w 3725690"/>
                <a:gd name="connsiteY7" fmla="*/ 852177 h 1232698"/>
                <a:gd name="connsiteX8" fmla="*/ 1 w 3725690"/>
                <a:gd name="connsiteY8" fmla="*/ 852176 h 1232698"/>
                <a:gd name="connsiteX9" fmla="*/ 8359 w 3725690"/>
                <a:gd name="connsiteY9" fmla="*/ 842046 h 1232698"/>
                <a:gd name="connsiteX10" fmla="*/ 91730 w 3725690"/>
                <a:gd name="connsiteY10" fmla="*/ 569108 h 1232698"/>
                <a:gd name="connsiteX11" fmla="*/ 8359 w 3725690"/>
                <a:gd name="connsiteY11" fmla="*/ 296170 h 1232698"/>
                <a:gd name="connsiteX12" fmla="*/ 1 w 3725690"/>
                <a:gd name="connsiteY12" fmla="*/ 286040 h 1232698"/>
                <a:gd name="connsiteX13" fmla="*/ 0 w 3725690"/>
                <a:gd name="connsiteY13" fmla="*/ 286039 h 1232698"/>
                <a:gd name="connsiteX14" fmla="*/ 0 w 3725690"/>
                <a:gd name="connsiteY14" fmla="*/ 72594 h 1232698"/>
                <a:gd name="connsiteX15" fmla="*/ 72594 w 3725690"/>
                <a:gd name="connsiteY15" fmla="*/ 0 h 123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690" h="1232698">
                  <a:moveTo>
                    <a:pt x="72594" y="0"/>
                  </a:moveTo>
                  <a:lnTo>
                    <a:pt x="3653096" y="0"/>
                  </a:lnTo>
                  <a:cubicBezTo>
                    <a:pt x="3693189" y="0"/>
                    <a:pt x="3725690" y="32501"/>
                    <a:pt x="3725690" y="72594"/>
                  </a:cubicBezTo>
                  <a:lnTo>
                    <a:pt x="3725690" y="1160104"/>
                  </a:lnTo>
                  <a:cubicBezTo>
                    <a:pt x="3725690" y="1200197"/>
                    <a:pt x="3693189" y="1232698"/>
                    <a:pt x="3653096" y="1232698"/>
                  </a:cubicBezTo>
                  <a:lnTo>
                    <a:pt x="72594" y="1232698"/>
                  </a:lnTo>
                  <a:cubicBezTo>
                    <a:pt x="32501" y="1232698"/>
                    <a:pt x="0" y="1200197"/>
                    <a:pt x="0" y="1160104"/>
                  </a:cubicBezTo>
                  <a:lnTo>
                    <a:pt x="0" y="852177"/>
                  </a:lnTo>
                  <a:lnTo>
                    <a:pt x="1" y="852176"/>
                  </a:lnTo>
                  <a:lnTo>
                    <a:pt x="8359" y="842046"/>
                  </a:lnTo>
                  <a:cubicBezTo>
                    <a:pt x="60995" y="764135"/>
                    <a:pt x="91730" y="670211"/>
                    <a:pt x="91730" y="569108"/>
                  </a:cubicBezTo>
                  <a:cubicBezTo>
                    <a:pt x="91730" y="468006"/>
                    <a:pt x="60995" y="374082"/>
                    <a:pt x="8359" y="296170"/>
                  </a:cubicBezTo>
                  <a:lnTo>
                    <a:pt x="1" y="286040"/>
                  </a:lnTo>
                  <a:lnTo>
                    <a:pt x="0" y="286039"/>
                  </a:lnTo>
                  <a:lnTo>
                    <a:pt x="0" y="72594"/>
                  </a:lnTo>
                  <a:cubicBezTo>
                    <a:pt x="0" y="32501"/>
                    <a:pt x="32501" y="0"/>
                    <a:pt x="72594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881463" y="1892860"/>
              <a:ext cx="3591892" cy="98320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defTabSz="19547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ja-JP" altLang="en-US" dirty="0"/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934275" y="3211724"/>
            <a:ext cx="3554699" cy="1357369"/>
            <a:chOff x="2747665" y="1726801"/>
            <a:chExt cx="3847753" cy="1357369"/>
          </a:xfrm>
        </p:grpSpPr>
        <p:sp>
          <p:nvSpPr>
            <p:cNvPr id="33" name="角丸四角形 32"/>
            <p:cNvSpPr/>
            <p:nvPr/>
          </p:nvSpPr>
          <p:spPr>
            <a:xfrm>
              <a:off x="2869728" y="1892022"/>
              <a:ext cx="3725690" cy="1192148"/>
            </a:xfrm>
            <a:prstGeom prst="roundRect">
              <a:avLst>
                <a:gd name="adj" fmla="val 5889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8000" tIns="111702" rIns="36000" bIns="111702" numCol="1" spcCol="1270" anchor="ctr" anchorCtr="0">
              <a:noAutofit/>
            </a:bodyPr>
            <a:lstStyle/>
            <a:p>
              <a:pPr defTabSz="19547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ja-JP" altLang="en-US" sz="2000" dirty="0"/>
            </a:p>
          </p:txBody>
        </p:sp>
        <p:sp>
          <p:nvSpPr>
            <p:cNvPr id="34" name="フリーフォーム 33"/>
            <p:cNvSpPr/>
            <p:nvPr/>
          </p:nvSpPr>
          <p:spPr>
            <a:xfrm>
              <a:off x="2760295" y="2014650"/>
              <a:ext cx="91730" cy="566138"/>
            </a:xfrm>
            <a:custGeom>
              <a:avLst/>
              <a:gdLst>
                <a:gd name="connsiteX0" fmla="*/ 0 w 91730"/>
                <a:gd name="connsiteY0" fmla="*/ 0 h 566138"/>
                <a:gd name="connsiteX1" fmla="*/ 1 w 91730"/>
                <a:gd name="connsiteY1" fmla="*/ 1 h 566138"/>
                <a:gd name="connsiteX2" fmla="*/ 8359 w 91730"/>
                <a:gd name="connsiteY2" fmla="*/ 10131 h 566138"/>
                <a:gd name="connsiteX3" fmla="*/ 91730 w 91730"/>
                <a:gd name="connsiteY3" fmla="*/ 283069 h 566138"/>
                <a:gd name="connsiteX4" fmla="*/ 8359 w 91730"/>
                <a:gd name="connsiteY4" fmla="*/ 556007 h 566138"/>
                <a:gd name="connsiteX5" fmla="*/ 1 w 91730"/>
                <a:gd name="connsiteY5" fmla="*/ 566137 h 566138"/>
                <a:gd name="connsiteX6" fmla="*/ 0 w 91730"/>
                <a:gd name="connsiteY6" fmla="*/ 566138 h 566138"/>
                <a:gd name="connsiteX7" fmla="*/ 0 w 91730"/>
                <a:gd name="connsiteY7" fmla="*/ 566137 h 566138"/>
                <a:gd name="connsiteX8" fmla="*/ 1 w 91730"/>
                <a:gd name="connsiteY8" fmla="*/ 566136 h 566138"/>
                <a:gd name="connsiteX9" fmla="*/ 8358 w 91730"/>
                <a:gd name="connsiteY9" fmla="*/ 556007 h 566138"/>
                <a:gd name="connsiteX10" fmla="*/ 91729 w 91730"/>
                <a:gd name="connsiteY10" fmla="*/ 283069 h 566138"/>
                <a:gd name="connsiteX11" fmla="*/ 8358 w 91730"/>
                <a:gd name="connsiteY11" fmla="*/ 10131 h 566138"/>
                <a:gd name="connsiteX12" fmla="*/ 1 w 91730"/>
                <a:gd name="connsiteY12" fmla="*/ 2 h 566138"/>
                <a:gd name="connsiteX13" fmla="*/ 0 w 91730"/>
                <a:gd name="connsiteY13" fmla="*/ 1 h 566138"/>
                <a:gd name="connsiteX14" fmla="*/ 0 w 91730"/>
                <a:gd name="connsiteY14" fmla="*/ 0 h 56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730" h="566138">
                  <a:moveTo>
                    <a:pt x="0" y="0"/>
                  </a:moveTo>
                  <a:lnTo>
                    <a:pt x="1" y="1"/>
                  </a:lnTo>
                  <a:lnTo>
                    <a:pt x="8359" y="10131"/>
                  </a:lnTo>
                  <a:cubicBezTo>
                    <a:pt x="60995" y="88043"/>
                    <a:pt x="91730" y="181967"/>
                    <a:pt x="91730" y="283069"/>
                  </a:cubicBezTo>
                  <a:cubicBezTo>
                    <a:pt x="91730" y="384172"/>
                    <a:pt x="60995" y="478096"/>
                    <a:pt x="8359" y="556007"/>
                  </a:cubicBezTo>
                  <a:lnTo>
                    <a:pt x="1" y="566137"/>
                  </a:lnTo>
                  <a:lnTo>
                    <a:pt x="0" y="566138"/>
                  </a:lnTo>
                  <a:lnTo>
                    <a:pt x="0" y="566137"/>
                  </a:lnTo>
                  <a:lnTo>
                    <a:pt x="1" y="566136"/>
                  </a:lnTo>
                  <a:lnTo>
                    <a:pt x="8358" y="556007"/>
                  </a:lnTo>
                  <a:cubicBezTo>
                    <a:pt x="60994" y="478096"/>
                    <a:pt x="91729" y="384172"/>
                    <a:pt x="91729" y="283069"/>
                  </a:cubicBezTo>
                  <a:cubicBezTo>
                    <a:pt x="91729" y="181967"/>
                    <a:pt x="60994" y="88043"/>
                    <a:pt x="8358" y="10131"/>
                  </a:cubicBez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A4D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35" name="フリーフォーム 34"/>
            <p:cNvSpPr/>
            <p:nvPr/>
          </p:nvSpPr>
          <p:spPr>
            <a:xfrm>
              <a:off x="2747665" y="1726801"/>
              <a:ext cx="3725690" cy="1232698"/>
            </a:xfrm>
            <a:custGeom>
              <a:avLst/>
              <a:gdLst>
                <a:gd name="connsiteX0" fmla="*/ 72594 w 3725690"/>
                <a:gd name="connsiteY0" fmla="*/ 0 h 1232698"/>
                <a:gd name="connsiteX1" fmla="*/ 3653096 w 3725690"/>
                <a:gd name="connsiteY1" fmla="*/ 0 h 1232698"/>
                <a:gd name="connsiteX2" fmla="*/ 3725690 w 3725690"/>
                <a:gd name="connsiteY2" fmla="*/ 72594 h 1232698"/>
                <a:gd name="connsiteX3" fmla="*/ 3725690 w 3725690"/>
                <a:gd name="connsiteY3" fmla="*/ 1160104 h 1232698"/>
                <a:gd name="connsiteX4" fmla="*/ 3653096 w 3725690"/>
                <a:gd name="connsiteY4" fmla="*/ 1232698 h 1232698"/>
                <a:gd name="connsiteX5" fmla="*/ 72594 w 3725690"/>
                <a:gd name="connsiteY5" fmla="*/ 1232698 h 1232698"/>
                <a:gd name="connsiteX6" fmla="*/ 0 w 3725690"/>
                <a:gd name="connsiteY6" fmla="*/ 1160104 h 1232698"/>
                <a:gd name="connsiteX7" fmla="*/ 0 w 3725690"/>
                <a:gd name="connsiteY7" fmla="*/ 852177 h 1232698"/>
                <a:gd name="connsiteX8" fmla="*/ 1 w 3725690"/>
                <a:gd name="connsiteY8" fmla="*/ 852176 h 1232698"/>
                <a:gd name="connsiteX9" fmla="*/ 8359 w 3725690"/>
                <a:gd name="connsiteY9" fmla="*/ 842046 h 1232698"/>
                <a:gd name="connsiteX10" fmla="*/ 91730 w 3725690"/>
                <a:gd name="connsiteY10" fmla="*/ 569108 h 1232698"/>
                <a:gd name="connsiteX11" fmla="*/ 8359 w 3725690"/>
                <a:gd name="connsiteY11" fmla="*/ 296170 h 1232698"/>
                <a:gd name="connsiteX12" fmla="*/ 1 w 3725690"/>
                <a:gd name="connsiteY12" fmla="*/ 286040 h 1232698"/>
                <a:gd name="connsiteX13" fmla="*/ 0 w 3725690"/>
                <a:gd name="connsiteY13" fmla="*/ 286039 h 1232698"/>
                <a:gd name="connsiteX14" fmla="*/ 0 w 3725690"/>
                <a:gd name="connsiteY14" fmla="*/ 72594 h 1232698"/>
                <a:gd name="connsiteX15" fmla="*/ 72594 w 3725690"/>
                <a:gd name="connsiteY15" fmla="*/ 0 h 123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690" h="1232698">
                  <a:moveTo>
                    <a:pt x="72594" y="0"/>
                  </a:moveTo>
                  <a:lnTo>
                    <a:pt x="3653096" y="0"/>
                  </a:lnTo>
                  <a:cubicBezTo>
                    <a:pt x="3693189" y="0"/>
                    <a:pt x="3725690" y="32501"/>
                    <a:pt x="3725690" y="72594"/>
                  </a:cubicBezTo>
                  <a:lnTo>
                    <a:pt x="3725690" y="1160104"/>
                  </a:lnTo>
                  <a:cubicBezTo>
                    <a:pt x="3725690" y="1200197"/>
                    <a:pt x="3693189" y="1232698"/>
                    <a:pt x="3653096" y="1232698"/>
                  </a:cubicBezTo>
                  <a:lnTo>
                    <a:pt x="72594" y="1232698"/>
                  </a:lnTo>
                  <a:cubicBezTo>
                    <a:pt x="32501" y="1232698"/>
                    <a:pt x="0" y="1200197"/>
                    <a:pt x="0" y="1160104"/>
                  </a:cubicBezTo>
                  <a:lnTo>
                    <a:pt x="0" y="852177"/>
                  </a:lnTo>
                  <a:lnTo>
                    <a:pt x="1" y="852176"/>
                  </a:lnTo>
                  <a:lnTo>
                    <a:pt x="8359" y="842046"/>
                  </a:lnTo>
                  <a:cubicBezTo>
                    <a:pt x="60995" y="764135"/>
                    <a:pt x="91730" y="670211"/>
                    <a:pt x="91730" y="569108"/>
                  </a:cubicBezTo>
                  <a:cubicBezTo>
                    <a:pt x="91730" y="468006"/>
                    <a:pt x="60995" y="374082"/>
                    <a:pt x="8359" y="296170"/>
                  </a:cubicBezTo>
                  <a:lnTo>
                    <a:pt x="1" y="286040"/>
                  </a:lnTo>
                  <a:lnTo>
                    <a:pt x="0" y="286039"/>
                  </a:lnTo>
                  <a:lnTo>
                    <a:pt x="0" y="72594"/>
                  </a:lnTo>
                  <a:cubicBezTo>
                    <a:pt x="0" y="32501"/>
                    <a:pt x="32501" y="0"/>
                    <a:pt x="72594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2881463" y="1892860"/>
              <a:ext cx="3591892" cy="98320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defTabSz="19547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dirty="0" smtClean="0"/>
                <a:t>ビデオ端末による</a:t>
              </a:r>
              <a:r>
                <a:rPr kumimoji="1" lang="en-US" altLang="ja-JP" dirty="0" smtClean="0"/>
                <a:t>B2B</a:t>
              </a:r>
              <a:r>
                <a:rPr kumimoji="1" lang="ja-JP" altLang="en-US" dirty="0" smtClean="0"/>
                <a:t>の会議をご検討中のお客様</a:t>
              </a:r>
              <a:endParaRPr kumimoji="1" lang="ja-JP" altLang="en-US" dirty="0"/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5401776" y="3211724"/>
            <a:ext cx="3529985" cy="1320298"/>
            <a:chOff x="2747665" y="1726801"/>
            <a:chExt cx="3821001" cy="1320298"/>
          </a:xfrm>
        </p:grpSpPr>
        <p:sp>
          <p:nvSpPr>
            <p:cNvPr id="38" name="角丸四角形 37"/>
            <p:cNvSpPr/>
            <p:nvPr/>
          </p:nvSpPr>
          <p:spPr>
            <a:xfrm>
              <a:off x="2842976" y="1854951"/>
              <a:ext cx="3725690" cy="1192148"/>
            </a:xfrm>
            <a:prstGeom prst="roundRect">
              <a:avLst>
                <a:gd name="adj" fmla="val 5889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8000" tIns="111702" rIns="36000" bIns="111702" numCol="1" spcCol="1270" anchor="ctr" anchorCtr="0">
              <a:noAutofit/>
            </a:bodyPr>
            <a:lstStyle/>
            <a:p>
              <a:pPr defTabSz="19547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ja-JP" altLang="en-US" sz="2000" dirty="0"/>
            </a:p>
          </p:txBody>
        </p:sp>
        <p:sp>
          <p:nvSpPr>
            <p:cNvPr id="39" name="フリーフォーム 38"/>
            <p:cNvSpPr/>
            <p:nvPr/>
          </p:nvSpPr>
          <p:spPr>
            <a:xfrm>
              <a:off x="2760295" y="2014650"/>
              <a:ext cx="91730" cy="566138"/>
            </a:xfrm>
            <a:custGeom>
              <a:avLst/>
              <a:gdLst>
                <a:gd name="connsiteX0" fmla="*/ 0 w 91730"/>
                <a:gd name="connsiteY0" fmla="*/ 0 h 566138"/>
                <a:gd name="connsiteX1" fmla="*/ 1 w 91730"/>
                <a:gd name="connsiteY1" fmla="*/ 1 h 566138"/>
                <a:gd name="connsiteX2" fmla="*/ 8359 w 91730"/>
                <a:gd name="connsiteY2" fmla="*/ 10131 h 566138"/>
                <a:gd name="connsiteX3" fmla="*/ 91730 w 91730"/>
                <a:gd name="connsiteY3" fmla="*/ 283069 h 566138"/>
                <a:gd name="connsiteX4" fmla="*/ 8359 w 91730"/>
                <a:gd name="connsiteY4" fmla="*/ 556007 h 566138"/>
                <a:gd name="connsiteX5" fmla="*/ 1 w 91730"/>
                <a:gd name="connsiteY5" fmla="*/ 566137 h 566138"/>
                <a:gd name="connsiteX6" fmla="*/ 0 w 91730"/>
                <a:gd name="connsiteY6" fmla="*/ 566138 h 566138"/>
                <a:gd name="connsiteX7" fmla="*/ 0 w 91730"/>
                <a:gd name="connsiteY7" fmla="*/ 566137 h 566138"/>
                <a:gd name="connsiteX8" fmla="*/ 1 w 91730"/>
                <a:gd name="connsiteY8" fmla="*/ 566136 h 566138"/>
                <a:gd name="connsiteX9" fmla="*/ 8358 w 91730"/>
                <a:gd name="connsiteY9" fmla="*/ 556007 h 566138"/>
                <a:gd name="connsiteX10" fmla="*/ 91729 w 91730"/>
                <a:gd name="connsiteY10" fmla="*/ 283069 h 566138"/>
                <a:gd name="connsiteX11" fmla="*/ 8358 w 91730"/>
                <a:gd name="connsiteY11" fmla="*/ 10131 h 566138"/>
                <a:gd name="connsiteX12" fmla="*/ 1 w 91730"/>
                <a:gd name="connsiteY12" fmla="*/ 2 h 566138"/>
                <a:gd name="connsiteX13" fmla="*/ 0 w 91730"/>
                <a:gd name="connsiteY13" fmla="*/ 1 h 566138"/>
                <a:gd name="connsiteX14" fmla="*/ 0 w 91730"/>
                <a:gd name="connsiteY14" fmla="*/ 0 h 56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730" h="566138">
                  <a:moveTo>
                    <a:pt x="0" y="0"/>
                  </a:moveTo>
                  <a:lnTo>
                    <a:pt x="1" y="1"/>
                  </a:lnTo>
                  <a:lnTo>
                    <a:pt x="8359" y="10131"/>
                  </a:lnTo>
                  <a:cubicBezTo>
                    <a:pt x="60995" y="88043"/>
                    <a:pt x="91730" y="181967"/>
                    <a:pt x="91730" y="283069"/>
                  </a:cubicBezTo>
                  <a:cubicBezTo>
                    <a:pt x="91730" y="384172"/>
                    <a:pt x="60995" y="478096"/>
                    <a:pt x="8359" y="556007"/>
                  </a:cubicBezTo>
                  <a:lnTo>
                    <a:pt x="1" y="566137"/>
                  </a:lnTo>
                  <a:lnTo>
                    <a:pt x="0" y="566138"/>
                  </a:lnTo>
                  <a:lnTo>
                    <a:pt x="0" y="566137"/>
                  </a:lnTo>
                  <a:lnTo>
                    <a:pt x="1" y="566136"/>
                  </a:lnTo>
                  <a:lnTo>
                    <a:pt x="8358" y="556007"/>
                  </a:lnTo>
                  <a:cubicBezTo>
                    <a:pt x="60994" y="478096"/>
                    <a:pt x="91729" y="384172"/>
                    <a:pt x="91729" y="283069"/>
                  </a:cubicBezTo>
                  <a:cubicBezTo>
                    <a:pt x="91729" y="181967"/>
                    <a:pt x="60994" y="88043"/>
                    <a:pt x="8358" y="10131"/>
                  </a:cubicBez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A4D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40" name="フリーフォーム 39"/>
            <p:cNvSpPr/>
            <p:nvPr/>
          </p:nvSpPr>
          <p:spPr>
            <a:xfrm>
              <a:off x="2747665" y="1726801"/>
              <a:ext cx="3725690" cy="1232698"/>
            </a:xfrm>
            <a:custGeom>
              <a:avLst/>
              <a:gdLst>
                <a:gd name="connsiteX0" fmla="*/ 72594 w 3725690"/>
                <a:gd name="connsiteY0" fmla="*/ 0 h 1232698"/>
                <a:gd name="connsiteX1" fmla="*/ 3653096 w 3725690"/>
                <a:gd name="connsiteY1" fmla="*/ 0 h 1232698"/>
                <a:gd name="connsiteX2" fmla="*/ 3725690 w 3725690"/>
                <a:gd name="connsiteY2" fmla="*/ 72594 h 1232698"/>
                <a:gd name="connsiteX3" fmla="*/ 3725690 w 3725690"/>
                <a:gd name="connsiteY3" fmla="*/ 1160104 h 1232698"/>
                <a:gd name="connsiteX4" fmla="*/ 3653096 w 3725690"/>
                <a:gd name="connsiteY4" fmla="*/ 1232698 h 1232698"/>
                <a:gd name="connsiteX5" fmla="*/ 72594 w 3725690"/>
                <a:gd name="connsiteY5" fmla="*/ 1232698 h 1232698"/>
                <a:gd name="connsiteX6" fmla="*/ 0 w 3725690"/>
                <a:gd name="connsiteY6" fmla="*/ 1160104 h 1232698"/>
                <a:gd name="connsiteX7" fmla="*/ 0 w 3725690"/>
                <a:gd name="connsiteY7" fmla="*/ 852177 h 1232698"/>
                <a:gd name="connsiteX8" fmla="*/ 1 w 3725690"/>
                <a:gd name="connsiteY8" fmla="*/ 852176 h 1232698"/>
                <a:gd name="connsiteX9" fmla="*/ 8359 w 3725690"/>
                <a:gd name="connsiteY9" fmla="*/ 842046 h 1232698"/>
                <a:gd name="connsiteX10" fmla="*/ 91730 w 3725690"/>
                <a:gd name="connsiteY10" fmla="*/ 569108 h 1232698"/>
                <a:gd name="connsiteX11" fmla="*/ 8359 w 3725690"/>
                <a:gd name="connsiteY11" fmla="*/ 296170 h 1232698"/>
                <a:gd name="connsiteX12" fmla="*/ 1 w 3725690"/>
                <a:gd name="connsiteY12" fmla="*/ 286040 h 1232698"/>
                <a:gd name="connsiteX13" fmla="*/ 0 w 3725690"/>
                <a:gd name="connsiteY13" fmla="*/ 286039 h 1232698"/>
                <a:gd name="connsiteX14" fmla="*/ 0 w 3725690"/>
                <a:gd name="connsiteY14" fmla="*/ 72594 h 1232698"/>
                <a:gd name="connsiteX15" fmla="*/ 72594 w 3725690"/>
                <a:gd name="connsiteY15" fmla="*/ 0 h 123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690" h="1232698">
                  <a:moveTo>
                    <a:pt x="72594" y="0"/>
                  </a:moveTo>
                  <a:lnTo>
                    <a:pt x="3653096" y="0"/>
                  </a:lnTo>
                  <a:cubicBezTo>
                    <a:pt x="3693189" y="0"/>
                    <a:pt x="3725690" y="32501"/>
                    <a:pt x="3725690" y="72594"/>
                  </a:cubicBezTo>
                  <a:lnTo>
                    <a:pt x="3725690" y="1160104"/>
                  </a:lnTo>
                  <a:cubicBezTo>
                    <a:pt x="3725690" y="1200197"/>
                    <a:pt x="3693189" y="1232698"/>
                    <a:pt x="3653096" y="1232698"/>
                  </a:cubicBezTo>
                  <a:lnTo>
                    <a:pt x="72594" y="1232698"/>
                  </a:lnTo>
                  <a:cubicBezTo>
                    <a:pt x="32501" y="1232698"/>
                    <a:pt x="0" y="1200197"/>
                    <a:pt x="0" y="1160104"/>
                  </a:cubicBezTo>
                  <a:lnTo>
                    <a:pt x="0" y="852177"/>
                  </a:lnTo>
                  <a:lnTo>
                    <a:pt x="1" y="852176"/>
                  </a:lnTo>
                  <a:lnTo>
                    <a:pt x="8359" y="842046"/>
                  </a:lnTo>
                  <a:cubicBezTo>
                    <a:pt x="60995" y="764135"/>
                    <a:pt x="91730" y="670211"/>
                    <a:pt x="91730" y="569108"/>
                  </a:cubicBezTo>
                  <a:cubicBezTo>
                    <a:pt x="91730" y="468006"/>
                    <a:pt x="60995" y="374082"/>
                    <a:pt x="8359" y="296170"/>
                  </a:cubicBezTo>
                  <a:lnTo>
                    <a:pt x="1" y="286040"/>
                  </a:lnTo>
                  <a:lnTo>
                    <a:pt x="0" y="286039"/>
                  </a:lnTo>
                  <a:lnTo>
                    <a:pt x="0" y="72594"/>
                  </a:lnTo>
                  <a:cubicBezTo>
                    <a:pt x="0" y="32501"/>
                    <a:pt x="32501" y="0"/>
                    <a:pt x="72594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2881463" y="1892860"/>
              <a:ext cx="3591892" cy="98320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defTabSz="19547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dirty="0" smtClean="0"/>
                <a:t>ビデオ端末のセットアップを簡単に行いたいお客様</a:t>
              </a:r>
              <a:endParaRPr kumimoji="1" lang="ja-JP" altLang="en-US" dirty="0"/>
            </a:p>
          </p:txBody>
        </p:sp>
      </p:grpSp>
      <p:sp>
        <p:nvSpPr>
          <p:cNvPr id="54" name="テキスト プレースホルダー 7"/>
          <p:cNvSpPr txBox="1">
            <a:spLocks/>
          </p:cNvSpPr>
          <p:nvPr/>
        </p:nvSpPr>
        <p:spPr>
          <a:xfrm>
            <a:off x="966324" y="4604120"/>
            <a:ext cx="4768651" cy="33622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>
            <a:noAutofit/>
          </a:bodyPr>
          <a:lstStyle>
            <a:lvl1pPr marL="169863" indent="-169863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kumimoji="1" lang="en-US" sz="15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kumimoji="1"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kumimoji="1"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kumimoji="1"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kumimoji="1"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kumimoji="1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kumimoji="1"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altLang="ja-JP" sz="1050" dirty="0" smtClean="0">
                <a:solidFill>
                  <a:srgbClr val="FF0000"/>
                </a:solidFill>
                <a:ea typeface="+mn-ea"/>
              </a:rPr>
              <a:t>※</a:t>
            </a:r>
            <a:r>
              <a:rPr lang="ja-JP" altLang="en-US" sz="1050" dirty="0" smtClean="0">
                <a:solidFill>
                  <a:srgbClr val="FF0000"/>
                </a:solidFill>
                <a:ea typeface="+mn-ea"/>
              </a:rPr>
              <a:t>　</a:t>
            </a:r>
            <a:r>
              <a:rPr lang="en-US" altLang="ja-JP" sz="1050" dirty="0" smtClean="0">
                <a:solidFill>
                  <a:srgbClr val="FF0000"/>
                </a:solidFill>
                <a:ea typeface="+mn-ea"/>
              </a:rPr>
              <a:t>Spark Room</a:t>
            </a:r>
            <a:r>
              <a:rPr lang="ja-JP" altLang="en-US" sz="1050" dirty="0" smtClean="0">
                <a:solidFill>
                  <a:srgbClr val="FF0000"/>
                </a:solidFill>
                <a:ea typeface="+mn-ea"/>
              </a:rPr>
              <a:t>は</a:t>
            </a:r>
            <a:r>
              <a:rPr lang="en-US" altLang="ja-JP" sz="1050" dirty="0" smtClean="0">
                <a:solidFill>
                  <a:srgbClr val="FF0000"/>
                </a:solidFill>
                <a:ea typeface="+mn-ea"/>
              </a:rPr>
              <a:t>VCS, Expressway</a:t>
            </a:r>
            <a:r>
              <a:rPr lang="ja-JP" altLang="en-US" sz="1050" dirty="0" smtClean="0">
                <a:solidFill>
                  <a:srgbClr val="FF0000"/>
                </a:solidFill>
                <a:ea typeface="+mn-ea"/>
              </a:rPr>
              <a:t>と比較すると 機能が限定されております。</a:t>
            </a:r>
            <a:endParaRPr lang="ja-JP" altLang="en-US" sz="1050" dirty="0">
              <a:ea typeface="+mn-ea"/>
            </a:endParaRP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566465" y="4742907"/>
            <a:ext cx="167656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rgbClr val="000000">
                    <a:alpha val="25000"/>
                  </a:srgbClr>
                </a:solidFill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600" dirty="0">
              <a:solidFill>
                <a:srgbClr val="000000">
                  <a:alpha val="25000"/>
                </a:srgbClr>
              </a:solidFill>
              <a:cs typeface="CiscoSans Thin"/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>
                    <a:alpha val="25000"/>
                  </a:srgbClr>
                </a:solidFill>
                <a:cs typeface="CiscoSans Thin"/>
              </a:rPr>
              <a:t>© </a:t>
            </a:r>
            <a:r>
              <a:rPr lang="en-US" sz="600" dirty="0" smtClean="0">
                <a:solidFill>
                  <a:srgbClr val="000000">
                    <a:alpha val="25000"/>
                  </a:srgbClr>
                </a:solidFill>
                <a:cs typeface="CiscoSans Thin"/>
              </a:rPr>
              <a:t>2016  </a:t>
            </a:r>
            <a:r>
              <a:rPr lang="en-US" sz="600" dirty="0">
                <a:solidFill>
                  <a:srgbClr val="000000">
                    <a:alpha val="25000"/>
                  </a:srgbClr>
                </a:solidFill>
                <a:cs typeface="CiscoSans Thin"/>
              </a:rPr>
              <a:t>Cisco and/or its affiliates. All rights reserved.   Cisco Confidential</a:t>
            </a: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正方形/長方形 41"/>
          <p:cNvSpPr/>
          <p:nvPr/>
        </p:nvSpPr>
        <p:spPr>
          <a:xfrm>
            <a:off x="2838171" y="1865557"/>
            <a:ext cx="3335587" cy="9832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195476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en-US" altLang="ja-JP" dirty="0" smtClean="0"/>
              <a:t>Cisco</a:t>
            </a:r>
            <a:r>
              <a:rPr kumimoji="1" lang="ja-JP" altLang="en-US" dirty="0" smtClean="0"/>
              <a:t>のビデオ</a:t>
            </a:r>
            <a:r>
              <a:rPr kumimoji="1" lang="ja-JP" altLang="en-US" dirty="0"/>
              <a:t>端末を</a:t>
            </a:r>
            <a:r>
              <a:rPr kumimoji="1" lang="ja-JP" altLang="en-US" dirty="0" smtClean="0"/>
              <a:t>ご検討中のお客様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96018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Spark Room</a:t>
            </a:r>
            <a:r>
              <a:rPr lang="ja-JP" altLang="en-US" dirty="0" smtClean="0"/>
              <a:t>の管理ポータル </a:t>
            </a:r>
            <a:r>
              <a:rPr lang="en-US" altLang="ja-JP" dirty="0" smtClean="0"/>
              <a:t>CCM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2249" y="1735952"/>
            <a:ext cx="3780790" cy="2723983"/>
          </a:xfrm>
          <a:prstGeom prst="rect">
            <a:avLst/>
          </a:prstGeom>
          <a:gradFill>
            <a:gsLst>
              <a:gs pos="0">
                <a:srgbClr val="EBF3FB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13" tIns="210307" rIns="91438" bIns="420614" rtlCol="0" anchor="t"/>
          <a:lstStyle/>
          <a:p>
            <a:pPr marL="169863" indent="-169863">
              <a:spcBef>
                <a:spcPts val="120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ja-JP" altLang="en-US" sz="1600" dirty="0" smtClean="0">
                <a:solidFill>
                  <a:schemeClr val="tx1"/>
                </a:solidFill>
                <a:cs typeface="メイリオ" panose="020B0604030504040204" pitchFamily="50" charset="-128"/>
              </a:rPr>
              <a:t>ライセンス</a:t>
            </a:r>
            <a:r>
              <a:rPr lang="ja-JP" altLang="en-US" sz="1600" dirty="0">
                <a:solidFill>
                  <a:schemeClr val="tx1"/>
                </a:solidFill>
                <a:cs typeface="メイリオ" panose="020B0604030504040204" pitchFamily="50" charset="-128"/>
              </a:rPr>
              <a:t>と</a:t>
            </a:r>
            <a:r>
              <a:rPr lang="ja-JP" altLang="en-US" sz="1600" dirty="0" smtClean="0">
                <a:solidFill>
                  <a:schemeClr val="tx1"/>
                </a:solidFill>
                <a:cs typeface="メイリオ" panose="020B0604030504040204" pitchFamily="50" charset="-128"/>
              </a:rPr>
              <a:t>ユーザの</a:t>
            </a:r>
            <a:r>
              <a:rPr lang="ja-JP" altLang="en-US" sz="1600" dirty="0" smtClean="0">
                <a:solidFill>
                  <a:schemeClr val="tx1"/>
                </a:solidFill>
                <a:cs typeface="メイリオ" panose="020B0604030504040204" pitchFamily="50" charset="-128"/>
              </a:rPr>
              <a:t>管理</a:t>
            </a:r>
            <a:endParaRPr lang="en-US" altLang="ja-JP" sz="1600" dirty="0" smtClean="0">
              <a:solidFill>
                <a:schemeClr val="tx1"/>
              </a:solidFill>
              <a:cs typeface="メイリオ" panose="020B0604030504040204" pitchFamily="50" charset="-128"/>
            </a:endParaRPr>
          </a:p>
          <a:p>
            <a:pPr marL="169863" indent="-169863">
              <a:spcBef>
                <a:spcPts val="120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ja-JP" altLang="en-US" sz="1600" dirty="0" smtClean="0">
                <a:solidFill>
                  <a:schemeClr val="tx1"/>
                </a:solidFill>
                <a:cs typeface="メイリオ" panose="020B0604030504040204" pitchFamily="50" charset="-128"/>
              </a:rPr>
              <a:t>使用状況のレポートと分析</a:t>
            </a:r>
            <a:endParaRPr lang="en-US" altLang="ja-JP" sz="1600" dirty="0" smtClean="0">
              <a:solidFill>
                <a:schemeClr val="tx1"/>
              </a:solidFill>
              <a:cs typeface="メイリオ" panose="020B0604030504040204" pitchFamily="50" charset="-128"/>
            </a:endParaRPr>
          </a:p>
          <a:p>
            <a:pPr marL="169863" indent="-169863">
              <a:spcBef>
                <a:spcPts val="120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ja-JP" altLang="en-US" sz="1600" dirty="0" smtClean="0">
                <a:solidFill>
                  <a:schemeClr val="tx1"/>
                </a:solidFill>
                <a:cs typeface="メイリオ" panose="020B0604030504040204" pitchFamily="50" charset="-128"/>
              </a:rPr>
              <a:t>サービス モニタリングとサポート</a:t>
            </a:r>
            <a:endParaRPr lang="en-US" altLang="ja-JP" sz="1600" dirty="0" smtClean="0">
              <a:solidFill>
                <a:schemeClr val="tx1"/>
              </a:solidFill>
              <a:cs typeface="メイリオ" panose="020B0604030504040204" pitchFamily="50" charset="-128"/>
            </a:endParaRPr>
          </a:p>
          <a:p>
            <a:pPr marL="169863" indent="-169863">
              <a:spcBef>
                <a:spcPts val="120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ja-JP" altLang="en-US" sz="1600" dirty="0" smtClean="0">
                <a:solidFill>
                  <a:schemeClr val="accent4"/>
                </a:solidFill>
                <a:cs typeface="メイリオ" panose="020B0604030504040204" pitchFamily="50" charset="-128"/>
              </a:rPr>
              <a:t>パートナー：　</a:t>
            </a:r>
            <a:r>
              <a:rPr lang="ja-JP" altLang="en-US" sz="1600" dirty="0" smtClean="0">
                <a:solidFill>
                  <a:schemeClr val="tx1"/>
                </a:solidFill>
                <a:cs typeface="メイリオ" panose="020B0604030504040204" pitchFamily="50" charset="-128"/>
              </a:rPr>
              <a:t>トライアル発行</a:t>
            </a:r>
            <a:r>
              <a:rPr lang="en-US" altLang="ja-JP" sz="1600" dirty="0" smtClean="0">
                <a:solidFill>
                  <a:schemeClr val="tx1"/>
                </a:solidFill>
                <a:cs typeface="メイリオ" panose="020B0604030504040204" pitchFamily="50" charset="-128"/>
              </a:rPr>
              <a:t/>
            </a:r>
            <a:br>
              <a:rPr lang="en-US" altLang="ja-JP" sz="1600" dirty="0" smtClean="0">
                <a:solidFill>
                  <a:schemeClr val="tx1"/>
                </a:solidFill>
                <a:cs typeface="メイリオ" panose="020B0604030504040204" pitchFamily="50" charset="-128"/>
              </a:rPr>
            </a:br>
            <a:r>
              <a:rPr lang="en-US" altLang="ja-JP" sz="1600" dirty="0" smtClean="0">
                <a:solidFill>
                  <a:schemeClr val="tx1"/>
                </a:solidFill>
                <a:cs typeface="メイリオ" panose="020B0604030504040204" pitchFamily="50" charset="-128"/>
              </a:rPr>
              <a:t>(100</a:t>
            </a:r>
            <a:r>
              <a:rPr lang="ja-JP" altLang="en-US" sz="1600" dirty="0" smtClean="0">
                <a:solidFill>
                  <a:schemeClr val="tx1"/>
                </a:solidFill>
                <a:cs typeface="メイリオ" panose="020B0604030504040204" pitchFamily="50" charset="-128"/>
              </a:rPr>
              <a:t>ライセンス</a:t>
            </a:r>
            <a:r>
              <a:rPr lang="en-US" altLang="ja-JP" sz="1600" dirty="0" smtClean="0">
                <a:solidFill>
                  <a:schemeClr val="tx1"/>
                </a:solidFill>
                <a:cs typeface="メイリオ" panose="020B0604030504040204" pitchFamily="50" charset="-128"/>
              </a:rPr>
              <a:t>, 90</a:t>
            </a:r>
            <a:r>
              <a:rPr lang="ja-JP" altLang="en-US" sz="1600" dirty="0" smtClean="0">
                <a:solidFill>
                  <a:schemeClr val="tx1"/>
                </a:solidFill>
                <a:cs typeface="メイリオ" panose="020B0604030504040204" pitchFamily="50" charset="-128"/>
              </a:rPr>
              <a:t>日</a:t>
            </a:r>
            <a:r>
              <a:rPr lang="en-US" altLang="ja-JP" sz="1600" dirty="0" smtClean="0">
                <a:solidFill>
                  <a:schemeClr val="tx1"/>
                </a:solidFill>
                <a:cs typeface="メイリオ" panose="020B0604030504040204" pitchFamily="50" charset="-128"/>
              </a:rPr>
              <a:t>)</a:t>
            </a:r>
            <a:r>
              <a:rPr lang="ja-JP" altLang="en-US" sz="1600" dirty="0">
                <a:solidFill>
                  <a:schemeClr val="tx1"/>
                </a:solidFill>
                <a:cs typeface="メイリオ" panose="020B0604030504040204" pitchFamily="50" charset="-128"/>
              </a:rPr>
              <a:t> </a:t>
            </a:r>
            <a:r>
              <a:rPr lang="ja-JP" altLang="en-US" sz="1600" dirty="0" smtClean="0">
                <a:solidFill>
                  <a:schemeClr val="tx1"/>
                </a:solidFill>
                <a:cs typeface="メイリオ" panose="020B0604030504040204" pitchFamily="50" charset="-128"/>
              </a:rPr>
              <a:t>と 顧客</a:t>
            </a:r>
            <a:r>
              <a:rPr lang="ja-JP" altLang="en-US" sz="1600" dirty="0">
                <a:solidFill>
                  <a:schemeClr val="tx1"/>
                </a:solidFill>
                <a:cs typeface="メイリオ" panose="020B0604030504040204" pitchFamily="50" charset="-128"/>
              </a:rPr>
              <a:t>管理</a:t>
            </a:r>
            <a:endParaRPr lang="en-US" altLang="ja-JP" sz="1600" dirty="0" smtClean="0">
              <a:solidFill>
                <a:schemeClr val="tx1"/>
              </a:solidFill>
              <a:cs typeface="メイリオ" panose="020B0604030504040204" pitchFamily="50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9388" y="1735952"/>
            <a:ext cx="45719" cy="27252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 smtClean="0"/>
          </a:p>
        </p:txBody>
      </p:sp>
      <p:sp>
        <p:nvSpPr>
          <p:cNvPr id="10" name="Right Triangle 9"/>
          <p:cNvSpPr/>
          <p:nvPr/>
        </p:nvSpPr>
        <p:spPr>
          <a:xfrm rot="13496425">
            <a:off x="454142" y="1773828"/>
            <a:ext cx="182880" cy="18288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4267320" y="1734710"/>
            <a:ext cx="45719" cy="272398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4729001" y="4200665"/>
            <a:ext cx="3605489" cy="2762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962" y="1653742"/>
            <a:ext cx="3900498" cy="2685036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674898" y="1137110"/>
            <a:ext cx="738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  <a:cs typeface="メイリオ" panose="020B0604030504040204" pitchFamily="50" charset="-128"/>
              </a:rPr>
              <a:t>Web</a:t>
            </a:r>
            <a:r>
              <a:rPr lang="ja-JP" altLang="en-US" dirty="0" smtClean="0">
                <a:solidFill>
                  <a:schemeClr val="tx2"/>
                </a:solidFill>
                <a:cs typeface="メイリオ" panose="020B0604030504040204" pitchFamily="50" charset="-128"/>
              </a:rPr>
              <a:t>ブラウザ ベースの管理画面（</a:t>
            </a:r>
            <a:r>
              <a:rPr lang="en-US" altLang="ja-JP" dirty="0" smtClean="0">
                <a:solidFill>
                  <a:schemeClr val="tx2"/>
                </a:solidFill>
                <a:cs typeface="メイリオ" panose="020B0604030504040204" pitchFamily="50" charset="-128"/>
              </a:rPr>
              <a:t>CCM</a:t>
            </a:r>
            <a:r>
              <a:rPr lang="ja-JP" altLang="en-US" dirty="0" smtClean="0">
                <a:solidFill>
                  <a:schemeClr val="tx2"/>
                </a:solidFill>
                <a:cs typeface="メイリオ" panose="020B0604030504040204" pitchFamily="50" charset="-128"/>
              </a:rPr>
              <a:t>）から端末の登録や管理を行います</a:t>
            </a:r>
            <a:endParaRPr kumimoji="1" lang="ja-JP" altLang="en-US" dirty="0">
              <a:solidFill>
                <a:schemeClr val="tx2"/>
              </a:solidFill>
              <a:cs typeface="メイリオ" panose="020B0604030504040204" pitchFamily="50" charset="-128"/>
            </a:endParaRPr>
          </a:p>
        </p:txBody>
      </p:sp>
      <p:pic>
        <p:nvPicPr>
          <p:cNvPr id="12" name="Picture 6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962" y="1653177"/>
            <a:ext cx="4383429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1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Spark Room</a:t>
            </a:r>
            <a:r>
              <a:rPr lang="ja-JP" altLang="en-US" dirty="0" smtClean="0"/>
              <a:t>で使用する</a:t>
            </a:r>
            <a:r>
              <a:rPr kumimoji="1" lang="ja-JP" altLang="en-US" dirty="0" smtClean="0"/>
              <a:t>ポート レンジ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sz="2800" dirty="0" smtClean="0"/>
              <a:t>(IP</a:t>
            </a:r>
            <a:r>
              <a:rPr kumimoji="1" lang="ja-JP" altLang="en-US" sz="2800" dirty="0" smtClean="0"/>
              <a:t>アドレスは公開していません</a:t>
            </a:r>
            <a:r>
              <a:rPr kumimoji="1" lang="en-US" altLang="ja-JP" sz="2800" dirty="0" smtClean="0"/>
              <a:t>)</a:t>
            </a:r>
            <a:endParaRPr kumimoji="1" lang="ja-JP" altLang="en-US" sz="2800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1382204" y="1073151"/>
            <a:ext cx="6456611" cy="4072901"/>
            <a:chOff x="1803172" y="1252655"/>
            <a:chExt cx="8608815" cy="54305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5872" y="1561206"/>
              <a:ext cx="8596115" cy="512198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03172" y="1252655"/>
              <a:ext cx="8596115" cy="356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5001841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7766" y="3736601"/>
            <a:ext cx="5677539" cy="1086934"/>
          </a:xfrm>
        </p:spPr>
        <p:txBody>
          <a:bodyPr/>
          <a:lstStyle/>
          <a:p>
            <a:pPr marL="57139" indent="0">
              <a:buNone/>
            </a:pPr>
            <a:r>
              <a:rPr lang="en-US" altLang="ja-JP" sz="1650" b="1" u="sng" dirty="0">
                <a:solidFill>
                  <a:schemeClr val="tx2">
                    <a:lumMod val="50000"/>
                  </a:schemeClr>
                </a:solidFill>
                <a:latin typeface="+mj-lt"/>
                <a:cs typeface="メイリオ" panose="020B0604030504040204" pitchFamily="50" charset="-128"/>
              </a:rPr>
              <a:t>Touch10</a:t>
            </a:r>
            <a:r>
              <a:rPr lang="ja-JP" altLang="en-US" sz="1650" b="1" u="sng" dirty="0">
                <a:solidFill>
                  <a:schemeClr val="tx2">
                    <a:lumMod val="50000"/>
                  </a:schemeClr>
                </a:solidFill>
                <a:latin typeface="+mn-ea"/>
                <a:cs typeface="メイリオ" panose="020B0604030504040204" pitchFamily="50" charset="-128"/>
              </a:rPr>
              <a:t>は直接接続が必須</a:t>
            </a:r>
            <a:endParaRPr lang="en-US" sz="1650" b="1" u="sng" dirty="0">
              <a:solidFill>
                <a:schemeClr val="tx2">
                  <a:lumMod val="50000"/>
                </a:schemeClr>
              </a:solidFill>
              <a:latin typeface="+mn-ea"/>
              <a:cs typeface="メイリオ" panose="020B0604030504040204" pitchFamily="50" charset="-128"/>
            </a:endParaRPr>
          </a:p>
          <a:p>
            <a:pPr lvl="1"/>
            <a:r>
              <a:rPr lang="ja-JP" altLang="en-US" sz="1650" dirty="0" smtClean="0">
                <a:solidFill>
                  <a:schemeClr val="tx2">
                    <a:lumMod val="50000"/>
                  </a:schemeClr>
                </a:solidFill>
                <a:latin typeface="+mn-ea"/>
                <a:cs typeface="メイリオ" panose="020B0604030504040204" pitchFamily="50" charset="-128"/>
              </a:rPr>
              <a:t>ネットワーク ペアリング</a:t>
            </a:r>
            <a:r>
              <a:rPr lang="ja-JP" altLang="en-US" sz="1650" dirty="0">
                <a:solidFill>
                  <a:schemeClr val="tx2">
                    <a:lumMod val="50000"/>
                  </a:schemeClr>
                </a:solidFill>
                <a:latin typeface="+mn-ea"/>
                <a:cs typeface="メイリオ" panose="020B0604030504040204" pitchFamily="50" charset="-128"/>
              </a:rPr>
              <a:t>は、初期リリースではサポートなし</a:t>
            </a:r>
            <a:endParaRPr lang="en-US" sz="1650" dirty="0">
              <a:solidFill>
                <a:schemeClr val="tx2">
                  <a:lumMod val="50000"/>
                </a:schemeClr>
              </a:solidFill>
              <a:latin typeface="+mn-ea"/>
              <a:cs typeface="メイリオ" panose="020B0604030504040204" pitchFamily="50" charset="-128"/>
            </a:endParaRPr>
          </a:p>
          <a:p>
            <a:pPr lvl="1"/>
            <a:r>
              <a:rPr lang="en-US" sz="1650" dirty="0">
                <a:solidFill>
                  <a:schemeClr val="tx2">
                    <a:lumMod val="50000"/>
                  </a:schemeClr>
                </a:solidFill>
                <a:latin typeface="+mj-lt"/>
                <a:cs typeface="メイリオ" panose="020B0604030504040204" pitchFamily="50" charset="-128"/>
              </a:rPr>
              <a:t>SX10 / SX20</a:t>
            </a:r>
            <a:r>
              <a:rPr lang="ja-JP" altLang="en-US" sz="1650" dirty="0">
                <a:solidFill>
                  <a:schemeClr val="tx2">
                    <a:lumMod val="50000"/>
                  </a:schemeClr>
                </a:solidFill>
                <a:latin typeface="+mj-lt"/>
                <a:cs typeface="メイリオ" panose="020B0604030504040204" pitchFamily="50" charset="-128"/>
              </a:rPr>
              <a:t>ではリモコンが必須</a:t>
            </a:r>
            <a:r>
              <a:rPr lang="en-US" altLang="ja-JP" sz="1650" dirty="0">
                <a:solidFill>
                  <a:schemeClr val="tx2">
                    <a:lumMod val="50000"/>
                  </a:schemeClr>
                </a:solidFill>
                <a:latin typeface="+mj-lt"/>
                <a:cs typeface="メイリオ" panose="020B0604030504040204" pitchFamily="50" charset="-128"/>
              </a:rPr>
              <a:t>(TRC6)</a:t>
            </a:r>
            <a:endParaRPr lang="en-US" sz="1650" dirty="0">
              <a:solidFill>
                <a:schemeClr val="tx2">
                  <a:lumMod val="50000"/>
                </a:schemeClr>
              </a:solidFill>
              <a:latin typeface="+mj-lt"/>
              <a:cs typeface="メイリオ" panose="020B0604030504040204" pitchFamily="50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Spark Room</a:t>
            </a:r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対応機種（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CE8.2</a:t>
            </a:r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～）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024978" y="1163604"/>
            <a:ext cx="2667805" cy="1984536"/>
            <a:chOff x="6602471" y="3768656"/>
            <a:chExt cx="2736213" cy="2035421"/>
          </a:xfrm>
        </p:grpSpPr>
        <p:pic>
          <p:nvPicPr>
            <p:cNvPr id="13" name="Picture 2" descr="C:\Users\rteligic\Desktop\Picture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02471" y="3768656"/>
              <a:ext cx="2736213" cy="2035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22016" y="3993503"/>
              <a:ext cx="2296358" cy="14182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4978" y="3795515"/>
            <a:ext cx="1419658" cy="10283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82889" y="3940369"/>
            <a:ext cx="6367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50" b="1" dirty="0">
                <a:solidFill>
                  <a:srgbClr val="00B050"/>
                </a:solidFill>
              </a:rPr>
              <a:t>TRC6</a:t>
            </a:r>
            <a:endParaRPr kumimoji="1" lang="ja-JP" altLang="en-US" sz="1350" b="1" dirty="0">
              <a:solidFill>
                <a:srgbClr val="00B05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093" y="1323627"/>
            <a:ext cx="5681082" cy="1774307"/>
          </a:xfrm>
          <a:prstGeom prst="roundRect">
            <a:avLst>
              <a:gd name="adj" fmla="val 6532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sp>
        <p:nvSpPr>
          <p:cNvPr id="16" name="Rounded Rectangle 15"/>
          <p:cNvSpPr/>
          <p:nvPr/>
        </p:nvSpPr>
        <p:spPr>
          <a:xfrm>
            <a:off x="292941" y="1168119"/>
            <a:ext cx="3486635" cy="41412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50" dirty="0"/>
              <a:t>Cisco Spark</a:t>
            </a:r>
            <a:r>
              <a:rPr kumimoji="1" lang="ja-JP" altLang="en-US" sz="1350" dirty="0"/>
              <a:t>への登録可能機種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27217" y="1642427"/>
            <a:ext cx="58080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31" lvl="1" indent="-285743">
              <a:buFont typeface="Arial" panose="020B0604020202020204" pitchFamily="34" charset="0"/>
              <a:buChar char="•"/>
            </a:pPr>
            <a:r>
              <a:rPr lang="en-US" altLang="ja-JP" sz="16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MX200G2, MX300G2, MX700, MX800, MX800 Dual</a:t>
            </a:r>
          </a:p>
          <a:p>
            <a:pPr marL="742931" lvl="1" indent="-285743">
              <a:buFont typeface="Arial" panose="020B0604020202020204" pitchFamily="34" charset="0"/>
              <a:buChar char="•"/>
            </a:pPr>
            <a:r>
              <a:rPr lang="en-US" altLang="ja-JP" sz="16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DX70,DX80 (CE)</a:t>
            </a:r>
          </a:p>
          <a:p>
            <a:pPr marL="742931" lvl="1" indent="-285743">
              <a:buFont typeface="Arial" panose="020B0604020202020204" pitchFamily="34" charset="0"/>
              <a:buChar char="•"/>
            </a:pPr>
            <a:r>
              <a:rPr lang="en-US" altLang="ja-JP" sz="16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SX10,SX20,SX80,SX10N</a:t>
            </a:r>
          </a:p>
          <a:p>
            <a:pPr marL="742931" lvl="1" indent="-285743">
              <a:buFont typeface="Arial" panose="020B0604020202020204" pitchFamily="34" charset="0"/>
              <a:buChar char="•"/>
            </a:pPr>
            <a:r>
              <a:rPr lang="ja-JP" altLang="en-US" sz="1650" b="1" dirty="0">
                <a:solidFill>
                  <a:schemeClr val="tx2">
                    <a:lumMod val="50000"/>
                  </a:schemeClr>
                </a:solidFill>
                <a:latin typeface="+mn-ea"/>
                <a:cs typeface="メイリオ" panose="020B0604030504040204" pitchFamily="50" charset="-128"/>
              </a:rPr>
              <a:t>製品型番は変更なし</a:t>
            </a:r>
            <a:endParaRPr lang="en-US" altLang="ja-JP" sz="1650" b="1" dirty="0">
              <a:solidFill>
                <a:schemeClr val="tx2">
                  <a:lumMod val="50000"/>
                </a:schemeClr>
              </a:solidFill>
              <a:latin typeface="+mn-ea"/>
              <a:cs typeface="メイリオ" panose="020B0604030504040204" pitchFamily="50" charset="-128"/>
            </a:endParaRPr>
          </a:p>
          <a:p>
            <a:pPr marL="742931" lvl="1" indent="-285743">
              <a:buFont typeface="Arial" panose="020B0604020202020204" pitchFamily="34" charset="0"/>
              <a:buChar char="•"/>
            </a:pPr>
            <a:r>
              <a:rPr lang="en-US" altLang="ja-JP" sz="1650" b="1" dirty="0">
                <a:solidFill>
                  <a:schemeClr val="tx2">
                    <a:lumMod val="50000"/>
                  </a:schemeClr>
                </a:solidFill>
                <a:latin typeface="+mn-ea"/>
                <a:cs typeface="メイリオ" panose="020B0604030504040204" pitchFamily="50" charset="-128"/>
              </a:rPr>
              <a:t>Spark Room License </a:t>
            </a:r>
            <a:r>
              <a:rPr lang="ja-JP" altLang="en-US" sz="1650" b="1" dirty="0">
                <a:solidFill>
                  <a:schemeClr val="tx2">
                    <a:lumMod val="50000"/>
                  </a:schemeClr>
                </a:solidFill>
                <a:latin typeface="+mn-ea"/>
                <a:cs typeface="メイリオ" panose="020B0604030504040204" pitchFamily="50" charset="-128"/>
              </a:rPr>
              <a:t>が必要</a:t>
            </a:r>
            <a:endParaRPr lang="en-US" altLang="ja-JP" sz="1650" b="1" dirty="0">
              <a:solidFill>
                <a:schemeClr val="tx2">
                  <a:lumMod val="50000"/>
                </a:schemeClr>
              </a:solidFill>
              <a:latin typeface="+mn-ea"/>
              <a:cs typeface="メイリオ" panose="020B0604030504040204" pitchFamily="50" charset="-128"/>
            </a:endParaRPr>
          </a:p>
          <a:p>
            <a:pPr marL="285743" indent="-285743">
              <a:buFont typeface="Arial" panose="020B0604020202020204" pitchFamily="34" charset="0"/>
              <a:buChar char="•"/>
            </a:pPr>
            <a:endParaRPr kumimoji="1" lang="ja-JP" altLang="en-US" sz="1350" dirty="0"/>
          </a:p>
        </p:txBody>
      </p:sp>
    </p:spTree>
    <p:extLst>
      <p:ext uri="{BB962C8B-B14F-4D97-AF65-F5344CB8AC3E}">
        <p14:creationId xmlns:p14="http://schemas.microsoft.com/office/powerpoint/2010/main" val="3249259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30306" y="235324"/>
            <a:ext cx="8256494" cy="565811"/>
          </a:xfrm>
        </p:spPr>
        <p:txBody>
          <a:bodyPr/>
          <a:lstStyle/>
          <a:p>
            <a:r>
              <a:rPr kumimoji="1" lang="ja-JP" altLang="en-US" sz="2400" dirty="0" smtClean="0"/>
              <a:t>用語集</a:t>
            </a:r>
            <a:endParaRPr kumimoji="1" lang="ja-JP" altLang="en-US" sz="24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029029"/>
              </p:ext>
            </p:extLst>
          </p:nvPr>
        </p:nvGraphicFramePr>
        <p:xfrm>
          <a:off x="739588" y="1062673"/>
          <a:ext cx="7651377" cy="2188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5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552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用語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説明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193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Spark</a:t>
                      </a:r>
                      <a:r>
                        <a:rPr kumimoji="1" lang="en-US" altLang="ja-JP" sz="1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App</a:t>
                      </a:r>
                      <a:endParaRPr kumimoji="1" lang="ja-JP" altLang="en-US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ビジネスチャットやビデオ機能を提供するアプリケーション。</a:t>
                      </a:r>
                      <a:r>
                        <a:rPr kumimoji="1" lang="en-US" altLang="ja-JP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kumimoji="1" lang="en-US" altLang="ja-JP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</a:br>
                      <a:r>
                        <a:rPr kumimoji="1" lang="en-US" altLang="ja-JP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Windows, Mac,</a:t>
                      </a:r>
                      <a:r>
                        <a:rPr kumimoji="1" lang="en-US" altLang="ja-JP" sz="1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Android, iOS</a:t>
                      </a:r>
                      <a:r>
                        <a:rPr kumimoji="1" lang="ja-JP" altLang="en-US" sz="1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に対応。</a:t>
                      </a:r>
                      <a:endParaRPr kumimoji="1" lang="ja-JP" altLang="en-US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903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Meet</a:t>
                      </a:r>
                      <a:endParaRPr kumimoji="1" lang="ja-JP" altLang="en-US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Spark</a:t>
                      </a:r>
                      <a:r>
                        <a:rPr kumimoji="1" lang="en-US" altLang="ja-JP" sz="1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App</a:t>
                      </a:r>
                      <a:r>
                        <a:rPr kumimoji="1" lang="ja-JP" altLang="en-US" sz="1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で使用できる、ビデオ機能</a:t>
                      </a:r>
                      <a:endParaRPr kumimoji="1" lang="ja-JP" altLang="en-US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26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登録</a:t>
                      </a:r>
                      <a:endParaRPr kumimoji="1" lang="ja-JP" altLang="en-US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ビデオ端末を呼制御サーバに登録すること。多地点会議を提供するという意味ではない。</a:t>
                      </a:r>
                      <a:endParaRPr kumimoji="1" lang="en-US" altLang="ja-JP" sz="14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552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SIP URI</a:t>
                      </a:r>
                      <a:r>
                        <a:rPr kumimoji="1" lang="ja-JP" alt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ダイアリング</a:t>
                      </a:r>
                      <a:endParaRPr kumimoji="1" lang="ja-JP" altLang="en-US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SIP</a:t>
                      </a:r>
                      <a:r>
                        <a:rPr kumimoji="1" lang="ja-JP" alt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プロトコルで</a:t>
                      </a:r>
                      <a:r>
                        <a:rPr kumimoji="1" lang="en-US" altLang="ja-JP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xxxx@yyy.com</a:t>
                      </a:r>
                      <a:r>
                        <a:rPr kumimoji="1" lang="ja-JP" altLang="en-US" sz="14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のような</a:t>
                      </a:r>
                      <a:r>
                        <a:rPr kumimoji="1" lang="ja-JP" alt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形式でコールすること</a:t>
                      </a:r>
                      <a:endParaRPr kumimoji="1" lang="en-US" altLang="ja-JP" sz="14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94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860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" y="0"/>
            <a:ext cx="9136605" cy="5143500"/>
          </a:xfrm>
          <a:prstGeom prst="rect">
            <a:avLst/>
          </a:prstGeom>
        </p:spPr>
      </p:pic>
      <p:sp>
        <p:nvSpPr>
          <p:cNvPr id="7" name="タイトル 6"/>
          <p:cNvSpPr>
            <a:spLocks noGrp="1"/>
          </p:cNvSpPr>
          <p:nvPr>
            <p:ph type="ctrTitle"/>
          </p:nvPr>
        </p:nvSpPr>
        <p:spPr>
          <a:xfrm>
            <a:off x="416425" y="2599899"/>
            <a:ext cx="5950256" cy="885456"/>
          </a:xfrm>
          <a:solidFill>
            <a:srgbClr val="2C2C2E">
              <a:alpha val="60000"/>
            </a:srgbClr>
          </a:solidFill>
        </p:spPr>
        <p:txBody>
          <a:bodyPr/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製品紹介</a:t>
            </a:r>
            <a:endParaRPr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52898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3582" y="158353"/>
            <a:ext cx="8359672" cy="892870"/>
          </a:xfrm>
        </p:spPr>
        <p:txBody>
          <a:bodyPr/>
          <a:lstStyle/>
          <a:p>
            <a:r>
              <a:rPr lang="en-US" altLang="ja-JP" dirty="0" smtClean="0"/>
              <a:t>Cisco Spark </a:t>
            </a:r>
            <a:r>
              <a:rPr lang="ja-JP" altLang="en-US" dirty="0" smtClean="0"/>
              <a:t>とは？</a:t>
            </a:r>
            <a:endParaRPr kumimoji="1" lang="ja-JP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51" y="3436262"/>
            <a:ext cx="537407" cy="538803"/>
          </a:xfrm>
          <a:prstGeom prst="rect">
            <a:avLst/>
          </a:prstGeom>
        </p:spPr>
      </p:pic>
      <p:pic>
        <p:nvPicPr>
          <p:cNvPr id="1026" name="Picture 2" descr="「ノートパソコン」の画像検索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34" y="3837149"/>
            <a:ext cx="60619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7326" y="3679830"/>
            <a:ext cx="674719" cy="85394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33950" y="3242446"/>
            <a:ext cx="2917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rgbClr val="00B050"/>
                </a:solidFill>
              </a:rPr>
              <a:t>Windows</a:t>
            </a:r>
            <a:r>
              <a:rPr kumimoji="1" lang="ja-JP" altLang="en-US" sz="1200" dirty="0">
                <a:solidFill>
                  <a:srgbClr val="00B050"/>
                </a:solidFill>
              </a:rPr>
              <a:t>・</a:t>
            </a:r>
            <a:r>
              <a:rPr kumimoji="1" lang="en-US" altLang="ja-JP" sz="1200" dirty="0">
                <a:solidFill>
                  <a:srgbClr val="00B050"/>
                </a:solidFill>
              </a:rPr>
              <a:t>Mac</a:t>
            </a:r>
            <a:r>
              <a:rPr kumimoji="1" lang="ja-JP" altLang="en-US" sz="1200" dirty="0">
                <a:solidFill>
                  <a:srgbClr val="00B050"/>
                </a:solidFill>
              </a:rPr>
              <a:t> </a:t>
            </a:r>
            <a:r>
              <a:rPr kumimoji="1" lang="en-US" altLang="ja-JP" sz="1200" dirty="0">
                <a:solidFill>
                  <a:srgbClr val="00B050"/>
                </a:solidFill>
              </a:rPr>
              <a:t>PC, Android, iPhone </a:t>
            </a:r>
            <a:r>
              <a:rPr kumimoji="1" lang="ja-JP" altLang="en-US" sz="1200" dirty="0">
                <a:solidFill>
                  <a:srgbClr val="00B050"/>
                </a:solidFill>
              </a:rPr>
              <a:t>など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51239" y="3489393"/>
            <a:ext cx="2326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rgbClr val="00B050"/>
                </a:solidFill>
              </a:rPr>
              <a:t>DX, MX, SX</a:t>
            </a:r>
            <a:r>
              <a:rPr kumimoji="1" lang="ja-JP" altLang="en-US" sz="1200" dirty="0">
                <a:solidFill>
                  <a:srgbClr val="00B050"/>
                </a:solidFill>
              </a:rPr>
              <a:t>シリーズの対応機種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4259" y="3759939"/>
            <a:ext cx="958487" cy="78273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697976" y="3442627"/>
            <a:ext cx="2360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rgbClr val="00B050"/>
                </a:solidFill>
              </a:rPr>
              <a:t>IP Phone 78xx, 88xx</a:t>
            </a:r>
            <a:r>
              <a:rPr kumimoji="1" lang="ja-JP" altLang="en-US" sz="1200" dirty="0">
                <a:solidFill>
                  <a:srgbClr val="00B050"/>
                </a:solidFill>
              </a:rPr>
              <a:t>の対応機種</a:t>
            </a:r>
            <a:endParaRPr kumimoji="1" lang="en-US" altLang="ja-JP" sz="1200" dirty="0">
              <a:solidFill>
                <a:srgbClr val="00B050"/>
              </a:solidFill>
            </a:endParaRPr>
          </a:p>
          <a:p>
            <a:r>
              <a:rPr kumimoji="1" lang="ja-JP" altLang="en-US" sz="1200" dirty="0">
                <a:solidFill>
                  <a:srgbClr val="00B050"/>
                </a:solidFill>
              </a:rPr>
              <a:t>もしくは</a:t>
            </a:r>
            <a:r>
              <a:rPr kumimoji="1" lang="en-US" altLang="ja-JP" sz="1200" dirty="0">
                <a:solidFill>
                  <a:srgbClr val="00B050"/>
                </a:solidFill>
              </a:rPr>
              <a:t>Spark</a:t>
            </a:r>
            <a:r>
              <a:rPr kumimoji="1" lang="ja-JP" altLang="en-US" sz="1200" dirty="0">
                <a:solidFill>
                  <a:srgbClr val="00B050"/>
                </a:solidFill>
              </a:rPr>
              <a:t>アプリ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53822" y="2696020"/>
            <a:ext cx="1931939" cy="755113"/>
            <a:chOff x="3658126" y="2517192"/>
            <a:chExt cx="2371084" cy="926757"/>
          </a:xfrm>
        </p:grpSpPr>
        <p:sp>
          <p:nvSpPr>
            <p:cNvPr id="5" name="TextBox 4"/>
            <p:cNvSpPr txBox="1"/>
            <p:nvPr/>
          </p:nvSpPr>
          <p:spPr>
            <a:xfrm>
              <a:off x="3658126" y="2858456"/>
              <a:ext cx="2371084" cy="585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>
                  <a:solidFill>
                    <a:schemeClr val="accent1"/>
                  </a:solidFill>
                </a:rPr>
                <a:t>電話機能登録サービス</a:t>
              </a:r>
              <a:r>
                <a:rPr kumimoji="1" lang="en-US" altLang="ja-JP" sz="1400" dirty="0">
                  <a:solidFill>
                    <a:schemeClr val="accent1"/>
                  </a:solidFill>
                </a:rPr>
                <a:t/>
              </a:r>
              <a:br>
                <a:rPr kumimoji="1" lang="en-US" altLang="ja-JP" sz="1400" dirty="0">
                  <a:solidFill>
                    <a:schemeClr val="accent1"/>
                  </a:solidFill>
                </a:rPr>
              </a:br>
              <a:endParaRPr kumimoji="1" lang="ja-JP" altLang="en-US" sz="1100" dirty="0">
                <a:solidFill>
                  <a:schemeClr val="accent1"/>
                </a:solidFill>
              </a:endParaRPr>
            </a:p>
          </p:txBody>
        </p:sp>
        <p:pic>
          <p:nvPicPr>
            <p:cNvPr id="20" name="Picture 4" descr="「cisco spark」の画像検索結果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152" y="2517192"/>
              <a:ext cx="438568" cy="43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4245107" y="2591982"/>
              <a:ext cx="1381493" cy="396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500" b="1" u="sng" dirty="0">
                  <a:solidFill>
                    <a:schemeClr val="accent1"/>
                  </a:solidFill>
                </a:rPr>
                <a:t>Spark Call</a:t>
              </a:r>
              <a:endParaRPr kumimoji="1" lang="ja-JP" altLang="en-US" sz="1500" b="1" u="sng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45085" y="2837680"/>
            <a:ext cx="2295998" cy="751336"/>
            <a:chOff x="6348512" y="2407539"/>
            <a:chExt cx="2540281" cy="922121"/>
          </a:xfrm>
        </p:grpSpPr>
        <p:sp>
          <p:nvSpPr>
            <p:cNvPr id="6" name="TextBox 5"/>
            <p:cNvSpPr txBox="1"/>
            <p:nvPr/>
          </p:nvSpPr>
          <p:spPr>
            <a:xfrm>
              <a:off x="6348512" y="2744168"/>
              <a:ext cx="2540281" cy="585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>
                  <a:solidFill>
                    <a:schemeClr val="accent1"/>
                  </a:solidFill>
                </a:rPr>
                <a:t>ビデオ端末登録サービス</a:t>
              </a:r>
              <a:r>
                <a:rPr kumimoji="1" lang="en-US" altLang="ja-JP" sz="1400" dirty="0">
                  <a:solidFill>
                    <a:schemeClr val="accent1"/>
                  </a:solidFill>
                </a:rPr>
                <a:t/>
              </a:r>
              <a:br>
                <a:rPr kumimoji="1" lang="en-US" altLang="ja-JP" sz="1400" dirty="0">
                  <a:solidFill>
                    <a:schemeClr val="accent1"/>
                  </a:solidFill>
                </a:rPr>
              </a:br>
              <a:endParaRPr kumimoji="1" lang="ja-JP" altLang="en-US" sz="1100" dirty="0">
                <a:solidFill>
                  <a:schemeClr val="accent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30876" y="2407539"/>
              <a:ext cx="1764245" cy="396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500" b="1" u="sng" dirty="0">
                  <a:solidFill>
                    <a:schemeClr val="accent1"/>
                  </a:solidFill>
                </a:rPr>
                <a:t>Spark Room</a:t>
              </a:r>
              <a:endParaRPr kumimoji="1" lang="ja-JP" altLang="en-US" sz="1500" b="1" u="sng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21280" y="2906996"/>
            <a:ext cx="1355009" cy="519948"/>
            <a:chOff x="1164170" y="2575805"/>
            <a:chExt cx="1398334" cy="638136"/>
          </a:xfrm>
        </p:grpSpPr>
        <p:sp>
          <p:nvSpPr>
            <p:cNvPr id="4" name="TextBox 3"/>
            <p:cNvSpPr txBox="1"/>
            <p:nvPr/>
          </p:nvSpPr>
          <p:spPr>
            <a:xfrm>
              <a:off x="1864525" y="2836204"/>
              <a:ext cx="226722" cy="3777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kumimoji="1" lang="en-US" altLang="ja-JP" sz="1400" dirty="0">
                <a:solidFill>
                  <a:schemeClr val="accent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64170" y="2575805"/>
              <a:ext cx="1398334" cy="396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500" b="1" u="sng" dirty="0">
                  <a:solidFill>
                    <a:schemeClr val="accent1"/>
                  </a:solidFill>
                </a:rPr>
                <a:t>Spark App</a:t>
              </a:r>
              <a:endParaRPr kumimoji="1" lang="ja-JP" altLang="en-US" sz="1500" b="1" u="sng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1372" y="3515161"/>
            <a:ext cx="965528" cy="6439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259" y="1215893"/>
            <a:ext cx="1460777" cy="811287"/>
          </a:xfrm>
          <a:prstGeom prst="rect">
            <a:avLst/>
          </a:prstGeom>
        </p:spPr>
      </p:pic>
      <p:pic>
        <p:nvPicPr>
          <p:cNvPr id="1028" name="Picture 4" descr="「cisco spark」の画像検索結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631" y="3658478"/>
            <a:ext cx="357341" cy="35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rapezoid 12"/>
          <p:cNvSpPr/>
          <p:nvPr/>
        </p:nvSpPr>
        <p:spPr>
          <a:xfrm>
            <a:off x="1216893" y="2017826"/>
            <a:ext cx="7217129" cy="272970"/>
          </a:xfrm>
          <a:prstGeom prst="trapezoid">
            <a:avLst>
              <a:gd name="adj" fmla="val 1045077"/>
            </a:avLst>
          </a:prstGeom>
          <a:gradFill flip="none" rotWithShape="1">
            <a:gsLst>
              <a:gs pos="0">
                <a:srgbClr val="36A4D7">
                  <a:tint val="66000"/>
                  <a:satMod val="160000"/>
                </a:srgbClr>
              </a:gs>
              <a:gs pos="50000">
                <a:srgbClr val="36A4D7">
                  <a:tint val="44500"/>
                  <a:satMod val="160000"/>
                </a:srgbClr>
              </a:gs>
              <a:gs pos="100000">
                <a:srgbClr val="36A4D7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3626457" y="1576714"/>
            <a:ext cx="2323072" cy="38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75" b="1" u="sng" dirty="0">
                <a:solidFill>
                  <a:schemeClr val="accent1"/>
                </a:solidFill>
              </a:rPr>
              <a:t>Cisco Spark Cloud</a:t>
            </a:r>
            <a:endParaRPr kumimoji="1" lang="ja-JP" altLang="en-US" sz="1875" b="1" u="sng" dirty="0">
              <a:solidFill>
                <a:schemeClr val="accent1"/>
              </a:solidFill>
            </a:endParaRPr>
          </a:p>
        </p:txBody>
      </p:sp>
      <p:pic>
        <p:nvPicPr>
          <p:cNvPr id="30" name="Picture 4" descr="「cisco spark」の画像検索結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39" y="3515161"/>
            <a:ext cx="357341" cy="35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4529" y="3926894"/>
            <a:ext cx="672929" cy="448821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3715831" y="2646134"/>
            <a:ext cx="2207921" cy="1973988"/>
          </a:xfrm>
          <a:prstGeom prst="roundRect">
            <a:avLst>
              <a:gd name="adj" fmla="val 9659"/>
            </a:avLst>
          </a:prstGeom>
          <a:solidFill>
            <a:srgbClr val="58585B">
              <a:alpha val="6509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50" dirty="0"/>
              <a:t>現在日本では未展開</a:t>
            </a:r>
            <a:endParaRPr kumimoji="1" lang="en-US" altLang="ja-JP" sz="135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9407" y="761702"/>
            <a:ext cx="815167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50" b="1" dirty="0" smtClean="0">
                <a:solidFill>
                  <a:srgbClr val="00B050"/>
                </a:solidFill>
                <a:cs typeface="メイリオ" panose="020B0604030504040204" pitchFamily="50" charset="-128"/>
              </a:rPr>
              <a:t>ビジネス チャット</a:t>
            </a:r>
            <a:r>
              <a:rPr kumimoji="1" lang="ja-JP" altLang="en-US" sz="1650" b="1" dirty="0">
                <a:solidFill>
                  <a:srgbClr val="00B050"/>
                </a:solidFill>
                <a:cs typeface="メイリオ" panose="020B0604030504040204" pitchFamily="50" charset="-128"/>
              </a:rPr>
              <a:t>、ビデオ端末の登録機能、電話呼制御機能を提供する</a:t>
            </a:r>
            <a:r>
              <a:rPr kumimoji="1" lang="ja-JP" altLang="en-US" sz="1650" b="1" dirty="0" smtClean="0">
                <a:solidFill>
                  <a:srgbClr val="00B050"/>
                </a:solidFill>
                <a:cs typeface="メイリオ" panose="020B0604030504040204" pitchFamily="50" charset="-128"/>
              </a:rPr>
              <a:t>クラウド サービス</a:t>
            </a:r>
            <a:endParaRPr kumimoji="1" lang="ja-JP" altLang="en-US" sz="1650" b="1" dirty="0">
              <a:solidFill>
                <a:srgbClr val="00B050"/>
              </a:solidFill>
              <a:cs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63939" y="4655592"/>
            <a:ext cx="4884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cs typeface="メイリオ" panose="020B0604030504040204" pitchFamily="50" charset="-128"/>
              </a:rPr>
              <a:t>※Spark</a:t>
            </a:r>
            <a:r>
              <a:rPr kumimoji="1" lang="ja-JP" altLang="en-US" sz="1200" dirty="0">
                <a:cs typeface="メイリオ" panose="020B0604030504040204" pitchFamily="50" charset="-128"/>
              </a:rPr>
              <a:t>アプリ、</a:t>
            </a:r>
            <a:r>
              <a:rPr kumimoji="1" lang="en-US" altLang="ja-JP" sz="1200" dirty="0">
                <a:cs typeface="メイリオ" panose="020B0604030504040204" pitchFamily="50" charset="-128"/>
              </a:rPr>
              <a:t>Spark Call</a:t>
            </a:r>
            <a:r>
              <a:rPr kumimoji="1" lang="ja-JP" altLang="en-US" sz="1200" dirty="0" err="1">
                <a:cs typeface="メイリオ" panose="020B0604030504040204" pitchFamily="50" charset="-128"/>
              </a:rPr>
              <a:t>、</a:t>
            </a:r>
            <a:r>
              <a:rPr kumimoji="1" lang="en-US" altLang="ja-JP" sz="1200" dirty="0">
                <a:cs typeface="メイリオ" panose="020B0604030504040204" pitchFamily="50" charset="-128"/>
              </a:rPr>
              <a:t>Spark Room</a:t>
            </a:r>
            <a:r>
              <a:rPr kumimoji="1" lang="ja-JP" altLang="en-US" sz="1200" dirty="0">
                <a:cs typeface="メイリオ" panose="020B0604030504040204" pitchFamily="50" charset="-128"/>
              </a:rPr>
              <a:t>のライセンス</a:t>
            </a:r>
            <a:r>
              <a:rPr kumimoji="1" lang="ja-JP" altLang="en-US" sz="1200" dirty="0" smtClean="0">
                <a:cs typeface="メイリオ" panose="020B0604030504040204" pitchFamily="50" charset="-128"/>
              </a:rPr>
              <a:t>は 別</a:t>
            </a:r>
            <a:r>
              <a:rPr kumimoji="1" lang="ja-JP" altLang="en-US" sz="1200" dirty="0">
                <a:cs typeface="メイリオ" panose="020B0604030504040204" pitchFamily="50" charset="-128"/>
              </a:rPr>
              <a:t>売り可能です</a:t>
            </a:r>
            <a:endParaRPr kumimoji="1" lang="en-US" altLang="ja-JP" sz="1200" dirty="0">
              <a:cs typeface="メイリオ" panose="020B0604030504040204" pitchFamily="50" charset="-128"/>
            </a:endParaRPr>
          </a:p>
          <a:p>
            <a:r>
              <a:rPr kumimoji="1" lang="en-US" altLang="ja-JP" sz="1200" dirty="0">
                <a:cs typeface="メイリオ" panose="020B0604030504040204" pitchFamily="50" charset="-128"/>
              </a:rPr>
              <a:t>※</a:t>
            </a:r>
            <a:r>
              <a:rPr kumimoji="1" lang="ja-JP" altLang="en-US" sz="1200" dirty="0">
                <a:cs typeface="メイリオ" panose="020B0604030504040204" pitchFamily="50" charset="-128"/>
              </a:rPr>
              <a:t>各端末</a:t>
            </a:r>
            <a:r>
              <a:rPr kumimoji="1" lang="ja-JP" altLang="en-US" sz="1200" dirty="0" smtClean="0">
                <a:cs typeface="メイリオ" panose="020B0604030504040204" pitchFamily="50" charset="-128"/>
              </a:rPr>
              <a:t>は ライセンス</a:t>
            </a:r>
            <a:r>
              <a:rPr kumimoji="1" lang="ja-JP" altLang="en-US" sz="1200" dirty="0">
                <a:cs typeface="メイリオ" panose="020B0604030504040204" pitchFamily="50" charset="-128"/>
              </a:rPr>
              <a:t>とは別にご購入いただく必要</a:t>
            </a:r>
            <a:r>
              <a:rPr kumimoji="1" lang="ja-JP" altLang="en-US" sz="1200" dirty="0" smtClean="0">
                <a:cs typeface="メイリオ" panose="020B0604030504040204" pitchFamily="50" charset="-128"/>
              </a:rPr>
              <a:t>があ</a:t>
            </a:r>
            <a:r>
              <a:rPr kumimoji="1" lang="ja-JP" altLang="en-US" sz="1200" dirty="0">
                <a:cs typeface="メイリオ" panose="020B0604030504040204" pitchFamily="50" charset="-128"/>
              </a:rPr>
              <a:t>り</a:t>
            </a:r>
            <a:r>
              <a:rPr kumimoji="1" lang="ja-JP" altLang="en-US" sz="1200" dirty="0" smtClean="0">
                <a:cs typeface="メイリオ" panose="020B0604030504040204" pitchFamily="50" charset="-128"/>
              </a:rPr>
              <a:t>ます</a:t>
            </a:r>
            <a:endParaRPr kumimoji="1" lang="ja-JP" altLang="en-US" sz="1200" dirty="0">
              <a:cs typeface="メイリオ" panose="020B0604030504040204" pitchFamily="50" charset="-128"/>
            </a:endParaRPr>
          </a:p>
        </p:txBody>
      </p:sp>
      <p:sp>
        <p:nvSpPr>
          <p:cNvPr id="34" name="Rounded Rectangle 24"/>
          <p:cNvSpPr/>
          <p:nvPr/>
        </p:nvSpPr>
        <p:spPr>
          <a:xfrm>
            <a:off x="6433162" y="2670805"/>
            <a:ext cx="2207921" cy="1973988"/>
          </a:xfrm>
          <a:prstGeom prst="roundRect">
            <a:avLst>
              <a:gd name="adj" fmla="val 9659"/>
            </a:avLst>
          </a:prstGeom>
          <a:noFill/>
          <a:ln w="762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332833" y="2393706"/>
            <a:ext cx="22813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350" b="1" dirty="0">
                <a:solidFill>
                  <a:srgbClr val="FFC000"/>
                </a:solidFill>
                <a:cs typeface="メイリオ" panose="020B0604030504040204" pitchFamily="50" charset="-128"/>
              </a:rPr>
              <a:t>本資料ではこちらをご紹介！</a:t>
            </a:r>
          </a:p>
        </p:txBody>
      </p:sp>
      <p:pic>
        <p:nvPicPr>
          <p:cNvPr id="35" name="Picture 4" descr="「cisco spark」の画像検索結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009" y="3615904"/>
            <a:ext cx="357341" cy="35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1076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22829" y="2445531"/>
            <a:ext cx="7174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cs typeface="メイリオ" panose="020B0604030504040204" pitchFamily="50" charset="-128"/>
              </a:rPr>
              <a:t>Cisco </a:t>
            </a:r>
            <a:r>
              <a:rPr kumimoji="1" lang="ja-JP" altLang="en-US" sz="2800" dirty="0">
                <a:cs typeface="メイリオ" panose="020B0604030504040204" pitchFamily="50" charset="-128"/>
              </a:rPr>
              <a:t>ビデオ端末を「登録」する</a:t>
            </a:r>
            <a:r>
              <a:rPr kumimoji="1" lang="en-US" altLang="ja-JP" sz="2800" dirty="0">
                <a:cs typeface="メイリオ" panose="020B0604030504040204" pitchFamily="50" charset="-128"/>
              </a:rPr>
              <a:t>Cloud</a:t>
            </a:r>
            <a:r>
              <a:rPr kumimoji="1" lang="ja-JP" altLang="en-US" sz="2800" dirty="0">
                <a:cs typeface="メイリオ" panose="020B0604030504040204" pitchFamily="50" charset="-128"/>
              </a:rPr>
              <a:t>サービス</a:t>
            </a:r>
          </a:p>
        </p:txBody>
      </p:sp>
      <p:sp>
        <p:nvSpPr>
          <p:cNvPr id="6" name="等号 5"/>
          <p:cNvSpPr/>
          <p:nvPr/>
        </p:nvSpPr>
        <p:spPr>
          <a:xfrm rot="5400000">
            <a:off x="4177052" y="1836720"/>
            <a:ext cx="597624" cy="489857"/>
          </a:xfrm>
          <a:prstGeom prst="mathEqual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>
              <a:solidFill>
                <a:schemeClr val="tx1"/>
              </a:solidFill>
              <a:cs typeface="メイリオ" panose="020B0604030504040204" pitchFamily="50" charset="-128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1304366" y="3674410"/>
            <a:ext cx="6391649" cy="539062"/>
            <a:chOff x="1784824" y="4899215"/>
            <a:chExt cx="8522198" cy="718750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1784824" y="4920338"/>
              <a:ext cx="2818936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cs typeface="メイリオ" panose="020B0604030504040204" pitchFamily="50" charset="-128"/>
                </a:rPr>
                <a:t>簡単な導入</a:t>
              </a: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021081" y="4920336"/>
              <a:ext cx="2830974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cs typeface="メイリオ" panose="020B0604030504040204" pitchFamily="50" charset="-128"/>
                </a:rPr>
                <a:t>簡単な操作</a:t>
              </a:r>
            </a:p>
          </p:txBody>
        </p:sp>
        <p:sp>
          <p:nvSpPr>
            <p:cNvPr id="9" name="加算 8"/>
            <p:cNvSpPr/>
            <p:nvPr/>
          </p:nvSpPr>
          <p:spPr>
            <a:xfrm>
              <a:off x="4373878" y="4899215"/>
              <a:ext cx="718457" cy="627017"/>
            </a:xfrm>
            <a:prstGeom prst="mathPlus">
              <a:avLst/>
            </a:prstGeom>
            <a:solidFill>
              <a:srgbClr val="36A4D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>
                <a:cs typeface="メイリオ" panose="020B0604030504040204" pitchFamily="50" charset="-128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8269377" y="4920336"/>
              <a:ext cx="2037645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cs typeface="メイリオ" panose="020B0604030504040204" pitchFamily="50" charset="-128"/>
                </a:rPr>
                <a:t>低コスト</a:t>
              </a:r>
            </a:p>
          </p:txBody>
        </p:sp>
        <p:sp>
          <p:nvSpPr>
            <p:cNvPr id="12" name="乗算 11"/>
            <p:cNvSpPr/>
            <p:nvPr/>
          </p:nvSpPr>
          <p:spPr>
            <a:xfrm>
              <a:off x="7534739" y="4899215"/>
              <a:ext cx="647850" cy="692331"/>
            </a:xfrm>
            <a:prstGeom prst="mathMultiply">
              <a:avLst/>
            </a:prstGeom>
            <a:solidFill>
              <a:srgbClr val="36A4D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>
                <a:cs typeface="メイリオ" panose="020B0604030504040204" pitchFamily="50" charset="-128"/>
              </a:endParaRP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3435724" y="1279184"/>
            <a:ext cx="247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cs typeface="メイリオ" panose="020B0604030504040204" pitchFamily="50" charset="-128"/>
              </a:rPr>
              <a:t>Spark Room</a:t>
            </a:r>
            <a:endParaRPr kumimoji="1" lang="ja-JP" altLang="en-US" sz="2800" dirty="0">
              <a:cs typeface="メイリオ" panose="020B0604030504040204" pitchFamily="50" charset="-128"/>
            </a:endParaRPr>
          </a:p>
        </p:txBody>
      </p:sp>
      <p:sp>
        <p:nvSpPr>
          <p:cNvPr id="14" name="等号 13"/>
          <p:cNvSpPr/>
          <p:nvPr/>
        </p:nvSpPr>
        <p:spPr>
          <a:xfrm rot="5400000">
            <a:off x="4177052" y="3042746"/>
            <a:ext cx="597624" cy="489857"/>
          </a:xfrm>
          <a:prstGeom prst="mathEqual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>
              <a:solidFill>
                <a:schemeClr val="tx1"/>
              </a:solidFill>
              <a:cs typeface="メイリオ" panose="020B0604030504040204" pitchFamily="50" charset="-128"/>
            </a:endParaRPr>
          </a:p>
        </p:txBody>
      </p:sp>
      <p:sp>
        <p:nvSpPr>
          <p:cNvPr id="15" name="タイトル 14"/>
          <p:cNvSpPr>
            <a:spLocks noGrp="1"/>
          </p:cNvSpPr>
          <p:nvPr>
            <p:ph type="title"/>
          </p:nvPr>
        </p:nvSpPr>
        <p:spPr>
          <a:xfrm>
            <a:off x="618564" y="490818"/>
            <a:ext cx="8164689" cy="582332"/>
          </a:xfrm>
        </p:spPr>
        <p:txBody>
          <a:bodyPr/>
          <a:lstStyle/>
          <a:p>
            <a:r>
              <a:rPr kumimoji="1" lang="en-US" altLang="ja-JP" dirty="0" smtClean="0"/>
              <a:t>Spark Room </a:t>
            </a:r>
            <a:r>
              <a:rPr kumimoji="1" lang="ja-JP" altLang="en-US" dirty="0" smtClean="0"/>
              <a:t>とは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812118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54038" y="3260962"/>
            <a:ext cx="8110728" cy="1118234"/>
            <a:chOff x="554038" y="3451501"/>
            <a:chExt cx="8110728" cy="1118234"/>
          </a:xfrm>
        </p:grpSpPr>
        <p:sp>
          <p:nvSpPr>
            <p:cNvPr id="22" name="Trapezoid 21"/>
            <p:cNvSpPr/>
            <p:nvPr/>
          </p:nvSpPr>
          <p:spPr>
            <a:xfrm>
              <a:off x="554038" y="3451501"/>
              <a:ext cx="8110728" cy="742950"/>
            </a:xfrm>
            <a:prstGeom prst="trapezoid">
              <a:avLst>
                <a:gd name="adj" fmla="val 176282"/>
              </a:avLst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  <a:alpha val="0"/>
                  </a:schemeClr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cs typeface="メイリオ" panose="020B0604030504040204" pitchFamily="50" charset="-128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flipV="1">
              <a:off x="554038" y="4203975"/>
              <a:ext cx="8110728" cy="365760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  <a:alpha val="0"/>
                  </a:schemeClr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cs typeface="メイリオ" panose="020B0604030504040204" pitchFamily="50" charset="-128"/>
              </a:endParaRPr>
            </a:p>
          </p:txBody>
        </p:sp>
      </p:grpSp>
      <p:sp>
        <p:nvSpPr>
          <p:cNvPr id="55" name="Text Placeholder 4"/>
          <p:cNvSpPr txBox="1">
            <a:spLocks/>
          </p:cNvSpPr>
          <p:nvPr/>
        </p:nvSpPr>
        <p:spPr>
          <a:xfrm>
            <a:off x="3094655" y="1571094"/>
            <a:ext cx="2600340" cy="856930"/>
          </a:xfrm>
          <a:prstGeom prst="rect">
            <a:avLst/>
          </a:prstGeom>
        </p:spPr>
        <p:txBody>
          <a:bodyPr lIns="91410" tIns="45705" rIns="91410" bIns="45705">
            <a:noAutofit/>
          </a:bodyPr>
          <a:lstStyle>
            <a:lvl1pPr marL="280928" indent="-223792" algn="l" defTabSz="684213" rtl="0" eaLnBrk="1" fontAlgn="base" hangingPunct="1">
              <a:lnSpc>
                <a:spcPct val="95000"/>
              </a:lnSpc>
              <a:spcBef>
                <a:spcPts val="111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20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507895" indent="-215855" algn="l" defTabSz="684213" rtl="0" eaLnBrk="1" fontAlgn="base" hangingPunct="1">
              <a:lnSpc>
                <a:spcPct val="95000"/>
              </a:lnSpc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8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2pPr>
            <a:lvl3pPr marL="747558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6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3pPr>
            <a:lvl4pPr marL="911035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4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4pPr>
            <a:lvl5pPr marL="1082450" indent="-168240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2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27" indent="0" algn="ctr">
              <a:buNone/>
            </a:pPr>
            <a:endParaRPr lang="en-US" sz="1200" dirty="0">
              <a:solidFill>
                <a:schemeClr val="bg1">
                  <a:lumMod val="50000"/>
                </a:schemeClr>
              </a:solidFill>
              <a:ea typeface="+mn-ea"/>
              <a:cs typeface="メイリオ" panose="020B0604030504040204" pitchFamily="50" charset="-128"/>
            </a:endParaRPr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645304" y="1598114"/>
            <a:ext cx="2224646" cy="761491"/>
          </a:xfrm>
          <a:prstGeom prst="rect">
            <a:avLst/>
          </a:prstGeom>
        </p:spPr>
        <p:txBody>
          <a:bodyPr lIns="91410" tIns="45705" rIns="91410" bIns="45705">
            <a:noAutofit/>
          </a:bodyPr>
          <a:lstStyle>
            <a:lvl1pPr marL="280928" indent="-223792" algn="l" defTabSz="684213" rtl="0" eaLnBrk="1" fontAlgn="base" hangingPunct="1">
              <a:lnSpc>
                <a:spcPct val="95000"/>
              </a:lnSpc>
              <a:spcBef>
                <a:spcPts val="111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20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507895" indent="-215855" algn="l" defTabSz="684213" rtl="0" eaLnBrk="1" fontAlgn="base" hangingPunct="1">
              <a:lnSpc>
                <a:spcPct val="95000"/>
              </a:lnSpc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8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2pPr>
            <a:lvl3pPr marL="747558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6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3pPr>
            <a:lvl4pPr marL="911035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4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4pPr>
            <a:lvl5pPr marL="1082450" indent="-168240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2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27" indent="0" algn="ctr">
              <a:buNone/>
            </a:pPr>
            <a:endParaRPr lang="en-US" sz="1200" dirty="0">
              <a:solidFill>
                <a:schemeClr val="bg1">
                  <a:lumMod val="50000"/>
                </a:schemeClr>
              </a:solidFill>
              <a:ea typeface="+mn-ea"/>
              <a:cs typeface="メイリオ" panose="020B0604030504040204" pitchFamily="50" charset="-128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73092" y="1146613"/>
            <a:ext cx="2438429" cy="4757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ja-JP" altLang="en-US" sz="157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メイリオ" panose="020B0604030504040204" pitchFamily="50" charset="-128"/>
              </a:rPr>
              <a:t>シンプルな会議への参加</a:t>
            </a:r>
            <a:endParaRPr lang="en-US" sz="157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メイリオ" panose="020B0604030504040204" pitchFamily="50" charset="-12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705531" y="1127268"/>
            <a:ext cx="2970159" cy="49507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157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メイリオ" panose="020B0604030504040204" pitchFamily="50" charset="-128"/>
              </a:rPr>
              <a:t>Move and Go</a:t>
            </a:r>
          </a:p>
        </p:txBody>
      </p:sp>
      <p:sp>
        <p:nvSpPr>
          <p:cNvPr id="47" name="Right Triangle 46"/>
          <p:cNvSpPr/>
          <p:nvPr/>
        </p:nvSpPr>
        <p:spPr>
          <a:xfrm rot="18896425">
            <a:off x="1723639" y="1626514"/>
            <a:ext cx="182880" cy="18288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50" dirty="0">
              <a:cs typeface="メイリオ" panose="020B0604030504040204" pitchFamily="50" charset="-12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9476" y="1618472"/>
            <a:ext cx="2442044" cy="668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575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メイリオ" panose="020B0604030504040204" pitchFamily="50" charset="-128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693733" y="1618469"/>
            <a:ext cx="2984830" cy="5718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575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メイリオ" panose="020B0604030504040204" pitchFamily="50" charset="-128"/>
            </a:endParaRPr>
          </a:p>
        </p:txBody>
      </p:sp>
      <p:sp>
        <p:nvSpPr>
          <p:cNvPr id="50" name="Right Triangle 49"/>
          <p:cNvSpPr/>
          <p:nvPr/>
        </p:nvSpPr>
        <p:spPr>
          <a:xfrm rot="18896425">
            <a:off x="7073161" y="1621850"/>
            <a:ext cx="182880" cy="182880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50" dirty="0">
              <a:cs typeface="メイリオ" panose="020B0604030504040204" pitchFamily="50" charset="-128"/>
            </a:endParaRPr>
          </a:p>
        </p:txBody>
      </p:sp>
      <p:sp>
        <p:nvSpPr>
          <p:cNvPr id="34" name="Text Placeholder 4"/>
          <p:cNvSpPr txBox="1">
            <a:spLocks/>
          </p:cNvSpPr>
          <p:nvPr/>
        </p:nvSpPr>
        <p:spPr>
          <a:xfrm>
            <a:off x="5955857" y="1543487"/>
            <a:ext cx="2392951" cy="761491"/>
          </a:xfrm>
          <a:prstGeom prst="rect">
            <a:avLst/>
          </a:prstGeom>
        </p:spPr>
        <p:txBody>
          <a:bodyPr lIns="91410" tIns="45705" rIns="91410" bIns="45705">
            <a:noAutofit/>
          </a:bodyPr>
          <a:lstStyle>
            <a:lvl1pPr marL="280928" indent="-223792" algn="l" defTabSz="684213" rtl="0" eaLnBrk="1" fontAlgn="base" hangingPunct="1">
              <a:lnSpc>
                <a:spcPct val="95000"/>
              </a:lnSpc>
              <a:spcBef>
                <a:spcPts val="111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20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507895" indent="-215855" algn="l" defTabSz="684213" rtl="0" eaLnBrk="1" fontAlgn="base" hangingPunct="1">
              <a:lnSpc>
                <a:spcPct val="95000"/>
              </a:lnSpc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8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2pPr>
            <a:lvl3pPr marL="747558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6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3pPr>
            <a:lvl4pPr marL="911035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4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4pPr>
            <a:lvl5pPr marL="1082450" indent="-168240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2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27" indent="0" algn="ctr">
              <a:buNone/>
            </a:pPr>
            <a:endParaRPr lang="en-US" sz="1200" dirty="0">
              <a:solidFill>
                <a:schemeClr val="bg1">
                  <a:lumMod val="50000"/>
                </a:schemeClr>
              </a:solidFill>
              <a:ea typeface="+mn-ea"/>
              <a:cs typeface="メイリオ" panose="020B0604030504040204" pitchFamily="50" charset="-128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20" y="2124662"/>
            <a:ext cx="2492075" cy="147648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590" y="2167952"/>
            <a:ext cx="2343191" cy="131804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141612" y="1123989"/>
            <a:ext cx="2344788" cy="5324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ja-JP" alt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メイリオ" panose="020B0604030504040204" pitchFamily="50" charset="-128"/>
              </a:rPr>
              <a:t>資料の共有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メイリオ" panose="020B0604030504040204" pitchFamily="50" charset="-12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141612" y="1626282"/>
            <a:ext cx="2344788" cy="6348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メイリオ" panose="020B0604030504040204" pitchFamily="50" charset="-128"/>
            </a:endParaRPr>
          </a:p>
        </p:txBody>
      </p:sp>
      <p:sp>
        <p:nvSpPr>
          <p:cNvPr id="33" name="Right Triangle 32"/>
          <p:cNvSpPr/>
          <p:nvPr/>
        </p:nvSpPr>
        <p:spPr>
          <a:xfrm rot="18896425">
            <a:off x="4224219" y="1620751"/>
            <a:ext cx="186034" cy="198236"/>
          </a:xfrm>
          <a:prstGeom prst="rtTriangle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sz="1350" dirty="0">
              <a:cs typeface="メイリオ" panose="020B0604030504040204" pitchFamily="50" charset="-128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327" y="2062120"/>
            <a:ext cx="2721778" cy="161258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Spark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Room</a:t>
            </a:r>
            <a:r>
              <a:rPr kumimoji="1" lang="ja-JP" altLang="en-US" dirty="0" err="1" smtClean="0"/>
              <a:t>に登</a:t>
            </a:r>
            <a:r>
              <a:rPr kumimoji="1" lang="ja-JP" altLang="en-US" dirty="0" smtClean="0"/>
              <a:t>録した端末で できること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78004" y="4287898"/>
            <a:ext cx="6733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solidFill>
                  <a:srgbClr val="FFC000"/>
                </a:solidFill>
                <a:cs typeface="メイリオ" panose="020B0604030504040204" pitchFamily="50" charset="-128"/>
              </a:rPr>
              <a:t>1 </a:t>
            </a:r>
            <a:r>
              <a:rPr kumimoji="1" lang="ja-JP" altLang="en-US" sz="2000" dirty="0">
                <a:solidFill>
                  <a:srgbClr val="FFC000"/>
                </a:solidFill>
                <a:cs typeface="メイリオ" panose="020B0604030504040204" pitchFamily="50" charset="-128"/>
              </a:rPr>
              <a:t>対 </a:t>
            </a:r>
            <a:r>
              <a:rPr kumimoji="1" lang="en-US" altLang="ja-JP" sz="2000" dirty="0">
                <a:solidFill>
                  <a:srgbClr val="FFC000"/>
                </a:solidFill>
                <a:cs typeface="メイリオ" panose="020B0604030504040204" pitchFamily="50" charset="-128"/>
              </a:rPr>
              <a:t>1</a:t>
            </a:r>
            <a:r>
              <a:rPr kumimoji="1" lang="ja-JP" altLang="en-US" sz="2000" dirty="0">
                <a:solidFill>
                  <a:srgbClr val="FFC000"/>
                </a:solidFill>
                <a:cs typeface="メイリオ" panose="020B0604030504040204" pitchFamily="50" charset="-128"/>
              </a:rPr>
              <a:t>のビデオ会議</a:t>
            </a:r>
            <a:r>
              <a:rPr kumimoji="1" lang="en-US" altLang="ja-JP" sz="2000" smtClean="0">
                <a:solidFill>
                  <a:srgbClr val="FFC000"/>
                </a:solidFill>
                <a:cs typeface="メイリオ" panose="020B0604030504040204" pitchFamily="50" charset="-128"/>
              </a:rPr>
              <a:t>/</a:t>
            </a:r>
            <a:r>
              <a:rPr kumimoji="1" lang="ja-JP" altLang="en-US" sz="2000" dirty="0">
                <a:solidFill>
                  <a:srgbClr val="FFC000"/>
                </a:solidFill>
                <a:cs typeface="メイリオ" panose="020B0604030504040204" pitchFamily="50" charset="-128"/>
              </a:rPr>
              <a:t> </a:t>
            </a:r>
            <a:r>
              <a:rPr kumimoji="1" lang="ja-JP" altLang="en-US" sz="2000" dirty="0" smtClean="0">
                <a:solidFill>
                  <a:srgbClr val="FFC000"/>
                </a:solidFill>
                <a:cs typeface="メイリオ" panose="020B0604030504040204" pitchFamily="50" charset="-128"/>
              </a:rPr>
              <a:t>資料</a:t>
            </a:r>
            <a:r>
              <a:rPr kumimoji="1" lang="ja-JP" altLang="en-US" sz="2000" dirty="0">
                <a:solidFill>
                  <a:srgbClr val="FFC000"/>
                </a:solidFill>
                <a:cs typeface="メイリオ" panose="020B0604030504040204" pitchFamily="50" charset="-128"/>
              </a:rPr>
              <a:t>共有が可能</a:t>
            </a:r>
            <a:r>
              <a:rPr kumimoji="1" lang="en-US" altLang="ja-JP" sz="2000" dirty="0">
                <a:solidFill>
                  <a:srgbClr val="FFC000"/>
                </a:solidFill>
                <a:cs typeface="メイリオ" panose="020B0604030504040204" pitchFamily="50" charset="-128"/>
              </a:rPr>
              <a:t>(SIP URI</a:t>
            </a:r>
            <a:r>
              <a:rPr kumimoji="1" lang="ja-JP" altLang="en-US" sz="2000" dirty="0">
                <a:solidFill>
                  <a:srgbClr val="FFC000"/>
                </a:solidFill>
                <a:cs typeface="メイリオ" panose="020B0604030504040204" pitchFamily="50" charset="-128"/>
              </a:rPr>
              <a:t>サポート</a:t>
            </a:r>
            <a:r>
              <a:rPr kumimoji="1" lang="en-US" altLang="ja-JP" sz="2000" dirty="0">
                <a:solidFill>
                  <a:srgbClr val="FFC000"/>
                </a:solidFill>
                <a:cs typeface="メイリオ" panose="020B0604030504040204" pitchFamily="50" charset="-128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solidFill>
                  <a:srgbClr val="FFC000"/>
                </a:solidFill>
                <a:cs typeface="メイリオ" panose="020B0604030504040204" pitchFamily="50" charset="-128"/>
              </a:rPr>
              <a:t>Spark</a:t>
            </a:r>
            <a:r>
              <a:rPr kumimoji="1" lang="ja-JP" altLang="en-US" sz="2000" dirty="0">
                <a:solidFill>
                  <a:srgbClr val="FFC000"/>
                </a:solidFill>
                <a:cs typeface="メイリオ" panose="020B0604030504040204" pitchFamily="50" charset="-128"/>
              </a:rPr>
              <a:t>アプリと連携</a:t>
            </a:r>
            <a:r>
              <a:rPr kumimoji="1" lang="ja-JP" altLang="en-US" sz="2000" dirty="0" smtClean="0">
                <a:solidFill>
                  <a:srgbClr val="FFC000"/>
                </a:solidFill>
                <a:cs typeface="メイリオ" panose="020B0604030504040204" pitchFamily="50" charset="-128"/>
              </a:rPr>
              <a:t>して より</a:t>
            </a:r>
            <a:r>
              <a:rPr kumimoji="1" lang="ja-JP" altLang="en-US" sz="2000" dirty="0">
                <a:solidFill>
                  <a:srgbClr val="FFC000"/>
                </a:solidFill>
                <a:cs typeface="メイリオ" panose="020B0604030504040204" pitchFamily="50" charset="-128"/>
              </a:rPr>
              <a:t>便利に！</a:t>
            </a:r>
          </a:p>
        </p:txBody>
      </p:sp>
    </p:spTree>
    <p:extLst>
      <p:ext uri="{BB962C8B-B14F-4D97-AF65-F5344CB8AC3E}">
        <p14:creationId xmlns:p14="http://schemas.microsoft.com/office/powerpoint/2010/main" val="54690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4434" y="463924"/>
            <a:ext cx="8258819" cy="609226"/>
          </a:xfrm>
        </p:spPr>
        <p:txBody>
          <a:bodyPr/>
          <a:lstStyle/>
          <a:p>
            <a:r>
              <a:rPr lang="en-US" altLang="ja-JP" dirty="0" smtClean="0"/>
              <a:t>Spark Room</a:t>
            </a:r>
            <a:r>
              <a:rPr lang="ja-JP" altLang="en-US" dirty="0" smtClean="0"/>
              <a:t>の特徴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400299" y="1734282"/>
            <a:ext cx="4892919" cy="797902"/>
          </a:xfrm>
          <a:prstGeom prst="roundRect">
            <a:avLst>
              <a:gd name="adj" fmla="val 10055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2000" dirty="0">
                <a:cs typeface="メイリオ" panose="020B0604030504040204" pitchFamily="50" charset="-128"/>
              </a:rPr>
              <a:t>簡単セットアップ</a:t>
            </a:r>
          </a:p>
        </p:txBody>
      </p:sp>
      <p:sp>
        <p:nvSpPr>
          <p:cNvPr id="3" name="楕円 2"/>
          <p:cNvSpPr/>
          <p:nvPr/>
        </p:nvSpPr>
        <p:spPr>
          <a:xfrm>
            <a:off x="1404571" y="1806589"/>
            <a:ext cx="788011" cy="72559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250" dirty="0">
                <a:cs typeface="Meiryo" panose="020B0604030504040204" pitchFamily="50" charset="-128"/>
              </a:rPr>
              <a:t>1</a:t>
            </a:r>
            <a:endParaRPr kumimoji="1" lang="ja-JP" altLang="en-US" sz="2250" dirty="0">
              <a:cs typeface="Meiryo" panose="020B0604030504040204" pitchFamily="50" charset="-128"/>
            </a:endParaRPr>
          </a:p>
        </p:txBody>
      </p:sp>
      <p:sp>
        <p:nvSpPr>
          <p:cNvPr id="5" name="楕円 4"/>
          <p:cNvSpPr/>
          <p:nvPr/>
        </p:nvSpPr>
        <p:spPr>
          <a:xfrm>
            <a:off x="1404571" y="3067795"/>
            <a:ext cx="788011" cy="72559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250" dirty="0">
                <a:cs typeface="Meiryo" panose="020B0604030504040204" pitchFamily="50" charset="-128"/>
              </a:rPr>
              <a:t>2</a:t>
            </a:r>
            <a:endParaRPr kumimoji="1" lang="ja-JP" altLang="en-US" sz="2250" dirty="0">
              <a:cs typeface="Meiryo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2400299" y="2995487"/>
            <a:ext cx="4892919" cy="797902"/>
          </a:xfrm>
          <a:prstGeom prst="roundRect">
            <a:avLst>
              <a:gd name="adj" fmla="val 10055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2000" dirty="0">
                <a:cs typeface="メイリオ" panose="020B0604030504040204" pitchFamily="50" charset="-128"/>
              </a:rPr>
              <a:t>スマホとビデオ端末の連携</a:t>
            </a:r>
          </a:p>
        </p:txBody>
      </p:sp>
    </p:spTree>
    <p:extLst>
      <p:ext uri="{BB962C8B-B14F-4D97-AF65-F5344CB8AC3E}">
        <p14:creationId xmlns:p14="http://schemas.microsoft.com/office/powerpoint/2010/main" val="75128135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544605" y="1190065"/>
            <a:ext cx="7715565" cy="2629324"/>
          </a:xfrm>
        </p:spPr>
        <p:txBody>
          <a:bodyPr/>
          <a:lstStyle/>
          <a:p>
            <a:r>
              <a:rPr kumimoji="1" lang="ja-JP" altLang="en-US" dirty="0" smtClean="0"/>
              <a:t>簡単セットアップ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925838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lue theme 2016 16x9">
  <a:themeElements>
    <a:clrScheme name="Blue Theme 2016 Colors">
      <a:dk1>
        <a:srgbClr val="58585B"/>
      </a:dk1>
      <a:lt1>
        <a:srgbClr val="FFFFFF"/>
      </a:lt1>
      <a:dk2>
        <a:srgbClr val="58585B"/>
      </a:dk2>
      <a:lt2>
        <a:srgbClr val="049FD9"/>
      </a:lt2>
      <a:accent1>
        <a:srgbClr val="004BAF"/>
      </a:accent1>
      <a:accent2>
        <a:srgbClr val="64BBE3"/>
      </a:accent2>
      <a:accent3>
        <a:srgbClr val="E8EBF1"/>
      </a:accent3>
      <a:accent4>
        <a:srgbClr val="9E9EA2"/>
      </a:accent4>
      <a:accent5>
        <a:srgbClr val="049FD9"/>
      </a:accent5>
      <a:accent6>
        <a:srgbClr val="ABC233"/>
      </a:accent6>
      <a:hlink>
        <a:srgbClr val="049FD9"/>
      </a:hlink>
      <a:folHlink>
        <a:srgbClr val="004B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プレゼンテーション1" id="{83C97B04-8943-4D37-A9F7-A1B79498A4AF}" vid="{6EC8E0B0-115B-4289-87D9-A64260FE86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16x9_2016_Template</Template>
  <TotalTime>4696</TotalTime>
  <Words>1480</Words>
  <Application>Microsoft Office PowerPoint</Application>
  <PresentationFormat>画面に合わせる (16:9)</PresentationFormat>
  <Paragraphs>275</Paragraphs>
  <Slides>34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44" baseType="lpstr">
      <vt:lpstr>ＭＳ Ｐゴシック</vt:lpstr>
      <vt:lpstr>Meiryo</vt:lpstr>
      <vt:lpstr>Meiryo</vt:lpstr>
      <vt:lpstr>Arial</vt:lpstr>
      <vt:lpstr>Calibri</vt:lpstr>
      <vt:lpstr>CiscoSans</vt:lpstr>
      <vt:lpstr>CiscoSans ExtraLight</vt:lpstr>
      <vt:lpstr>CiscoSans Thin</vt:lpstr>
      <vt:lpstr>Times New Roman</vt:lpstr>
      <vt:lpstr>Blue theme 2016 16x9</vt:lpstr>
      <vt:lpstr>PowerPoint プレゼンテーション</vt:lpstr>
      <vt:lpstr>目次</vt:lpstr>
      <vt:lpstr>Spark Room：こんなお客様にご提案ください</vt:lpstr>
      <vt:lpstr> 製品紹介</vt:lpstr>
      <vt:lpstr>Cisco Spark とは？</vt:lpstr>
      <vt:lpstr>Spark Room とは?</vt:lpstr>
      <vt:lpstr>Spark Roomに登録した端末で できること</vt:lpstr>
      <vt:lpstr>Spark Roomの特徴</vt:lpstr>
      <vt:lpstr>簡単セットアップ</vt:lpstr>
      <vt:lpstr>通常のビデオ端末のセットアップ</vt:lpstr>
      <vt:lpstr>Spark Roomに端末を登録すると セットアップがこんなに簡単！</vt:lpstr>
      <vt:lpstr>端末をSpark に登録してセキュアに</vt:lpstr>
      <vt:lpstr>ビデオ端末とスマホの連携 Spark Room + Spark App</vt:lpstr>
      <vt:lpstr>Spark Appとは？</vt:lpstr>
      <vt:lpstr>よく聞く声： 便利なツールはたくさんあるが 情報に乗り遅れてしまう</vt:lpstr>
      <vt:lpstr>Sparkでチームが繋がれば 情報交換の密度が高くなります</vt:lpstr>
      <vt:lpstr>Step 1　スマホとペアリング</vt:lpstr>
      <vt:lpstr>Step 2　スマホから会議を開始</vt:lpstr>
      <vt:lpstr>ご参考：Meet会議の開始方法</vt:lpstr>
      <vt:lpstr>オプション　急な外出時も会議を継続</vt:lpstr>
      <vt:lpstr>スマホのSparkをリモコンにして ビデオ端末から発信</vt:lpstr>
      <vt:lpstr>Spark Room ＋ WebEx (CMR Cloud) による アドバンストなミーティング</vt:lpstr>
      <vt:lpstr>販売ガイド</vt:lpstr>
      <vt:lpstr>1台の端末につき、1ライセンスが必要</vt:lpstr>
      <vt:lpstr>Spark Roomの見積例</vt:lpstr>
      <vt:lpstr>Spark Roomの見積例</vt:lpstr>
      <vt:lpstr>Spark Room の見積例</vt:lpstr>
      <vt:lpstr>セールス コンテンツ紹介</vt:lpstr>
      <vt:lpstr>配置イメージ</vt:lpstr>
      <vt:lpstr>Spark Roomの管理ポータル CCM</vt:lpstr>
      <vt:lpstr>Spark Roomで使用するポート レンジ (IPアドレスは公開していません)</vt:lpstr>
      <vt:lpstr>Spark Room対応機種（CE8.2～）</vt:lpstr>
      <vt:lpstr>用語集</vt:lpstr>
      <vt:lpstr>PowerPoint プレゼンテーション</vt:lpstr>
    </vt:vector>
  </TitlesOfParts>
  <Company>Cisco Systems,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latest and greatest</dc:title>
  <dc:creator>Tomomi Maehara (tmaehara)</dc:creator>
  <cp:lastModifiedBy>Sachiko Wakuta -T (swakuta - Adecco at Cisco)</cp:lastModifiedBy>
  <cp:revision>50</cp:revision>
  <cp:lastPrinted>2017-04-21T08:31:31Z</cp:lastPrinted>
  <dcterms:created xsi:type="dcterms:W3CDTF">2016-12-14T08:39:04Z</dcterms:created>
  <dcterms:modified xsi:type="dcterms:W3CDTF">2017-04-24T07:46:46Z</dcterms:modified>
</cp:coreProperties>
</file>