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16" r:id="rId2"/>
    <p:sldMasterId id="2147484004" r:id="rId3"/>
  </p:sldMasterIdLst>
  <p:notesMasterIdLst>
    <p:notesMasterId r:id="rId64"/>
  </p:notesMasterIdLst>
  <p:handoutMasterIdLst>
    <p:handoutMasterId r:id="rId65"/>
  </p:handoutMasterIdLst>
  <p:sldIdLst>
    <p:sldId id="256"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26" r:id="rId50"/>
    <p:sldId id="327" r:id="rId51"/>
    <p:sldId id="328" r:id="rId52"/>
    <p:sldId id="329" r:id="rId53"/>
    <p:sldId id="330" r:id="rId54"/>
    <p:sldId id="331" r:id="rId55"/>
    <p:sldId id="332" r:id="rId56"/>
    <p:sldId id="333" r:id="rId57"/>
    <p:sldId id="334" r:id="rId58"/>
    <p:sldId id="335" r:id="rId59"/>
    <p:sldId id="336" r:id="rId60"/>
    <p:sldId id="337" r:id="rId61"/>
    <p:sldId id="338" r:id="rId62"/>
    <p:sldId id="279" r:id="rId63"/>
  </p:sldIdLst>
  <p:sldSz cx="9144000" cy="5143500" type="screen16x9"/>
  <p:notesSz cx="6805613" cy="99441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nnie Hupton -X (bohupton - EDITCETERA at Cisco)" initials="BH-(-Ea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B"/>
    <a:srgbClr val="58595B"/>
    <a:srgbClr val="004BAF"/>
    <a:srgbClr val="E8EBF1"/>
    <a:srgbClr val="4D4D4D"/>
    <a:srgbClr val="AB0810"/>
    <a:srgbClr val="FDBE24"/>
    <a:srgbClr val="FA661C"/>
    <a:srgbClr val="90BDDB"/>
    <a:srgbClr val="335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88" autoAdjust="0"/>
    <p:restoredTop sz="82878" autoAdjust="0"/>
  </p:normalViewPr>
  <p:slideViewPr>
    <p:cSldViewPr snapToGrid="0" snapToObjects="1">
      <p:cViewPr varScale="1">
        <p:scale>
          <a:sx n="67" d="100"/>
          <a:sy n="67" d="100"/>
        </p:scale>
        <p:origin x="420" y="42"/>
      </p:cViewPr>
      <p:guideLst>
        <p:guide orient="horz" pos="1620"/>
        <p:guide pos="3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4/24/2017</a:t>
            </a:fld>
            <a:endParaRPr lang="en-US"/>
          </a:p>
        </p:txBody>
      </p:sp>
      <p:sp>
        <p:nvSpPr>
          <p:cNvPr id="4" name="Footer Placeholder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4/24/2017</a:t>
            </a:fld>
            <a:endParaRPr lang="en-US"/>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a:p>
        </p:txBody>
      </p:sp>
    </p:spTree>
    <p:extLst>
      <p:ext uri="{BB962C8B-B14F-4D97-AF65-F5344CB8AC3E}">
        <p14:creationId xmlns:p14="http://schemas.microsoft.com/office/powerpoint/2010/main" val="1168922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t>33</a:t>
            </a:fld>
            <a:endParaRPr kumimoji="1" lang="ja-JP" altLang="en-US"/>
          </a:p>
        </p:txBody>
      </p:sp>
    </p:spTree>
    <p:extLst>
      <p:ext uri="{BB962C8B-B14F-4D97-AF65-F5344CB8AC3E}">
        <p14:creationId xmlns:p14="http://schemas.microsoft.com/office/powerpoint/2010/main" val="1904432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3B7F683F-D4D6-497E-9895-9DEC0E615E8E}" type="slidenum">
              <a:rPr lang="en-US" smtClean="0"/>
              <a:t>37</a:t>
            </a:fld>
            <a:endParaRPr lang="en-US" dirty="0"/>
          </a:p>
        </p:txBody>
      </p:sp>
    </p:spTree>
    <p:extLst>
      <p:ext uri="{BB962C8B-B14F-4D97-AF65-F5344CB8AC3E}">
        <p14:creationId xmlns:p14="http://schemas.microsoft.com/office/powerpoint/2010/main" val="1895154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3B7F683F-D4D6-497E-9895-9DEC0E615E8E}" type="slidenum">
              <a:rPr lang="en-US" smtClean="0"/>
              <a:t>38</a:t>
            </a:fld>
            <a:endParaRPr lang="en-US" dirty="0"/>
          </a:p>
        </p:txBody>
      </p:sp>
    </p:spTree>
    <p:extLst>
      <p:ext uri="{BB962C8B-B14F-4D97-AF65-F5344CB8AC3E}">
        <p14:creationId xmlns:p14="http://schemas.microsoft.com/office/powerpoint/2010/main" val="1325325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B05EFCA-403C-4BA7-B674-7B132B1CD0E1}" type="slidenum">
              <a:rPr lang="en-US" smtClean="0"/>
              <a:pPr/>
              <a:t>39</a:t>
            </a:fld>
            <a:endParaRPr lang="ja-JP" dirty="0"/>
          </a:p>
        </p:txBody>
      </p:sp>
    </p:spTree>
    <p:extLst>
      <p:ext uri="{BB962C8B-B14F-4D97-AF65-F5344CB8AC3E}">
        <p14:creationId xmlns:p14="http://schemas.microsoft.com/office/powerpoint/2010/main" val="83818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t>4</a:t>
            </a:fld>
            <a:endParaRPr kumimoji="1" lang="ja-JP" altLang="en-US"/>
          </a:p>
        </p:txBody>
      </p:sp>
    </p:spTree>
    <p:extLst>
      <p:ext uri="{BB962C8B-B14F-4D97-AF65-F5344CB8AC3E}">
        <p14:creationId xmlns:p14="http://schemas.microsoft.com/office/powerpoint/2010/main" val="273019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t>11</a:t>
            </a:fld>
            <a:endParaRPr kumimoji="1" lang="ja-JP" altLang="en-US"/>
          </a:p>
        </p:txBody>
      </p:sp>
    </p:spTree>
    <p:extLst>
      <p:ext uri="{BB962C8B-B14F-4D97-AF65-F5344CB8AC3E}">
        <p14:creationId xmlns:p14="http://schemas.microsoft.com/office/powerpoint/2010/main" val="2816864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ja-JP" smtClean="0">
              <a:latin typeface="Arial" charset="0"/>
              <a:cs typeface="Arial" charset="0"/>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7B685060-192A-4122-8E3C-BF69CB066B86}" type="slidenum">
              <a:rPr lang="en-US" altLang="ja-JP">
                <a:solidFill>
                  <a:srgbClr val="000000"/>
                </a:solidFill>
                <a:cs typeface="Arial" charset="0"/>
              </a:rPr>
              <a:pPr fontAlgn="base">
                <a:spcBef>
                  <a:spcPct val="0"/>
                </a:spcBef>
                <a:spcAft>
                  <a:spcPct val="0"/>
                </a:spcAft>
              </a:pPr>
              <a:t>12</a:t>
            </a:fld>
            <a:endParaRPr lang="ja-JP" altLang="ja-JP">
              <a:solidFill>
                <a:srgbClr val="000000"/>
              </a:solidFill>
              <a:cs typeface="Arial" charset="0"/>
            </a:endParaRPr>
          </a:p>
        </p:txBody>
      </p:sp>
    </p:spTree>
    <p:extLst>
      <p:ext uri="{BB962C8B-B14F-4D97-AF65-F5344CB8AC3E}">
        <p14:creationId xmlns:p14="http://schemas.microsoft.com/office/powerpoint/2010/main" val="1272664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t>15</a:t>
            </a:fld>
            <a:endParaRPr kumimoji="1" lang="ja-JP" altLang="en-US"/>
          </a:p>
        </p:txBody>
      </p:sp>
    </p:spTree>
    <p:extLst>
      <p:ext uri="{BB962C8B-B14F-4D97-AF65-F5344CB8AC3E}">
        <p14:creationId xmlns:p14="http://schemas.microsoft.com/office/powerpoint/2010/main" val="1993951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solidFill>
                  <a:prstClr val="black"/>
                </a:solidFill>
                <a:latin typeface="Calibri"/>
              </a:rPr>
              <a:pPr/>
              <a:t>25</a:t>
            </a:fld>
            <a:endParaRPr lang="en-US" dirty="0">
              <a:solidFill>
                <a:prstClr val="black"/>
              </a:solidFill>
              <a:latin typeface="Calibri"/>
            </a:endParaRPr>
          </a:p>
        </p:txBody>
      </p:sp>
    </p:spTree>
    <p:extLst>
      <p:ext uri="{BB962C8B-B14F-4D97-AF65-F5344CB8AC3E}">
        <p14:creationId xmlns:p14="http://schemas.microsoft.com/office/powerpoint/2010/main" val="1007738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99404">
              <a:defRPr/>
            </a:pPr>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solidFill>
                  <a:prstClr val="black"/>
                </a:solidFill>
                <a:latin typeface="Calibri"/>
              </a:rPr>
              <a:pPr/>
              <a:t>26</a:t>
            </a:fld>
            <a:endParaRPr lang="ja-JP" dirty="0">
              <a:solidFill>
                <a:prstClr val="black"/>
              </a:solidFill>
              <a:latin typeface="MS Mincho"/>
            </a:endParaRPr>
          </a:p>
        </p:txBody>
      </p:sp>
    </p:spTree>
    <p:extLst>
      <p:ext uri="{BB962C8B-B14F-4D97-AF65-F5344CB8AC3E}">
        <p14:creationId xmlns:p14="http://schemas.microsoft.com/office/powerpoint/2010/main" val="1190144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smtClean="0"/>
              <a:t>AMP Threat Grid feeds dynamic malware</a:t>
            </a:r>
            <a:r>
              <a:rPr lang="en-US" altLang="ja-JP" baseline="0" dirty="0" smtClean="0"/>
              <a:t> analysis and threat intelligence to be utilized by the AMP solution for disposition look ups, sandboxing, and other dynamic analysis features.</a:t>
            </a:r>
          </a:p>
          <a:p>
            <a:endParaRPr lang="en-US" altLang="ja-JP" dirty="0" smtClean="0"/>
          </a:p>
          <a:p>
            <a:endParaRPr lang="en-US" altLang="ja-JP" dirty="0" smtClean="0"/>
          </a:p>
          <a:p>
            <a:r>
              <a:rPr lang="en-US" altLang="ja-JP" dirty="0" smtClean="0"/>
              <a:t>[THIS SLIDE IS FULLY ANIMATED. NO BUILDS. ONCE THE SLIDE IS ON THE SCREEN,</a:t>
            </a:r>
            <a:r>
              <a:rPr lang="en-US" altLang="ja-JP" baseline="0" dirty="0" smtClean="0"/>
              <a:t> DON’T CLICK. IT WILL RUN THROUGH THE ENTIRE SLIDE.]</a:t>
            </a:r>
            <a:endParaRPr lang="en-US" altLang="ja-JP" dirty="0" smtClean="0"/>
          </a:p>
          <a:p>
            <a:endParaRPr lang="en-US" dirty="0"/>
          </a:p>
        </p:txBody>
      </p:sp>
      <p:sp>
        <p:nvSpPr>
          <p:cNvPr id="4" name="Slide Number Placeholder 3"/>
          <p:cNvSpPr>
            <a:spLocks noGrp="1"/>
          </p:cNvSpPr>
          <p:nvPr>
            <p:ph type="sldNum" sz="quarter" idx="10"/>
          </p:nvPr>
        </p:nvSpPr>
        <p:spPr/>
        <p:txBody>
          <a:bodyPr/>
          <a:lstStyle/>
          <a:p>
            <a:fld id="{BB05EFCA-403C-4BA7-B674-7B132B1CD0E1}" type="slidenum">
              <a:rPr lang="en-US" smtClean="0"/>
              <a:pPr/>
              <a:t>28</a:t>
            </a:fld>
            <a:endParaRPr lang="ja-JP" dirty="0"/>
          </a:p>
        </p:txBody>
      </p:sp>
    </p:spTree>
    <p:extLst>
      <p:ext uri="{BB962C8B-B14F-4D97-AF65-F5344CB8AC3E}">
        <p14:creationId xmlns:p14="http://schemas.microsoft.com/office/powerpoint/2010/main" val="1440738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www.cisco.com</a:t>
            </a:r>
            <a:r>
              <a:rPr kumimoji="1" lang="en-US" altLang="ja-JP" dirty="0" smtClean="0"/>
              <a:t>/c/</a:t>
            </a:r>
            <a:r>
              <a:rPr kumimoji="1" lang="en-US" altLang="ja-JP" dirty="0" err="1" smtClean="0"/>
              <a:t>en</a:t>
            </a:r>
            <a:r>
              <a:rPr kumimoji="1" lang="en-US" altLang="ja-JP" dirty="0" smtClean="0"/>
              <a:t>/us/products/collateral/security/</a:t>
            </a:r>
            <a:r>
              <a:rPr kumimoji="1" lang="en-US" altLang="ja-JP" dirty="0" err="1" smtClean="0"/>
              <a:t>fireamp</a:t>
            </a:r>
            <a:r>
              <a:rPr kumimoji="1" lang="en-US" altLang="ja-JP" dirty="0" smtClean="0"/>
              <a:t>-private-cloud-virtual-appliance/datasheet-c78-733180.html?cachemode=refresh</a:t>
            </a:r>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t>31</a:t>
            </a:fld>
            <a:endParaRPr kumimoji="1" lang="ja-JP" altLang="en-US"/>
          </a:p>
        </p:txBody>
      </p:sp>
    </p:spTree>
    <p:extLst>
      <p:ext uri="{BB962C8B-B14F-4D97-AF65-F5344CB8AC3E}">
        <p14:creationId xmlns:p14="http://schemas.microsoft.com/office/powerpoint/2010/main" val="2728562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086725553"/>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841375"/>
            <a:ext cx="6858000" cy="17907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37BE16F-5E2B-4163-A0E3-B736BE8A654F}" type="datetimeFigureOut">
              <a:rPr kumimoji="1" lang="ja-JP" altLang="en-US" smtClean="0"/>
              <a:t>2017/4/24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06EFA5B-E046-4BD1-9DE2-743544452C15}" type="slidenum">
              <a:rPr kumimoji="1" lang="ja-JP" altLang="en-US" smtClean="0"/>
              <a:t>‹#›</a:t>
            </a:fld>
            <a:endParaRPr kumimoji="1" lang="ja-JP" altLang="en-US"/>
          </a:p>
        </p:txBody>
      </p:sp>
    </p:spTree>
    <p:extLst>
      <p:ext uri="{BB962C8B-B14F-4D97-AF65-F5344CB8AC3E}">
        <p14:creationId xmlns:p14="http://schemas.microsoft.com/office/powerpoint/2010/main" val="2298854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37BE16F-5E2B-4163-A0E3-B736BE8A654F}" type="datetimeFigureOut">
              <a:rPr kumimoji="1" lang="ja-JP" altLang="en-US" smtClean="0"/>
              <a:t>2017/4/24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06EFA5B-E046-4BD1-9DE2-743544452C15}" type="slidenum">
              <a:rPr kumimoji="1" lang="ja-JP" altLang="en-US" smtClean="0"/>
              <a:t>‹#›</a:t>
            </a:fld>
            <a:endParaRPr kumimoji="1" lang="ja-JP" altLang="en-US"/>
          </a:p>
        </p:txBody>
      </p:sp>
    </p:spTree>
    <p:extLst>
      <p:ext uri="{BB962C8B-B14F-4D97-AF65-F5344CB8AC3E}">
        <p14:creationId xmlns:p14="http://schemas.microsoft.com/office/powerpoint/2010/main" val="3644246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282700"/>
            <a:ext cx="7886700" cy="2139950"/>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37BE16F-5E2B-4163-A0E3-B736BE8A654F}" type="datetimeFigureOut">
              <a:rPr kumimoji="1" lang="ja-JP" altLang="en-US" smtClean="0"/>
              <a:t>2017/4/24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06EFA5B-E046-4BD1-9DE2-743544452C15}" type="slidenum">
              <a:rPr kumimoji="1" lang="ja-JP" altLang="en-US" smtClean="0"/>
              <a:t>‹#›</a:t>
            </a:fld>
            <a:endParaRPr kumimoji="1" lang="ja-JP" altLang="en-US"/>
          </a:p>
        </p:txBody>
      </p:sp>
    </p:spTree>
    <p:extLst>
      <p:ext uri="{BB962C8B-B14F-4D97-AF65-F5344CB8AC3E}">
        <p14:creationId xmlns:p14="http://schemas.microsoft.com/office/powerpoint/2010/main" val="1686368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370013"/>
            <a:ext cx="3867150" cy="326231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370013"/>
            <a:ext cx="3867150" cy="326231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37BE16F-5E2B-4163-A0E3-B736BE8A654F}" type="datetimeFigureOut">
              <a:rPr kumimoji="1" lang="ja-JP" altLang="en-US" smtClean="0"/>
              <a:t>2017/4/24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06EFA5B-E046-4BD1-9DE2-743544452C15}" type="slidenum">
              <a:rPr kumimoji="1" lang="ja-JP" altLang="en-US" smtClean="0"/>
              <a:t>‹#›</a:t>
            </a:fld>
            <a:endParaRPr kumimoji="1" lang="ja-JP" altLang="en-US"/>
          </a:p>
        </p:txBody>
      </p:sp>
    </p:spTree>
    <p:extLst>
      <p:ext uri="{BB962C8B-B14F-4D97-AF65-F5344CB8AC3E}">
        <p14:creationId xmlns:p14="http://schemas.microsoft.com/office/powerpoint/2010/main" val="418980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274638"/>
            <a:ext cx="7886700" cy="993775"/>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30238" y="1879600"/>
            <a:ext cx="3868737" cy="2762250"/>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1879600"/>
            <a:ext cx="3887788" cy="2762250"/>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37BE16F-5E2B-4163-A0E3-B736BE8A654F}" type="datetimeFigureOut">
              <a:rPr kumimoji="1" lang="ja-JP" altLang="en-US" smtClean="0"/>
              <a:t>2017/4/24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06EFA5B-E046-4BD1-9DE2-743544452C15}" type="slidenum">
              <a:rPr kumimoji="1" lang="ja-JP" altLang="en-US" smtClean="0"/>
              <a:t>‹#›</a:t>
            </a:fld>
            <a:endParaRPr kumimoji="1" lang="ja-JP" altLang="en-US"/>
          </a:p>
        </p:txBody>
      </p:sp>
    </p:spTree>
    <p:extLst>
      <p:ext uri="{BB962C8B-B14F-4D97-AF65-F5344CB8AC3E}">
        <p14:creationId xmlns:p14="http://schemas.microsoft.com/office/powerpoint/2010/main" val="4108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37BE16F-5E2B-4163-A0E3-B736BE8A654F}" type="datetimeFigureOut">
              <a:rPr kumimoji="1" lang="ja-JP" altLang="en-US" smtClean="0"/>
              <a:t>2017/4/24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06EFA5B-E046-4BD1-9DE2-743544452C15}" type="slidenum">
              <a:rPr kumimoji="1" lang="ja-JP" altLang="en-US" smtClean="0"/>
              <a:t>‹#›</a:t>
            </a:fld>
            <a:endParaRPr kumimoji="1" lang="ja-JP" altLang="en-US"/>
          </a:p>
        </p:txBody>
      </p:sp>
    </p:spTree>
    <p:extLst>
      <p:ext uri="{BB962C8B-B14F-4D97-AF65-F5344CB8AC3E}">
        <p14:creationId xmlns:p14="http://schemas.microsoft.com/office/powerpoint/2010/main" val="2472831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37BE16F-5E2B-4163-A0E3-B736BE8A654F}" type="datetimeFigureOut">
              <a:rPr kumimoji="1" lang="ja-JP" altLang="en-US" smtClean="0"/>
              <a:t>2017/4/24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06EFA5B-E046-4BD1-9DE2-743544452C15}" type="slidenum">
              <a:rPr kumimoji="1" lang="ja-JP" altLang="en-US" smtClean="0"/>
              <a:t>‹#›</a:t>
            </a:fld>
            <a:endParaRPr kumimoji="1" lang="ja-JP" altLang="en-US"/>
          </a:p>
        </p:txBody>
      </p:sp>
    </p:spTree>
    <p:extLst>
      <p:ext uri="{BB962C8B-B14F-4D97-AF65-F5344CB8AC3E}">
        <p14:creationId xmlns:p14="http://schemas.microsoft.com/office/powerpoint/2010/main" val="1440886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42900"/>
            <a:ext cx="2949575" cy="120015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37BE16F-5E2B-4163-A0E3-B736BE8A654F}" type="datetimeFigureOut">
              <a:rPr kumimoji="1" lang="ja-JP" altLang="en-US" smtClean="0"/>
              <a:t>2017/4/24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06EFA5B-E046-4BD1-9DE2-743544452C15}" type="slidenum">
              <a:rPr kumimoji="1" lang="ja-JP" altLang="en-US" smtClean="0"/>
              <a:t>‹#›</a:t>
            </a:fld>
            <a:endParaRPr kumimoji="1" lang="ja-JP" altLang="en-US"/>
          </a:p>
        </p:txBody>
      </p:sp>
    </p:spTree>
    <p:extLst>
      <p:ext uri="{BB962C8B-B14F-4D97-AF65-F5344CB8AC3E}">
        <p14:creationId xmlns:p14="http://schemas.microsoft.com/office/powerpoint/2010/main" val="3129624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42900"/>
            <a:ext cx="2949575" cy="120015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37BE16F-5E2B-4163-A0E3-B736BE8A654F}" type="datetimeFigureOut">
              <a:rPr kumimoji="1" lang="ja-JP" altLang="en-US" smtClean="0"/>
              <a:t>2017/4/24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06EFA5B-E046-4BD1-9DE2-743544452C15}" type="slidenum">
              <a:rPr kumimoji="1" lang="ja-JP" altLang="en-US" smtClean="0"/>
              <a:t>‹#›</a:t>
            </a:fld>
            <a:endParaRPr kumimoji="1" lang="ja-JP" altLang="en-US"/>
          </a:p>
        </p:txBody>
      </p:sp>
    </p:spTree>
    <p:extLst>
      <p:ext uri="{BB962C8B-B14F-4D97-AF65-F5344CB8AC3E}">
        <p14:creationId xmlns:p14="http://schemas.microsoft.com/office/powerpoint/2010/main" val="1603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37BE16F-5E2B-4163-A0E3-B736BE8A654F}" type="datetimeFigureOut">
              <a:rPr kumimoji="1" lang="ja-JP" altLang="en-US" smtClean="0"/>
              <a:t>2017/4/24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06EFA5B-E046-4BD1-9DE2-743544452C15}" type="slidenum">
              <a:rPr kumimoji="1" lang="ja-JP" altLang="en-US" smtClean="0"/>
              <a:t>‹#›</a:t>
            </a:fld>
            <a:endParaRPr kumimoji="1" lang="ja-JP" altLang="en-US"/>
          </a:p>
        </p:txBody>
      </p:sp>
    </p:spTree>
    <p:extLst>
      <p:ext uri="{BB962C8B-B14F-4D97-AF65-F5344CB8AC3E}">
        <p14:creationId xmlns:p14="http://schemas.microsoft.com/office/powerpoint/2010/main" val="2968145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274638"/>
            <a:ext cx="1971675" cy="4357687"/>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274638"/>
            <a:ext cx="5762625" cy="4357687"/>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37BE16F-5E2B-4163-A0E3-B736BE8A654F}" type="datetimeFigureOut">
              <a:rPr kumimoji="1" lang="ja-JP" altLang="en-US" smtClean="0"/>
              <a:t>2017/4/24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06EFA5B-E046-4BD1-9DE2-743544452C15}" type="slidenum">
              <a:rPr kumimoji="1" lang="ja-JP" altLang="en-US" smtClean="0"/>
              <a:t>‹#›</a:t>
            </a:fld>
            <a:endParaRPr kumimoji="1" lang="ja-JP" altLang="en-US"/>
          </a:p>
        </p:txBody>
      </p:sp>
    </p:spTree>
    <p:extLst>
      <p:ext uri="{BB962C8B-B14F-4D97-AF65-F5344CB8AC3E}">
        <p14:creationId xmlns:p14="http://schemas.microsoft.com/office/powerpoint/2010/main" val="3509257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841375"/>
            <a:ext cx="6858000" cy="17907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3EC94C2D-4815-4569-ABA2-F528E2D93716}" type="datetimeFigureOut">
              <a:rPr kumimoji="1" lang="ja-JP" altLang="en-US" smtClean="0"/>
              <a:t>2017/4/24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51DC1B-D585-430F-A267-63B8F4F012F3}" type="slidenum">
              <a:rPr kumimoji="1" lang="ja-JP" altLang="en-US" smtClean="0"/>
              <a:t>‹#›</a:t>
            </a:fld>
            <a:endParaRPr kumimoji="1" lang="ja-JP" altLang="en-US"/>
          </a:p>
        </p:txBody>
      </p:sp>
    </p:spTree>
    <p:extLst>
      <p:ext uri="{BB962C8B-B14F-4D97-AF65-F5344CB8AC3E}">
        <p14:creationId xmlns:p14="http://schemas.microsoft.com/office/powerpoint/2010/main" val="2579403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EC94C2D-4815-4569-ABA2-F528E2D93716}" type="datetimeFigureOut">
              <a:rPr kumimoji="1" lang="ja-JP" altLang="en-US" smtClean="0"/>
              <a:t>2017/4/24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51DC1B-D585-430F-A267-63B8F4F012F3}" type="slidenum">
              <a:rPr kumimoji="1" lang="ja-JP" altLang="en-US" smtClean="0"/>
              <a:t>‹#›</a:t>
            </a:fld>
            <a:endParaRPr kumimoji="1" lang="ja-JP" altLang="en-US"/>
          </a:p>
        </p:txBody>
      </p:sp>
    </p:spTree>
    <p:extLst>
      <p:ext uri="{BB962C8B-B14F-4D97-AF65-F5344CB8AC3E}">
        <p14:creationId xmlns:p14="http://schemas.microsoft.com/office/powerpoint/2010/main" val="2387849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282700"/>
            <a:ext cx="7886700" cy="2139950"/>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EC94C2D-4815-4569-ABA2-F528E2D93716}" type="datetimeFigureOut">
              <a:rPr kumimoji="1" lang="ja-JP" altLang="en-US" smtClean="0"/>
              <a:t>2017/4/24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51DC1B-D585-430F-A267-63B8F4F012F3}" type="slidenum">
              <a:rPr kumimoji="1" lang="ja-JP" altLang="en-US" smtClean="0"/>
              <a:t>‹#›</a:t>
            </a:fld>
            <a:endParaRPr kumimoji="1" lang="ja-JP" altLang="en-US"/>
          </a:p>
        </p:txBody>
      </p:sp>
    </p:spTree>
    <p:extLst>
      <p:ext uri="{BB962C8B-B14F-4D97-AF65-F5344CB8AC3E}">
        <p14:creationId xmlns:p14="http://schemas.microsoft.com/office/powerpoint/2010/main" val="76972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370013"/>
            <a:ext cx="3867150" cy="326231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370013"/>
            <a:ext cx="3867150" cy="326231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EC94C2D-4815-4569-ABA2-F528E2D93716}" type="datetimeFigureOut">
              <a:rPr kumimoji="1" lang="ja-JP" altLang="en-US" smtClean="0"/>
              <a:t>2017/4/24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51DC1B-D585-430F-A267-63B8F4F012F3}" type="slidenum">
              <a:rPr kumimoji="1" lang="ja-JP" altLang="en-US" smtClean="0"/>
              <a:t>‹#›</a:t>
            </a:fld>
            <a:endParaRPr kumimoji="1" lang="ja-JP" altLang="en-US"/>
          </a:p>
        </p:txBody>
      </p:sp>
    </p:spTree>
    <p:extLst>
      <p:ext uri="{BB962C8B-B14F-4D97-AF65-F5344CB8AC3E}">
        <p14:creationId xmlns:p14="http://schemas.microsoft.com/office/powerpoint/2010/main" val="2603167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274638"/>
            <a:ext cx="7886700" cy="993775"/>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30238" y="1879600"/>
            <a:ext cx="3868737" cy="2762250"/>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1879600"/>
            <a:ext cx="3887788" cy="2762250"/>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3EC94C2D-4815-4569-ABA2-F528E2D93716}" type="datetimeFigureOut">
              <a:rPr kumimoji="1" lang="ja-JP" altLang="en-US" smtClean="0"/>
              <a:t>2017/4/24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651DC1B-D585-430F-A267-63B8F4F012F3}" type="slidenum">
              <a:rPr kumimoji="1" lang="ja-JP" altLang="en-US" smtClean="0"/>
              <a:t>‹#›</a:t>
            </a:fld>
            <a:endParaRPr kumimoji="1" lang="ja-JP" altLang="en-US"/>
          </a:p>
        </p:txBody>
      </p:sp>
    </p:spTree>
    <p:extLst>
      <p:ext uri="{BB962C8B-B14F-4D97-AF65-F5344CB8AC3E}">
        <p14:creationId xmlns:p14="http://schemas.microsoft.com/office/powerpoint/2010/main" val="17658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EC94C2D-4815-4569-ABA2-F528E2D93716}" type="datetimeFigureOut">
              <a:rPr kumimoji="1" lang="ja-JP" altLang="en-US" smtClean="0"/>
              <a:t>2017/4/24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651DC1B-D585-430F-A267-63B8F4F012F3}" type="slidenum">
              <a:rPr kumimoji="1" lang="ja-JP" altLang="en-US" smtClean="0"/>
              <a:t>‹#›</a:t>
            </a:fld>
            <a:endParaRPr kumimoji="1" lang="ja-JP" altLang="en-US"/>
          </a:p>
        </p:txBody>
      </p:sp>
    </p:spTree>
    <p:extLst>
      <p:ext uri="{BB962C8B-B14F-4D97-AF65-F5344CB8AC3E}">
        <p14:creationId xmlns:p14="http://schemas.microsoft.com/office/powerpoint/2010/main" val="3961172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EC94C2D-4815-4569-ABA2-F528E2D93716}" type="datetimeFigureOut">
              <a:rPr kumimoji="1" lang="ja-JP" altLang="en-US" smtClean="0"/>
              <a:t>2017/4/24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651DC1B-D585-430F-A267-63B8F4F012F3}" type="slidenum">
              <a:rPr kumimoji="1" lang="ja-JP" altLang="en-US" smtClean="0"/>
              <a:t>‹#›</a:t>
            </a:fld>
            <a:endParaRPr kumimoji="1" lang="ja-JP" altLang="en-US"/>
          </a:p>
        </p:txBody>
      </p:sp>
    </p:spTree>
    <p:extLst>
      <p:ext uri="{BB962C8B-B14F-4D97-AF65-F5344CB8AC3E}">
        <p14:creationId xmlns:p14="http://schemas.microsoft.com/office/powerpoint/2010/main" val="575405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42900"/>
            <a:ext cx="2949575" cy="120015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EC94C2D-4815-4569-ABA2-F528E2D93716}" type="datetimeFigureOut">
              <a:rPr kumimoji="1" lang="ja-JP" altLang="en-US" smtClean="0"/>
              <a:t>2017/4/24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51DC1B-D585-430F-A267-63B8F4F012F3}" type="slidenum">
              <a:rPr kumimoji="1" lang="ja-JP" altLang="en-US" smtClean="0"/>
              <a:t>‹#›</a:t>
            </a:fld>
            <a:endParaRPr kumimoji="1" lang="ja-JP" altLang="en-US"/>
          </a:p>
        </p:txBody>
      </p:sp>
    </p:spTree>
    <p:extLst>
      <p:ext uri="{BB962C8B-B14F-4D97-AF65-F5344CB8AC3E}">
        <p14:creationId xmlns:p14="http://schemas.microsoft.com/office/powerpoint/2010/main" val="2599115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42900"/>
            <a:ext cx="2949575" cy="120015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EC94C2D-4815-4569-ABA2-F528E2D93716}" type="datetimeFigureOut">
              <a:rPr kumimoji="1" lang="ja-JP" altLang="en-US" smtClean="0"/>
              <a:t>2017/4/24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51DC1B-D585-430F-A267-63B8F4F012F3}" type="slidenum">
              <a:rPr kumimoji="1" lang="ja-JP" altLang="en-US" smtClean="0"/>
              <a:t>‹#›</a:t>
            </a:fld>
            <a:endParaRPr kumimoji="1" lang="ja-JP" altLang="en-US"/>
          </a:p>
        </p:txBody>
      </p:sp>
    </p:spTree>
    <p:extLst>
      <p:ext uri="{BB962C8B-B14F-4D97-AF65-F5344CB8AC3E}">
        <p14:creationId xmlns:p14="http://schemas.microsoft.com/office/powerpoint/2010/main" val="3619694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EC94C2D-4815-4569-ABA2-F528E2D93716}" type="datetimeFigureOut">
              <a:rPr kumimoji="1" lang="ja-JP" altLang="en-US" smtClean="0"/>
              <a:t>2017/4/24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51DC1B-D585-430F-A267-63B8F4F012F3}" type="slidenum">
              <a:rPr kumimoji="1" lang="ja-JP" altLang="en-US" smtClean="0"/>
              <a:t>‹#›</a:t>
            </a:fld>
            <a:endParaRPr kumimoji="1" lang="ja-JP" altLang="en-US"/>
          </a:p>
        </p:txBody>
      </p:sp>
    </p:spTree>
    <p:extLst>
      <p:ext uri="{BB962C8B-B14F-4D97-AF65-F5344CB8AC3E}">
        <p14:creationId xmlns:p14="http://schemas.microsoft.com/office/powerpoint/2010/main" val="3648319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274638"/>
            <a:ext cx="1971675" cy="4357687"/>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274638"/>
            <a:ext cx="5762625" cy="4357687"/>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EC94C2D-4815-4569-ABA2-F528E2D93716}" type="datetimeFigureOut">
              <a:rPr kumimoji="1" lang="ja-JP" altLang="en-US" smtClean="0"/>
              <a:t>2017/4/24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51DC1B-D585-430F-A267-63B8F4F012F3}" type="slidenum">
              <a:rPr kumimoji="1" lang="ja-JP" altLang="en-US" smtClean="0"/>
              <a:t>‹#›</a:t>
            </a:fld>
            <a:endParaRPr kumimoji="1" lang="ja-JP" altLang="en-US"/>
          </a:p>
        </p:txBody>
      </p:sp>
    </p:spTree>
    <p:extLst>
      <p:ext uri="{BB962C8B-B14F-4D97-AF65-F5344CB8AC3E}">
        <p14:creationId xmlns:p14="http://schemas.microsoft.com/office/powerpoint/2010/main" val="194186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74899"/>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4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a:t>
            </a:r>
            <a:r>
              <a:rPr lang="en-US" sz="600" baseline="0" dirty="0" smtClean="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 </a:t>
            </a:r>
            <a:r>
              <a:rPr lang="en-US" sz="600" dirty="0">
                <a:solidFill>
                  <a:schemeClr val="bg1">
                    <a:alpha val="60000"/>
                  </a:schemeClr>
                </a:solidFill>
                <a:latin typeface="+mn-lt"/>
                <a:ea typeface="+mn-ea"/>
                <a:cs typeface="CiscoSans Thin"/>
              </a:rPr>
              <a:t>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ja-JP" altLang="en-US" smtClean="0"/>
              <a:t>マスター タイトルの書式設定</a:t>
            </a:r>
            <a:endParaRPr lang="en-US" dirty="0"/>
          </a:p>
        </p:txBody>
      </p:sp>
      <p:pic>
        <p:nvPicPr>
          <p:cNvPr id="10" name="Picture 2"/>
          <p:cNvPicPr>
            <a:picLocks noChangeAspect="1" noChangeArrowheads="1"/>
          </p:cNvPicPr>
          <p:nvPr userDrawn="1"/>
        </p:nvPicPr>
        <p:blipFill>
          <a:blip r:embed="rId2" cstate="screen">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3"/>
          <p:cNvPicPr>
            <a:picLocks noChangeAspect="1"/>
          </p:cNvPicPr>
          <p:nvPr userDrawn="1"/>
        </p:nvPicPr>
        <p:blipFill>
          <a:blip r:embed="rId3" cstate="screen">
            <a:duotone>
              <a:schemeClr val="accent1">
                <a:shade val="45000"/>
                <a:satMod val="135000"/>
              </a:schemeClr>
              <a:prstClr val="white"/>
            </a:duotone>
            <a:alphaModFix amt="50000"/>
            <a:extLst>
              <a:ext uri="{28A0092B-C50C-407E-A947-70E740481C1C}">
                <a14:useLocalDpi xmlns:a14="http://schemas.microsoft.com/office/drawing/2010/main"/>
              </a:ext>
            </a:extLst>
          </a:blip>
          <a:stretch>
            <a:fillRect/>
          </a:stretch>
        </p:blipFill>
        <p:spPr>
          <a:xfrm rot="21192348">
            <a:off x="40099" y="530991"/>
            <a:ext cx="9103901" cy="2141893"/>
          </a:xfrm>
          <a:prstGeom prst="rect">
            <a:avLst/>
          </a:prstGeom>
          <a:noFill/>
          <a:ln>
            <a:noFill/>
          </a:ln>
        </p:spPr>
      </p:pic>
    </p:spTree>
    <p:extLst>
      <p:ext uri="{BB962C8B-B14F-4D97-AF65-F5344CB8AC3E}">
        <p14:creationId xmlns:p14="http://schemas.microsoft.com/office/powerpoint/2010/main" val="462415722"/>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341312" y="263852"/>
            <a:ext cx="8345488" cy="416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spc="150" baseline="0">
                <a:solidFill>
                  <a:schemeClr val="accent1"/>
                </a:solidFill>
                <a:effectLst/>
                <a:latin typeface="Arial" panose="020B0604020202020204" pitchFamily="34" charset="0"/>
                <a:ea typeface="ＭＳ Ｐゴシック" panose="020B0600070205080204" pitchFamily="50" charset="-128"/>
                <a:cs typeface="Arial" panose="020B0604020202020204" pitchFamily="34" charset="0"/>
              </a:defRPr>
            </a:lvl1pPr>
          </a:lstStyle>
          <a:p>
            <a:pPr lvl="0"/>
            <a:r>
              <a:rPr lang="ja-JP" altLang="en-US" dirty="0" smtClean="0"/>
              <a:t>マスター タイトルの書式設定</a:t>
            </a:r>
            <a:endParaRPr lang="en-GB" dirty="0"/>
          </a:p>
        </p:txBody>
      </p:sp>
      <p:sp>
        <p:nvSpPr>
          <p:cNvPr id="2" name="フリーフォーム 1"/>
          <p:cNvSpPr/>
          <p:nvPr userDrawn="1"/>
        </p:nvSpPr>
        <p:spPr>
          <a:xfrm>
            <a:off x="328863" y="224589"/>
            <a:ext cx="8357937" cy="433137"/>
          </a:xfrm>
          <a:custGeom>
            <a:avLst/>
            <a:gdLst>
              <a:gd name="connsiteX0" fmla="*/ 152400 w 8357937"/>
              <a:gd name="connsiteY0" fmla="*/ 433137 h 433137"/>
              <a:gd name="connsiteX1" fmla="*/ 0 w 8357937"/>
              <a:gd name="connsiteY1" fmla="*/ 433137 h 433137"/>
              <a:gd name="connsiteX2" fmla="*/ 0 w 8357937"/>
              <a:gd name="connsiteY2" fmla="*/ 0 h 433137"/>
              <a:gd name="connsiteX3" fmla="*/ 8357937 w 8357937"/>
              <a:gd name="connsiteY3" fmla="*/ 0 h 433137"/>
            </a:gdLst>
            <a:ahLst/>
            <a:cxnLst>
              <a:cxn ang="0">
                <a:pos x="connsiteX0" y="connsiteY0"/>
              </a:cxn>
              <a:cxn ang="0">
                <a:pos x="connsiteX1" y="connsiteY1"/>
              </a:cxn>
              <a:cxn ang="0">
                <a:pos x="connsiteX2" y="connsiteY2"/>
              </a:cxn>
              <a:cxn ang="0">
                <a:pos x="connsiteX3" y="connsiteY3"/>
              </a:cxn>
            </a:cxnLst>
            <a:rect l="l" t="t" r="r" b="b"/>
            <a:pathLst>
              <a:path w="8357937" h="433137">
                <a:moveTo>
                  <a:pt x="152400" y="433137"/>
                </a:moveTo>
                <a:lnTo>
                  <a:pt x="0" y="433137"/>
                </a:lnTo>
                <a:lnTo>
                  <a:pt x="0" y="0"/>
                </a:lnTo>
                <a:lnTo>
                  <a:pt x="8357937" y="0"/>
                </a:lnTo>
              </a:path>
            </a:pathLst>
          </a:custGeom>
          <a:no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4312389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ja-JP" altLang="en-US" smtClean="0"/>
              <a:t>マスター テキストの書式設定</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56826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ja-JP" altLang="en-US" smtClean="0"/>
              <a:t>マスター テキストの書式設定</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969537393"/>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414776812"/>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2017  </a:t>
            </a:r>
            <a:r>
              <a:rPr lang="en-US" sz="600" dirty="0">
                <a:solidFill>
                  <a:srgbClr val="000000">
                    <a:alpha val="25000"/>
                  </a:srgbClr>
                </a:solidFill>
                <a:latin typeface="+mn-lt"/>
                <a:ea typeface="+mn-ea"/>
                <a:cs typeface="CiscoSans Thin"/>
              </a:rPr>
              <a:t>Cisco and/or its affiliates. All rights reserved.   Cisco </a:t>
            </a:r>
            <a:r>
              <a:rPr lang="en-US" altLang="ja-JP" sz="600" dirty="0" smtClean="0">
                <a:solidFill>
                  <a:srgbClr val="000000">
                    <a:alpha val="25000"/>
                  </a:srgbClr>
                </a:solidFill>
                <a:latin typeface="+mn-lt"/>
                <a:ea typeface="+mn-ea"/>
                <a:cs typeface="CiscoSans Thin"/>
              </a:rPr>
              <a:t>Public</a:t>
            </a:r>
            <a:endParaRPr lang="en-US" sz="600" dirty="0">
              <a:solidFill>
                <a:srgbClr val="000000">
                  <a:alpha val="25000"/>
                </a:srgbClr>
              </a:solidFill>
              <a:latin typeface="+mn-lt"/>
              <a:ea typeface="+mn-ea"/>
              <a:cs typeface="CiscoSans Thin"/>
            </a:endParaRPr>
          </a:p>
        </p:txBody>
      </p:sp>
      <p:pic>
        <p:nvPicPr>
          <p:cNvPr id="1029"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72" r:id="rId2"/>
    <p:sldLayoutId id="2147483977" r:id="rId3"/>
    <p:sldLayoutId id="2147483998" r:id="rId4"/>
    <p:sldLayoutId id="2147483999" r:id="rId5"/>
    <p:sldLayoutId id="2147484000" r:id="rId6"/>
    <p:sldLayoutId id="2147484001" r:id="rId7"/>
    <p:sldLayoutId id="2147484002" r:id="rId8"/>
    <p:sldLayoutId id="2147484003" r:id="rId9"/>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37BE16F-5E2B-4163-A0E3-B736BE8A654F}" type="datetimeFigureOut">
              <a:rPr kumimoji="1" lang="ja-JP" altLang="en-US" smtClean="0"/>
              <a:t>2017/4/24</a:t>
            </a:fld>
            <a:endParaRPr kumimoji="1" lang="ja-JP" altLang="en-US"/>
          </a:p>
        </p:txBody>
      </p:sp>
      <p:sp>
        <p:nvSpPr>
          <p:cNvPr id="5" name="フッター プレースホルダー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06EFA5B-E046-4BD1-9DE2-743544452C15}" type="slidenum">
              <a:rPr kumimoji="1" lang="ja-JP" altLang="en-US" smtClean="0"/>
              <a:t>‹#›</a:t>
            </a:fld>
            <a:endParaRPr kumimoji="1" lang="ja-JP" altLang="en-US"/>
          </a:p>
        </p:txBody>
      </p:sp>
    </p:spTree>
    <p:extLst>
      <p:ext uri="{BB962C8B-B14F-4D97-AF65-F5344CB8AC3E}">
        <p14:creationId xmlns:p14="http://schemas.microsoft.com/office/powerpoint/2010/main" val="377303608"/>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3EC94C2D-4815-4569-ABA2-F528E2D93716}" type="datetimeFigureOut">
              <a:rPr kumimoji="1" lang="ja-JP" altLang="en-US" smtClean="0"/>
              <a:t>2017/4/24</a:t>
            </a:fld>
            <a:endParaRPr kumimoji="1" lang="ja-JP" altLang="en-US"/>
          </a:p>
        </p:txBody>
      </p:sp>
      <p:sp>
        <p:nvSpPr>
          <p:cNvPr id="5" name="フッター プレースホルダー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651DC1B-D585-430F-A267-63B8F4F012F3}" type="slidenum">
              <a:rPr kumimoji="1" lang="ja-JP" altLang="en-US" smtClean="0"/>
              <a:t>‹#›</a:t>
            </a:fld>
            <a:endParaRPr kumimoji="1" lang="ja-JP" altLang="en-US"/>
          </a:p>
        </p:txBody>
      </p:sp>
    </p:spTree>
    <p:extLst>
      <p:ext uri="{BB962C8B-B14F-4D97-AF65-F5344CB8AC3E}">
        <p14:creationId xmlns:p14="http://schemas.microsoft.com/office/powerpoint/2010/main" val="1595545436"/>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www.cisco.com/c/m/ja_jp/offers/sc07/amp-analyst-report/index.html"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1.emf"/><Relationship Id="rId5" Type="http://schemas.openxmlformats.org/officeDocument/2006/relationships/image" Target="../media/image35.png"/><Relationship Id="rId10" Type="http://schemas.openxmlformats.org/officeDocument/2006/relationships/image" Target="../media/image40.emf"/><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hyperlink" Target="http://www.cisco.com/c/en/us/products/collateral/security/amp-appliances/guide-c07-731666.html"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cisco-crp.com/" TargetMode="External"/><Relationship Id="rId2" Type="http://schemas.openxmlformats.org/officeDocument/2006/relationships/hyperlink" Target="http://www.cisco.com/web/JP/product/catalog/pdf/amp_3types.pdf"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cisco.com/web/JP/partners/tools/helponline/index.html" TargetMode="External"/><Relationship Id="rId2" Type="http://schemas.openxmlformats.org/officeDocument/2006/relationships/hyperlink" Target="https://communities.cisco.com/docs/DOC-55301" TargetMode="External"/><Relationship Id="rId1" Type="http://schemas.openxmlformats.org/officeDocument/2006/relationships/slideLayout" Target="../slideLayouts/slideLayout2.xml"/><Relationship Id="rId5" Type="http://schemas.openxmlformats.org/officeDocument/2006/relationships/hyperlink" Target="http://www.cisco.com/web/JP/partners/tools/helponline/create_account.html" TargetMode="External"/><Relationship Id="rId4" Type="http://schemas.openxmlformats.org/officeDocument/2006/relationships/hyperlink" Target="http://www.cisco.com/web/JP/partners/tools/prh/open_case.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docs.amp.cisco.com/en/A4E/AMP%20for%20Endpoints%20Deployment%20Strategy.pdf" TargetMode="External"/><Relationship Id="rId2" Type="http://schemas.openxmlformats.org/officeDocument/2006/relationships/hyperlink" Target="https://docs.amp.cisco.com/en/A4E/AMP%20for%20Endpoints%20User%20Guide.pdf" TargetMode="External"/><Relationship Id="rId1" Type="http://schemas.openxmlformats.org/officeDocument/2006/relationships/slideLayout" Target="../slideLayouts/slideLayout6.xml"/><Relationship Id="rId4" Type="http://schemas.openxmlformats.org/officeDocument/2006/relationships/hyperlink" Target="https://docs.amp.cisco.com/en/A4E/AMP%20for%20Endpoints%20Quick%20Start.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1.tiff"/><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60.emf"/><Relationship Id="rId3" Type="http://schemas.openxmlformats.org/officeDocument/2006/relationships/image" Target="../media/image53.png"/><Relationship Id="rId7" Type="http://schemas.openxmlformats.org/officeDocument/2006/relationships/image" Target="../media/image40.emf"/><Relationship Id="rId12" Type="http://schemas.openxmlformats.org/officeDocument/2006/relationships/image" Target="../media/image59.emf"/><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6.emf"/><Relationship Id="rId11" Type="http://schemas.microsoft.com/office/2007/relationships/hdphoto" Target="../media/hdphoto2.wdp"/><Relationship Id="rId5" Type="http://schemas.openxmlformats.org/officeDocument/2006/relationships/image" Target="../media/image55.png"/><Relationship Id="rId10" Type="http://schemas.openxmlformats.org/officeDocument/2006/relationships/image" Target="../media/image58.jpeg"/><Relationship Id="rId4" Type="http://schemas.openxmlformats.org/officeDocument/2006/relationships/image" Target="../media/image54.png"/><Relationship Id="rId9" Type="http://schemas.openxmlformats.org/officeDocument/2006/relationships/image" Target="../media/image57.emf"/><Relationship Id="rId1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cisco.com/c/en/us/products/collateral/security/fireamp-private-cloud-virtual-appliance/datasheet-c78-733180.html?cachemode=refresh"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jpeg"/><Relationship Id="rId1" Type="http://schemas.openxmlformats.org/officeDocument/2006/relationships/slideLayout" Target="../slideLayouts/slideLayout9.xml"/><Relationship Id="rId4" Type="http://schemas.openxmlformats.org/officeDocument/2006/relationships/image" Target="../media/image75.tiff"/></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5.tiff"/><Relationship Id="rId1" Type="http://schemas.openxmlformats.org/officeDocument/2006/relationships/slideLayout" Target="../slideLayouts/slideLayout9.xm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5.tiff"/><Relationship Id="rId1" Type="http://schemas.openxmlformats.org/officeDocument/2006/relationships/slideLayout" Target="../slideLayouts/slideLayout9.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5.tiff"/><Relationship Id="rId1" Type="http://schemas.openxmlformats.org/officeDocument/2006/relationships/slideLayout" Target="../slideLayouts/slideLayout9.xml"/><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5.tiff"/><Relationship Id="rId1" Type="http://schemas.openxmlformats.org/officeDocument/2006/relationships/slideLayout" Target="../slideLayouts/slideLayout9.xml"/><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5.tiff"/><Relationship Id="rId1" Type="http://schemas.openxmlformats.org/officeDocument/2006/relationships/slideLayout" Target="../slideLayouts/slideLayout9.xml"/><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5.tiff"/><Relationship Id="rId1" Type="http://schemas.openxmlformats.org/officeDocument/2006/relationships/slideLayout" Target="../slideLayouts/slideLayout9.xml"/><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www.cisco.com/c/m/ja_jp/offers/sc07/amp-analyst-report/index.html" TargetMode="External"/><Relationship Id="rId5" Type="http://schemas.openxmlformats.org/officeDocument/2006/relationships/image" Target="../media/image11.tiff"/><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6.tiff"/><Relationship Id="rId1" Type="http://schemas.openxmlformats.org/officeDocument/2006/relationships/slideLayout" Target="../slideLayouts/slideLayout9.xml"/><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6.tiff"/><Relationship Id="rId1" Type="http://schemas.openxmlformats.org/officeDocument/2006/relationships/slideLayout" Target="../slideLayouts/slideLayout9.xml"/><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6.tiff"/><Relationship Id="rId1" Type="http://schemas.openxmlformats.org/officeDocument/2006/relationships/slideLayout" Target="../slideLayouts/slideLayout9.xml"/><Relationship Id="rId4" Type="http://schemas.microsoft.com/office/2007/relationships/hdphoto" Target="../media/hdphoto3.wdp"/></Relationships>
</file>

<file path=ppt/slides/_rels/slide53.xml.rels><?xml version="1.0" encoding="UTF-8" standalone="yes"?>
<Relationships xmlns="http://schemas.openxmlformats.org/package/2006/relationships"><Relationship Id="rId8" Type="http://schemas.openxmlformats.org/officeDocument/2006/relationships/image" Target="../media/image80.tiff"/><Relationship Id="rId3" Type="http://schemas.openxmlformats.org/officeDocument/2006/relationships/image" Target="../media/image66.jpeg"/><Relationship Id="rId7" Type="http://schemas.openxmlformats.org/officeDocument/2006/relationships/image" Target="../media/image79.tiff"/><Relationship Id="rId2" Type="http://schemas.openxmlformats.org/officeDocument/2006/relationships/image" Target="../media/image76.tiff"/><Relationship Id="rId1" Type="http://schemas.openxmlformats.org/officeDocument/2006/relationships/slideLayout" Target="../slideLayouts/slideLayout9.xml"/><Relationship Id="rId6" Type="http://schemas.openxmlformats.org/officeDocument/2006/relationships/image" Target="../media/image78.tiff"/><Relationship Id="rId5" Type="http://schemas.openxmlformats.org/officeDocument/2006/relationships/image" Target="../media/image77.tiff"/><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6.tiff"/><Relationship Id="rId1" Type="http://schemas.openxmlformats.org/officeDocument/2006/relationships/slideLayout" Target="../slideLayouts/slideLayout9.xml"/><Relationship Id="rId6" Type="http://schemas.openxmlformats.org/officeDocument/2006/relationships/image" Target="../media/image82.tiff"/><Relationship Id="rId5" Type="http://schemas.openxmlformats.org/officeDocument/2006/relationships/image" Target="../media/image81.jpg"/><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6.tiff"/><Relationship Id="rId1" Type="http://schemas.openxmlformats.org/officeDocument/2006/relationships/slideLayout" Target="../slideLayouts/slideLayout9.xml"/><Relationship Id="rId5" Type="http://schemas.openxmlformats.org/officeDocument/2006/relationships/image" Target="../media/image83.tiff"/><Relationship Id="rId4" Type="http://schemas.microsoft.com/office/2007/relationships/hdphoto" Target="../media/hdphoto3.wdp"/></Relationships>
</file>

<file path=ppt/slides/_rels/slide56.xml.rels><?xml version="1.0" encoding="UTF-8" standalone="yes"?>
<Relationships xmlns="http://schemas.openxmlformats.org/package/2006/relationships"><Relationship Id="rId3" Type="http://schemas.openxmlformats.org/officeDocument/2006/relationships/image" Target="../media/image85.tiff"/><Relationship Id="rId7" Type="http://schemas.microsoft.com/office/2007/relationships/hdphoto" Target="../media/hdphoto3.wdp"/><Relationship Id="rId2" Type="http://schemas.openxmlformats.org/officeDocument/2006/relationships/image" Target="../media/image84.tiff"/><Relationship Id="rId1" Type="http://schemas.openxmlformats.org/officeDocument/2006/relationships/slideLayout" Target="../slideLayouts/slideLayout9.xml"/><Relationship Id="rId6" Type="http://schemas.openxmlformats.org/officeDocument/2006/relationships/image" Target="../media/image66.jpeg"/><Relationship Id="rId5" Type="http://schemas.openxmlformats.org/officeDocument/2006/relationships/image" Target="../media/image76.tiff"/><Relationship Id="rId4" Type="http://schemas.openxmlformats.org/officeDocument/2006/relationships/image" Target="../media/image86.tiff"/></Relationships>
</file>

<file path=ppt/slides/_rels/slide57.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image" Target="../media/image87.tiff"/><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66.jpeg"/><Relationship Id="rId4" Type="http://schemas.openxmlformats.org/officeDocument/2006/relationships/image" Target="../media/image76.tiff"/></Relationships>
</file>

<file path=ppt/slides/_rels/slide58.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image" Target="../media/image87.tiff"/><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66.jpeg"/><Relationship Id="rId4" Type="http://schemas.openxmlformats.org/officeDocument/2006/relationships/image" Target="../media/image76.tiff"/></Relationships>
</file>

<file path=ppt/slides/_rels/slide5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89.tiff"/></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Placeholder 3"/>
          <p:cNvSpPr>
            <a:spLocks noGrp="1"/>
          </p:cNvSpPr>
          <p:nvPr>
            <p:ph type="body" sz="quarter" idx="11"/>
          </p:nvPr>
        </p:nvSpPr>
        <p:spPr bwMode="auto">
          <a:xfrm>
            <a:off x="510988" y="4070196"/>
            <a:ext cx="8254929" cy="40095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ja-JP" sz="1600" dirty="0" smtClean="0"/>
              <a:t>2017</a:t>
            </a:r>
            <a:r>
              <a:rPr lang="ja-JP" altLang="en-US" sz="1600" dirty="0" smtClean="0"/>
              <a:t>年</a:t>
            </a:r>
            <a:r>
              <a:rPr lang="ja-JP" altLang="en-US" sz="1600" dirty="0"/>
              <a:t>４</a:t>
            </a:r>
            <a:r>
              <a:rPr lang="ja-JP" altLang="en-US" sz="1600" dirty="0" smtClean="0"/>
              <a:t>月</a:t>
            </a:r>
            <a:r>
              <a:rPr lang="en-US" altLang="ja-JP" sz="1600" dirty="0"/>
              <a:t/>
            </a:r>
            <a:br>
              <a:rPr lang="en-US" altLang="ja-JP" sz="1600" dirty="0"/>
            </a:br>
            <a:endParaRPr altLang="en-US" sz="1600" dirty="0">
              <a:ea typeface="ＭＳ Ｐゴシック" pitchFamily="34" charset="-128"/>
              <a:cs typeface="CiscoSans" pitchFamily="34" charset="0"/>
            </a:endParaRPr>
          </a:p>
        </p:txBody>
      </p:sp>
      <p:sp>
        <p:nvSpPr>
          <p:cNvPr id="8" name="Subtitle 1"/>
          <p:cNvSpPr txBox="1">
            <a:spLocks/>
          </p:cNvSpPr>
          <p:nvPr/>
        </p:nvSpPr>
        <p:spPr>
          <a:xfrm>
            <a:off x="510988" y="3718112"/>
            <a:ext cx="8407329" cy="208429"/>
          </a:xfrm>
          <a:prstGeom prst="rect">
            <a:avLst/>
          </a:prstGeom>
        </p:spPr>
        <p:txBody>
          <a:bodyPr lIns="91420" tIns="45710" rIns="91420" bIns="45710" anchor="b" anchorCtr="0">
            <a:no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kumimoji="1" lang="en-US" sz="1400" b="0" i="0" kern="1200">
                <a:solidFill>
                  <a:srgbClr val="FFFFFE"/>
                </a:solidFill>
                <a:latin typeface="+mn-lt"/>
                <a:ea typeface="ＭＳ Ｐゴシック" charset="0"/>
                <a:cs typeface="CiscoSans"/>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kumimoji="1"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kumimoji="1"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kumimoji="1"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kumimoji="1"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9pPr>
          </a:lstStyle>
          <a:p>
            <a:r>
              <a:rPr lang="ja-JP" altLang="en-US" sz="1600" dirty="0" smtClean="0"/>
              <a:t>シスコシステムズ合同会社</a:t>
            </a:r>
            <a:endParaRPr lang="ja-JP" altLang="en-US" sz="1600" dirty="0"/>
          </a:p>
        </p:txBody>
      </p:sp>
      <p:sp>
        <p:nvSpPr>
          <p:cNvPr id="3" name="正方形/長方形 2"/>
          <p:cNvSpPr/>
          <p:nvPr/>
        </p:nvSpPr>
        <p:spPr>
          <a:xfrm>
            <a:off x="510988" y="1492624"/>
            <a:ext cx="7073154" cy="1446550"/>
          </a:xfrm>
          <a:prstGeom prst="rect">
            <a:avLst/>
          </a:prstGeom>
        </p:spPr>
        <p:txBody>
          <a:bodyPr wrap="square">
            <a:spAutoFit/>
          </a:bodyPr>
          <a:lstStyle/>
          <a:p>
            <a:r>
              <a:rPr kumimoji="1" lang="ja-JP" altLang="en-US" sz="4400" dirty="0">
                <a:solidFill>
                  <a:srgbClr val="FFFFFE"/>
                </a:solidFill>
                <a:latin typeface="Arial"/>
                <a:ea typeface="ＭＳ Ｐゴシック" charset="0"/>
              </a:rPr>
              <a:t>忙しい人のための</a:t>
            </a:r>
            <a:r>
              <a:rPr kumimoji="1" lang="en-US" altLang="ja-JP" sz="4400" dirty="0">
                <a:solidFill>
                  <a:srgbClr val="FFFFFE"/>
                </a:solidFill>
                <a:latin typeface="Arial"/>
                <a:ea typeface="ＭＳ Ｐゴシック" charset="0"/>
              </a:rPr>
              <a:t/>
            </a:r>
            <a:br>
              <a:rPr kumimoji="1" lang="en-US" altLang="ja-JP" sz="4400" dirty="0">
                <a:solidFill>
                  <a:srgbClr val="FFFFFE"/>
                </a:solidFill>
                <a:latin typeface="Arial"/>
                <a:ea typeface="ＭＳ Ｐゴシック" charset="0"/>
              </a:rPr>
            </a:br>
            <a:r>
              <a:rPr kumimoji="1" lang="en-US" altLang="ja-JP" sz="4400" dirty="0" smtClean="0">
                <a:solidFill>
                  <a:srgbClr val="FFFFFE"/>
                </a:solidFill>
                <a:latin typeface="Arial"/>
                <a:ea typeface="ＭＳ Ｐゴシック" charset="0"/>
              </a:rPr>
              <a:t>Cisco AMP </a:t>
            </a:r>
            <a:r>
              <a:rPr kumimoji="1" lang="ja-JP" altLang="en-US" sz="4000" dirty="0" smtClean="0">
                <a:solidFill>
                  <a:srgbClr val="FFFFFE"/>
                </a:solidFill>
                <a:latin typeface="Arial"/>
                <a:ea typeface="ＭＳ Ｐゴシック" charset="0"/>
              </a:rPr>
              <a:t>提案ガイド</a:t>
            </a:r>
            <a:endParaRPr lang="ja-JP" altLang="en-US" sz="4000" dirty="0"/>
          </a:p>
        </p:txBody>
      </p:sp>
      <p:sp>
        <p:nvSpPr>
          <p:cNvPr id="7" name="円形吹き出し 2"/>
          <p:cNvSpPr/>
          <p:nvPr/>
        </p:nvSpPr>
        <p:spPr>
          <a:xfrm>
            <a:off x="6938523" y="707695"/>
            <a:ext cx="1351294" cy="1141202"/>
          </a:xfrm>
          <a:custGeom>
            <a:avLst/>
            <a:gdLst>
              <a:gd name="connsiteX0" fmla="*/ -75776 w 972108"/>
              <a:gd name="connsiteY0" fmla="*/ 918180 h 900680"/>
              <a:gd name="connsiteX1" fmla="*/ 69195 w 972108"/>
              <a:gd name="connsiteY1" fmla="*/ 681928 h 900680"/>
              <a:gd name="connsiteX2" fmla="*/ 225002 w 972108"/>
              <a:gd name="connsiteY2" fmla="*/ 70465 h 900680"/>
              <a:gd name="connsiteX3" fmla="*/ 846670 w 972108"/>
              <a:gd name="connsiteY3" fmla="*/ 148395 h 900680"/>
              <a:gd name="connsiteX4" fmla="*/ 818762 w 972108"/>
              <a:gd name="connsiteY4" fmla="*/ 778640 h 900680"/>
              <a:gd name="connsiteX5" fmla="*/ 193184 w 972108"/>
              <a:gd name="connsiteY5" fmla="*/ 809749 h 900680"/>
              <a:gd name="connsiteX6" fmla="*/ -75776 w 972108"/>
              <a:gd name="connsiteY6" fmla="*/ 918180 h 900680"/>
              <a:gd name="connsiteX0" fmla="*/ 0 w 1047886"/>
              <a:gd name="connsiteY0" fmla="*/ 918195 h 918195"/>
              <a:gd name="connsiteX1" fmla="*/ 144971 w 1047886"/>
              <a:gd name="connsiteY1" fmla="*/ 681943 h 918195"/>
              <a:gd name="connsiteX2" fmla="*/ 300778 w 1047886"/>
              <a:gd name="connsiteY2" fmla="*/ 70480 h 918195"/>
              <a:gd name="connsiteX3" fmla="*/ 922446 w 1047886"/>
              <a:gd name="connsiteY3" fmla="*/ 148410 h 918195"/>
              <a:gd name="connsiteX4" fmla="*/ 894538 w 1047886"/>
              <a:gd name="connsiteY4" fmla="*/ 778655 h 918195"/>
              <a:gd name="connsiteX5" fmla="*/ 268960 w 1047886"/>
              <a:gd name="connsiteY5" fmla="*/ 809764 h 918195"/>
              <a:gd name="connsiteX6" fmla="*/ 0 w 1047886"/>
              <a:gd name="connsiteY6" fmla="*/ 918195 h 918195"/>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600" h="905838">
                <a:moveTo>
                  <a:pt x="0" y="905838"/>
                </a:moveTo>
                <a:cubicBezTo>
                  <a:pt x="75097" y="849741"/>
                  <a:pt x="131658" y="775111"/>
                  <a:pt x="169685" y="681943"/>
                </a:cubicBezTo>
                <a:cubicBezTo>
                  <a:pt x="34252" y="472672"/>
                  <a:pt x="103341" y="201533"/>
                  <a:pt x="325492" y="70480"/>
                </a:cubicBezTo>
                <a:cubicBezTo>
                  <a:pt x="525493" y="-47506"/>
                  <a:pt x="788189" y="-14576"/>
                  <a:pt x="947160" y="148410"/>
                </a:cubicBezTo>
                <a:cubicBezTo>
                  <a:pt x="1124722" y="330455"/>
                  <a:pt x="1112313" y="610698"/>
                  <a:pt x="919252" y="778655"/>
                </a:cubicBezTo>
                <a:cubicBezTo>
                  <a:pt x="746712" y="928759"/>
                  <a:pt x="482563" y="941895"/>
                  <a:pt x="293674" y="809764"/>
                </a:cubicBezTo>
                <a:cubicBezTo>
                  <a:pt x="208140" y="878860"/>
                  <a:pt x="141140" y="904705"/>
                  <a:pt x="0" y="905838"/>
                </a:cubicBezTo>
                <a:close/>
              </a:path>
            </a:pathLst>
          </a:custGeom>
          <a:solidFill>
            <a:schemeClr val="bg1"/>
          </a:solidFill>
          <a:ln w="57150">
            <a:solidFill>
              <a:schemeClr val="bg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lstStyle/>
          <a:p>
            <a:pPr algn="ctr"/>
            <a:r>
              <a:rPr kumimoji="1" lang="ja-JP" altLang="en-US" sz="2000" b="1" spc="-150" dirty="0" smtClean="0">
                <a:solidFill>
                  <a:schemeClr val="bg2">
                    <a:lumMod val="75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ざっくり</a:t>
            </a:r>
            <a:endParaRPr kumimoji="1" lang="en-US" altLang="ja-JP" sz="2000" b="1" spc="-150" dirty="0">
              <a:solidFill>
                <a:schemeClr val="bg2">
                  <a:lumMod val="75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ctr"/>
            <a:r>
              <a:rPr kumimoji="1" lang="ja-JP" altLang="en-US" sz="2000" b="1" spc="-150" dirty="0" smtClean="0">
                <a:solidFill>
                  <a:schemeClr val="bg2">
                    <a:lumMod val="75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シリーズ</a:t>
            </a:r>
            <a:r>
              <a:rPr kumimoji="1" lang="en-US" altLang="ja-JP" sz="2000" b="1" spc="-150" dirty="0" smtClean="0">
                <a:solidFill>
                  <a:schemeClr val="bg2">
                    <a:lumMod val="75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endParaRPr kumimoji="1" lang="ja-JP" altLang="en-US" sz="2000" b="1" spc="-150" dirty="0">
              <a:solidFill>
                <a:schemeClr val="bg2">
                  <a:lumMod val="75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6" name="正方形/長方形 5"/>
          <p:cNvSpPr/>
          <p:nvPr/>
        </p:nvSpPr>
        <p:spPr>
          <a:xfrm>
            <a:off x="4014438" y="4619812"/>
            <a:ext cx="4974173" cy="276999"/>
          </a:xfrm>
          <a:prstGeom prst="rect">
            <a:avLst/>
          </a:prstGeom>
        </p:spPr>
        <p:txBody>
          <a:bodyPr wrap="square">
            <a:spAutoFit/>
          </a:bodyPr>
          <a:lstStyle/>
          <a:p>
            <a:r>
              <a:rPr lang="ja-JP" altLang="ja-JP" sz="1200" dirty="0">
                <a:solidFill>
                  <a:schemeClr val="bg1"/>
                </a:solidFill>
              </a:rPr>
              <a:t>本資料に記載の各社社名、製品名は、各社の商標または登録商標です。</a:t>
            </a:r>
            <a:endParaRPr kumimoji="1" lang="ja-JP" altLang="en-US" sz="1200" dirty="0">
              <a:solidFill>
                <a:schemeClr val="bg1"/>
              </a:solidFill>
            </a:endParaRPr>
          </a:p>
        </p:txBody>
      </p:sp>
    </p:spTree>
    <p:extLst>
      <p:ext uri="{BB962C8B-B14F-4D97-AF65-F5344CB8AC3E}">
        <p14:creationId xmlns:p14="http://schemas.microsoft.com/office/powerpoint/2010/main" val="20260201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400" dirty="0"/>
              <a:t>差別化機能紹介</a:t>
            </a:r>
            <a:r>
              <a:rPr lang="en-US" altLang="ja-JP" dirty="0" smtClean="0"/>
              <a:t/>
            </a:r>
            <a:br>
              <a:rPr lang="en-US" altLang="ja-JP" dirty="0" smtClean="0"/>
            </a:br>
            <a:r>
              <a:rPr lang="ja-JP" altLang="en-US" dirty="0"/>
              <a:t>日本データセンターと日本語</a:t>
            </a:r>
            <a:r>
              <a:rPr lang="en-US" altLang="ja-JP" dirty="0" smtClean="0"/>
              <a:t>GUI</a:t>
            </a:r>
            <a:r>
              <a:rPr lang="ja-JP" altLang="en-US" dirty="0" smtClean="0"/>
              <a:t>対応</a:t>
            </a:r>
            <a:endParaRPr kumimoji="1" lang="ja-JP" altLang="en-US" dirty="0"/>
          </a:p>
        </p:txBody>
      </p:sp>
      <p:pic>
        <p:nvPicPr>
          <p:cNvPr id="6" name="図 5"/>
          <p:cNvPicPr>
            <a:picLocks noChangeAspect="1"/>
          </p:cNvPicPr>
          <p:nvPr/>
        </p:nvPicPr>
        <p:blipFill rotWithShape="1">
          <a:blip r:embed="rId2">
            <a:extLst>
              <a:ext uri="{28A0092B-C50C-407E-A947-70E740481C1C}">
                <a14:useLocalDpi xmlns:a14="http://schemas.microsoft.com/office/drawing/2010/main" val="0"/>
              </a:ext>
            </a:extLst>
          </a:blip>
          <a:srcRect b="59536"/>
          <a:stretch/>
        </p:blipFill>
        <p:spPr>
          <a:xfrm>
            <a:off x="145815" y="1808526"/>
            <a:ext cx="6010445" cy="3064416"/>
          </a:xfrm>
          <a:prstGeom prst="rect">
            <a:avLst/>
          </a:prstGeom>
          <a:ln>
            <a:solidFill>
              <a:schemeClr val="accent1"/>
            </a:solidFill>
          </a:ln>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713" y="1165164"/>
            <a:ext cx="6481157" cy="3707778"/>
          </a:xfrm>
          <a:prstGeom prst="rect">
            <a:avLst/>
          </a:prstGeom>
          <a:ln>
            <a:solidFill>
              <a:schemeClr val="accent1"/>
            </a:solidFill>
          </a:ln>
        </p:spPr>
      </p:pic>
    </p:spTree>
    <p:extLst>
      <p:ext uri="{BB962C8B-B14F-4D97-AF65-F5344CB8AC3E}">
        <p14:creationId xmlns:p14="http://schemas.microsoft.com/office/powerpoint/2010/main" val="3447486064"/>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499"/>
          </a:xfrm>
          <a:prstGeom prst="rect">
            <a:avLst/>
          </a:prstGeom>
          <a:ln>
            <a:noFill/>
          </a:ln>
          <a:effectLst/>
        </p:spPr>
      </p:pic>
      <p:sp>
        <p:nvSpPr>
          <p:cNvPr id="3" name="テキスト プレースホルダー 3"/>
          <p:cNvSpPr txBox="1">
            <a:spLocks/>
          </p:cNvSpPr>
          <p:nvPr/>
        </p:nvSpPr>
        <p:spPr>
          <a:xfrm>
            <a:off x="5362832" y="1470454"/>
            <a:ext cx="3425568" cy="2656702"/>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0" indent="0">
              <a:buNone/>
            </a:pPr>
            <a:r>
              <a:rPr lang="ja-JP" altLang="en-US" sz="1600" dirty="0" smtClean="0">
                <a:solidFill>
                  <a:schemeClr val="bg1"/>
                </a:solidFill>
              </a:rPr>
              <a:t>市場動向</a:t>
            </a:r>
            <a:endParaRPr lang="en-US" altLang="ja-JP" sz="1600" dirty="0" smtClean="0">
              <a:solidFill>
                <a:schemeClr val="bg1"/>
              </a:solidFill>
            </a:endParaRPr>
          </a:p>
          <a:p>
            <a:pPr marL="0" indent="0">
              <a:buNone/>
            </a:pPr>
            <a:r>
              <a:rPr lang="ja-JP" altLang="en-US" sz="1600" dirty="0" smtClean="0">
                <a:solidFill>
                  <a:schemeClr val="bg1"/>
                </a:solidFill>
              </a:rPr>
              <a:t>ポートフォリオ</a:t>
            </a:r>
            <a:endParaRPr lang="en-US" altLang="ja-JP" sz="1600" dirty="0" smtClean="0">
              <a:solidFill>
                <a:schemeClr val="bg1"/>
              </a:solidFill>
            </a:endParaRPr>
          </a:p>
          <a:p>
            <a:pPr marL="0" indent="0">
              <a:buNone/>
            </a:pPr>
            <a:r>
              <a:rPr lang="ja-JP" altLang="en-US" sz="1600" dirty="0">
                <a:solidFill>
                  <a:schemeClr val="bg1"/>
                </a:solidFill>
              </a:rPr>
              <a:t>配置</a:t>
            </a:r>
            <a:r>
              <a:rPr lang="ja-JP" altLang="en-US" sz="1600" dirty="0" smtClean="0">
                <a:solidFill>
                  <a:schemeClr val="bg1"/>
                </a:solidFill>
              </a:rPr>
              <a:t>イメージ</a:t>
            </a:r>
            <a:endParaRPr lang="en-US" altLang="ja-JP" sz="1600" dirty="0" smtClean="0">
              <a:solidFill>
                <a:schemeClr val="bg1"/>
              </a:solidFill>
            </a:endParaRPr>
          </a:p>
          <a:p>
            <a:pPr marL="0" indent="0">
              <a:buNone/>
            </a:pPr>
            <a:r>
              <a:rPr lang="ja-JP" altLang="en-US" sz="1600" dirty="0" smtClean="0">
                <a:solidFill>
                  <a:schemeClr val="bg1"/>
                </a:solidFill>
              </a:rPr>
              <a:t>オーダー方法</a:t>
            </a:r>
          </a:p>
          <a:p>
            <a:pPr marL="0" indent="0">
              <a:buNone/>
            </a:pPr>
            <a:r>
              <a:rPr lang="ja-JP" altLang="en-US" sz="1600" dirty="0" smtClean="0">
                <a:solidFill>
                  <a:schemeClr val="bg1"/>
                </a:solidFill>
              </a:rPr>
              <a:t>型番サンプル</a:t>
            </a:r>
            <a:endParaRPr lang="en-US" altLang="ja-JP" sz="1600" dirty="0" smtClean="0">
              <a:solidFill>
                <a:schemeClr val="bg1"/>
              </a:solidFill>
            </a:endParaRPr>
          </a:p>
          <a:p>
            <a:pPr marL="0" indent="0">
              <a:buNone/>
            </a:pPr>
            <a:r>
              <a:rPr lang="ja-JP" altLang="en-US" sz="1600" dirty="0">
                <a:solidFill>
                  <a:schemeClr val="bg1"/>
                </a:solidFill>
              </a:rPr>
              <a:t>セールス </a:t>
            </a:r>
            <a:r>
              <a:rPr lang="ja-JP" altLang="en-US" sz="1600" dirty="0" smtClean="0">
                <a:solidFill>
                  <a:schemeClr val="bg1"/>
                </a:solidFill>
              </a:rPr>
              <a:t>コンテンツ</a:t>
            </a:r>
            <a:endParaRPr lang="en-US" altLang="ja-JP" sz="1600" dirty="0" smtClean="0">
              <a:solidFill>
                <a:schemeClr val="bg1"/>
              </a:solidFill>
            </a:endParaRPr>
          </a:p>
          <a:p>
            <a:pPr marL="0" indent="0">
              <a:buNone/>
            </a:pPr>
            <a:r>
              <a:rPr lang="ja-JP" altLang="en-US" sz="1600" dirty="0" smtClean="0">
                <a:solidFill>
                  <a:schemeClr val="bg1"/>
                </a:solidFill>
              </a:rPr>
              <a:t>用語集 </a:t>
            </a:r>
            <a:endParaRPr lang="ja-JP" altLang="en-US" sz="1600" dirty="0" smtClean="0">
              <a:solidFill>
                <a:schemeClr val="bg1"/>
              </a:solidFill>
            </a:endParaRPr>
          </a:p>
          <a:p>
            <a:pPr marL="0" indent="0">
              <a:buNone/>
            </a:pPr>
            <a:r>
              <a:rPr lang="ja-JP" altLang="en-US" sz="1600" dirty="0" smtClean="0">
                <a:solidFill>
                  <a:schemeClr val="bg1"/>
                </a:solidFill>
              </a:rPr>
              <a:t>その他 製品</a:t>
            </a:r>
            <a:r>
              <a:rPr lang="ja-JP" altLang="en-US" sz="1600" dirty="0" smtClean="0">
                <a:solidFill>
                  <a:schemeClr val="bg1"/>
                </a:solidFill>
              </a:rPr>
              <a:t>紹介資料</a:t>
            </a:r>
          </a:p>
        </p:txBody>
      </p:sp>
      <p:sp>
        <p:nvSpPr>
          <p:cNvPr id="2" name="角丸四角形 1"/>
          <p:cNvSpPr/>
          <p:nvPr/>
        </p:nvSpPr>
        <p:spPr>
          <a:xfrm>
            <a:off x="5115697" y="1470454"/>
            <a:ext cx="3126259" cy="2879124"/>
          </a:xfrm>
          <a:prstGeom prst="roundRect">
            <a:avLst>
              <a:gd name="adj" fmla="val 2356"/>
            </a:avLst>
          </a:prstGeom>
          <a:noFill/>
          <a:ln w="1587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bg2"/>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7" name="タイトル 6"/>
          <p:cNvSpPr>
            <a:spLocks noGrp="1"/>
          </p:cNvSpPr>
          <p:nvPr>
            <p:ph type="ctrTitle"/>
          </p:nvPr>
        </p:nvSpPr>
        <p:spPr/>
        <p:txBody>
          <a:bodyPr/>
          <a:lstStyle/>
          <a:p>
            <a:r>
              <a:rPr lang="ja-JP" altLang="en-US" dirty="0" smtClean="0">
                <a:effectLst>
                  <a:outerShdw blurRad="38100" dist="38100" dir="2700000" algn="tl">
                    <a:srgbClr val="000000">
                      <a:alpha val="43137"/>
                    </a:srgbClr>
                  </a:outerShdw>
                </a:effectLst>
              </a:rPr>
              <a:t>販売ガイド</a:t>
            </a:r>
            <a:endParaRPr lang="en-US" altLang="ja-JP"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1945746"/>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8" descr="NSS_Overall Test Results_Table_08081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22350"/>
            <a:ext cx="5081587"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341312" y="263852"/>
            <a:ext cx="8345488" cy="641023"/>
          </a:xfrm>
        </p:spPr>
        <p:txBody>
          <a:bodyPr/>
          <a:lstStyle/>
          <a:p>
            <a:pPr defTabSz="684196">
              <a:defRPr/>
            </a:pPr>
            <a:r>
              <a:rPr lang="ja-JP" sz="2775"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Cisco AMP</a:t>
            </a:r>
            <a:r>
              <a:rPr lang="ja-JP" sz="2775"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lang="en-US" altLang="ja-JP" sz="2775"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
            </a:r>
            <a:br>
              <a:rPr lang="en-US" altLang="ja-JP" sz="2775"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br>
            <a:r>
              <a:rPr lang="ja-JP" sz="2000"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最短</a:t>
            </a:r>
            <a:r>
              <a:rPr lang="ja-JP" sz="20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の検出時間を誇り、セキュリティ効果で他の製品をリード</a:t>
            </a:r>
          </a:p>
        </p:txBody>
      </p:sp>
      <p:sp>
        <p:nvSpPr>
          <p:cNvPr id="17" name="Text Placeholder 16"/>
          <p:cNvSpPr>
            <a:spLocks noGrp="1"/>
          </p:cNvSpPr>
          <p:nvPr>
            <p:ph type="body" sz="quarter" idx="4294967295"/>
          </p:nvPr>
        </p:nvSpPr>
        <p:spPr>
          <a:xfrm>
            <a:off x="4975225" y="1430338"/>
            <a:ext cx="4168775" cy="3532187"/>
          </a:xfrm>
          <a:prstGeom prst="rect">
            <a:avLst/>
          </a:prstGeom>
        </p:spPr>
        <p:txBody>
          <a:bodyPr/>
          <a:lstStyle/>
          <a:p>
            <a:pPr defTabSz="684196">
              <a:defRPr/>
            </a:pPr>
            <a:r>
              <a:rPr lang="ja-JP" sz="1275" dirty="0">
                <a:latin typeface="Arial" panose="020B0604020202020204" pitchFamily="34" charset="0"/>
                <a:ea typeface="ＭＳ Ｐゴシック" panose="020B0600070205080204" pitchFamily="50" charset="-128"/>
                <a:cs typeface="Arial" panose="020B0604020202020204" pitchFamily="34" charset="0"/>
              </a:rPr>
              <a:t>最新の</a:t>
            </a:r>
            <a:r>
              <a:rPr lang="ja-JP" dirty="0" smtClean="0">
                <a:latin typeface="Arial" panose="020B0604020202020204" pitchFamily="34" charset="0"/>
                <a:ea typeface="ＭＳ Ｐゴシック" panose="020B0600070205080204" pitchFamily="50" charset="-128"/>
                <a:cs typeface="Arial" panose="020B0604020202020204" pitchFamily="34" charset="0"/>
              </a:rPr>
              <a:t> </a:t>
            </a:r>
            <a:r>
              <a:rPr lang="ja-JP" sz="1275" dirty="0">
                <a:latin typeface="Arial" panose="020B0604020202020204" pitchFamily="34" charset="0"/>
                <a:ea typeface="ＭＳ Ｐゴシック" panose="020B0600070205080204" pitchFamily="50" charset="-128"/>
                <a:cs typeface="Arial" panose="020B0604020202020204" pitchFamily="34" charset="0"/>
              </a:rPr>
              <a:t>BDS テストにおいて、マルウェア、エクスプロイト、セキュリティ回避を 100 % 検出し、3 年連続で首位</a:t>
            </a:r>
            <a:r>
              <a:rPr lang="ja-JP" sz="1275" dirty="0" smtClean="0">
                <a:latin typeface="Arial" panose="020B0604020202020204" pitchFamily="34" charset="0"/>
                <a:ea typeface="ＭＳ Ｐゴシック" panose="020B0600070205080204" pitchFamily="50" charset="-128"/>
                <a:cs typeface="Arial" panose="020B0604020202020204" pitchFamily="34" charset="0"/>
              </a:rPr>
              <a:t>を</a:t>
            </a:r>
            <a:r>
              <a:rPr lang="en-US" altLang="ja-JP" sz="1275" dirty="0" smtClean="0">
                <a:latin typeface="Arial" panose="020B0604020202020204" pitchFamily="34" charset="0"/>
                <a:ea typeface="ＭＳ Ｐゴシック" panose="020B0600070205080204" pitchFamily="50" charset="-128"/>
                <a:cs typeface="Arial" panose="020B0604020202020204" pitchFamily="34" charset="0"/>
              </a:rPr>
              <a:t/>
            </a:r>
            <a:br>
              <a:rPr lang="en-US" altLang="ja-JP" sz="1275" dirty="0" smtClean="0">
                <a:latin typeface="Arial" panose="020B0604020202020204" pitchFamily="34" charset="0"/>
                <a:ea typeface="ＭＳ Ｐゴシック" panose="020B0600070205080204" pitchFamily="50" charset="-128"/>
                <a:cs typeface="Arial" panose="020B0604020202020204" pitchFamily="34" charset="0"/>
              </a:rPr>
            </a:br>
            <a:r>
              <a:rPr lang="ja-JP" sz="1275" dirty="0" smtClean="0">
                <a:latin typeface="Arial" panose="020B0604020202020204" pitchFamily="34" charset="0"/>
                <a:ea typeface="ＭＳ Ｐゴシック" panose="020B0600070205080204" pitchFamily="50" charset="-128"/>
                <a:cs typeface="Arial" panose="020B0604020202020204" pitchFamily="34" charset="0"/>
              </a:rPr>
              <a:t>獲得</a:t>
            </a:r>
            <a:r>
              <a:rPr lang="ja-JP" sz="1275" dirty="0">
                <a:latin typeface="Arial" panose="020B0604020202020204" pitchFamily="34" charset="0"/>
                <a:ea typeface="ＭＳ Ｐゴシック" panose="020B0600070205080204" pitchFamily="50" charset="-128"/>
                <a:cs typeface="Arial" panose="020B0604020202020204" pitchFamily="34" charset="0"/>
              </a:rPr>
              <a:t>しました。</a:t>
            </a:r>
          </a:p>
          <a:p>
            <a:pPr defTabSz="684196">
              <a:defRPr/>
            </a:pPr>
            <a:r>
              <a:rPr lang="ja-JP" sz="1275" dirty="0">
                <a:latin typeface="Arial" panose="020B0604020202020204" pitchFamily="34" charset="0"/>
                <a:ea typeface="ＭＳ Ｐゴシック" panose="020B0600070205080204" pitchFamily="50" charset="-128"/>
                <a:cs typeface="Arial" panose="020B0604020202020204" pitchFamily="34" charset="0"/>
              </a:rPr>
              <a:t>他のどのベンダーよりも短い検出時間：3 分以内</a:t>
            </a:r>
            <a:r>
              <a:rPr lang="ja-JP" sz="1275" dirty="0" smtClean="0">
                <a:latin typeface="Arial" panose="020B0604020202020204" pitchFamily="34" charset="0"/>
                <a:ea typeface="ＭＳ Ｐゴシック" panose="020B0600070205080204" pitchFamily="50" charset="-128"/>
                <a:cs typeface="Arial" panose="020B0604020202020204" pitchFamily="34" charset="0"/>
              </a:rPr>
              <a:t>に</a:t>
            </a:r>
            <a:r>
              <a:rPr lang="en-US" altLang="ja-JP" sz="1275" dirty="0" smtClean="0">
                <a:latin typeface="Arial" panose="020B0604020202020204" pitchFamily="34" charset="0"/>
                <a:ea typeface="ＭＳ Ｐゴシック" panose="020B0600070205080204" pitchFamily="50" charset="-128"/>
                <a:cs typeface="Arial" panose="020B0604020202020204" pitchFamily="34" charset="0"/>
              </a:rPr>
              <a:t/>
            </a:r>
            <a:br>
              <a:rPr lang="en-US" altLang="ja-JP" sz="1275" dirty="0" smtClean="0">
                <a:latin typeface="Arial" panose="020B0604020202020204" pitchFamily="34" charset="0"/>
                <a:ea typeface="ＭＳ Ｐゴシック" panose="020B0600070205080204" pitchFamily="50" charset="-128"/>
                <a:cs typeface="Arial" panose="020B0604020202020204" pitchFamily="34" charset="0"/>
              </a:rPr>
            </a:br>
            <a:r>
              <a:rPr lang="ja-JP" sz="1275" dirty="0" smtClean="0">
                <a:latin typeface="Arial" panose="020B0604020202020204" pitchFamily="34" charset="0"/>
                <a:ea typeface="ＭＳ Ｐゴシック" panose="020B0600070205080204" pitchFamily="50" charset="-128"/>
                <a:cs typeface="Arial" panose="020B0604020202020204" pitchFamily="34" charset="0"/>
              </a:rPr>
              <a:t>攻撃</a:t>
            </a:r>
            <a:r>
              <a:rPr lang="ja-JP" sz="1275" dirty="0">
                <a:latin typeface="Arial" panose="020B0604020202020204" pitchFamily="34" charset="0"/>
                <a:ea typeface="ＭＳ Ｐゴシック" panose="020B0600070205080204" pitchFamily="50" charset="-128"/>
                <a:cs typeface="Arial" panose="020B0604020202020204" pitchFamily="34" charset="0"/>
              </a:rPr>
              <a:t>の 91.8 % をブロック</a:t>
            </a:r>
          </a:p>
          <a:p>
            <a:pPr defTabSz="684196">
              <a:defRPr/>
            </a:pPr>
            <a:r>
              <a:rPr lang="ja-JP" sz="1275" dirty="0">
                <a:latin typeface="Arial" panose="020B0604020202020204" pitchFamily="34" charset="0"/>
                <a:ea typeface="ＭＳ Ｐゴシック" panose="020B0600070205080204" pitchFamily="50" charset="-128"/>
                <a:cs typeface="Arial" panose="020B0604020202020204" pitchFamily="34" charset="0"/>
              </a:rPr>
              <a:t>検出時間が短い製品は、上から下に向かって、</a:t>
            </a:r>
            <a:r>
              <a:rPr lang="ja-JP" sz="1275" dirty="0" smtClean="0">
                <a:latin typeface="Arial" panose="020B0604020202020204" pitchFamily="34" charset="0"/>
                <a:ea typeface="ＭＳ Ｐゴシック" panose="020B0600070205080204" pitchFamily="50" charset="-128"/>
                <a:cs typeface="Arial" panose="020B0604020202020204" pitchFamily="34" charset="0"/>
              </a:rPr>
              <a:t>先に</a:t>
            </a:r>
            <a:r>
              <a:rPr lang="en-US" altLang="ja-JP" sz="1275" smtClean="0">
                <a:latin typeface="Arial" panose="020B0604020202020204" pitchFamily="34" charset="0"/>
                <a:ea typeface="ＭＳ Ｐゴシック" panose="020B0600070205080204" pitchFamily="50" charset="-128"/>
                <a:cs typeface="Arial" panose="020B0604020202020204" pitchFamily="34" charset="0"/>
              </a:rPr>
              <a:t/>
            </a:r>
            <a:br>
              <a:rPr lang="en-US" altLang="ja-JP" sz="1275" smtClean="0">
                <a:latin typeface="Arial" panose="020B0604020202020204" pitchFamily="34" charset="0"/>
                <a:ea typeface="ＭＳ Ｐゴシック" panose="020B0600070205080204" pitchFamily="50" charset="-128"/>
                <a:cs typeface="Arial" panose="020B0604020202020204" pitchFamily="34" charset="0"/>
              </a:rPr>
            </a:br>
            <a:r>
              <a:rPr lang="ja-JP" sz="1275" dirty="0" smtClean="0">
                <a:latin typeface="Arial" panose="020B0604020202020204" pitchFamily="34" charset="0"/>
                <a:ea typeface="ＭＳ Ｐゴシック" panose="020B0600070205080204" pitchFamily="50" charset="-128"/>
                <a:cs typeface="Arial" panose="020B0604020202020204" pitchFamily="34" charset="0"/>
              </a:rPr>
              <a:t>数字</a:t>
            </a:r>
            <a:r>
              <a:rPr lang="ja-JP" sz="1275" dirty="0">
                <a:latin typeface="Arial" panose="020B0604020202020204" pitchFamily="34" charset="0"/>
                <a:ea typeface="ＭＳ Ｐゴシック" panose="020B0600070205080204" pitchFamily="50" charset="-128"/>
                <a:cs typeface="Arial" panose="020B0604020202020204" pitchFamily="34" charset="0"/>
              </a:rPr>
              <a:t>が緑になります。 </a:t>
            </a:r>
          </a:p>
          <a:p>
            <a:pPr defTabSz="684196">
              <a:defRPr/>
            </a:pPr>
            <a:r>
              <a:rPr lang="ja-JP" sz="1275" dirty="0">
                <a:latin typeface="Arial" panose="020B0604020202020204" pitchFamily="34" charset="0"/>
                <a:ea typeface="ＭＳ Ｐゴシック" panose="020B0600070205080204" pitchFamily="50" charset="-128"/>
                <a:cs typeface="Arial" panose="020B0604020202020204" pitchFamily="34" charset="0"/>
              </a:rPr>
              <a:t>下段の総合検出スコアが同じでも、検出時間が</a:t>
            </a:r>
            <a:r>
              <a:rPr lang="ja-JP" sz="1275" dirty="0" smtClean="0">
                <a:latin typeface="Arial" panose="020B0604020202020204" pitchFamily="34" charset="0"/>
                <a:ea typeface="ＭＳ Ｐゴシック" panose="020B0600070205080204" pitchFamily="50" charset="-128"/>
                <a:cs typeface="Arial" panose="020B0604020202020204" pitchFamily="34" charset="0"/>
              </a:rPr>
              <a:t>短い</a:t>
            </a:r>
            <a:r>
              <a:rPr lang="en-US" altLang="ja-JP" sz="1275" dirty="0" smtClean="0">
                <a:latin typeface="Arial" panose="020B0604020202020204" pitchFamily="34" charset="0"/>
                <a:ea typeface="ＭＳ Ｐゴシック" panose="020B0600070205080204" pitchFamily="50" charset="-128"/>
                <a:cs typeface="Arial" panose="020B0604020202020204" pitchFamily="34" charset="0"/>
              </a:rPr>
              <a:t/>
            </a:r>
            <a:br>
              <a:rPr lang="en-US" altLang="ja-JP" sz="1275" dirty="0" smtClean="0">
                <a:latin typeface="Arial" panose="020B0604020202020204" pitchFamily="34" charset="0"/>
                <a:ea typeface="ＭＳ Ｐゴシック" panose="020B0600070205080204" pitchFamily="50" charset="-128"/>
                <a:cs typeface="Arial" panose="020B0604020202020204" pitchFamily="34" charset="0"/>
              </a:rPr>
            </a:br>
            <a:r>
              <a:rPr lang="ja-JP" sz="1275" dirty="0" smtClean="0">
                <a:latin typeface="Arial" panose="020B0604020202020204" pitchFamily="34" charset="0"/>
                <a:ea typeface="ＭＳ Ｐゴシック" panose="020B0600070205080204" pitchFamily="50" charset="-128"/>
                <a:cs typeface="Arial" panose="020B0604020202020204" pitchFamily="34" charset="0"/>
              </a:rPr>
              <a:t>製品</a:t>
            </a:r>
            <a:r>
              <a:rPr lang="ja-JP" sz="1275" dirty="0">
                <a:latin typeface="Arial" panose="020B0604020202020204" pitchFamily="34" charset="0"/>
                <a:ea typeface="ＭＳ Ｐゴシック" panose="020B0600070205080204" pitchFamily="50" charset="-128"/>
                <a:cs typeface="Arial" panose="020B0604020202020204" pitchFamily="34" charset="0"/>
              </a:rPr>
              <a:t>の方が、攻撃者に与える活動時間と空間</a:t>
            </a:r>
            <a:r>
              <a:rPr lang="ja-JP" sz="1275" dirty="0" smtClean="0">
                <a:latin typeface="Arial" panose="020B0604020202020204" pitchFamily="34" charset="0"/>
                <a:ea typeface="ＭＳ Ｐゴシック" panose="020B0600070205080204" pitchFamily="50" charset="-128"/>
                <a:cs typeface="Arial" panose="020B0604020202020204" pitchFamily="34" charset="0"/>
              </a:rPr>
              <a:t>が</a:t>
            </a:r>
            <a:r>
              <a:rPr lang="en-US" altLang="ja-JP" sz="1275" dirty="0" smtClean="0">
                <a:latin typeface="Arial" panose="020B0604020202020204" pitchFamily="34" charset="0"/>
                <a:ea typeface="ＭＳ Ｐゴシック" panose="020B0600070205080204" pitchFamily="50" charset="-128"/>
                <a:cs typeface="Arial" panose="020B0604020202020204" pitchFamily="34" charset="0"/>
              </a:rPr>
              <a:t/>
            </a:r>
            <a:br>
              <a:rPr lang="en-US" altLang="ja-JP" sz="1275" dirty="0" smtClean="0">
                <a:latin typeface="Arial" panose="020B0604020202020204" pitchFamily="34" charset="0"/>
                <a:ea typeface="ＭＳ Ｐゴシック" panose="020B0600070205080204" pitchFamily="50" charset="-128"/>
                <a:cs typeface="Arial" panose="020B0604020202020204" pitchFamily="34" charset="0"/>
              </a:rPr>
            </a:br>
            <a:r>
              <a:rPr lang="ja-JP" sz="1275" dirty="0" smtClean="0">
                <a:latin typeface="Arial" panose="020B0604020202020204" pitchFamily="34" charset="0"/>
                <a:ea typeface="ＭＳ Ｐゴシック" panose="020B0600070205080204" pitchFamily="50" charset="-128"/>
                <a:cs typeface="Arial" panose="020B0604020202020204" pitchFamily="34" charset="0"/>
              </a:rPr>
              <a:t>減少</a:t>
            </a:r>
            <a:r>
              <a:rPr lang="ja-JP" sz="1275" dirty="0">
                <a:latin typeface="Arial" panose="020B0604020202020204" pitchFamily="34" charset="0"/>
                <a:ea typeface="ＭＳ Ｐゴシック" panose="020B0600070205080204" pitchFamily="50" charset="-128"/>
                <a:cs typeface="Arial" panose="020B0604020202020204" pitchFamily="34" charset="0"/>
              </a:rPr>
              <a:t>するため、効果が高いと判断されます。</a:t>
            </a:r>
          </a:p>
          <a:p>
            <a:pPr defTabSz="684196">
              <a:defRPr/>
            </a:pPr>
            <a:endParaRPr lang="ja-JP" sz="1125" dirty="0">
              <a:latin typeface="Arial" panose="020B0604020202020204" pitchFamily="34" charset="0"/>
              <a:ea typeface="ＭＳ Ｐゴシック" panose="020B0600070205080204" pitchFamily="50" charset="-128"/>
              <a:cs typeface="Arial" panose="020B0604020202020204" pitchFamily="34" charset="0"/>
            </a:endParaRPr>
          </a:p>
          <a:p>
            <a:pPr defTabSz="684196">
              <a:defRPr/>
            </a:pPr>
            <a:endParaRPr lang="ja-JP" sz="1125"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TextBox 1"/>
          <p:cNvSpPr txBox="1"/>
          <p:nvPr/>
        </p:nvSpPr>
        <p:spPr>
          <a:xfrm>
            <a:off x="2876550" y="3725863"/>
            <a:ext cx="184150" cy="300037"/>
          </a:xfrm>
          <a:prstGeom prst="rect">
            <a:avLst/>
          </a:prstGeom>
          <a:noFill/>
        </p:spPr>
        <p:txBody>
          <a:bodyPr wrap="none" lIns="91438" tIns="45719" rIns="91438" bIns="45719">
            <a:spAutoFit/>
          </a:bodyPr>
          <a:lstStyle/>
          <a:p>
            <a:pPr fontAlgn="auto">
              <a:spcBef>
                <a:spcPts val="0"/>
              </a:spcBef>
              <a:spcAft>
                <a:spcPts val="0"/>
              </a:spcAft>
              <a:defRPr/>
            </a:pPr>
            <a:endParaRPr kumimoji="0" lang="en-US" sz="1350"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Rectangle 10"/>
          <p:cNvSpPr/>
          <p:nvPr/>
        </p:nvSpPr>
        <p:spPr>
          <a:xfrm>
            <a:off x="438150" y="1022350"/>
            <a:ext cx="4572000" cy="265113"/>
          </a:xfrm>
          <a:prstGeom prst="rect">
            <a:avLst/>
          </a:prstGeom>
        </p:spPr>
        <p:txBody>
          <a:bodyPr lIns="91438" tIns="45719" rIns="91438" bIns="45719">
            <a:spAutoFit/>
          </a:bodyPr>
          <a:lstStyle/>
          <a:p>
            <a:pPr fontAlgn="auto">
              <a:spcBef>
                <a:spcPts val="0"/>
              </a:spcBef>
              <a:spcAft>
                <a:spcPts val="0"/>
              </a:spcAft>
              <a:tabLst>
                <a:tab pos="448934" algn="l"/>
              </a:tabLst>
              <a:defRPr/>
            </a:pPr>
            <a:r>
              <a:rPr kumimoji="0" lang="ja-JP" sz="1125" dirty="0">
                <a:solidFill>
                  <a:srgbClr val="676767"/>
                </a:solidFill>
                <a:latin typeface="Arial" panose="020B0604020202020204" pitchFamily="34" charset="0"/>
                <a:ea typeface="ＭＳ Ｐゴシック" panose="020B0600070205080204" pitchFamily="50" charset="-128"/>
                <a:cs typeface="Arial" panose="020B0604020202020204" pitchFamily="34" charset="0"/>
              </a:rPr>
              <a:t>シスコの NSS 侵害検出および検出時間テストの結果</a:t>
            </a:r>
            <a:endParaRPr kumimoji="0" lang="ja-JP" sz="1575" dirty="0">
              <a:solidFill>
                <a:srgbClr val="676767"/>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55303" name="Picture 9" descr="NSS Security Recomm#4F6B00E.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45400" y="87313"/>
            <a:ext cx="140176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2" descr="NSS_Score Tables for Flysheet Final.png"/>
          <p:cNvPicPr>
            <a:picLocks noChangeAspect="1"/>
          </p:cNvPicPr>
          <p:nvPr/>
        </p:nvPicPr>
        <p:blipFill>
          <a:blip r:embed="rId5">
            <a:extLst>
              <a:ext uri="{28A0092B-C50C-407E-A947-70E740481C1C}">
                <a14:useLocalDpi xmlns:a14="http://schemas.microsoft.com/office/drawing/2010/main" val="0"/>
              </a:ext>
            </a:extLst>
          </a:blip>
          <a:srcRect t="-2"/>
          <a:stretch>
            <a:fillRect/>
          </a:stretch>
        </p:blipFill>
        <p:spPr bwMode="auto">
          <a:xfrm>
            <a:off x="214313" y="2011363"/>
            <a:ext cx="4783137"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75225" y="4232275"/>
            <a:ext cx="6604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5022298" y="904875"/>
            <a:ext cx="2951449" cy="369332"/>
          </a:xfrm>
          <a:prstGeom prst="rect">
            <a:avLst/>
          </a:prstGeom>
        </p:spPr>
        <p:txBody>
          <a:bodyPr wrap="none">
            <a:spAutoFit/>
          </a:bodyPr>
          <a:lstStyle/>
          <a:p>
            <a:r>
              <a:rPr lang="en-US" altLang="ja-JP" dirty="0" smtClean="0">
                <a:solidFill>
                  <a:srgbClr val="FF0000"/>
                </a:solidFill>
                <a:cs typeface="メイリオ"/>
              </a:rPr>
              <a:t>Cisco</a:t>
            </a:r>
            <a:r>
              <a:rPr lang="ja-JP" altLang="en-US" dirty="0" smtClean="0">
                <a:solidFill>
                  <a:srgbClr val="FF0000"/>
                </a:solidFill>
                <a:cs typeface="メイリオ"/>
              </a:rPr>
              <a:t>は</a:t>
            </a:r>
            <a:r>
              <a:rPr lang="en-US" altLang="ja-JP" dirty="0" smtClean="0">
                <a:solidFill>
                  <a:srgbClr val="FF0000"/>
                </a:solidFill>
                <a:cs typeface="メイリオ"/>
              </a:rPr>
              <a:t>3</a:t>
            </a:r>
            <a:r>
              <a:rPr lang="ja-JP" altLang="en-US" dirty="0">
                <a:solidFill>
                  <a:srgbClr val="FF0000"/>
                </a:solidFill>
                <a:cs typeface="メイリオ"/>
              </a:rPr>
              <a:t>年連続、業界</a:t>
            </a:r>
            <a:r>
              <a:rPr lang="ja-JP" altLang="en-US" dirty="0" smtClean="0">
                <a:solidFill>
                  <a:srgbClr val="FF0000"/>
                </a:solidFill>
                <a:cs typeface="メイリオ"/>
              </a:rPr>
              <a:t>トップ</a:t>
            </a:r>
            <a:endParaRPr lang="ja-JP" altLang="en-US" dirty="0">
              <a:cs typeface="メイリオ"/>
            </a:endParaRPr>
          </a:p>
        </p:txBody>
      </p:sp>
      <p:sp>
        <p:nvSpPr>
          <p:cNvPr id="12" name="正方形/長方形 11"/>
          <p:cNvSpPr/>
          <p:nvPr/>
        </p:nvSpPr>
        <p:spPr>
          <a:xfrm>
            <a:off x="810337" y="4729687"/>
            <a:ext cx="5054601" cy="400110"/>
          </a:xfrm>
          <a:prstGeom prst="rect">
            <a:avLst/>
          </a:prstGeom>
        </p:spPr>
        <p:txBody>
          <a:bodyPr wrap="square">
            <a:spAutoFit/>
          </a:bodyPr>
          <a:lstStyle/>
          <a:p>
            <a:r>
              <a:rPr lang="en-US" altLang="ja-JP" sz="1000" dirty="0" smtClean="0"/>
              <a:t>※NSS Lab </a:t>
            </a:r>
            <a:r>
              <a:rPr lang="ja-JP" altLang="en-US" sz="1000" dirty="0" smtClean="0"/>
              <a:t>日本語レポートのダウンロードはこちら</a:t>
            </a:r>
            <a:endParaRPr lang="en-US" altLang="ja-JP" sz="1000" dirty="0" smtClean="0"/>
          </a:p>
          <a:p>
            <a:r>
              <a:rPr lang="ja-JP" altLang="en-US" sz="1000" dirty="0" smtClean="0">
                <a:hlinkClick r:id="rId7"/>
              </a:rPr>
              <a:t>http</a:t>
            </a:r>
            <a:r>
              <a:rPr lang="ja-JP" altLang="en-US" sz="1000" dirty="0">
                <a:hlinkClick r:id="rId7"/>
              </a:rPr>
              <a:t>://www.cisco.com/c/m/ja_jp/offers/sc07/amp-analyst-report/index.html</a:t>
            </a:r>
            <a:endParaRPr lang="ja-JP" altLang="en-US" sz="1000" dirty="0"/>
          </a:p>
        </p:txBody>
      </p:sp>
    </p:spTree>
    <p:extLst>
      <p:ext uri="{BB962C8B-B14F-4D97-AF65-F5344CB8AC3E}">
        <p14:creationId xmlns:p14="http://schemas.microsoft.com/office/powerpoint/2010/main" val="485392314"/>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図 71"/>
          <p:cNvPicPr>
            <a:picLocks noChangeAspect="1"/>
          </p:cNvPicPr>
          <p:nvPr/>
        </p:nvPicPr>
        <p:blipFill>
          <a:blip r:embed="rId2"/>
          <a:stretch>
            <a:fillRect/>
          </a:stretch>
        </p:blipFill>
        <p:spPr>
          <a:xfrm>
            <a:off x="5115108" y="293943"/>
            <a:ext cx="2493328" cy="1188989"/>
          </a:xfrm>
          <a:prstGeom prst="rect">
            <a:avLst/>
          </a:prstGeom>
          <a:ln>
            <a:solidFill>
              <a:schemeClr val="tx2"/>
            </a:solidFill>
          </a:ln>
        </p:spPr>
      </p:pic>
      <p:sp>
        <p:nvSpPr>
          <p:cNvPr id="2" name="タイトル 1"/>
          <p:cNvSpPr>
            <a:spLocks noGrp="1"/>
          </p:cNvSpPr>
          <p:nvPr>
            <p:ph type="title"/>
          </p:nvPr>
        </p:nvSpPr>
        <p:spPr/>
        <p:txBody>
          <a:bodyPr/>
          <a:lstStyle/>
          <a:p>
            <a:r>
              <a:rPr lang="ja-JP" altLang="en-US" dirty="0" smtClean="0"/>
              <a:t>配置イメージ</a:t>
            </a:r>
            <a:r>
              <a:rPr lang="en-US" altLang="ja-JP" dirty="0" smtClean="0"/>
              <a:t>(AMP for Endpoint)</a:t>
            </a:r>
            <a:endParaRPr lang="ja-JP" altLang="en-US" dirty="0"/>
          </a:p>
        </p:txBody>
      </p:sp>
      <p:sp>
        <p:nvSpPr>
          <p:cNvPr id="3" name="角丸四角形 2"/>
          <p:cNvSpPr/>
          <p:nvPr/>
        </p:nvSpPr>
        <p:spPr>
          <a:xfrm>
            <a:off x="1003474" y="1855591"/>
            <a:ext cx="3532761" cy="2690857"/>
          </a:xfrm>
          <a:prstGeom prst="roundRect">
            <a:avLst>
              <a:gd name="adj" fmla="val 3559"/>
            </a:avLst>
          </a:prstGeom>
          <a:solidFill>
            <a:schemeClr val="bg1">
              <a:lumMod val="85000"/>
            </a:schemeClr>
          </a:solidFill>
          <a:ln>
            <a:solidFill>
              <a:schemeClr val="bg1">
                <a:lumMod val="85000"/>
              </a:schemeClr>
            </a:solid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dirty="0" smtClean="0">
              <a:latin typeface="CiscoSansTT Light" panose="020B0503020201020303" pitchFamily="34" charset="0"/>
              <a:ea typeface="ＭＳ Ｐゴシック" panose="020B0600070205080204" pitchFamily="50" charset="-128"/>
            </a:endParaRPr>
          </a:p>
        </p:txBody>
      </p:sp>
      <p:pic>
        <p:nvPicPr>
          <p:cNvPr id="4" name="Picture 26" descr="\\MV-FS\Projects\Cisco\References\Brand Assets\Kubrick Icons\Device Icons\Device_generic_building_3154_default_256.png"/>
          <p:cNvPicPr>
            <a:picLocks noChangeAspect="1" noChangeArrowheads="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63986" y="4166473"/>
            <a:ext cx="649277" cy="649277"/>
          </a:xfrm>
          <a:prstGeom prst="rect">
            <a:avLst/>
          </a:prstGeom>
          <a:noFill/>
        </p:spPr>
      </p:pic>
      <p:sp>
        <p:nvSpPr>
          <p:cNvPr id="5" name="テキスト ボックス 4"/>
          <p:cNvSpPr txBox="1"/>
          <p:nvPr/>
        </p:nvSpPr>
        <p:spPr>
          <a:xfrm>
            <a:off x="989716" y="4499005"/>
            <a:ext cx="673377" cy="295603"/>
          </a:xfrm>
          <a:prstGeom prst="round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a:r>
              <a:rPr kumimoji="1" lang="ja-JP" altLang="en-US" sz="1400" dirty="0" smtClean="0">
                <a:solidFill>
                  <a:schemeClr val="bg1"/>
                </a:solidFill>
                <a:latin typeface="CiscoSansTT Light" panose="020B0503020201020303" pitchFamily="34" charset="0"/>
                <a:ea typeface="ＭＳ Ｐゴシック" panose="020B0600070205080204" pitchFamily="50" charset="-128"/>
              </a:rPr>
              <a:t>本 社</a:t>
            </a:r>
            <a:endParaRPr kumimoji="1" lang="ja-JP" altLang="en-US" sz="1400" dirty="0">
              <a:solidFill>
                <a:schemeClr val="bg1"/>
              </a:solidFill>
              <a:latin typeface="CiscoSansTT Light" panose="020B0503020201020303" pitchFamily="34" charset="0"/>
              <a:ea typeface="ＭＳ Ｐゴシック" panose="020B0600070205080204" pitchFamily="50" charset="-128"/>
            </a:endParaRPr>
          </a:p>
        </p:txBody>
      </p:sp>
      <p:pic>
        <p:nvPicPr>
          <p:cNvPr id="21"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96322" y="2975135"/>
            <a:ext cx="444159" cy="44415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2" name="Picture 5" descr="\\tyo-filer02a\wg-j\japan_bid_parts_catalog\Published\Cisco_Icon\Kubrick_Product_Color\Device_route_switch_processor_3037_default_64.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86677" y="2087430"/>
            <a:ext cx="603332" cy="60333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グループ化 5"/>
          <p:cNvGrpSpPr/>
          <p:nvPr/>
        </p:nvGrpSpPr>
        <p:grpSpPr>
          <a:xfrm>
            <a:off x="1406454" y="3848241"/>
            <a:ext cx="493703" cy="318232"/>
            <a:chOff x="4360169" y="4504819"/>
            <a:chExt cx="735092" cy="473827"/>
          </a:xfrm>
        </p:grpSpPr>
        <p:sp>
          <p:nvSpPr>
            <p:cNvPr id="7" name="角丸四角形 6"/>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8" name="グループ化 7"/>
            <p:cNvGrpSpPr/>
            <p:nvPr/>
          </p:nvGrpSpPr>
          <p:grpSpPr>
            <a:xfrm>
              <a:off x="4360169" y="4504819"/>
              <a:ext cx="735092" cy="473827"/>
              <a:chOff x="4813749" y="5428875"/>
              <a:chExt cx="905718" cy="583809"/>
            </a:xfrm>
          </p:grpSpPr>
          <p:sp>
            <p:nvSpPr>
              <p:cNvPr id="9"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a:solidFill>
                    <a:schemeClr val="tx1">
                      <a:lumMod val="95000"/>
                      <a:lumOff val="5000"/>
                    </a:schemeClr>
                  </a:solidFill>
                </a:endParaRPr>
              </a:p>
            </p:txBody>
          </p:sp>
          <p:sp>
            <p:nvSpPr>
              <p:cNvPr id="10"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a:solidFill>
                    <a:schemeClr val="tx1">
                      <a:lumMod val="95000"/>
                      <a:lumOff val="5000"/>
                    </a:schemeClr>
                  </a:solidFill>
                </a:endParaRPr>
              </a:p>
            </p:txBody>
          </p:sp>
        </p:grpSp>
      </p:grpSp>
      <p:grpSp>
        <p:nvGrpSpPr>
          <p:cNvPr id="11" name="グループ化 10"/>
          <p:cNvGrpSpPr/>
          <p:nvPr/>
        </p:nvGrpSpPr>
        <p:grpSpPr>
          <a:xfrm>
            <a:off x="1885754" y="3848241"/>
            <a:ext cx="493703" cy="318232"/>
            <a:chOff x="4360169" y="4504819"/>
            <a:chExt cx="735092" cy="473827"/>
          </a:xfrm>
        </p:grpSpPr>
        <p:sp>
          <p:nvSpPr>
            <p:cNvPr id="12" name="角丸四角形 11"/>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13" name="グループ化 12"/>
            <p:cNvGrpSpPr/>
            <p:nvPr/>
          </p:nvGrpSpPr>
          <p:grpSpPr>
            <a:xfrm>
              <a:off x="4360169" y="4504819"/>
              <a:ext cx="735092" cy="473827"/>
              <a:chOff x="4813749" y="5428875"/>
              <a:chExt cx="905718" cy="583809"/>
            </a:xfrm>
          </p:grpSpPr>
          <p:sp>
            <p:nvSpPr>
              <p:cNvPr id="14"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a:solidFill>
                    <a:schemeClr val="tx1">
                      <a:lumMod val="95000"/>
                      <a:lumOff val="5000"/>
                    </a:schemeClr>
                  </a:solidFill>
                </a:endParaRPr>
              </a:p>
            </p:txBody>
          </p:sp>
          <p:sp>
            <p:nvSpPr>
              <p:cNvPr id="15"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a:solidFill>
                    <a:schemeClr val="tx1">
                      <a:lumMod val="95000"/>
                      <a:lumOff val="5000"/>
                    </a:schemeClr>
                  </a:solidFill>
                </a:endParaRPr>
              </a:p>
            </p:txBody>
          </p:sp>
        </p:grpSp>
      </p:grpSp>
      <p:grpSp>
        <p:nvGrpSpPr>
          <p:cNvPr id="16" name="グループ化 15"/>
          <p:cNvGrpSpPr/>
          <p:nvPr/>
        </p:nvGrpSpPr>
        <p:grpSpPr>
          <a:xfrm>
            <a:off x="2365053" y="3848241"/>
            <a:ext cx="493703" cy="318232"/>
            <a:chOff x="4360169" y="4504819"/>
            <a:chExt cx="735092" cy="473827"/>
          </a:xfrm>
        </p:grpSpPr>
        <p:sp>
          <p:nvSpPr>
            <p:cNvPr id="17" name="角丸四角形 16"/>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18" name="グループ化 17"/>
            <p:cNvGrpSpPr/>
            <p:nvPr/>
          </p:nvGrpSpPr>
          <p:grpSpPr>
            <a:xfrm>
              <a:off x="4360169" y="4504819"/>
              <a:ext cx="735092" cy="473827"/>
              <a:chOff x="4813749" y="5428875"/>
              <a:chExt cx="905718" cy="583809"/>
            </a:xfrm>
          </p:grpSpPr>
          <p:sp>
            <p:nvSpPr>
              <p:cNvPr id="19"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a:solidFill>
                    <a:schemeClr val="tx1">
                      <a:lumMod val="95000"/>
                      <a:lumOff val="5000"/>
                    </a:schemeClr>
                  </a:solidFill>
                </a:endParaRPr>
              </a:p>
            </p:txBody>
          </p:sp>
          <p:sp>
            <p:nvSpPr>
              <p:cNvPr id="20"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a:solidFill>
                    <a:schemeClr val="tx1">
                      <a:lumMod val="95000"/>
                      <a:lumOff val="5000"/>
                    </a:schemeClr>
                  </a:solidFill>
                </a:endParaRPr>
              </a:p>
            </p:txBody>
          </p:sp>
        </p:grpSp>
      </p:grpSp>
      <p:pic>
        <p:nvPicPr>
          <p:cNvPr id="36" name="Picture 23" descr="Network_Cloud_Gol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49924" y="1561456"/>
            <a:ext cx="1581926" cy="805762"/>
          </a:xfrm>
          <a:prstGeom prst="rect">
            <a:avLst/>
          </a:prstGeom>
          <a:noFill/>
        </p:spPr>
      </p:pic>
      <p:sp>
        <p:nvSpPr>
          <p:cNvPr id="39" name="テキスト ボックス 38"/>
          <p:cNvSpPr txBox="1"/>
          <p:nvPr/>
        </p:nvSpPr>
        <p:spPr>
          <a:xfrm>
            <a:off x="4504366" y="1859527"/>
            <a:ext cx="686316" cy="267179"/>
          </a:xfrm>
          <a:prstGeom prst="rect">
            <a:avLst/>
          </a:prstGeom>
          <a:noFill/>
        </p:spPr>
        <p:txBody>
          <a:bodyPr wrap="none" rtlCol="0">
            <a:spAutoFit/>
          </a:bodyPr>
          <a:lstStyle/>
          <a:p>
            <a:r>
              <a:rPr kumimoji="1" lang="en-US" altLang="ja-JP" sz="1400" dirty="0">
                <a:solidFill>
                  <a:schemeClr val="bg1">
                    <a:lumMod val="50000"/>
                  </a:schemeClr>
                </a:solidFill>
              </a:rPr>
              <a:t>Internet</a:t>
            </a:r>
            <a:endParaRPr kumimoji="1" lang="ja-JP" altLang="en-US" sz="1400" dirty="0">
              <a:solidFill>
                <a:schemeClr val="bg1">
                  <a:lumMod val="50000"/>
                </a:schemeClr>
              </a:solidFill>
            </a:endParaRPr>
          </a:p>
        </p:txBody>
      </p:sp>
      <p:pic>
        <p:nvPicPr>
          <p:cNvPr id="41" name="Picture 1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49924" y="2040148"/>
            <a:ext cx="557409" cy="55740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4" name="Picture 5" descr="\\tyo-filer02a\wg-j\japan_bid_parts_catalog\Published\Cisco_Icon\Kubrick_Product_Color\Device_route_switch_processor_3037_default_64.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18975" y="2219728"/>
            <a:ext cx="603332" cy="603331"/>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62810" y="2993635"/>
            <a:ext cx="418790" cy="41879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6" name="雲 45"/>
          <p:cNvSpPr/>
          <p:nvPr/>
        </p:nvSpPr>
        <p:spPr>
          <a:xfrm>
            <a:off x="3837232" y="643390"/>
            <a:ext cx="1464002" cy="803074"/>
          </a:xfrm>
          <a:prstGeom prst="cloud">
            <a:avLst/>
          </a:prstGeom>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kumimoji="1" lang="en-US" altLang="ja-JP" sz="1200" dirty="0" smtClean="0">
                <a:solidFill>
                  <a:schemeClr val="bg1"/>
                </a:solidFill>
                <a:latin typeface="メイリオ"/>
                <a:ea typeface="メイリオ"/>
                <a:cs typeface="メイリオ"/>
              </a:rPr>
              <a:t>Cisco</a:t>
            </a:r>
          </a:p>
          <a:p>
            <a:pPr algn="ctr"/>
            <a:r>
              <a:rPr kumimoji="1" lang="ja-JP" altLang="en-US" sz="1200" dirty="0" smtClean="0">
                <a:solidFill>
                  <a:schemeClr val="bg1"/>
                </a:solidFill>
                <a:latin typeface="メイリオ"/>
                <a:ea typeface="メイリオ"/>
                <a:cs typeface="メイリオ"/>
              </a:rPr>
              <a:t>セキュリティ</a:t>
            </a:r>
            <a:endParaRPr kumimoji="1" lang="en-US" altLang="ja-JP" sz="1200" dirty="0" smtClean="0">
              <a:solidFill>
                <a:schemeClr val="bg1"/>
              </a:solidFill>
              <a:latin typeface="メイリオ"/>
              <a:ea typeface="メイリオ"/>
              <a:cs typeface="メイリオ"/>
            </a:endParaRPr>
          </a:p>
          <a:p>
            <a:pPr algn="ctr"/>
            <a:r>
              <a:rPr kumimoji="1" lang="ja-JP" altLang="en-US" sz="1200" dirty="0" smtClean="0">
                <a:solidFill>
                  <a:schemeClr val="bg1"/>
                </a:solidFill>
                <a:latin typeface="メイリオ"/>
                <a:ea typeface="メイリオ"/>
                <a:cs typeface="メイリオ"/>
              </a:rPr>
              <a:t>クラウド</a:t>
            </a:r>
            <a:endParaRPr kumimoji="1" lang="en-US" altLang="ja-JP" sz="1200" dirty="0" smtClean="0">
              <a:solidFill>
                <a:schemeClr val="bg1"/>
              </a:solidFill>
              <a:latin typeface="メイリオ"/>
              <a:ea typeface="メイリオ"/>
              <a:cs typeface="メイリオ"/>
            </a:endParaRPr>
          </a:p>
        </p:txBody>
      </p:sp>
      <p:pic>
        <p:nvPicPr>
          <p:cNvPr id="49" name="Picture 20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81887" y="3658499"/>
            <a:ext cx="314725" cy="314642"/>
          </a:xfrm>
          <a:prstGeom prst="rect">
            <a:avLst/>
          </a:prstGeom>
        </p:spPr>
      </p:pic>
      <p:pic>
        <p:nvPicPr>
          <p:cNvPr id="50" name="Picture 20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34573" y="3658499"/>
            <a:ext cx="314725" cy="314642"/>
          </a:xfrm>
          <a:prstGeom prst="rect">
            <a:avLst/>
          </a:prstGeom>
        </p:spPr>
      </p:pic>
      <p:pic>
        <p:nvPicPr>
          <p:cNvPr id="51" name="Picture 20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34651" y="3658499"/>
            <a:ext cx="314725" cy="314642"/>
          </a:xfrm>
          <a:prstGeom prst="rect">
            <a:avLst/>
          </a:prstGeom>
        </p:spPr>
      </p:pic>
      <p:sp>
        <p:nvSpPr>
          <p:cNvPr id="60" name="テキスト プレースホルダー 4"/>
          <p:cNvSpPr txBox="1">
            <a:spLocks/>
          </p:cNvSpPr>
          <p:nvPr/>
        </p:nvSpPr>
        <p:spPr>
          <a:xfrm>
            <a:off x="989716" y="1581013"/>
            <a:ext cx="3254605" cy="365511"/>
          </a:xfrm>
          <a:prstGeom prst="rect">
            <a:avLst/>
          </a:prstGeom>
        </p:spPr>
        <p:style>
          <a:lnRef idx="1">
            <a:schemeClr val="accent1"/>
          </a:lnRef>
          <a:fillRef idx="3">
            <a:schemeClr val="accent1"/>
          </a:fillRef>
          <a:effectRef idx="2">
            <a:schemeClr val="accent1"/>
          </a:effectRef>
          <a:fontRef idx="minor">
            <a:schemeClr val="lt1"/>
          </a:fontRef>
        </p:style>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0" indent="0" algn="ctr">
              <a:buNone/>
            </a:pPr>
            <a:r>
              <a:rPr lang="en-US" altLang="ja-JP" sz="1800" dirty="0" smtClean="0">
                <a:solidFill>
                  <a:schemeClr val="bg1"/>
                </a:solidFill>
              </a:rPr>
              <a:t>AMP for Endpoints</a:t>
            </a:r>
            <a:endParaRPr lang="ja-JP" altLang="en-US" sz="1800" dirty="0">
              <a:solidFill>
                <a:schemeClr val="bg1"/>
              </a:solidFill>
            </a:endParaRPr>
          </a:p>
        </p:txBody>
      </p:sp>
      <p:cxnSp>
        <p:nvCxnSpPr>
          <p:cNvPr id="122" name="曲線コネクタ 121"/>
          <p:cNvCxnSpPr>
            <a:endCxn id="46" idx="1"/>
          </p:cNvCxnSpPr>
          <p:nvPr/>
        </p:nvCxnSpPr>
        <p:spPr>
          <a:xfrm rot="5400000" flipH="1" flipV="1">
            <a:off x="2380938" y="1602384"/>
            <a:ext cx="2345069" cy="2031521"/>
          </a:xfrm>
          <a:prstGeom prst="curved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sp>
        <p:nvSpPr>
          <p:cNvPr id="128" name="テキスト ボックス 127"/>
          <p:cNvSpPr txBox="1"/>
          <p:nvPr/>
        </p:nvSpPr>
        <p:spPr>
          <a:xfrm>
            <a:off x="2526978" y="3398451"/>
            <a:ext cx="1456913" cy="267179"/>
          </a:xfrm>
          <a:prstGeom prst="rect">
            <a:avLst/>
          </a:prstGeom>
          <a:noFill/>
        </p:spPr>
        <p:txBody>
          <a:bodyPr wrap="none" rtlCol="0">
            <a:spAutoFit/>
          </a:bodyPr>
          <a:lstStyle/>
          <a:p>
            <a:r>
              <a:rPr kumimoji="1" lang="en-US" altLang="ja-JP" sz="1400" dirty="0" smtClean="0">
                <a:solidFill>
                  <a:srgbClr val="FF0000"/>
                </a:solidFill>
              </a:rPr>
              <a:t>AMP for Endpoints</a:t>
            </a:r>
            <a:endParaRPr kumimoji="1" lang="ja-JP" altLang="en-US" sz="1400" dirty="0">
              <a:solidFill>
                <a:srgbClr val="FF0000"/>
              </a:solidFill>
            </a:endParaRPr>
          </a:p>
        </p:txBody>
      </p:sp>
      <p:sp>
        <p:nvSpPr>
          <p:cNvPr id="23" name="テキスト ボックス 22"/>
          <p:cNvSpPr txBox="1"/>
          <p:nvPr/>
        </p:nvSpPr>
        <p:spPr>
          <a:xfrm>
            <a:off x="2990026" y="3933223"/>
            <a:ext cx="951935" cy="261610"/>
          </a:xfrm>
          <a:prstGeom prst="rect">
            <a:avLst/>
          </a:prstGeom>
          <a:noFill/>
        </p:spPr>
        <p:txBody>
          <a:bodyPr wrap="square" rtlCol="0">
            <a:spAutoFit/>
          </a:bodyPr>
          <a:lstStyle/>
          <a:p>
            <a:r>
              <a:rPr kumimoji="1" lang="en-US" altLang="ja-JP" sz="1100" b="1" dirty="0" smtClean="0"/>
              <a:t>Android</a:t>
            </a:r>
            <a:endParaRPr kumimoji="1" lang="ja-JP" altLang="en-US" sz="1100" b="1" dirty="0"/>
          </a:p>
        </p:txBody>
      </p:sp>
      <p:sp>
        <p:nvSpPr>
          <p:cNvPr id="98" name="テキスト ボックス 97"/>
          <p:cNvSpPr txBox="1"/>
          <p:nvPr/>
        </p:nvSpPr>
        <p:spPr>
          <a:xfrm>
            <a:off x="5614002" y="1482932"/>
            <a:ext cx="2539221" cy="307777"/>
          </a:xfrm>
          <a:prstGeom prst="rect">
            <a:avLst/>
          </a:prstGeom>
          <a:noFill/>
        </p:spPr>
        <p:txBody>
          <a:bodyPr wrap="none" rtlCol="0">
            <a:spAutoFit/>
          </a:bodyPr>
          <a:lstStyle/>
          <a:p>
            <a:r>
              <a:rPr kumimoji="1" lang="en-US" altLang="ja-JP" sz="1400" dirty="0" smtClean="0">
                <a:solidFill>
                  <a:srgbClr val="FF0000"/>
                </a:solidFill>
              </a:rPr>
              <a:t>Cisco AMP </a:t>
            </a:r>
            <a:r>
              <a:rPr kumimoji="1" lang="ja-JP" altLang="en-US" sz="1400" dirty="0" smtClean="0">
                <a:solidFill>
                  <a:srgbClr val="FF0000"/>
                </a:solidFill>
              </a:rPr>
              <a:t>クラウド コンソール</a:t>
            </a:r>
            <a:endParaRPr kumimoji="1" lang="ja-JP" altLang="en-US" sz="1400" dirty="0">
              <a:solidFill>
                <a:srgbClr val="FF0000"/>
              </a:solidFill>
            </a:endParaRPr>
          </a:p>
        </p:txBody>
      </p:sp>
      <p:pic>
        <p:nvPicPr>
          <p:cNvPr id="59" name="Picture 20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29224" y="3658499"/>
            <a:ext cx="314725" cy="314642"/>
          </a:xfrm>
          <a:prstGeom prst="rect">
            <a:avLst/>
          </a:prstGeom>
        </p:spPr>
      </p:pic>
      <p:sp>
        <p:nvSpPr>
          <p:cNvPr id="28" name="円形吹き出し 27"/>
          <p:cNvSpPr/>
          <p:nvPr/>
        </p:nvSpPr>
        <p:spPr>
          <a:xfrm>
            <a:off x="4916083" y="2197415"/>
            <a:ext cx="2319623" cy="1051830"/>
          </a:xfrm>
          <a:prstGeom prst="wedgeEllipseCallout">
            <a:avLst>
              <a:gd name="adj1" fmla="val -96784"/>
              <a:gd name="adj2" fmla="val 101015"/>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t>AMP</a:t>
            </a:r>
            <a:r>
              <a:rPr kumimoji="1" lang="ja-JP" altLang="en-US" sz="1400" dirty="0" smtClean="0"/>
              <a:t>を端末に導入して、</a:t>
            </a:r>
            <a:r>
              <a:rPr kumimoji="1" lang="en-US" altLang="ja-JP" sz="1400" dirty="0" smtClean="0"/>
              <a:t>PC</a:t>
            </a:r>
            <a:r>
              <a:rPr kumimoji="1" lang="ja-JP" altLang="en-US" sz="1400" dirty="0" smtClean="0"/>
              <a:t>やスマホを防御</a:t>
            </a:r>
          </a:p>
        </p:txBody>
      </p:sp>
      <p:pic>
        <p:nvPicPr>
          <p:cNvPr id="77" name="Picture 164" descr="Tablet.emf"/>
          <p:cNvPicPr>
            <a:picLocks noChangeAspect="1"/>
          </p:cNvPicPr>
          <p:nvPr/>
        </p:nvPicPr>
        <p:blipFill>
          <a:blip r:embed="rId10" cstate="email">
            <a:grayscl/>
            <a:extLst>
              <a:ext uri="{28A0092B-C50C-407E-A947-70E740481C1C}">
                <a14:useLocalDpi xmlns:a14="http://schemas.microsoft.com/office/drawing/2010/main"/>
              </a:ext>
            </a:extLst>
          </a:blip>
          <a:stretch>
            <a:fillRect/>
          </a:stretch>
        </p:blipFill>
        <p:spPr>
          <a:xfrm rot="5400000">
            <a:off x="3744677" y="3879507"/>
            <a:ext cx="297874" cy="250953"/>
          </a:xfrm>
          <a:prstGeom prst="rect">
            <a:avLst/>
          </a:prstGeom>
          <a:noFill/>
          <a:ln>
            <a:noFill/>
          </a:ln>
        </p:spPr>
      </p:pic>
      <p:pic>
        <p:nvPicPr>
          <p:cNvPr id="78" name="Picture 165" descr="Smartphone.emf"/>
          <p:cNvPicPr>
            <a:picLocks noChangeAspect="1"/>
          </p:cNvPicPr>
          <p:nvPr/>
        </p:nvPicPr>
        <p:blipFill>
          <a:blip r:embed="rId11" cstate="email">
            <a:grayscl/>
            <a:extLst>
              <a:ext uri="{28A0092B-C50C-407E-A947-70E740481C1C}">
                <a14:useLocalDpi xmlns:a14="http://schemas.microsoft.com/office/drawing/2010/main"/>
              </a:ext>
            </a:extLst>
          </a:blip>
          <a:stretch>
            <a:fillRect/>
          </a:stretch>
        </p:blipFill>
        <p:spPr>
          <a:xfrm>
            <a:off x="3586697" y="3825753"/>
            <a:ext cx="159510" cy="222158"/>
          </a:xfrm>
          <a:prstGeom prst="rect">
            <a:avLst/>
          </a:prstGeom>
          <a:noFill/>
          <a:ln>
            <a:noFill/>
          </a:ln>
        </p:spPr>
      </p:pic>
      <p:sp>
        <p:nvSpPr>
          <p:cNvPr id="25" name="正方形/長方形 24"/>
          <p:cNvSpPr/>
          <p:nvPr/>
        </p:nvSpPr>
        <p:spPr>
          <a:xfrm>
            <a:off x="4787970" y="3593467"/>
            <a:ext cx="4018267" cy="738664"/>
          </a:xfrm>
          <a:prstGeom prst="rect">
            <a:avLst/>
          </a:prstGeom>
        </p:spPr>
        <p:txBody>
          <a:bodyPr wrap="square">
            <a:spAutoFit/>
          </a:bodyPr>
          <a:lstStyle/>
          <a:p>
            <a:r>
              <a:rPr lang="en-US" altLang="ja-JP" sz="1400" dirty="0" smtClean="0">
                <a:latin typeface="Arial" panose="020B0604020202020204" pitchFamily="34" charset="0"/>
                <a:cs typeface="Arial" panose="020B0604020202020204" pitchFamily="34" charset="0"/>
              </a:rPr>
              <a:t>※</a:t>
            </a:r>
            <a:r>
              <a:rPr lang="ja-JP" altLang="en-US" sz="1400" dirty="0" smtClean="0">
                <a:latin typeface="Arial" panose="020B0604020202020204" pitchFamily="34" charset="0"/>
                <a:cs typeface="Arial" panose="020B0604020202020204" pitchFamily="34" charset="0"/>
              </a:rPr>
              <a:t>クラウドサービスを避けたいお客様向けには、</a:t>
            </a:r>
            <a:r>
              <a:rPr lang="en-US" altLang="ja-JP" sz="1400" dirty="0" smtClean="0">
                <a:latin typeface="Arial" panose="020B0604020202020204" pitchFamily="34" charset="0"/>
                <a:cs typeface="Arial" panose="020B0604020202020204" pitchFamily="34" charset="0"/>
              </a:rPr>
              <a:t/>
            </a:r>
            <a:br>
              <a:rPr lang="en-US" altLang="ja-JP" sz="1400" dirty="0" smtClean="0">
                <a:latin typeface="Arial" panose="020B0604020202020204" pitchFamily="34" charset="0"/>
                <a:cs typeface="Arial" panose="020B0604020202020204" pitchFamily="34" charset="0"/>
              </a:rPr>
            </a:br>
            <a:r>
              <a:rPr lang="ja-JP" altLang="en-US" sz="1400" dirty="0" smtClean="0">
                <a:latin typeface="Arial" panose="020B0604020202020204" pitchFamily="34" charset="0"/>
                <a:cs typeface="Arial" panose="020B0604020202020204" pitchFamily="34" charset="0"/>
              </a:rPr>
              <a:t>オンプレミスに仮想マシン</a:t>
            </a:r>
            <a:r>
              <a:rPr lang="en-US" altLang="ja-JP" sz="1400" dirty="0" smtClean="0">
                <a:latin typeface="Arial" panose="020B0604020202020204" pitchFamily="34" charset="0"/>
                <a:cs typeface="Arial" panose="020B0604020202020204" pitchFamily="34" charset="0"/>
              </a:rPr>
              <a:t>(AMP Private Cloud)</a:t>
            </a:r>
            <a:r>
              <a:rPr lang="ja-JP" altLang="en-US" sz="1400" dirty="0" smtClean="0">
                <a:latin typeface="Arial" panose="020B0604020202020204" pitchFamily="34" charset="0"/>
                <a:cs typeface="Arial" panose="020B0604020202020204" pitchFamily="34" charset="0"/>
              </a:rPr>
              <a:t>をご利用いただくことも可能です。</a:t>
            </a:r>
            <a:endParaRPr lang="en-US" altLang="ja-JP"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5306335"/>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1312" y="263852"/>
            <a:ext cx="8345488" cy="416259"/>
          </a:xfrm>
        </p:spPr>
        <p:txBody>
          <a:bodyPr/>
          <a:lstStyle/>
          <a:p>
            <a:r>
              <a:rPr lang="ja-JP" altLang="en-US" dirty="0" smtClean="0"/>
              <a:t>配置イメージ</a:t>
            </a:r>
            <a:r>
              <a:rPr lang="en-US" altLang="ja-JP" dirty="0" smtClean="0"/>
              <a:t>(AMP for Networks)</a:t>
            </a:r>
            <a:endParaRPr lang="ja-JP" altLang="en-US" dirty="0"/>
          </a:p>
        </p:txBody>
      </p:sp>
      <p:sp>
        <p:nvSpPr>
          <p:cNvPr id="27" name="角丸四角形 26"/>
          <p:cNvSpPr/>
          <p:nvPr/>
        </p:nvSpPr>
        <p:spPr>
          <a:xfrm>
            <a:off x="4940332" y="1835712"/>
            <a:ext cx="3088719" cy="2763330"/>
          </a:xfrm>
          <a:prstGeom prst="roundRect">
            <a:avLst>
              <a:gd name="adj" fmla="val 5513"/>
            </a:avLst>
          </a:prstGeom>
          <a:solidFill>
            <a:schemeClr val="bg1">
              <a:lumMod val="85000"/>
            </a:schemeClr>
          </a:solidFill>
          <a:ln>
            <a:solidFill>
              <a:schemeClr val="bg1">
                <a:lumMod val="85000"/>
              </a:schemeClr>
            </a:solidFill>
          </a:ln>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dirty="0" smtClean="0">
              <a:latin typeface="CiscoSansTT Light" panose="020B0503020201020303" pitchFamily="34" charset="0"/>
              <a:ea typeface="ＭＳ Ｐゴシック" panose="020B0600070205080204" pitchFamily="50" charset="-128"/>
            </a:endParaRPr>
          </a:p>
        </p:txBody>
      </p:sp>
      <p:pic>
        <p:nvPicPr>
          <p:cNvPr id="36" name="Picture 23" descr="Network_Cloud_Gol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59863" y="1541577"/>
            <a:ext cx="1581926" cy="805762"/>
          </a:xfrm>
          <a:prstGeom prst="rect">
            <a:avLst/>
          </a:prstGeom>
          <a:noFill/>
        </p:spPr>
      </p:pic>
      <p:sp>
        <p:nvSpPr>
          <p:cNvPr id="39" name="テキスト ボックス 38"/>
          <p:cNvSpPr txBox="1"/>
          <p:nvPr/>
        </p:nvSpPr>
        <p:spPr>
          <a:xfrm>
            <a:off x="4514305" y="1839648"/>
            <a:ext cx="686316" cy="267179"/>
          </a:xfrm>
          <a:prstGeom prst="rect">
            <a:avLst/>
          </a:prstGeom>
          <a:noFill/>
        </p:spPr>
        <p:txBody>
          <a:bodyPr wrap="none" rtlCol="0">
            <a:spAutoFit/>
          </a:bodyPr>
          <a:lstStyle/>
          <a:p>
            <a:r>
              <a:rPr kumimoji="1" lang="en-US" altLang="ja-JP" sz="1400" dirty="0">
                <a:solidFill>
                  <a:schemeClr val="bg1">
                    <a:lumMod val="50000"/>
                  </a:schemeClr>
                </a:solidFill>
              </a:rPr>
              <a:t>Internet</a:t>
            </a:r>
            <a:endParaRPr kumimoji="1" lang="ja-JP" altLang="en-US" sz="1400" dirty="0">
              <a:solidFill>
                <a:schemeClr val="bg1">
                  <a:lumMod val="50000"/>
                </a:schemeClr>
              </a:solidFill>
            </a:endParaRPr>
          </a:p>
        </p:txBody>
      </p:sp>
      <p:sp>
        <p:nvSpPr>
          <p:cNvPr id="46" name="雲 45"/>
          <p:cNvSpPr/>
          <p:nvPr/>
        </p:nvSpPr>
        <p:spPr>
          <a:xfrm>
            <a:off x="3847171" y="623511"/>
            <a:ext cx="1464002" cy="803074"/>
          </a:xfrm>
          <a:prstGeom prst="cloud">
            <a:avLst/>
          </a:prstGeom>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kumimoji="1" lang="en-US" altLang="ja-JP" sz="1200" dirty="0" smtClean="0">
                <a:solidFill>
                  <a:schemeClr val="bg1"/>
                </a:solidFill>
                <a:latin typeface="メイリオ"/>
                <a:ea typeface="メイリオ"/>
                <a:cs typeface="メイリオ"/>
              </a:rPr>
              <a:t>Cisco</a:t>
            </a:r>
          </a:p>
          <a:p>
            <a:pPr algn="ctr"/>
            <a:r>
              <a:rPr kumimoji="1" lang="ja-JP" altLang="en-US" sz="1200" dirty="0" smtClean="0">
                <a:solidFill>
                  <a:schemeClr val="bg1"/>
                </a:solidFill>
                <a:latin typeface="+mn-ea"/>
                <a:cs typeface="メイリオ"/>
              </a:rPr>
              <a:t>セキュリティ</a:t>
            </a:r>
            <a:endParaRPr kumimoji="1" lang="en-US" altLang="ja-JP" sz="1200" dirty="0" smtClean="0">
              <a:solidFill>
                <a:schemeClr val="bg1"/>
              </a:solidFill>
              <a:latin typeface="+mn-ea"/>
              <a:cs typeface="メイリオ"/>
            </a:endParaRPr>
          </a:p>
          <a:p>
            <a:pPr algn="ctr"/>
            <a:r>
              <a:rPr kumimoji="1" lang="ja-JP" altLang="en-US" sz="1200" dirty="0" smtClean="0">
                <a:solidFill>
                  <a:schemeClr val="bg1"/>
                </a:solidFill>
                <a:latin typeface="+mn-ea"/>
                <a:cs typeface="メイリオ"/>
              </a:rPr>
              <a:t>クラウド</a:t>
            </a:r>
            <a:endParaRPr kumimoji="1" lang="en-US" altLang="ja-JP" sz="1200" dirty="0" smtClean="0">
              <a:solidFill>
                <a:schemeClr val="bg1"/>
              </a:solidFill>
              <a:latin typeface="+mn-ea"/>
              <a:cs typeface="メイリオ"/>
            </a:endParaRPr>
          </a:p>
        </p:txBody>
      </p:sp>
      <p:sp>
        <p:nvSpPr>
          <p:cNvPr id="61" name="テキスト プレースホルダー 4"/>
          <p:cNvSpPr txBox="1">
            <a:spLocks/>
          </p:cNvSpPr>
          <p:nvPr/>
        </p:nvSpPr>
        <p:spPr>
          <a:xfrm>
            <a:off x="5311173" y="1561226"/>
            <a:ext cx="2602463" cy="365511"/>
          </a:xfrm>
          <a:prstGeom prst="rect">
            <a:avLst/>
          </a:prstGeom>
        </p:spPr>
        <p:style>
          <a:lnRef idx="1">
            <a:schemeClr val="accent1"/>
          </a:lnRef>
          <a:fillRef idx="3">
            <a:schemeClr val="accent1"/>
          </a:fillRef>
          <a:effectRef idx="2">
            <a:schemeClr val="accent1"/>
          </a:effectRef>
          <a:fontRef idx="minor">
            <a:schemeClr val="lt1"/>
          </a:fontRef>
        </p:style>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0" indent="0" algn="ctr">
              <a:buNone/>
            </a:pPr>
            <a:r>
              <a:rPr lang="en-US" altLang="ja-JP" sz="1800" dirty="0" smtClean="0">
                <a:solidFill>
                  <a:schemeClr val="bg1"/>
                </a:solidFill>
              </a:rPr>
              <a:t>AMP for Networks</a:t>
            </a:r>
            <a:endParaRPr lang="ja-JP" altLang="en-US" sz="1800" dirty="0">
              <a:solidFill>
                <a:schemeClr val="bg1"/>
              </a:solidFill>
            </a:endParaRPr>
          </a:p>
        </p:txBody>
      </p:sp>
      <p:pic>
        <p:nvPicPr>
          <p:cNvPr id="65"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1916" y="1985303"/>
            <a:ext cx="557409" cy="55740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66" name="Picture 26" descr="\\MV-FS\Projects\Cisco\References\Brand Assets\Kubrick Icons\Device Icons\Device_generic_building_3154_default_256.png"/>
          <p:cNvPicPr>
            <a:picLocks noChangeAspect="1" noChangeArrowheads="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89378" y="4146594"/>
            <a:ext cx="649277" cy="649277"/>
          </a:xfrm>
          <a:prstGeom prst="rect">
            <a:avLst/>
          </a:prstGeom>
          <a:noFill/>
        </p:spPr>
      </p:pic>
      <p:sp>
        <p:nvSpPr>
          <p:cNvPr id="67" name="テキスト ボックス 66"/>
          <p:cNvSpPr txBox="1"/>
          <p:nvPr/>
        </p:nvSpPr>
        <p:spPr>
          <a:xfrm>
            <a:off x="5115108" y="4479126"/>
            <a:ext cx="673377" cy="295603"/>
          </a:xfrm>
          <a:prstGeom prst="round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a:r>
              <a:rPr kumimoji="1" lang="ja-JP" altLang="en-US" sz="1400" dirty="0" smtClean="0">
                <a:solidFill>
                  <a:schemeClr val="bg1"/>
                </a:solidFill>
                <a:latin typeface="CiscoSansTT Light" panose="020B0503020201020303" pitchFamily="34" charset="0"/>
                <a:ea typeface="ＭＳ Ｐゴシック" panose="020B0600070205080204" pitchFamily="50" charset="-128"/>
              </a:rPr>
              <a:t>本 社</a:t>
            </a:r>
            <a:endParaRPr kumimoji="1" lang="ja-JP" altLang="en-US" sz="1400" dirty="0">
              <a:solidFill>
                <a:schemeClr val="bg1"/>
              </a:solidFill>
              <a:latin typeface="CiscoSansTT Light" panose="020B0503020201020303" pitchFamily="34" charset="0"/>
              <a:ea typeface="ＭＳ Ｐゴシック" panose="020B0600070205080204" pitchFamily="50" charset="-128"/>
            </a:endParaRPr>
          </a:p>
        </p:txBody>
      </p:sp>
      <p:pic>
        <p:nvPicPr>
          <p:cNvPr id="68" name="Picture 1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95003" y="2955256"/>
            <a:ext cx="444159" cy="44415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9" name="Picture 5" descr="\\tyo-filer02a\wg-j\japan_bid_parts_catalog\Published\Cisco_Icon\Kubrick_Product_Color\Device_route_switch_processor_3037_default_64.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54816" y="2067551"/>
            <a:ext cx="603332" cy="603331"/>
          </a:xfrm>
          <a:prstGeom prst="rect">
            <a:avLst/>
          </a:prstGeom>
          <a:noFill/>
          <a:extLst>
            <a:ext uri="{909E8E84-426E-40dd-AFC4-6F175D3DCCD1}">
              <a14:hiddenFill xmlns:a14="http://schemas.microsoft.com/office/drawing/2010/main" xmlns="">
                <a:solidFill>
                  <a:srgbClr val="FFFFFF"/>
                </a:solidFill>
              </a14:hiddenFill>
            </a:ext>
          </a:extLst>
        </p:spPr>
      </p:pic>
      <p:pic>
        <p:nvPicPr>
          <p:cNvPr id="85" name="Picture 5" descr="\\tyo-filer02a\wg-j\japan_bid_parts_catalog\Published\Cisco_Icon\Kubrick_Product_Color\Device_route_switch_processor_3037_default_64.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87114" y="2199849"/>
            <a:ext cx="603332" cy="603331"/>
          </a:xfrm>
          <a:prstGeom prst="rect">
            <a:avLst/>
          </a:prstGeom>
          <a:noFill/>
          <a:extLst>
            <a:ext uri="{909E8E84-426E-40dd-AFC4-6F175D3DCCD1}">
              <a14:hiddenFill xmlns:a14="http://schemas.microsoft.com/office/drawing/2010/main" xmlns="">
                <a:solidFill>
                  <a:srgbClr val="FFFFFF"/>
                </a:solidFill>
              </a14:hiddenFill>
            </a:ext>
          </a:extLst>
        </p:spPr>
      </p:pic>
      <p:pic>
        <p:nvPicPr>
          <p:cNvPr id="86"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61491" y="2973756"/>
            <a:ext cx="418790" cy="41879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nvGrpSpPr>
          <p:cNvPr id="100" name="グループ化 5"/>
          <p:cNvGrpSpPr/>
          <p:nvPr/>
        </p:nvGrpSpPr>
        <p:grpSpPr>
          <a:xfrm>
            <a:off x="5531846" y="3828362"/>
            <a:ext cx="493703" cy="318232"/>
            <a:chOff x="4360169" y="4504819"/>
            <a:chExt cx="735092" cy="473827"/>
          </a:xfrm>
        </p:grpSpPr>
        <p:sp>
          <p:nvSpPr>
            <p:cNvPr id="101" name="角丸四角形 100"/>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102" name="グループ化 7"/>
            <p:cNvGrpSpPr/>
            <p:nvPr/>
          </p:nvGrpSpPr>
          <p:grpSpPr>
            <a:xfrm>
              <a:off x="4360169" y="4504819"/>
              <a:ext cx="735092" cy="473827"/>
              <a:chOff x="4813749" y="5428875"/>
              <a:chExt cx="905718" cy="583809"/>
            </a:xfrm>
          </p:grpSpPr>
          <p:sp>
            <p:nvSpPr>
              <p:cNvPr id="103"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a:solidFill>
                    <a:schemeClr val="tx1">
                      <a:lumMod val="95000"/>
                      <a:lumOff val="5000"/>
                    </a:schemeClr>
                  </a:solidFill>
                </a:endParaRPr>
              </a:p>
            </p:txBody>
          </p:sp>
          <p:sp>
            <p:nvSpPr>
              <p:cNvPr id="104"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a:solidFill>
                    <a:schemeClr val="tx1">
                      <a:lumMod val="95000"/>
                      <a:lumOff val="5000"/>
                    </a:schemeClr>
                  </a:solidFill>
                </a:endParaRPr>
              </a:p>
            </p:txBody>
          </p:sp>
        </p:grpSp>
      </p:grpSp>
      <p:grpSp>
        <p:nvGrpSpPr>
          <p:cNvPr id="105" name="グループ化 10"/>
          <p:cNvGrpSpPr/>
          <p:nvPr/>
        </p:nvGrpSpPr>
        <p:grpSpPr>
          <a:xfrm>
            <a:off x="6011146" y="3828362"/>
            <a:ext cx="493703" cy="318232"/>
            <a:chOff x="4360169" y="4504819"/>
            <a:chExt cx="735092" cy="473827"/>
          </a:xfrm>
        </p:grpSpPr>
        <p:sp>
          <p:nvSpPr>
            <p:cNvPr id="106" name="角丸四角形 105"/>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107" name="グループ化 12"/>
            <p:cNvGrpSpPr/>
            <p:nvPr/>
          </p:nvGrpSpPr>
          <p:grpSpPr>
            <a:xfrm>
              <a:off x="4360169" y="4504819"/>
              <a:ext cx="735092" cy="473827"/>
              <a:chOff x="4813749" y="5428875"/>
              <a:chExt cx="905718" cy="583809"/>
            </a:xfrm>
          </p:grpSpPr>
          <p:sp>
            <p:nvSpPr>
              <p:cNvPr id="108"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a:solidFill>
                    <a:schemeClr val="tx1">
                      <a:lumMod val="95000"/>
                      <a:lumOff val="5000"/>
                    </a:schemeClr>
                  </a:solidFill>
                </a:endParaRPr>
              </a:p>
            </p:txBody>
          </p:sp>
          <p:sp>
            <p:nvSpPr>
              <p:cNvPr id="109"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a:solidFill>
                    <a:schemeClr val="tx1">
                      <a:lumMod val="95000"/>
                      <a:lumOff val="5000"/>
                    </a:schemeClr>
                  </a:solidFill>
                </a:endParaRPr>
              </a:p>
            </p:txBody>
          </p:sp>
        </p:grpSp>
      </p:grpSp>
      <p:grpSp>
        <p:nvGrpSpPr>
          <p:cNvPr id="110" name="グループ化 15"/>
          <p:cNvGrpSpPr/>
          <p:nvPr/>
        </p:nvGrpSpPr>
        <p:grpSpPr>
          <a:xfrm>
            <a:off x="6490445" y="3828362"/>
            <a:ext cx="493703" cy="318232"/>
            <a:chOff x="4360169" y="4504819"/>
            <a:chExt cx="735092" cy="473827"/>
          </a:xfrm>
        </p:grpSpPr>
        <p:sp>
          <p:nvSpPr>
            <p:cNvPr id="111" name="角丸四角形 110"/>
            <p:cNvSpPr/>
            <p:nvPr/>
          </p:nvSpPr>
          <p:spPr>
            <a:xfrm>
              <a:off x="4476866" y="4534484"/>
              <a:ext cx="516034" cy="265938"/>
            </a:xfrm>
            <a:prstGeom prst="roundRect">
              <a:avLst>
                <a:gd name="adj" fmla="val 8481"/>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112" name="グループ化 17"/>
            <p:cNvGrpSpPr/>
            <p:nvPr/>
          </p:nvGrpSpPr>
          <p:grpSpPr>
            <a:xfrm>
              <a:off x="4360169" y="4504819"/>
              <a:ext cx="735092" cy="473827"/>
              <a:chOff x="4813749" y="5428875"/>
              <a:chExt cx="905718" cy="583809"/>
            </a:xfrm>
          </p:grpSpPr>
          <p:sp>
            <p:nvSpPr>
              <p:cNvPr id="113" name="Freeform 75"/>
              <p:cNvSpPr>
                <a:spLocks/>
              </p:cNvSpPr>
              <p:nvPr/>
            </p:nvSpPr>
            <p:spPr bwMode="auto">
              <a:xfrm>
                <a:off x="4813749" y="5848909"/>
                <a:ext cx="905718" cy="163775"/>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adFill flip="none" rotWithShape="1">
                <a:gsLst>
                  <a:gs pos="12000">
                    <a:schemeClr val="bg1">
                      <a:lumMod val="75000"/>
                    </a:schemeClr>
                  </a:gs>
                  <a:gs pos="97000">
                    <a:schemeClr val="bg1">
                      <a:lumMod val="95000"/>
                    </a:schemeClr>
                  </a:gs>
                </a:gsLst>
                <a:lin ang="162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a:solidFill>
                    <a:schemeClr val="tx1">
                      <a:lumMod val="95000"/>
                      <a:lumOff val="5000"/>
                    </a:schemeClr>
                  </a:solidFill>
                </a:endParaRPr>
              </a:p>
            </p:txBody>
          </p:sp>
          <p:sp>
            <p:nvSpPr>
              <p:cNvPr id="114" name="Freeform 76"/>
              <p:cNvSpPr>
                <a:spLocks noEditPoints="1"/>
              </p:cNvSpPr>
              <p:nvPr/>
            </p:nvSpPr>
            <p:spPr bwMode="auto">
              <a:xfrm>
                <a:off x="4923592" y="5428875"/>
                <a:ext cx="691815" cy="400769"/>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solidFill>
                <a:schemeClr val="tx1">
                  <a:lumMod val="50000"/>
                  <a:lumOff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900">
                  <a:solidFill>
                    <a:schemeClr val="tx1">
                      <a:lumMod val="95000"/>
                      <a:lumOff val="5000"/>
                    </a:schemeClr>
                  </a:solidFill>
                </a:endParaRPr>
              </a:p>
            </p:txBody>
          </p:sp>
        </p:grpSp>
      </p:grpSp>
      <p:pic>
        <p:nvPicPr>
          <p:cNvPr id="115"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44124" y="2182975"/>
            <a:ext cx="801939" cy="195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116" name="Picture 3" descr="SF8K2U.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35388" y="2577679"/>
            <a:ext cx="838000" cy="329705"/>
          </a:xfrm>
          <a:prstGeom prst="rect">
            <a:avLst/>
          </a:prstGeom>
          <a:noFill/>
          <a:ln w="9525">
            <a:noFill/>
            <a:miter lim="800000"/>
            <a:headEnd/>
            <a:tailEnd/>
          </a:ln>
        </p:spPr>
      </p:pic>
      <p:sp>
        <p:nvSpPr>
          <p:cNvPr id="118" name="テキスト ボックス 117"/>
          <p:cNvSpPr txBox="1"/>
          <p:nvPr/>
        </p:nvSpPr>
        <p:spPr>
          <a:xfrm>
            <a:off x="7093516" y="2973756"/>
            <a:ext cx="1413232" cy="267179"/>
          </a:xfrm>
          <a:prstGeom prst="rect">
            <a:avLst/>
          </a:prstGeom>
          <a:noFill/>
        </p:spPr>
        <p:txBody>
          <a:bodyPr wrap="none" rtlCol="0">
            <a:spAutoFit/>
          </a:bodyPr>
          <a:lstStyle/>
          <a:p>
            <a:r>
              <a:rPr kumimoji="1" lang="en-US" altLang="ja-JP" sz="1400" dirty="0" smtClean="0">
                <a:solidFill>
                  <a:srgbClr val="FF0000"/>
                </a:solidFill>
              </a:rPr>
              <a:t>AMP for Networks</a:t>
            </a:r>
            <a:endParaRPr kumimoji="1" lang="ja-JP" altLang="en-US" sz="1400" dirty="0">
              <a:solidFill>
                <a:srgbClr val="FF0000"/>
              </a:solidFill>
            </a:endParaRPr>
          </a:p>
        </p:txBody>
      </p:sp>
      <p:sp>
        <p:nvSpPr>
          <p:cNvPr id="119" name="テキスト ボックス 118"/>
          <p:cNvSpPr txBox="1"/>
          <p:nvPr/>
        </p:nvSpPr>
        <p:spPr>
          <a:xfrm>
            <a:off x="6473186" y="2374371"/>
            <a:ext cx="1574470" cy="261610"/>
          </a:xfrm>
          <a:prstGeom prst="rect">
            <a:avLst/>
          </a:prstGeom>
          <a:noFill/>
        </p:spPr>
        <p:txBody>
          <a:bodyPr wrap="none" rtlCol="0">
            <a:spAutoFit/>
          </a:bodyPr>
          <a:lstStyle/>
          <a:p>
            <a:r>
              <a:rPr kumimoji="1" lang="en-US" altLang="ja-JP" sz="1100" dirty="0" smtClean="0">
                <a:solidFill>
                  <a:srgbClr val="000000"/>
                </a:solidFill>
              </a:rPr>
              <a:t>ASA with </a:t>
            </a:r>
            <a:r>
              <a:rPr kumimoji="1" lang="en-US" altLang="ja-JP" sz="1100" dirty="0" err="1" smtClean="0">
                <a:solidFill>
                  <a:srgbClr val="000000"/>
                </a:solidFill>
              </a:rPr>
              <a:t>FirePOWER</a:t>
            </a:r>
            <a:endParaRPr kumimoji="1" lang="ja-JP" altLang="en-US" sz="1100" dirty="0">
              <a:solidFill>
                <a:srgbClr val="000000"/>
              </a:solidFill>
            </a:endParaRPr>
          </a:p>
        </p:txBody>
      </p:sp>
      <p:sp>
        <p:nvSpPr>
          <p:cNvPr id="120" name="テキスト ボックス 119"/>
          <p:cNvSpPr txBox="1"/>
          <p:nvPr/>
        </p:nvSpPr>
        <p:spPr>
          <a:xfrm>
            <a:off x="6473186" y="1986391"/>
            <a:ext cx="2056973" cy="261610"/>
          </a:xfrm>
          <a:prstGeom prst="rect">
            <a:avLst/>
          </a:prstGeom>
          <a:noFill/>
        </p:spPr>
        <p:txBody>
          <a:bodyPr wrap="none" rtlCol="0">
            <a:spAutoFit/>
          </a:bodyPr>
          <a:lstStyle/>
          <a:p>
            <a:r>
              <a:rPr kumimoji="1" lang="en-US" altLang="ja-JP" sz="1100" dirty="0" err="1" smtClean="0">
                <a:solidFill>
                  <a:srgbClr val="000000"/>
                </a:solidFill>
              </a:rPr>
              <a:t>Firpower</a:t>
            </a:r>
            <a:r>
              <a:rPr kumimoji="1" lang="en-US" altLang="ja-JP" sz="1100" dirty="0" smtClean="0">
                <a:solidFill>
                  <a:srgbClr val="000000"/>
                </a:solidFill>
              </a:rPr>
              <a:t> Management Center</a:t>
            </a:r>
            <a:endParaRPr kumimoji="1" lang="ja-JP" altLang="en-US" sz="1100" dirty="0">
              <a:solidFill>
                <a:srgbClr val="000000"/>
              </a:solidFill>
            </a:endParaRPr>
          </a:p>
        </p:txBody>
      </p:sp>
      <p:pic>
        <p:nvPicPr>
          <p:cNvPr id="121" name="Picture 20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28695" y="2645859"/>
            <a:ext cx="314725" cy="314642"/>
          </a:xfrm>
          <a:prstGeom prst="rect">
            <a:avLst/>
          </a:prstGeom>
        </p:spPr>
      </p:pic>
      <p:cxnSp>
        <p:nvCxnSpPr>
          <p:cNvPr id="124" name="曲線コネクタ 123"/>
          <p:cNvCxnSpPr>
            <a:endCxn id="46" idx="1"/>
          </p:cNvCxnSpPr>
          <p:nvPr/>
        </p:nvCxnSpPr>
        <p:spPr>
          <a:xfrm rot="10800000">
            <a:off x="4579173" y="1425730"/>
            <a:ext cx="2794216" cy="1184020"/>
          </a:xfrm>
          <a:prstGeom prst="curvedConnector2">
            <a:avLst/>
          </a:prstGeom>
          <a:ln>
            <a:tailEnd type="arrow"/>
          </a:ln>
        </p:spPr>
        <p:style>
          <a:lnRef idx="2">
            <a:schemeClr val="accent2"/>
          </a:lnRef>
          <a:fillRef idx="0">
            <a:schemeClr val="accent2"/>
          </a:fillRef>
          <a:effectRef idx="1">
            <a:schemeClr val="accent2"/>
          </a:effectRef>
          <a:fontRef idx="minor">
            <a:schemeClr val="tx1"/>
          </a:fontRef>
        </p:style>
      </p:cxnSp>
      <p:sp>
        <p:nvSpPr>
          <p:cNvPr id="76" name="円形吹き出し 75"/>
          <p:cNvSpPr/>
          <p:nvPr/>
        </p:nvSpPr>
        <p:spPr>
          <a:xfrm>
            <a:off x="6818242" y="407840"/>
            <a:ext cx="2276417" cy="1193249"/>
          </a:xfrm>
          <a:prstGeom prst="wedgeEllipseCallout">
            <a:avLst>
              <a:gd name="adj1" fmla="val -17659"/>
              <a:gd name="adj2" fmla="val 140745"/>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次世代</a:t>
            </a:r>
            <a:r>
              <a:rPr kumimoji="1" lang="en-US" altLang="ja-JP" sz="1400" dirty="0" smtClean="0"/>
              <a:t>IPS</a:t>
            </a:r>
            <a:r>
              <a:rPr kumimoji="1" lang="ja-JP" altLang="en-US" sz="1400" dirty="0" smtClean="0"/>
              <a:t>に</a:t>
            </a:r>
            <a:r>
              <a:rPr kumimoji="1" lang="en-US" altLang="ja-JP" sz="1400" dirty="0" smtClean="0"/>
              <a:t/>
            </a:r>
            <a:br>
              <a:rPr kumimoji="1" lang="en-US" altLang="ja-JP" sz="1400" dirty="0" smtClean="0"/>
            </a:br>
            <a:r>
              <a:rPr kumimoji="1" lang="en-US" altLang="ja-JP" sz="1400" dirty="0" smtClean="0"/>
              <a:t>AMP</a:t>
            </a:r>
            <a:r>
              <a:rPr kumimoji="1" lang="ja-JP" altLang="en-US" sz="1400" dirty="0" smtClean="0"/>
              <a:t>ライセンスをアドオンして</a:t>
            </a:r>
            <a:endParaRPr kumimoji="1" lang="en-US" altLang="ja-JP" sz="1400" dirty="0" smtClean="0"/>
          </a:p>
          <a:p>
            <a:pPr algn="ctr"/>
            <a:r>
              <a:rPr kumimoji="1" lang="en-US" altLang="ja-JP" sz="1400" dirty="0" smtClean="0"/>
              <a:t>NW</a:t>
            </a:r>
            <a:r>
              <a:rPr kumimoji="1" lang="ja-JP" altLang="en-US" sz="1400" dirty="0" smtClean="0"/>
              <a:t>出入口を防御</a:t>
            </a:r>
          </a:p>
        </p:txBody>
      </p:sp>
      <p:sp>
        <p:nvSpPr>
          <p:cNvPr id="75" name="テキスト プレースホルダー 1"/>
          <p:cNvSpPr txBox="1">
            <a:spLocks/>
          </p:cNvSpPr>
          <p:nvPr/>
        </p:nvSpPr>
        <p:spPr>
          <a:xfrm>
            <a:off x="341313" y="1601089"/>
            <a:ext cx="4040694" cy="2956992"/>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r>
              <a:rPr lang="ja-JP" altLang="en-US" sz="1400" dirty="0" smtClean="0">
                <a:latin typeface="Arial" panose="020B0604020202020204" pitchFamily="34" charset="0"/>
                <a:cs typeface="Arial" panose="020B0604020202020204" pitchFamily="34" charset="0"/>
              </a:rPr>
              <a:t>まずはネットワークの出入口に次</a:t>
            </a:r>
            <a:r>
              <a:rPr lang="ja-JP" altLang="en-US" sz="1400" dirty="0" smtClean="0">
                <a:latin typeface="Arial" panose="020B0604020202020204" pitchFamily="34" charset="0"/>
                <a:cs typeface="Arial" panose="020B0604020202020204" pitchFamily="34" charset="0"/>
              </a:rPr>
              <a:t>世代マルウェア</a:t>
            </a:r>
            <a:r>
              <a:rPr lang="ja-JP" altLang="en-US" sz="1400" dirty="0" smtClean="0">
                <a:latin typeface="Arial" panose="020B0604020202020204" pitchFamily="34" charset="0"/>
                <a:cs typeface="Arial" panose="020B0604020202020204" pitchFamily="34" charset="0"/>
              </a:rPr>
              <a:t>対策をしたい場合</a:t>
            </a:r>
            <a:r>
              <a:rPr lang="ja-JP" altLang="en-US" sz="1400" dirty="0" smtClean="0">
                <a:latin typeface="Arial" panose="020B0604020202020204" pitchFamily="34" charset="0"/>
                <a:cs typeface="Arial" panose="020B0604020202020204" pitchFamily="34" charset="0"/>
              </a:rPr>
              <a:t>、次</a:t>
            </a:r>
            <a:r>
              <a:rPr lang="ja-JP" altLang="en-US" sz="1400" dirty="0" smtClean="0">
                <a:latin typeface="Arial" panose="020B0604020202020204" pitchFamily="34" charset="0"/>
                <a:cs typeface="Arial" panose="020B0604020202020204" pitchFamily="34" charset="0"/>
              </a:rPr>
              <a:t>世代</a:t>
            </a:r>
            <a:r>
              <a:rPr lang="en-US" altLang="ja-JP" sz="1400" dirty="0" smtClean="0">
                <a:latin typeface="Arial" panose="020B0604020202020204" pitchFamily="34" charset="0"/>
                <a:cs typeface="Arial" panose="020B0604020202020204" pitchFamily="34" charset="0"/>
              </a:rPr>
              <a:t>IPS (Firepower</a:t>
            </a:r>
            <a:r>
              <a:rPr lang="en-US" altLang="ja-JP" sz="1400" dirty="0" smtClean="0">
                <a:latin typeface="Arial" panose="020B0604020202020204" pitchFamily="34" charset="0"/>
                <a:cs typeface="Arial" panose="020B0604020202020204" pitchFamily="34" charset="0"/>
              </a:rPr>
              <a:t>) </a:t>
            </a:r>
            <a:r>
              <a:rPr lang="ja-JP" altLang="en-US" sz="1400" dirty="0" smtClean="0">
                <a:latin typeface="Arial" panose="020B0604020202020204" pitchFamily="34" charset="0"/>
                <a:cs typeface="Arial" panose="020B0604020202020204" pitchFamily="34" charset="0"/>
              </a:rPr>
              <a:t>の</a:t>
            </a:r>
            <a:r>
              <a:rPr lang="en-US" altLang="ja-JP" sz="1400" dirty="0" smtClean="0">
                <a:latin typeface="Arial" panose="020B0604020202020204" pitchFamily="34" charset="0"/>
                <a:cs typeface="Arial" panose="020B0604020202020204" pitchFamily="34" charset="0"/>
              </a:rPr>
              <a:t>AMP</a:t>
            </a:r>
            <a:r>
              <a:rPr lang="ja-JP" altLang="en-US" sz="1400" dirty="0" smtClean="0">
                <a:latin typeface="Arial" panose="020B0604020202020204" pitchFamily="34" charset="0"/>
                <a:cs typeface="Arial" panose="020B0604020202020204" pitchFamily="34" charset="0"/>
              </a:rPr>
              <a:t>機能</a:t>
            </a:r>
            <a:r>
              <a:rPr lang="en-US" altLang="ja-JP" sz="1400" dirty="0">
                <a:latin typeface="Arial" panose="020B0604020202020204" pitchFamily="34" charset="0"/>
                <a:cs typeface="Arial" panose="020B0604020202020204" pitchFamily="34" charset="0"/>
              </a:rPr>
              <a:t> </a:t>
            </a:r>
            <a:r>
              <a:rPr lang="en-US" altLang="ja-JP" sz="1400" dirty="0" smtClean="0">
                <a:solidFill>
                  <a:schemeClr val="accent1"/>
                </a:solidFill>
                <a:latin typeface="Arial" panose="020B0604020202020204" pitchFamily="34" charset="0"/>
                <a:cs typeface="Arial" panose="020B0604020202020204" pitchFamily="34" charset="0"/>
              </a:rPr>
              <a:t>AMP </a:t>
            </a:r>
            <a:r>
              <a:rPr lang="en-US" altLang="ja-JP" sz="1400" dirty="0" smtClean="0">
                <a:solidFill>
                  <a:schemeClr val="accent1"/>
                </a:solidFill>
                <a:latin typeface="Arial" panose="020B0604020202020204" pitchFamily="34" charset="0"/>
                <a:cs typeface="Arial" panose="020B0604020202020204" pitchFamily="34" charset="0"/>
              </a:rPr>
              <a:t>for Networks</a:t>
            </a:r>
            <a:r>
              <a:rPr lang="en-US" altLang="ja-JP" sz="1400" dirty="0">
                <a:solidFill>
                  <a:schemeClr val="accent1"/>
                </a:solidFill>
                <a:latin typeface="Arial" panose="020B0604020202020204" pitchFamily="34" charset="0"/>
                <a:cs typeface="Arial" panose="020B0604020202020204" pitchFamily="34" charset="0"/>
              </a:rPr>
              <a:t> </a:t>
            </a:r>
            <a:r>
              <a:rPr lang="ja-JP" altLang="en-US" sz="1400" dirty="0" smtClean="0">
                <a:latin typeface="Arial" panose="020B0604020202020204" pitchFamily="34" charset="0"/>
                <a:cs typeface="Arial" panose="020B0604020202020204" pitchFamily="34" charset="0"/>
              </a:rPr>
              <a:t>を</a:t>
            </a:r>
            <a:r>
              <a:rPr lang="ja-JP" altLang="en-US" sz="1400" dirty="0" smtClean="0">
                <a:latin typeface="Arial" panose="020B0604020202020204" pitchFamily="34" charset="0"/>
                <a:cs typeface="Arial" panose="020B0604020202020204" pitchFamily="34" charset="0"/>
              </a:rPr>
              <a:t>利用することができます。</a:t>
            </a:r>
            <a:endParaRPr lang="en-US" altLang="ja-JP" sz="1400" dirty="0" smtClean="0">
              <a:latin typeface="Arial" panose="020B0604020202020204" pitchFamily="34" charset="0"/>
              <a:cs typeface="Arial" panose="020B0604020202020204" pitchFamily="34" charset="0"/>
            </a:endParaRPr>
          </a:p>
          <a:p>
            <a:r>
              <a:rPr lang="ja-JP" altLang="en-US" sz="1400" dirty="0" smtClean="0">
                <a:latin typeface="Arial" panose="020B0604020202020204" pitchFamily="34" charset="0"/>
                <a:cs typeface="Arial" panose="020B0604020202020204" pitchFamily="34" charset="0"/>
              </a:rPr>
              <a:t>ただし、</a:t>
            </a:r>
            <a:r>
              <a:rPr lang="en-US" altLang="ja-JP" sz="1400" dirty="0">
                <a:solidFill>
                  <a:schemeClr val="accent1"/>
                </a:solidFill>
                <a:latin typeface="Arial" panose="020B0604020202020204" pitchFamily="34" charset="0"/>
                <a:cs typeface="Arial" panose="020B0604020202020204" pitchFamily="34" charset="0"/>
              </a:rPr>
              <a:t> AMP for </a:t>
            </a:r>
            <a:r>
              <a:rPr lang="en-US" altLang="ja-JP" sz="1400" dirty="0" smtClean="0">
                <a:solidFill>
                  <a:schemeClr val="accent1"/>
                </a:solidFill>
                <a:latin typeface="Arial" panose="020B0604020202020204" pitchFamily="34" charset="0"/>
                <a:cs typeface="Arial" panose="020B0604020202020204" pitchFamily="34" charset="0"/>
              </a:rPr>
              <a:t>Networks</a:t>
            </a:r>
            <a:r>
              <a:rPr lang="ja-JP" altLang="en-US" sz="1400" dirty="0" smtClean="0">
                <a:latin typeface="Arial" panose="020B0604020202020204" pitchFamily="34" charset="0"/>
                <a:cs typeface="Arial" panose="020B0604020202020204" pitchFamily="34" charset="0"/>
              </a:rPr>
              <a:t>の場合は、</a:t>
            </a:r>
            <a:r>
              <a:rPr lang="en-US" altLang="ja-JP" sz="1400" dirty="0" smtClean="0">
                <a:latin typeface="Arial" panose="020B0604020202020204" pitchFamily="34" charset="0"/>
                <a:cs typeface="Arial" panose="020B0604020202020204" pitchFamily="34" charset="0"/>
              </a:rPr>
              <a:t/>
            </a:r>
            <a:br>
              <a:rPr lang="en-US" altLang="ja-JP" sz="1400" dirty="0" smtClean="0">
                <a:latin typeface="Arial" panose="020B0604020202020204" pitchFamily="34" charset="0"/>
                <a:cs typeface="Arial" panose="020B0604020202020204" pitchFamily="34" charset="0"/>
              </a:rPr>
            </a:br>
            <a:r>
              <a:rPr lang="ja-JP" altLang="en-US" sz="1400" dirty="0" smtClean="0">
                <a:latin typeface="Arial" panose="020B0604020202020204" pitchFamily="34" charset="0"/>
                <a:cs typeface="Arial" panose="020B0604020202020204" pitchFamily="34" charset="0"/>
              </a:rPr>
              <a:t>ネットワークの出入口の次世代</a:t>
            </a:r>
            <a:r>
              <a:rPr lang="en-US" altLang="ja-JP" sz="1400" dirty="0" smtClean="0">
                <a:latin typeface="Arial" panose="020B0604020202020204" pitchFamily="34" charset="0"/>
                <a:cs typeface="Arial" panose="020B0604020202020204" pitchFamily="34" charset="0"/>
              </a:rPr>
              <a:t>IPS</a:t>
            </a:r>
            <a:r>
              <a:rPr lang="ja-JP" altLang="en-US" sz="1400" dirty="0" smtClean="0">
                <a:latin typeface="Arial" panose="020B0604020202020204" pitchFamily="34" charset="0"/>
                <a:cs typeface="Arial" panose="020B0604020202020204" pitchFamily="34" charset="0"/>
              </a:rPr>
              <a:t>を通過</a:t>
            </a:r>
            <a:r>
              <a:rPr lang="ja-JP" altLang="en-US" sz="1400" dirty="0" smtClean="0">
                <a:latin typeface="Arial" panose="020B0604020202020204" pitchFamily="34" charset="0"/>
                <a:cs typeface="Arial" panose="020B0604020202020204" pitchFamily="34" charset="0"/>
              </a:rPr>
              <a:t>する</a:t>
            </a:r>
            <a:r>
              <a:rPr lang="en-US" altLang="ja-JP" sz="1400" smtClean="0">
                <a:latin typeface="Arial" panose="020B0604020202020204" pitchFamily="34" charset="0"/>
                <a:cs typeface="Arial" panose="020B0604020202020204" pitchFamily="34" charset="0"/>
              </a:rPr>
              <a:t/>
            </a:r>
            <a:br>
              <a:rPr lang="en-US" altLang="ja-JP" sz="1400" smtClean="0">
                <a:latin typeface="Arial" panose="020B0604020202020204" pitchFamily="34" charset="0"/>
                <a:cs typeface="Arial" panose="020B0604020202020204" pitchFamily="34" charset="0"/>
              </a:rPr>
            </a:br>
            <a:r>
              <a:rPr lang="ja-JP" altLang="en-US" sz="1400" dirty="0" smtClean="0">
                <a:latin typeface="Arial" panose="020B0604020202020204" pitchFamily="34" charset="0"/>
                <a:cs typeface="Arial" panose="020B0604020202020204" pitchFamily="34" charset="0"/>
              </a:rPr>
              <a:t>トラフィック</a:t>
            </a:r>
            <a:r>
              <a:rPr lang="ja-JP" altLang="en-US" sz="1400" dirty="0" smtClean="0">
                <a:latin typeface="Arial" panose="020B0604020202020204" pitchFamily="34" charset="0"/>
                <a:cs typeface="Arial" panose="020B0604020202020204" pitchFamily="34" charset="0"/>
              </a:rPr>
              <a:t>に対してのマルウェア対策となります。</a:t>
            </a:r>
            <a:endParaRPr lang="en-US" altLang="ja-JP" sz="1400" dirty="0">
              <a:latin typeface="Arial" panose="020B0604020202020204" pitchFamily="34" charset="0"/>
              <a:cs typeface="Arial" panose="020B0604020202020204" pitchFamily="34" charset="0"/>
            </a:endParaRPr>
          </a:p>
          <a:p>
            <a:r>
              <a:rPr lang="ja-JP" altLang="en-US" sz="1400" dirty="0" smtClean="0">
                <a:latin typeface="Arial" panose="020B0604020202020204" pitchFamily="34" charset="0"/>
                <a:cs typeface="Arial" panose="020B0604020202020204" pitchFamily="34" charset="0"/>
              </a:rPr>
              <a:t>もし端末がネットワークの内部でマルウェア感染した場合、そのマルウェアの即時隔離を行うには、</a:t>
            </a:r>
            <a:r>
              <a:rPr lang="en-US" altLang="ja-JP" sz="1400" dirty="0">
                <a:solidFill>
                  <a:schemeClr val="accent1"/>
                </a:solidFill>
                <a:latin typeface="Arial" panose="020B0604020202020204" pitchFamily="34" charset="0"/>
                <a:cs typeface="Arial" panose="020B0604020202020204" pitchFamily="34" charset="0"/>
              </a:rPr>
              <a:t> AMP for </a:t>
            </a:r>
            <a:r>
              <a:rPr lang="en-US" altLang="ja-JP" sz="1400" dirty="0" smtClean="0">
                <a:solidFill>
                  <a:schemeClr val="accent1"/>
                </a:solidFill>
                <a:latin typeface="Arial" panose="020B0604020202020204" pitchFamily="34" charset="0"/>
                <a:cs typeface="Arial" panose="020B0604020202020204" pitchFamily="34" charset="0"/>
              </a:rPr>
              <a:t>Endpoint</a:t>
            </a:r>
            <a:r>
              <a:rPr lang="ja-JP" altLang="en-US" sz="1400" dirty="0" smtClean="0">
                <a:solidFill>
                  <a:schemeClr val="accent1"/>
                </a:solidFill>
                <a:latin typeface="Arial" panose="020B0604020202020204" pitchFamily="34" charset="0"/>
                <a:cs typeface="Arial" panose="020B0604020202020204" pitchFamily="34" charset="0"/>
              </a:rPr>
              <a:t>を端末に導入</a:t>
            </a:r>
            <a:r>
              <a:rPr lang="ja-JP" altLang="en-US" sz="1400" dirty="0" smtClean="0">
                <a:latin typeface="Arial" panose="020B0604020202020204" pitchFamily="34" charset="0"/>
                <a:cs typeface="Arial" panose="020B0604020202020204" pitchFamily="34" charset="0"/>
              </a:rPr>
              <a:t>が</a:t>
            </a:r>
            <a:r>
              <a:rPr lang="ja-JP" altLang="en-US" sz="1400" dirty="0">
                <a:latin typeface="Arial" panose="020B0604020202020204" pitchFamily="34" charset="0"/>
                <a:cs typeface="Arial" panose="020B0604020202020204" pitchFamily="34" charset="0"/>
              </a:rPr>
              <a:t>必要</a:t>
            </a:r>
            <a:r>
              <a:rPr lang="ja-JP" altLang="en-US" sz="1400" dirty="0" smtClean="0">
                <a:latin typeface="Arial" panose="020B0604020202020204" pitchFamily="34" charset="0"/>
                <a:cs typeface="Arial" panose="020B0604020202020204" pitchFamily="34" charset="0"/>
              </a:rPr>
              <a:t>です。</a:t>
            </a:r>
            <a:endParaRPr lang="en-US" altLang="ja-JP"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789267"/>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オーダー方法、ライセンス</a:t>
            </a:r>
            <a:endParaRPr kumimoji="1" lang="ja-JP" altLang="en-US" dirty="0"/>
          </a:p>
        </p:txBody>
      </p:sp>
      <p:sp>
        <p:nvSpPr>
          <p:cNvPr id="2" name="テキスト プレースホルダー 1"/>
          <p:cNvSpPr>
            <a:spLocks noGrp="1"/>
          </p:cNvSpPr>
          <p:nvPr>
            <p:ph type="body" sz="quarter" idx="4294967295"/>
          </p:nvPr>
        </p:nvSpPr>
        <p:spPr>
          <a:xfrm>
            <a:off x="553266" y="1013729"/>
            <a:ext cx="8277225" cy="3168650"/>
          </a:xfrm>
          <a:prstGeom prst="rect">
            <a:avLst/>
          </a:prstGeom>
        </p:spPr>
        <p:txBody>
          <a:bodyPr/>
          <a:lstStyle/>
          <a:p>
            <a:r>
              <a:rPr lang="en-US" altLang="ja-JP" sz="1800" dirty="0">
                <a:solidFill>
                  <a:schemeClr val="accent1"/>
                </a:solidFill>
                <a:latin typeface="Arial" panose="020B0604020202020204" pitchFamily="34" charset="0"/>
                <a:cs typeface="Arial" panose="020B0604020202020204" pitchFamily="34" charset="0"/>
              </a:rPr>
              <a:t>AMP for </a:t>
            </a:r>
            <a:r>
              <a:rPr lang="en-US" altLang="ja-JP" sz="1800" dirty="0" smtClean="0">
                <a:solidFill>
                  <a:schemeClr val="accent1"/>
                </a:solidFill>
                <a:latin typeface="Arial" panose="020B0604020202020204" pitchFamily="34" charset="0"/>
                <a:cs typeface="Arial" panose="020B0604020202020204" pitchFamily="34" charset="0"/>
              </a:rPr>
              <a:t>Endpoints (PC, </a:t>
            </a:r>
            <a:r>
              <a:rPr lang="ja-JP" altLang="en-US" sz="1800" dirty="0" smtClean="0">
                <a:solidFill>
                  <a:schemeClr val="accent1"/>
                </a:solidFill>
                <a:latin typeface="Arial" panose="020B0604020202020204" pitchFamily="34" charset="0"/>
                <a:cs typeface="Arial" panose="020B0604020202020204" pitchFamily="34" charset="0"/>
              </a:rPr>
              <a:t>モバイル）：サブスクリプション ライセンス</a:t>
            </a:r>
            <a:endParaRPr lang="en-US" altLang="ja-JP" sz="1800" dirty="0" smtClean="0">
              <a:solidFill>
                <a:schemeClr val="accent1"/>
              </a:solidFill>
              <a:latin typeface="Arial" panose="020B0604020202020204" pitchFamily="34" charset="0"/>
              <a:cs typeface="Arial" panose="020B0604020202020204" pitchFamily="34" charset="0"/>
            </a:endParaRPr>
          </a:p>
          <a:p>
            <a:pPr lvl="1">
              <a:buFont typeface="Wingdings" charset="2"/>
              <a:buChar char="ü"/>
            </a:pPr>
            <a:r>
              <a:rPr lang="ja-JP" altLang="en-US" sz="1600" dirty="0" smtClean="0">
                <a:latin typeface="Arial" panose="020B0604020202020204" pitchFamily="34" charset="0"/>
                <a:cs typeface="Arial" panose="020B0604020202020204" pitchFamily="34" charset="0"/>
              </a:rPr>
              <a:t>サブスクリプション ライセンス：ノード数と期間</a:t>
            </a:r>
            <a:r>
              <a:rPr lang="en-US" altLang="ja-JP" sz="1600" dirty="0" smtClean="0">
                <a:latin typeface="Arial" panose="020B0604020202020204" pitchFamily="34" charset="0"/>
                <a:cs typeface="Arial" panose="020B0604020202020204" pitchFamily="34" charset="0"/>
              </a:rPr>
              <a:t>(1, 3</a:t>
            </a:r>
            <a:r>
              <a:rPr lang="ja-JP" altLang="en-US" sz="1600" dirty="0" smtClean="0">
                <a:latin typeface="Arial" panose="020B0604020202020204" pitchFamily="34" charset="0"/>
                <a:cs typeface="Arial" panose="020B0604020202020204" pitchFamily="34" charset="0"/>
              </a:rPr>
              <a:t>年</a:t>
            </a:r>
            <a:r>
              <a:rPr lang="en-US" altLang="ja-JP" sz="1600" dirty="0" smtClean="0">
                <a:latin typeface="Arial" panose="020B0604020202020204" pitchFamily="34" charset="0"/>
                <a:cs typeface="Arial" panose="020B0604020202020204" pitchFamily="34" charset="0"/>
              </a:rPr>
              <a:t>)</a:t>
            </a:r>
            <a:r>
              <a:rPr lang="ja-JP" altLang="en-US" sz="1600" dirty="0" smtClean="0">
                <a:latin typeface="Arial" panose="020B0604020202020204" pitchFamily="34" charset="0"/>
                <a:cs typeface="Arial" panose="020B0604020202020204" pitchFamily="34" charset="0"/>
              </a:rPr>
              <a:t>を選択</a:t>
            </a:r>
            <a:endParaRPr lang="en-US" altLang="ja-JP" sz="1600" dirty="0" smtClean="0">
              <a:latin typeface="Arial" panose="020B0604020202020204" pitchFamily="34" charset="0"/>
              <a:cs typeface="Arial" panose="020B0604020202020204" pitchFamily="34" charset="0"/>
            </a:endParaRPr>
          </a:p>
          <a:p>
            <a:pPr lvl="1"/>
            <a:r>
              <a:rPr lang="ja-JP" altLang="en-US" sz="1600" dirty="0" smtClean="0">
                <a:latin typeface="Arial" panose="020B0604020202020204" pitchFamily="34" charset="0"/>
                <a:cs typeface="Arial" panose="020B0604020202020204" pitchFamily="34" charset="0"/>
              </a:rPr>
              <a:t>ソフトウェアは無償ダウンロード</a:t>
            </a:r>
            <a:endParaRPr lang="en-US" altLang="ja-JP" sz="1600" dirty="0">
              <a:latin typeface="Arial" panose="020B0604020202020204" pitchFamily="34" charset="0"/>
              <a:cs typeface="Arial" panose="020B0604020202020204" pitchFamily="34" charset="0"/>
            </a:endParaRPr>
          </a:p>
          <a:p>
            <a:pPr lvl="1"/>
            <a:r>
              <a:rPr lang="ja-JP" altLang="en-US" sz="1600" dirty="0" smtClean="0">
                <a:latin typeface="Arial" panose="020B0604020202020204" pitchFamily="34" charset="0"/>
                <a:cs typeface="Arial" panose="020B0604020202020204" pitchFamily="34" charset="0"/>
              </a:rPr>
              <a:t>管理コンソールはクラウド利用 </a:t>
            </a:r>
            <a:r>
              <a:rPr lang="en-US" altLang="ja-JP" sz="1600" dirty="0" smtClean="0">
                <a:latin typeface="Arial" panose="020B0604020202020204" pitchFamily="34" charset="0"/>
                <a:cs typeface="Arial" panose="020B0604020202020204" pitchFamily="34" charset="0"/>
              </a:rPr>
              <a:t>(</a:t>
            </a:r>
            <a:r>
              <a:rPr lang="ja-JP" altLang="en-US" sz="1600" dirty="0" smtClean="0">
                <a:latin typeface="Arial" panose="020B0604020202020204" pitchFamily="34" charset="0"/>
                <a:cs typeface="Arial" panose="020B0604020202020204" pitchFamily="34" charset="0"/>
              </a:rPr>
              <a:t>要インターネット接続</a:t>
            </a:r>
            <a:r>
              <a:rPr lang="en-US" altLang="ja-JP" sz="1600" dirty="0" smtClean="0">
                <a:latin typeface="Arial" panose="020B0604020202020204" pitchFamily="34" charset="0"/>
                <a:cs typeface="Arial" panose="020B0604020202020204" pitchFamily="34" charset="0"/>
              </a:rPr>
              <a:t>)</a:t>
            </a:r>
          </a:p>
          <a:p>
            <a:pPr lvl="1"/>
            <a:endParaRPr lang="en-US" altLang="ja-JP" sz="1600" dirty="0" smtClean="0">
              <a:latin typeface="Arial" panose="020B0604020202020204" pitchFamily="34" charset="0"/>
              <a:cs typeface="Arial" panose="020B0604020202020204" pitchFamily="34" charset="0"/>
            </a:endParaRPr>
          </a:p>
          <a:p>
            <a:r>
              <a:rPr lang="en-US" altLang="ja-JP" sz="1800" dirty="0">
                <a:solidFill>
                  <a:schemeClr val="accent1"/>
                </a:solidFill>
                <a:latin typeface="Arial" panose="020B0604020202020204" pitchFamily="34" charset="0"/>
                <a:cs typeface="Arial" panose="020B0604020202020204" pitchFamily="34" charset="0"/>
              </a:rPr>
              <a:t>AMP for </a:t>
            </a:r>
            <a:r>
              <a:rPr lang="en-US" altLang="ja-JP" sz="1800" dirty="0" smtClean="0">
                <a:solidFill>
                  <a:schemeClr val="accent1"/>
                </a:solidFill>
                <a:latin typeface="Arial" panose="020B0604020202020204" pitchFamily="34" charset="0"/>
                <a:cs typeface="Arial" panose="020B0604020202020204" pitchFamily="34" charset="0"/>
              </a:rPr>
              <a:t>Networks </a:t>
            </a:r>
            <a:r>
              <a:rPr lang="ja-JP" altLang="en-US" sz="1800" dirty="0" smtClean="0">
                <a:solidFill>
                  <a:schemeClr val="accent1"/>
                </a:solidFill>
                <a:latin typeface="Arial" panose="020B0604020202020204" pitchFamily="34" charset="0"/>
                <a:cs typeface="Arial" panose="020B0604020202020204" pitchFamily="34" charset="0"/>
              </a:rPr>
              <a:t>：</a:t>
            </a:r>
            <a:r>
              <a:rPr lang="en-US" altLang="ja-JP" sz="1800" smtClean="0">
                <a:solidFill>
                  <a:schemeClr val="accent1"/>
                </a:solidFill>
                <a:latin typeface="Arial" panose="020B0604020202020204" pitchFamily="34" charset="0"/>
                <a:cs typeface="Arial" panose="020B0604020202020204" pitchFamily="34" charset="0"/>
              </a:rPr>
              <a:t>Firepower </a:t>
            </a:r>
            <a:r>
              <a:rPr lang="ja-JP" altLang="en-US" sz="1800" dirty="0" smtClean="0">
                <a:solidFill>
                  <a:schemeClr val="accent1"/>
                </a:solidFill>
                <a:latin typeface="Arial" panose="020B0604020202020204" pitchFamily="34" charset="0"/>
                <a:cs typeface="Arial" panose="020B0604020202020204" pitchFamily="34" charset="0"/>
              </a:rPr>
              <a:t>サブスクリプション </a:t>
            </a:r>
            <a:r>
              <a:rPr lang="ja-JP" altLang="en-US" sz="1800" dirty="0" smtClean="0">
                <a:solidFill>
                  <a:schemeClr val="accent1"/>
                </a:solidFill>
                <a:latin typeface="Arial" panose="020B0604020202020204" pitchFamily="34" charset="0"/>
                <a:cs typeface="Arial" panose="020B0604020202020204" pitchFamily="34" charset="0"/>
              </a:rPr>
              <a:t>ライセンス</a:t>
            </a:r>
            <a:endParaRPr lang="en-US" altLang="ja-JP" sz="1800" dirty="0">
              <a:solidFill>
                <a:schemeClr val="accent1"/>
              </a:solidFill>
              <a:latin typeface="Arial" panose="020B0604020202020204" pitchFamily="34" charset="0"/>
              <a:cs typeface="Arial" panose="020B0604020202020204" pitchFamily="34" charset="0"/>
            </a:endParaRPr>
          </a:p>
          <a:p>
            <a:pPr lvl="1">
              <a:buFont typeface="Wingdings" charset="2"/>
              <a:buChar char="ü"/>
            </a:pPr>
            <a:r>
              <a:rPr lang="en-US" altLang="ja-JP" sz="1600" dirty="0" smtClean="0">
                <a:latin typeface="Arial" panose="020B0604020202020204" pitchFamily="34" charset="0"/>
                <a:cs typeface="Arial" panose="020B0604020202020204" pitchFamily="34" charset="0"/>
              </a:rPr>
              <a:t>Firepower</a:t>
            </a:r>
            <a:r>
              <a:rPr lang="ja-JP" altLang="en-US" sz="1600" dirty="0" smtClean="0">
                <a:latin typeface="Arial" panose="020B0604020202020204" pitchFamily="34" charset="0"/>
                <a:cs typeface="Arial" panose="020B0604020202020204" pitchFamily="34" charset="0"/>
              </a:rPr>
              <a:t>アプライアンス　または</a:t>
            </a:r>
            <a:r>
              <a:rPr lang="en-US" altLang="ja-JP" sz="1600" dirty="0" smtClean="0">
                <a:latin typeface="Arial" panose="020B0604020202020204" pitchFamily="34" charset="0"/>
                <a:cs typeface="Arial" panose="020B0604020202020204" pitchFamily="34" charset="0"/>
              </a:rPr>
              <a:t> ASA5500</a:t>
            </a:r>
            <a:r>
              <a:rPr lang="en-US" altLang="ja-JP" sz="1600" dirty="0">
                <a:latin typeface="Arial" panose="020B0604020202020204" pitchFamily="34" charset="0"/>
                <a:cs typeface="Arial" panose="020B0604020202020204" pitchFamily="34" charset="0"/>
              </a:rPr>
              <a:t>-</a:t>
            </a:r>
            <a:r>
              <a:rPr lang="en-US" altLang="ja-JP" sz="1600" dirty="0" smtClean="0">
                <a:latin typeface="Arial" panose="020B0604020202020204" pitchFamily="34" charset="0"/>
                <a:cs typeface="Arial" panose="020B0604020202020204" pitchFamily="34" charset="0"/>
              </a:rPr>
              <a:t>X/5585</a:t>
            </a:r>
            <a:r>
              <a:rPr lang="en-US" altLang="ja-JP" sz="1600" dirty="0">
                <a:latin typeface="Arial" panose="020B0604020202020204" pitchFamily="34" charset="0"/>
                <a:cs typeface="Arial" panose="020B0604020202020204" pitchFamily="34" charset="0"/>
              </a:rPr>
              <a:t>-X with </a:t>
            </a:r>
            <a:r>
              <a:rPr lang="en-US" altLang="ja-JP" sz="1600" dirty="0" err="1" smtClean="0">
                <a:latin typeface="Arial" panose="020B0604020202020204" pitchFamily="34" charset="0"/>
                <a:cs typeface="Arial" panose="020B0604020202020204" pitchFamily="34" charset="0"/>
              </a:rPr>
              <a:t>FirePOWER</a:t>
            </a:r>
            <a:endParaRPr lang="en-US" altLang="ja-JP" sz="1600" dirty="0">
              <a:latin typeface="Arial" panose="020B0604020202020204" pitchFamily="34" charset="0"/>
              <a:cs typeface="Arial" panose="020B0604020202020204" pitchFamily="34" charset="0"/>
            </a:endParaRPr>
          </a:p>
          <a:p>
            <a:pPr lvl="1">
              <a:buFont typeface="Wingdings" charset="2"/>
              <a:buChar char="ü"/>
            </a:pPr>
            <a:r>
              <a:rPr lang="en-US" altLang="ja-JP" sz="1600" dirty="0" smtClean="0">
                <a:latin typeface="Arial" panose="020B0604020202020204" pitchFamily="34" charset="0"/>
                <a:cs typeface="Arial" panose="020B0604020202020204" pitchFamily="34" charset="0"/>
              </a:rPr>
              <a:t>Firepower Management Center (FMC)</a:t>
            </a:r>
            <a:r>
              <a:rPr lang="ja-JP" altLang="en-US" sz="1600" dirty="0" smtClean="0">
                <a:latin typeface="Arial" panose="020B0604020202020204" pitchFamily="34" charset="0"/>
                <a:cs typeface="Arial" panose="020B0604020202020204" pitchFamily="34" charset="0"/>
              </a:rPr>
              <a:t>アプライアンス</a:t>
            </a:r>
            <a:endParaRPr lang="en-US" altLang="ja-JP" sz="1600" dirty="0" smtClean="0">
              <a:latin typeface="Arial" panose="020B0604020202020204" pitchFamily="34" charset="0"/>
              <a:cs typeface="Arial" panose="020B0604020202020204" pitchFamily="34" charset="0"/>
            </a:endParaRPr>
          </a:p>
          <a:p>
            <a:pPr lvl="1">
              <a:buFont typeface="Wingdings" charset="2"/>
              <a:buChar char="ü"/>
            </a:pPr>
            <a:r>
              <a:rPr lang="ja-JP" altLang="en-US" sz="1600" dirty="0" smtClean="0">
                <a:latin typeface="Arial" panose="020B0604020202020204" pitchFamily="34" charset="0"/>
                <a:cs typeface="Arial" panose="020B0604020202020204" pitchFamily="34" charset="0"/>
              </a:rPr>
              <a:t>サブスクリプション ライセンス：期間</a:t>
            </a:r>
            <a:r>
              <a:rPr lang="en-US" altLang="ja-JP" sz="1600" dirty="0" smtClean="0">
                <a:latin typeface="Arial" panose="020B0604020202020204" pitchFamily="34" charset="0"/>
                <a:cs typeface="Arial" panose="020B0604020202020204" pitchFamily="34" charset="0"/>
              </a:rPr>
              <a:t>(1, 3</a:t>
            </a:r>
            <a:r>
              <a:rPr lang="ja-JP" altLang="en-US" sz="1600" dirty="0" smtClean="0">
                <a:latin typeface="Arial" panose="020B0604020202020204" pitchFamily="34" charset="0"/>
                <a:cs typeface="Arial" panose="020B0604020202020204" pitchFamily="34" charset="0"/>
              </a:rPr>
              <a:t>年</a:t>
            </a:r>
            <a:r>
              <a:rPr lang="en-US" altLang="ja-JP" sz="1600" dirty="0" smtClean="0">
                <a:latin typeface="Arial" panose="020B0604020202020204" pitchFamily="34" charset="0"/>
                <a:cs typeface="Arial" panose="020B0604020202020204" pitchFamily="34" charset="0"/>
              </a:rPr>
              <a:t>)</a:t>
            </a:r>
            <a:r>
              <a:rPr lang="ja-JP" altLang="en-US" sz="1600" dirty="0" smtClean="0">
                <a:latin typeface="Arial" panose="020B0604020202020204" pitchFamily="34" charset="0"/>
                <a:cs typeface="Arial" panose="020B0604020202020204" pitchFamily="34" charset="0"/>
              </a:rPr>
              <a:t>を選択</a:t>
            </a:r>
            <a:endParaRPr lang="en-US" altLang="ja-JP" sz="1600" dirty="0" smtClean="0">
              <a:latin typeface="Arial" panose="020B0604020202020204" pitchFamily="34" charset="0"/>
              <a:cs typeface="Arial" panose="020B0604020202020204" pitchFamily="34" charset="0"/>
            </a:endParaRPr>
          </a:p>
        </p:txBody>
      </p:sp>
      <p:sp>
        <p:nvSpPr>
          <p:cNvPr id="4" name="テキスト ボックス 3"/>
          <p:cNvSpPr txBox="1"/>
          <p:nvPr/>
        </p:nvSpPr>
        <p:spPr>
          <a:xfrm>
            <a:off x="1040024" y="4515998"/>
            <a:ext cx="680349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kumimoji="1" lang="ja-JP" altLang="en-US" sz="1200" dirty="0" smtClean="0"/>
              <a:t>オーダー ガイド</a:t>
            </a:r>
            <a:endParaRPr kumimoji="1" lang="en-US" altLang="ja-JP" sz="1200" dirty="0" smtClean="0"/>
          </a:p>
          <a:p>
            <a:r>
              <a:rPr kumimoji="1" lang="en-US" altLang="ja-JP" sz="1200" dirty="0">
                <a:hlinkClick r:id="rId3"/>
              </a:rPr>
              <a:t>http://www.cisco.com/c/en/us/products/collateral/security/amp-appliances/guide-c07-731666.</a:t>
            </a:r>
            <a:r>
              <a:rPr kumimoji="1" lang="en-US" altLang="ja-JP" sz="1200" dirty="0" smtClean="0">
                <a:hlinkClick r:id="rId3"/>
              </a:rPr>
              <a:t>html</a:t>
            </a:r>
            <a:endParaRPr kumimoji="1" lang="en-US" altLang="ja-JP" sz="1200" dirty="0" smtClean="0"/>
          </a:p>
        </p:txBody>
      </p:sp>
    </p:spTree>
    <p:extLst>
      <p:ext uri="{BB962C8B-B14F-4D97-AF65-F5344CB8AC3E}">
        <p14:creationId xmlns:p14="http://schemas.microsoft.com/office/powerpoint/2010/main" val="104370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型番サンプル</a:t>
            </a:r>
            <a:r>
              <a:rPr lang="en-US" altLang="ja-JP" dirty="0" smtClean="0">
                <a:latin typeface="+mj-lt"/>
              </a:rPr>
              <a:t>(AMP for Endpoints)</a:t>
            </a:r>
            <a:endParaRPr kumimoji="1" lang="ja-JP" altLang="en-US" dirty="0">
              <a:latin typeface="+mj-lt"/>
            </a:endParaRPr>
          </a:p>
        </p:txBody>
      </p:sp>
      <p:sp>
        <p:nvSpPr>
          <p:cNvPr id="2" name="テキスト プレースホルダー 1"/>
          <p:cNvSpPr>
            <a:spLocks noGrp="1"/>
          </p:cNvSpPr>
          <p:nvPr>
            <p:ph type="body" sz="quarter" idx="4294967295"/>
          </p:nvPr>
        </p:nvSpPr>
        <p:spPr>
          <a:xfrm>
            <a:off x="746312" y="2101850"/>
            <a:ext cx="7437251" cy="454025"/>
          </a:xfrm>
          <a:prstGeom prst="rect">
            <a:avLst/>
          </a:prstGeom>
        </p:spPr>
        <p:txBody>
          <a:bodyPr/>
          <a:lstStyle/>
          <a:p>
            <a:pPr marL="57139" indent="0">
              <a:buNone/>
            </a:pPr>
            <a:r>
              <a:rPr lang="en-US" altLang="ja-JP" dirty="0" smtClean="0"/>
              <a:t>AMP for Endpoint </a:t>
            </a:r>
            <a:r>
              <a:rPr lang="ja-JP" altLang="en-US" dirty="0" smtClean="0"/>
              <a:t>サブスクリプション ライセンスを </a:t>
            </a:r>
            <a:r>
              <a:rPr lang="en-US" altLang="ja-JP" dirty="0" smtClean="0"/>
              <a:t>500Node + 3Year</a:t>
            </a:r>
            <a:r>
              <a:rPr lang="ja-JP" altLang="en-US" dirty="0" smtClean="0"/>
              <a:t>購入</a:t>
            </a:r>
            <a:endParaRPr kumimoji="1" lang="en-US" altLang="ja-JP" dirty="0" smtClean="0"/>
          </a:p>
          <a:p>
            <a:endParaRPr kumimoji="1" lang="en-US" altLang="ja-JP" dirty="0" smtClean="0"/>
          </a:p>
          <a:p>
            <a:endParaRPr lang="en-US" altLang="ja-JP" dirty="0"/>
          </a:p>
          <a:p>
            <a:endParaRPr kumimoji="1" lang="en-US" altLang="ja-JP" dirty="0" smtClean="0"/>
          </a:p>
        </p:txBody>
      </p:sp>
      <p:graphicFrame>
        <p:nvGraphicFramePr>
          <p:cNvPr id="5" name="Table 3"/>
          <p:cNvGraphicFramePr>
            <a:graphicFrameLocks noGrp="1"/>
          </p:cNvGraphicFramePr>
          <p:nvPr>
            <p:extLst>
              <p:ext uri="{D42A27DB-BD31-4B8C-83A1-F6EECF244321}">
                <p14:modId xmlns:p14="http://schemas.microsoft.com/office/powerpoint/2010/main" val="1059537801"/>
              </p:ext>
            </p:extLst>
          </p:nvPr>
        </p:nvGraphicFramePr>
        <p:xfrm>
          <a:off x="800099" y="2643854"/>
          <a:ext cx="7234520" cy="757620"/>
        </p:xfrm>
        <a:graphic>
          <a:graphicData uri="http://schemas.openxmlformats.org/drawingml/2006/table">
            <a:tbl>
              <a:tblPr firstRow="1" bandRow="1">
                <a:tableStyleId>{5C22544A-7EE6-4342-B048-85BDC9FD1C3A}</a:tableStyleId>
              </a:tblPr>
              <a:tblGrid>
                <a:gridCol w="421428">
                  <a:extLst>
                    <a:ext uri="{9D8B030D-6E8A-4147-A177-3AD203B41FA5}">
                      <a16:colId xmlns:a16="http://schemas.microsoft.com/office/drawing/2014/main" val="20000"/>
                    </a:ext>
                  </a:extLst>
                </a:gridCol>
                <a:gridCol w="1835273">
                  <a:extLst>
                    <a:ext uri="{9D8B030D-6E8A-4147-A177-3AD203B41FA5}">
                      <a16:colId xmlns:a16="http://schemas.microsoft.com/office/drawing/2014/main" val="20001"/>
                    </a:ext>
                  </a:extLst>
                </a:gridCol>
                <a:gridCol w="3957399">
                  <a:extLst>
                    <a:ext uri="{9D8B030D-6E8A-4147-A177-3AD203B41FA5}">
                      <a16:colId xmlns:a16="http://schemas.microsoft.com/office/drawing/2014/main" val="20002"/>
                    </a:ext>
                  </a:extLst>
                </a:gridCol>
                <a:gridCol w="1020420">
                  <a:extLst>
                    <a:ext uri="{9D8B030D-6E8A-4147-A177-3AD203B41FA5}">
                      <a16:colId xmlns:a16="http://schemas.microsoft.com/office/drawing/2014/main" val="20003"/>
                    </a:ext>
                  </a:extLst>
                </a:gridCol>
              </a:tblGrid>
              <a:tr h="205740">
                <a:tc>
                  <a:txBody>
                    <a:bodyPr/>
                    <a:lstStyle/>
                    <a:p>
                      <a:pPr algn="ctr"/>
                      <a:r>
                        <a:rPr kumimoji="1" lang="en-US" altLang="ja-JP" sz="1200" dirty="0" smtClean="0"/>
                        <a:t>No</a:t>
                      </a:r>
                      <a:endParaRPr kumimoji="1" lang="ja-JP" altLang="en-US" sz="1200" dirty="0"/>
                    </a:p>
                  </a:txBody>
                  <a:tcPr marT="34290" marB="34290" anchor="ctr"/>
                </a:tc>
                <a:tc>
                  <a:txBody>
                    <a:bodyPr/>
                    <a:lstStyle/>
                    <a:p>
                      <a:pPr algn="ctr"/>
                      <a:r>
                        <a:rPr kumimoji="1" lang="ja-JP" altLang="en-US" sz="1200" dirty="0" smtClean="0"/>
                        <a:t>製品型番</a:t>
                      </a:r>
                      <a:endParaRPr kumimoji="1" lang="ja-JP" altLang="en-US" sz="1200" dirty="0"/>
                    </a:p>
                  </a:txBody>
                  <a:tcPr marT="34290" marB="34290" anchor="ctr"/>
                </a:tc>
                <a:tc>
                  <a:txBody>
                    <a:bodyPr/>
                    <a:lstStyle/>
                    <a:p>
                      <a:pPr algn="ctr"/>
                      <a:r>
                        <a:rPr kumimoji="1" lang="ja-JP" altLang="en-US" sz="1200" dirty="0" smtClean="0"/>
                        <a:t>概要</a:t>
                      </a:r>
                      <a:endParaRPr kumimoji="1" lang="ja-JP" altLang="en-US" sz="1200" dirty="0"/>
                    </a:p>
                  </a:txBody>
                  <a:tcPr marT="34290" marB="34290" anchor="ctr"/>
                </a:tc>
                <a:tc>
                  <a:txBody>
                    <a:bodyPr/>
                    <a:lstStyle/>
                    <a:p>
                      <a:pPr algn="ctr"/>
                      <a:r>
                        <a:rPr kumimoji="1" lang="ja-JP" altLang="en-US" sz="1200" dirty="0" smtClean="0"/>
                        <a:t>個数</a:t>
                      </a:r>
                      <a:endParaRPr kumimoji="1" lang="en-US" altLang="ja-JP" sz="1200" dirty="0" smtClean="0"/>
                    </a:p>
                  </a:txBody>
                  <a:tcPr marT="34290" marB="34290"/>
                </a:tc>
                <a:extLst>
                  <a:ext uri="{0D108BD9-81ED-4DB2-BD59-A6C34878D82A}">
                    <a16:rowId xmlns:a16="http://schemas.microsoft.com/office/drawing/2014/main" val="10000"/>
                  </a:ext>
                </a:extLst>
              </a:tr>
              <a:tr h="228600">
                <a:tc>
                  <a:txBody>
                    <a:bodyPr/>
                    <a:lstStyle/>
                    <a:p>
                      <a:pPr algn="ctr"/>
                      <a:r>
                        <a:rPr kumimoji="1" lang="en-US" altLang="ja-JP" sz="1200" dirty="0" smtClean="0">
                          <a:latin typeface="+mn-lt"/>
                        </a:rPr>
                        <a:t>1</a:t>
                      </a:r>
                      <a:endParaRPr kumimoji="1" lang="ja-JP" altLang="en-US" sz="1200" dirty="0">
                        <a:latin typeface="+mn-lt"/>
                      </a:endParaRPr>
                    </a:p>
                  </a:txBody>
                  <a:tcPr marT="34290" marB="34290"/>
                </a:tc>
                <a:tc>
                  <a:txBody>
                    <a:bodyPr/>
                    <a:lstStyle/>
                    <a:p>
                      <a:pPr algn="ctr" fontAlgn="b"/>
                      <a:r>
                        <a:rPr lang="en-US" sz="1200" b="1" i="0" u="none" strike="noStrike" dirty="0">
                          <a:solidFill>
                            <a:srgbClr val="000000"/>
                          </a:solidFill>
                          <a:effectLst/>
                          <a:latin typeface="Arial"/>
                        </a:rPr>
                        <a:t>FP-AMP-LIC=</a:t>
                      </a:r>
                    </a:p>
                  </a:txBody>
                  <a:tcPr marL="9809" marR="9809" marT="9809" marB="0" anchor="b"/>
                </a:tc>
                <a:tc>
                  <a:txBody>
                    <a:bodyPr/>
                    <a:lstStyle/>
                    <a:p>
                      <a:pPr algn="l" fontAlgn="b"/>
                      <a:r>
                        <a:rPr lang="en-US" sz="1200" b="0" i="0" u="none" strike="noStrike" dirty="0">
                          <a:solidFill>
                            <a:srgbClr val="000000"/>
                          </a:solidFill>
                          <a:effectLst/>
                          <a:latin typeface="Arial"/>
                        </a:rPr>
                        <a:t>Cisco Advanced Malware Protection Service License</a:t>
                      </a:r>
                    </a:p>
                  </a:txBody>
                  <a:tcPr marL="9809" marR="9809" marT="9809" marB="0" anchor="b"/>
                </a:tc>
                <a:tc>
                  <a:txBody>
                    <a:bodyPr/>
                    <a:lstStyle/>
                    <a:p>
                      <a:pPr algn="ctr" fontAlgn="ctr"/>
                      <a:r>
                        <a:rPr lang="en-US" altLang="ja-JP" sz="1200" b="0" i="0" u="none" strike="noStrike" dirty="0" smtClean="0">
                          <a:solidFill>
                            <a:srgbClr val="000000"/>
                          </a:solidFill>
                          <a:latin typeface="+mn-lt"/>
                        </a:rPr>
                        <a:t>500</a:t>
                      </a:r>
                      <a:endParaRPr lang="en-US" altLang="ja-JP" sz="1200" b="0" i="0" u="none" strike="noStrike" dirty="0">
                        <a:solidFill>
                          <a:srgbClr val="000000"/>
                        </a:solidFill>
                        <a:latin typeface="+mn-lt"/>
                      </a:endParaRPr>
                    </a:p>
                  </a:txBody>
                  <a:tcPr marL="90000" marR="90000" marT="35100" marB="35100"/>
                </a:tc>
                <a:extLst>
                  <a:ext uri="{0D108BD9-81ED-4DB2-BD59-A6C34878D82A}">
                    <a16:rowId xmlns:a16="http://schemas.microsoft.com/office/drawing/2014/main" val="10001"/>
                  </a:ext>
                </a:extLst>
              </a:tr>
              <a:tr h="228600">
                <a:tc>
                  <a:txBody>
                    <a:bodyPr/>
                    <a:lstStyle/>
                    <a:p>
                      <a:pPr algn="ctr"/>
                      <a:r>
                        <a:rPr kumimoji="1" lang="en-US" altLang="ja-JP" sz="1200" dirty="0" smtClean="0">
                          <a:latin typeface="+mn-lt"/>
                        </a:rPr>
                        <a:t>1.1</a:t>
                      </a:r>
                      <a:endParaRPr kumimoji="1" lang="ja-JP" altLang="en-US" sz="1200" dirty="0">
                        <a:latin typeface="+mn-lt"/>
                      </a:endParaRPr>
                    </a:p>
                  </a:txBody>
                  <a:tcPr marT="34290" marB="34290"/>
                </a:tc>
                <a:tc>
                  <a:txBody>
                    <a:bodyPr/>
                    <a:lstStyle/>
                    <a:p>
                      <a:pPr algn="ctr" fontAlgn="b"/>
                      <a:r>
                        <a:rPr lang="en-US" sz="1200" b="0" i="0" u="none" strike="noStrike" dirty="0">
                          <a:solidFill>
                            <a:srgbClr val="000000"/>
                          </a:solidFill>
                          <a:effectLst/>
                          <a:latin typeface="Arial"/>
                        </a:rPr>
                        <a:t>FP-AMP-3Y-S3</a:t>
                      </a:r>
                    </a:p>
                  </a:txBody>
                  <a:tcPr marL="117706" marR="9809" marT="9809" marB="0" anchor="b"/>
                </a:tc>
                <a:tc>
                  <a:txBody>
                    <a:bodyPr/>
                    <a:lstStyle/>
                    <a:p>
                      <a:pPr algn="l" fontAlgn="b"/>
                      <a:r>
                        <a:rPr lang="en-US" sz="1200" b="0" i="0" u="none" strike="noStrike" dirty="0">
                          <a:solidFill>
                            <a:srgbClr val="000000"/>
                          </a:solidFill>
                          <a:effectLst/>
                          <a:latin typeface="Arial"/>
                        </a:rPr>
                        <a:t>Cisco Advanced Malware Protection 3YR 500-999 Nodes</a:t>
                      </a:r>
                    </a:p>
                  </a:txBody>
                  <a:tcPr marL="9809" marR="9809" marT="9809" marB="0" anchor="b"/>
                </a:tc>
                <a:tc>
                  <a:txBody>
                    <a:bodyPr/>
                    <a:lstStyle/>
                    <a:p>
                      <a:pPr algn="ctr" fontAlgn="ctr"/>
                      <a:r>
                        <a:rPr lang="en-US" altLang="ja-JP" sz="1200" b="0" i="0" u="none" strike="noStrike" dirty="0" smtClean="0">
                          <a:solidFill>
                            <a:srgbClr val="000000"/>
                          </a:solidFill>
                          <a:latin typeface="+mn-lt"/>
                        </a:rPr>
                        <a:t>500</a:t>
                      </a:r>
                      <a:endParaRPr lang="en-US" altLang="ja-JP" sz="1200" b="0" i="0" u="none" strike="noStrike" dirty="0">
                        <a:solidFill>
                          <a:srgbClr val="000000"/>
                        </a:solidFill>
                        <a:latin typeface="+mn-lt"/>
                      </a:endParaRPr>
                    </a:p>
                  </a:txBody>
                  <a:tcPr marL="90000" marR="90000" marT="35100" marB="35100"/>
                </a:tc>
                <a:extLst>
                  <a:ext uri="{0D108BD9-81ED-4DB2-BD59-A6C34878D82A}">
                    <a16:rowId xmlns:a16="http://schemas.microsoft.com/office/drawing/2014/main" val="10002"/>
                  </a:ext>
                </a:extLst>
              </a:tr>
            </a:tbl>
          </a:graphicData>
        </a:graphic>
      </p:graphicFrame>
      <p:sp>
        <p:nvSpPr>
          <p:cNvPr id="8" name="角丸四角形 7"/>
          <p:cNvSpPr/>
          <p:nvPr/>
        </p:nvSpPr>
        <p:spPr>
          <a:xfrm>
            <a:off x="556652" y="1040195"/>
            <a:ext cx="7862068" cy="810258"/>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ja-JP" dirty="0" smtClean="0"/>
              <a:t>Windows </a:t>
            </a:r>
            <a:r>
              <a:rPr lang="ja-JP" altLang="en-US" dirty="0" smtClean="0"/>
              <a:t>と </a:t>
            </a:r>
            <a:r>
              <a:rPr lang="en-US" altLang="ja-JP" smtClean="0"/>
              <a:t>Android</a:t>
            </a:r>
            <a:r>
              <a:rPr lang="ja-JP" altLang="en-US" dirty="0"/>
              <a:t>の端末合計</a:t>
            </a:r>
            <a:r>
              <a:rPr lang="en-US" altLang="ja-JP" dirty="0"/>
              <a:t>500</a:t>
            </a:r>
            <a:r>
              <a:rPr lang="ja-JP" altLang="en-US" dirty="0"/>
              <a:t>台に</a:t>
            </a:r>
            <a:r>
              <a:rPr lang="en-US" altLang="ja-JP" dirty="0"/>
              <a:t>AMP</a:t>
            </a:r>
            <a:r>
              <a:rPr lang="ja-JP" altLang="en-US" dirty="0"/>
              <a:t>ソフトウェアをインストールし</a:t>
            </a:r>
            <a:r>
              <a:rPr lang="ja-JP" altLang="en-US" dirty="0" smtClean="0"/>
              <a:t>、</a:t>
            </a:r>
            <a:r>
              <a:rPr lang="en-US" altLang="ja-JP" dirty="0" smtClean="0"/>
              <a:t/>
            </a:r>
            <a:br>
              <a:rPr lang="en-US" altLang="ja-JP" dirty="0" smtClean="0"/>
            </a:br>
            <a:r>
              <a:rPr lang="en-US" altLang="ja-JP" dirty="0" smtClean="0"/>
              <a:t>3</a:t>
            </a:r>
            <a:r>
              <a:rPr lang="ja-JP" altLang="en-US" dirty="0"/>
              <a:t>年間利用したい。管理はクラウド上で</a:t>
            </a:r>
            <a:r>
              <a:rPr lang="ja-JP" altLang="en-US" dirty="0" smtClean="0"/>
              <a:t>行う。</a:t>
            </a:r>
            <a:endParaRPr lang="en-US" altLang="ja-JP" dirty="0"/>
          </a:p>
        </p:txBody>
      </p:sp>
      <p:sp>
        <p:nvSpPr>
          <p:cNvPr id="9" name="右矢印 8"/>
          <p:cNvSpPr/>
          <p:nvPr/>
        </p:nvSpPr>
        <p:spPr>
          <a:xfrm>
            <a:off x="275664" y="2069447"/>
            <a:ext cx="470647" cy="453964"/>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402281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127463" y="1260529"/>
            <a:ext cx="4700449" cy="742151"/>
          </a:xfrm>
          <a:prstGeom prst="roundRect">
            <a:avLst>
              <a:gd name="adj" fmla="val 7197"/>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smtClean="0"/>
          </a:p>
        </p:txBody>
      </p:sp>
      <p:sp>
        <p:nvSpPr>
          <p:cNvPr id="5" name="角丸四角形 4"/>
          <p:cNvSpPr/>
          <p:nvPr/>
        </p:nvSpPr>
        <p:spPr>
          <a:xfrm>
            <a:off x="1029809" y="1177052"/>
            <a:ext cx="4700449" cy="742151"/>
          </a:xfrm>
          <a:prstGeom prst="roundRect">
            <a:avLst>
              <a:gd name="adj" fmla="val 719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smtClean="0"/>
          </a:p>
        </p:txBody>
      </p:sp>
      <p:sp>
        <p:nvSpPr>
          <p:cNvPr id="3" name="タイトル 2"/>
          <p:cNvSpPr>
            <a:spLocks noGrp="1"/>
          </p:cNvSpPr>
          <p:nvPr>
            <p:ph type="title"/>
          </p:nvPr>
        </p:nvSpPr>
        <p:spPr/>
        <p:txBody>
          <a:bodyPr/>
          <a:lstStyle/>
          <a:p>
            <a:r>
              <a:rPr kumimoji="1" lang="ja-JP" altLang="en-US" dirty="0" smtClean="0"/>
              <a:t>セールス コンテンツ紹介</a:t>
            </a:r>
            <a:endParaRPr kumimoji="1" lang="ja-JP" altLang="en-US" dirty="0"/>
          </a:p>
        </p:txBody>
      </p:sp>
      <p:sp>
        <p:nvSpPr>
          <p:cNvPr id="2" name="テキスト プレースホルダー 1"/>
          <p:cNvSpPr>
            <a:spLocks noGrp="1"/>
          </p:cNvSpPr>
          <p:nvPr>
            <p:ph type="body" sz="quarter" idx="4294967295"/>
          </p:nvPr>
        </p:nvSpPr>
        <p:spPr>
          <a:xfrm>
            <a:off x="928919" y="2265341"/>
            <a:ext cx="7757882" cy="2341409"/>
          </a:xfrm>
          <a:prstGeom prst="rect">
            <a:avLst/>
          </a:prstGeom>
        </p:spPr>
        <p:txBody>
          <a:bodyPr/>
          <a:lstStyle/>
          <a:p>
            <a:r>
              <a:rPr lang="ja-JP" altLang="en-US" sz="1600" dirty="0" smtClean="0">
                <a:latin typeface="Arial" panose="020B0604020202020204" pitchFamily="34" charset="0"/>
                <a:cs typeface="Arial" panose="020B0604020202020204" pitchFamily="34" charset="0"/>
              </a:rPr>
              <a:t>はてな</a:t>
            </a:r>
            <a:r>
              <a:rPr lang="ja-JP" altLang="en-US" sz="1600" dirty="0">
                <a:latin typeface="Arial" panose="020B0604020202020204" pitchFamily="34" charset="0"/>
                <a:cs typeface="Arial" panose="020B0604020202020204" pitchFamily="34" charset="0"/>
              </a:rPr>
              <a:t>シリーズ </a:t>
            </a:r>
            <a:r>
              <a:rPr lang="en-US" altLang="ja-JP" sz="1600" dirty="0">
                <a:latin typeface="Arial" panose="020B0604020202020204" pitchFamily="34" charset="0"/>
                <a:cs typeface="Arial" panose="020B0604020202020204" pitchFamily="34" charset="0"/>
              </a:rPr>
              <a:t>Source Fire </a:t>
            </a:r>
            <a:r>
              <a:rPr lang="en-US" altLang="ja-JP" sz="1600" dirty="0" err="1">
                <a:latin typeface="Arial" panose="020B0604020202020204" pitchFamily="34" charset="0"/>
                <a:cs typeface="Arial" panose="020B0604020202020204" pitchFamily="34" charset="0"/>
              </a:rPr>
              <a:t>FireAMP</a:t>
            </a:r>
            <a:r>
              <a:rPr lang="en-US" altLang="ja-JP" sz="1600" dirty="0">
                <a:latin typeface="Arial" panose="020B0604020202020204" pitchFamily="34" charset="0"/>
                <a:cs typeface="Arial" panose="020B0604020202020204" pitchFamily="34" charset="0"/>
              </a:rPr>
              <a:t> </a:t>
            </a:r>
            <a:r>
              <a:rPr lang="ja-JP" altLang="en-US" sz="1600" dirty="0">
                <a:latin typeface="Arial" panose="020B0604020202020204" pitchFamily="34" charset="0"/>
                <a:cs typeface="Arial" panose="020B0604020202020204" pitchFamily="34" charset="0"/>
              </a:rPr>
              <a:t>次世代マルウェア対策</a:t>
            </a:r>
            <a:r>
              <a:rPr lang="ja-JP" altLang="en-US" sz="1600" dirty="0" smtClean="0">
                <a:latin typeface="Arial" panose="020B0604020202020204" pitchFamily="34" charset="0"/>
                <a:cs typeface="Arial" panose="020B0604020202020204" pitchFamily="34" charset="0"/>
              </a:rPr>
              <a:t>ソリューション</a:t>
            </a:r>
            <a:endParaRPr lang="en-US" altLang="ja-JP" sz="1600" dirty="0" smtClean="0">
              <a:latin typeface="Arial" panose="020B0604020202020204" pitchFamily="34" charset="0"/>
              <a:cs typeface="Arial" panose="020B0604020202020204" pitchFamily="34" charset="0"/>
            </a:endParaRPr>
          </a:p>
          <a:p>
            <a:endParaRPr lang="en-US" altLang="ja-JP" sz="100" dirty="0" smtClean="0">
              <a:latin typeface="Arial" panose="020B0604020202020204" pitchFamily="34" charset="0"/>
              <a:cs typeface="Arial" panose="020B0604020202020204" pitchFamily="34" charset="0"/>
            </a:endParaRPr>
          </a:p>
          <a:p>
            <a:r>
              <a:rPr lang="ja-JP" altLang="en-US" sz="1600" dirty="0" smtClean="0">
                <a:latin typeface="Arial" panose="020B0604020202020204" pitchFamily="34" charset="0"/>
                <a:cs typeface="Arial" panose="020B0604020202020204" pitchFamily="34" charset="0"/>
              </a:rPr>
              <a:t>リーフレット：</a:t>
            </a:r>
            <a:r>
              <a:rPr lang="ja-JP" altLang="en-US" sz="1400" dirty="0" smtClean="0">
                <a:latin typeface="Arial" panose="020B0604020202020204" pitchFamily="34" charset="0"/>
                <a:cs typeface="Arial" panose="020B0604020202020204" pitchFamily="34" charset="0"/>
                <a:hlinkClick r:id="rId2"/>
              </a:rPr>
              <a:t>高度アンチ マルウェア</a:t>
            </a:r>
            <a:r>
              <a:rPr lang="ja-JP" altLang="en-US" sz="1400" dirty="0">
                <a:latin typeface="Arial" panose="020B0604020202020204" pitchFamily="34" charset="0"/>
                <a:cs typeface="Arial" panose="020B0604020202020204" pitchFamily="34" charset="0"/>
                <a:hlinkClick r:id="rId2"/>
              </a:rPr>
              <a:t>防御ソリューション </a:t>
            </a:r>
            <a:r>
              <a:rPr lang="en-US" altLang="ja-JP" sz="1400" dirty="0">
                <a:latin typeface="Arial" panose="020B0604020202020204" pitchFamily="34" charset="0"/>
                <a:cs typeface="Arial" panose="020B0604020202020204" pitchFamily="34" charset="0"/>
                <a:hlinkClick r:id="rId2"/>
              </a:rPr>
              <a:t>(Cisco AMP) </a:t>
            </a:r>
            <a:r>
              <a:rPr lang="ja-JP" altLang="en-US" sz="1400" dirty="0">
                <a:latin typeface="Arial" panose="020B0604020202020204" pitchFamily="34" charset="0"/>
                <a:cs typeface="Arial" panose="020B0604020202020204" pitchFamily="34" charset="0"/>
                <a:hlinkClick r:id="rId2"/>
              </a:rPr>
              <a:t>カタログ</a:t>
            </a:r>
            <a:r>
              <a:rPr lang="en-US" altLang="ja-JP" sz="1400" dirty="0">
                <a:latin typeface="Arial" panose="020B0604020202020204" pitchFamily="34" charset="0"/>
                <a:cs typeface="Arial" panose="020B0604020202020204" pitchFamily="34" charset="0"/>
              </a:rPr>
              <a:t/>
            </a:r>
            <a:br>
              <a:rPr lang="en-US" altLang="ja-JP" sz="1400" dirty="0">
                <a:latin typeface="Arial" panose="020B0604020202020204" pitchFamily="34" charset="0"/>
                <a:cs typeface="Arial" panose="020B0604020202020204" pitchFamily="34" charset="0"/>
              </a:rPr>
            </a:br>
            <a:r>
              <a:rPr lang="ja-JP" altLang="en-US" sz="1400" dirty="0">
                <a:solidFill>
                  <a:srgbClr val="000000"/>
                </a:solidFill>
                <a:latin typeface="Arial" panose="020B0604020202020204" pitchFamily="34" charset="0"/>
                <a:ea typeface="ヒラギノ角ゴ ProN"/>
                <a:cs typeface="Arial" panose="020B0604020202020204" pitchFamily="34" charset="0"/>
              </a:rPr>
              <a:t>http://www.cisco.com/web/JP/product/catalog/pdf/amp_3types.</a:t>
            </a:r>
            <a:r>
              <a:rPr lang="ja-JP" altLang="en-US" sz="1400" dirty="0" smtClean="0">
                <a:solidFill>
                  <a:srgbClr val="000000"/>
                </a:solidFill>
                <a:latin typeface="Arial" panose="020B0604020202020204" pitchFamily="34" charset="0"/>
                <a:ea typeface="ヒラギノ角ゴ ProN"/>
                <a:cs typeface="Arial" panose="020B0604020202020204" pitchFamily="34" charset="0"/>
              </a:rPr>
              <a:t>pdf</a:t>
            </a:r>
            <a:endParaRPr lang="en-US" altLang="ja-JP" sz="1600" dirty="0" smtClean="0">
              <a:latin typeface="Arial" panose="020B0604020202020204" pitchFamily="34" charset="0"/>
              <a:cs typeface="Arial" panose="020B0604020202020204" pitchFamily="34" charset="0"/>
            </a:endParaRPr>
          </a:p>
          <a:p>
            <a:r>
              <a:rPr lang="ja-JP" altLang="en-US" sz="1600" dirty="0" smtClean="0">
                <a:latin typeface="Arial" panose="020B0604020202020204" pitchFamily="34" charset="0"/>
                <a:cs typeface="Arial" panose="020B0604020202020204" pitchFamily="34" charset="0"/>
              </a:rPr>
              <a:t>提案資料</a:t>
            </a:r>
            <a:endParaRPr lang="en-US" altLang="ja-JP" sz="1600" dirty="0" smtClean="0">
              <a:latin typeface="Arial" panose="020B0604020202020204" pitchFamily="34" charset="0"/>
              <a:cs typeface="Arial" panose="020B0604020202020204" pitchFamily="34" charset="0"/>
            </a:endParaRPr>
          </a:p>
          <a:p>
            <a:pPr lvl="1"/>
            <a:r>
              <a:rPr lang="ja-JP" altLang="en-US" sz="1400" dirty="0" smtClean="0">
                <a:latin typeface="Arial" panose="020B0604020202020204" pitchFamily="34" charset="0"/>
                <a:cs typeface="Arial" panose="020B0604020202020204" pitchFamily="34" charset="0"/>
              </a:rPr>
              <a:t>パートナー  セントラル  テクノロジー サイト　セキュリティ</a:t>
            </a:r>
            <a:endParaRPr lang="en-US" altLang="ja-JP" sz="1400" dirty="0" smtClean="0">
              <a:latin typeface="Arial" panose="020B0604020202020204" pitchFamily="34" charset="0"/>
              <a:cs typeface="Arial" panose="020B0604020202020204" pitchFamily="34" charset="0"/>
            </a:endParaRPr>
          </a:p>
          <a:p>
            <a:pPr lvl="1"/>
            <a:r>
              <a:rPr lang="en-US" altLang="ja-JP" sz="1400" dirty="0" smtClean="0">
                <a:latin typeface="Arial" panose="020B0604020202020204" pitchFamily="34" charset="0"/>
                <a:cs typeface="Arial" panose="020B0604020202020204" pitchFamily="34" charset="0"/>
              </a:rPr>
              <a:t>http</a:t>
            </a:r>
            <a:r>
              <a:rPr lang="en-US" altLang="ja-JP" sz="1400" dirty="0">
                <a:latin typeface="Arial" panose="020B0604020202020204" pitchFamily="34" charset="0"/>
                <a:cs typeface="Arial" panose="020B0604020202020204" pitchFamily="34" charset="0"/>
              </a:rPr>
              <a:t>://</a:t>
            </a:r>
            <a:r>
              <a:rPr lang="en-US" altLang="ja-JP" sz="1400" dirty="0" err="1">
                <a:latin typeface="Arial" panose="020B0604020202020204" pitchFamily="34" charset="0"/>
                <a:cs typeface="Arial" panose="020B0604020202020204" pitchFamily="34" charset="0"/>
              </a:rPr>
              <a:t>www.cisco.com</a:t>
            </a:r>
            <a:r>
              <a:rPr lang="en-US" altLang="ja-JP" sz="1400" dirty="0">
                <a:latin typeface="Arial" panose="020B0604020202020204" pitchFamily="34" charset="0"/>
                <a:cs typeface="Arial" panose="020B0604020202020204" pitchFamily="34" charset="0"/>
              </a:rPr>
              <a:t>/web/JP/partners/sell/technology/security/</a:t>
            </a:r>
            <a:r>
              <a:rPr lang="en-US" altLang="ja-JP" sz="1400" dirty="0" err="1">
                <a:latin typeface="Arial" panose="020B0604020202020204" pitchFamily="34" charset="0"/>
                <a:cs typeface="Arial" panose="020B0604020202020204" pitchFamily="34" charset="0"/>
              </a:rPr>
              <a:t>literature.html</a:t>
            </a:r>
            <a:endParaRPr lang="en-US" altLang="ja-JP" sz="2400" dirty="0">
              <a:latin typeface="Arial" panose="020B0604020202020204" pitchFamily="34" charset="0"/>
              <a:cs typeface="Arial" panose="020B0604020202020204" pitchFamily="34" charset="0"/>
            </a:endParaRPr>
          </a:p>
          <a:p>
            <a:pPr lvl="1"/>
            <a:endParaRPr lang="ja-JP" altLang="en-US" sz="1400" dirty="0">
              <a:latin typeface="Arial" panose="020B0604020202020204" pitchFamily="34" charset="0"/>
              <a:cs typeface="Arial" panose="020B0604020202020204" pitchFamily="34" charset="0"/>
            </a:endParaRPr>
          </a:p>
        </p:txBody>
      </p:sp>
      <p:sp>
        <p:nvSpPr>
          <p:cNvPr id="4" name="正方形/長方形 3"/>
          <p:cNvSpPr/>
          <p:nvPr/>
        </p:nvSpPr>
        <p:spPr>
          <a:xfrm>
            <a:off x="1029809" y="1200224"/>
            <a:ext cx="4700449" cy="646331"/>
          </a:xfrm>
          <a:prstGeom prst="rect">
            <a:avLst/>
          </a:prstGeom>
        </p:spPr>
        <p:txBody>
          <a:bodyPr wrap="square">
            <a:spAutoFit/>
          </a:bodyPr>
          <a:lstStyle/>
          <a:p>
            <a:pPr marL="57136" indent="0">
              <a:buNone/>
            </a:pPr>
            <a:r>
              <a:rPr lang="en-US" altLang="ja-JP" dirty="0">
                <a:latin typeface="Arial" panose="020B0604020202020204" pitchFamily="34" charset="0"/>
                <a:cs typeface="Arial" panose="020B0604020202020204" pitchFamily="34" charset="0"/>
              </a:rPr>
              <a:t>Cisco Partner Contents Portal (CPCP)</a:t>
            </a:r>
            <a:br>
              <a:rPr lang="en-US" altLang="ja-JP" dirty="0">
                <a:latin typeface="Arial" panose="020B0604020202020204" pitchFamily="34" charset="0"/>
                <a:cs typeface="Arial" panose="020B0604020202020204" pitchFamily="34" charset="0"/>
              </a:rPr>
            </a:br>
            <a:r>
              <a:rPr lang="en-US" altLang="ja-JP" dirty="0">
                <a:latin typeface="Arial" panose="020B0604020202020204" pitchFamily="34" charset="0"/>
                <a:cs typeface="Arial" panose="020B0604020202020204" pitchFamily="34" charset="0"/>
                <a:hlinkClick r:id="rId3"/>
              </a:rPr>
              <a:t>https://cisco-crp.com/</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65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86200" y="2051824"/>
            <a:ext cx="4897053" cy="2369910"/>
          </a:xfrm>
        </p:spPr>
        <p:txBody>
          <a:bodyPr/>
          <a:lstStyle/>
          <a:p>
            <a:pPr marL="0" indent="0" algn="l"/>
            <a:r>
              <a:rPr lang="en-US" altLang="ja-JP" dirty="0" smtClean="0"/>
              <a:t>Cisco Validated Design for</a:t>
            </a:r>
            <a:br>
              <a:rPr lang="en-US" altLang="ja-JP" dirty="0" smtClean="0"/>
            </a:br>
            <a:r>
              <a:rPr lang="en-US" altLang="ja-JP" b="1" dirty="0" smtClean="0">
                <a:solidFill>
                  <a:schemeClr val="accent1"/>
                </a:solidFill>
              </a:rPr>
              <a:t>R</a:t>
            </a:r>
            <a:r>
              <a:rPr lang="en-US" b="1" dirty="0" smtClean="0">
                <a:solidFill>
                  <a:schemeClr val="accent1"/>
                </a:solidFill>
              </a:rPr>
              <a:t>ansomware </a:t>
            </a:r>
            <a:r>
              <a:rPr lang="en-US" altLang="ja-JP" b="1" dirty="0" smtClean="0">
                <a:solidFill>
                  <a:schemeClr val="accent1"/>
                </a:solidFill>
              </a:rPr>
              <a:t>D</a:t>
            </a:r>
            <a:r>
              <a:rPr lang="en-US" b="1" dirty="0" smtClean="0">
                <a:solidFill>
                  <a:schemeClr val="accent1"/>
                </a:solidFill>
              </a:rPr>
              <a:t>efense</a:t>
            </a:r>
            <a:endParaRPr lang="en-US" altLang="ja-JP" dirty="0" smtClean="0"/>
          </a:p>
          <a:p>
            <a:pPr marL="415985" lvl="1" indent="-342900">
              <a:buFont typeface="Arial"/>
              <a:buChar char="•"/>
            </a:pPr>
            <a:r>
              <a:rPr lang="ja-JP" altLang="en-US" dirty="0" smtClean="0"/>
              <a:t>検証済み</a:t>
            </a:r>
            <a:r>
              <a:rPr lang="en-US" altLang="ja-JP" dirty="0" smtClean="0"/>
              <a:t> </a:t>
            </a:r>
            <a:r>
              <a:rPr lang="ja-JP" altLang="en-US" dirty="0" smtClean="0"/>
              <a:t>クラウドベース製品ソリューション</a:t>
            </a:r>
            <a:endParaRPr lang="en-US" dirty="0" smtClean="0"/>
          </a:p>
          <a:p>
            <a:pPr marL="489010" lvl="2" indent="-342900">
              <a:buFont typeface="Arial"/>
              <a:buChar char="•"/>
            </a:pPr>
            <a:r>
              <a:rPr lang="en-US" sz="1600" dirty="0" smtClean="0"/>
              <a:t>AMP for Endpoint (v4.4.2.10200)</a:t>
            </a:r>
          </a:p>
          <a:p>
            <a:pPr marL="489010" lvl="2" indent="-342900">
              <a:buFont typeface="Arial"/>
              <a:buChar char="•"/>
            </a:pPr>
            <a:r>
              <a:rPr lang="en-US" sz="1600" dirty="0" smtClean="0"/>
              <a:t>Umbrella (v2.0.189)</a:t>
            </a:r>
          </a:p>
          <a:p>
            <a:pPr marL="489010" lvl="2" indent="-342900">
              <a:buFont typeface="Arial"/>
              <a:buChar char="•"/>
            </a:pPr>
            <a:r>
              <a:rPr lang="en-US" sz="1600" dirty="0" smtClean="0"/>
              <a:t>Cloud Email Security (v10.0.0-071)</a:t>
            </a:r>
          </a:p>
          <a:p>
            <a:pPr marL="342900" indent="-342900" algn="l">
              <a:buFont typeface="Arial"/>
              <a:buChar char="•"/>
            </a:pPr>
            <a:endParaRPr lang="ja-JP" altLang="en-US" dirty="0" smtClean="0"/>
          </a:p>
        </p:txBody>
      </p:sp>
      <p:sp>
        <p:nvSpPr>
          <p:cNvPr id="3" name="Title 2"/>
          <p:cNvSpPr>
            <a:spLocks noGrp="1"/>
          </p:cNvSpPr>
          <p:nvPr>
            <p:ph type="title"/>
          </p:nvPr>
        </p:nvSpPr>
        <p:spPr/>
        <p:txBody>
          <a:bodyPr/>
          <a:lstStyle/>
          <a:p>
            <a:r>
              <a:rPr lang="ja-JP" altLang="en-US" dirty="0" smtClean="0"/>
              <a:t>ランサムウェア防御</a:t>
            </a:r>
            <a:r>
              <a:rPr lang="en-US" dirty="0" smtClean="0"/>
              <a:t> CVD</a:t>
            </a:r>
            <a:endParaRPr lang="en-US" dirty="0"/>
          </a:p>
        </p:txBody>
      </p:sp>
      <p:sp>
        <p:nvSpPr>
          <p:cNvPr id="7" name="正方形/長方形 6"/>
          <p:cNvSpPr/>
          <p:nvPr/>
        </p:nvSpPr>
        <p:spPr>
          <a:xfrm>
            <a:off x="3884436" y="1073150"/>
            <a:ext cx="4350248"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sz="2400" dirty="0" smtClean="0">
                <a:solidFill>
                  <a:srgbClr val="C00000"/>
                </a:solidFill>
              </a:rPr>
              <a:t>日本語サイト</a:t>
            </a:r>
            <a:endParaRPr lang="en-US" altLang="ja-JP" sz="2400" dirty="0" smtClean="0">
              <a:solidFill>
                <a:srgbClr val="C00000"/>
              </a:solidFill>
            </a:endParaRPr>
          </a:p>
          <a:p>
            <a:r>
              <a:rPr lang="en-US" altLang="ja-JP" dirty="0">
                <a:solidFill>
                  <a:srgbClr val="C00000"/>
                </a:solidFill>
              </a:rPr>
              <a:t>http://</a:t>
            </a:r>
            <a:r>
              <a:rPr lang="en-US" altLang="ja-JP" dirty="0" err="1">
                <a:solidFill>
                  <a:srgbClr val="C00000"/>
                </a:solidFill>
              </a:rPr>
              <a:t>www.cisco.com</a:t>
            </a:r>
            <a:r>
              <a:rPr lang="en-US" altLang="ja-JP" dirty="0">
                <a:solidFill>
                  <a:srgbClr val="C00000"/>
                </a:solidFill>
              </a:rPr>
              <a:t>/</a:t>
            </a:r>
            <a:r>
              <a:rPr lang="en-US" altLang="ja-JP" dirty="0" err="1">
                <a:solidFill>
                  <a:srgbClr val="C00000"/>
                </a:solidFill>
              </a:rPr>
              <a:t>jp</a:t>
            </a:r>
            <a:r>
              <a:rPr lang="en-US" altLang="ja-JP" dirty="0">
                <a:solidFill>
                  <a:srgbClr val="C00000"/>
                </a:solidFill>
              </a:rPr>
              <a:t>/go/ransomware</a:t>
            </a:r>
          </a:p>
        </p:txBody>
      </p:sp>
      <p:sp>
        <p:nvSpPr>
          <p:cNvPr id="8" name="正方形/長方形 7"/>
          <p:cNvSpPr/>
          <p:nvPr/>
        </p:nvSpPr>
        <p:spPr>
          <a:xfrm>
            <a:off x="5664299" y="4236324"/>
            <a:ext cx="2693110" cy="523220"/>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ja-JP" altLang="en-US" sz="1400" dirty="0" smtClean="0">
                <a:solidFill>
                  <a:schemeClr val="accent1"/>
                </a:solidFill>
              </a:rPr>
              <a:t>英語版サイト</a:t>
            </a:r>
            <a:endParaRPr lang="en-US" altLang="ja-JP" sz="1400" dirty="0" smtClean="0">
              <a:solidFill>
                <a:schemeClr val="accent1"/>
              </a:solidFill>
            </a:endParaRPr>
          </a:p>
          <a:p>
            <a:r>
              <a:rPr lang="en-US" altLang="ja-JP" sz="1400" dirty="0" err="1" smtClean="0">
                <a:solidFill>
                  <a:schemeClr val="accent1"/>
                </a:solidFill>
              </a:rPr>
              <a:t>www.cisco.com</a:t>
            </a:r>
            <a:r>
              <a:rPr lang="en-US" altLang="ja-JP" sz="1400" dirty="0" smtClean="0">
                <a:solidFill>
                  <a:schemeClr val="accent1"/>
                </a:solidFill>
              </a:rPr>
              <a:t>/go/ransomware</a:t>
            </a:r>
            <a:endParaRPr lang="en-US" altLang="ja-JP" sz="1400" dirty="0">
              <a:solidFill>
                <a:schemeClr val="accent1"/>
              </a:solidFill>
            </a:endParaRPr>
          </a:p>
        </p:txBody>
      </p:sp>
      <p:pic>
        <p:nvPicPr>
          <p:cNvPr id="4" name="図 3"/>
          <p:cNvPicPr>
            <a:picLocks noChangeAspect="1"/>
          </p:cNvPicPr>
          <p:nvPr/>
        </p:nvPicPr>
        <p:blipFill>
          <a:blip r:embed="rId2"/>
          <a:stretch>
            <a:fillRect/>
          </a:stretch>
        </p:blipFill>
        <p:spPr>
          <a:xfrm>
            <a:off x="80777" y="959848"/>
            <a:ext cx="3255090" cy="1746332"/>
          </a:xfrm>
          <a:prstGeom prst="rect">
            <a:avLst/>
          </a:prstGeom>
        </p:spPr>
      </p:pic>
      <p:pic>
        <p:nvPicPr>
          <p:cNvPr id="9" name="Picture 5"/>
          <p:cNvPicPr>
            <a:picLocks noChangeAspect="1"/>
          </p:cNvPicPr>
          <p:nvPr/>
        </p:nvPicPr>
        <p:blipFill>
          <a:blip r:embed="rId3"/>
          <a:stretch>
            <a:fillRect/>
          </a:stretch>
        </p:blipFill>
        <p:spPr>
          <a:xfrm>
            <a:off x="1596499" y="2155221"/>
            <a:ext cx="2119167" cy="2741738"/>
          </a:xfrm>
          <a:prstGeom prst="rect">
            <a:avLst/>
          </a:prstGeom>
          <a:effectLst>
            <a:glow rad="101600">
              <a:schemeClr val="tx1">
                <a:alpha val="75000"/>
              </a:schemeClr>
            </a:glow>
          </a:effectLst>
        </p:spPr>
      </p:pic>
    </p:spTree>
    <p:extLst>
      <p:ext uri="{BB962C8B-B14F-4D97-AF65-F5344CB8AC3E}">
        <p14:creationId xmlns:p14="http://schemas.microsoft.com/office/powerpoint/2010/main" val="330560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0"/>
          </p:nvPr>
        </p:nvSpPr>
        <p:spPr>
          <a:xfrm>
            <a:off x="437766" y="1000229"/>
            <a:ext cx="8645722" cy="576064"/>
          </a:xfrm>
        </p:spPr>
        <p:txBody>
          <a:bodyPr/>
          <a:lstStyle/>
          <a:p>
            <a:pPr marL="57136" indent="0">
              <a:buNone/>
            </a:pPr>
            <a:r>
              <a:rPr kumimoji="1" lang="en-US" altLang="ja-JP" sz="1600" dirty="0" smtClean="0"/>
              <a:t>Partner Helpline Japan</a:t>
            </a:r>
            <a:r>
              <a:rPr kumimoji="1" lang="ja-JP" altLang="en-US" sz="1600" dirty="0" smtClean="0"/>
              <a:t> </a:t>
            </a:r>
            <a:r>
              <a:rPr lang="ja-JP" altLang="en-US" sz="1600" dirty="0" smtClean="0"/>
              <a:t>（</a:t>
            </a:r>
            <a:r>
              <a:rPr lang="en-US" altLang="ja-JP" sz="1600" dirty="0" smtClean="0"/>
              <a:t>PHJ</a:t>
            </a:r>
            <a:r>
              <a:rPr lang="ja-JP" altLang="en-US" sz="1600" dirty="0" smtClean="0"/>
              <a:t>） </a:t>
            </a:r>
            <a:r>
              <a:rPr lang="ja-JP" altLang="en-US" sz="1600" dirty="0" smtClean="0"/>
              <a:t>で</a:t>
            </a:r>
            <a:r>
              <a:rPr lang="ja-JP" altLang="en-US" sz="1600" dirty="0"/>
              <a:t> </a:t>
            </a:r>
            <a:r>
              <a:rPr lang="en-US" altLang="ja-JP" sz="1600" dirty="0" smtClean="0"/>
              <a:t>2015</a:t>
            </a:r>
            <a:r>
              <a:rPr lang="ja-JP" altLang="en-US" sz="1600" dirty="0" smtClean="0"/>
              <a:t> </a:t>
            </a:r>
            <a:r>
              <a:rPr lang="ja-JP" altLang="en-US" sz="1600" dirty="0" smtClean="0"/>
              <a:t>年 </a:t>
            </a:r>
            <a:r>
              <a:rPr lang="en-US" altLang="ja-JP" sz="1600" dirty="0" smtClean="0"/>
              <a:t>6</a:t>
            </a:r>
            <a:r>
              <a:rPr lang="ja-JP" altLang="en-US" sz="1600" dirty="0" smtClean="0"/>
              <a:t> 月 </a:t>
            </a:r>
            <a:r>
              <a:rPr lang="en-US" altLang="ja-JP" sz="1600" dirty="0" smtClean="0"/>
              <a:t>1</a:t>
            </a:r>
            <a:r>
              <a:rPr lang="ja-JP" altLang="en-US" sz="1600" dirty="0" smtClean="0"/>
              <a:t> 日（月）</a:t>
            </a:r>
            <a:r>
              <a:rPr lang="ja-JP" altLang="en-US" sz="1600" dirty="0" smtClean="0"/>
              <a:t>より セキュリティ</a:t>
            </a:r>
            <a:r>
              <a:rPr lang="ja-JP" altLang="en-US" sz="1600" dirty="0" smtClean="0"/>
              <a:t>製品の </a:t>
            </a:r>
            <a:r>
              <a:rPr lang="en-US" altLang="ja-JP" sz="1600" smtClean="0"/>
              <a:t>POV</a:t>
            </a:r>
            <a:r>
              <a:rPr lang="ja-JP" altLang="en-US" sz="1600" dirty="0" smtClean="0"/>
              <a:t>ライセンス</a:t>
            </a:r>
            <a:r>
              <a:rPr lang="ja-JP" altLang="en-US" sz="1600" dirty="0" smtClean="0"/>
              <a:t>及び </a:t>
            </a:r>
            <a:r>
              <a:rPr lang="en-US" altLang="ja-JP" sz="1600" dirty="0" smtClean="0"/>
              <a:t>Lab</a:t>
            </a:r>
            <a:r>
              <a:rPr lang="ja-JP" altLang="en-US" sz="1600" dirty="0" smtClean="0"/>
              <a:t> ライセンスの発行サービスを実施しています（日本語にて申請いただけます）。</a:t>
            </a:r>
            <a:endParaRPr lang="en-US" altLang="ja-JP" sz="1600" dirty="0" smtClean="0"/>
          </a:p>
        </p:txBody>
      </p:sp>
      <p:sp>
        <p:nvSpPr>
          <p:cNvPr id="4" name="タイトル 3"/>
          <p:cNvSpPr>
            <a:spLocks noGrp="1"/>
          </p:cNvSpPr>
          <p:nvPr>
            <p:ph type="title"/>
          </p:nvPr>
        </p:nvSpPr>
        <p:spPr>
          <a:xfrm>
            <a:off x="437766" y="284636"/>
            <a:ext cx="8345488" cy="885523"/>
          </a:xfrm>
        </p:spPr>
        <p:txBody>
          <a:bodyPr/>
          <a:lstStyle/>
          <a:p>
            <a:r>
              <a:rPr kumimoji="1" lang="ja-JP" altLang="en-US" sz="2400" dirty="0" smtClean="0"/>
              <a:t>パートナー様向け</a:t>
            </a:r>
            <a:r>
              <a:rPr kumimoji="1" lang="en-US" altLang="ja-JP" sz="2400" dirty="0" smtClean="0"/>
              <a:t/>
            </a:r>
            <a:br>
              <a:rPr kumimoji="1" lang="en-US" altLang="ja-JP" sz="2400" dirty="0" smtClean="0"/>
            </a:br>
            <a:r>
              <a:rPr kumimoji="1" lang="ja-JP" altLang="en-US" sz="2400" dirty="0" smtClean="0"/>
              <a:t>セキュリティ </a:t>
            </a:r>
            <a:r>
              <a:rPr kumimoji="1" lang="en-US" altLang="ja-JP" sz="2400" dirty="0" smtClean="0"/>
              <a:t>POV</a:t>
            </a:r>
            <a:r>
              <a:rPr kumimoji="1" lang="ja-JP" altLang="en-US" sz="2400" dirty="0" smtClean="0"/>
              <a:t> ライセンス及び </a:t>
            </a:r>
            <a:r>
              <a:rPr kumimoji="1" lang="en-US" altLang="ja-JP" sz="2400" dirty="0" smtClean="0"/>
              <a:t>Lab</a:t>
            </a:r>
            <a:r>
              <a:rPr kumimoji="1" lang="ja-JP" altLang="en-US" sz="2400" dirty="0" smtClean="0"/>
              <a:t> ライセンス提供サービス</a:t>
            </a:r>
            <a:endParaRPr kumimoji="1" lang="ja-JP" altLang="en-US" sz="2400" dirty="0"/>
          </a:p>
        </p:txBody>
      </p:sp>
      <p:sp>
        <p:nvSpPr>
          <p:cNvPr id="8" name="テキスト プレースホルダー 4"/>
          <p:cNvSpPr txBox="1">
            <a:spLocks/>
          </p:cNvSpPr>
          <p:nvPr/>
        </p:nvSpPr>
        <p:spPr>
          <a:xfrm>
            <a:off x="466019" y="1591859"/>
            <a:ext cx="3533636" cy="144016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kumimoji="1"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kumimoji="1"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kumimoji="1"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57136" indent="0">
              <a:buFont typeface="Arial"/>
              <a:buNone/>
            </a:pPr>
            <a:r>
              <a:rPr lang="en-US" altLang="ja-JP" sz="1000" dirty="0" smtClean="0"/>
              <a:t>【</a:t>
            </a:r>
            <a:r>
              <a:rPr lang="ja-JP" altLang="en-US" sz="1000" dirty="0" smtClean="0"/>
              <a:t>対象製品</a:t>
            </a:r>
            <a:r>
              <a:rPr lang="en-US" altLang="ja-JP" sz="1000" dirty="0" smtClean="0"/>
              <a:t>】</a:t>
            </a:r>
          </a:p>
          <a:p>
            <a:endParaRPr lang="ja-JP" altLang="en-US" sz="1000" dirty="0" smtClean="0"/>
          </a:p>
          <a:p>
            <a:pPr marL="57136" indent="0">
              <a:buFont typeface="Arial"/>
              <a:buNone/>
            </a:pPr>
            <a:r>
              <a:rPr lang="ja-JP" altLang="en-US" sz="1000" dirty="0" smtClean="0"/>
              <a:t>ライセンス発行をご希望の方は、</a:t>
            </a:r>
          </a:p>
          <a:p>
            <a:pPr marL="57136" indent="0">
              <a:buFont typeface="Arial"/>
              <a:buNone/>
            </a:pPr>
            <a:endParaRPr lang="ja-JP" altLang="en-US" sz="1000" dirty="0" smtClean="0"/>
          </a:p>
          <a:p>
            <a:pPr marL="57136" indent="0">
              <a:buFont typeface="Arial"/>
              <a:buNone/>
            </a:pPr>
            <a:endParaRPr lang="en-US" altLang="ja-JP" sz="1000" dirty="0" smtClean="0"/>
          </a:p>
        </p:txBody>
      </p:sp>
      <p:graphicFrame>
        <p:nvGraphicFramePr>
          <p:cNvPr id="9" name="表 8"/>
          <p:cNvGraphicFramePr>
            <a:graphicFrameLocks noGrp="1"/>
          </p:cNvGraphicFramePr>
          <p:nvPr>
            <p:extLst/>
          </p:nvPr>
        </p:nvGraphicFramePr>
        <p:xfrm>
          <a:off x="615278" y="1814103"/>
          <a:ext cx="3702722" cy="854348"/>
        </p:xfrm>
        <a:graphic>
          <a:graphicData uri="http://schemas.openxmlformats.org/drawingml/2006/table">
            <a:tbl>
              <a:tblPr bandRow="1">
                <a:tableStyleId>{21E4AEA4-8DFA-4A89-87EB-49C32662AFE0}</a:tableStyleId>
              </a:tblPr>
              <a:tblGrid>
                <a:gridCol w="1339282">
                  <a:extLst>
                    <a:ext uri="{9D8B030D-6E8A-4147-A177-3AD203B41FA5}">
                      <a16:colId xmlns:a16="http://schemas.microsoft.com/office/drawing/2014/main" val="20000"/>
                    </a:ext>
                  </a:extLst>
                </a:gridCol>
                <a:gridCol w="1733189">
                  <a:extLst>
                    <a:ext uri="{9D8B030D-6E8A-4147-A177-3AD203B41FA5}">
                      <a16:colId xmlns:a16="http://schemas.microsoft.com/office/drawing/2014/main" val="20001"/>
                    </a:ext>
                  </a:extLst>
                </a:gridCol>
                <a:gridCol w="630251">
                  <a:extLst>
                    <a:ext uri="{9D8B030D-6E8A-4147-A177-3AD203B41FA5}">
                      <a16:colId xmlns:a16="http://schemas.microsoft.com/office/drawing/2014/main" val="20002"/>
                    </a:ext>
                  </a:extLst>
                </a:gridCol>
              </a:tblGrid>
              <a:tr h="366668">
                <a:tc>
                  <a:txBody>
                    <a:bodyPr/>
                    <a:lstStyle/>
                    <a:p>
                      <a:r>
                        <a:rPr kumimoji="1" lang="en-US" altLang="ja-JP" sz="1000" dirty="0" smtClean="0"/>
                        <a:t>ASA</a:t>
                      </a:r>
                      <a:endParaRPr kumimoji="1" lang="ja-JP" altLang="en-US" sz="1000" dirty="0"/>
                    </a:p>
                  </a:txBody>
                  <a:tcPr/>
                </a:tc>
                <a:tc>
                  <a:txBody>
                    <a:bodyPr/>
                    <a:lstStyle/>
                    <a:p>
                      <a:r>
                        <a:rPr kumimoji="1" lang="en-US" altLang="ja-JP" sz="1000" kern="1200" dirty="0" err="1" smtClean="0">
                          <a:solidFill>
                            <a:schemeClr val="dk1"/>
                          </a:solidFill>
                          <a:effectLst/>
                          <a:latin typeface="+mn-lt"/>
                          <a:ea typeface="+mn-ea"/>
                          <a:cs typeface="+mn-cs"/>
                        </a:rPr>
                        <a:t>FirePOWER</a:t>
                      </a:r>
                      <a:r>
                        <a:rPr kumimoji="1" lang="en-US" altLang="ja-JP" sz="1000" kern="1200" dirty="0" smtClean="0">
                          <a:solidFill>
                            <a:schemeClr val="dk1"/>
                          </a:solidFill>
                          <a:effectLst/>
                          <a:latin typeface="+mn-lt"/>
                          <a:ea typeface="+mn-ea"/>
                          <a:cs typeface="+mn-cs"/>
                        </a:rPr>
                        <a:t> for ASA, FMC</a:t>
                      </a:r>
                      <a:endParaRPr kumimoji="1" lang="ja-JP" altLang="en-US" sz="1000" dirty="0"/>
                    </a:p>
                  </a:txBody>
                  <a:tcPr/>
                </a:tc>
                <a:tc>
                  <a:txBody>
                    <a:bodyPr/>
                    <a:lstStyle/>
                    <a:p>
                      <a:r>
                        <a:rPr kumimoji="1" lang="en-US" altLang="ja-JP" sz="1000" dirty="0" err="1" smtClean="0"/>
                        <a:t>ASAv</a:t>
                      </a:r>
                      <a:endParaRPr kumimoji="1" lang="ja-JP" altLang="en-US" sz="1000" dirty="0"/>
                    </a:p>
                  </a:txBody>
                  <a:tcPr/>
                </a:tc>
                <a:extLst>
                  <a:ext uri="{0D108BD9-81ED-4DB2-BD59-A6C34878D82A}">
                    <a16:rowId xmlns:a16="http://schemas.microsoft.com/office/drawing/2014/main" val="10000"/>
                  </a:ext>
                </a:extLst>
              </a:tr>
              <a:tr h="225642">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1000" dirty="0" smtClean="0"/>
                        <a:t>ISE</a:t>
                      </a:r>
                      <a:endParaRPr kumimoji="1" lang="ja-JP" altLang="en-US" sz="1000" dirty="0" smtClean="0"/>
                    </a:p>
                  </a:txBody>
                  <a:tcPr/>
                </a:tc>
                <a:tc>
                  <a:txBody>
                    <a:bodyPr/>
                    <a:lstStyle/>
                    <a:p>
                      <a:r>
                        <a:rPr kumimoji="1" lang="en-US" altLang="ja-JP" sz="1000" dirty="0" smtClean="0"/>
                        <a:t>ESA</a:t>
                      </a:r>
                      <a:endParaRPr kumimoji="1" lang="ja-JP" altLang="en-US" sz="1000" dirty="0"/>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1000" dirty="0" smtClean="0"/>
                        <a:t>SMA</a:t>
                      </a:r>
                    </a:p>
                  </a:txBody>
                  <a:tcPr/>
                </a:tc>
                <a:extLst>
                  <a:ext uri="{0D108BD9-81ED-4DB2-BD59-A6C34878D82A}">
                    <a16:rowId xmlns:a16="http://schemas.microsoft.com/office/drawing/2014/main" val="10001"/>
                  </a:ext>
                </a:extLst>
              </a:tr>
              <a:tr h="240795">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1000" dirty="0" smtClean="0"/>
                        <a:t>WSA</a:t>
                      </a:r>
                      <a:endParaRPr kumimoji="1" lang="ja-JP" altLang="en-US" sz="1000" dirty="0" smtClean="0"/>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1000" dirty="0" smtClean="0"/>
                        <a:t>AMP</a:t>
                      </a:r>
                      <a:r>
                        <a:rPr kumimoji="1" lang="ja-JP" altLang="en-US" sz="1000" dirty="0" smtClean="0"/>
                        <a:t> </a:t>
                      </a:r>
                      <a:r>
                        <a:rPr kumimoji="1" lang="en-US" altLang="ja-JP" sz="1000" dirty="0" smtClean="0"/>
                        <a:t>for Endpoint</a:t>
                      </a:r>
                      <a:endParaRPr kumimoji="1" lang="ja-JP" altLang="en-US" sz="1000" dirty="0" smtClean="0"/>
                    </a:p>
                  </a:txBody>
                  <a:tcPr/>
                </a:tc>
                <a:tc>
                  <a:txBody>
                    <a:bodyPr/>
                    <a:lstStyle/>
                    <a:p>
                      <a:r>
                        <a:rPr kumimoji="1" lang="en-US" altLang="ja-JP" sz="1000" dirty="0" smtClean="0"/>
                        <a:t>CSM*</a:t>
                      </a:r>
                      <a:endParaRPr kumimoji="1" lang="ja-JP" altLang="en-US" sz="1000" dirty="0"/>
                    </a:p>
                  </a:txBody>
                  <a:tcPr/>
                </a:tc>
                <a:extLst>
                  <a:ext uri="{0D108BD9-81ED-4DB2-BD59-A6C34878D82A}">
                    <a16:rowId xmlns:a16="http://schemas.microsoft.com/office/drawing/2014/main" val="10002"/>
                  </a:ext>
                </a:extLst>
              </a:tr>
            </a:tbl>
          </a:graphicData>
        </a:graphic>
      </p:graphicFrame>
      <p:sp>
        <p:nvSpPr>
          <p:cNvPr id="10" name="テキスト プレースホルダー 4"/>
          <p:cNvSpPr txBox="1">
            <a:spLocks/>
          </p:cNvSpPr>
          <p:nvPr/>
        </p:nvSpPr>
        <p:spPr>
          <a:xfrm>
            <a:off x="4440300" y="3076211"/>
            <a:ext cx="4643188" cy="19926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kumimoji="1"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kumimoji="1"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kumimoji="1"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57136" indent="0">
              <a:buNone/>
            </a:pPr>
            <a:r>
              <a:rPr lang="en-US" altLang="ja-JP" sz="1100" dirty="0" smtClean="0"/>
              <a:t>【</a:t>
            </a:r>
            <a:r>
              <a:rPr lang="ja-JP" altLang="en-US" sz="1100" dirty="0" smtClean="0"/>
              <a:t>申請方法</a:t>
            </a:r>
            <a:r>
              <a:rPr lang="en-US" altLang="ja-JP" sz="1100" dirty="0" smtClean="0"/>
              <a:t>】</a:t>
            </a:r>
            <a:br>
              <a:rPr lang="en-US" altLang="ja-JP" sz="1100" dirty="0" smtClean="0"/>
            </a:br>
            <a:r>
              <a:rPr lang="ja-JP" altLang="en-US" sz="1100" dirty="0" smtClean="0"/>
              <a:t>ライセンス</a:t>
            </a:r>
            <a:r>
              <a:rPr lang="ja-JP" altLang="en-US" sz="1100" dirty="0"/>
              <a:t>発行をご希望の方</a:t>
            </a:r>
            <a:r>
              <a:rPr lang="ja-JP" altLang="en-US" sz="1100" dirty="0" smtClean="0"/>
              <a:t>は、</a:t>
            </a:r>
            <a:r>
              <a:rPr lang="en-US" altLang="ja-JP" sz="1100" dirty="0" smtClean="0"/>
              <a:t>PHJ</a:t>
            </a:r>
            <a:r>
              <a:rPr lang="ja-JP" altLang="en-US" sz="1100" dirty="0" smtClean="0"/>
              <a:t> にて</a:t>
            </a:r>
            <a:r>
              <a:rPr lang="ja-JP" altLang="en-US" sz="1100" dirty="0" smtClean="0"/>
              <a:t>ケースをオープンしてください。</a:t>
            </a:r>
            <a:r>
              <a:rPr lang="en-US" altLang="ja-JP" sz="1100" smtClean="0"/>
              <a:t/>
            </a:r>
            <a:br>
              <a:rPr lang="en-US" altLang="ja-JP" sz="1100" smtClean="0"/>
            </a:br>
            <a:r>
              <a:rPr lang="ja-JP" altLang="en-US" sz="1100" dirty="0" smtClean="0"/>
              <a:t>ライセンス</a:t>
            </a:r>
            <a:r>
              <a:rPr lang="ja-JP" altLang="en-US" sz="1100" dirty="0" smtClean="0"/>
              <a:t>発行に</a:t>
            </a:r>
            <a:r>
              <a:rPr lang="ja-JP" altLang="en-US" sz="1100" dirty="0"/>
              <a:t>はケースオープン時に機器</a:t>
            </a:r>
            <a:r>
              <a:rPr lang="ja-JP" altLang="en-US" sz="1100" dirty="0" smtClean="0"/>
              <a:t>情報など</a:t>
            </a:r>
            <a:r>
              <a:rPr lang="ja-JP" altLang="en-US" sz="1100" dirty="0" smtClean="0"/>
              <a:t>をご連絡いただく</a:t>
            </a:r>
            <a:r>
              <a:rPr lang="en-US" altLang="ja-JP" sz="1100" dirty="0" smtClean="0"/>
              <a:t/>
            </a:r>
            <a:br>
              <a:rPr lang="en-US" altLang="ja-JP" sz="1100" dirty="0" smtClean="0"/>
            </a:br>
            <a:r>
              <a:rPr lang="ja-JP" altLang="en-US" sz="1100" dirty="0" smtClean="0"/>
              <a:t>必要</a:t>
            </a:r>
            <a:r>
              <a:rPr lang="ja-JP" altLang="en-US" sz="1100" dirty="0" smtClean="0"/>
              <a:t>があります。ケースオープン時に提出いただく情報については、</a:t>
            </a:r>
            <a:r>
              <a:rPr lang="en-US" altLang="ja-JP" sz="1100" dirty="0" smtClean="0"/>
              <a:t/>
            </a:r>
            <a:br>
              <a:rPr lang="en-US" altLang="ja-JP" sz="1100" dirty="0" smtClean="0"/>
            </a:br>
            <a:r>
              <a:rPr lang="ja-JP" altLang="en-US" sz="1100" b="1" dirty="0" smtClean="0">
                <a:solidFill>
                  <a:srgbClr val="FF0000"/>
                </a:solidFill>
              </a:rPr>
              <a:t>以下の資料内に記載されておりますので、ケースオープン前に、</a:t>
            </a:r>
            <a:r>
              <a:rPr lang="ja-JP" altLang="en-US" sz="1100" b="1" dirty="0" smtClean="0">
                <a:solidFill>
                  <a:srgbClr val="FF0000"/>
                </a:solidFill>
              </a:rPr>
              <a:t>必ず</a:t>
            </a:r>
            <a:r>
              <a:rPr lang="en-US" altLang="ja-JP" sz="1100" b="1" dirty="0" smtClean="0">
                <a:solidFill>
                  <a:srgbClr val="FF0000"/>
                </a:solidFill>
              </a:rPr>
              <a:t/>
            </a:r>
            <a:br>
              <a:rPr lang="en-US" altLang="ja-JP" sz="1100" b="1" dirty="0" smtClean="0">
                <a:solidFill>
                  <a:srgbClr val="FF0000"/>
                </a:solidFill>
              </a:rPr>
            </a:br>
            <a:r>
              <a:rPr lang="ja-JP" altLang="en-US" sz="1100" b="1" dirty="0" smtClean="0">
                <a:solidFill>
                  <a:srgbClr val="FF0000"/>
                </a:solidFill>
              </a:rPr>
              <a:t>ご一読</a:t>
            </a:r>
            <a:r>
              <a:rPr lang="ja-JP" altLang="en-US" sz="1100" b="1" dirty="0" smtClean="0">
                <a:solidFill>
                  <a:srgbClr val="FF0000"/>
                </a:solidFill>
              </a:rPr>
              <a:t>ください</a:t>
            </a:r>
            <a:r>
              <a:rPr lang="ja-JP" altLang="en-US" sz="1100" dirty="0" smtClean="0"/>
              <a:t>。</a:t>
            </a:r>
          </a:p>
          <a:p>
            <a:pPr marL="57136" indent="0">
              <a:buFont typeface="Arial"/>
              <a:buNone/>
            </a:pPr>
            <a:r>
              <a:rPr lang="en-US" altLang="ja-JP" sz="1050" b="1" dirty="0" smtClean="0"/>
              <a:t>Cisco Security Licensing and Software Access</a:t>
            </a:r>
            <a:r>
              <a:rPr lang="ja-JP" altLang="en-US" sz="1050" b="1" dirty="0" smtClean="0"/>
              <a:t> </a:t>
            </a:r>
            <a:r>
              <a:rPr lang="en-US" altLang="ja-JP" sz="1050" b="1" dirty="0" smtClean="0"/>
              <a:t>Process</a:t>
            </a:r>
            <a:r>
              <a:rPr lang="ja-JP" altLang="en-US" sz="1050" b="1" dirty="0" smtClean="0"/>
              <a:t> </a:t>
            </a:r>
            <a:r>
              <a:rPr lang="en-US" altLang="ja-JP" sz="1050" b="1" dirty="0" smtClean="0"/>
              <a:t/>
            </a:r>
            <a:br>
              <a:rPr lang="en-US" altLang="ja-JP" sz="1050" b="1" dirty="0" smtClean="0"/>
            </a:br>
            <a:r>
              <a:rPr lang="ja-JP" altLang="en-US" sz="1050" b="1" dirty="0" smtClean="0"/>
              <a:t>（英語）</a:t>
            </a:r>
            <a:r>
              <a:rPr lang="en-US" altLang="ja-JP" sz="1050" b="1" dirty="0"/>
              <a:t/>
            </a:r>
            <a:br>
              <a:rPr lang="en-US" altLang="ja-JP" sz="1050" b="1" dirty="0"/>
            </a:br>
            <a:r>
              <a:rPr lang="en-US" altLang="ja-JP" sz="1100" u="sng" dirty="0" smtClean="0">
                <a:hlinkClick r:id="rId2"/>
              </a:rPr>
              <a:t>https://communities.cisco.com/docs/DOC-55301</a:t>
            </a:r>
            <a:endParaRPr lang="en-US" altLang="ja-JP" sz="1100" u="sng" dirty="0" smtClean="0"/>
          </a:p>
        </p:txBody>
      </p:sp>
      <p:sp>
        <p:nvSpPr>
          <p:cNvPr id="11" name="テキスト プレースホルダー 4"/>
          <p:cNvSpPr txBox="1">
            <a:spLocks/>
          </p:cNvSpPr>
          <p:nvPr/>
        </p:nvSpPr>
        <p:spPr>
          <a:xfrm>
            <a:off x="4440301" y="1591859"/>
            <a:ext cx="4524186" cy="1559622"/>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kumimoji="1"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kumimoji="1"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kumimoji="1"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57136" indent="0">
              <a:buNone/>
            </a:pPr>
            <a:r>
              <a:rPr lang="en-US" altLang="ja-JP" sz="1200" dirty="0" smtClean="0"/>
              <a:t>【</a:t>
            </a:r>
            <a:r>
              <a:rPr lang="ja-JP" altLang="en-US" sz="1200" dirty="0" smtClean="0"/>
              <a:t>発行条件</a:t>
            </a:r>
            <a:r>
              <a:rPr lang="en-US" altLang="ja-JP" sz="1200" dirty="0" smtClean="0"/>
              <a:t>】</a:t>
            </a:r>
            <a:br>
              <a:rPr lang="en-US" altLang="ja-JP" sz="1200" dirty="0" smtClean="0"/>
            </a:br>
            <a:r>
              <a:rPr lang="ja-JP" altLang="en-US" sz="1200" dirty="0" smtClean="0"/>
              <a:t>機器及び仮想アプライアンスを以下の用途で使用する場合</a:t>
            </a:r>
            <a:r>
              <a:rPr lang="ja-JP" altLang="en-US" sz="1200" dirty="0" smtClean="0"/>
              <a:t>に</a:t>
            </a:r>
            <a:r>
              <a:rPr lang="en-US" altLang="ja-JP" sz="1200" smtClean="0"/>
              <a:t/>
            </a:r>
            <a:br>
              <a:rPr lang="en-US" altLang="ja-JP" sz="1200" smtClean="0"/>
            </a:br>
            <a:r>
              <a:rPr lang="ja-JP" altLang="en-US" sz="1200" dirty="0" smtClean="0"/>
              <a:t>限ります</a:t>
            </a:r>
            <a:r>
              <a:rPr lang="ja-JP" altLang="en-US" sz="1200" dirty="0" smtClean="0"/>
              <a:t>。</a:t>
            </a:r>
            <a:endParaRPr lang="en-US" altLang="ja-JP" sz="1200" dirty="0" smtClean="0"/>
          </a:p>
          <a:p>
            <a:pPr marL="57136" indent="0">
              <a:buNone/>
            </a:pPr>
            <a:r>
              <a:rPr lang="en-US" altLang="ja-JP" sz="1200" b="1" dirty="0" smtClean="0"/>
              <a:t>POV</a:t>
            </a:r>
            <a:r>
              <a:rPr lang="ja-JP" altLang="en-US" sz="1200" b="1" dirty="0" smtClean="0"/>
              <a:t> ライセンス</a:t>
            </a:r>
            <a:r>
              <a:rPr lang="ja-JP" altLang="en-US" sz="1200" dirty="0" smtClean="0"/>
              <a:t>：</a:t>
            </a:r>
            <a:r>
              <a:rPr lang="ja-JP" altLang="en-US" sz="1200" dirty="0"/>
              <a:t>パートナー様がお客様に対し弊社製品</a:t>
            </a:r>
            <a:r>
              <a:rPr lang="ja-JP" altLang="en-US" sz="1200" dirty="0" smtClean="0"/>
              <a:t>の</a:t>
            </a:r>
            <a:r>
              <a:rPr lang="en-US" altLang="ja-JP" sz="1200" dirty="0"/>
              <a:t/>
            </a:r>
            <a:br>
              <a:rPr lang="en-US" altLang="ja-JP" sz="1200" dirty="0"/>
            </a:br>
            <a:r>
              <a:rPr lang="ja-JP" altLang="en-US" sz="1200" dirty="0" smtClean="0"/>
              <a:t>　　　　　　　　　　　機能</a:t>
            </a:r>
            <a:r>
              <a:rPr lang="ja-JP" altLang="en-US" sz="1200" dirty="0"/>
              <a:t>証明（</a:t>
            </a:r>
            <a:r>
              <a:rPr lang="en-US" altLang="ja-JP" sz="1200" dirty="0"/>
              <a:t>POV</a:t>
            </a:r>
            <a:r>
              <a:rPr lang="ja-JP" altLang="en-US" sz="1200" dirty="0"/>
              <a:t> 、</a:t>
            </a:r>
            <a:r>
              <a:rPr lang="en-US" altLang="ja-JP" sz="1200" dirty="0"/>
              <a:t>Proof of Value</a:t>
            </a:r>
            <a:r>
              <a:rPr lang="ja-JP" altLang="en-US" sz="1200" dirty="0"/>
              <a:t>）をされる場合</a:t>
            </a:r>
            <a:endParaRPr lang="en-US" altLang="ja-JP" sz="1200" dirty="0" smtClean="0"/>
          </a:p>
          <a:p>
            <a:pPr marL="57136" indent="0">
              <a:buNone/>
            </a:pPr>
            <a:r>
              <a:rPr lang="en-US" altLang="ja-JP" sz="1200" b="1" dirty="0" smtClean="0"/>
              <a:t>Lab</a:t>
            </a:r>
            <a:r>
              <a:rPr lang="ja-JP" altLang="en-US" sz="1200" b="1" dirty="0" smtClean="0"/>
              <a:t> ライセンス</a:t>
            </a:r>
            <a:r>
              <a:rPr lang="ja-JP" altLang="en-US" sz="1200" dirty="0" smtClean="0"/>
              <a:t>：</a:t>
            </a:r>
            <a:r>
              <a:rPr lang="ja-JP" altLang="en-US" sz="1200" dirty="0"/>
              <a:t>パートナー様ラボ内にて検証される</a:t>
            </a:r>
            <a:r>
              <a:rPr lang="ja-JP" altLang="en-US" sz="1200" dirty="0" smtClean="0"/>
              <a:t>場合</a:t>
            </a:r>
            <a:endParaRPr lang="en-US" altLang="ja-JP" sz="1200" dirty="0"/>
          </a:p>
        </p:txBody>
      </p:sp>
      <p:sp>
        <p:nvSpPr>
          <p:cNvPr id="14" name="テキスト プレースホルダー 4"/>
          <p:cNvSpPr txBox="1">
            <a:spLocks/>
          </p:cNvSpPr>
          <p:nvPr/>
        </p:nvSpPr>
        <p:spPr>
          <a:xfrm>
            <a:off x="492977" y="2679901"/>
            <a:ext cx="2697653" cy="216024"/>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kumimoji="1"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kumimoji="1"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kumimoji="1"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57136" indent="0">
              <a:buFont typeface="Arial"/>
              <a:buNone/>
            </a:pPr>
            <a:r>
              <a:rPr lang="en-US" altLang="ja-JP" sz="600" b="1" dirty="0" smtClean="0"/>
              <a:t>* </a:t>
            </a:r>
            <a:r>
              <a:rPr lang="en-US" altLang="ja-JP" sz="600" b="1" smtClean="0"/>
              <a:t>CSM </a:t>
            </a:r>
            <a:r>
              <a:rPr lang="ja-JP" altLang="en-US" sz="600" b="1" dirty="0" smtClean="0"/>
              <a:t>は </a:t>
            </a:r>
            <a:r>
              <a:rPr lang="en-US" altLang="ja-JP" sz="600" b="1" dirty="0" smtClean="0"/>
              <a:t>Lab</a:t>
            </a:r>
            <a:r>
              <a:rPr lang="ja-JP" altLang="en-US" sz="600" b="1" dirty="0" smtClean="0"/>
              <a:t> ライセンスのみのご提供となります。</a:t>
            </a:r>
            <a:endParaRPr lang="ja-JP" altLang="en-US" sz="600" b="1" dirty="0"/>
          </a:p>
        </p:txBody>
      </p:sp>
      <p:sp>
        <p:nvSpPr>
          <p:cNvPr id="2" name="正方形/長方形 1"/>
          <p:cNvSpPr/>
          <p:nvPr/>
        </p:nvSpPr>
        <p:spPr>
          <a:xfrm>
            <a:off x="437766" y="3151481"/>
            <a:ext cx="4134233" cy="1384995"/>
          </a:xfrm>
          <a:prstGeom prst="rect">
            <a:avLst/>
          </a:prstGeom>
        </p:spPr>
        <p:txBody>
          <a:bodyPr wrap="square">
            <a:spAutoFit/>
          </a:bodyPr>
          <a:lstStyle/>
          <a:p>
            <a:r>
              <a:rPr lang="en-US" altLang="ja-JP" sz="1050" dirty="0" smtClean="0"/>
              <a:t>【PHJ</a:t>
            </a:r>
            <a:r>
              <a:rPr lang="ja-JP" altLang="en-US" sz="1050" dirty="0" smtClean="0"/>
              <a:t>へのアクセス</a:t>
            </a:r>
            <a:r>
              <a:rPr lang="en-US" altLang="ja-JP" sz="1050" dirty="0" smtClean="0"/>
              <a:t>】</a:t>
            </a:r>
            <a:endParaRPr lang="ja-JP" altLang="en-US" sz="1050" dirty="0"/>
          </a:p>
          <a:p>
            <a:r>
              <a:rPr lang="en-US" altLang="ja-JP" sz="1050" dirty="0"/>
              <a:t>PHJ </a:t>
            </a:r>
            <a:r>
              <a:rPr lang="ja-JP" altLang="en-US" sz="1050" dirty="0"/>
              <a:t>オープンページ：</a:t>
            </a:r>
          </a:p>
          <a:p>
            <a:r>
              <a:rPr lang="en-US" altLang="ja-JP" sz="1050" u="sng" dirty="0">
                <a:hlinkClick r:id="rId3"/>
              </a:rPr>
              <a:t>http://www.cisco.com/web/JP/partners/tools/helponline/index.html</a:t>
            </a:r>
          </a:p>
          <a:p>
            <a:r>
              <a:rPr lang="en-US" altLang="ja-JP" sz="1050" u="sng" dirty="0" smtClean="0">
                <a:hlinkClick r:id="rId4"/>
              </a:rPr>
              <a:t>http</a:t>
            </a:r>
            <a:r>
              <a:rPr lang="en-US" altLang="ja-JP" sz="1050" u="sng" dirty="0">
                <a:hlinkClick r:id="rId4"/>
              </a:rPr>
              <a:t>://www.cisco.com/web/JP/partners/tools/prh/open_case.html</a:t>
            </a:r>
          </a:p>
          <a:p>
            <a:endParaRPr lang="en-US" altLang="ja-JP" sz="1050" dirty="0"/>
          </a:p>
          <a:p>
            <a:r>
              <a:rPr lang="en-US" altLang="ja-JP" sz="1050" dirty="0"/>
              <a:t>PHJ </a:t>
            </a:r>
            <a:r>
              <a:rPr lang="ja-JP" altLang="en-US" sz="1050" dirty="0"/>
              <a:t>オープン方法：</a:t>
            </a:r>
          </a:p>
          <a:p>
            <a:r>
              <a:rPr lang="en-US" altLang="ja-JP" sz="1050" u="sng" dirty="0">
                <a:hlinkClick r:id="rId5"/>
              </a:rPr>
              <a:t>http://www.cisco.com/web/JP/partners/tools/helponline/create_account.html</a:t>
            </a:r>
          </a:p>
        </p:txBody>
      </p:sp>
    </p:spTree>
    <p:extLst>
      <p:ext uri="{BB962C8B-B14F-4D97-AF65-F5344CB8AC3E}">
        <p14:creationId xmlns:p14="http://schemas.microsoft.com/office/powerpoint/2010/main" val="1613019235"/>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36" y="0"/>
            <a:ext cx="9134264" cy="5159515"/>
          </a:xfrm>
          <a:prstGeom prst="rect">
            <a:avLst/>
          </a:prstGeom>
        </p:spPr>
      </p:pic>
      <p:sp>
        <p:nvSpPr>
          <p:cNvPr id="5" name="角丸四角形 4"/>
          <p:cNvSpPr/>
          <p:nvPr/>
        </p:nvSpPr>
        <p:spPr>
          <a:xfrm>
            <a:off x="180752" y="645458"/>
            <a:ext cx="3759236" cy="4316507"/>
          </a:xfrm>
          <a:prstGeom prst="roundRect">
            <a:avLst>
              <a:gd name="adj" fmla="val 2318"/>
            </a:avLst>
          </a:prstGeom>
          <a:solidFill>
            <a:schemeClr val="tx1">
              <a:lumMod val="75000"/>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 name="テキスト プレースホルダー 1"/>
          <p:cNvSpPr>
            <a:spLocks noGrp="1"/>
          </p:cNvSpPr>
          <p:nvPr>
            <p:ph type="body" sz="quarter" idx="10"/>
          </p:nvPr>
        </p:nvSpPr>
        <p:spPr>
          <a:xfrm>
            <a:off x="531159" y="1073150"/>
            <a:ext cx="3321423" cy="3492126"/>
          </a:xfrm>
        </p:spPr>
        <p:txBody>
          <a:bodyPr/>
          <a:lstStyle/>
          <a:p>
            <a:pPr marL="57136" indent="0">
              <a:buNone/>
            </a:pPr>
            <a:r>
              <a:rPr lang="ja-JP" altLang="en-US" sz="1800" dirty="0" smtClean="0">
                <a:solidFill>
                  <a:schemeClr val="bg1"/>
                </a:solidFill>
              </a:rPr>
              <a:t>こんな</a:t>
            </a:r>
            <a:r>
              <a:rPr lang="ja-JP" altLang="en-US" sz="1800" dirty="0">
                <a:solidFill>
                  <a:schemeClr val="bg1"/>
                </a:solidFill>
              </a:rPr>
              <a:t>お客様に</a:t>
            </a:r>
            <a:r>
              <a:rPr lang="ja-JP" altLang="en-US" sz="1800" dirty="0" smtClean="0">
                <a:solidFill>
                  <a:schemeClr val="bg1"/>
                </a:solidFill>
              </a:rPr>
              <a:t>ご提案ください</a:t>
            </a:r>
            <a:endParaRPr lang="en-US" altLang="ja-JP" sz="1800" dirty="0" smtClean="0">
              <a:solidFill>
                <a:schemeClr val="bg1"/>
              </a:solidFill>
            </a:endParaRPr>
          </a:p>
          <a:p>
            <a:pPr marL="57136" indent="0">
              <a:buNone/>
            </a:pPr>
            <a:r>
              <a:rPr lang="ja-JP" altLang="en-US" sz="1800" dirty="0" smtClean="0">
                <a:solidFill>
                  <a:schemeClr val="bg1"/>
                </a:solidFill>
              </a:rPr>
              <a:t>製品紹介</a:t>
            </a:r>
            <a:endParaRPr kumimoji="1" lang="en-US" altLang="ja-JP" sz="1800" dirty="0" smtClean="0">
              <a:solidFill>
                <a:schemeClr val="bg1"/>
              </a:solidFill>
            </a:endParaRPr>
          </a:p>
          <a:p>
            <a:pPr marL="57136" indent="0">
              <a:spcAft>
                <a:spcPts val="1200"/>
              </a:spcAft>
              <a:buNone/>
            </a:pPr>
            <a:r>
              <a:rPr lang="ja-JP" altLang="en-US" sz="1800" dirty="0" smtClean="0">
                <a:solidFill>
                  <a:schemeClr val="bg1"/>
                </a:solidFill>
              </a:rPr>
              <a:t>販売ガイド</a:t>
            </a:r>
            <a:endParaRPr lang="en-US" altLang="ja-JP" sz="1800" dirty="0" smtClean="0">
              <a:solidFill>
                <a:schemeClr val="bg1"/>
              </a:solidFill>
            </a:endParaRPr>
          </a:p>
          <a:p>
            <a:pPr marL="466630" lvl="2" indent="0">
              <a:buNone/>
            </a:pPr>
            <a:r>
              <a:rPr lang="ja-JP" altLang="en-US" dirty="0" smtClean="0">
                <a:solidFill>
                  <a:schemeClr val="bg1"/>
                </a:solidFill>
              </a:rPr>
              <a:t>配置イメージ</a:t>
            </a:r>
            <a:endParaRPr lang="en-US" altLang="ja-JP" dirty="0" smtClean="0">
              <a:solidFill>
                <a:schemeClr val="bg1"/>
              </a:solidFill>
            </a:endParaRPr>
          </a:p>
          <a:p>
            <a:pPr marL="466630" lvl="2" indent="0">
              <a:buNone/>
            </a:pPr>
            <a:r>
              <a:rPr lang="ja-JP" altLang="en-US" dirty="0" smtClean="0">
                <a:solidFill>
                  <a:schemeClr val="bg1"/>
                </a:solidFill>
              </a:rPr>
              <a:t>市場動向</a:t>
            </a:r>
            <a:endParaRPr lang="ja-JP" altLang="en-US" dirty="0">
              <a:solidFill>
                <a:schemeClr val="bg1"/>
              </a:solidFill>
            </a:endParaRPr>
          </a:p>
          <a:p>
            <a:pPr marL="466630" lvl="2" indent="0">
              <a:buNone/>
            </a:pPr>
            <a:r>
              <a:rPr lang="ja-JP" altLang="en-US" dirty="0">
                <a:solidFill>
                  <a:schemeClr val="bg1"/>
                </a:solidFill>
              </a:rPr>
              <a:t>セールスコンテンツ</a:t>
            </a:r>
            <a:endParaRPr lang="en-US" altLang="ja-JP" dirty="0">
              <a:solidFill>
                <a:schemeClr val="bg1"/>
              </a:solidFill>
            </a:endParaRPr>
          </a:p>
          <a:p>
            <a:pPr marL="466630" lvl="2" indent="0">
              <a:buNone/>
            </a:pPr>
            <a:r>
              <a:rPr lang="ja-JP" altLang="en-US" dirty="0">
                <a:solidFill>
                  <a:schemeClr val="bg1"/>
                </a:solidFill>
              </a:rPr>
              <a:t>オーダー方法</a:t>
            </a:r>
          </a:p>
          <a:p>
            <a:pPr marL="466630" lvl="2" indent="0">
              <a:buNone/>
            </a:pPr>
            <a:r>
              <a:rPr lang="ja-JP" altLang="en-US" dirty="0" smtClean="0">
                <a:solidFill>
                  <a:schemeClr val="bg1"/>
                </a:solidFill>
              </a:rPr>
              <a:t>型番サンプル</a:t>
            </a:r>
            <a:endParaRPr lang="en-US" altLang="ja-JP" dirty="0" smtClean="0">
              <a:solidFill>
                <a:schemeClr val="bg1"/>
              </a:solidFill>
            </a:endParaRPr>
          </a:p>
          <a:p>
            <a:pPr marL="466630" lvl="2" indent="0">
              <a:buNone/>
            </a:pPr>
            <a:r>
              <a:rPr lang="ja-JP" altLang="en-US" dirty="0" smtClean="0">
                <a:solidFill>
                  <a:schemeClr val="bg1"/>
                </a:solidFill>
              </a:rPr>
              <a:t>用語集</a:t>
            </a:r>
            <a:endParaRPr lang="ja-JP" altLang="en-US" dirty="0">
              <a:solidFill>
                <a:schemeClr val="bg1"/>
              </a:solidFill>
            </a:endParaRPr>
          </a:p>
          <a:p>
            <a:pPr marL="466630" lvl="2" indent="0">
              <a:buNone/>
            </a:pPr>
            <a:r>
              <a:rPr lang="ja-JP" altLang="en-US" dirty="0">
                <a:solidFill>
                  <a:schemeClr val="bg1"/>
                </a:solidFill>
              </a:rPr>
              <a:t>その他製品紹介</a:t>
            </a:r>
            <a:r>
              <a:rPr lang="ja-JP" altLang="en-US" dirty="0" smtClean="0">
                <a:solidFill>
                  <a:schemeClr val="bg1"/>
                </a:solidFill>
              </a:rPr>
              <a:t>資料</a:t>
            </a:r>
            <a:endParaRPr lang="en-US" altLang="ja-JP" dirty="0" smtClean="0">
              <a:solidFill>
                <a:schemeClr val="bg1"/>
              </a:solidFill>
            </a:endParaRPr>
          </a:p>
          <a:p>
            <a:pPr marL="466630" lvl="2" indent="0">
              <a:buNone/>
            </a:pPr>
            <a:r>
              <a:rPr lang="en-US" altLang="ja-JP" dirty="0" smtClean="0">
                <a:solidFill>
                  <a:schemeClr val="bg1"/>
                </a:solidFill>
              </a:rPr>
              <a:t>AMP</a:t>
            </a:r>
            <a:r>
              <a:rPr lang="ja-JP" altLang="en-US" dirty="0" smtClean="0">
                <a:solidFill>
                  <a:schemeClr val="bg1"/>
                </a:solidFill>
              </a:rPr>
              <a:t>アーキテクチャ</a:t>
            </a:r>
            <a:endParaRPr lang="ja-JP" altLang="en-US" dirty="0">
              <a:solidFill>
                <a:schemeClr val="bg1"/>
              </a:solidFill>
            </a:endParaRPr>
          </a:p>
        </p:txBody>
      </p:sp>
      <p:sp>
        <p:nvSpPr>
          <p:cNvPr id="3" name="タイトル 2"/>
          <p:cNvSpPr>
            <a:spLocks noGrp="1"/>
          </p:cNvSpPr>
          <p:nvPr>
            <p:ph type="title"/>
          </p:nvPr>
        </p:nvSpPr>
        <p:spPr/>
        <p:txBody>
          <a:bodyPr/>
          <a:lstStyle/>
          <a:p>
            <a:r>
              <a:rPr lang="ja-JP" altLang="en-US" sz="2800" dirty="0" smtClean="0">
                <a:solidFill>
                  <a:schemeClr val="bg1"/>
                </a:solidFill>
              </a:rPr>
              <a:t>目次</a:t>
            </a:r>
            <a:endParaRPr kumimoji="1" lang="ja-JP" altLang="en-US" sz="2800" dirty="0">
              <a:solidFill>
                <a:schemeClr val="bg1"/>
              </a:solidFill>
            </a:endParaRPr>
          </a:p>
        </p:txBody>
      </p:sp>
    </p:spTree>
    <p:extLst>
      <p:ext uri="{BB962C8B-B14F-4D97-AF65-F5344CB8AC3E}">
        <p14:creationId xmlns:p14="http://schemas.microsoft.com/office/powerpoint/2010/main" val="3541867504"/>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7766" y="284636"/>
            <a:ext cx="8345488" cy="885523"/>
          </a:xfrm>
        </p:spPr>
        <p:txBody>
          <a:bodyPr/>
          <a:lstStyle/>
          <a:p>
            <a:r>
              <a:rPr kumimoji="1" lang="en-US" altLang="ja-JP" sz="2400" dirty="0"/>
              <a:t>Partner Helpline Japan</a:t>
            </a:r>
            <a:r>
              <a:rPr kumimoji="1" lang="ja-JP" altLang="en-US" sz="2400" dirty="0"/>
              <a:t> </a:t>
            </a:r>
            <a:r>
              <a:rPr lang="ja-JP" altLang="en-US" sz="2400" dirty="0"/>
              <a:t>（</a:t>
            </a:r>
            <a:r>
              <a:rPr lang="en-US" altLang="ja-JP" sz="2400" dirty="0"/>
              <a:t>PHJ</a:t>
            </a:r>
            <a:r>
              <a:rPr lang="ja-JP" altLang="en-US" sz="2400" dirty="0" smtClean="0"/>
              <a:t>）のケースオープン</a:t>
            </a:r>
            <a:r>
              <a:rPr lang="en-US" altLang="ja-JP" sz="2400" dirty="0" smtClean="0"/>
              <a:t/>
            </a:r>
            <a:br>
              <a:rPr lang="en-US" altLang="ja-JP" sz="2400" dirty="0" smtClean="0"/>
            </a:br>
            <a:r>
              <a:rPr lang="en-US" altLang="ja-JP" sz="2400" dirty="0" smtClean="0"/>
              <a:t> AMP for Endpoints </a:t>
            </a:r>
            <a:r>
              <a:rPr lang="ja-JP" altLang="en-US" sz="2400" dirty="0" smtClean="0"/>
              <a:t>ライセンス申請方法</a:t>
            </a:r>
            <a:endParaRPr kumimoji="1" lang="ja-JP" altLang="en-US" sz="2400" dirty="0"/>
          </a:p>
        </p:txBody>
      </p:sp>
      <p:grpSp>
        <p:nvGrpSpPr>
          <p:cNvPr id="3" name="図形グループ 2"/>
          <p:cNvGrpSpPr/>
          <p:nvPr/>
        </p:nvGrpSpPr>
        <p:grpSpPr>
          <a:xfrm>
            <a:off x="145524" y="1882614"/>
            <a:ext cx="2451677" cy="1757542"/>
            <a:chOff x="319382" y="1340794"/>
            <a:chExt cx="3283656" cy="2353965"/>
          </a:xfrm>
        </p:grpSpPr>
        <p:pic>
          <p:nvPicPr>
            <p:cNvPr id="2"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9382" y="1340794"/>
              <a:ext cx="3283656" cy="2353965"/>
            </a:xfrm>
            <a:prstGeom prst="rect">
              <a:avLst/>
            </a:prstGeom>
            <a:ln>
              <a:solidFill>
                <a:srgbClr val="214794"/>
              </a:solidFill>
            </a:ln>
          </p:spPr>
        </p:pic>
        <p:sp>
          <p:nvSpPr>
            <p:cNvPr id="12" name="角丸四角形 11"/>
            <p:cNvSpPr/>
            <p:nvPr/>
          </p:nvSpPr>
          <p:spPr>
            <a:xfrm>
              <a:off x="1271101" y="3302001"/>
              <a:ext cx="478677" cy="153287"/>
            </a:xfrm>
            <a:prstGeom prst="roundRect">
              <a:avLst/>
            </a:prstGeom>
            <a:noFill/>
            <a:ln>
              <a:solidFill>
                <a:srgbClr val="FF0000"/>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smtClean="0"/>
            </a:p>
          </p:txBody>
        </p:sp>
      </p:grpSp>
      <p:sp>
        <p:nvSpPr>
          <p:cNvPr id="15" name="TextBox 4"/>
          <p:cNvSpPr txBox="1"/>
          <p:nvPr/>
        </p:nvSpPr>
        <p:spPr>
          <a:xfrm>
            <a:off x="145524" y="1312697"/>
            <a:ext cx="6779711"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ja-JP" altLang="en-US" sz="1200" b="1" dirty="0"/>
              <a:t>パートナー </a:t>
            </a:r>
            <a:r>
              <a:rPr lang="ja-JP" altLang="en-US" sz="1200" b="1" dirty="0" smtClean="0"/>
              <a:t>ヘルプ</a:t>
            </a:r>
            <a:r>
              <a:rPr lang="ja-JP" altLang="en-US" sz="1200" dirty="0" smtClean="0"/>
              <a:t>（</a:t>
            </a:r>
            <a:r>
              <a:rPr lang="en-US" altLang="ja-JP" sz="1200" dirty="0" smtClean="0"/>
              <a:t>http</a:t>
            </a:r>
            <a:r>
              <a:rPr lang="en-US" altLang="ja-JP" sz="1200" dirty="0"/>
              <a:t>://</a:t>
            </a:r>
            <a:r>
              <a:rPr lang="en-US" altLang="ja-JP" sz="1200" dirty="0" err="1"/>
              <a:t>www.cisco.com</a:t>
            </a:r>
            <a:r>
              <a:rPr lang="en-US" altLang="ja-JP" sz="1200" dirty="0"/>
              <a:t>/web/JP/partners/tools/</a:t>
            </a:r>
            <a:r>
              <a:rPr lang="en-US" altLang="ja-JP" sz="1200" dirty="0" err="1"/>
              <a:t>helponline</a:t>
            </a:r>
            <a:r>
              <a:rPr lang="en-US" altLang="ja-JP" sz="1200" dirty="0"/>
              <a:t>/</a:t>
            </a:r>
            <a:r>
              <a:rPr lang="en-US" altLang="ja-JP" sz="1200" dirty="0" err="1" smtClean="0"/>
              <a:t>index.html</a:t>
            </a:r>
            <a:r>
              <a:rPr lang="ja-JP" altLang="en-US" sz="1200" dirty="0" smtClean="0"/>
              <a:t>）</a:t>
            </a:r>
            <a:r>
              <a:rPr lang="en-US" altLang="ja-JP" sz="1200" dirty="0" smtClean="0"/>
              <a:t> </a:t>
            </a:r>
            <a:r>
              <a:rPr lang="ja-JP" altLang="en-US" sz="1200" dirty="0" smtClean="0"/>
              <a:t>に</a:t>
            </a:r>
            <a:r>
              <a:rPr lang="ja-JP" altLang="en-US" sz="1200" dirty="0" smtClean="0"/>
              <a:t>アクセス</a:t>
            </a:r>
            <a:r>
              <a:rPr lang="ja-JP" altLang="en-US" sz="1200" dirty="0" smtClean="0"/>
              <a:t>、</a:t>
            </a:r>
            <a:r>
              <a:rPr lang="en-US" altLang="ja-JP" sz="1200" dirty="0" smtClean="0"/>
              <a:t/>
            </a:r>
            <a:br>
              <a:rPr lang="en-US" altLang="ja-JP" sz="1200" dirty="0" smtClean="0"/>
            </a:br>
            <a:r>
              <a:rPr lang="en-US" altLang="ja-JP" sz="1200" dirty="0" smtClean="0"/>
              <a:t>Web</a:t>
            </a:r>
            <a:r>
              <a:rPr lang="ja-JP" altLang="en-US" sz="1200" dirty="0" smtClean="0"/>
              <a:t>ケースをオープンする</a:t>
            </a:r>
            <a:endParaRPr lang="en-US" altLang="ja-JP" sz="1200" dirty="0" smtClean="0"/>
          </a:p>
        </p:txBody>
      </p:sp>
      <p:sp>
        <p:nvSpPr>
          <p:cNvPr id="6" name="テキスト プレースホルダー 5"/>
          <p:cNvSpPr>
            <a:spLocks noGrp="1"/>
          </p:cNvSpPr>
          <p:nvPr>
            <p:ph type="body" sz="quarter" idx="10"/>
          </p:nvPr>
        </p:nvSpPr>
        <p:spPr>
          <a:xfrm>
            <a:off x="462301" y="1013608"/>
            <a:ext cx="8277344" cy="463194"/>
          </a:xfrm>
        </p:spPr>
        <p:txBody>
          <a:bodyPr/>
          <a:lstStyle/>
          <a:p>
            <a:pPr marL="57136" indent="0">
              <a:buNone/>
            </a:pPr>
            <a:r>
              <a:rPr kumimoji="1" lang="en-US" altLang="ja-JP" sz="1400" dirty="0" smtClean="0"/>
              <a:t>Web</a:t>
            </a:r>
            <a:r>
              <a:rPr kumimoji="1" lang="ja-JP" altLang="en-US" sz="1400" dirty="0" smtClean="0"/>
              <a:t>より、</a:t>
            </a:r>
            <a:r>
              <a:rPr kumimoji="1" lang="en-US" altLang="ja-JP" sz="1400" dirty="0" smtClean="0"/>
              <a:t>PHJ</a:t>
            </a:r>
            <a:r>
              <a:rPr kumimoji="1" lang="ja-JP" altLang="en-US" sz="1400" dirty="0" smtClean="0"/>
              <a:t>のケースをオープンして下さい</a:t>
            </a:r>
            <a:endParaRPr kumimoji="1" lang="en-US" altLang="ja-JP" sz="1400" dirty="0" smtClean="0"/>
          </a:p>
        </p:txBody>
      </p:sp>
      <p:pic>
        <p:nvPicPr>
          <p:cNvPr id="18" name="図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76377" y="1774362"/>
            <a:ext cx="2705604" cy="2042937"/>
          </a:xfrm>
          <a:prstGeom prst="rect">
            <a:avLst/>
          </a:prstGeom>
          <a:ln>
            <a:solidFill>
              <a:srgbClr val="214794"/>
            </a:solidFill>
          </a:ln>
        </p:spPr>
      </p:pic>
      <p:pic>
        <p:nvPicPr>
          <p:cNvPr id="20" name="図 19"/>
          <p:cNvPicPr>
            <a:picLocks noChangeAspect="1"/>
          </p:cNvPicPr>
          <p:nvPr/>
        </p:nvPicPr>
        <p:blipFill>
          <a:blip r:embed="rId4"/>
          <a:stretch>
            <a:fillRect/>
          </a:stretch>
        </p:blipFill>
        <p:spPr>
          <a:xfrm>
            <a:off x="4970666" y="1983738"/>
            <a:ext cx="4107607" cy="3007205"/>
          </a:xfrm>
          <a:prstGeom prst="rect">
            <a:avLst/>
          </a:prstGeom>
          <a:ln>
            <a:solidFill>
              <a:srgbClr val="214794"/>
            </a:solidFill>
          </a:ln>
        </p:spPr>
      </p:pic>
      <p:sp>
        <p:nvSpPr>
          <p:cNvPr id="22" name="四角形吹き出し 21"/>
          <p:cNvSpPr/>
          <p:nvPr/>
        </p:nvSpPr>
        <p:spPr>
          <a:xfrm>
            <a:off x="1474822" y="3743140"/>
            <a:ext cx="3403110" cy="1173645"/>
          </a:xfrm>
          <a:prstGeom prst="wedgeRectCallout">
            <a:avLst>
              <a:gd name="adj1" fmla="val 84821"/>
              <a:gd name="adj2" fmla="val 6331"/>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200" dirty="0" smtClean="0"/>
              <a:t>「ご質問内容」</a:t>
            </a:r>
            <a:r>
              <a:rPr lang="ja-JP" altLang="en-US" sz="1200" dirty="0" smtClean="0"/>
              <a:t>記入例 </a:t>
            </a:r>
            <a:r>
              <a:rPr lang="en-US" altLang="ja-JP" sz="1200" smtClean="0"/>
              <a:t>(</a:t>
            </a:r>
            <a:r>
              <a:rPr lang="en-US" altLang="ja-JP" sz="1200" dirty="0" smtClean="0"/>
              <a:t>AMP Lab License</a:t>
            </a:r>
            <a:r>
              <a:rPr lang="ja-JP" altLang="en-US" sz="1200" dirty="0" smtClean="0"/>
              <a:t>の場合</a:t>
            </a:r>
            <a:r>
              <a:rPr lang="en-US" altLang="ja-JP" sz="1200" dirty="0" smtClean="0"/>
              <a:t>)</a:t>
            </a:r>
          </a:p>
          <a:p>
            <a:endParaRPr lang="en-US" altLang="ja-JP" sz="1200" dirty="0"/>
          </a:p>
          <a:p>
            <a:pPr marL="171450" indent="-171450">
              <a:buFontTx/>
              <a:buChar char="-"/>
            </a:pPr>
            <a:r>
              <a:rPr lang="en-US" altLang="ja-JP" sz="1200" dirty="0" smtClean="0"/>
              <a:t>Product </a:t>
            </a:r>
            <a:r>
              <a:rPr lang="en-US" altLang="ja-JP" sz="1200" dirty="0"/>
              <a:t>type is </a:t>
            </a:r>
            <a:r>
              <a:rPr lang="en-US" altLang="ja-JP" sz="1200" dirty="0" smtClean="0"/>
              <a:t>[AMP for Endpoint]</a:t>
            </a:r>
          </a:p>
          <a:p>
            <a:pPr marL="171450" indent="-171450">
              <a:buFontTx/>
              <a:buChar char="-"/>
            </a:pPr>
            <a:r>
              <a:rPr lang="en-US" altLang="ja-JP" sz="1200" dirty="0"/>
              <a:t>Trained SE is </a:t>
            </a:r>
            <a:r>
              <a:rPr lang="en-US" altLang="ja-JP" sz="1200" dirty="0" smtClean="0"/>
              <a:t>[Taro Yamada] </a:t>
            </a:r>
            <a:endParaRPr lang="en-US" altLang="ja-JP" sz="1200" dirty="0"/>
          </a:p>
          <a:p>
            <a:pPr marL="171450" indent="-171450">
              <a:buFontTx/>
              <a:buChar char="-"/>
            </a:pPr>
            <a:endParaRPr lang="en-US" altLang="ja-JP" sz="1200" dirty="0"/>
          </a:p>
        </p:txBody>
      </p:sp>
      <p:sp>
        <p:nvSpPr>
          <p:cNvPr id="23" name="右矢印 22"/>
          <p:cNvSpPr/>
          <p:nvPr/>
        </p:nvSpPr>
        <p:spPr>
          <a:xfrm>
            <a:off x="2646811" y="2474517"/>
            <a:ext cx="529566" cy="708655"/>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3159908927"/>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用語集</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2397434762"/>
              </p:ext>
            </p:extLst>
          </p:nvPr>
        </p:nvGraphicFramePr>
        <p:xfrm>
          <a:off x="261938" y="1062673"/>
          <a:ext cx="8647112" cy="3786951"/>
        </p:xfrm>
        <a:graphic>
          <a:graphicData uri="http://schemas.openxmlformats.org/drawingml/2006/table">
            <a:tbl>
              <a:tblPr firstRow="1" bandRow="1">
                <a:tableStyleId>{5C22544A-7EE6-4342-B048-85BDC9FD1C3A}</a:tableStyleId>
              </a:tblPr>
              <a:tblGrid>
                <a:gridCol w="2154438">
                  <a:extLst>
                    <a:ext uri="{9D8B030D-6E8A-4147-A177-3AD203B41FA5}">
                      <a16:colId xmlns:a16="http://schemas.microsoft.com/office/drawing/2014/main" val="20000"/>
                    </a:ext>
                  </a:extLst>
                </a:gridCol>
                <a:gridCol w="6492674">
                  <a:extLst>
                    <a:ext uri="{9D8B030D-6E8A-4147-A177-3AD203B41FA5}">
                      <a16:colId xmlns:a16="http://schemas.microsoft.com/office/drawing/2014/main" val="20001"/>
                    </a:ext>
                  </a:extLst>
                </a:gridCol>
              </a:tblGrid>
              <a:tr h="211406">
                <a:tc>
                  <a:txBody>
                    <a:bodyPr/>
                    <a:lstStyle/>
                    <a:p>
                      <a:r>
                        <a:rPr kumimoji="1" lang="ja-JP" altLang="en-US" sz="1200" dirty="0" smtClean="0">
                          <a:latin typeface="+mn-lt"/>
                        </a:rPr>
                        <a:t>用語</a:t>
                      </a:r>
                      <a:endParaRPr kumimoji="1" lang="ja-JP" altLang="en-US" sz="1200" dirty="0">
                        <a:latin typeface="+mn-lt"/>
                      </a:endParaRPr>
                    </a:p>
                  </a:txBody>
                  <a:tcPr/>
                </a:tc>
                <a:tc>
                  <a:txBody>
                    <a:bodyPr/>
                    <a:lstStyle/>
                    <a:p>
                      <a:r>
                        <a:rPr kumimoji="1" lang="ja-JP" altLang="en-US" sz="1100" dirty="0" smtClean="0">
                          <a:latin typeface="+mn-lt"/>
                        </a:rPr>
                        <a:t>説明</a:t>
                      </a:r>
                      <a:endParaRPr kumimoji="1" lang="ja-JP" altLang="en-US" sz="1100" dirty="0">
                        <a:latin typeface="+mn-lt"/>
                      </a:endParaRPr>
                    </a:p>
                  </a:txBody>
                  <a:tcPr/>
                </a:tc>
                <a:extLst>
                  <a:ext uri="{0D108BD9-81ED-4DB2-BD59-A6C34878D82A}">
                    <a16:rowId xmlns:a16="http://schemas.microsoft.com/office/drawing/2014/main" val="10000"/>
                  </a:ext>
                </a:extLst>
              </a:tr>
              <a:tr h="417020">
                <a:tc>
                  <a:txBody>
                    <a:bodyPr/>
                    <a:lstStyle/>
                    <a:p>
                      <a:r>
                        <a:rPr kumimoji="1" lang="en-US" altLang="ja-JP" sz="1200" dirty="0" smtClean="0">
                          <a:solidFill>
                            <a:schemeClr val="tx1">
                              <a:lumMod val="50000"/>
                            </a:schemeClr>
                          </a:solidFill>
                          <a:latin typeface="+mn-lt"/>
                        </a:rPr>
                        <a:t>AMP</a:t>
                      </a:r>
                      <a:endParaRPr kumimoji="1" lang="ja-JP" altLang="en-US" sz="1200" dirty="0">
                        <a:solidFill>
                          <a:schemeClr val="tx1">
                            <a:lumMod val="50000"/>
                          </a:schemeClr>
                        </a:solidFill>
                        <a:latin typeface="+mn-lt"/>
                      </a:endParaRPr>
                    </a:p>
                  </a:txBody>
                  <a:tcPr/>
                </a:tc>
                <a:tc>
                  <a:txBody>
                    <a:bodyPr/>
                    <a:lstStyle/>
                    <a:p>
                      <a:r>
                        <a:rPr kumimoji="1" lang="en-US" altLang="ja-JP" sz="1100" dirty="0" smtClean="0">
                          <a:solidFill>
                            <a:schemeClr val="tx1">
                              <a:lumMod val="50000"/>
                            </a:schemeClr>
                          </a:solidFill>
                          <a:latin typeface="+mn-lt"/>
                        </a:rPr>
                        <a:t>Advanced Malware Protection</a:t>
                      </a:r>
                      <a:r>
                        <a:rPr kumimoji="1" lang="ja-JP" altLang="en-US" sz="1100" dirty="0" smtClean="0">
                          <a:solidFill>
                            <a:schemeClr val="tx1">
                              <a:lumMod val="50000"/>
                            </a:schemeClr>
                          </a:solidFill>
                          <a:latin typeface="+mn-lt"/>
                        </a:rPr>
                        <a:t>の略。</a:t>
                      </a:r>
                      <a:endParaRPr kumimoji="1" lang="en-US" altLang="ja-JP" sz="1100" dirty="0" smtClean="0">
                        <a:solidFill>
                          <a:schemeClr val="tx1">
                            <a:lumMod val="50000"/>
                          </a:schemeClr>
                        </a:solidFill>
                        <a:latin typeface="+mn-lt"/>
                      </a:endParaRPr>
                    </a:p>
                    <a:p>
                      <a:r>
                        <a:rPr kumimoji="1" lang="ja-JP" altLang="en-US" sz="1100" dirty="0" smtClean="0">
                          <a:solidFill>
                            <a:schemeClr val="tx1">
                              <a:lumMod val="50000"/>
                            </a:schemeClr>
                          </a:solidFill>
                          <a:latin typeface="+mn-lt"/>
                        </a:rPr>
                        <a:t>シスコのエンドポイント向けマルウェア対策ソリューション名</a:t>
                      </a:r>
                      <a:endParaRPr kumimoji="1" lang="ja-JP" altLang="en-US" sz="1100" dirty="0">
                        <a:solidFill>
                          <a:schemeClr val="tx1">
                            <a:lumMod val="50000"/>
                          </a:schemeClr>
                        </a:solidFill>
                        <a:latin typeface="+mn-lt"/>
                      </a:endParaRPr>
                    </a:p>
                  </a:txBody>
                  <a:tcPr/>
                </a:tc>
                <a:extLst>
                  <a:ext uri="{0D108BD9-81ED-4DB2-BD59-A6C34878D82A}">
                    <a16:rowId xmlns:a16="http://schemas.microsoft.com/office/drawing/2014/main" val="10001"/>
                  </a:ext>
                </a:extLst>
              </a:tr>
              <a:tr h="434151">
                <a:tc>
                  <a:txBody>
                    <a:bodyPr/>
                    <a:lstStyle/>
                    <a:p>
                      <a:r>
                        <a:rPr kumimoji="1" lang="en-US" altLang="ja-JP" sz="1200" dirty="0" err="1" smtClean="0">
                          <a:solidFill>
                            <a:schemeClr val="tx1">
                              <a:lumMod val="50000"/>
                            </a:schemeClr>
                          </a:solidFill>
                          <a:latin typeface="+mn-lt"/>
                        </a:rPr>
                        <a:t>FirePOWER</a:t>
                      </a:r>
                      <a:endParaRPr kumimoji="1" lang="ja-JP" altLang="en-US" sz="1200" dirty="0">
                        <a:solidFill>
                          <a:schemeClr val="tx1">
                            <a:lumMod val="50000"/>
                          </a:schemeClr>
                        </a:solidFill>
                        <a:latin typeface="+mn-lt"/>
                      </a:endParaRPr>
                    </a:p>
                  </a:txBody>
                  <a:tcPr/>
                </a:tc>
                <a:tc>
                  <a:txBody>
                    <a:bodyPr/>
                    <a:lstStyle/>
                    <a:p>
                      <a:r>
                        <a:rPr kumimoji="1" lang="ja-JP" altLang="en-US" sz="1100" dirty="0" smtClean="0">
                          <a:solidFill>
                            <a:schemeClr val="tx1">
                              <a:lumMod val="50000"/>
                            </a:schemeClr>
                          </a:solidFill>
                          <a:latin typeface="+mn-lt"/>
                        </a:rPr>
                        <a:t>シスコの次世代</a:t>
                      </a:r>
                      <a:r>
                        <a:rPr kumimoji="1" lang="en-US" altLang="ja-JP" sz="1100" dirty="0" smtClean="0">
                          <a:solidFill>
                            <a:schemeClr val="tx1">
                              <a:lumMod val="50000"/>
                            </a:schemeClr>
                          </a:solidFill>
                          <a:latin typeface="+mn-lt"/>
                        </a:rPr>
                        <a:t>IPS</a:t>
                      </a:r>
                      <a:r>
                        <a:rPr kumimoji="1" lang="ja-JP" altLang="en-US" sz="1100" dirty="0" smtClean="0">
                          <a:solidFill>
                            <a:schemeClr val="tx1">
                              <a:lumMod val="50000"/>
                            </a:schemeClr>
                          </a:solidFill>
                          <a:latin typeface="+mn-lt"/>
                        </a:rPr>
                        <a:t>製品名。</a:t>
                      </a:r>
                      <a:endParaRPr kumimoji="1" lang="en-US" altLang="ja-JP" sz="1100" dirty="0" smtClean="0">
                        <a:solidFill>
                          <a:schemeClr val="tx1">
                            <a:lumMod val="50000"/>
                          </a:schemeClr>
                        </a:solidFill>
                        <a:latin typeface="+mn-lt"/>
                      </a:endParaRPr>
                    </a:p>
                    <a:p>
                      <a:r>
                        <a:rPr kumimoji="1" lang="ja-JP" altLang="en-US" sz="1100" dirty="0" smtClean="0">
                          <a:solidFill>
                            <a:schemeClr val="tx1">
                              <a:lumMod val="50000"/>
                            </a:schemeClr>
                          </a:solidFill>
                          <a:latin typeface="+mn-lt"/>
                        </a:rPr>
                        <a:t>アプライアンス　および　</a:t>
                      </a:r>
                      <a:r>
                        <a:rPr kumimoji="1" lang="en-US" altLang="ja-JP" sz="1100" dirty="0" smtClean="0">
                          <a:solidFill>
                            <a:schemeClr val="tx1">
                              <a:lumMod val="50000"/>
                            </a:schemeClr>
                          </a:solidFill>
                          <a:latin typeface="+mn-lt"/>
                        </a:rPr>
                        <a:t>Cisco ASA 5500-X</a:t>
                      </a:r>
                      <a:r>
                        <a:rPr kumimoji="1" lang="ja-JP" altLang="en-US" sz="1100" dirty="0" smtClean="0">
                          <a:solidFill>
                            <a:schemeClr val="tx1">
                              <a:lumMod val="50000"/>
                            </a:schemeClr>
                          </a:solidFill>
                          <a:latin typeface="+mn-lt"/>
                        </a:rPr>
                        <a:t>・</a:t>
                      </a:r>
                      <a:r>
                        <a:rPr kumimoji="1" lang="en-US" altLang="ja-JP" sz="1100" dirty="0" smtClean="0">
                          <a:solidFill>
                            <a:schemeClr val="tx1">
                              <a:lumMod val="50000"/>
                            </a:schemeClr>
                          </a:solidFill>
                          <a:latin typeface="+mn-lt"/>
                        </a:rPr>
                        <a:t>5585-X</a:t>
                      </a:r>
                      <a:r>
                        <a:rPr kumimoji="1" lang="ja-JP" altLang="en-US" sz="1100" dirty="0" smtClean="0">
                          <a:solidFill>
                            <a:schemeClr val="tx1">
                              <a:lumMod val="50000"/>
                            </a:schemeClr>
                          </a:solidFill>
                          <a:latin typeface="+mn-lt"/>
                        </a:rPr>
                        <a:t>シリーズに共存する次世代</a:t>
                      </a:r>
                      <a:r>
                        <a:rPr kumimoji="1" lang="en-US" altLang="ja-JP" sz="1100" dirty="0" smtClean="0">
                          <a:solidFill>
                            <a:schemeClr val="tx1">
                              <a:lumMod val="50000"/>
                            </a:schemeClr>
                          </a:solidFill>
                          <a:latin typeface="+mn-lt"/>
                        </a:rPr>
                        <a:t>IPS</a:t>
                      </a:r>
                      <a:r>
                        <a:rPr kumimoji="1" lang="ja-JP" altLang="en-US" sz="1100" dirty="0" smtClean="0">
                          <a:solidFill>
                            <a:schemeClr val="tx1">
                              <a:lumMod val="50000"/>
                            </a:schemeClr>
                          </a:solidFill>
                          <a:latin typeface="+mn-lt"/>
                        </a:rPr>
                        <a:t>サービス</a:t>
                      </a:r>
                      <a:endParaRPr kumimoji="1" lang="ja-JP" altLang="en-US" sz="1100" dirty="0">
                        <a:solidFill>
                          <a:schemeClr val="tx1">
                            <a:lumMod val="50000"/>
                          </a:schemeClr>
                        </a:solidFill>
                        <a:latin typeface="+mn-lt"/>
                      </a:endParaRPr>
                    </a:p>
                  </a:txBody>
                  <a:tcPr/>
                </a:tc>
                <a:extLst>
                  <a:ext uri="{0D108BD9-81ED-4DB2-BD59-A6C34878D82A}">
                    <a16:rowId xmlns:a16="http://schemas.microsoft.com/office/drawing/2014/main" val="10002"/>
                  </a:ext>
                </a:extLst>
              </a:tr>
              <a:tr h="316697">
                <a:tc>
                  <a:txBody>
                    <a:bodyPr/>
                    <a:lstStyle/>
                    <a:p>
                      <a:r>
                        <a:rPr kumimoji="1" lang="ja-JP" altLang="en-US" sz="1200" dirty="0" smtClean="0">
                          <a:solidFill>
                            <a:schemeClr val="tx1">
                              <a:lumMod val="50000"/>
                            </a:schemeClr>
                          </a:solidFill>
                          <a:latin typeface="+mn-lt"/>
                        </a:rPr>
                        <a:t>レトロスペクティブ セキュリティ</a:t>
                      </a:r>
                      <a:endParaRPr kumimoji="1" lang="ja-JP" altLang="en-US" sz="1200" dirty="0">
                        <a:solidFill>
                          <a:schemeClr val="tx1">
                            <a:lumMod val="50000"/>
                          </a:schemeClr>
                        </a:solidFill>
                        <a:latin typeface="+mn-lt"/>
                      </a:endParaRPr>
                    </a:p>
                  </a:txBody>
                  <a:tcPr/>
                </a:tc>
                <a:tc>
                  <a:txBody>
                    <a:bodyPr/>
                    <a:lstStyle/>
                    <a:p>
                      <a:r>
                        <a:rPr kumimoji="1" lang="ja-JP" altLang="en-US" sz="1100" dirty="0" smtClean="0">
                          <a:solidFill>
                            <a:schemeClr val="tx1">
                              <a:lumMod val="50000"/>
                            </a:schemeClr>
                          </a:solidFill>
                          <a:latin typeface="+mn-lt"/>
                        </a:rPr>
                        <a:t>直訳は、過去を振り返るセキュリティ。</a:t>
                      </a:r>
                      <a:endParaRPr kumimoji="1" lang="en-US" altLang="ja-JP" sz="1100" dirty="0" smtClean="0">
                        <a:solidFill>
                          <a:schemeClr val="tx1">
                            <a:lumMod val="50000"/>
                          </a:schemeClr>
                        </a:solidFill>
                        <a:latin typeface="+mn-lt"/>
                      </a:endParaRPr>
                    </a:p>
                    <a:p>
                      <a:r>
                        <a:rPr kumimoji="1" lang="ja-JP" altLang="en-US" sz="1100" dirty="0" smtClean="0">
                          <a:solidFill>
                            <a:schemeClr val="tx1">
                              <a:lumMod val="50000"/>
                            </a:schemeClr>
                          </a:solidFill>
                          <a:latin typeface="+mn-lt"/>
                        </a:rPr>
                        <a:t>セキュリティ分野での、ある瞬間だけではない継続的な対策</a:t>
                      </a:r>
                      <a:endParaRPr kumimoji="1" lang="en-US" altLang="ja-JP" sz="1100" dirty="0" smtClean="0">
                        <a:solidFill>
                          <a:schemeClr val="tx1">
                            <a:lumMod val="50000"/>
                          </a:schemeClr>
                        </a:solidFill>
                        <a:latin typeface="+mn-lt"/>
                      </a:endParaRPr>
                    </a:p>
                  </a:txBody>
                  <a:tcPr/>
                </a:tc>
                <a:extLst>
                  <a:ext uri="{0D108BD9-81ED-4DB2-BD59-A6C34878D82A}">
                    <a16:rowId xmlns:a16="http://schemas.microsoft.com/office/drawing/2014/main" val="10003"/>
                  </a:ext>
                </a:extLst>
              </a:tr>
              <a:tr h="211406">
                <a:tc>
                  <a:txBody>
                    <a:bodyPr/>
                    <a:lstStyle/>
                    <a:p>
                      <a:r>
                        <a:rPr kumimoji="1" lang="en-US" altLang="ja-JP" sz="1200" dirty="0" err="1" smtClean="0">
                          <a:solidFill>
                            <a:schemeClr val="tx1">
                              <a:lumMod val="50000"/>
                            </a:schemeClr>
                          </a:solidFill>
                          <a:latin typeface="+mn-lt"/>
                        </a:rPr>
                        <a:t>Talos</a:t>
                      </a:r>
                      <a:endParaRPr kumimoji="1" lang="ja-JP" altLang="en-US" sz="1200" dirty="0">
                        <a:solidFill>
                          <a:schemeClr val="tx1">
                            <a:lumMod val="50000"/>
                          </a:schemeClr>
                        </a:solidFill>
                        <a:latin typeface="+mn-lt"/>
                      </a:endParaRPr>
                    </a:p>
                  </a:txBody>
                  <a:tcPr/>
                </a:tc>
                <a:tc>
                  <a:txBody>
                    <a:bodyPr/>
                    <a:lstStyle/>
                    <a:p>
                      <a:r>
                        <a:rPr kumimoji="1" lang="ja-JP" altLang="en-US" sz="1100" dirty="0" smtClean="0">
                          <a:solidFill>
                            <a:schemeClr val="tx1">
                              <a:lumMod val="50000"/>
                            </a:schemeClr>
                          </a:solidFill>
                          <a:latin typeface="+mn-lt"/>
                        </a:rPr>
                        <a:t>世界中のシスコのセキュリティインシデント情報を収集しているクラウドの名称。旧シスコ由来の</a:t>
                      </a:r>
                      <a:r>
                        <a:rPr kumimoji="1" lang="en-US" altLang="ja-JP" sz="1100" dirty="0" smtClean="0">
                          <a:solidFill>
                            <a:schemeClr val="tx1">
                              <a:lumMod val="50000"/>
                            </a:schemeClr>
                          </a:solidFill>
                          <a:latin typeface="+mn-lt"/>
                        </a:rPr>
                        <a:t>SIO </a:t>
                      </a:r>
                      <a:r>
                        <a:rPr kumimoji="1" lang="ja-JP" altLang="en-US" sz="1100" dirty="0" smtClean="0">
                          <a:solidFill>
                            <a:schemeClr val="tx1">
                              <a:lumMod val="50000"/>
                            </a:schemeClr>
                          </a:solidFill>
                          <a:latin typeface="+mn-lt"/>
                        </a:rPr>
                        <a:t>と</a:t>
                      </a:r>
                      <a:r>
                        <a:rPr kumimoji="1" lang="ja-JP" altLang="en-US" sz="1100" dirty="0" smtClean="0">
                          <a:solidFill>
                            <a:schemeClr val="tx1">
                              <a:lumMod val="50000"/>
                            </a:schemeClr>
                          </a:solidFill>
                          <a:latin typeface="+mn-lt"/>
                        </a:rPr>
                        <a:t>、</a:t>
                      </a:r>
                      <a:r>
                        <a:rPr kumimoji="1" lang="en-US" altLang="ja-JP" sz="1100" dirty="0" smtClean="0">
                          <a:solidFill>
                            <a:schemeClr val="tx1">
                              <a:lumMod val="50000"/>
                            </a:schemeClr>
                          </a:solidFill>
                          <a:latin typeface="+mn-lt"/>
                        </a:rPr>
                        <a:t/>
                      </a:r>
                      <a:br>
                        <a:rPr kumimoji="1" lang="en-US" altLang="ja-JP" sz="1100" dirty="0" smtClean="0">
                          <a:solidFill>
                            <a:schemeClr val="tx1">
                              <a:lumMod val="50000"/>
                            </a:schemeClr>
                          </a:solidFill>
                          <a:latin typeface="+mn-lt"/>
                        </a:rPr>
                      </a:br>
                      <a:r>
                        <a:rPr kumimoji="1" lang="ja-JP" altLang="en-US" sz="1100" dirty="0" smtClean="0">
                          <a:solidFill>
                            <a:schemeClr val="tx1">
                              <a:lumMod val="50000"/>
                            </a:schemeClr>
                          </a:solidFill>
                          <a:latin typeface="+mn-lt"/>
                        </a:rPr>
                        <a:t>旧</a:t>
                      </a:r>
                      <a:r>
                        <a:rPr kumimoji="1" lang="en-US" altLang="ja-JP" sz="1100" smtClean="0">
                          <a:solidFill>
                            <a:schemeClr val="tx1">
                              <a:lumMod val="50000"/>
                            </a:schemeClr>
                          </a:solidFill>
                          <a:latin typeface="+mn-lt"/>
                        </a:rPr>
                        <a:t>SourceFire</a:t>
                      </a:r>
                      <a:r>
                        <a:rPr kumimoji="1" lang="ja-JP" altLang="en-US" sz="1100" dirty="0" smtClean="0">
                          <a:solidFill>
                            <a:schemeClr val="tx1">
                              <a:lumMod val="50000"/>
                            </a:schemeClr>
                          </a:solidFill>
                          <a:latin typeface="+mn-lt"/>
                        </a:rPr>
                        <a:t>由来の</a:t>
                      </a:r>
                      <a:r>
                        <a:rPr kumimoji="1" lang="en-US" altLang="ja-JP" sz="1100" dirty="0" smtClean="0">
                          <a:solidFill>
                            <a:schemeClr val="tx1">
                              <a:lumMod val="50000"/>
                            </a:schemeClr>
                          </a:solidFill>
                          <a:latin typeface="+mn-lt"/>
                        </a:rPr>
                        <a:t>VRT</a:t>
                      </a:r>
                      <a:r>
                        <a:rPr kumimoji="1" lang="ja-JP" altLang="en-US" sz="1100" dirty="0" smtClean="0">
                          <a:solidFill>
                            <a:schemeClr val="tx1">
                              <a:lumMod val="50000"/>
                            </a:schemeClr>
                          </a:solidFill>
                          <a:latin typeface="+mn-lt"/>
                        </a:rPr>
                        <a:t>が合体したもの</a:t>
                      </a:r>
                      <a:endParaRPr kumimoji="1" lang="en-US" altLang="ja-JP" sz="1100" dirty="0" smtClean="0">
                        <a:solidFill>
                          <a:schemeClr val="tx1">
                            <a:lumMod val="50000"/>
                          </a:schemeClr>
                        </a:solidFill>
                        <a:latin typeface="+mn-lt"/>
                      </a:endParaRPr>
                    </a:p>
                  </a:txBody>
                  <a:tcPr/>
                </a:tc>
                <a:extLst>
                  <a:ext uri="{0D108BD9-81ED-4DB2-BD59-A6C34878D82A}">
                    <a16:rowId xmlns:a16="http://schemas.microsoft.com/office/drawing/2014/main" val="10004"/>
                  </a:ext>
                </a:extLst>
              </a:tr>
              <a:tr h="211406">
                <a:tc>
                  <a:txBody>
                    <a:bodyPr/>
                    <a:lstStyle/>
                    <a:p>
                      <a:r>
                        <a:rPr lang="en-US" altLang="ja-JP" sz="1200" dirty="0" smtClean="0">
                          <a:solidFill>
                            <a:schemeClr val="tx1">
                              <a:lumMod val="50000"/>
                            </a:schemeClr>
                          </a:solidFill>
                          <a:latin typeface="+mn-lt"/>
                        </a:rPr>
                        <a:t>CSI</a:t>
                      </a:r>
                      <a:endParaRPr lang="ja-JP" altLang="en-US" sz="1200" dirty="0">
                        <a:solidFill>
                          <a:schemeClr val="tx1">
                            <a:lumMod val="50000"/>
                          </a:schemeClr>
                        </a:solidFill>
                        <a:latin typeface="+mn-lt"/>
                      </a:endParaRPr>
                    </a:p>
                  </a:txBody>
                  <a:tcPr/>
                </a:tc>
                <a:tc>
                  <a:txBody>
                    <a:bodyPr/>
                    <a:lstStyle/>
                    <a:p>
                      <a:r>
                        <a:rPr lang="en-US" altLang="ja-JP" sz="1100" dirty="0" smtClean="0">
                          <a:solidFill>
                            <a:srgbClr val="2C2C2E"/>
                          </a:solidFill>
                          <a:latin typeface="+mn-lt"/>
                          <a:ea typeface="ＭＳ Ｐゴシック"/>
                          <a:cs typeface="ＭＳ Ｐゴシック"/>
                        </a:rPr>
                        <a:t>Cisco Collective Security Intelligence Cloud</a:t>
                      </a:r>
                      <a:r>
                        <a:rPr lang="ja-JP" altLang="en-US" sz="1100" dirty="0" smtClean="0">
                          <a:solidFill>
                            <a:srgbClr val="2C2C2E"/>
                          </a:solidFill>
                          <a:latin typeface="+mn-lt"/>
                          <a:ea typeface="ＭＳ Ｐゴシック"/>
                          <a:cs typeface="ＭＳ Ｐゴシック"/>
                        </a:rPr>
                        <a:t>。</a:t>
                      </a:r>
                      <a:r>
                        <a:rPr kumimoji="1" lang="en-US" altLang="ja-JP" sz="1100" dirty="0" err="1" smtClean="0">
                          <a:solidFill>
                            <a:schemeClr val="tx1">
                              <a:lumMod val="50000"/>
                            </a:schemeClr>
                          </a:solidFill>
                          <a:latin typeface="+mn-lt"/>
                        </a:rPr>
                        <a:t>Talos</a:t>
                      </a:r>
                      <a:r>
                        <a:rPr kumimoji="1" lang="ja-JP" altLang="en-US" sz="1100" dirty="0" smtClean="0">
                          <a:solidFill>
                            <a:schemeClr val="tx1">
                              <a:lumMod val="50000"/>
                            </a:schemeClr>
                          </a:solidFill>
                          <a:latin typeface="+mn-lt"/>
                        </a:rPr>
                        <a:t>含むすべてのシスコのセキュリティ情報を収集しているクラウド。いままでの</a:t>
                      </a:r>
                      <a:r>
                        <a:rPr kumimoji="1" lang="en-US" altLang="ja-JP" sz="1100" dirty="0" smtClean="0">
                          <a:solidFill>
                            <a:schemeClr val="tx1">
                              <a:lumMod val="50000"/>
                            </a:schemeClr>
                          </a:solidFill>
                          <a:latin typeface="+mn-lt"/>
                        </a:rPr>
                        <a:t>SIO</a:t>
                      </a:r>
                      <a:r>
                        <a:rPr kumimoji="1" lang="ja-JP" altLang="en-US" sz="1100" dirty="0" smtClean="0">
                          <a:solidFill>
                            <a:schemeClr val="tx1">
                              <a:lumMod val="50000"/>
                            </a:schemeClr>
                          </a:solidFill>
                          <a:latin typeface="+mn-lt"/>
                        </a:rPr>
                        <a:t>と同じ認識でこの用語を利用。</a:t>
                      </a:r>
                      <a:endParaRPr kumimoji="1" lang="en-US" altLang="ja-JP" sz="1100" dirty="0" smtClean="0">
                        <a:solidFill>
                          <a:schemeClr val="tx1">
                            <a:lumMod val="50000"/>
                          </a:schemeClr>
                        </a:solidFill>
                        <a:latin typeface="+mn-lt"/>
                      </a:endParaRPr>
                    </a:p>
                  </a:txBody>
                  <a:tcPr/>
                </a:tc>
                <a:extLst>
                  <a:ext uri="{0D108BD9-81ED-4DB2-BD59-A6C34878D82A}">
                    <a16:rowId xmlns:a16="http://schemas.microsoft.com/office/drawing/2014/main" val="10005"/>
                  </a:ext>
                </a:extLst>
              </a:tr>
              <a:tr h="21140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lumMod val="50000"/>
                            </a:schemeClr>
                          </a:solidFill>
                          <a:latin typeface="+mn-lt"/>
                        </a:rPr>
                        <a:t>サンドボックス</a:t>
                      </a:r>
                      <a:endParaRPr lang="en-US" altLang="ja-JP" sz="1200" dirty="0" smtClean="0">
                        <a:solidFill>
                          <a:schemeClr val="tx1">
                            <a:lumMod val="50000"/>
                          </a:schemeClr>
                        </a:solidFill>
                        <a:latin typeface="+mn-lt"/>
                      </a:endParaRPr>
                    </a:p>
                  </a:txBody>
                  <a:tcPr/>
                </a:tc>
                <a:tc>
                  <a:txBody>
                    <a:bodyPr/>
                    <a:lstStyle/>
                    <a:p>
                      <a:r>
                        <a:rPr kumimoji="1" lang="ja-JP" altLang="en-US" sz="1100" dirty="0" smtClean="0">
                          <a:solidFill>
                            <a:schemeClr val="tx1">
                              <a:lumMod val="50000"/>
                            </a:schemeClr>
                          </a:solidFill>
                          <a:latin typeface="+mn-lt"/>
                        </a:rPr>
                        <a:t>マルウェアかどうかを確認するため、検体をバーチャル環境で動作させる仕組み。一般的なセキュリティ用語。</a:t>
                      </a:r>
                      <a:endParaRPr kumimoji="1" lang="en-US" altLang="ja-JP" sz="1100" dirty="0" smtClean="0">
                        <a:solidFill>
                          <a:schemeClr val="tx1">
                            <a:lumMod val="50000"/>
                          </a:schemeClr>
                        </a:solidFill>
                        <a:latin typeface="+mn-lt"/>
                      </a:endParaRPr>
                    </a:p>
                  </a:txBody>
                  <a:tcPr/>
                </a:tc>
                <a:extLst>
                  <a:ext uri="{0D108BD9-81ED-4DB2-BD59-A6C34878D82A}">
                    <a16:rowId xmlns:a16="http://schemas.microsoft.com/office/drawing/2014/main" val="10006"/>
                  </a:ext>
                </a:extLst>
              </a:tr>
              <a:tr h="211406">
                <a:tc>
                  <a:txBody>
                    <a:bodyPr/>
                    <a:lstStyle/>
                    <a:p>
                      <a:r>
                        <a:rPr kumimoji="1" lang="en-US" altLang="ja-JP" sz="1200" dirty="0" err="1" smtClean="0">
                          <a:solidFill>
                            <a:schemeClr val="tx1">
                              <a:lumMod val="50000"/>
                            </a:schemeClr>
                          </a:solidFill>
                          <a:latin typeface="+mn-lt"/>
                        </a:rPr>
                        <a:t>ThreatGrid</a:t>
                      </a:r>
                      <a:endParaRPr kumimoji="1" lang="ja-JP" altLang="en-US" sz="1200" dirty="0">
                        <a:solidFill>
                          <a:schemeClr val="tx1">
                            <a:lumMod val="50000"/>
                          </a:schemeClr>
                        </a:solidFill>
                        <a:latin typeface="+mn-lt"/>
                      </a:endParaRPr>
                    </a:p>
                  </a:txBody>
                  <a:tcPr/>
                </a:tc>
                <a:tc>
                  <a:txBody>
                    <a:bodyPr/>
                    <a:lstStyle/>
                    <a:p>
                      <a:r>
                        <a:rPr kumimoji="1" lang="en-US" altLang="ja-JP" sz="1100" dirty="0" smtClean="0">
                          <a:solidFill>
                            <a:schemeClr val="tx1">
                              <a:lumMod val="50000"/>
                            </a:schemeClr>
                          </a:solidFill>
                          <a:latin typeface="+mn-lt"/>
                        </a:rPr>
                        <a:t>AMP</a:t>
                      </a:r>
                      <a:r>
                        <a:rPr kumimoji="1" lang="ja-JP" altLang="en-US" sz="1100" dirty="0" smtClean="0">
                          <a:solidFill>
                            <a:schemeClr val="tx1">
                              <a:lumMod val="50000"/>
                            </a:schemeClr>
                          </a:solidFill>
                          <a:latin typeface="+mn-lt"/>
                        </a:rPr>
                        <a:t>のサンドボックス機能。クラウドで連携</a:t>
                      </a:r>
                      <a:endParaRPr kumimoji="1" lang="en-US" altLang="ja-JP" sz="1100" dirty="0" smtClean="0">
                        <a:solidFill>
                          <a:schemeClr val="tx1">
                            <a:lumMod val="50000"/>
                          </a:schemeClr>
                        </a:solidFill>
                        <a:latin typeface="+mn-lt"/>
                      </a:endParaRPr>
                    </a:p>
                  </a:txBody>
                  <a:tcPr/>
                </a:tc>
                <a:extLst>
                  <a:ext uri="{0D108BD9-81ED-4DB2-BD59-A6C34878D82A}">
                    <a16:rowId xmlns:a16="http://schemas.microsoft.com/office/drawing/2014/main" val="10007"/>
                  </a:ext>
                </a:extLst>
              </a:tr>
              <a:tr h="211406">
                <a:tc>
                  <a:txBody>
                    <a:bodyPr/>
                    <a:lstStyle/>
                    <a:p>
                      <a:r>
                        <a:rPr kumimoji="1" lang="ja-JP" altLang="en-US" sz="1200" dirty="0" smtClean="0">
                          <a:solidFill>
                            <a:schemeClr val="tx1">
                              <a:lumMod val="50000"/>
                            </a:schemeClr>
                          </a:solidFill>
                          <a:latin typeface="+mn-lt"/>
                        </a:rPr>
                        <a:t>トラジェクトリ</a:t>
                      </a:r>
                      <a:endParaRPr kumimoji="1" lang="ja-JP" altLang="en-US" sz="1200" dirty="0">
                        <a:solidFill>
                          <a:schemeClr val="tx1">
                            <a:lumMod val="50000"/>
                          </a:schemeClr>
                        </a:solidFill>
                        <a:latin typeface="+mn-lt"/>
                      </a:endParaRPr>
                    </a:p>
                  </a:txBody>
                  <a:tcPr/>
                </a:tc>
                <a:tc>
                  <a:txBody>
                    <a:bodyPr/>
                    <a:lstStyle/>
                    <a:p>
                      <a:r>
                        <a:rPr kumimoji="1" lang="en-US" altLang="ja-JP" sz="1100" dirty="0" smtClean="0">
                          <a:solidFill>
                            <a:schemeClr val="tx1">
                              <a:lumMod val="50000"/>
                            </a:schemeClr>
                          </a:solidFill>
                          <a:latin typeface="+mn-lt"/>
                        </a:rPr>
                        <a:t>AMP</a:t>
                      </a:r>
                      <a:r>
                        <a:rPr kumimoji="1" lang="ja-JP" altLang="en-US" sz="1100" dirty="0" smtClean="0">
                          <a:solidFill>
                            <a:schemeClr val="tx1">
                              <a:lumMod val="50000"/>
                            </a:schemeClr>
                          </a:solidFill>
                          <a:latin typeface="+mn-lt"/>
                        </a:rPr>
                        <a:t>のセキュリティ証跡機能。場合は過去にさかのぼってマルウェアの感染・伝播状況を確認する機能。</a:t>
                      </a:r>
                      <a:endParaRPr kumimoji="1" lang="en-US" altLang="ja-JP" sz="1100" dirty="0" smtClean="0">
                        <a:solidFill>
                          <a:schemeClr val="tx1">
                            <a:lumMod val="50000"/>
                          </a:schemeClr>
                        </a:solidFill>
                        <a:latin typeface="+mn-lt"/>
                      </a:endParaRPr>
                    </a:p>
                  </a:txBody>
                  <a:tcPr/>
                </a:tc>
                <a:extLst>
                  <a:ext uri="{0D108BD9-81ED-4DB2-BD59-A6C34878D82A}">
                    <a16:rowId xmlns:a16="http://schemas.microsoft.com/office/drawing/2014/main" val="10008"/>
                  </a:ext>
                </a:extLst>
              </a:tr>
              <a:tr h="211406">
                <a:tc>
                  <a:txBody>
                    <a:bodyPr/>
                    <a:lstStyle/>
                    <a:p>
                      <a:r>
                        <a:rPr kumimoji="1" lang="ja-JP" altLang="en-US" sz="1200" dirty="0" smtClean="0">
                          <a:solidFill>
                            <a:schemeClr val="tx1">
                              <a:lumMod val="50000"/>
                            </a:schemeClr>
                          </a:solidFill>
                          <a:latin typeface="+mn-lt"/>
                        </a:rPr>
                        <a:t>クラウド リコール</a:t>
                      </a:r>
                      <a:endParaRPr kumimoji="1" lang="ja-JP" altLang="en-US" sz="1200" dirty="0">
                        <a:solidFill>
                          <a:schemeClr val="tx1">
                            <a:lumMod val="50000"/>
                          </a:schemeClr>
                        </a:solidFill>
                        <a:latin typeface="+mn-lt"/>
                      </a:endParaRPr>
                    </a:p>
                  </a:txBody>
                  <a:tcPr/>
                </a:tc>
                <a:tc>
                  <a:txBody>
                    <a:bodyPr/>
                    <a:lstStyle/>
                    <a:p>
                      <a:r>
                        <a:rPr kumimoji="1" lang="en-US" altLang="ja-JP" sz="1100" dirty="0" smtClean="0">
                          <a:solidFill>
                            <a:schemeClr val="tx1">
                              <a:lumMod val="50000"/>
                            </a:schemeClr>
                          </a:solidFill>
                          <a:latin typeface="+mn-lt"/>
                        </a:rPr>
                        <a:t>AMP</a:t>
                      </a:r>
                      <a:r>
                        <a:rPr kumimoji="1" lang="ja-JP" altLang="en-US" sz="1100" dirty="0" smtClean="0">
                          <a:solidFill>
                            <a:schemeClr val="tx1">
                              <a:lumMod val="50000"/>
                            </a:schemeClr>
                          </a:solidFill>
                          <a:latin typeface="+mn-lt"/>
                        </a:rPr>
                        <a:t>の機能。</a:t>
                      </a:r>
                      <a:endParaRPr kumimoji="1" lang="en-US" altLang="ja-JP" sz="1100" dirty="0" smtClean="0">
                        <a:solidFill>
                          <a:schemeClr val="tx1">
                            <a:lumMod val="50000"/>
                          </a:schemeClr>
                        </a:solidFill>
                        <a:latin typeface="+mn-lt"/>
                      </a:endParaRPr>
                    </a:p>
                  </a:txBody>
                  <a:tcPr/>
                </a:tc>
                <a:extLst>
                  <a:ext uri="{0D108BD9-81ED-4DB2-BD59-A6C34878D82A}">
                    <a16:rowId xmlns:a16="http://schemas.microsoft.com/office/drawing/2014/main" val="10009"/>
                  </a:ext>
                </a:extLst>
              </a:tr>
              <a:tr h="211406">
                <a:tc>
                  <a:txBody>
                    <a:bodyPr/>
                    <a:lstStyle/>
                    <a:p>
                      <a:r>
                        <a:rPr kumimoji="1" lang="en-US" altLang="ja-JP" sz="1200" dirty="0" smtClean="0">
                          <a:solidFill>
                            <a:schemeClr val="tx1">
                              <a:lumMod val="50000"/>
                            </a:schemeClr>
                          </a:solidFill>
                          <a:latin typeface="+mn-lt"/>
                        </a:rPr>
                        <a:t>AMP for Everywhere</a:t>
                      </a:r>
                      <a:endParaRPr kumimoji="1" lang="ja-JP" altLang="en-US" sz="1200" dirty="0">
                        <a:solidFill>
                          <a:schemeClr val="tx1">
                            <a:lumMod val="50000"/>
                          </a:schemeClr>
                        </a:solidFill>
                        <a:latin typeface="+mn-lt"/>
                      </a:endParaRPr>
                    </a:p>
                  </a:txBody>
                  <a:tcPr/>
                </a:tc>
                <a:tc>
                  <a:txBody>
                    <a:bodyPr/>
                    <a:lstStyle/>
                    <a:p>
                      <a:r>
                        <a:rPr kumimoji="1" lang="en-US" altLang="ja-JP" sz="1100" dirty="0" smtClean="0">
                          <a:solidFill>
                            <a:schemeClr val="tx1">
                              <a:lumMod val="50000"/>
                            </a:schemeClr>
                          </a:solidFill>
                          <a:latin typeface="+mn-lt"/>
                        </a:rPr>
                        <a:t>AMP</a:t>
                      </a:r>
                      <a:r>
                        <a:rPr kumimoji="1" lang="ja-JP" altLang="en-US" sz="1100" dirty="0" smtClean="0">
                          <a:solidFill>
                            <a:schemeClr val="tx1">
                              <a:lumMod val="50000"/>
                            </a:schemeClr>
                          </a:solidFill>
                          <a:latin typeface="+mn-lt"/>
                        </a:rPr>
                        <a:t>が関与する製品の総称。</a:t>
                      </a:r>
                      <a:r>
                        <a:rPr kumimoji="1" lang="en-US" altLang="ja-JP" sz="1100" dirty="0" smtClean="0">
                          <a:solidFill>
                            <a:schemeClr val="tx1">
                              <a:lumMod val="50000"/>
                            </a:schemeClr>
                          </a:solidFill>
                          <a:latin typeface="+mn-lt"/>
                        </a:rPr>
                        <a:t>For Networks, for Endpoints, for</a:t>
                      </a:r>
                      <a:r>
                        <a:rPr kumimoji="1" lang="en-US" altLang="ja-JP" sz="1100" baseline="0" dirty="0" smtClean="0">
                          <a:solidFill>
                            <a:schemeClr val="tx1">
                              <a:lumMod val="50000"/>
                            </a:schemeClr>
                          </a:solidFill>
                          <a:latin typeface="+mn-lt"/>
                        </a:rPr>
                        <a:t> Contents Security(WSA/ESA/CWS)</a:t>
                      </a:r>
                      <a:endParaRPr kumimoji="1" lang="en-US" altLang="ja-JP" sz="1100" dirty="0" smtClean="0">
                        <a:solidFill>
                          <a:schemeClr val="tx1">
                            <a:lumMod val="50000"/>
                          </a:schemeClr>
                        </a:solidFill>
                        <a:latin typeface="+mn-lt"/>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06047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セールス コンテンツ紹介</a:t>
            </a:r>
            <a:r>
              <a:rPr kumimoji="1" lang="en-US" altLang="ja-JP" dirty="0" smtClean="0"/>
              <a:t>(</a:t>
            </a:r>
            <a:r>
              <a:rPr kumimoji="1" lang="ja-JP" altLang="en-US" dirty="0" smtClean="0"/>
              <a:t>英語</a:t>
            </a:r>
            <a:r>
              <a:rPr kumimoji="1" lang="en-US" altLang="ja-JP" dirty="0" smtClean="0"/>
              <a:t>)</a:t>
            </a:r>
            <a:endParaRPr kumimoji="1" lang="ja-JP" altLang="en-US" dirty="0"/>
          </a:p>
        </p:txBody>
      </p:sp>
      <p:sp>
        <p:nvSpPr>
          <p:cNvPr id="2" name="テキスト プレースホルダー 1"/>
          <p:cNvSpPr>
            <a:spLocks noGrp="1"/>
          </p:cNvSpPr>
          <p:nvPr>
            <p:ph type="body" sz="quarter" idx="4294967295"/>
          </p:nvPr>
        </p:nvSpPr>
        <p:spPr>
          <a:xfrm>
            <a:off x="928919" y="1124248"/>
            <a:ext cx="7757882" cy="2341409"/>
          </a:xfrm>
          <a:prstGeom prst="rect">
            <a:avLst/>
          </a:prstGeom>
        </p:spPr>
        <p:txBody>
          <a:bodyPr/>
          <a:lstStyle/>
          <a:p>
            <a:r>
              <a:rPr lang="en-US" altLang="ja-JP" sz="1600" dirty="0" smtClean="0">
                <a:latin typeface="Arial" panose="020B0604020202020204" pitchFamily="34" charset="0"/>
                <a:cs typeface="Arial" panose="020B0604020202020204" pitchFamily="34" charset="0"/>
              </a:rPr>
              <a:t>Sales Connect</a:t>
            </a:r>
          </a:p>
          <a:p>
            <a:r>
              <a:rPr lang="en-US" altLang="ja-JP" sz="1600" dirty="0" err="1" smtClean="0">
                <a:latin typeface="Arial" panose="020B0604020202020204" pitchFamily="34" charset="0"/>
                <a:cs typeface="Arial" panose="020B0604020202020204" pitchFamily="34" charset="0"/>
              </a:rPr>
              <a:t>PoV</a:t>
            </a:r>
            <a:r>
              <a:rPr lang="en-US" altLang="ja-JP" sz="1600" dirty="0" smtClean="0">
                <a:latin typeface="Arial" panose="020B0604020202020204" pitchFamily="34" charset="0"/>
                <a:cs typeface="Arial" panose="020B0604020202020204" pitchFamily="34" charset="0"/>
              </a:rPr>
              <a:t> Guide</a:t>
            </a:r>
          </a:p>
          <a:p>
            <a:r>
              <a:rPr lang="en-US" altLang="ja-JP" sz="1600" dirty="0" smtClean="0">
                <a:latin typeface="Arial" panose="020B0604020202020204" pitchFamily="34" charset="0"/>
                <a:cs typeface="Arial" panose="020B0604020202020204" pitchFamily="34" charset="0"/>
              </a:rPr>
              <a:t>Community</a:t>
            </a:r>
          </a:p>
          <a:p>
            <a:r>
              <a:rPr lang="ja-JP" altLang="en-US" sz="1600" dirty="0" smtClean="0">
                <a:latin typeface="Arial" panose="020B0604020202020204" pitchFamily="34" charset="0"/>
                <a:cs typeface="Arial" panose="020B0604020202020204" pitchFamily="34" charset="0"/>
              </a:rPr>
              <a:t>マニュアル</a:t>
            </a:r>
            <a:endParaRPr lang="en-US" altLang="ja-JP" sz="1600" dirty="0" smtClean="0">
              <a:latin typeface="Arial" panose="020B0604020202020204" pitchFamily="34" charset="0"/>
              <a:cs typeface="Arial" panose="020B0604020202020204" pitchFamily="34" charset="0"/>
            </a:endParaRPr>
          </a:p>
          <a:p>
            <a:pPr lvl="2"/>
            <a:r>
              <a:rPr lang="en-US" altLang="ja-JP" dirty="0">
                <a:hlinkClick r:id="rId2" invalidUrl="https://docs.amp.cisco.com/en/A4E/AMP for Endpoints User Guide.pdf"/>
              </a:rPr>
              <a:t>https://docs.amp.cisco.com/en/A4E/AMP%20for%20Endpoints%20User%20Guide.pdf</a:t>
            </a:r>
            <a:endParaRPr lang="en-US" altLang="ja-JP" dirty="0"/>
          </a:p>
          <a:p>
            <a:pPr lvl="2"/>
            <a:r>
              <a:rPr lang="en-US" altLang="ja-JP" dirty="0">
                <a:hlinkClick r:id="rId3" invalidUrl="https://docs.amp.cisco.com/en/A4E/AMP for Endpoints Deployment Strategy.pdf"/>
              </a:rPr>
              <a:t>https://docs.amp.cisco.com/en/A4E/AMP%20for%20Endpoints%20Deployment%20Strategy.pdf</a:t>
            </a:r>
            <a:endParaRPr lang="en-US" altLang="ja-JP" dirty="0"/>
          </a:p>
          <a:p>
            <a:pPr lvl="2"/>
            <a:r>
              <a:rPr lang="en-US" altLang="ja-JP" dirty="0">
                <a:hlinkClick r:id="rId4" invalidUrl="https://docs.amp.cisco.com/en/A4E/AMP for Endpoints Quick Start.pdf"/>
              </a:rPr>
              <a:t>https://docs.amp.cisco.com/en/A4E/AMP%20for%20Endpoints%20Quick%20Start.pdf</a:t>
            </a:r>
            <a:endParaRPr lang="en-US" altLang="ja-JP" dirty="0"/>
          </a:p>
          <a:p>
            <a:pPr lvl="1"/>
            <a:endParaRPr lang="en-US" altLang="ja-JP" dirty="0">
              <a:latin typeface="Arial" panose="020B0604020202020204" pitchFamily="34" charset="0"/>
              <a:cs typeface="Arial" panose="020B0604020202020204" pitchFamily="34" charset="0"/>
            </a:endParaRPr>
          </a:p>
          <a:p>
            <a:endParaRPr lang="ja-JP" altLang="en-US" sz="1400" dirty="0">
              <a:latin typeface="Arial" panose="020B0604020202020204" pitchFamily="34" charset="0"/>
              <a:cs typeface="Arial" panose="020B0604020202020204" pitchFamily="34" charset="0"/>
            </a:endParaRPr>
          </a:p>
        </p:txBody>
      </p:sp>
      <p:sp>
        <p:nvSpPr>
          <p:cNvPr id="5" name="禁止 4"/>
          <p:cNvSpPr/>
          <p:nvPr/>
        </p:nvSpPr>
        <p:spPr>
          <a:xfrm>
            <a:off x="7480663" y="584317"/>
            <a:ext cx="1079863" cy="1079863"/>
          </a:xfrm>
          <a:prstGeom prst="noSmoking">
            <a:avLst>
              <a:gd name="adj" fmla="val 20473"/>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accent1"/>
                </a:solidFill>
              </a:rPr>
              <a:t>Internal</a:t>
            </a:r>
            <a:endParaRPr kumimoji="1" lang="ja-JP" altLang="en-US" dirty="0" smtClean="0">
              <a:solidFill>
                <a:schemeClr val="accent1"/>
              </a:solidFill>
            </a:endParaRPr>
          </a:p>
        </p:txBody>
      </p:sp>
    </p:spTree>
    <p:extLst>
      <p:ext uri="{BB962C8B-B14F-4D97-AF65-F5344CB8AC3E}">
        <p14:creationId xmlns:p14="http://schemas.microsoft.com/office/powerpoint/2010/main" val="322318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Cisco </a:t>
            </a:r>
            <a:r>
              <a:rPr lang="ja-JP" altLang="en-US" dirty="0" smtClean="0"/>
              <a:t>の優位性　</a:t>
            </a:r>
            <a:r>
              <a:rPr lang="en-US" altLang="ja-JP" dirty="0" smtClean="0"/>
              <a:t>/ </a:t>
            </a:r>
            <a:r>
              <a:rPr lang="ja-JP" altLang="en-US" dirty="0" smtClean="0"/>
              <a:t>競合比較</a:t>
            </a:r>
            <a:endParaRPr kumimoji="1" lang="ja-JP" altLang="en-US" dirty="0"/>
          </a:p>
        </p:txBody>
      </p:sp>
      <p:sp>
        <p:nvSpPr>
          <p:cNvPr id="3" name="角丸四角形 2"/>
          <p:cNvSpPr/>
          <p:nvPr/>
        </p:nvSpPr>
        <p:spPr>
          <a:xfrm>
            <a:off x="6574971" y="87086"/>
            <a:ext cx="2181497" cy="497231"/>
          </a:xfrm>
          <a:prstGeom prst="round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US" altLang="ja-JP" dirty="0" smtClean="0"/>
              <a:t>Internal ONLY</a:t>
            </a:r>
            <a:endParaRPr kumimoji="1" lang="ja-JP" altLang="en-US" dirty="0" smtClean="0"/>
          </a:p>
        </p:txBody>
      </p:sp>
      <p:sp>
        <p:nvSpPr>
          <p:cNvPr id="4" name="テキスト プレースホルダー 1"/>
          <p:cNvSpPr txBox="1">
            <a:spLocks/>
          </p:cNvSpPr>
          <p:nvPr/>
        </p:nvSpPr>
        <p:spPr>
          <a:xfrm>
            <a:off x="553266" y="1013729"/>
            <a:ext cx="8277225" cy="3168650"/>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r>
              <a:rPr lang="ja-JP" altLang="en-US" sz="1800" dirty="0"/>
              <a:t>競合との差別化</a:t>
            </a:r>
            <a:endParaRPr lang="en-US" altLang="ja-JP" sz="1800" dirty="0"/>
          </a:p>
          <a:p>
            <a:pPr lvl="1"/>
            <a:r>
              <a:rPr lang="ja-JP" altLang="en-US" sz="1600" dirty="0"/>
              <a:t>レトロスペクティブ セキュリティ</a:t>
            </a:r>
            <a:endParaRPr lang="en-US" altLang="ja-JP" sz="1600" dirty="0"/>
          </a:p>
          <a:p>
            <a:pPr lvl="2"/>
            <a:r>
              <a:rPr lang="ja-JP" altLang="en-US" sz="1400" dirty="0"/>
              <a:t>過去に起きていたイベントに遡って対応</a:t>
            </a:r>
            <a:endParaRPr lang="en-US" altLang="ja-JP" sz="1400" dirty="0"/>
          </a:p>
          <a:p>
            <a:pPr lvl="2"/>
            <a:r>
              <a:rPr lang="en-US" altLang="en-US" sz="1400" dirty="0"/>
              <a:t>ファイルの相関関係の可視化</a:t>
            </a:r>
          </a:p>
          <a:p>
            <a:pPr lvl="1"/>
            <a:r>
              <a:rPr lang="ja-JP" altLang="en-US" sz="1600" dirty="0"/>
              <a:t>サンドボックス</a:t>
            </a:r>
            <a:r>
              <a:rPr lang="en-US" altLang="ja-JP" sz="1600" dirty="0"/>
              <a:t>(</a:t>
            </a:r>
            <a:r>
              <a:rPr lang="en-US" altLang="ja-JP" sz="1600" dirty="0" err="1"/>
              <a:t>ThreatGRID</a:t>
            </a:r>
            <a:r>
              <a:rPr lang="en-US" altLang="ja-JP" sz="1600" dirty="0"/>
              <a:t>)</a:t>
            </a:r>
            <a:r>
              <a:rPr lang="ja-JP" altLang="en-US" sz="1600" dirty="0"/>
              <a:t>との</a:t>
            </a:r>
            <a:r>
              <a:rPr lang="ja-JP" altLang="en-US" sz="1600" dirty="0" smtClean="0"/>
              <a:t>連携</a:t>
            </a:r>
            <a:endParaRPr lang="en-US" altLang="ja-JP" sz="1600" dirty="0">
              <a:latin typeface="Arial" panose="020B0604020202020204" pitchFamily="34" charset="0"/>
              <a:cs typeface="Arial" panose="020B0604020202020204" pitchFamily="34" charset="0"/>
            </a:endParaRPr>
          </a:p>
          <a:p>
            <a:endParaRPr lang="en-US" altLang="ja-JP" sz="1600" dirty="0" smtClean="0">
              <a:latin typeface="Arial" panose="020B0604020202020204" pitchFamily="34" charset="0"/>
              <a:cs typeface="Arial" panose="020B0604020202020204" pitchFamily="34" charset="0"/>
            </a:endParaRPr>
          </a:p>
          <a:p>
            <a:endParaRPr lang="en-US" altLang="ja-JP" sz="1600" dirty="0">
              <a:latin typeface="Arial" panose="020B0604020202020204" pitchFamily="34" charset="0"/>
              <a:cs typeface="Arial" panose="020B0604020202020204" pitchFamily="34" charset="0"/>
            </a:endParaRPr>
          </a:p>
          <a:p>
            <a:endParaRPr lang="ja-JP" altLang="en-US" sz="1600" dirty="0">
              <a:latin typeface="Arial" panose="020B0604020202020204" pitchFamily="34" charset="0"/>
              <a:cs typeface="Arial" panose="020B0604020202020204" pitchFamily="34" charset="0"/>
            </a:endParaRPr>
          </a:p>
        </p:txBody>
      </p:sp>
      <p:sp>
        <p:nvSpPr>
          <p:cNvPr id="5" name="禁止 4"/>
          <p:cNvSpPr/>
          <p:nvPr/>
        </p:nvSpPr>
        <p:spPr>
          <a:xfrm>
            <a:off x="7480663" y="584317"/>
            <a:ext cx="1079863" cy="1079863"/>
          </a:xfrm>
          <a:prstGeom prst="noSmoking">
            <a:avLst>
              <a:gd name="adj" fmla="val 20473"/>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accent1"/>
                </a:solidFill>
              </a:rPr>
              <a:t>Internal</a:t>
            </a:r>
            <a:endParaRPr kumimoji="1" lang="ja-JP" altLang="en-US" dirty="0" smtClean="0">
              <a:solidFill>
                <a:schemeClr val="accent1"/>
              </a:solidFill>
            </a:endParaRPr>
          </a:p>
        </p:txBody>
      </p:sp>
    </p:spTree>
    <p:extLst>
      <p:ext uri="{BB962C8B-B14F-4D97-AF65-F5344CB8AC3E}">
        <p14:creationId xmlns:p14="http://schemas.microsoft.com/office/powerpoint/2010/main" val="321646172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lang="ja-JP" altLang="en-US" sz="4400" dirty="0" smtClean="0"/>
              <a:t>その他詳細な製品紹介資料</a:t>
            </a:r>
            <a:endParaRPr lang="ja-JP" altLang="en-US" sz="4400" dirty="0"/>
          </a:p>
        </p:txBody>
      </p:sp>
    </p:spTree>
    <p:extLst>
      <p:ext uri="{BB962C8B-B14F-4D97-AF65-F5344CB8AC3E}">
        <p14:creationId xmlns:p14="http://schemas.microsoft.com/office/powerpoint/2010/main" val="266569821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ja-JP" altLang="en-US" sz="2700" dirty="0" smtClean="0">
                <a:ea typeface="+mj-ea"/>
                <a:cs typeface="メイリオ"/>
              </a:rPr>
              <a:t>次世代マルウェア</a:t>
            </a:r>
            <a:r>
              <a:rPr lang="ja-JP" altLang="en-US" sz="2700" dirty="0">
                <a:ea typeface="+mj-ea"/>
                <a:cs typeface="メイリオ"/>
              </a:rPr>
              <a:t>対策ソリューション</a:t>
            </a:r>
            <a:r>
              <a:rPr lang="en-US" altLang="ja-JP" sz="2700" dirty="0">
                <a:ea typeface="+mj-ea"/>
                <a:cs typeface="メイリオ"/>
              </a:rPr>
              <a:t> “Cisco AMP” </a:t>
            </a:r>
            <a:endParaRPr lang="ja-JP" altLang="en-US" sz="2700" dirty="0">
              <a:ea typeface="+mj-ea"/>
              <a:cs typeface="メイリオ"/>
            </a:endParaRPr>
          </a:p>
        </p:txBody>
      </p:sp>
      <p:grpSp>
        <p:nvGrpSpPr>
          <p:cNvPr id="20" name="Group 6"/>
          <p:cNvGrpSpPr/>
          <p:nvPr/>
        </p:nvGrpSpPr>
        <p:grpSpPr>
          <a:xfrm>
            <a:off x="484857" y="2979430"/>
            <a:ext cx="3234393" cy="1874530"/>
            <a:chOff x="1079500" y="2423750"/>
            <a:chExt cx="5253287" cy="2999150"/>
          </a:xfrm>
        </p:grpSpPr>
        <p:pic>
          <p:nvPicPr>
            <p:cNvPr id="21" name="Picture 3"/>
            <p:cNvPicPr>
              <a:picLocks noChangeAspect="1"/>
            </p:cNvPicPr>
            <p:nvPr/>
          </p:nvPicPr>
          <p:blipFill>
            <a:blip r:embed="rId3"/>
            <a:stretch>
              <a:fillRect/>
            </a:stretch>
          </p:blipFill>
          <p:spPr>
            <a:xfrm>
              <a:off x="1079500" y="2423750"/>
              <a:ext cx="5253287" cy="2999150"/>
            </a:xfrm>
            <a:prstGeom prst="rect">
              <a:avLst/>
            </a:prstGeom>
          </p:spPr>
        </p:pic>
        <p:pic>
          <p:nvPicPr>
            <p:cNvPr id="22" name="Picture 5"/>
            <p:cNvPicPr>
              <a:picLocks noChangeAspect="1"/>
            </p:cNvPicPr>
            <p:nvPr/>
          </p:nvPicPr>
          <p:blipFill rotWithShape="1">
            <a:blip r:embed="rId4"/>
            <a:srcRect t="6629" b="18099"/>
            <a:stretch/>
          </p:blipFill>
          <p:spPr>
            <a:xfrm>
              <a:off x="2006755" y="2656430"/>
              <a:ext cx="3383188" cy="1909915"/>
            </a:xfrm>
            <a:prstGeom prst="rect">
              <a:avLst/>
            </a:prstGeom>
          </p:spPr>
        </p:pic>
      </p:grpSp>
      <p:pic>
        <p:nvPicPr>
          <p:cNvPr id="23" name="Picture 13" descr="1.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5781" y="3421536"/>
            <a:ext cx="889411" cy="853613"/>
          </a:xfrm>
          <a:prstGeom prst="rect">
            <a:avLst/>
          </a:prstGeom>
        </p:spPr>
      </p:pic>
      <p:pic>
        <p:nvPicPr>
          <p:cNvPr id="33" name="Picture 3" descr="SF8K2U.png"/>
          <p:cNvPicPr>
            <a:picLocks noChangeAspect="1"/>
          </p:cNvPicPr>
          <p:nvPr/>
        </p:nvPicPr>
        <p:blipFill>
          <a:blip r:embed="rId6"/>
          <a:srcRect/>
          <a:stretch>
            <a:fillRect/>
          </a:stretch>
        </p:blipFill>
        <p:spPr bwMode="auto">
          <a:xfrm>
            <a:off x="5130225" y="3038633"/>
            <a:ext cx="1415543" cy="556935"/>
          </a:xfrm>
          <a:prstGeom prst="rect">
            <a:avLst/>
          </a:prstGeom>
          <a:noFill/>
          <a:ln w="9525">
            <a:noFill/>
            <a:miter lim="800000"/>
            <a:headEnd/>
            <a:tailEnd/>
          </a:ln>
        </p:spPr>
      </p:pic>
      <p:pic>
        <p:nvPicPr>
          <p:cNvPr id="3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1458" y="3085328"/>
            <a:ext cx="1744625" cy="428887"/>
          </a:xfrm>
          <a:prstGeom prst="rect">
            <a:avLst/>
          </a:prstGeom>
        </p:spPr>
      </p:pic>
      <p:pic>
        <p:nvPicPr>
          <p:cNvPr id="3" name="図 2"/>
          <p:cNvPicPr>
            <a:picLocks noChangeAspect="1"/>
          </p:cNvPicPr>
          <p:nvPr/>
        </p:nvPicPr>
        <p:blipFill rotWithShape="1">
          <a:blip r:embed="rId8">
            <a:clrChange>
              <a:clrFrom>
                <a:srgbClr val="FFFFFF"/>
              </a:clrFrom>
              <a:clrTo>
                <a:srgbClr val="FFFFFF">
                  <a:alpha val="0"/>
                </a:srgbClr>
              </a:clrTo>
            </a:clrChange>
          </a:blip>
          <a:srcRect l="5502" t="18508" r="5042" b="21437"/>
          <a:stretch/>
        </p:blipFill>
        <p:spPr>
          <a:xfrm>
            <a:off x="5304688" y="4009899"/>
            <a:ext cx="1363313" cy="457615"/>
          </a:xfrm>
          <a:prstGeom prst="rect">
            <a:avLst/>
          </a:prstGeom>
        </p:spPr>
      </p:pic>
      <p:pic>
        <p:nvPicPr>
          <p:cNvPr id="37" name="図 36"/>
          <p:cNvPicPr>
            <a:picLocks noChangeAspect="1"/>
          </p:cNvPicPr>
          <p:nvPr/>
        </p:nvPicPr>
        <p:blipFill rotWithShape="1">
          <a:blip r:embed="rId8">
            <a:clrChange>
              <a:clrFrom>
                <a:srgbClr val="FFFFFF"/>
              </a:clrFrom>
              <a:clrTo>
                <a:srgbClr val="FFFFFF">
                  <a:alpha val="0"/>
                </a:srgbClr>
              </a:clrTo>
            </a:clrChange>
          </a:blip>
          <a:srcRect l="5502" t="18508" r="5042" b="21437"/>
          <a:stretch/>
        </p:blipFill>
        <p:spPr>
          <a:xfrm>
            <a:off x="6708348" y="3994195"/>
            <a:ext cx="1363313" cy="457615"/>
          </a:xfrm>
          <a:prstGeom prst="rect">
            <a:avLst/>
          </a:prstGeom>
        </p:spPr>
      </p:pic>
      <p:sp>
        <p:nvSpPr>
          <p:cNvPr id="35" name="テキスト ボックス 34"/>
          <p:cNvSpPr txBox="1"/>
          <p:nvPr/>
        </p:nvSpPr>
        <p:spPr>
          <a:xfrm>
            <a:off x="1064505" y="2347542"/>
            <a:ext cx="1906291" cy="369332"/>
          </a:xfrm>
          <a:prstGeom prst="rect">
            <a:avLst/>
          </a:prstGeom>
          <a:noFill/>
        </p:spPr>
        <p:txBody>
          <a:bodyPr wrap="none" rtlCol="0">
            <a:spAutoFit/>
          </a:bodyPr>
          <a:lstStyle/>
          <a:p>
            <a:r>
              <a:rPr kumimoji="1" lang="en-US" altLang="ja-JP" dirty="0" smtClean="0">
                <a:cs typeface="メイリオ"/>
              </a:rPr>
              <a:t>For </a:t>
            </a:r>
            <a:r>
              <a:rPr kumimoji="1" lang="ja-JP" altLang="en-US" dirty="0" smtClean="0">
                <a:cs typeface="メイリオ"/>
              </a:rPr>
              <a:t>エンドポイント</a:t>
            </a:r>
            <a:endParaRPr kumimoji="1" lang="ja-JP" altLang="en-US" dirty="0">
              <a:cs typeface="メイリオ"/>
            </a:endParaRPr>
          </a:p>
        </p:txBody>
      </p:sp>
      <p:sp>
        <p:nvSpPr>
          <p:cNvPr id="39" name="テキスト ボックス 38"/>
          <p:cNvSpPr txBox="1"/>
          <p:nvPr/>
        </p:nvSpPr>
        <p:spPr>
          <a:xfrm>
            <a:off x="5652342" y="2378534"/>
            <a:ext cx="1737976" cy="369332"/>
          </a:xfrm>
          <a:prstGeom prst="rect">
            <a:avLst/>
          </a:prstGeom>
          <a:noFill/>
        </p:spPr>
        <p:txBody>
          <a:bodyPr wrap="none" rtlCol="0">
            <a:spAutoFit/>
          </a:bodyPr>
          <a:lstStyle/>
          <a:p>
            <a:r>
              <a:rPr kumimoji="1" lang="en-US" altLang="ja-JP" dirty="0" smtClean="0">
                <a:cs typeface="メイリオ"/>
              </a:rPr>
              <a:t>For </a:t>
            </a:r>
            <a:r>
              <a:rPr kumimoji="1" lang="ja-JP" altLang="en-US" dirty="0" smtClean="0">
                <a:cs typeface="メイリオ"/>
              </a:rPr>
              <a:t>ネットワーク</a:t>
            </a:r>
            <a:endParaRPr kumimoji="1" lang="ja-JP" altLang="en-US" dirty="0">
              <a:cs typeface="メイリオ"/>
            </a:endParaRPr>
          </a:p>
        </p:txBody>
      </p:sp>
      <p:sp>
        <p:nvSpPr>
          <p:cNvPr id="40" name="テキスト ボックス 39"/>
          <p:cNvSpPr txBox="1"/>
          <p:nvPr/>
        </p:nvSpPr>
        <p:spPr>
          <a:xfrm>
            <a:off x="5132425" y="3548894"/>
            <a:ext cx="1380506" cy="253916"/>
          </a:xfrm>
          <a:prstGeom prst="rect">
            <a:avLst/>
          </a:prstGeom>
          <a:noFill/>
        </p:spPr>
        <p:txBody>
          <a:bodyPr wrap="none" rtlCol="0">
            <a:spAutoFit/>
          </a:bodyPr>
          <a:lstStyle/>
          <a:p>
            <a:r>
              <a:rPr kumimoji="1" lang="en-US" altLang="ja-JP" sz="1050" dirty="0" err="1" smtClean="0"/>
              <a:t>FirePOWER</a:t>
            </a:r>
            <a:r>
              <a:rPr kumimoji="1" lang="en-US" altLang="ja-JP" sz="1050" dirty="0" smtClean="0"/>
              <a:t> NGIPS</a:t>
            </a:r>
            <a:endParaRPr kumimoji="1" lang="ja-JP" altLang="en-US" sz="1050" dirty="0"/>
          </a:p>
        </p:txBody>
      </p:sp>
      <p:sp>
        <p:nvSpPr>
          <p:cNvPr id="41" name="テキスト ボックス 40"/>
          <p:cNvSpPr txBox="1"/>
          <p:nvPr/>
        </p:nvSpPr>
        <p:spPr>
          <a:xfrm>
            <a:off x="6610782" y="3551869"/>
            <a:ext cx="2063385" cy="253916"/>
          </a:xfrm>
          <a:prstGeom prst="rect">
            <a:avLst/>
          </a:prstGeom>
          <a:noFill/>
        </p:spPr>
        <p:txBody>
          <a:bodyPr wrap="none" rtlCol="0">
            <a:spAutoFit/>
          </a:bodyPr>
          <a:lstStyle/>
          <a:p>
            <a:r>
              <a:rPr kumimoji="1" lang="en-US" altLang="ja-JP" sz="1050" dirty="0" smtClean="0"/>
              <a:t>ASA with </a:t>
            </a:r>
            <a:r>
              <a:rPr kumimoji="1" lang="en-US" altLang="ja-JP" sz="1050" dirty="0" err="1" smtClean="0"/>
              <a:t>FirePOWER</a:t>
            </a:r>
            <a:r>
              <a:rPr kumimoji="1" lang="en-US" altLang="ja-JP" sz="1050" dirty="0" smtClean="0"/>
              <a:t> Services</a:t>
            </a:r>
            <a:endParaRPr kumimoji="1" lang="ja-JP" altLang="en-US" sz="1050" dirty="0"/>
          </a:p>
        </p:txBody>
      </p:sp>
      <p:sp>
        <p:nvSpPr>
          <p:cNvPr id="42" name="テキスト ボックス 41"/>
          <p:cNvSpPr txBox="1"/>
          <p:nvPr/>
        </p:nvSpPr>
        <p:spPr>
          <a:xfrm>
            <a:off x="4910944" y="4456065"/>
            <a:ext cx="1678665" cy="253916"/>
          </a:xfrm>
          <a:prstGeom prst="rect">
            <a:avLst/>
          </a:prstGeom>
          <a:noFill/>
        </p:spPr>
        <p:txBody>
          <a:bodyPr wrap="none" rtlCol="0">
            <a:spAutoFit/>
          </a:bodyPr>
          <a:lstStyle/>
          <a:p>
            <a:r>
              <a:rPr kumimoji="1" lang="en-US" altLang="ja-JP" sz="1050" dirty="0" smtClean="0"/>
              <a:t>Email Security Appliance</a:t>
            </a:r>
            <a:endParaRPr kumimoji="1" lang="ja-JP" altLang="en-US" sz="1050" dirty="0"/>
          </a:p>
        </p:txBody>
      </p:sp>
      <p:sp>
        <p:nvSpPr>
          <p:cNvPr id="43" name="テキスト ボックス 42"/>
          <p:cNvSpPr txBox="1"/>
          <p:nvPr/>
        </p:nvSpPr>
        <p:spPr>
          <a:xfrm>
            <a:off x="6581442" y="4456065"/>
            <a:ext cx="1617751" cy="253916"/>
          </a:xfrm>
          <a:prstGeom prst="rect">
            <a:avLst/>
          </a:prstGeom>
          <a:noFill/>
        </p:spPr>
        <p:txBody>
          <a:bodyPr wrap="none" rtlCol="0">
            <a:spAutoFit/>
          </a:bodyPr>
          <a:lstStyle/>
          <a:p>
            <a:r>
              <a:rPr kumimoji="1" lang="en-US" altLang="ja-JP" sz="1050" dirty="0" smtClean="0"/>
              <a:t>Web Security Appliance</a:t>
            </a:r>
            <a:endParaRPr kumimoji="1" lang="ja-JP" altLang="en-US" sz="1050" dirty="0"/>
          </a:p>
        </p:txBody>
      </p:sp>
      <p:sp>
        <p:nvSpPr>
          <p:cNvPr id="36" name="正方形/長方形 35"/>
          <p:cNvSpPr/>
          <p:nvPr/>
        </p:nvSpPr>
        <p:spPr>
          <a:xfrm>
            <a:off x="361056" y="1106136"/>
            <a:ext cx="8126966" cy="9945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81008" tIns="81008" rIns="81008" bIns="81008">
            <a:spAutoFit/>
          </a:bodyPr>
          <a:lstStyle/>
          <a:p>
            <a:pPr defTabSz="684835">
              <a:buClr>
                <a:srgbClr val="3CBBB9"/>
              </a:buClr>
            </a:pPr>
            <a:r>
              <a:rPr kumimoji="1" lang="ja-JP" altLang="en-US" dirty="0">
                <a:solidFill>
                  <a:schemeClr val="tx1"/>
                </a:solidFill>
                <a:cs typeface="メイリオ"/>
              </a:rPr>
              <a:t>「</a:t>
            </a:r>
            <a:r>
              <a:rPr kumimoji="1" lang="en-US" altLang="ja-JP" dirty="0">
                <a:solidFill>
                  <a:schemeClr val="tx1"/>
                </a:solidFill>
                <a:cs typeface="メイリオ"/>
              </a:rPr>
              <a:t>Cisco AMP</a:t>
            </a:r>
            <a:r>
              <a:rPr kumimoji="1" lang="ja-JP" altLang="en-US" dirty="0">
                <a:solidFill>
                  <a:schemeClr val="tx1"/>
                </a:solidFill>
                <a:cs typeface="メイリオ"/>
              </a:rPr>
              <a:t>」</a:t>
            </a:r>
            <a:r>
              <a:rPr kumimoji="1" lang="ja-JP" altLang="en-US" dirty="0" smtClean="0">
                <a:solidFill>
                  <a:schemeClr val="tx1"/>
                </a:solidFill>
                <a:cs typeface="メイリオ"/>
              </a:rPr>
              <a:t>は</a:t>
            </a:r>
            <a:r>
              <a:rPr kumimoji="1" lang="ja-JP" altLang="en-US" b="1" u="sng" dirty="0" smtClean="0">
                <a:solidFill>
                  <a:srgbClr val="FF0000"/>
                </a:solidFill>
                <a:cs typeface="メイリオ"/>
              </a:rPr>
              <a:t>レトロ スペクティブ</a:t>
            </a:r>
            <a:r>
              <a:rPr kumimoji="1" lang="ja-JP" altLang="en-US" dirty="0" smtClean="0">
                <a:solidFill>
                  <a:schemeClr val="tx1"/>
                </a:solidFill>
                <a:cs typeface="メイリオ"/>
              </a:rPr>
              <a:t>により、マルウェア</a:t>
            </a:r>
            <a:r>
              <a:rPr kumimoji="1" lang="ja-JP" altLang="en-US" b="1" u="sng" dirty="0">
                <a:solidFill>
                  <a:srgbClr val="FF0000"/>
                </a:solidFill>
                <a:cs typeface="メイリオ"/>
              </a:rPr>
              <a:t>感染の経路を自動で追跡</a:t>
            </a:r>
            <a:r>
              <a:rPr kumimoji="1" lang="ja-JP" altLang="en-US" dirty="0">
                <a:solidFill>
                  <a:schemeClr val="tx1"/>
                </a:solidFill>
                <a:cs typeface="メイリオ"/>
              </a:rPr>
              <a:t>し、感染した</a:t>
            </a:r>
            <a:r>
              <a:rPr kumimoji="1" lang="en-US" altLang="ja-JP" dirty="0">
                <a:solidFill>
                  <a:schemeClr val="tx1"/>
                </a:solidFill>
                <a:cs typeface="メイリオ"/>
              </a:rPr>
              <a:t>PC </a:t>
            </a:r>
            <a:r>
              <a:rPr kumimoji="1" lang="ja-JP" altLang="en-US" dirty="0">
                <a:solidFill>
                  <a:schemeClr val="tx1"/>
                </a:solidFill>
                <a:cs typeface="メイリオ"/>
              </a:rPr>
              <a:t>やマルウェアの</a:t>
            </a:r>
            <a:r>
              <a:rPr kumimoji="1" lang="ja-JP" altLang="en-US" b="1" u="sng" dirty="0">
                <a:solidFill>
                  <a:srgbClr val="FF0000"/>
                </a:solidFill>
                <a:cs typeface="メイリオ"/>
              </a:rPr>
              <a:t>検体を高速に特定する</a:t>
            </a:r>
            <a:r>
              <a:rPr kumimoji="1" lang="ja-JP" altLang="en-US" dirty="0">
                <a:solidFill>
                  <a:schemeClr val="tx1"/>
                </a:solidFill>
                <a:cs typeface="メイリオ"/>
              </a:rPr>
              <a:t>ことで企業・組織を</a:t>
            </a:r>
            <a:r>
              <a:rPr kumimoji="1" lang="ja-JP" altLang="en-US" dirty="0" smtClean="0">
                <a:solidFill>
                  <a:schemeClr val="tx1"/>
                </a:solidFill>
                <a:cs typeface="メイリオ"/>
              </a:rPr>
              <a:t>防御する</a:t>
            </a:r>
            <a:r>
              <a:rPr kumimoji="1" lang="en-US" altLang="ja-JP" dirty="0" smtClean="0">
                <a:solidFill>
                  <a:schemeClr val="tx1"/>
                </a:solidFill>
                <a:cs typeface="メイリオ"/>
              </a:rPr>
              <a:t/>
            </a:r>
            <a:br>
              <a:rPr kumimoji="1" lang="en-US" altLang="ja-JP" dirty="0" smtClean="0">
                <a:solidFill>
                  <a:schemeClr val="tx1"/>
                </a:solidFill>
                <a:cs typeface="メイリオ"/>
              </a:rPr>
            </a:br>
            <a:r>
              <a:rPr kumimoji="1" lang="ja-JP" altLang="en-US" b="1" u="sng" dirty="0" smtClean="0">
                <a:solidFill>
                  <a:srgbClr val="FF0000"/>
                </a:solidFill>
                <a:cs typeface="メイリオ"/>
              </a:rPr>
              <a:t>次</a:t>
            </a:r>
            <a:r>
              <a:rPr kumimoji="1" lang="ja-JP" altLang="en-US" b="1" u="sng" dirty="0">
                <a:solidFill>
                  <a:srgbClr val="FF0000"/>
                </a:solidFill>
                <a:cs typeface="メイリオ"/>
              </a:rPr>
              <a:t>世代</a:t>
            </a:r>
            <a:r>
              <a:rPr kumimoji="1" lang="ja-JP" altLang="en-US" dirty="0">
                <a:solidFill>
                  <a:schemeClr val="tx1"/>
                </a:solidFill>
                <a:cs typeface="メイリオ"/>
              </a:rPr>
              <a:t>マルウェア対策</a:t>
            </a:r>
            <a:r>
              <a:rPr kumimoji="1" lang="ja-JP" altLang="en-US" dirty="0" smtClean="0">
                <a:solidFill>
                  <a:schemeClr val="tx1"/>
                </a:solidFill>
                <a:cs typeface="メイリオ"/>
              </a:rPr>
              <a:t>ソリューション。</a:t>
            </a:r>
            <a:endParaRPr kumimoji="1" lang="ja-JP" altLang="en-US" dirty="0">
              <a:solidFill>
                <a:schemeClr val="tx1"/>
              </a:solidFill>
              <a:cs typeface="メイリオ"/>
            </a:endParaRPr>
          </a:p>
        </p:txBody>
      </p:sp>
      <p:sp>
        <p:nvSpPr>
          <p:cNvPr id="38" name="テキスト ボックス 37"/>
          <p:cNvSpPr txBox="1"/>
          <p:nvPr/>
        </p:nvSpPr>
        <p:spPr>
          <a:xfrm>
            <a:off x="3352803" y="3421536"/>
            <a:ext cx="732893" cy="253916"/>
          </a:xfrm>
          <a:prstGeom prst="rect">
            <a:avLst/>
          </a:prstGeom>
          <a:noFill/>
        </p:spPr>
        <p:txBody>
          <a:bodyPr wrap="none" rtlCol="0">
            <a:spAutoFit/>
          </a:bodyPr>
          <a:lstStyle/>
          <a:p>
            <a:r>
              <a:rPr kumimoji="1" lang="en-US" altLang="ja-JP" sz="1050" dirty="0"/>
              <a:t>Windows</a:t>
            </a:r>
            <a:endParaRPr kumimoji="1" lang="ja-JP" altLang="en-US" sz="1050" dirty="0"/>
          </a:p>
        </p:txBody>
      </p:sp>
      <p:sp>
        <p:nvSpPr>
          <p:cNvPr id="45" name="テキスト ボックス 44"/>
          <p:cNvSpPr txBox="1"/>
          <p:nvPr/>
        </p:nvSpPr>
        <p:spPr>
          <a:xfrm>
            <a:off x="3453792" y="3681592"/>
            <a:ext cx="439544" cy="253916"/>
          </a:xfrm>
          <a:prstGeom prst="rect">
            <a:avLst/>
          </a:prstGeom>
          <a:noFill/>
        </p:spPr>
        <p:txBody>
          <a:bodyPr wrap="none" rtlCol="0">
            <a:spAutoFit/>
          </a:bodyPr>
          <a:lstStyle/>
          <a:p>
            <a:r>
              <a:rPr kumimoji="1" lang="en-US" altLang="ja-JP" sz="1050" dirty="0"/>
              <a:t>Mac</a:t>
            </a:r>
            <a:endParaRPr kumimoji="1" lang="ja-JP" altLang="en-US" sz="1050" dirty="0"/>
          </a:p>
        </p:txBody>
      </p:sp>
      <p:sp>
        <p:nvSpPr>
          <p:cNvPr id="46" name="テキスト ボックス 45"/>
          <p:cNvSpPr txBox="1"/>
          <p:nvPr/>
        </p:nvSpPr>
        <p:spPr>
          <a:xfrm>
            <a:off x="3393679" y="4009899"/>
            <a:ext cx="651140" cy="253916"/>
          </a:xfrm>
          <a:prstGeom prst="rect">
            <a:avLst/>
          </a:prstGeom>
          <a:noFill/>
        </p:spPr>
        <p:txBody>
          <a:bodyPr wrap="none" rtlCol="0">
            <a:spAutoFit/>
          </a:bodyPr>
          <a:lstStyle/>
          <a:p>
            <a:r>
              <a:rPr kumimoji="1" lang="en-US" altLang="ja-JP" sz="1050" dirty="0" smtClean="0"/>
              <a:t>Android</a:t>
            </a:r>
            <a:endParaRPr kumimoji="1" lang="ja-JP" altLang="en-US" sz="1050" dirty="0"/>
          </a:p>
        </p:txBody>
      </p:sp>
    </p:spTree>
    <p:extLst>
      <p:ext uri="{BB962C8B-B14F-4D97-AF65-F5344CB8AC3E}">
        <p14:creationId xmlns:p14="http://schemas.microsoft.com/office/powerpoint/2010/main" val="375625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heckerboard(across)">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checkerboard(across)">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heckerboard(across)">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par>
                                <p:cTn id="28" presetID="5" presetClass="entr" presetSubtype="1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checkerboard(across)">
                                      <p:cBhvr>
                                        <p:cTn id="30" dur="500"/>
                                        <p:tgtEl>
                                          <p:spTgt spid="34"/>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checkerboard(across)">
                                      <p:cBhvr>
                                        <p:cTn id="33" dur="500"/>
                                        <p:tgtEl>
                                          <p:spTgt spid="40"/>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checkerboard(across)">
                                      <p:cBhvr>
                                        <p:cTn id="36" dur="500"/>
                                        <p:tgtEl>
                                          <p:spTgt spid="41"/>
                                        </p:tgtEl>
                                      </p:cBhvr>
                                    </p:animEffect>
                                  </p:childTnLst>
                                </p:cTn>
                              </p:par>
                              <p:par>
                                <p:cTn id="37" presetID="5" presetClass="entr" presetSubtype="1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checkerboard(across)">
                                      <p:cBhvr>
                                        <p:cTn id="39" dur="500"/>
                                        <p:tgtEl>
                                          <p:spTgt spid="3"/>
                                        </p:tgtEl>
                                      </p:cBhvr>
                                    </p:animEffect>
                                  </p:childTnLst>
                                </p:cTn>
                              </p:par>
                              <p:par>
                                <p:cTn id="40" presetID="5" presetClass="entr" presetSubtype="10"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checkerboard(across)">
                                      <p:cBhvr>
                                        <p:cTn id="42" dur="500"/>
                                        <p:tgtEl>
                                          <p:spTgt spid="37"/>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checkerboard(across)">
                                      <p:cBhvr>
                                        <p:cTn id="45" dur="500"/>
                                        <p:tgtEl>
                                          <p:spTgt spid="42"/>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checkerboard(across)">
                                      <p:cBhvr>
                                        <p:cTn id="48" dur="500"/>
                                        <p:tgtEl>
                                          <p:spTgt spid="43"/>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checkerboard(across)">
                                      <p:cBhvr>
                                        <p:cTn id="51" dur="500"/>
                                        <p:tgtEl>
                                          <p:spTgt spid="38"/>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checkerboard(across)">
                                      <p:cBhvr>
                                        <p:cTn id="54" dur="500"/>
                                        <p:tgtEl>
                                          <p:spTgt spid="45"/>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checkerboard(across)">
                                      <p:cBhvr>
                                        <p:cTn id="5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P spid="40" grpId="0"/>
      <p:bldP spid="41" grpId="0"/>
      <p:bldP spid="42" grpId="0"/>
      <p:bldP spid="43" grpId="0"/>
      <p:bldP spid="38" grpId="0"/>
      <p:bldP spid="45" grpId="0"/>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8137" y="291715"/>
            <a:ext cx="8345488" cy="731837"/>
          </a:xfrm>
        </p:spPr>
        <p:txBody>
          <a:bodyPr/>
          <a:lstStyle/>
          <a:p>
            <a:r>
              <a:rPr lang="ja-JP" altLang="en-US" sz="2800" dirty="0"/>
              <a:t>様々な</a:t>
            </a:r>
            <a:r>
              <a:rPr lang="en-US" altLang="ja-JP" sz="2800" dirty="0"/>
              <a:t>Cisco</a:t>
            </a:r>
            <a:r>
              <a:rPr lang="ja-JP" altLang="en-US" sz="2800" dirty="0"/>
              <a:t>製品に組み込まれて</a:t>
            </a:r>
            <a:r>
              <a:rPr lang="ja-JP" altLang="en-US" sz="2800" dirty="0" smtClean="0"/>
              <a:t>いる</a:t>
            </a:r>
            <a:r>
              <a:rPr lang="en-US" altLang="ja-JP" sz="2800" dirty="0" smtClean="0"/>
              <a:t/>
            </a:r>
            <a:br>
              <a:rPr lang="en-US" altLang="ja-JP" sz="2800" dirty="0" smtClean="0"/>
            </a:br>
            <a:r>
              <a:rPr lang="en-US" altLang="ja-JP" sz="2800" dirty="0" smtClean="0"/>
              <a:t>AMP</a:t>
            </a:r>
            <a:r>
              <a:rPr lang="ja-JP" altLang="en-US" sz="2800" dirty="0" smtClean="0"/>
              <a:t>ソリューション</a:t>
            </a:r>
            <a:endParaRPr lang="ja-JP" altLang="en-US" sz="2800" dirty="0" smtClean="0">
              <a:solidFill>
                <a:schemeClr val="tx2"/>
              </a:solidFill>
              <a:latin typeface="メイリオ"/>
              <a:ea typeface="メイリオ"/>
              <a:cs typeface="メイリオ"/>
            </a:endParaRPr>
          </a:p>
        </p:txBody>
      </p:sp>
      <p:sp>
        <p:nvSpPr>
          <p:cNvPr id="8" name="Rounded Rectangle 7"/>
          <p:cNvSpPr/>
          <p:nvPr/>
        </p:nvSpPr>
        <p:spPr>
          <a:xfrm>
            <a:off x="2978608" y="2695188"/>
            <a:ext cx="1593408" cy="745980"/>
          </a:xfrm>
          <a:prstGeom prst="roundRect">
            <a:avLst>
              <a:gd name="adj" fmla="val 6068"/>
            </a:avLst>
          </a:prstGeom>
          <a:solidFill>
            <a:schemeClr val="tx2"/>
          </a:solidFill>
          <a:ln w="190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1" name="TextBox 10"/>
          <p:cNvSpPr txBox="1"/>
          <p:nvPr/>
        </p:nvSpPr>
        <p:spPr>
          <a:xfrm>
            <a:off x="2984614" y="2740453"/>
            <a:ext cx="740908" cy="400110"/>
          </a:xfrm>
          <a:prstGeom prst="rect">
            <a:avLst/>
          </a:prstGeom>
          <a:noFill/>
        </p:spPr>
        <p:txBody>
          <a:bodyPr wrap="none" rtlCol="0">
            <a:spAutoFit/>
          </a:bodyPr>
          <a:lstStyle/>
          <a:p>
            <a:r>
              <a:rPr lang="en-US" altLang="ja-JP" sz="200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a:t>
            </a:r>
            <a:endParaRPr lang="ja-JP" altLang="en-US" sz="200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sp>
        <p:nvSpPr>
          <p:cNvPr id="118" name="Freeform 6"/>
          <p:cNvSpPr>
            <a:spLocks noEditPoints="1"/>
          </p:cNvSpPr>
          <p:nvPr/>
        </p:nvSpPr>
        <p:spPr bwMode="auto">
          <a:xfrm>
            <a:off x="3725534" y="2798305"/>
            <a:ext cx="730636" cy="271734"/>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fontAlgn="base">
              <a:spcBef>
                <a:spcPct val="0"/>
              </a:spcBef>
              <a:spcAft>
                <a:spcPct val="0"/>
              </a:spcAft>
            </a:pPr>
            <a:endParaRPr lang="ja-JP" altLang="en-US" sz="1800">
              <a:solidFill>
                <a:prstClr val="white"/>
              </a:solidFill>
              <a:latin typeface="Arial" pitchFamily="34" charset="0"/>
              <a:ea typeface="ＭＳ Ｐゴシック" pitchFamily="50" charset="-128"/>
              <a:cs typeface="Arial" pitchFamily="34" charset="0"/>
            </a:endParaRPr>
          </a:p>
        </p:txBody>
      </p:sp>
      <p:sp>
        <p:nvSpPr>
          <p:cNvPr id="12" name="TextBox 11"/>
          <p:cNvSpPr txBox="1"/>
          <p:nvPr/>
        </p:nvSpPr>
        <p:spPr>
          <a:xfrm>
            <a:off x="3303792" y="3040980"/>
            <a:ext cx="944489" cy="338554"/>
          </a:xfrm>
          <a:prstGeom prst="rect">
            <a:avLst/>
          </a:prstGeom>
          <a:noFill/>
        </p:spPr>
        <p:txBody>
          <a:bodyPr wrap="none" rtlCol="0">
            <a:spAutoFit/>
          </a:bodyPr>
          <a:lstStyle/>
          <a:p>
            <a:pPr algn="ctr"/>
            <a:r>
              <a:rPr lang="ja-JP" altLang="en-US" sz="80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高度なマルウェア</a:t>
            </a:r>
            <a:r>
              <a:rPr lang="ja-JP" altLang="en-US" sz="800" dirty="0" smtClean="0">
                <a:latin typeface="Arial" pitchFamily="34" charset="0"/>
                <a:ea typeface="ＭＳ Ｐゴシック" pitchFamily="50" charset="-128"/>
                <a:cs typeface="Arial" pitchFamily="34" charset="0"/>
              </a:rPr>
              <a:t/>
            </a:r>
            <a:br>
              <a:rPr lang="ja-JP" altLang="en-US" sz="800" dirty="0" smtClean="0">
                <a:latin typeface="Arial" pitchFamily="34" charset="0"/>
                <a:ea typeface="ＭＳ Ｐゴシック" pitchFamily="50" charset="-128"/>
                <a:cs typeface="Arial" pitchFamily="34" charset="0"/>
              </a:rPr>
            </a:br>
            <a:r>
              <a:rPr lang="ja-JP" altLang="en-US" sz="80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防御</a:t>
            </a:r>
            <a:endParaRPr lang="ja-JP" altLang="en-US" sz="800"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sp>
        <p:nvSpPr>
          <p:cNvPr id="17" name="Round Same Side Corner Rectangle 16"/>
          <p:cNvSpPr/>
          <p:nvPr/>
        </p:nvSpPr>
        <p:spPr>
          <a:xfrm rot="5400000">
            <a:off x="977922" y="692939"/>
            <a:ext cx="1192049" cy="2007151"/>
          </a:xfrm>
          <a:prstGeom prst="round2SameRect">
            <a:avLst>
              <a:gd name="adj1" fmla="val 3624"/>
              <a:gd name="adj2" fmla="val 0"/>
            </a:avLst>
          </a:prstGeom>
          <a:gradFill flip="none" rotWithShape="1">
            <a:gsLst>
              <a:gs pos="417">
                <a:schemeClr val="tx2">
                  <a:alpha val="0"/>
                </a:schemeClr>
              </a:gs>
              <a:gs pos="100000">
                <a:srgbClr val="EEF5FC"/>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 name="Rounded Rectangle 17"/>
          <p:cNvSpPr/>
          <p:nvPr/>
        </p:nvSpPr>
        <p:spPr>
          <a:xfrm>
            <a:off x="597079" y="1950000"/>
            <a:ext cx="1938528"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ネットワーク用 </a:t>
            </a:r>
            <a:r>
              <a:rPr lang="en-US" altLang="ja-JP"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a:t>
            </a:r>
            <a:endParaRPr lang="en-US" altLang="ja-JP" sz="800" b="1"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pic>
        <p:nvPicPr>
          <p:cNvPr id="125" name="Picture 3" descr="SF8K2U.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016461" y="1328961"/>
            <a:ext cx="1238095" cy="476191"/>
          </a:xfrm>
          <a:prstGeom prst="rect">
            <a:avLst/>
          </a:prstGeom>
          <a:noFill/>
          <a:ln>
            <a:noFill/>
          </a:ln>
        </p:spPr>
      </p:pic>
      <p:sp>
        <p:nvSpPr>
          <p:cNvPr id="131" name="Round Same Side Corner Rectangle 130"/>
          <p:cNvSpPr/>
          <p:nvPr/>
        </p:nvSpPr>
        <p:spPr>
          <a:xfrm rot="5400000">
            <a:off x="980639" y="3191476"/>
            <a:ext cx="1192048" cy="2007151"/>
          </a:xfrm>
          <a:prstGeom prst="round2SameRect">
            <a:avLst>
              <a:gd name="adj1" fmla="val 3624"/>
              <a:gd name="adj2" fmla="val 0"/>
            </a:avLst>
          </a:prstGeom>
          <a:gradFill flip="none" rotWithShape="1">
            <a:gsLst>
              <a:gs pos="417">
                <a:schemeClr val="tx2">
                  <a:alpha val="0"/>
                </a:schemeClr>
              </a:gs>
              <a:gs pos="100000">
                <a:srgbClr val="EEF5FC"/>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65" name="Rounded Rectangle 164"/>
          <p:cNvSpPr/>
          <p:nvPr/>
        </p:nvSpPr>
        <p:spPr>
          <a:xfrm>
            <a:off x="679076" y="4471032"/>
            <a:ext cx="1866940"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altLang="ja-JP"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Web &amp; E </a:t>
            </a:r>
            <a:r>
              <a:rPr lang="ja-JP" altLang="en-US"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メール セキュリティ </a:t>
            </a:r>
            <a:r>
              <a:rPr lang="ja-JP" altLang="en-US"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 </a:t>
            </a:r>
            <a:r>
              <a:rPr lang="en-US" altLang="ja-JP"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
            </a:r>
            <a:br>
              <a:rPr lang="en-US" altLang="ja-JP"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br>
            <a:r>
              <a:rPr lang="ja-JP" altLang="en-US"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アプライアンス上</a:t>
            </a:r>
            <a:r>
              <a:rPr lang="ja-JP" altLang="en-US"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の </a:t>
            </a:r>
            <a:r>
              <a:rPr lang="en-US" altLang="ja-JP"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a:t>
            </a:r>
            <a:endParaRPr lang="en-US" altLang="ja-JP" sz="800" b="1"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pic>
        <p:nvPicPr>
          <p:cNvPr id="168" name="Picture 19" descr="HKK06040_S670_small.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953698" y="3883491"/>
            <a:ext cx="1369049" cy="434489"/>
          </a:xfrm>
          <a:prstGeom prst="rect">
            <a:avLst/>
          </a:prstGeom>
          <a:noFill/>
          <a:ln>
            <a:noFill/>
          </a:ln>
        </p:spPr>
      </p:pic>
      <p:sp>
        <p:nvSpPr>
          <p:cNvPr id="171" name="Round Same Side Corner Rectangle 170"/>
          <p:cNvSpPr/>
          <p:nvPr/>
        </p:nvSpPr>
        <p:spPr>
          <a:xfrm rot="5400000">
            <a:off x="976528" y="1939649"/>
            <a:ext cx="1192048" cy="2007151"/>
          </a:xfrm>
          <a:prstGeom prst="round2SameRect">
            <a:avLst>
              <a:gd name="adj1" fmla="val 3624"/>
              <a:gd name="adj2" fmla="val 0"/>
            </a:avLst>
          </a:prstGeom>
          <a:gradFill flip="none" rotWithShape="1">
            <a:gsLst>
              <a:gs pos="417">
                <a:schemeClr val="tx2">
                  <a:alpha val="0"/>
                </a:schemeClr>
              </a:gs>
              <a:gs pos="100000">
                <a:srgbClr val="EEF5FC"/>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2" name="Rounded Rectangle 171"/>
          <p:cNvSpPr/>
          <p:nvPr/>
        </p:nvSpPr>
        <p:spPr>
          <a:xfrm>
            <a:off x="607488" y="3204184"/>
            <a:ext cx="1938528"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altLang="ja-JP"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Cisco</a:t>
            </a:r>
            <a:r>
              <a:rPr lang="en-US" altLang="ja-JP" sz="800" b="1" baseline="3000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t>
            </a:r>
            <a:r>
              <a:rPr lang="ja-JP" altLang="en-US"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  </a:t>
            </a:r>
            <a:r>
              <a:rPr lang="en-US" altLang="ja-JP"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ASA </a:t>
            </a:r>
            <a:r>
              <a:rPr lang="ja-JP" altLang="en-US"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ファイアウォール上の </a:t>
            </a:r>
            <a:r>
              <a:rPr lang="en-US" altLang="ja-JP"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 </a:t>
            </a:r>
            <a:r>
              <a:rPr lang="ja-JP" altLang="en-US"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と </a:t>
            </a:r>
            <a:r>
              <a:rPr lang="en-US" altLang="ja-JP"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FirePOWER </a:t>
            </a:r>
            <a:r>
              <a:rPr lang="ja-JP" altLang="en-US"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サービス</a:t>
            </a:r>
            <a:endParaRPr lang="ja-JP" altLang="en-US" sz="800" b="1"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pic>
        <p:nvPicPr>
          <p:cNvPr id="173" name="Picture 172" descr="LKK59132.png"/>
          <p:cNvPicPr>
            <a:picLocks noChangeAspect="1"/>
          </p:cNvPicPr>
          <p:nvPr/>
        </p:nvPicPr>
        <p:blipFill>
          <a:blip r:embed="rId5" cstate="print"/>
          <a:stretch>
            <a:fillRect/>
          </a:stretch>
        </p:blipFill>
        <p:spPr>
          <a:xfrm>
            <a:off x="846477" y="2165683"/>
            <a:ext cx="1544567" cy="956774"/>
          </a:xfrm>
          <a:prstGeom prst="rect">
            <a:avLst/>
          </a:prstGeom>
          <a:noFill/>
          <a:ln>
            <a:noFill/>
          </a:ln>
        </p:spPr>
      </p:pic>
      <p:grpSp>
        <p:nvGrpSpPr>
          <p:cNvPr id="177" name="Group 176"/>
          <p:cNvGrpSpPr/>
          <p:nvPr/>
        </p:nvGrpSpPr>
        <p:grpSpPr>
          <a:xfrm flipH="1">
            <a:off x="4280682" y="1871836"/>
            <a:ext cx="548640" cy="763181"/>
            <a:chOff x="2797362" y="2088608"/>
            <a:chExt cx="548640" cy="548640"/>
          </a:xfrm>
        </p:grpSpPr>
        <p:cxnSp>
          <p:nvCxnSpPr>
            <p:cNvPr id="178" name="Straight Connector 177"/>
            <p:cNvCxnSpPr/>
            <p:nvPr/>
          </p:nvCxnSpPr>
          <p:spPr>
            <a:xfrm>
              <a:off x="3343299" y="2088608"/>
              <a:ext cx="0" cy="548640"/>
            </a:xfrm>
            <a:prstGeom prst="line">
              <a:avLst/>
            </a:prstGeom>
            <a:ln w="15875">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flipH="1">
              <a:off x="2797362" y="2088608"/>
              <a:ext cx="548640" cy="0"/>
            </a:xfrm>
            <a:prstGeom prst="straightConnector1">
              <a:avLst/>
            </a:prstGeom>
            <a:ln w="15875">
              <a:solidFill>
                <a:schemeClr val="accent4"/>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flipH="1" flipV="1">
            <a:off x="4293513" y="3497212"/>
            <a:ext cx="539587" cy="768096"/>
            <a:chOff x="2797362" y="2088608"/>
            <a:chExt cx="548640" cy="548640"/>
          </a:xfrm>
        </p:grpSpPr>
        <p:cxnSp>
          <p:nvCxnSpPr>
            <p:cNvPr id="181" name="Straight Connector 180"/>
            <p:cNvCxnSpPr/>
            <p:nvPr/>
          </p:nvCxnSpPr>
          <p:spPr>
            <a:xfrm>
              <a:off x="3343405" y="2088608"/>
              <a:ext cx="0" cy="548640"/>
            </a:xfrm>
            <a:prstGeom prst="line">
              <a:avLst/>
            </a:prstGeom>
            <a:ln w="15875">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flipH="1">
              <a:off x="2797362" y="2088608"/>
              <a:ext cx="548640" cy="0"/>
            </a:xfrm>
            <a:prstGeom prst="straightConnector1">
              <a:avLst/>
            </a:prstGeom>
            <a:ln w="15875">
              <a:solidFill>
                <a:schemeClr val="accent4"/>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183" name="Straight Connector 182"/>
          <p:cNvCxnSpPr/>
          <p:nvPr/>
        </p:nvCxnSpPr>
        <p:spPr>
          <a:xfrm flipH="1">
            <a:off x="4626334" y="3065947"/>
            <a:ext cx="201168" cy="2231"/>
          </a:xfrm>
          <a:prstGeom prst="line">
            <a:avLst/>
          </a:prstGeom>
          <a:ln w="15875">
            <a:solidFill>
              <a:schemeClr val="accent4"/>
            </a:solidFill>
            <a:headEnd type="arrow" w="sm" len="sm"/>
            <a:tailEnd type="oval"/>
          </a:ln>
        </p:spPr>
        <p:style>
          <a:lnRef idx="1">
            <a:schemeClr val="accent1"/>
          </a:lnRef>
          <a:fillRef idx="0">
            <a:schemeClr val="accent1"/>
          </a:fillRef>
          <a:effectRef idx="0">
            <a:schemeClr val="accent1"/>
          </a:effectRef>
          <a:fontRef idx="minor">
            <a:schemeClr val="tx1"/>
          </a:fontRef>
        </p:style>
      </p:cxnSp>
      <p:sp>
        <p:nvSpPr>
          <p:cNvPr id="184" name="Round Same Side Corner Rectangle 183"/>
          <p:cNvSpPr/>
          <p:nvPr/>
        </p:nvSpPr>
        <p:spPr>
          <a:xfrm rot="5400000">
            <a:off x="5286392" y="695061"/>
            <a:ext cx="1192049" cy="2011680"/>
          </a:xfrm>
          <a:prstGeom prst="round2SameRect">
            <a:avLst>
              <a:gd name="adj1" fmla="val 3624"/>
              <a:gd name="adj2" fmla="val 3037"/>
            </a:avLst>
          </a:prstGeom>
          <a:gradFill flip="none" rotWithShape="1">
            <a:gsLst>
              <a:gs pos="417">
                <a:schemeClr val="tx2">
                  <a:alpha val="0"/>
                </a:schemeClr>
              </a:gs>
              <a:gs pos="100000">
                <a:srgbClr val="EEF5FC"/>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5" name="Rounded Rectangle 184"/>
          <p:cNvSpPr/>
          <p:nvPr/>
        </p:nvSpPr>
        <p:spPr>
          <a:xfrm>
            <a:off x="4914147" y="1972494"/>
            <a:ext cx="1939343"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エンドポイント用 </a:t>
            </a:r>
            <a:r>
              <a:rPr lang="en-US" altLang="ja-JP" sz="800" b="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a:t>
            </a:r>
            <a:endParaRPr lang="en-US" altLang="ja-JP" sz="800" b="1">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sp>
        <p:nvSpPr>
          <p:cNvPr id="186" name="Round Same Side Corner Rectangle 185"/>
          <p:cNvSpPr/>
          <p:nvPr/>
        </p:nvSpPr>
        <p:spPr>
          <a:xfrm rot="5400000">
            <a:off x="5282757" y="3193599"/>
            <a:ext cx="1192048" cy="2011680"/>
          </a:xfrm>
          <a:prstGeom prst="round2SameRect">
            <a:avLst>
              <a:gd name="adj1" fmla="val 3624"/>
              <a:gd name="adj2" fmla="val 3797"/>
            </a:avLst>
          </a:prstGeom>
          <a:gradFill flip="none" rotWithShape="1">
            <a:gsLst>
              <a:gs pos="417">
                <a:schemeClr val="tx2">
                  <a:alpha val="0"/>
                </a:schemeClr>
              </a:gs>
              <a:gs pos="100000">
                <a:srgbClr val="EEF5FC"/>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7" name="Rounded Rectangle 186"/>
          <p:cNvSpPr/>
          <p:nvPr/>
        </p:nvSpPr>
        <p:spPr>
          <a:xfrm>
            <a:off x="4916861" y="4471032"/>
            <a:ext cx="1939343"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ja-JP" altLang="en-US" sz="800" b="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クラウド </a:t>
            </a:r>
            <a:r>
              <a:rPr lang="en-US" altLang="ja-JP" sz="800" b="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Web </a:t>
            </a:r>
            <a:r>
              <a:rPr lang="ja-JP" altLang="en-US" sz="800" b="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セキュリティ</a:t>
            </a:r>
            <a:r>
              <a:rPr lang="ja-JP" altLang="en-US" sz="800" b="1" smtClean="0">
                <a:latin typeface="Arial" pitchFamily="34" charset="0"/>
                <a:ea typeface="ＭＳ Ｐゴシック" pitchFamily="50" charset="-128"/>
                <a:cs typeface="Arial" pitchFamily="34" charset="0"/>
              </a:rPr>
              <a:t/>
            </a:r>
            <a:br>
              <a:rPr lang="ja-JP" altLang="en-US" sz="800" b="1" smtClean="0">
                <a:latin typeface="Arial" pitchFamily="34" charset="0"/>
                <a:ea typeface="ＭＳ Ｐゴシック" pitchFamily="50" charset="-128"/>
                <a:cs typeface="Arial" pitchFamily="34" charset="0"/>
              </a:rPr>
            </a:br>
            <a:r>
              <a:rPr lang="en-US" altLang="ja-JP" sz="800" b="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 </a:t>
            </a:r>
            <a:r>
              <a:rPr lang="ja-JP" altLang="en-US" sz="800" b="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ホスティッド </a:t>
            </a:r>
            <a:r>
              <a:rPr lang="en-US" altLang="ja-JP" sz="800" b="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E </a:t>
            </a:r>
            <a:r>
              <a:rPr lang="ja-JP" altLang="en-US" sz="800" b="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メール用の </a:t>
            </a:r>
            <a:r>
              <a:rPr lang="en-US" altLang="ja-JP" sz="800" b="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a:t>
            </a:r>
            <a:endParaRPr lang="en-US" altLang="ja-JP" sz="800" b="1">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sp>
        <p:nvSpPr>
          <p:cNvPr id="188" name="Round Same Side Corner Rectangle 187"/>
          <p:cNvSpPr/>
          <p:nvPr/>
        </p:nvSpPr>
        <p:spPr>
          <a:xfrm rot="5400000">
            <a:off x="5284996" y="1941772"/>
            <a:ext cx="1192048" cy="2011680"/>
          </a:xfrm>
          <a:prstGeom prst="round2SameRect">
            <a:avLst>
              <a:gd name="adj1" fmla="val 3624"/>
              <a:gd name="adj2" fmla="val 2277"/>
            </a:avLst>
          </a:prstGeom>
          <a:gradFill flip="none" rotWithShape="1">
            <a:gsLst>
              <a:gs pos="417">
                <a:schemeClr val="tx2">
                  <a:alpha val="0"/>
                </a:schemeClr>
              </a:gs>
              <a:gs pos="100000">
                <a:srgbClr val="EEF5FC"/>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9" name="Rounded Rectangle 188"/>
          <p:cNvSpPr/>
          <p:nvPr/>
        </p:nvSpPr>
        <p:spPr>
          <a:xfrm>
            <a:off x="4915503" y="3217625"/>
            <a:ext cx="1939343"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altLang="ja-JP" sz="800" b="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 </a:t>
            </a:r>
            <a:r>
              <a:rPr lang="ja-JP" altLang="en-US" sz="800" b="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プライベート クラウド </a:t>
            </a:r>
          </a:p>
          <a:p>
            <a:pPr algn="ctr">
              <a:lnSpc>
                <a:spcPct val="85000"/>
              </a:lnSpc>
            </a:pPr>
            <a:r>
              <a:rPr lang="ja-JP" altLang="en-US" sz="800" b="1"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仮想アプライアンス</a:t>
            </a:r>
            <a:endParaRPr lang="ja-JP" altLang="en-US" sz="800" b="1">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grpSp>
        <p:nvGrpSpPr>
          <p:cNvPr id="190" name="Group 189"/>
          <p:cNvGrpSpPr/>
          <p:nvPr/>
        </p:nvGrpSpPr>
        <p:grpSpPr>
          <a:xfrm>
            <a:off x="2629133" y="1869230"/>
            <a:ext cx="548640" cy="763181"/>
            <a:chOff x="2797362" y="2088608"/>
            <a:chExt cx="548640" cy="548640"/>
          </a:xfrm>
        </p:grpSpPr>
        <p:cxnSp>
          <p:nvCxnSpPr>
            <p:cNvPr id="191" name="Straight Connector 190"/>
            <p:cNvCxnSpPr/>
            <p:nvPr/>
          </p:nvCxnSpPr>
          <p:spPr>
            <a:xfrm>
              <a:off x="3343299" y="2088608"/>
              <a:ext cx="0" cy="548640"/>
            </a:xfrm>
            <a:prstGeom prst="line">
              <a:avLst/>
            </a:prstGeom>
            <a:ln w="15875">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2797362" y="2088608"/>
              <a:ext cx="548640" cy="0"/>
            </a:xfrm>
            <a:prstGeom prst="straightConnector1">
              <a:avLst/>
            </a:prstGeom>
            <a:ln w="15875">
              <a:solidFill>
                <a:schemeClr val="accent4"/>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p:nvGrpSpPr>
        <p:grpSpPr>
          <a:xfrm flipV="1">
            <a:off x="2632908" y="3494606"/>
            <a:ext cx="539736" cy="768096"/>
            <a:chOff x="2788157" y="2088608"/>
            <a:chExt cx="548792" cy="548640"/>
          </a:xfrm>
        </p:grpSpPr>
        <p:cxnSp>
          <p:nvCxnSpPr>
            <p:cNvPr id="194" name="Straight Connector 193"/>
            <p:cNvCxnSpPr/>
            <p:nvPr/>
          </p:nvCxnSpPr>
          <p:spPr>
            <a:xfrm>
              <a:off x="3336949" y="2088608"/>
              <a:ext cx="0" cy="548640"/>
            </a:xfrm>
            <a:prstGeom prst="line">
              <a:avLst/>
            </a:prstGeom>
            <a:ln w="15875">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a:off x="2788157" y="2093144"/>
              <a:ext cx="548640" cy="0"/>
            </a:xfrm>
            <a:prstGeom prst="straightConnector1">
              <a:avLst/>
            </a:prstGeom>
            <a:ln w="15875">
              <a:solidFill>
                <a:schemeClr val="accent4"/>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196" name="Straight Connector 195"/>
          <p:cNvCxnSpPr/>
          <p:nvPr/>
        </p:nvCxnSpPr>
        <p:spPr>
          <a:xfrm>
            <a:off x="2640916" y="3063341"/>
            <a:ext cx="268215" cy="0"/>
          </a:xfrm>
          <a:prstGeom prst="line">
            <a:avLst/>
          </a:prstGeom>
          <a:ln w="15875">
            <a:solidFill>
              <a:schemeClr val="accent4"/>
            </a:solidFill>
            <a:headEnd type="arrow" w="sm" len="sm"/>
            <a:tailEnd type="oval"/>
          </a:ln>
        </p:spPr>
        <p:style>
          <a:lnRef idx="1">
            <a:schemeClr val="accent1"/>
          </a:lnRef>
          <a:fillRef idx="0">
            <a:schemeClr val="accent1"/>
          </a:fillRef>
          <a:effectRef idx="0">
            <a:schemeClr val="accent1"/>
          </a:effectRef>
          <a:fontRef idx="minor">
            <a:schemeClr val="tx1"/>
          </a:fontRef>
        </p:style>
      </p:cxnSp>
      <p:sp>
        <p:nvSpPr>
          <p:cNvPr id="198" name="TextBox 197"/>
          <p:cNvSpPr txBox="1"/>
          <p:nvPr/>
        </p:nvSpPr>
        <p:spPr>
          <a:xfrm>
            <a:off x="5492514" y="1846362"/>
            <a:ext cx="678552" cy="184666"/>
          </a:xfrm>
          <a:prstGeom prst="rect">
            <a:avLst/>
          </a:prstGeom>
          <a:noFill/>
        </p:spPr>
        <p:txBody>
          <a:bodyPr wrap="square" rtlCol="0">
            <a:spAutoFit/>
          </a:bodyPr>
          <a:lstStyle/>
          <a:p>
            <a:pPr algn="ctr"/>
            <a:r>
              <a:rPr lang="en-US" altLang="ja-JP" sz="600" smtClean="0">
                <a:latin typeface="Arial" pitchFamily="34" charset="0"/>
                <a:ea typeface="ＭＳ Ｐゴシック" pitchFamily="50" charset="-128"/>
                <a:cs typeface="Arial" pitchFamily="34" charset="0"/>
              </a:rPr>
              <a:t>Mac</a:t>
            </a:r>
            <a:endParaRPr lang="en-US" altLang="ja-JP" sz="600">
              <a:latin typeface="Arial" pitchFamily="34" charset="0"/>
              <a:ea typeface="ＭＳ Ｐゴシック" pitchFamily="50" charset="-128"/>
              <a:cs typeface="Arial" pitchFamily="34" charset="0"/>
            </a:endParaRPr>
          </a:p>
        </p:txBody>
      </p:sp>
      <p:pic>
        <p:nvPicPr>
          <p:cNvPr id="203" name="Picture 202" descr="Laptop.em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02237" y="1502502"/>
            <a:ext cx="668829" cy="405765"/>
          </a:xfrm>
          <a:prstGeom prst="rect">
            <a:avLst/>
          </a:prstGeom>
        </p:spPr>
      </p:pic>
      <p:grpSp>
        <p:nvGrpSpPr>
          <p:cNvPr id="205" name="Group 204"/>
          <p:cNvGrpSpPr/>
          <p:nvPr/>
        </p:nvGrpSpPr>
        <p:grpSpPr>
          <a:xfrm>
            <a:off x="5021309" y="1305382"/>
            <a:ext cx="531835" cy="536492"/>
            <a:chOff x="6713429" y="1978544"/>
            <a:chExt cx="708924" cy="715322"/>
          </a:xfrm>
        </p:grpSpPr>
        <p:sp>
          <p:nvSpPr>
            <p:cNvPr id="206" name="Freeform 15"/>
            <p:cNvSpPr>
              <a:spLocks noEditPoints="1"/>
            </p:cNvSpPr>
            <p:nvPr/>
          </p:nvSpPr>
          <p:spPr bwMode="auto">
            <a:xfrm>
              <a:off x="6713429" y="1978544"/>
              <a:ext cx="708924" cy="460734"/>
            </a:xfrm>
            <a:custGeom>
              <a:avLst/>
              <a:gdLst/>
              <a:ahLst/>
              <a:cxnLst>
                <a:cxn ang="0">
                  <a:pos x="149" y="0"/>
                </a:cxn>
                <a:cxn ang="0">
                  <a:pos x="116" y="0"/>
                </a:cxn>
                <a:cxn ang="0">
                  <a:pos x="110" y="6"/>
                </a:cxn>
                <a:cxn ang="0">
                  <a:pos x="110" y="93"/>
                </a:cxn>
                <a:cxn ang="0">
                  <a:pos x="116" y="99"/>
                </a:cxn>
                <a:cxn ang="0">
                  <a:pos x="149" y="99"/>
                </a:cxn>
                <a:cxn ang="0">
                  <a:pos x="154" y="93"/>
                </a:cxn>
                <a:cxn ang="0">
                  <a:pos x="154" y="6"/>
                </a:cxn>
                <a:cxn ang="0">
                  <a:pos x="149" y="0"/>
                </a:cxn>
                <a:cxn ang="0">
                  <a:pos x="115" y="41"/>
                </a:cxn>
                <a:cxn ang="0">
                  <a:pos x="121" y="41"/>
                </a:cxn>
                <a:cxn ang="0">
                  <a:pos x="121" y="45"/>
                </a:cxn>
                <a:cxn ang="0">
                  <a:pos x="115" y="45"/>
                </a:cxn>
                <a:cxn ang="0">
                  <a:pos x="115" y="41"/>
                </a:cxn>
                <a:cxn ang="0">
                  <a:pos x="150" y="90"/>
                </a:cxn>
                <a:cxn ang="0">
                  <a:pos x="115" y="90"/>
                </a:cxn>
                <a:cxn ang="0">
                  <a:pos x="115" y="85"/>
                </a:cxn>
                <a:cxn ang="0">
                  <a:pos x="150" y="85"/>
                </a:cxn>
                <a:cxn ang="0">
                  <a:pos x="150" y="90"/>
                </a:cxn>
                <a:cxn ang="0">
                  <a:pos x="125" y="45"/>
                </a:cxn>
                <a:cxn ang="0">
                  <a:pos x="125" y="41"/>
                </a:cxn>
                <a:cxn ang="0">
                  <a:pos x="130" y="41"/>
                </a:cxn>
                <a:cxn ang="0">
                  <a:pos x="130" y="45"/>
                </a:cxn>
                <a:cxn ang="0">
                  <a:pos x="125" y="45"/>
                </a:cxn>
                <a:cxn ang="0">
                  <a:pos x="150" y="32"/>
                </a:cxn>
                <a:cxn ang="0">
                  <a:pos x="115" y="32"/>
                </a:cxn>
                <a:cxn ang="0">
                  <a:pos x="115" y="28"/>
                </a:cxn>
                <a:cxn ang="0">
                  <a:pos x="150" y="28"/>
                </a:cxn>
                <a:cxn ang="0">
                  <a:pos x="150" y="32"/>
                </a:cxn>
                <a:cxn ang="0">
                  <a:pos x="150" y="23"/>
                </a:cxn>
                <a:cxn ang="0">
                  <a:pos x="115" y="23"/>
                </a:cxn>
                <a:cxn ang="0">
                  <a:pos x="115" y="18"/>
                </a:cxn>
                <a:cxn ang="0">
                  <a:pos x="150" y="18"/>
                </a:cxn>
                <a:cxn ang="0">
                  <a:pos x="150" y="23"/>
                </a:cxn>
                <a:cxn ang="0">
                  <a:pos x="150" y="14"/>
                </a:cxn>
                <a:cxn ang="0">
                  <a:pos x="115" y="14"/>
                </a:cxn>
                <a:cxn ang="0">
                  <a:pos x="115" y="9"/>
                </a:cxn>
                <a:cxn ang="0">
                  <a:pos x="150" y="9"/>
                </a:cxn>
                <a:cxn ang="0">
                  <a:pos x="150" y="14"/>
                </a:cxn>
                <a:cxn ang="0">
                  <a:pos x="96" y="0"/>
                </a:cxn>
                <a:cxn ang="0">
                  <a:pos x="5" y="0"/>
                </a:cxn>
                <a:cxn ang="0">
                  <a:pos x="0" y="6"/>
                </a:cxn>
                <a:cxn ang="0">
                  <a:pos x="0" y="77"/>
                </a:cxn>
                <a:cxn ang="0">
                  <a:pos x="5" y="83"/>
                </a:cxn>
                <a:cxn ang="0">
                  <a:pos x="40" y="83"/>
                </a:cxn>
                <a:cxn ang="0">
                  <a:pos x="40" y="92"/>
                </a:cxn>
                <a:cxn ang="0">
                  <a:pos x="15" y="99"/>
                </a:cxn>
                <a:cxn ang="0">
                  <a:pos x="86" y="99"/>
                </a:cxn>
                <a:cxn ang="0">
                  <a:pos x="61" y="92"/>
                </a:cxn>
                <a:cxn ang="0">
                  <a:pos x="61" y="83"/>
                </a:cxn>
                <a:cxn ang="0">
                  <a:pos x="96" y="83"/>
                </a:cxn>
                <a:cxn ang="0">
                  <a:pos x="101" y="77"/>
                </a:cxn>
                <a:cxn ang="0">
                  <a:pos x="101" y="6"/>
                </a:cxn>
                <a:cxn ang="0">
                  <a:pos x="96" y="0"/>
                </a:cxn>
                <a:cxn ang="0">
                  <a:pos x="93" y="74"/>
                </a:cxn>
                <a:cxn ang="0">
                  <a:pos x="8" y="74"/>
                </a:cxn>
                <a:cxn ang="0">
                  <a:pos x="8" y="9"/>
                </a:cxn>
                <a:cxn ang="0">
                  <a:pos x="93" y="9"/>
                </a:cxn>
                <a:cxn ang="0">
                  <a:pos x="93" y="74"/>
                </a:cxn>
              </a:cxnLst>
              <a:rect l="0" t="0" r="r" b="b"/>
              <a:pathLst>
                <a:path w="154" h="99">
                  <a:moveTo>
                    <a:pt x="149" y="0"/>
                  </a:moveTo>
                  <a:cubicBezTo>
                    <a:pt x="116" y="0"/>
                    <a:pt x="116" y="0"/>
                    <a:pt x="116" y="0"/>
                  </a:cubicBezTo>
                  <a:cubicBezTo>
                    <a:pt x="113" y="0"/>
                    <a:pt x="110" y="3"/>
                    <a:pt x="110" y="6"/>
                  </a:cubicBezTo>
                  <a:cubicBezTo>
                    <a:pt x="110" y="93"/>
                    <a:pt x="110" y="93"/>
                    <a:pt x="110" y="93"/>
                  </a:cubicBezTo>
                  <a:cubicBezTo>
                    <a:pt x="110" y="96"/>
                    <a:pt x="113" y="99"/>
                    <a:pt x="116" y="99"/>
                  </a:cubicBezTo>
                  <a:cubicBezTo>
                    <a:pt x="149" y="99"/>
                    <a:pt x="149" y="99"/>
                    <a:pt x="149" y="99"/>
                  </a:cubicBezTo>
                  <a:cubicBezTo>
                    <a:pt x="152" y="99"/>
                    <a:pt x="154" y="96"/>
                    <a:pt x="154" y="93"/>
                  </a:cubicBezTo>
                  <a:cubicBezTo>
                    <a:pt x="154" y="6"/>
                    <a:pt x="154" y="6"/>
                    <a:pt x="154" y="6"/>
                  </a:cubicBezTo>
                  <a:cubicBezTo>
                    <a:pt x="154" y="3"/>
                    <a:pt x="152" y="0"/>
                    <a:pt x="149" y="0"/>
                  </a:cubicBezTo>
                  <a:close/>
                  <a:moveTo>
                    <a:pt x="115" y="41"/>
                  </a:moveTo>
                  <a:cubicBezTo>
                    <a:pt x="121" y="41"/>
                    <a:pt x="121" y="41"/>
                    <a:pt x="121" y="41"/>
                  </a:cubicBezTo>
                  <a:cubicBezTo>
                    <a:pt x="121" y="45"/>
                    <a:pt x="121" y="45"/>
                    <a:pt x="121" y="45"/>
                  </a:cubicBezTo>
                  <a:cubicBezTo>
                    <a:pt x="115" y="45"/>
                    <a:pt x="115" y="45"/>
                    <a:pt x="115" y="45"/>
                  </a:cubicBezTo>
                  <a:lnTo>
                    <a:pt x="115" y="41"/>
                  </a:lnTo>
                  <a:close/>
                  <a:moveTo>
                    <a:pt x="150" y="90"/>
                  </a:moveTo>
                  <a:cubicBezTo>
                    <a:pt x="115" y="90"/>
                    <a:pt x="115" y="90"/>
                    <a:pt x="115" y="90"/>
                  </a:cubicBezTo>
                  <a:cubicBezTo>
                    <a:pt x="115" y="85"/>
                    <a:pt x="115" y="85"/>
                    <a:pt x="115" y="85"/>
                  </a:cubicBezTo>
                  <a:cubicBezTo>
                    <a:pt x="150" y="85"/>
                    <a:pt x="150" y="85"/>
                    <a:pt x="150" y="85"/>
                  </a:cubicBezTo>
                  <a:lnTo>
                    <a:pt x="150" y="90"/>
                  </a:lnTo>
                  <a:close/>
                  <a:moveTo>
                    <a:pt x="125" y="45"/>
                  </a:moveTo>
                  <a:cubicBezTo>
                    <a:pt x="125" y="41"/>
                    <a:pt x="125" y="41"/>
                    <a:pt x="125" y="41"/>
                  </a:cubicBezTo>
                  <a:cubicBezTo>
                    <a:pt x="130" y="41"/>
                    <a:pt x="130" y="41"/>
                    <a:pt x="130" y="41"/>
                  </a:cubicBezTo>
                  <a:cubicBezTo>
                    <a:pt x="130" y="45"/>
                    <a:pt x="130" y="45"/>
                    <a:pt x="130" y="45"/>
                  </a:cubicBezTo>
                  <a:lnTo>
                    <a:pt x="125" y="45"/>
                  </a:lnTo>
                  <a:close/>
                  <a:moveTo>
                    <a:pt x="150" y="32"/>
                  </a:moveTo>
                  <a:cubicBezTo>
                    <a:pt x="115" y="32"/>
                    <a:pt x="115" y="32"/>
                    <a:pt x="115" y="32"/>
                  </a:cubicBezTo>
                  <a:cubicBezTo>
                    <a:pt x="115" y="28"/>
                    <a:pt x="115" y="28"/>
                    <a:pt x="115" y="28"/>
                  </a:cubicBezTo>
                  <a:cubicBezTo>
                    <a:pt x="150" y="28"/>
                    <a:pt x="150" y="28"/>
                    <a:pt x="150" y="28"/>
                  </a:cubicBezTo>
                  <a:lnTo>
                    <a:pt x="150" y="32"/>
                  </a:lnTo>
                  <a:close/>
                  <a:moveTo>
                    <a:pt x="150" y="23"/>
                  </a:moveTo>
                  <a:cubicBezTo>
                    <a:pt x="115" y="23"/>
                    <a:pt x="115" y="23"/>
                    <a:pt x="115" y="23"/>
                  </a:cubicBezTo>
                  <a:cubicBezTo>
                    <a:pt x="115" y="18"/>
                    <a:pt x="115" y="18"/>
                    <a:pt x="115" y="18"/>
                  </a:cubicBezTo>
                  <a:cubicBezTo>
                    <a:pt x="150" y="18"/>
                    <a:pt x="150" y="18"/>
                    <a:pt x="150" y="18"/>
                  </a:cubicBezTo>
                  <a:lnTo>
                    <a:pt x="150" y="23"/>
                  </a:lnTo>
                  <a:close/>
                  <a:moveTo>
                    <a:pt x="150" y="14"/>
                  </a:moveTo>
                  <a:cubicBezTo>
                    <a:pt x="115" y="14"/>
                    <a:pt x="115" y="14"/>
                    <a:pt x="115" y="14"/>
                  </a:cubicBezTo>
                  <a:cubicBezTo>
                    <a:pt x="115" y="9"/>
                    <a:pt x="115" y="9"/>
                    <a:pt x="115" y="9"/>
                  </a:cubicBezTo>
                  <a:cubicBezTo>
                    <a:pt x="150" y="9"/>
                    <a:pt x="150" y="9"/>
                    <a:pt x="150" y="9"/>
                  </a:cubicBezTo>
                  <a:lnTo>
                    <a:pt x="150" y="14"/>
                  </a:lnTo>
                  <a:close/>
                  <a:moveTo>
                    <a:pt x="96" y="0"/>
                  </a:moveTo>
                  <a:cubicBezTo>
                    <a:pt x="5" y="0"/>
                    <a:pt x="5" y="0"/>
                    <a:pt x="5" y="0"/>
                  </a:cubicBezTo>
                  <a:cubicBezTo>
                    <a:pt x="2" y="0"/>
                    <a:pt x="0" y="3"/>
                    <a:pt x="0" y="6"/>
                  </a:cubicBezTo>
                  <a:cubicBezTo>
                    <a:pt x="0" y="77"/>
                    <a:pt x="0" y="77"/>
                    <a:pt x="0" y="77"/>
                  </a:cubicBezTo>
                  <a:cubicBezTo>
                    <a:pt x="0" y="80"/>
                    <a:pt x="2" y="83"/>
                    <a:pt x="5" y="83"/>
                  </a:cubicBezTo>
                  <a:cubicBezTo>
                    <a:pt x="40" y="83"/>
                    <a:pt x="40" y="83"/>
                    <a:pt x="40" y="83"/>
                  </a:cubicBezTo>
                  <a:cubicBezTo>
                    <a:pt x="40" y="92"/>
                    <a:pt x="40" y="92"/>
                    <a:pt x="40" y="92"/>
                  </a:cubicBezTo>
                  <a:cubicBezTo>
                    <a:pt x="26" y="93"/>
                    <a:pt x="15" y="96"/>
                    <a:pt x="15" y="99"/>
                  </a:cubicBezTo>
                  <a:cubicBezTo>
                    <a:pt x="86" y="99"/>
                    <a:pt x="86" y="99"/>
                    <a:pt x="86" y="99"/>
                  </a:cubicBezTo>
                  <a:cubicBezTo>
                    <a:pt x="86" y="96"/>
                    <a:pt x="75" y="93"/>
                    <a:pt x="61" y="92"/>
                  </a:cubicBezTo>
                  <a:cubicBezTo>
                    <a:pt x="61" y="83"/>
                    <a:pt x="61" y="83"/>
                    <a:pt x="61" y="83"/>
                  </a:cubicBezTo>
                  <a:cubicBezTo>
                    <a:pt x="96" y="83"/>
                    <a:pt x="96" y="83"/>
                    <a:pt x="96" y="83"/>
                  </a:cubicBezTo>
                  <a:cubicBezTo>
                    <a:pt x="99" y="83"/>
                    <a:pt x="101" y="80"/>
                    <a:pt x="101" y="77"/>
                  </a:cubicBezTo>
                  <a:cubicBezTo>
                    <a:pt x="101" y="6"/>
                    <a:pt x="101" y="6"/>
                    <a:pt x="101" y="6"/>
                  </a:cubicBezTo>
                  <a:cubicBezTo>
                    <a:pt x="101" y="3"/>
                    <a:pt x="99" y="0"/>
                    <a:pt x="96" y="0"/>
                  </a:cubicBezTo>
                  <a:close/>
                  <a:moveTo>
                    <a:pt x="93" y="74"/>
                  </a:moveTo>
                  <a:cubicBezTo>
                    <a:pt x="8" y="74"/>
                    <a:pt x="8" y="74"/>
                    <a:pt x="8" y="74"/>
                  </a:cubicBezTo>
                  <a:cubicBezTo>
                    <a:pt x="8" y="9"/>
                    <a:pt x="8" y="9"/>
                    <a:pt x="8" y="9"/>
                  </a:cubicBezTo>
                  <a:cubicBezTo>
                    <a:pt x="93" y="9"/>
                    <a:pt x="93" y="9"/>
                    <a:pt x="93" y="9"/>
                  </a:cubicBezTo>
                  <a:lnTo>
                    <a:pt x="93" y="74"/>
                  </a:lnTo>
                  <a:close/>
                </a:path>
              </a:pathLst>
            </a:custGeom>
            <a:solidFill>
              <a:schemeClr val="tx1"/>
            </a:solidFill>
            <a:ln w="9525">
              <a:noFill/>
              <a:round/>
              <a:headEnd/>
              <a:tailEnd/>
            </a:ln>
            <a:effectLst/>
          </p:spPr>
          <p:txBody>
            <a:bodyPr vert="horz" wrap="square" lIns="91430" tIns="45715" rIns="91430" bIns="45715"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sp>
          <p:nvSpPr>
            <p:cNvPr id="208" name="TextBox 207"/>
            <p:cNvSpPr txBox="1"/>
            <p:nvPr/>
          </p:nvSpPr>
          <p:spPr>
            <a:xfrm>
              <a:off x="6873754" y="2447645"/>
              <a:ext cx="389319" cy="246221"/>
            </a:xfrm>
            <a:prstGeom prst="rect">
              <a:avLst/>
            </a:prstGeom>
            <a:noFill/>
          </p:spPr>
          <p:txBody>
            <a:bodyPr wrap="none" rtlCol="0">
              <a:spAutoFit/>
            </a:bodyPr>
            <a:lstStyle/>
            <a:p>
              <a:pPr algn="ctr"/>
              <a:r>
                <a:rPr lang="en-US" altLang="ja-JP" sz="600" smtClean="0">
                  <a:latin typeface="Arial" pitchFamily="34" charset="0"/>
                  <a:ea typeface="ＭＳ Ｐゴシック" pitchFamily="50" charset="-128"/>
                  <a:cs typeface="Arial" pitchFamily="34" charset="0"/>
                </a:rPr>
                <a:t>PC</a:t>
              </a:r>
              <a:endParaRPr lang="en-US" altLang="ja-JP" sz="600">
                <a:latin typeface="Arial" pitchFamily="34" charset="0"/>
                <a:ea typeface="ＭＳ Ｐゴシック" pitchFamily="50" charset="-128"/>
                <a:cs typeface="Arial" pitchFamily="34" charset="0"/>
              </a:endParaRPr>
            </a:p>
          </p:txBody>
        </p:sp>
      </p:grpSp>
      <p:grpSp>
        <p:nvGrpSpPr>
          <p:cNvPr id="212" name="Group 211"/>
          <p:cNvGrpSpPr>
            <a:grpSpLocks noChangeAspect="1"/>
          </p:cNvGrpSpPr>
          <p:nvPr/>
        </p:nvGrpSpPr>
        <p:grpSpPr>
          <a:xfrm>
            <a:off x="5681623" y="1058027"/>
            <a:ext cx="304562" cy="304331"/>
            <a:chOff x="7585745" y="4166676"/>
            <a:chExt cx="681346" cy="680830"/>
          </a:xfrm>
        </p:grpSpPr>
        <p:sp>
          <p:nvSpPr>
            <p:cNvPr id="213" name="Content Placeholder 5"/>
            <p:cNvSpPr txBox="1">
              <a:spLocks/>
            </p:cNvSpPr>
            <p:nvPr/>
          </p:nvSpPr>
          <p:spPr>
            <a:xfrm>
              <a:off x="7585745" y="4166676"/>
              <a:ext cx="681346" cy="680830"/>
            </a:xfrm>
            <a:prstGeom prst="ellipse">
              <a:avLst/>
            </a:prstGeom>
            <a:solidFill>
              <a:schemeClr val="tx1"/>
            </a:solidFill>
          </p:spPr>
          <p:txBody>
            <a:bodyPr wrap="square" lIns="91440" tIns="91440" rIns="91440" bIns="91440" anchor="ctr">
              <a:noAutofit/>
            </a:bodyPr>
            <a:lstStyle>
              <a:defPPr>
                <a:defRPr lang="en-US"/>
              </a:defPPr>
              <a:lvl1pPr marL="171473" indent="-171473" defTabSz="685891">
                <a:lnSpc>
                  <a:spcPct val="95000"/>
                </a:lnSpc>
                <a:spcBef>
                  <a:spcPts val="1080"/>
                </a:spcBef>
                <a:buClr>
                  <a:schemeClr val="tx2"/>
                </a:buClr>
                <a:buSzPct val="90000"/>
                <a:buFont typeface="Arial" pitchFamily="34" charset="0"/>
                <a:buChar char="•"/>
                <a:tabLst/>
                <a:defRPr sz="1500">
                  <a:cs typeface="CiscoSans"/>
                </a:defRPr>
              </a:lvl1pPr>
              <a:lvl2pPr marL="0" lvl="1" indent="0" algn="ctr" defTabSz="685891">
                <a:lnSpc>
                  <a:spcPct val="100000"/>
                </a:lnSpc>
                <a:spcBef>
                  <a:spcPts val="0"/>
                </a:spcBef>
                <a:spcAft>
                  <a:spcPts val="800"/>
                </a:spcAft>
                <a:buClr>
                  <a:srgbClr val="FFFFFF"/>
                </a:buClr>
                <a:buSzPct val="80000"/>
                <a:buFont typeface="Arial"/>
                <a:buNone/>
                <a:defRPr sz="1600">
                  <a:cs typeface="CiscoSans"/>
                </a:defRPr>
              </a:lvl2pPr>
              <a:lvl3pPr marL="432000" indent="-171450" defTabSz="685891">
                <a:lnSpc>
                  <a:spcPct val="95000"/>
                </a:lnSpc>
                <a:spcBef>
                  <a:spcPts val="630"/>
                </a:spcBef>
                <a:buFont typeface="Arial"/>
                <a:buChar char="•"/>
                <a:defRPr sz="1200">
                  <a:cs typeface="CiscoSans"/>
                </a:defRPr>
              </a:lvl3pPr>
              <a:lvl4pPr marL="504000" indent="-171450" defTabSz="685891">
                <a:lnSpc>
                  <a:spcPct val="95000"/>
                </a:lnSpc>
                <a:spcBef>
                  <a:spcPts val="630"/>
                </a:spcBef>
                <a:buFont typeface="Arial"/>
                <a:buChar char="•"/>
                <a:defRPr sz="1100">
                  <a:cs typeface="CiscoSans"/>
                </a:defRPr>
              </a:lvl4pPr>
              <a:lvl5pPr marL="576000" indent="-171450" defTabSz="685891">
                <a:lnSpc>
                  <a:spcPct val="95000"/>
                </a:lnSpc>
                <a:spcBef>
                  <a:spcPts val="630"/>
                </a:spcBef>
                <a:buFont typeface="Arial"/>
                <a:buChar char="•"/>
                <a:defRPr sz="1100">
                  <a:cs typeface="CiscoSans"/>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lvl="1"/>
              <a:endParaRPr lang="ja-JP" altLang="en-US" sz="1100">
                <a:solidFill>
                  <a:srgbClr val="FFFFFF"/>
                </a:solidFill>
                <a:latin typeface="Arial" pitchFamily="34" charset="0"/>
                <a:ea typeface="ＭＳ Ｐゴシック" pitchFamily="50" charset="-128"/>
                <a:cs typeface="Arial" pitchFamily="34" charset="0"/>
              </a:endParaRPr>
            </a:p>
          </p:txBody>
        </p:sp>
        <p:grpSp>
          <p:nvGrpSpPr>
            <p:cNvPr id="214" name="Group 213"/>
            <p:cNvGrpSpPr/>
            <p:nvPr/>
          </p:nvGrpSpPr>
          <p:grpSpPr>
            <a:xfrm>
              <a:off x="7720760" y="4300616"/>
              <a:ext cx="421099" cy="421099"/>
              <a:chOff x="5823711" y="3111879"/>
              <a:chExt cx="292100" cy="292100"/>
            </a:xfrm>
            <a:solidFill>
              <a:srgbClr val="0B0B0D"/>
            </a:solidFill>
            <a:effectLst/>
          </p:grpSpPr>
          <p:sp>
            <p:nvSpPr>
              <p:cNvPr id="215" name="Oval 214"/>
              <p:cNvSpPr/>
              <p:nvPr/>
            </p:nvSpPr>
            <p:spPr>
              <a:xfrm>
                <a:off x="5823711" y="3111879"/>
                <a:ext cx="292100" cy="292100"/>
              </a:xfrm>
              <a:prstGeom prst="ellipse">
                <a:avLst/>
              </a:prstGeom>
              <a:noFill/>
              <a:ln w="15875">
                <a:solidFill>
                  <a:schemeClr val="bg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ja-JP" altLang="en-US" sz="1800">
                  <a:solidFill>
                    <a:srgbClr val="FFFFFF"/>
                  </a:solidFill>
                  <a:latin typeface="Arial" pitchFamily="34" charset="0"/>
                  <a:ea typeface="ＭＳ Ｐゴシック" pitchFamily="50" charset="-128"/>
                  <a:cs typeface="Arial" pitchFamily="34" charset="0"/>
                </a:endParaRPr>
              </a:p>
            </p:txBody>
          </p:sp>
          <p:sp>
            <p:nvSpPr>
              <p:cNvPr id="216" name="Oval 215"/>
              <p:cNvSpPr/>
              <p:nvPr/>
            </p:nvSpPr>
            <p:spPr>
              <a:xfrm>
                <a:off x="5909758" y="3194796"/>
                <a:ext cx="128006" cy="128006"/>
              </a:xfrm>
              <a:prstGeom prst="ellipse">
                <a:avLst/>
              </a:prstGeom>
              <a:solidFill>
                <a:schemeClr val="bg2"/>
              </a:solidFill>
              <a:ln w="9525">
                <a:noFill/>
                <a:round/>
                <a:headEnd/>
                <a:tailEnd/>
              </a:ln>
            </p:spPr>
            <p:txBody>
              <a:bodyPr vert="horz" wrap="square" lIns="121920" tIns="60960" rIns="121920" bIns="60960"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grpSp>
      </p:grpSp>
      <p:grpSp>
        <p:nvGrpSpPr>
          <p:cNvPr id="217" name="Group 216"/>
          <p:cNvGrpSpPr/>
          <p:nvPr/>
        </p:nvGrpSpPr>
        <p:grpSpPr>
          <a:xfrm>
            <a:off x="6130135" y="1293990"/>
            <a:ext cx="537800" cy="590383"/>
            <a:chOff x="9030663" y="1605483"/>
            <a:chExt cx="716878" cy="787177"/>
          </a:xfrm>
        </p:grpSpPr>
        <p:sp>
          <p:nvSpPr>
            <p:cNvPr id="218" name="TextBox 217"/>
            <p:cNvSpPr txBox="1"/>
            <p:nvPr/>
          </p:nvSpPr>
          <p:spPr>
            <a:xfrm>
              <a:off x="9056933" y="2125920"/>
              <a:ext cx="690608" cy="266740"/>
            </a:xfrm>
            <a:prstGeom prst="rect">
              <a:avLst/>
            </a:prstGeom>
            <a:noFill/>
          </p:spPr>
          <p:txBody>
            <a:bodyPr wrap="none" rtlCol="0">
              <a:spAutoFit/>
            </a:bodyPr>
            <a:lstStyle/>
            <a:p>
              <a:pPr algn="ctr"/>
              <a:r>
                <a:rPr lang="ja-JP" altLang="en-US" sz="700" smtClean="0">
                  <a:latin typeface="Arial" pitchFamily="34" charset="0"/>
                  <a:ea typeface="ＭＳ Ｐゴシック" pitchFamily="50" charset="-128"/>
                  <a:cs typeface="Arial" pitchFamily="34" charset="0"/>
                </a:rPr>
                <a:t>モバイル</a:t>
              </a:r>
              <a:endParaRPr lang="ja-JP" altLang="en-US" sz="700">
                <a:latin typeface="Arial" pitchFamily="34" charset="0"/>
                <a:ea typeface="ＭＳ Ｐゴシック" pitchFamily="50" charset="-128"/>
                <a:cs typeface="Arial" pitchFamily="34" charset="0"/>
              </a:endParaRPr>
            </a:p>
          </p:txBody>
        </p:sp>
        <p:grpSp>
          <p:nvGrpSpPr>
            <p:cNvPr id="220" name="Group 219"/>
            <p:cNvGrpSpPr/>
            <p:nvPr/>
          </p:nvGrpSpPr>
          <p:grpSpPr>
            <a:xfrm>
              <a:off x="9030663" y="1605483"/>
              <a:ext cx="642184" cy="535213"/>
              <a:chOff x="9372153" y="5559635"/>
              <a:chExt cx="775294" cy="646148"/>
            </a:xfrm>
          </p:grpSpPr>
          <p:pic>
            <p:nvPicPr>
              <p:cNvPr id="224" name="Picture 223" descr="Tablet.emf"/>
              <p:cNvPicPr>
                <a:picLocks noChangeAspect="1"/>
              </p:cNvPicPr>
              <p:nvPr/>
            </p:nvPicPr>
            <p:blipFill>
              <a:blip r:embed="rId7" cstate="email">
                <a:grayscl/>
                <a:extLst>
                  <a:ext uri="{28A0092B-C50C-407E-A947-70E740481C1C}">
                    <a14:useLocalDpi xmlns:a14="http://schemas.microsoft.com/office/drawing/2010/main"/>
                  </a:ext>
                </a:extLst>
              </a:blip>
              <a:stretch>
                <a:fillRect/>
              </a:stretch>
            </p:blipFill>
            <p:spPr>
              <a:xfrm rot="5400000">
                <a:off x="9629213" y="5687549"/>
                <a:ext cx="586502" cy="449966"/>
              </a:xfrm>
              <a:prstGeom prst="rect">
                <a:avLst/>
              </a:prstGeom>
              <a:noFill/>
              <a:ln>
                <a:noFill/>
              </a:ln>
            </p:spPr>
          </p:pic>
          <p:pic>
            <p:nvPicPr>
              <p:cNvPr id="225" name="Picture 224" descr="Smartphone.emf"/>
              <p:cNvPicPr>
                <a:picLocks noChangeAspect="1"/>
              </p:cNvPicPr>
              <p:nvPr/>
            </p:nvPicPr>
            <p:blipFill>
              <a:blip r:embed="rId8" cstate="email">
                <a:grayscl/>
                <a:extLst>
                  <a:ext uri="{28A0092B-C50C-407E-A947-70E740481C1C}">
                    <a14:useLocalDpi xmlns:a14="http://schemas.microsoft.com/office/drawing/2010/main"/>
                  </a:ext>
                </a:extLst>
              </a:blip>
              <a:stretch>
                <a:fillRect/>
              </a:stretch>
            </p:blipFill>
            <p:spPr>
              <a:xfrm>
                <a:off x="9372153" y="5559635"/>
                <a:ext cx="286006" cy="437420"/>
              </a:xfrm>
              <a:prstGeom prst="rect">
                <a:avLst/>
              </a:prstGeom>
              <a:noFill/>
              <a:ln>
                <a:noFill/>
              </a:ln>
            </p:spPr>
          </p:pic>
        </p:grpSp>
      </p:grpSp>
      <p:pic>
        <p:nvPicPr>
          <p:cNvPr id="226" name="Picture 225"/>
          <p:cNvPicPr>
            <a:picLocks noChangeAspect="1"/>
          </p:cNvPicPr>
          <p:nvPr/>
        </p:nvPicPr>
        <p:blipFill>
          <a:blip r:embed="rId9"/>
          <a:stretch>
            <a:fillRect/>
          </a:stretch>
        </p:blipFill>
        <p:spPr>
          <a:xfrm>
            <a:off x="5132397" y="1378274"/>
            <a:ext cx="121497" cy="153926"/>
          </a:xfrm>
          <a:prstGeom prst="rect">
            <a:avLst/>
          </a:prstGeom>
          <a:solidFill>
            <a:schemeClr val="bg1">
              <a:lumMod val="75000"/>
            </a:schemeClr>
          </a:solidFill>
        </p:spPr>
      </p:pic>
      <p:sp>
        <p:nvSpPr>
          <p:cNvPr id="23" name="Rounded Rectangle 22"/>
          <p:cNvSpPr/>
          <p:nvPr/>
        </p:nvSpPr>
        <p:spPr>
          <a:xfrm>
            <a:off x="5655749" y="1538034"/>
            <a:ext cx="365760" cy="250653"/>
          </a:xfrm>
          <a:prstGeom prst="roundRect">
            <a:avLst>
              <a:gd name="adj" fmla="val 9485"/>
            </a:avLst>
          </a:prstGeom>
          <a:solidFill>
            <a:srgbClr val="0B0B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pic>
        <p:nvPicPr>
          <p:cNvPr id="204" name="Picture 203" descr="apple.jpg"/>
          <p:cNvPicPr>
            <a:picLocks noChangeAspect="1"/>
          </p:cNvPicPr>
          <p:nvPr/>
        </p:nvPicPr>
        <p:blipFill rotWithShape="1">
          <a:blip r:embed="rId10" cstate="email">
            <a:duotone>
              <a:prstClr val="black"/>
              <a:schemeClr val="tx1">
                <a:tint val="45000"/>
                <a:satMod val="400000"/>
              </a:schemeClr>
            </a:duoton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p:blipFill>
        <p:spPr>
          <a:xfrm>
            <a:off x="5770151" y="1593811"/>
            <a:ext cx="136955" cy="152816"/>
          </a:xfrm>
          <a:prstGeom prst="rect">
            <a:avLst/>
          </a:prstGeom>
        </p:spPr>
      </p:pic>
      <p:sp>
        <p:nvSpPr>
          <p:cNvPr id="257" name="TextBox 256"/>
          <p:cNvSpPr txBox="1"/>
          <p:nvPr/>
        </p:nvSpPr>
        <p:spPr>
          <a:xfrm>
            <a:off x="5600829" y="1333796"/>
            <a:ext cx="485218" cy="184666"/>
          </a:xfrm>
          <a:prstGeom prst="rect">
            <a:avLst/>
          </a:prstGeom>
          <a:noFill/>
        </p:spPr>
        <p:txBody>
          <a:bodyPr wrap="square" rtlCol="0">
            <a:spAutoFit/>
          </a:bodyPr>
          <a:lstStyle/>
          <a:p>
            <a:pPr algn="ctr"/>
            <a:r>
              <a:rPr lang="ja-JP" altLang="en-US" sz="600" smtClean="0">
                <a:latin typeface="Arial" pitchFamily="34" charset="0"/>
                <a:ea typeface="ＭＳ Ｐゴシック" pitchFamily="50" charset="-128"/>
                <a:cs typeface="Arial" pitchFamily="34" charset="0"/>
              </a:rPr>
              <a:t>仮想</a:t>
            </a:r>
            <a:endParaRPr lang="ja-JP" altLang="en-US" sz="600">
              <a:latin typeface="Arial" pitchFamily="34" charset="0"/>
              <a:ea typeface="ＭＳ Ｐゴシック" pitchFamily="50" charset="-128"/>
              <a:cs typeface="Arial" pitchFamily="34" charset="0"/>
            </a:endParaRPr>
          </a:p>
        </p:txBody>
      </p:sp>
      <p:sp>
        <p:nvSpPr>
          <p:cNvPr id="258" name="Freeform 25"/>
          <p:cNvSpPr>
            <a:spLocks noEditPoints="1"/>
          </p:cNvSpPr>
          <p:nvPr/>
        </p:nvSpPr>
        <p:spPr bwMode="auto">
          <a:xfrm>
            <a:off x="5375616" y="2399670"/>
            <a:ext cx="1033269" cy="736054"/>
          </a:xfrm>
          <a:custGeom>
            <a:avLst/>
            <a:gdLst>
              <a:gd name="T0" fmla="*/ 79 w 471"/>
              <a:gd name="T1" fmla="*/ 102 h 312"/>
              <a:gd name="T2" fmla="*/ 115 w 471"/>
              <a:gd name="T3" fmla="*/ 69 h 312"/>
              <a:gd name="T4" fmla="*/ 169 w 471"/>
              <a:gd name="T5" fmla="*/ 58 h 312"/>
              <a:gd name="T6" fmla="*/ 381 w 471"/>
              <a:gd name="T7" fmla="*/ 99 h 312"/>
              <a:gd name="T8" fmla="*/ 178 w 471"/>
              <a:gd name="T9" fmla="*/ 40 h 312"/>
              <a:gd name="T10" fmla="*/ 186 w 471"/>
              <a:gd name="T11" fmla="*/ 37 h 312"/>
              <a:gd name="T12" fmla="*/ 326 w 471"/>
              <a:gd name="T13" fmla="*/ 17 h 312"/>
              <a:gd name="T14" fmla="*/ 295 w 471"/>
              <a:gd name="T15" fmla="*/ 8 h 312"/>
              <a:gd name="T16" fmla="*/ 288 w 471"/>
              <a:gd name="T17" fmla="*/ 2 h 312"/>
              <a:gd name="T18" fmla="*/ 377 w 471"/>
              <a:gd name="T19" fmla="*/ 107 h 312"/>
              <a:gd name="T20" fmla="*/ 393 w 471"/>
              <a:gd name="T21" fmla="*/ 118 h 312"/>
              <a:gd name="T22" fmla="*/ 421 w 471"/>
              <a:gd name="T23" fmla="*/ 155 h 312"/>
              <a:gd name="T24" fmla="*/ 381 w 471"/>
              <a:gd name="T25" fmla="*/ 308 h 312"/>
              <a:gd name="T26" fmla="*/ 309 w 471"/>
              <a:gd name="T27" fmla="*/ 308 h 312"/>
              <a:gd name="T28" fmla="*/ 280 w 471"/>
              <a:gd name="T29" fmla="*/ 312 h 312"/>
              <a:gd name="T30" fmla="*/ 220 w 471"/>
              <a:gd name="T31" fmla="*/ 308 h 312"/>
              <a:gd name="T32" fmla="*/ 168 w 471"/>
              <a:gd name="T33" fmla="*/ 312 h 312"/>
              <a:gd name="T34" fmla="*/ 140 w 471"/>
              <a:gd name="T35" fmla="*/ 308 h 312"/>
              <a:gd name="T36" fmla="*/ 100 w 471"/>
              <a:gd name="T37" fmla="*/ 308 h 312"/>
              <a:gd name="T38" fmla="*/ 51 w 471"/>
              <a:gd name="T39" fmla="*/ 296 h 312"/>
              <a:gd name="T40" fmla="*/ 42 w 471"/>
              <a:gd name="T41" fmla="*/ 295 h 312"/>
              <a:gd name="T42" fmla="*/ 464 w 471"/>
              <a:gd name="T43" fmla="*/ 265 h 312"/>
              <a:gd name="T44" fmla="*/ 463 w 471"/>
              <a:gd name="T45" fmla="*/ 256 h 312"/>
              <a:gd name="T46" fmla="*/ 467 w 471"/>
              <a:gd name="T47" fmla="*/ 237 h 312"/>
              <a:gd name="T48" fmla="*/ 470 w 471"/>
              <a:gd name="T49" fmla="*/ 217 h 312"/>
              <a:gd name="T50" fmla="*/ 7 w 471"/>
              <a:gd name="T51" fmla="*/ 175 h 312"/>
              <a:gd name="T52" fmla="*/ 13 w 471"/>
              <a:gd name="T53" fmla="*/ 169 h 312"/>
              <a:gd name="T54" fmla="*/ 46 w 471"/>
              <a:gd name="T55" fmla="*/ 131 h 312"/>
              <a:gd name="T56" fmla="*/ 261 w 471"/>
              <a:gd name="T57" fmla="*/ 161 h 312"/>
              <a:gd name="T58" fmla="*/ 149 w 471"/>
              <a:gd name="T59" fmla="*/ 172 h 312"/>
              <a:gd name="T60" fmla="*/ 79 w 471"/>
              <a:gd name="T61" fmla="*/ 234 h 312"/>
              <a:gd name="T62" fmla="*/ 393 w 471"/>
              <a:gd name="T63" fmla="*/ 169 h 312"/>
              <a:gd name="T64" fmla="*/ 164 w 471"/>
              <a:gd name="T65" fmla="*/ 175 h 312"/>
              <a:gd name="T66" fmla="*/ 184 w 471"/>
              <a:gd name="T67" fmla="*/ 176 h 312"/>
              <a:gd name="T68" fmla="*/ 224 w 471"/>
              <a:gd name="T69" fmla="*/ 154 h 312"/>
              <a:gd name="T70" fmla="*/ 278 w 471"/>
              <a:gd name="T71" fmla="*/ 189 h 312"/>
              <a:gd name="T72" fmla="*/ 307 w 471"/>
              <a:gd name="T73" fmla="*/ 189 h 312"/>
              <a:gd name="T74" fmla="*/ 385 w 471"/>
              <a:gd name="T75" fmla="*/ 286 h 312"/>
              <a:gd name="T76" fmla="*/ 349 w 471"/>
              <a:gd name="T77" fmla="*/ 289 h 312"/>
              <a:gd name="T78" fmla="*/ 325 w 471"/>
              <a:gd name="T79" fmla="*/ 293 h 312"/>
              <a:gd name="T80" fmla="*/ 277 w 471"/>
              <a:gd name="T81" fmla="*/ 289 h 312"/>
              <a:gd name="T82" fmla="*/ 237 w 471"/>
              <a:gd name="T83" fmla="*/ 293 h 312"/>
              <a:gd name="T84" fmla="*/ 213 w 471"/>
              <a:gd name="T85" fmla="*/ 289 h 312"/>
              <a:gd name="T86" fmla="*/ 157 w 471"/>
              <a:gd name="T87" fmla="*/ 289 h 312"/>
              <a:gd name="T88" fmla="*/ 133 w 471"/>
              <a:gd name="T89" fmla="*/ 293 h 312"/>
              <a:gd name="T90" fmla="*/ 101 w 471"/>
              <a:gd name="T91" fmla="*/ 293 h 312"/>
              <a:gd name="T92" fmla="*/ 93 w 471"/>
              <a:gd name="T93" fmla="*/ 260 h 312"/>
              <a:gd name="T94" fmla="*/ 89 w 471"/>
              <a:gd name="T95" fmla="*/ 252 h 312"/>
              <a:gd name="T96" fmla="*/ 89 w 471"/>
              <a:gd name="T97" fmla="*/ 236 h 312"/>
              <a:gd name="T98" fmla="*/ 358 w 471"/>
              <a:gd name="T99" fmla="*/ 231 h 312"/>
              <a:gd name="T100" fmla="*/ 334 w 471"/>
              <a:gd name="T101" fmla="*/ 227 h 312"/>
              <a:gd name="T102" fmla="*/ 278 w 471"/>
              <a:gd name="T103" fmla="*/ 227 h 312"/>
              <a:gd name="T104" fmla="*/ 254 w 471"/>
              <a:gd name="T105" fmla="*/ 231 h 312"/>
              <a:gd name="T106" fmla="*/ 206 w 471"/>
              <a:gd name="T107" fmla="*/ 227 h 312"/>
              <a:gd name="T108" fmla="*/ 166 w 471"/>
              <a:gd name="T109" fmla="*/ 231 h 312"/>
              <a:gd name="T110" fmla="*/ 142 w 471"/>
              <a:gd name="T111" fmla="*/ 227 h 312"/>
              <a:gd name="T112" fmla="*/ 150 w 471"/>
              <a:gd name="T113" fmla="*/ 248 h 312"/>
              <a:gd name="T114" fmla="*/ 234 w 471"/>
              <a:gd name="T115" fmla="*/ 272 h 312"/>
              <a:gd name="T116" fmla="*/ 291 w 471"/>
              <a:gd name="T117" fmla="*/ 248 h 312"/>
              <a:gd name="T118" fmla="*/ 126 w 471"/>
              <a:gd name="T119" fmla="*/ 279 h 312"/>
              <a:gd name="T120" fmla="*/ 141 w 471"/>
              <a:gd name="T121" fmla="*/ 24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1" h="312">
                <a:moveTo>
                  <a:pt x="72" y="119"/>
                </a:moveTo>
                <a:cubicBezTo>
                  <a:pt x="70" y="116"/>
                  <a:pt x="70" y="116"/>
                  <a:pt x="70" y="116"/>
                </a:cubicBezTo>
                <a:cubicBezTo>
                  <a:pt x="72" y="115"/>
                  <a:pt x="74" y="115"/>
                  <a:pt x="75" y="114"/>
                </a:cubicBezTo>
                <a:cubicBezTo>
                  <a:pt x="76" y="113"/>
                  <a:pt x="76" y="111"/>
                  <a:pt x="77" y="110"/>
                </a:cubicBezTo>
                <a:cubicBezTo>
                  <a:pt x="80" y="111"/>
                  <a:pt x="80" y="111"/>
                  <a:pt x="80" y="111"/>
                </a:cubicBezTo>
                <a:cubicBezTo>
                  <a:pt x="80" y="113"/>
                  <a:pt x="79" y="115"/>
                  <a:pt x="79" y="117"/>
                </a:cubicBezTo>
                <a:cubicBezTo>
                  <a:pt x="78" y="118"/>
                  <a:pt x="78" y="118"/>
                  <a:pt x="78" y="118"/>
                </a:cubicBezTo>
                <a:cubicBezTo>
                  <a:pt x="77" y="118"/>
                  <a:pt x="77" y="118"/>
                  <a:pt x="77" y="118"/>
                </a:cubicBezTo>
                <a:cubicBezTo>
                  <a:pt x="75" y="118"/>
                  <a:pt x="73" y="119"/>
                  <a:pt x="72" y="119"/>
                </a:cubicBezTo>
                <a:close/>
                <a:moveTo>
                  <a:pt x="88" y="94"/>
                </a:moveTo>
                <a:cubicBezTo>
                  <a:pt x="85" y="92"/>
                  <a:pt x="85" y="92"/>
                  <a:pt x="85" y="92"/>
                </a:cubicBezTo>
                <a:cubicBezTo>
                  <a:pt x="83" y="95"/>
                  <a:pt x="81" y="99"/>
                  <a:pt x="79" y="102"/>
                </a:cubicBezTo>
                <a:cubicBezTo>
                  <a:pt x="83" y="104"/>
                  <a:pt x="83" y="104"/>
                  <a:pt x="83" y="104"/>
                </a:cubicBezTo>
                <a:cubicBezTo>
                  <a:pt x="85" y="101"/>
                  <a:pt x="86" y="97"/>
                  <a:pt x="88" y="94"/>
                </a:cubicBezTo>
                <a:close/>
                <a:moveTo>
                  <a:pt x="100" y="80"/>
                </a:moveTo>
                <a:cubicBezTo>
                  <a:pt x="97" y="77"/>
                  <a:pt x="97" y="77"/>
                  <a:pt x="97" y="77"/>
                </a:cubicBezTo>
                <a:cubicBezTo>
                  <a:pt x="95" y="80"/>
                  <a:pt x="92" y="83"/>
                  <a:pt x="89" y="86"/>
                </a:cubicBezTo>
                <a:cubicBezTo>
                  <a:pt x="93" y="88"/>
                  <a:pt x="93" y="88"/>
                  <a:pt x="93" y="88"/>
                </a:cubicBezTo>
                <a:cubicBezTo>
                  <a:pt x="95" y="85"/>
                  <a:pt x="97" y="82"/>
                  <a:pt x="100" y="80"/>
                </a:cubicBezTo>
                <a:close/>
                <a:moveTo>
                  <a:pt x="115" y="69"/>
                </a:moveTo>
                <a:cubicBezTo>
                  <a:pt x="113" y="66"/>
                  <a:pt x="113" y="66"/>
                  <a:pt x="113" y="66"/>
                </a:cubicBezTo>
                <a:cubicBezTo>
                  <a:pt x="110" y="68"/>
                  <a:pt x="106" y="70"/>
                  <a:pt x="103" y="72"/>
                </a:cubicBezTo>
                <a:cubicBezTo>
                  <a:pt x="106" y="75"/>
                  <a:pt x="106" y="75"/>
                  <a:pt x="106" y="75"/>
                </a:cubicBezTo>
                <a:cubicBezTo>
                  <a:pt x="109" y="73"/>
                  <a:pt x="112" y="71"/>
                  <a:pt x="115" y="69"/>
                </a:cubicBezTo>
                <a:close/>
                <a:moveTo>
                  <a:pt x="132" y="63"/>
                </a:moveTo>
                <a:cubicBezTo>
                  <a:pt x="132" y="59"/>
                  <a:pt x="132" y="59"/>
                  <a:pt x="132" y="59"/>
                </a:cubicBezTo>
                <a:cubicBezTo>
                  <a:pt x="128" y="60"/>
                  <a:pt x="124" y="61"/>
                  <a:pt x="120" y="63"/>
                </a:cubicBezTo>
                <a:cubicBezTo>
                  <a:pt x="122" y="66"/>
                  <a:pt x="122" y="66"/>
                  <a:pt x="122" y="66"/>
                </a:cubicBezTo>
                <a:cubicBezTo>
                  <a:pt x="125" y="65"/>
                  <a:pt x="129" y="64"/>
                  <a:pt x="132" y="63"/>
                </a:cubicBezTo>
                <a:close/>
                <a:moveTo>
                  <a:pt x="151" y="62"/>
                </a:moveTo>
                <a:cubicBezTo>
                  <a:pt x="151" y="58"/>
                  <a:pt x="151" y="58"/>
                  <a:pt x="151" y="58"/>
                </a:cubicBezTo>
                <a:cubicBezTo>
                  <a:pt x="147" y="58"/>
                  <a:pt x="143" y="58"/>
                  <a:pt x="139" y="58"/>
                </a:cubicBezTo>
                <a:cubicBezTo>
                  <a:pt x="140" y="62"/>
                  <a:pt x="140" y="62"/>
                  <a:pt x="140" y="62"/>
                </a:cubicBezTo>
                <a:cubicBezTo>
                  <a:pt x="143" y="62"/>
                  <a:pt x="147" y="62"/>
                  <a:pt x="151" y="62"/>
                </a:cubicBezTo>
                <a:close/>
                <a:moveTo>
                  <a:pt x="166" y="63"/>
                </a:moveTo>
                <a:cubicBezTo>
                  <a:pt x="167" y="62"/>
                  <a:pt x="168" y="60"/>
                  <a:pt x="169" y="58"/>
                </a:cubicBezTo>
                <a:cubicBezTo>
                  <a:pt x="166" y="56"/>
                  <a:pt x="166" y="56"/>
                  <a:pt x="166" y="56"/>
                </a:cubicBezTo>
                <a:cubicBezTo>
                  <a:pt x="165" y="58"/>
                  <a:pt x="164" y="59"/>
                  <a:pt x="163" y="60"/>
                </a:cubicBezTo>
                <a:cubicBezTo>
                  <a:pt x="162" y="60"/>
                  <a:pt x="160" y="59"/>
                  <a:pt x="159" y="59"/>
                </a:cubicBezTo>
                <a:cubicBezTo>
                  <a:pt x="158" y="63"/>
                  <a:pt x="158" y="63"/>
                  <a:pt x="158" y="63"/>
                </a:cubicBezTo>
                <a:cubicBezTo>
                  <a:pt x="160" y="63"/>
                  <a:pt x="162" y="64"/>
                  <a:pt x="164" y="64"/>
                </a:cubicBezTo>
                <a:cubicBezTo>
                  <a:pt x="165" y="65"/>
                  <a:pt x="165" y="65"/>
                  <a:pt x="165" y="65"/>
                </a:cubicBezTo>
                <a:lnTo>
                  <a:pt x="166" y="63"/>
                </a:lnTo>
                <a:close/>
                <a:moveTo>
                  <a:pt x="381" y="99"/>
                </a:moveTo>
                <a:cubicBezTo>
                  <a:pt x="380" y="95"/>
                  <a:pt x="380" y="91"/>
                  <a:pt x="379" y="87"/>
                </a:cubicBezTo>
                <a:cubicBezTo>
                  <a:pt x="375" y="88"/>
                  <a:pt x="375" y="88"/>
                  <a:pt x="375" y="88"/>
                </a:cubicBezTo>
                <a:cubicBezTo>
                  <a:pt x="376" y="92"/>
                  <a:pt x="376" y="95"/>
                  <a:pt x="377" y="99"/>
                </a:cubicBezTo>
                <a:lnTo>
                  <a:pt x="381" y="99"/>
                </a:lnTo>
                <a:close/>
                <a:moveTo>
                  <a:pt x="377" y="79"/>
                </a:moveTo>
                <a:cubicBezTo>
                  <a:pt x="375" y="75"/>
                  <a:pt x="374" y="71"/>
                  <a:pt x="372" y="68"/>
                </a:cubicBezTo>
                <a:cubicBezTo>
                  <a:pt x="368" y="69"/>
                  <a:pt x="368" y="69"/>
                  <a:pt x="368" y="69"/>
                </a:cubicBezTo>
                <a:cubicBezTo>
                  <a:pt x="370" y="73"/>
                  <a:pt x="371" y="76"/>
                  <a:pt x="373" y="80"/>
                </a:cubicBezTo>
                <a:lnTo>
                  <a:pt x="377" y="79"/>
                </a:lnTo>
                <a:close/>
                <a:moveTo>
                  <a:pt x="369" y="60"/>
                </a:moveTo>
                <a:cubicBezTo>
                  <a:pt x="367" y="57"/>
                  <a:pt x="364" y="53"/>
                  <a:pt x="362" y="50"/>
                </a:cubicBezTo>
                <a:cubicBezTo>
                  <a:pt x="359" y="52"/>
                  <a:pt x="359" y="52"/>
                  <a:pt x="359" y="52"/>
                </a:cubicBezTo>
                <a:cubicBezTo>
                  <a:pt x="361" y="55"/>
                  <a:pt x="363" y="59"/>
                  <a:pt x="365" y="62"/>
                </a:cubicBezTo>
                <a:lnTo>
                  <a:pt x="369" y="60"/>
                </a:lnTo>
                <a:close/>
                <a:moveTo>
                  <a:pt x="181" y="42"/>
                </a:moveTo>
                <a:cubicBezTo>
                  <a:pt x="178" y="40"/>
                  <a:pt x="178" y="40"/>
                  <a:pt x="178" y="40"/>
                </a:cubicBezTo>
                <a:cubicBezTo>
                  <a:pt x="175" y="43"/>
                  <a:pt x="172" y="46"/>
                  <a:pt x="170" y="49"/>
                </a:cubicBezTo>
                <a:cubicBezTo>
                  <a:pt x="173" y="52"/>
                  <a:pt x="173" y="52"/>
                  <a:pt x="173" y="52"/>
                </a:cubicBezTo>
                <a:cubicBezTo>
                  <a:pt x="176" y="49"/>
                  <a:pt x="178" y="45"/>
                  <a:pt x="181" y="42"/>
                </a:cubicBezTo>
                <a:close/>
                <a:moveTo>
                  <a:pt x="357" y="43"/>
                </a:moveTo>
                <a:cubicBezTo>
                  <a:pt x="355" y="40"/>
                  <a:pt x="352" y="37"/>
                  <a:pt x="349" y="34"/>
                </a:cubicBezTo>
                <a:cubicBezTo>
                  <a:pt x="346" y="37"/>
                  <a:pt x="346" y="37"/>
                  <a:pt x="346" y="37"/>
                </a:cubicBezTo>
                <a:cubicBezTo>
                  <a:pt x="349" y="40"/>
                  <a:pt x="352" y="43"/>
                  <a:pt x="354" y="46"/>
                </a:cubicBezTo>
                <a:lnTo>
                  <a:pt x="357" y="43"/>
                </a:lnTo>
                <a:close/>
                <a:moveTo>
                  <a:pt x="195" y="29"/>
                </a:moveTo>
                <a:cubicBezTo>
                  <a:pt x="192" y="26"/>
                  <a:pt x="192" y="26"/>
                  <a:pt x="192" y="26"/>
                </a:cubicBezTo>
                <a:cubicBezTo>
                  <a:pt x="189" y="28"/>
                  <a:pt x="186" y="31"/>
                  <a:pt x="183" y="34"/>
                </a:cubicBezTo>
                <a:cubicBezTo>
                  <a:pt x="186" y="37"/>
                  <a:pt x="186" y="37"/>
                  <a:pt x="186" y="37"/>
                </a:cubicBezTo>
                <a:cubicBezTo>
                  <a:pt x="189" y="34"/>
                  <a:pt x="192" y="31"/>
                  <a:pt x="195" y="29"/>
                </a:cubicBezTo>
                <a:close/>
                <a:moveTo>
                  <a:pt x="343" y="29"/>
                </a:moveTo>
                <a:cubicBezTo>
                  <a:pt x="340" y="26"/>
                  <a:pt x="337" y="23"/>
                  <a:pt x="333" y="21"/>
                </a:cubicBezTo>
                <a:cubicBezTo>
                  <a:pt x="331" y="24"/>
                  <a:pt x="331" y="24"/>
                  <a:pt x="331" y="24"/>
                </a:cubicBezTo>
                <a:cubicBezTo>
                  <a:pt x="334" y="27"/>
                  <a:pt x="337" y="29"/>
                  <a:pt x="340" y="32"/>
                </a:cubicBezTo>
                <a:lnTo>
                  <a:pt x="343" y="29"/>
                </a:lnTo>
                <a:close/>
                <a:moveTo>
                  <a:pt x="211" y="18"/>
                </a:moveTo>
                <a:cubicBezTo>
                  <a:pt x="209" y="14"/>
                  <a:pt x="209" y="14"/>
                  <a:pt x="209" y="14"/>
                </a:cubicBezTo>
                <a:cubicBezTo>
                  <a:pt x="206" y="16"/>
                  <a:pt x="202" y="19"/>
                  <a:pt x="199" y="21"/>
                </a:cubicBezTo>
                <a:cubicBezTo>
                  <a:pt x="201" y="24"/>
                  <a:pt x="201" y="24"/>
                  <a:pt x="201" y="24"/>
                </a:cubicBezTo>
                <a:cubicBezTo>
                  <a:pt x="204" y="22"/>
                  <a:pt x="208" y="20"/>
                  <a:pt x="211" y="18"/>
                </a:cubicBezTo>
                <a:close/>
                <a:moveTo>
                  <a:pt x="326" y="17"/>
                </a:moveTo>
                <a:cubicBezTo>
                  <a:pt x="323" y="15"/>
                  <a:pt x="319" y="13"/>
                  <a:pt x="316" y="11"/>
                </a:cubicBezTo>
                <a:cubicBezTo>
                  <a:pt x="314" y="15"/>
                  <a:pt x="314" y="15"/>
                  <a:pt x="314" y="15"/>
                </a:cubicBezTo>
                <a:cubicBezTo>
                  <a:pt x="318" y="16"/>
                  <a:pt x="321" y="18"/>
                  <a:pt x="324" y="20"/>
                </a:cubicBezTo>
                <a:lnTo>
                  <a:pt x="326" y="17"/>
                </a:lnTo>
                <a:close/>
                <a:moveTo>
                  <a:pt x="229" y="10"/>
                </a:moveTo>
                <a:cubicBezTo>
                  <a:pt x="228" y="6"/>
                  <a:pt x="228" y="6"/>
                  <a:pt x="228" y="6"/>
                </a:cubicBezTo>
                <a:cubicBezTo>
                  <a:pt x="224" y="8"/>
                  <a:pt x="220" y="9"/>
                  <a:pt x="217" y="11"/>
                </a:cubicBezTo>
                <a:cubicBezTo>
                  <a:pt x="218" y="14"/>
                  <a:pt x="218" y="14"/>
                  <a:pt x="218" y="14"/>
                </a:cubicBezTo>
                <a:cubicBezTo>
                  <a:pt x="222" y="13"/>
                  <a:pt x="226" y="11"/>
                  <a:pt x="229" y="10"/>
                </a:cubicBezTo>
                <a:close/>
                <a:moveTo>
                  <a:pt x="308" y="8"/>
                </a:moveTo>
                <a:cubicBezTo>
                  <a:pt x="304" y="6"/>
                  <a:pt x="300" y="5"/>
                  <a:pt x="296" y="4"/>
                </a:cubicBezTo>
                <a:cubicBezTo>
                  <a:pt x="295" y="8"/>
                  <a:pt x="295" y="8"/>
                  <a:pt x="295" y="8"/>
                </a:cubicBezTo>
                <a:cubicBezTo>
                  <a:pt x="299" y="9"/>
                  <a:pt x="303" y="10"/>
                  <a:pt x="307" y="12"/>
                </a:cubicBezTo>
                <a:lnTo>
                  <a:pt x="308" y="8"/>
                </a:lnTo>
                <a:close/>
                <a:moveTo>
                  <a:pt x="249" y="5"/>
                </a:moveTo>
                <a:cubicBezTo>
                  <a:pt x="248" y="1"/>
                  <a:pt x="248" y="1"/>
                  <a:pt x="248" y="1"/>
                </a:cubicBezTo>
                <a:cubicBezTo>
                  <a:pt x="244" y="2"/>
                  <a:pt x="240" y="3"/>
                  <a:pt x="236" y="4"/>
                </a:cubicBezTo>
                <a:cubicBezTo>
                  <a:pt x="237" y="8"/>
                  <a:pt x="237" y="8"/>
                  <a:pt x="237" y="8"/>
                </a:cubicBezTo>
                <a:cubicBezTo>
                  <a:pt x="241" y="7"/>
                  <a:pt x="245" y="6"/>
                  <a:pt x="249" y="5"/>
                </a:cubicBezTo>
                <a:close/>
                <a:moveTo>
                  <a:pt x="288" y="2"/>
                </a:moveTo>
                <a:cubicBezTo>
                  <a:pt x="285" y="1"/>
                  <a:pt x="280" y="1"/>
                  <a:pt x="276" y="1"/>
                </a:cubicBezTo>
                <a:cubicBezTo>
                  <a:pt x="276" y="5"/>
                  <a:pt x="276" y="5"/>
                  <a:pt x="276" y="5"/>
                </a:cubicBezTo>
                <a:cubicBezTo>
                  <a:pt x="280" y="5"/>
                  <a:pt x="284" y="5"/>
                  <a:pt x="288" y="6"/>
                </a:cubicBezTo>
                <a:lnTo>
                  <a:pt x="288" y="2"/>
                </a:lnTo>
                <a:close/>
                <a:moveTo>
                  <a:pt x="266" y="4"/>
                </a:moveTo>
                <a:cubicBezTo>
                  <a:pt x="268" y="4"/>
                  <a:pt x="268" y="4"/>
                  <a:pt x="268" y="4"/>
                </a:cubicBezTo>
                <a:cubicBezTo>
                  <a:pt x="268" y="0"/>
                  <a:pt x="268" y="0"/>
                  <a:pt x="268" y="0"/>
                </a:cubicBezTo>
                <a:cubicBezTo>
                  <a:pt x="266" y="0"/>
                  <a:pt x="266" y="0"/>
                  <a:pt x="266" y="0"/>
                </a:cubicBezTo>
                <a:cubicBezTo>
                  <a:pt x="263" y="0"/>
                  <a:pt x="259" y="0"/>
                  <a:pt x="256" y="1"/>
                </a:cubicBezTo>
                <a:cubicBezTo>
                  <a:pt x="256" y="5"/>
                  <a:pt x="256" y="5"/>
                  <a:pt x="256" y="5"/>
                </a:cubicBezTo>
                <a:cubicBezTo>
                  <a:pt x="260" y="4"/>
                  <a:pt x="263" y="4"/>
                  <a:pt x="266" y="4"/>
                </a:cubicBezTo>
                <a:close/>
                <a:moveTo>
                  <a:pt x="386" y="114"/>
                </a:moveTo>
                <a:cubicBezTo>
                  <a:pt x="384" y="113"/>
                  <a:pt x="383" y="113"/>
                  <a:pt x="382" y="112"/>
                </a:cubicBezTo>
                <a:cubicBezTo>
                  <a:pt x="382" y="111"/>
                  <a:pt x="382" y="111"/>
                  <a:pt x="382" y="111"/>
                </a:cubicBezTo>
                <a:cubicBezTo>
                  <a:pt x="382" y="110"/>
                  <a:pt x="381" y="109"/>
                  <a:pt x="381" y="107"/>
                </a:cubicBezTo>
                <a:cubicBezTo>
                  <a:pt x="377" y="107"/>
                  <a:pt x="377" y="107"/>
                  <a:pt x="377" y="107"/>
                </a:cubicBezTo>
                <a:cubicBezTo>
                  <a:pt x="377" y="109"/>
                  <a:pt x="378" y="110"/>
                  <a:pt x="378" y="111"/>
                </a:cubicBezTo>
                <a:cubicBezTo>
                  <a:pt x="377" y="115"/>
                  <a:pt x="377" y="115"/>
                  <a:pt x="377" y="115"/>
                </a:cubicBezTo>
                <a:cubicBezTo>
                  <a:pt x="379" y="115"/>
                  <a:pt x="379" y="115"/>
                  <a:pt x="379" y="115"/>
                </a:cubicBezTo>
                <a:cubicBezTo>
                  <a:pt x="381" y="116"/>
                  <a:pt x="382" y="117"/>
                  <a:pt x="384" y="118"/>
                </a:cubicBezTo>
                <a:lnTo>
                  <a:pt x="386" y="114"/>
                </a:lnTo>
                <a:close/>
                <a:moveTo>
                  <a:pt x="412" y="141"/>
                </a:moveTo>
                <a:cubicBezTo>
                  <a:pt x="411" y="138"/>
                  <a:pt x="409" y="134"/>
                  <a:pt x="406" y="131"/>
                </a:cubicBezTo>
                <a:cubicBezTo>
                  <a:pt x="403" y="134"/>
                  <a:pt x="403" y="134"/>
                  <a:pt x="403" y="134"/>
                </a:cubicBezTo>
                <a:cubicBezTo>
                  <a:pt x="405" y="137"/>
                  <a:pt x="407" y="140"/>
                  <a:pt x="409" y="143"/>
                </a:cubicBezTo>
                <a:lnTo>
                  <a:pt x="412" y="141"/>
                </a:lnTo>
                <a:close/>
                <a:moveTo>
                  <a:pt x="401" y="125"/>
                </a:moveTo>
                <a:cubicBezTo>
                  <a:pt x="399" y="123"/>
                  <a:pt x="396" y="120"/>
                  <a:pt x="393" y="118"/>
                </a:cubicBezTo>
                <a:cubicBezTo>
                  <a:pt x="390" y="121"/>
                  <a:pt x="390" y="121"/>
                  <a:pt x="390" y="121"/>
                </a:cubicBezTo>
                <a:cubicBezTo>
                  <a:pt x="393" y="123"/>
                  <a:pt x="396" y="126"/>
                  <a:pt x="398" y="128"/>
                </a:cubicBezTo>
                <a:lnTo>
                  <a:pt x="401" y="125"/>
                </a:lnTo>
                <a:close/>
                <a:moveTo>
                  <a:pt x="421" y="155"/>
                </a:moveTo>
                <a:cubicBezTo>
                  <a:pt x="420" y="154"/>
                  <a:pt x="418" y="154"/>
                  <a:pt x="417" y="153"/>
                </a:cubicBezTo>
                <a:cubicBezTo>
                  <a:pt x="416" y="152"/>
                  <a:pt x="416" y="150"/>
                  <a:pt x="415" y="148"/>
                </a:cubicBezTo>
                <a:cubicBezTo>
                  <a:pt x="412" y="150"/>
                  <a:pt x="412" y="150"/>
                  <a:pt x="412" y="150"/>
                </a:cubicBezTo>
                <a:cubicBezTo>
                  <a:pt x="412" y="151"/>
                  <a:pt x="413" y="153"/>
                  <a:pt x="413" y="155"/>
                </a:cubicBezTo>
                <a:cubicBezTo>
                  <a:pt x="413" y="156"/>
                  <a:pt x="413" y="156"/>
                  <a:pt x="413" y="156"/>
                </a:cubicBezTo>
                <a:cubicBezTo>
                  <a:pt x="414" y="157"/>
                  <a:pt x="414" y="157"/>
                  <a:pt x="414" y="157"/>
                </a:cubicBezTo>
                <a:cubicBezTo>
                  <a:pt x="416" y="157"/>
                  <a:pt x="418" y="158"/>
                  <a:pt x="420" y="159"/>
                </a:cubicBezTo>
                <a:lnTo>
                  <a:pt x="421" y="155"/>
                </a:lnTo>
                <a:close/>
                <a:moveTo>
                  <a:pt x="401" y="312"/>
                </a:moveTo>
                <a:cubicBezTo>
                  <a:pt x="401" y="308"/>
                  <a:pt x="401" y="308"/>
                  <a:pt x="401" y="308"/>
                </a:cubicBezTo>
                <a:cubicBezTo>
                  <a:pt x="398" y="308"/>
                  <a:pt x="396" y="308"/>
                  <a:pt x="394" y="308"/>
                </a:cubicBezTo>
                <a:cubicBezTo>
                  <a:pt x="389" y="308"/>
                  <a:pt x="389" y="308"/>
                  <a:pt x="389" y="308"/>
                </a:cubicBezTo>
                <a:cubicBezTo>
                  <a:pt x="389" y="312"/>
                  <a:pt x="389" y="312"/>
                  <a:pt x="389" y="312"/>
                </a:cubicBezTo>
                <a:cubicBezTo>
                  <a:pt x="394" y="312"/>
                  <a:pt x="394" y="312"/>
                  <a:pt x="394" y="312"/>
                </a:cubicBezTo>
                <a:cubicBezTo>
                  <a:pt x="396" y="312"/>
                  <a:pt x="399" y="312"/>
                  <a:pt x="401" y="312"/>
                </a:cubicBezTo>
                <a:close/>
                <a:moveTo>
                  <a:pt x="381" y="308"/>
                </a:moveTo>
                <a:cubicBezTo>
                  <a:pt x="369" y="308"/>
                  <a:pt x="369" y="308"/>
                  <a:pt x="369" y="308"/>
                </a:cubicBezTo>
                <a:cubicBezTo>
                  <a:pt x="369" y="312"/>
                  <a:pt x="369" y="312"/>
                  <a:pt x="369" y="312"/>
                </a:cubicBezTo>
                <a:cubicBezTo>
                  <a:pt x="381" y="312"/>
                  <a:pt x="381" y="312"/>
                  <a:pt x="381" y="312"/>
                </a:cubicBezTo>
                <a:lnTo>
                  <a:pt x="381" y="308"/>
                </a:lnTo>
                <a:close/>
                <a:moveTo>
                  <a:pt x="361" y="308"/>
                </a:moveTo>
                <a:cubicBezTo>
                  <a:pt x="349" y="308"/>
                  <a:pt x="349" y="308"/>
                  <a:pt x="349" y="308"/>
                </a:cubicBezTo>
                <a:cubicBezTo>
                  <a:pt x="349" y="312"/>
                  <a:pt x="349" y="312"/>
                  <a:pt x="349" y="312"/>
                </a:cubicBezTo>
                <a:cubicBezTo>
                  <a:pt x="361" y="312"/>
                  <a:pt x="361" y="312"/>
                  <a:pt x="361" y="312"/>
                </a:cubicBezTo>
                <a:lnTo>
                  <a:pt x="361" y="308"/>
                </a:lnTo>
                <a:close/>
                <a:moveTo>
                  <a:pt x="341" y="308"/>
                </a:moveTo>
                <a:cubicBezTo>
                  <a:pt x="329" y="308"/>
                  <a:pt x="329" y="308"/>
                  <a:pt x="329" y="308"/>
                </a:cubicBezTo>
                <a:cubicBezTo>
                  <a:pt x="329" y="312"/>
                  <a:pt x="329" y="312"/>
                  <a:pt x="329" y="312"/>
                </a:cubicBezTo>
                <a:cubicBezTo>
                  <a:pt x="341" y="312"/>
                  <a:pt x="341" y="312"/>
                  <a:pt x="341" y="312"/>
                </a:cubicBezTo>
                <a:lnTo>
                  <a:pt x="341" y="308"/>
                </a:lnTo>
                <a:close/>
                <a:moveTo>
                  <a:pt x="321" y="308"/>
                </a:moveTo>
                <a:cubicBezTo>
                  <a:pt x="309" y="308"/>
                  <a:pt x="309" y="308"/>
                  <a:pt x="309" y="308"/>
                </a:cubicBezTo>
                <a:cubicBezTo>
                  <a:pt x="309" y="312"/>
                  <a:pt x="309" y="312"/>
                  <a:pt x="309" y="312"/>
                </a:cubicBezTo>
                <a:cubicBezTo>
                  <a:pt x="321" y="312"/>
                  <a:pt x="321" y="312"/>
                  <a:pt x="321" y="312"/>
                </a:cubicBezTo>
                <a:lnTo>
                  <a:pt x="321" y="308"/>
                </a:lnTo>
                <a:close/>
                <a:moveTo>
                  <a:pt x="301" y="308"/>
                </a:moveTo>
                <a:cubicBezTo>
                  <a:pt x="288" y="308"/>
                  <a:pt x="288" y="308"/>
                  <a:pt x="288" y="308"/>
                </a:cubicBezTo>
                <a:cubicBezTo>
                  <a:pt x="288" y="312"/>
                  <a:pt x="288" y="312"/>
                  <a:pt x="288" y="312"/>
                </a:cubicBezTo>
                <a:cubicBezTo>
                  <a:pt x="301" y="312"/>
                  <a:pt x="301" y="312"/>
                  <a:pt x="301" y="312"/>
                </a:cubicBezTo>
                <a:lnTo>
                  <a:pt x="301" y="308"/>
                </a:lnTo>
                <a:close/>
                <a:moveTo>
                  <a:pt x="280" y="308"/>
                </a:moveTo>
                <a:cubicBezTo>
                  <a:pt x="268" y="308"/>
                  <a:pt x="268" y="308"/>
                  <a:pt x="268" y="308"/>
                </a:cubicBezTo>
                <a:cubicBezTo>
                  <a:pt x="268" y="312"/>
                  <a:pt x="268" y="312"/>
                  <a:pt x="268" y="312"/>
                </a:cubicBezTo>
                <a:cubicBezTo>
                  <a:pt x="280" y="312"/>
                  <a:pt x="280" y="312"/>
                  <a:pt x="280" y="312"/>
                </a:cubicBezTo>
                <a:lnTo>
                  <a:pt x="280" y="308"/>
                </a:lnTo>
                <a:close/>
                <a:moveTo>
                  <a:pt x="260" y="308"/>
                </a:moveTo>
                <a:cubicBezTo>
                  <a:pt x="248" y="308"/>
                  <a:pt x="248" y="308"/>
                  <a:pt x="248" y="308"/>
                </a:cubicBezTo>
                <a:cubicBezTo>
                  <a:pt x="248" y="312"/>
                  <a:pt x="248" y="312"/>
                  <a:pt x="248" y="312"/>
                </a:cubicBezTo>
                <a:cubicBezTo>
                  <a:pt x="260" y="312"/>
                  <a:pt x="260" y="312"/>
                  <a:pt x="260" y="312"/>
                </a:cubicBezTo>
                <a:lnTo>
                  <a:pt x="260" y="308"/>
                </a:lnTo>
                <a:close/>
                <a:moveTo>
                  <a:pt x="240" y="308"/>
                </a:moveTo>
                <a:cubicBezTo>
                  <a:pt x="228" y="308"/>
                  <a:pt x="228" y="308"/>
                  <a:pt x="228" y="308"/>
                </a:cubicBezTo>
                <a:cubicBezTo>
                  <a:pt x="228" y="312"/>
                  <a:pt x="228" y="312"/>
                  <a:pt x="228" y="312"/>
                </a:cubicBezTo>
                <a:cubicBezTo>
                  <a:pt x="240" y="312"/>
                  <a:pt x="240" y="312"/>
                  <a:pt x="240" y="312"/>
                </a:cubicBezTo>
                <a:lnTo>
                  <a:pt x="240" y="308"/>
                </a:lnTo>
                <a:close/>
                <a:moveTo>
                  <a:pt x="220" y="308"/>
                </a:moveTo>
                <a:cubicBezTo>
                  <a:pt x="208" y="308"/>
                  <a:pt x="208" y="308"/>
                  <a:pt x="208" y="308"/>
                </a:cubicBezTo>
                <a:cubicBezTo>
                  <a:pt x="208" y="312"/>
                  <a:pt x="208" y="312"/>
                  <a:pt x="208" y="312"/>
                </a:cubicBezTo>
                <a:cubicBezTo>
                  <a:pt x="220" y="312"/>
                  <a:pt x="220" y="312"/>
                  <a:pt x="220" y="312"/>
                </a:cubicBezTo>
                <a:lnTo>
                  <a:pt x="220" y="308"/>
                </a:lnTo>
                <a:close/>
                <a:moveTo>
                  <a:pt x="200" y="308"/>
                </a:moveTo>
                <a:cubicBezTo>
                  <a:pt x="188" y="308"/>
                  <a:pt x="188" y="308"/>
                  <a:pt x="188" y="308"/>
                </a:cubicBezTo>
                <a:cubicBezTo>
                  <a:pt x="188" y="312"/>
                  <a:pt x="188" y="312"/>
                  <a:pt x="188" y="312"/>
                </a:cubicBezTo>
                <a:cubicBezTo>
                  <a:pt x="200" y="312"/>
                  <a:pt x="200" y="312"/>
                  <a:pt x="200" y="312"/>
                </a:cubicBezTo>
                <a:lnTo>
                  <a:pt x="200" y="308"/>
                </a:lnTo>
                <a:close/>
                <a:moveTo>
                  <a:pt x="180" y="308"/>
                </a:moveTo>
                <a:cubicBezTo>
                  <a:pt x="168" y="308"/>
                  <a:pt x="168" y="308"/>
                  <a:pt x="168" y="308"/>
                </a:cubicBezTo>
                <a:cubicBezTo>
                  <a:pt x="168" y="312"/>
                  <a:pt x="168" y="312"/>
                  <a:pt x="168" y="312"/>
                </a:cubicBezTo>
                <a:cubicBezTo>
                  <a:pt x="180" y="312"/>
                  <a:pt x="180" y="312"/>
                  <a:pt x="180" y="312"/>
                </a:cubicBezTo>
                <a:lnTo>
                  <a:pt x="180" y="308"/>
                </a:lnTo>
                <a:close/>
                <a:moveTo>
                  <a:pt x="160" y="308"/>
                </a:moveTo>
                <a:cubicBezTo>
                  <a:pt x="148" y="308"/>
                  <a:pt x="148" y="308"/>
                  <a:pt x="148" y="308"/>
                </a:cubicBezTo>
                <a:cubicBezTo>
                  <a:pt x="148" y="312"/>
                  <a:pt x="148" y="312"/>
                  <a:pt x="148" y="312"/>
                </a:cubicBezTo>
                <a:cubicBezTo>
                  <a:pt x="160" y="312"/>
                  <a:pt x="160" y="312"/>
                  <a:pt x="160" y="312"/>
                </a:cubicBezTo>
                <a:lnTo>
                  <a:pt x="160" y="308"/>
                </a:lnTo>
                <a:close/>
                <a:moveTo>
                  <a:pt x="140" y="308"/>
                </a:moveTo>
                <a:cubicBezTo>
                  <a:pt x="128" y="308"/>
                  <a:pt x="128" y="308"/>
                  <a:pt x="128" y="308"/>
                </a:cubicBezTo>
                <a:cubicBezTo>
                  <a:pt x="128" y="312"/>
                  <a:pt x="128" y="312"/>
                  <a:pt x="128" y="312"/>
                </a:cubicBezTo>
                <a:cubicBezTo>
                  <a:pt x="140" y="312"/>
                  <a:pt x="140" y="312"/>
                  <a:pt x="140" y="312"/>
                </a:cubicBezTo>
                <a:lnTo>
                  <a:pt x="140" y="308"/>
                </a:lnTo>
                <a:close/>
                <a:moveTo>
                  <a:pt x="120" y="308"/>
                </a:moveTo>
                <a:cubicBezTo>
                  <a:pt x="108" y="308"/>
                  <a:pt x="108" y="308"/>
                  <a:pt x="108" y="308"/>
                </a:cubicBezTo>
                <a:cubicBezTo>
                  <a:pt x="108" y="312"/>
                  <a:pt x="108" y="312"/>
                  <a:pt x="108" y="312"/>
                </a:cubicBezTo>
                <a:cubicBezTo>
                  <a:pt x="120" y="312"/>
                  <a:pt x="120" y="312"/>
                  <a:pt x="120" y="312"/>
                </a:cubicBezTo>
                <a:lnTo>
                  <a:pt x="120" y="308"/>
                </a:lnTo>
                <a:close/>
                <a:moveTo>
                  <a:pt x="100" y="308"/>
                </a:moveTo>
                <a:cubicBezTo>
                  <a:pt x="95" y="308"/>
                  <a:pt x="95" y="308"/>
                  <a:pt x="95" y="308"/>
                </a:cubicBezTo>
                <a:cubicBezTo>
                  <a:pt x="92" y="308"/>
                  <a:pt x="90" y="308"/>
                  <a:pt x="88" y="308"/>
                </a:cubicBezTo>
                <a:cubicBezTo>
                  <a:pt x="88" y="312"/>
                  <a:pt x="88" y="312"/>
                  <a:pt x="88" y="312"/>
                </a:cubicBezTo>
                <a:cubicBezTo>
                  <a:pt x="90" y="312"/>
                  <a:pt x="92" y="312"/>
                  <a:pt x="95" y="312"/>
                </a:cubicBezTo>
                <a:cubicBezTo>
                  <a:pt x="100" y="312"/>
                  <a:pt x="100" y="312"/>
                  <a:pt x="100" y="312"/>
                </a:cubicBezTo>
                <a:lnTo>
                  <a:pt x="100" y="308"/>
                </a:lnTo>
                <a:close/>
                <a:moveTo>
                  <a:pt x="80" y="307"/>
                </a:moveTo>
                <a:cubicBezTo>
                  <a:pt x="76" y="306"/>
                  <a:pt x="72" y="305"/>
                  <a:pt x="69" y="304"/>
                </a:cubicBezTo>
                <a:cubicBezTo>
                  <a:pt x="68" y="308"/>
                  <a:pt x="68" y="308"/>
                  <a:pt x="68" y="308"/>
                </a:cubicBezTo>
                <a:cubicBezTo>
                  <a:pt x="71" y="309"/>
                  <a:pt x="75" y="310"/>
                  <a:pt x="79" y="311"/>
                </a:cubicBezTo>
                <a:lnTo>
                  <a:pt x="80" y="307"/>
                </a:lnTo>
                <a:close/>
                <a:moveTo>
                  <a:pt x="421" y="307"/>
                </a:moveTo>
                <a:cubicBezTo>
                  <a:pt x="420" y="303"/>
                  <a:pt x="420" y="303"/>
                  <a:pt x="420" y="303"/>
                </a:cubicBezTo>
                <a:cubicBezTo>
                  <a:pt x="416" y="305"/>
                  <a:pt x="412" y="306"/>
                  <a:pt x="408" y="307"/>
                </a:cubicBezTo>
                <a:cubicBezTo>
                  <a:pt x="409" y="311"/>
                  <a:pt x="409" y="311"/>
                  <a:pt x="409" y="311"/>
                </a:cubicBezTo>
                <a:cubicBezTo>
                  <a:pt x="413" y="310"/>
                  <a:pt x="417" y="309"/>
                  <a:pt x="421" y="307"/>
                </a:cubicBezTo>
                <a:close/>
                <a:moveTo>
                  <a:pt x="61" y="302"/>
                </a:moveTo>
                <a:cubicBezTo>
                  <a:pt x="58" y="300"/>
                  <a:pt x="54" y="298"/>
                  <a:pt x="51" y="296"/>
                </a:cubicBezTo>
                <a:cubicBezTo>
                  <a:pt x="49" y="300"/>
                  <a:pt x="49" y="300"/>
                  <a:pt x="49" y="300"/>
                </a:cubicBezTo>
                <a:cubicBezTo>
                  <a:pt x="52" y="302"/>
                  <a:pt x="56" y="304"/>
                  <a:pt x="60" y="305"/>
                </a:cubicBezTo>
                <a:lnTo>
                  <a:pt x="61" y="302"/>
                </a:lnTo>
                <a:close/>
                <a:moveTo>
                  <a:pt x="439" y="297"/>
                </a:moveTo>
                <a:cubicBezTo>
                  <a:pt x="437" y="294"/>
                  <a:pt x="437" y="294"/>
                  <a:pt x="437" y="294"/>
                </a:cubicBezTo>
                <a:cubicBezTo>
                  <a:pt x="433" y="296"/>
                  <a:pt x="430" y="298"/>
                  <a:pt x="427" y="300"/>
                </a:cubicBezTo>
                <a:cubicBezTo>
                  <a:pt x="429" y="304"/>
                  <a:pt x="429" y="304"/>
                  <a:pt x="429" y="304"/>
                </a:cubicBezTo>
                <a:cubicBezTo>
                  <a:pt x="432" y="302"/>
                  <a:pt x="436" y="300"/>
                  <a:pt x="439" y="297"/>
                </a:cubicBezTo>
                <a:close/>
                <a:moveTo>
                  <a:pt x="44" y="292"/>
                </a:moveTo>
                <a:cubicBezTo>
                  <a:pt x="41" y="290"/>
                  <a:pt x="38" y="287"/>
                  <a:pt x="35" y="285"/>
                </a:cubicBezTo>
                <a:cubicBezTo>
                  <a:pt x="32" y="288"/>
                  <a:pt x="32" y="288"/>
                  <a:pt x="32" y="288"/>
                </a:cubicBezTo>
                <a:cubicBezTo>
                  <a:pt x="35" y="290"/>
                  <a:pt x="39" y="293"/>
                  <a:pt x="42" y="295"/>
                </a:cubicBezTo>
                <a:lnTo>
                  <a:pt x="44" y="292"/>
                </a:lnTo>
                <a:close/>
                <a:moveTo>
                  <a:pt x="454" y="283"/>
                </a:moveTo>
                <a:cubicBezTo>
                  <a:pt x="450" y="280"/>
                  <a:pt x="450" y="280"/>
                  <a:pt x="450" y="280"/>
                </a:cubicBezTo>
                <a:cubicBezTo>
                  <a:pt x="448" y="283"/>
                  <a:pt x="445" y="286"/>
                  <a:pt x="443" y="289"/>
                </a:cubicBezTo>
                <a:cubicBezTo>
                  <a:pt x="445" y="292"/>
                  <a:pt x="445" y="292"/>
                  <a:pt x="445" y="292"/>
                </a:cubicBezTo>
                <a:cubicBezTo>
                  <a:pt x="448" y="289"/>
                  <a:pt x="451" y="286"/>
                  <a:pt x="454" y="283"/>
                </a:cubicBezTo>
                <a:close/>
                <a:moveTo>
                  <a:pt x="29" y="279"/>
                </a:moveTo>
                <a:cubicBezTo>
                  <a:pt x="27" y="276"/>
                  <a:pt x="24" y="273"/>
                  <a:pt x="22" y="270"/>
                </a:cubicBezTo>
                <a:cubicBezTo>
                  <a:pt x="19" y="272"/>
                  <a:pt x="19" y="272"/>
                  <a:pt x="19" y="272"/>
                </a:cubicBezTo>
                <a:cubicBezTo>
                  <a:pt x="21" y="276"/>
                  <a:pt x="24" y="279"/>
                  <a:pt x="27" y="282"/>
                </a:cubicBezTo>
                <a:lnTo>
                  <a:pt x="29" y="279"/>
                </a:lnTo>
                <a:close/>
                <a:moveTo>
                  <a:pt x="464" y="265"/>
                </a:moveTo>
                <a:cubicBezTo>
                  <a:pt x="461" y="263"/>
                  <a:pt x="461" y="263"/>
                  <a:pt x="461" y="263"/>
                </a:cubicBezTo>
                <a:cubicBezTo>
                  <a:pt x="459" y="267"/>
                  <a:pt x="457" y="271"/>
                  <a:pt x="455" y="274"/>
                </a:cubicBezTo>
                <a:cubicBezTo>
                  <a:pt x="458" y="276"/>
                  <a:pt x="458" y="276"/>
                  <a:pt x="458" y="276"/>
                </a:cubicBezTo>
                <a:cubicBezTo>
                  <a:pt x="461" y="272"/>
                  <a:pt x="463" y="269"/>
                  <a:pt x="464" y="265"/>
                </a:cubicBezTo>
                <a:close/>
                <a:moveTo>
                  <a:pt x="18" y="263"/>
                </a:moveTo>
                <a:cubicBezTo>
                  <a:pt x="16" y="260"/>
                  <a:pt x="14" y="257"/>
                  <a:pt x="12" y="253"/>
                </a:cubicBezTo>
                <a:cubicBezTo>
                  <a:pt x="9" y="255"/>
                  <a:pt x="9" y="255"/>
                  <a:pt x="9" y="255"/>
                </a:cubicBezTo>
                <a:cubicBezTo>
                  <a:pt x="10" y="258"/>
                  <a:pt x="12" y="262"/>
                  <a:pt x="14" y="265"/>
                </a:cubicBezTo>
                <a:lnTo>
                  <a:pt x="18" y="263"/>
                </a:lnTo>
                <a:close/>
                <a:moveTo>
                  <a:pt x="470" y="245"/>
                </a:moveTo>
                <a:cubicBezTo>
                  <a:pt x="466" y="245"/>
                  <a:pt x="466" y="245"/>
                  <a:pt x="466" y="245"/>
                </a:cubicBezTo>
                <a:cubicBezTo>
                  <a:pt x="466" y="249"/>
                  <a:pt x="465" y="252"/>
                  <a:pt x="463" y="256"/>
                </a:cubicBezTo>
                <a:cubicBezTo>
                  <a:pt x="467" y="257"/>
                  <a:pt x="467" y="257"/>
                  <a:pt x="467" y="257"/>
                </a:cubicBezTo>
                <a:cubicBezTo>
                  <a:pt x="468" y="254"/>
                  <a:pt x="469" y="249"/>
                  <a:pt x="470" y="245"/>
                </a:cubicBezTo>
                <a:close/>
                <a:moveTo>
                  <a:pt x="9" y="246"/>
                </a:moveTo>
                <a:cubicBezTo>
                  <a:pt x="8" y="242"/>
                  <a:pt x="7" y="238"/>
                  <a:pt x="6" y="234"/>
                </a:cubicBezTo>
                <a:cubicBezTo>
                  <a:pt x="2" y="235"/>
                  <a:pt x="2" y="235"/>
                  <a:pt x="2" y="235"/>
                </a:cubicBezTo>
                <a:cubicBezTo>
                  <a:pt x="3" y="239"/>
                  <a:pt x="4" y="243"/>
                  <a:pt x="6" y="247"/>
                </a:cubicBezTo>
                <a:lnTo>
                  <a:pt x="9" y="246"/>
                </a:lnTo>
                <a:close/>
                <a:moveTo>
                  <a:pt x="471" y="231"/>
                </a:moveTo>
                <a:cubicBezTo>
                  <a:pt x="471" y="229"/>
                  <a:pt x="471" y="227"/>
                  <a:pt x="471" y="225"/>
                </a:cubicBezTo>
                <a:cubicBezTo>
                  <a:pt x="467" y="225"/>
                  <a:pt x="467" y="225"/>
                  <a:pt x="467" y="225"/>
                </a:cubicBezTo>
                <a:cubicBezTo>
                  <a:pt x="467" y="227"/>
                  <a:pt x="467" y="229"/>
                  <a:pt x="467" y="231"/>
                </a:cubicBezTo>
                <a:cubicBezTo>
                  <a:pt x="467" y="233"/>
                  <a:pt x="467" y="235"/>
                  <a:pt x="467" y="237"/>
                </a:cubicBezTo>
                <a:cubicBezTo>
                  <a:pt x="471" y="237"/>
                  <a:pt x="471" y="237"/>
                  <a:pt x="471" y="237"/>
                </a:cubicBezTo>
                <a:cubicBezTo>
                  <a:pt x="471" y="235"/>
                  <a:pt x="471" y="233"/>
                  <a:pt x="471" y="231"/>
                </a:cubicBezTo>
                <a:close/>
                <a:moveTo>
                  <a:pt x="5" y="227"/>
                </a:moveTo>
                <a:cubicBezTo>
                  <a:pt x="4" y="223"/>
                  <a:pt x="4" y="219"/>
                  <a:pt x="4" y="215"/>
                </a:cubicBezTo>
                <a:cubicBezTo>
                  <a:pt x="0" y="215"/>
                  <a:pt x="0" y="215"/>
                  <a:pt x="0" y="215"/>
                </a:cubicBezTo>
                <a:cubicBezTo>
                  <a:pt x="0" y="219"/>
                  <a:pt x="0" y="223"/>
                  <a:pt x="1" y="227"/>
                </a:cubicBezTo>
                <a:lnTo>
                  <a:pt x="5" y="227"/>
                </a:lnTo>
                <a:close/>
                <a:moveTo>
                  <a:pt x="470" y="217"/>
                </a:moveTo>
                <a:cubicBezTo>
                  <a:pt x="470" y="213"/>
                  <a:pt x="469" y="209"/>
                  <a:pt x="467" y="205"/>
                </a:cubicBezTo>
                <a:cubicBezTo>
                  <a:pt x="463" y="206"/>
                  <a:pt x="463" y="206"/>
                  <a:pt x="463" y="206"/>
                </a:cubicBezTo>
                <a:cubicBezTo>
                  <a:pt x="465" y="210"/>
                  <a:pt x="466" y="214"/>
                  <a:pt x="466" y="217"/>
                </a:cubicBezTo>
                <a:lnTo>
                  <a:pt x="470" y="217"/>
                </a:lnTo>
                <a:close/>
                <a:moveTo>
                  <a:pt x="5" y="195"/>
                </a:moveTo>
                <a:cubicBezTo>
                  <a:pt x="1" y="195"/>
                  <a:pt x="1" y="195"/>
                  <a:pt x="1" y="195"/>
                </a:cubicBezTo>
                <a:cubicBezTo>
                  <a:pt x="0" y="199"/>
                  <a:pt x="0" y="203"/>
                  <a:pt x="0" y="207"/>
                </a:cubicBezTo>
                <a:cubicBezTo>
                  <a:pt x="4" y="207"/>
                  <a:pt x="4" y="207"/>
                  <a:pt x="4" y="207"/>
                </a:cubicBezTo>
                <a:cubicBezTo>
                  <a:pt x="4" y="203"/>
                  <a:pt x="4" y="199"/>
                  <a:pt x="5" y="195"/>
                </a:cubicBezTo>
                <a:close/>
                <a:moveTo>
                  <a:pt x="464" y="197"/>
                </a:moveTo>
                <a:cubicBezTo>
                  <a:pt x="463" y="193"/>
                  <a:pt x="461" y="190"/>
                  <a:pt x="459" y="186"/>
                </a:cubicBezTo>
                <a:cubicBezTo>
                  <a:pt x="455" y="188"/>
                  <a:pt x="455" y="188"/>
                  <a:pt x="455" y="188"/>
                </a:cubicBezTo>
                <a:cubicBezTo>
                  <a:pt x="457" y="192"/>
                  <a:pt x="459" y="195"/>
                  <a:pt x="461" y="199"/>
                </a:cubicBezTo>
                <a:lnTo>
                  <a:pt x="464" y="197"/>
                </a:lnTo>
                <a:close/>
                <a:moveTo>
                  <a:pt x="10" y="176"/>
                </a:moveTo>
                <a:cubicBezTo>
                  <a:pt x="7" y="175"/>
                  <a:pt x="7" y="175"/>
                  <a:pt x="7" y="175"/>
                </a:cubicBezTo>
                <a:cubicBezTo>
                  <a:pt x="5" y="179"/>
                  <a:pt x="4" y="183"/>
                  <a:pt x="3" y="187"/>
                </a:cubicBezTo>
                <a:cubicBezTo>
                  <a:pt x="7" y="188"/>
                  <a:pt x="7" y="188"/>
                  <a:pt x="7" y="188"/>
                </a:cubicBezTo>
                <a:cubicBezTo>
                  <a:pt x="8" y="184"/>
                  <a:pt x="9" y="180"/>
                  <a:pt x="10" y="176"/>
                </a:cubicBezTo>
                <a:close/>
                <a:moveTo>
                  <a:pt x="454" y="180"/>
                </a:moveTo>
                <a:cubicBezTo>
                  <a:pt x="451" y="176"/>
                  <a:pt x="449" y="173"/>
                  <a:pt x="446" y="170"/>
                </a:cubicBezTo>
                <a:cubicBezTo>
                  <a:pt x="443" y="173"/>
                  <a:pt x="443" y="173"/>
                  <a:pt x="443" y="173"/>
                </a:cubicBezTo>
                <a:cubicBezTo>
                  <a:pt x="446" y="176"/>
                  <a:pt x="448" y="179"/>
                  <a:pt x="451" y="182"/>
                </a:cubicBezTo>
                <a:lnTo>
                  <a:pt x="454" y="180"/>
                </a:lnTo>
                <a:close/>
                <a:moveTo>
                  <a:pt x="19" y="159"/>
                </a:moveTo>
                <a:cubicBezTo>
                  <a:pt x="16" y="157"/>
                  <a:pt x="16" y="157"/>
                  <a:pt x="16" y="157"/>
                </a:cubicBezTo>
                <a:cubicBezTo>
                  <a:pt x="14" y="160"/>
                  <a:pt x="12" y="164"/>
                  <a:pt x="10" y="167"/>
                </a:cubicBezTo>
                <a:cubicBezTo>
                  <a:pt x="13" y="169"/>
                  <a:pt x="13" y="169"/>
                  <a:pt x="13" y="169"/>
                </a:cubicBezTo>
                <a:cubicBezTo>
                  <a:pt x="15" y="166"/>
                  <a:pt x="17" y="162"/>
                  <a:pt x="19" y="159"/>
                </a:cubicBezTo>
                <a:close/>
                <a:moveTo>
                  <a:pt x="439" y="165"/>
                </a:moveTo>
                <a:cubicBezTo>
                  <a:pt x="436" y="163"/>
                  <a:pt x="433" y="160"/>
                  <a:pt x="429" y="158"/>
                </a:cubicBezTo>
                <a:cubicBezTo>
                  <a:pt x="427" y="162"/>
                  <a:pt x="427" y="162"/>
                  <a:pt x="427" y="162"/>
                </a:cubicBezTo>
                <a:cubicBezTo>
                  <a:pt x="430" y="164"/>
                  <a:pt x="434" y="166"/>
                  <a:pt x="437" y="168"/>
                </a:cubicBezTo>
                <a:lnTo>
                  <a:pt x="439" y="165"/>
                </a:lnTo>
                <a:close/>
                <a:moveTo>
                  <a:pt x="31" y="143"/>
                </a:moveTo>
                <a:cubicBezTo>
                  <a:pt x="28" y="141"/>
                  <a:pt x="28" y="141"/>
                  <a:pt x="28" y="141"/>
                </a:cubicBezTo>
                <a:cubicBezTo>
                  <a:pt x="26" y="143"/>
                  <a:pt x="23" y="147"/>
                  <a:pt x="20" y="150"/>
                </a:cubicBezTo>
                <a:cubicBezTo>
                  <a:pt x="24" y="152"/>
                  <a:pt x="24" y="152"/>
                  <a:pt x="24" y="152"/>
                </a:cubicBezTo>
                <a:cubicBezTo>
                  <a:pt x="26" y="149"/>
                  <a:pt x="29" y="146"/>
                  <a:pt x="31" y="143"/>
                </a:cubicBezTo>
                <a:close/>
                <a:moveTo>
                  <a:pt x="46" y="131"/>
                </a:moveTo>
                <a:cubicBezTo>
                  <a:pt x="44" y="128"/>
                  <a:pt x="44" y="128"/>
                  <a:pt x="44" y="128"/>
                </a:cubicBezTo>
                <a:cubicBezTo>
                  <a:pt x="41" y="130"/>
                  <a:pt x="38" y="132"/>
                  <a:pt x="34" y="135"/>
                </a:cubicBezTo>
                <a:cubicBezTo>
                  <a:pt x="37" y="138"/>
                  <a:pt x="37" y="138"/>
                  <a:pt x="37" y="138"/>
                </a:cubicBezTo>
                <a:cubicBezTo>
                  <a:pt x="40" y="135"/>
                  <a:pt x="43" y="133"/>
                  <a:pt x="46" y="131"/>
                </a:cubicBezTo>
                <a:close/>
                <a:moveTo>
                  <a:pt x="64" y="122"/>
                </a:moveTo>
                <a:cubicBezTo>
                  <a:pt x="62" y="118"/>
                  <a:pt x="62" y="118"/>
                  <a:pt x="62" y="118"/>
                </a:cubicBezTo>
                <a:cubicBezTo>
                  <a:pt x="59" y="120"/>
                  <a:pt x="55" y="121"/>
                  <a:pt x="51" y="123"/>
                </a:cubicBezTo>
                <a:cubicBezTo>
                  <a:pt x="53" y="127"/>
                  <a:pt x="53" y="127"/>
                  <a:pt x="53" y="127"/>
                </a:cubicBezTo>
                <a:cubicBezTo>
                  <a:pt x="57" y="125"/>
                  <a:pt x="60" y="123"/>
                  <a:pt x="64" y="122"/>
                </a:cubicBezTo>
                <a:close/>
                <a:moveTo>
                  <a:pt x="256" y="176"/>
                </a:moveTo>
                <a:cubicBezTo>
                  <a:pt x="265" y="176"/>
                  <a:pt x="265" y="176"/>
                  <a:pt x="265" y="176"/>
                </a:cubicBezTo>
                <a:cubicBezTo>
                  <a:pt x="261" y="161"/>
                  <a:pt x="261" y="161"/>
                  <a:pt x="261" y="161"/>
                </a:cubicBezTo>
                <a:lnTo>
                  <a:pt x="256" y="176"/>
                </a:lnTo>
                <a:close/>
                <a:moveTo>
                  <a:pt x="184" y="160"/>
                </a:moveTo>
                <a:cubicBezTo>
                  <a:pt x="180" y="160"/>
                  <a:pt x="180" y="160"/>
                  <a:pt x="180" y="160"/>
                </a:cubicBezTo>
                <a:cubicBezTo>
                  <a:pt x="180" y="171"/>
                  <a:pt x="180" y="171"/>
                  <a:pt x="180" y="171"/>
                </a:cubicBezTo>
                <a:cubicBezTo>
                  <a:pt x="185" y="171"/>
                  <a:pt x="185" y="171"/>
                  <a:pt x="185" y="171"/>
                </a:cubicBezTo>
                <a:cubicBezTo>
                  <a:pt x="186" y="171"/>
                  <a:pt x="188" y="170"/>
                  <a:pt x="189" y="169"/>
                </a:cubicBezTo>
                <a:cubicBezTo>
                  <a:pt x="190" y="168"/>
                  <a:pt x="191" y="167"/>
                  <a:pt x="191" y="165"/>
                </a:cubicBezTo>
                <a:cubicBezTo>
                  <a:pt x="191" y="163"/>
                  <a:pt x="190" y="162"/>
                  <a:pt x="189" y="161"/>
                </a:cubicBezTo>
                <a:cubicBezTo>
                  <a:pt x="188" y="160"/>
                  <a:pt x="186" y="160"/>
                  <a:pt x="184" y="160"/>
                </a:cubicBezTo>
                <a:close/>
                <a:moveTo>
                  <a:pt x="153" y="160"/>
                </a:moveTo>
                <a:cubicBezTo>
                  <a:pt x="149" y="160"/>
                  <a:pt x="149" y="160"/>
                  <a:pt x="149" y="160"/>
                </a:cubicBezTo>
                <a:cubicBezTo>
                  <a:pt x="149" y="172"/>
                  <a:pt x="149" y="172"/>
                  <a:pt x="149" y="172"/>
                </a:cubicBezTo>
                <a:cubicBezTo>
                  <a:pt x="153" y="172"/>
                  <a:pt x="153" y="172"/>
                  <a:pt x="153" y="172"/>
                </a:cubicBezTo>
                <a:cubicBezTo>
                  <a:pt x="155" y="172"/>
                  <a:pt x="157" y="171"/>
                  <a:pt x="158" y="170"/>
                </a:cubicBezTo>
                <a:cubicBezTo>
                  <a:pt x="159" y="169"/>
                  <a:pt x="160" y="168"/>
                  <a:pt x="160" y="166"/>
                </a:cubicBezTo>
                <a:cubicBezTo>
                  <a:pt x="160" y="164"/>
                  <a:pt x="159" y="162"/>
                  <a:pt x="158" y="161"/>
                </a:cubicBezTo>
                <a:cubicBezTo>
                  <a:pt x="157" y="160"/>
                  <a:pt x="155" y="160"/>
                  <a:pt x="153" y="160"/>
                </a:cubicBezTo>
                <a:close/>
                <a:moveTo>
                  <a:pt x="446" y="232"/>
                </a:moveTo>
                <a:cubicBezTo>
                  <a:pt x="446" y="261"/>
                  <a:pt x="425" y="285"/>
                  <a:pt x="398" y="288"/>
                </a:cubicBezTo>
                <a:cubicBezTo>
                  <a:pt x="398" y="287"/>
                  <a:pt x="398" y="287"/>
                  <a:pt x="398" y="286"/>
                </a:cubicBezTo>
                <a:cubicBezTo>
                  <a:pt x="398" y="234"/>
                  <a:pt x="398" y="234"/>
                  <a:pt x="398" y="234"/>
                </a:cubicBezTo>
                <a:cubicBezTo>
                  <a:pt x="398" y="225"/>
                  <a:pt x="391" y="218"/>
                  <a:pt x="382" y="218"/>
                </a:cubicBezTo>
                <a:cubicBezTo>
                  <a:pt x="96" y="218"/>
                  <a:pt x="96" y="218"/>
                  <a:pt x="96" y="218"/>
                </a:cubicBezTo>
                <a:cubicBezTo>
                  <a:pt x="87" y="218"/>
                  <a:pt x="79" y="225"/>
                  <a:pt x="79" y="234"/>
                </a:cubicBezTo>
                <a:cubicBezTo>
                  <a:pt x="79" y="286"/>
                  <a:pt x="79" y="286"/>
                  <a:pt x="79" y="286"/>
                </a:cubicBezTo>
                <a:cubicBezTo>
                  <a:pt x="48" y="278"/>
                  <a:pt x="25" y="248"/>
                  <a:pt x="25" y="213"/>
                </a:cubicBezTo>
                <a:cubicBezTo>
                  <a:pt x="25" y="171"/>
                  <a:pt x="56" y="138"/>
                  <a:pt x="95" y="138"/>
                </a:cubicBezTo>
                <a:cubicBezTo>
                  <a:pt x="95" y="138"/>
                  <a:pt x="95" y="138"/>
                  <a:pt x="98" y="139"/>
                </a:cubicBezTo>
                <a:cubicBezTo>
                  <a:pt x="98" y="137"/>
                  <a:pt x="98" y="136"/>
                  <a:pt x="98" y="136"/>
                </a:cubicBezTo>
                <a:cubicBezTo>
                  <a:pt x="98" y="107"/>
                  <a:pt x="120" y="84"/>
                  <a:pt x="146" y="84"/>
                </a:cubicBezTo>
                <a:cubicBezTo>
                  <a:pt x="158" y="84"/>
                  <a:pt x="168" y="88"/>
                  <a:pt x="177" y="96"/>
                </a:cubicBezTo>
                <a:cubicBezTo>
                  <a:pt x="185" y="56"/>
                  <a:pt x="222" y="26"/>
                  <a:pt x="266" y="26"/>
                </a:cubicBezTo>
                <a:cubicBezTo>
                  <a:pt x="316" y="26"/>
                  <a:pt x="356" y="65"/>
                  <a:pt x="356" y="113"/>
                </a:cubicBezTo>
                <a:cubicBezTo>
                  <a:pt x="356" y="120"/>
                  <a:pt x="355" y="127"/>
                  <a:pt x="353" y="134"/>
                </a:cubicBezTo>
                <a:cubicBezTo>
                  <a:pt x="355" y="134"/>
                  <a:pt x="357" y="134"/>
                  <a:pt x="359" y="134"/>
                </a:cubicBezTo>
                <a:cubicBezTo>
                  <a:pt x="378" y="134"/>
                  <a:pt x="393" y="149"/>
                  <a:pt x="393" y="169"/>
                </a:cubicBezTo>
                <a:cubicBezTo>
                  <a:pt x="393" y="171"/>
                  <a:pt x="393" y="173"/>
                  <a:pt x="393" y="175"/>
                </a:cubicBezTo>
                <a:cubicBezTo>
                  <a:pt x="393" y="175"/>
                  <a:pt x="393" y="175"/>
                  <a:pt x="393" y="175"/>
                </a:cubicBezTo>
                <a:cubicBezTo>
                  <a:pt x="422" y="175"/>
                  <a:pt x="446" y="201"/>
                  <a:pt x="446" y="232"/>
                </a:cubicBezTo>
                <a:close/>
                <a:moveTo>
                  <a:pt x="168" y="166"/>
                </a:moveTo>
                <a:cubicBezTo>
                  <a:pt x="168" y="162"/>
                  <a:pt x="167" y="159"/>
                  <a:pt x="164" y="157"/>
                </a:cubicBezTo>
                <a:cubicBezTo>
                  <a:pt x="162" y="155"/>
                  <a:pt x="158" y="154"/>
                  <a:pt x="153" y="154"/>
                </a:cubicBezTo>
                <a:cubicBezTo>
                  <a:pt x="141" y="154"/>
                  <a:pt x="141" y="154"/>
                  <a:pt x="141" y="154"/>
                </a:cubicBezTo>
                <a:cubicBezTo>
                  <a:pt x="141" y="189"/>
                  <a:pt x="141" y="189"/>
                  <a:pt x="141" y="189"/>
                </a:cubicBezTo>
                <a:cubicBezTo>
                  <a:pt x="149" y="189"/>
                  <a:pt x="149" y="189"/>
                  <a:pt x="149" y="189"/>
                </a:cubicBezTo>
                <a:cubicBezTo>
                  <a:pt x="149" y="177"/>
                  <a:pt x="149" y="177"/>
                  <a:pt x="149" y="177"/>
                </a:cubicBezTo>
                <a:cubicBezTo>
                  <a:pt x="153" y="177"/>
                  <a:pt x="153" y="177"/>
                  <a:pt x="153" y="177"/>
                </a:cubicBezTo>
                <a:cubicBezTo>
                  <a:pt x="158" y="177"/>
                  <a:pt x="162" y="177"/>
                  <a:pt x="164" y="175"/>
                </a:cubicBezTo>
                <a:cubicBezTo>
                  <a:pt x="167" y="173"/>
                  <a:pt x="168" y="170"/>
                  <a:pt x="168" y="166"/>
                </a:cubicBezTo>
                <a:close/>
                <a:moveTo>
                  <a:pt x="201" y="189"/>
                </a:moveTo>
                <a:cubicBezTo>
                  <a:pt x="192" y="175"/>
                  <a:pt x="192" y="175"/>
                  <a:pt x="192" y="175"/>
                </a:cubicBezTo>
                <a:cubicBezTo>
                  <a:pt x="194" y="174"/>
                  <a:pt x="196" y="173"/>
                  <a:pt x="197" y="171"/>
                </a:cubicBezTo>
                <a:cubicBezTo>
                  <a:pt x="198" y="170"/>
                  <a:pt x="199" y="168"/>
                  <a:pt x="199" y="165"/>
                </a:cubicBezTo>
                <a:cubicBezTo>
                  <a:pt x="199" y="162"/>
                  <a:pt x="198" y="159"/>
                  <a:pt x="195" y="157"/>
                </a:cubicBezTo>
                <a:cubicBezTo>
                  <a:pt x="193" y="155"/>
                  <a:pt x="189" y="154"/>
                  <a:pt x="184" y="154"/>
                </a:cubicBezTo>
                <a:cubicBezTo>
                  <a:pt x="172" y="154"/>
                  <a:pt x="172" y="154"/>
                  <a:pt x="172" y="154"/>
                </a:cubicBezTo>
                <a:cubicBezTo>
                  <a:pt x="172" y="189"/>
                  <a:pt x="172" y="189"/>
                  <a:pt x="172" y="189"/>
                </a:cubicBezTo>
                <a:cubicBezTo>
                  <a:pt x="180" y="189"/>
                  <a:pt x="180" y="189"/>
                  <a:pt x="180" y="189"/>
                </a:cubicBezTo>
                <a:cubicBezTo>
                  <a:pt x="180" y="176"/>
                  <a:pt x="180" y="176"/>
                  <a:pt x="180" y="176"/>
                </a:cubicBezTo>
                <a:cubicBezTo>
                  <a:pt x="184" y="176"/>
                  <a:pt x="184" y="176"/>
                  <a:pt x="184" y="176"/>
                </a:cubicBezTo>
                <a:cubicBezTo>
                  <a:pt x="192" y="189"/>
                  <a:pt x="192" y="189"/>
                  <a:pt x="192" y="189"/>
                </a:cubicBezTo>
                <a:lnTo>
                  <a:pt x="201" y="189"/>
                </a:lnTo>
                <a:close/>
                <a:moveTo>
                  <a:pt x="212" y="154"/>
                </a:moveTo>
                <a:cubicBezTo>
                  <a:pt x="204" y="154"/>
                  <a:pt x="204" y="154"/>
                  <a:pt x="204" y="154"/>
                </a:cubicBezTo>
                <a:cubicBezTo>
                  <a:pt x="204" y="189"/>
                  <a:pt x="204" y="189"/>
                  <a:pt x="204" y="189"/>
                </a:cubicBezTo>
                <a:cubicBezTo>
                  <a:pt x="212" y="189"/>
                  <a:pt x="212" y="189"/>
                  <a:pt x="212" y="189"/>
                </a:cubicBezTo>
                <a:lnTo>
                  <a:pt x="212" y="154"/>
                </a:lnTo>
                <a:close/>
                <a:moveTo>
                  <a:pt x="236" y="189"/>
                </a:moveTo>
                <a:cubicBezTo>
                  <a:pt x="247" y="154"/>
                  <a:pt x="247" y="154"/>
                  <a:pt x="247" y="154"/>
                </a:cubicBezTo>
                <a:cubicBezTo>
                  <a:pt x="239" y="154"/>
                  <a:pt x="239" y="154"/>
                  <a:pt x="239" y="154"/>
                </a:cubicBezTo>
                <a:cubicBezTo>
                  <a:pt x="231" y="183"/>
                  <a:pt x="231" y="183"/>
                  <a:pt x="231" y="183"/>
                </a:cubicBezTo>
                <a:cubicBezTo>
                  <a:pt x="224" y="154"/>
                  <a:pt x="224" y="154"/>
                  <a:pt x="224" y="154"/>
                </a:cubicBezTo>
                <a:cubicBezTo>
                  <a:pt x="215" y="154"/>
                  <a:pt x="215" y="154"/>
                  <a:pt x="215" y="154"/>
                </a:cubicBezTo>
                <a:cubicBezTo>
                  <a:pt x="226" y="189"/>
                  <a:pt x="226" y="189"/>
                  <a:pt x="226" y="189"/>
                </a:cubicBezTo>
                <a:lnTo>
                  <a:pt x="236" y="189"/>
                </a:lnTo>
                <a:close/>
                <a:moveTo>
                  <a:pt x="278" y="189"/>
                </a:moveTo>
                <a:cubicBezTo>
                  <a:pt x="265" y="154"/>
                  <a:pt x="265" y="154"/>
                  <a:pt x="265" y="154"/>
                </a:cubicBezTo>
                <a:cubicBezTo>
                  <a:pt x="256" y="154"/>
                  <a:pt x="256" y="154"/>
                  <a:pt x="256" y="154"/>
                </a:cubicBezTo>
                <a:cubicBezTo>
                  <a:pt x="244" y="189"/>
                  <a:pt x="244" y="189"/>
                  <a:pt x="244" y="189"/>
                </a:cubicBezTo>
                <a:cubicBezTo>
                  <a:pt x="252" y="189"/>
                  <a:pt x="252" y="189"/>
                  <a:pt x="252" y="189"/>
                </a:cubicBezTo>
                <a:cubicBezTo>
                  <a:pt x="254" y="181"/>
                  <a:pt x="254" y="181"/>
                  <a:pt x="254" y="181"/>
                </a:cubicBezTo>
                <a:cubicBezTo>
                  <a:pt x="267" y="181"/>
                  <a:pt x="267" y="181"/>
                  <a:pt x="267" y="181"/>
                </a:cubicBezTo>
                <a:cubicBezTo>
                  <a:pt x="269" y="189"/>
                  <a:pt x="269" y="189"/>
                  <a:pt x="269" y="189"/>
                </a:cubicBezTo>
                <a:lnTo>
                  <a:pt x="278" y="189"/>
                </a:lnTo>
                <a:close/>
                <a:moveTo>
                  <a:pt x="304" y="154"/>
                </a:moveTo>
                <a:cubicBezTo>
                  <a:pt x="275" y="154"/>
                  <a:pt x="275" y="154"/>
                  <a:pt x="275" y="154"/>
                </a:cubicBezTo>
                <a:cubicBezTo>
                  <a:pt x="275" y="160"/>
                  <a:pt x="275" y="160"/>
                  <a:pt x="275" y="160"/>
                </a:cubicBezTo>
                <a:cubicBezTo>
                  <a:pt x="285" y="160"/>
                  <a:pt x="285" y="160"/>
                  <a:pt x="285" y="160"/>
                </a:cubicBezTo>
                <a:cubicBezTo>
                  <a:pt x="285" y="189"/>
                  <a:pt x="285" y="189"/>
                  <a:pt x="285" y="189"/>
                </a:cubicBezTo>
                <a:cubicBezTo>
                  <a:pt x="293" y="189"/>
                  <a:pt x="293" y="189"/>
                  <a:pt x="293" y="189"/>
                </a:cubicBezTo>
                <a:cubicBezTo>
                  <a:pt x="293" y="160"/>
                  <a:pt x="293" y="160"/>
                  <a:pt x="293" y="160"/>
                </a:cubicBezTo>
                <a:cubicBezTo>
                  <a:pt x="304" y="160"/>
                  <a:pt x="304" y="160"/>
                  <a:pt x="304" y="160"/>
                </a:cubicBezTo>
                <a:lnTo>
                  <a:pt x="304" y="154"/>
                </a:lnTo>
                <a:close/>
                <a:moveTo>
                  <a:pt x="330" y="154"/>
                </a:moveTo>
                <a:cubicBezTo>
                  <a:pt x="307" y="154"/>
                  <a:pt x="307" y="154"/>
                  <a:pt x="307" y="154"/>
                </a:cubicBezTo>
                <a:cubicBezTo>
                  <a:pt x="307" y="189"/>
                  <a:pt x="307" y="189"/>
                  <a:pt x="307" y="189"/>
                </a:cubicBezTo>
                <a:cubicBezTo>
                  <a:pt x="330" y="189"/>
                  <a:pt x="330" y="189"/>
                  <a:pt x="330" y="189"/>
                </a:cubicBezTo>
                <a:cubicBezTo>
                  <a:pt x="330" y="183"/>
                  <a:pt x="330" y="183"/>
                  <a:pt x="330" y="183"/>
                </a:cubicBezTo>
                <a:cubicBezTo>
                  <a:pt x="315" y="183"/>
                  <a:pt x="315" y="183"/>
                  <a:pt x="315" y="183"/>
                </a:cubicBezTo>
                <a:cubicBezTo>
                  <a:pt x="315" y="174"/>
                  <a:pt x="315" y="174"/>
                  <a:pt x="315" y="174"/>
                </a:cubicBezTo>
                <a:cubicBezTo>
                  <a:pt x="329" y="174"/>
                  <a:pt x="329" y="174"/>
                  <a:pt x="329" y="174"/>
                </a:cubicBezTo>
                <a:cubicBezTo>
                  <a:pt x="329" y="169"/>
                  <a:pt x="329" y="169"/>
                  <a:pt x="329" y="169"/>
                </a:cubicBezTo>
                <a:cubicBezTo>
                  <a:pt x="315" y="169"/>
                  <a:pt x="315" y="169"/>
                  <a:pt x="315" y="169"/>
                </a:cubicBezTo>
                <a:cubicBezTo>
                  <a:pt x="315" y="160"/>
                  <a:pt x="315" y="160"/>
                  <a:pt x="315" y="160"/>
                </a:cubicBezTo>
                <a:cubicBezTo>
                  <a:pt x="330" y="160"/>
                  <a:pt x="330" y="160"/>
                  <a:pt x="330" y="160"/>
                </a:cubicBezTo>
                <a:lnTo>
                  <a:pt x="330" y="154"/>
                </a:lnTo>
                <a:close/>
                <a:moveTo>
                  <a:pt x="389" y="287"/>
                </a:moveTo>
                <a:cubicBezTo>
                  <a:pt x="385" y="286"/>
                  <a:pt x="385" y="286"/>
                  <a:pt x="385" y="286"/>
                </a:cubicBezTo>
                <a:cubicBezTo>
                  <a:pt x="385" y="288"/>
                  <a:pt x="384" y="289"/>
                  <a:pt x="382" y="289"/>
                </a:cubicBezTo>
                <a:cubicBezTo>
                  <a:pt x="381" y="289"/>
                  <a:pt x="381" y="289"/>
                  <a:pt x="381" y="289"/>
                </a:cubicBezTo>
                <a:cubicBezTo>
                  <a:pt x="381" y="293"/>
                  <a:pt x="381" y="293"/>
                  <a:pt x="381" y="293"/>
                </a:cubicBezTo>
                <a:cubicBezTo>
                  <a:pt x="382" y="293"/>
                  <a:pt x="382" y="293"/>
                  <a:pt x="382" y="293"/>
                </a:cubicBezTo>
                <a:cubicBezTo>
                  <a:pt x="386" y="293"/>
                  <a:pt x="389" y="290"/>
                  <a:pt x="389" y="287"/>
                </a:cubicBezTo>
                <a:close/>
                <a:moveTo>
                  <a:pt x="373" y="289"/>
                </a:moveTo>
                <a:cubicBezTo>
                  <a:pt x="365" y="289"/>
                  <a:pt x="365" y="289"/>
                  <a:pt x="365" y="289"/>
                </a:cubicBezTo>
                <a:cubicBezTo>
                  <a:pt x="365" y="293"/>
                  <a:pt x="365" y="293"/>
                  <a:pt x="365" y="293"/>
                </a:cubicBezTo>
                <a:cubicBezTo>
                  <a:pt x="373" y="293"/>
                  <a:pt x="373" y="293"/>
                  <a:pt x="373" y="293"/>
                </a:cubicBezTo>
                <a:lnTo>
                  <a:pt x="373" y="289"/>
                </a:lnTo>
                <a:close/>
                <a:moveTo>
                  <a:pt x="357" y="289"/>
                </a:moveTo>
                <a:cubicBezTo>
                  <a:pt x="349" y="289"/>
                  <a:pt x="349" y="289"/>
                  <a:pt x="349" y="289"/>
                </a:cubicBezTo>
                <a:cubicBezTo>
                  <a:pt x="349" y="293"/>
                  <a:pt x="349" y="293"/>
                  <a:pt x="349" y="293"/>
                </a:cubicBezTo>
                <a:cubicBezTo>
                  <a:pt x="357" y="293"/>
                  <a:pt x="357" y="293"/>
                  <a:pt x="357" y="293"/>
                </a:cubicBezTo>
                <a:lnTo>
                  <a:pt x="357" y="289"/>
                </a:lnTo>
                <a:close/>
                <a:moveTo>
                  <a:pt x="341" y="289"/>
                </a:moveTo>
                <a:cubicBezTo>
                  <a:pt x="333" y="289"/>
                  <a:pt x="333" y="289"/>
                  <a:pt x="333" y="289"/>
                </a:cubicBezTo>
                <a:cubicBezTo>
                  <a:pt x="333" y="293"/>
                  <a:pt x="333" y="293"/>
                  <a:pt x="333" y="293"/>
                </a:cubicBezTo>
                <a:cubicBezTo>
                  <a:pt x="341" y="293"/>
                  <a:pt x="341" y="293"/>
                  <a:pt x="341" y="293"/>
                </a:cubicBezTo>
                <a:lnTo>
                  <a:pt x="341" y="289"/>
                </a:lnTo>
                <a:close/>
                <a:moveTo>
                  <a:pt x="325" y="289"/>
                </a:moveTo>
                <a:cubicBezTo>
                  <a:pt x="317" y="289"/>
                  <a:pt x="317" y="289"/>
                  <a:pt x="317" y="289"/>
                </a:cubicBezTo>
                <a:cubicBezTo>
                  <a:pt x="317" y="293"/>
                  <a:pt x="317" y="293"/>
                  <a:pt x="317" y="293"/>
                </a:cubicBezTo>
                <a:cubicBezTo>
                  <a:pt x="325" y="293"/>
                  <a:pt x="325" y="293"/>
                  <a:pt x="325" y="293"/>
                </a:cubicBezTo>
                <a:lnTo>
                  <a:pt x="325" y="289"/>
                </a:lnTo>
                <a:close/>
                <a:moveTo>
                  <a:pt x="309" y="289"/>
                </a:moveTo>
                <a:cubicBezTo>
                  <a:pt x="301" y="289"/>
                  <a:pt x="301" y="289"/>
                  <a:pt x="301" y="289"/>
                </a:cubicBezTo>
                <a:cubicBezTo>
                  <a:pt x="301" y="293"/>
                  <a:pt x="301" y="293"/>
                  <a:pt x="301" y="293"/>
                </a:cubicBezTo>
                <a:cubicBezTo>
                  <a:pt x="309" y="293"/>
                  <a:pt x="309" y="293"/>
                  <a:pt x="309" y="293"/>
                </a:cubicBezTo>
                <a:lnTo>
                  <a:pt x="309" y="289"/>
                </a:lnTo>
                <a:close/>
                <a:moveTo>
                  <a:pt x="293" y="289"/>
                </a:moveTo>
                <a:cubicBezTo>
                  <a:pt x="285" y="289"/>
                  <a:pt x="285" y="289"/>
                  <a:pt x="285" y="289"/>
                </a:cubicBezTo>
                <a:cubicBezTo>
                  <a:pt x="285" y="293"/>
                  <a:pt x="285" y="293"/>
                  <a:pt x="285" y="293"/>
                </a:cubicBezTo>
                <a:cubicBezTo>
                  <a:pt x="293" y="293"/>
                  <a:pt x="293" y="293"/>
                  <a:pt x="293" y="293"/>
                </a:cubicBezTo>
                <a:lnTo>
                  <a:pt x="293" y="289"/>
                </a:lnTo>
                <a:close/>
                <a:moveTo>
                  <a:pt x="277" y="289"/>
                </a:moveTo>
                <a:cubicBezTo>
                  <a:pt x="269" y="289"/>
                  <a:pt x="269" y="289"/>
                  <a:pt x="269" y="289"/>
                </a:cubicBezTo>
                <a:cubicBezTo>
                  <a:pt x="269" y="293"/>
                  <a:pt x="269" y="293"/>
                  <a:pt x="269" y="293"/>
                </a:cubicBezTo>
                <a:cubicBezTo>
                  <a:pt x="277" y="293"/>
                  <a:pt x="277" y="293"/>
                  <a:pt x="277" y="293"/>
                </a:cubicBezTo>
                <a:lnTo>
                  <a:pt x="277" y="289"/>
                </a:lnTo>
                <a:close/>
                <a:moveTo>
                  <a:pt x="261" y="289"/>
                </a:moveTo>
                <a:cubicBezTo>
                  <a:pt x="253" y="289"/>
                  <a:pt x="253" y="289"/>
                  <a:pt x="253" y="289"/>
                </a:cubicBezTo>
                <a:cubicBezTo>
                  <a:pt x="253" y="293"/>
                  <a:pt x="253" y="293"/>
                  <a:pt x="253" y="293"/>
                </a:cubicBezTo>
                <a:cubicBezTo>
                  <a:pt x="261" y="293"/>
                  <a:pt x="261" y="293"/>
                  <a:pt x="261" y="293"/>
                </a:cubicBezTo>
                <a:lnTo>
                  <a:pt x="261" y="289"/>
                </a:lnTo>
                <a:close/>
                <a:moveTo>
                  <a:pt x="245" y="289"/>
                </a:moveTo>
                <a:cubicBezTo>
                  <a:pt x="237" y="289"/>
                  <a:pt x="237" y="289"/>
                  <a:pt x="237" y="289"/>
                </a:cubicBezTo>
                <a:cubicBezTo>
                  <a:pt x="237" y="293"/>
                  <a:pt x="237" y="293"/>
                  <a:pt x="237" y="293"/>
                </a:cubicBezTo>
                <a:cubicBezTo>
                  <a:pt x="245" y="293"/>
                  <a:pt x="245" y="293"/>
                  <a:pt x="245" y="293"/>
                </a:cubicBezTo>
                <a:lnTo>
                  <a:pt x="245" y="289"/>
                </a:lnTo>
                <a:close/>
                <a:moveTo>
                  <a:pt x="229" y="289"/>
                </a:moveTo>
                <a:cubicBezTo>
                  <a:pt x="221" y="289"/>
                  <a:pt x="221" y="289"/>
                  <a:pt x="221" y="289"/>
                </a:cubicBezTo>
                <a:cubicBezTo>
                  <a:pt x="221" y="293"/>
                  <a:pt x="221" y="293"/>
                  <a:pt x="221" y="293"/>
                </a:cubicBezTo>
                <a:cubicBezTo>
                  <a:pt x="229" y="293"/>
                  <a:pt x="229" y="293"/>
                  <a:pt x="229" y="293"/>
                </a:cubicBezTo>
                <a:lnTo>
                  <a:pt x="229" y="289"/>
                </a:lnTo>
                <a:close/>
                <a:moveTo>
                  <a:pt x="213" y="289"/>
                </a:moveTo>
                <a:cubicBezTo>
                  <a:pt x="205" y="289"/>
                  <a:pt x="205" y="289"/>
                  <a:pt x="205" y="289"/>
                </a:cubicBezTo>
                <a:cubicBezTo>
                  <a:pt x="205" y="293"/>
                  <a:pt x="205" y="293"/>
                  <a:pt x="205" y="293"/>
                </a:cubicBezTo>
                <a:cubicBezTo>
                  <a:pt x="213" y="293"/>
                  <a:pt x="213" y="293"/>
                  <a:pt x="213" y="293"/>
                </a:cubicBezTo>
                <a:lnTo>
                  <a:pt x="213" y="289"/>
                </a:lnTo>
                <a:close/>
                <a:moveTo>
                  <a:pt x="197" y="289"/>
                </a:moveTo>
                <a:cubicBezTo>
                  <a:pt x="189" y="289"/>
                  <a:pt x="189" y="289"/>
                  <a:pt x="189" y="289"/>
                </a:cubicBezTo>
                <a:cubicBezTo>
                  <a:pt x="189" y="293"/>
                  <a:pt x="189" y="293"/>
                  <a:pt x="189" y="293"/>
                </a:cubicBezTo>
                <a:cubicBezTo>
                  <a:pt x="197" y="293"/>
                  <a:pt x="197" y="293"/>
                  <a:pt x="197" y="293"/>
                </a:cubicBezTo>
                <a:lnTo>
                  <a:pt x="197" y="289"/>
                </a:lnTo>
                <a:close/>
                <a:moveTo>
                  <a:pt x="181" y="289"/>
                </a:moveTo>
                <a:cubicBezTo>
                  <a:pt x="173" y="289"/>
                  <a:pt x="173" y="289"/>
                  <a:pt x="173" y="289"/>
                </a:cubicBezTo>
                <a:cubicBezTo>
                  <a:pt x="173" y="293"/>
                  <a:pt x="173" y="293"/>
                  <a:pt x="173" y="293"/>
                </a:cubicBezTo>
                <a:cubicBezTo>
                  <a:pt x="181" y="293"/>
                  <a:pt x="181" y="293"/>
                  <a:pt x="181" y="293"/>
                </a:cubicBezTo>
                <a:lnTo>
                  <a:pt x="181" y="289"/>
                </a:lnTo>
                <a:close/>
                <a:moveTo>
                  <a:pt x="165" y="289"/>
                </a:moveTo>
                <a:cubicBezTo>
                  <a:pt x="157" y="289"/>
                  <a:pt x="157" y="289"/>
                  <a:pt x="157" y="289"/>
                </a:cubicBezTo>
                <a:cubicBezTo>
                  <a:pt x="157" y="293"/>
                  <a:pt x="157" y="293"/>
                  <a:pt x="157" y="293"/>
                </a:cubicBezTo>
                <a:cubicBezTo>
                  <a:pt x="165" y="293"/>
                  <a:pt x="165" y="293"/>
                  <a:pt x="165" y="293"/>
                </a:cubicBezTo>
                <a:lnTo>
                  <a:pt x="165" y="289"/>
                </a:lnTo>
                <a:close/>
                <a:moveTo>
                  <a:pt x="149" y="289"/>
                </a:moveTo>
                <a:cubicBezTo>
                  <a:pt x="141" y="289"/>
                  <a:pt x="141" y="289"/>
                  <a:pt x="141" y="289"/>
                </a:cubicBezTo>
                <a:cubicBezTo>
                  <a:pt x="141" y="293"/>
                  <a:pt x="141" y="293"/>
                  <a:pt x="141" y="293"/>
                </a:cubicBezTo>
                <a:cubicBezTo>
                  <a:pt x="149" y="293"/>
                  <a:pt x="149" y="293"/>
                  <a:pt x="149" y="293"/>
                </a:cubicBezTo>
                <a:lnTo>
                  <a:pt x="149" y="289"/>
                </a:lnTo>
                <a:close/>
                <a:moveTo>
                  <a:pt x="133" y="289"/>
                </a:moveTo>
                <a:cubicBezTo>
                  <a:pt x="125" y="289"/>
                  <a:pt x="125" y="289"/>
                  <a:pt x="125" y="289"/>
                </a:cubicBezTo>
                <a:cubicBezTo>
                  <a:pt x="125" y="293"/>
                  <a:pt x="125" y="293"/>
                  <a:pt x="125" y="293"/>
                </a:cubicBezTo>
                <a:cubicBezTo>
                  <a:pt x="133" y="293"/>
                  <a:pt x="133" y="293"/>
                  <a:pt x="133" y="293"/>
                </a:cubicBezTo>
                <a:lnTo>
                  <a:pt x="133" y="289"/>
                </a:lnTo>
                <a:close/>
                <a:moveTo>
                  <a:pt x="117" y="289"/>
                </a:moveTo>
                <a:cubicBezTo>
                  <a:pt x="109" y="289"/>
                  <a:pt x="109" y="289"/>
                  <a:pt x="109" y="289"/>
                </a:cubicBezTo>
                <a:cubicBezTo>
                  <a:pt x="109" y="293"/>
                  <a:pt x="109" y="293"/>
                  <a:pt x="109" y="293"/>
                </a:cubicBezTo>
                <a:cubicBezTo>
                  <a:pt x="117" y="293"/>
                  <a:pt x="117" y="293"/>
                  <a:pt x="117" y="293"/>
                </a:cubicBezTo>
                <a:lnTo>
                  <a:pt x="117" y="289"/>
                </a:lnTo>
                <a:close/>
                <a:moveTo>
                  <a:pt x="101" y="289"/>
                </a:moveTo>
                <a:cubicBezTo>
                  <a:pt x="96" y="289"/>
                  <a:pt x="96" y="289"/>
                  <a:pt x="96" y="289"/>
                </a:cubicBezTo>
                <a:cubicBezTo>
                  <a:pt x="95" y="289"/>
                  <a:pt x="95" y="289"/>
                  <a:pt x="94" y="289"/>
                </a:cubicBezTo>
                <a:cubicBezTo>
                  <a:pt x="93" y="292"/>
                  <a:pt x="93" y="292"/>
                  <a:pt x="93" y="292"/>
                </a:cubicBezTo>
                <a:cubicBezTo>
                  <a:pt x="93" y="293"/>
                  <a:pt x="95" y="293"/>
                  <a:pt x="96" y="293"/>
                </a:cubicBezTo>
                <a:cubicBezTo>
                  <a:pt x="101" y="293"/>
                  <a:pt x="101" y="293"/>
                  <a:pt x="101" y="293"/>
                </a:cubicBezTo>
                <a:lnTo>
                  <a:pt x="101" y="289"/>
                </a:lnTo>
                <a:close/>
                <a:moveTo>
                  <a:pt x="93" y="276"/>
                </a:moveTo>
                <a:cubicBezTo>
                  <a:pt x="89" y="276"/>
                  <a:pt x="89" y="276"/>
                  <a:pt x="89" y="276"/>
                </a:cubicBezTo>
                <a:cubicBezTo>
                  <a:pt x="89" y="284"/>
                  <a:pt x="89" y="284"/>
                  <a:pt x="89" y="284"/>
                </a:cubicBezTo>
                <a:cubicBezTo>
                  <a:pt x="93" y="284"/>
                  <a:pt x="93" y="284"/>
                  <a:pt x="93" y="284"/>
                </a:cubicBezTo>
                <a:lnTo>
                  <a:pt x="93" y="276"/>
                </a:lnTo>
                <a:close/>
                <a:moveTo>
                  <a:pt x="389" y="271"/>
                </a:moveTo>
                <a:cubicBezTo>
                  <a:pt x="385" y="271"/>
                  <a:pt x="385" y="271"/>
                  <a:pt x="385" y="271"/>
                </a:cubicBezTo>
                <a:cubicBezTo>
                  <a:pt x="385" y="279"/>
                  <a:pt x="385" y="279"/>
                  <a:pt x="385" y="279"/>
                </a:cubicBezTo>
                <a:cubicBezTo>
                  <a:pt x="389" y="279"/>
                  <a:pt x="389" y="279"/>
                  <a:pt x="389" y="279"/>
                </a:cubicBezTo>
                <a:lnTo>
                  <a:pt x="389" y="271"/>
                </a:lnTo>
                <a:close/>
                <a:moveTo>
                  <a:pt x="93" y="260"/>
                </a:moveTo>
                <a:cubicBezTo>
                  <a:pt x="89" y="260"/>
                  <a:pt x="89" y="260"/>
                  <a:pt x="89" y="260"/>
                </a:cubicBezTo>
                <a:cubicBezTo>
                  <a:pt x="89" y="268"/>
                  <a:pt x="89" y="268"/>
                  <a:pt x="89" y="268"/>
                </a:cubicBezTo>
                <a:cubicBezTo>
                  <a:pt x="93" y="268"/>
                  <a:pt x="93" y="268"/>
                  <a:pt x="93" y="268"/>
                </a:cubicBezTo>
                <a:lnTo>
                  <a:pt x="93" y="260"/>
                </a:lnTo>
                <a:close/>
                <a:moveTo>
                  <a:pt x="389" y="255"/>
                </a:moveTo>
                <a:cubicBezTo>
                  <a:pt x="385" y="255"/>
                  <a:pt x="385" y="255"/>
                  <a:pt x="385" y="255"/>
                </a:cubicBezTo>
                <a:cubicBezTo>
                  <a:pt x="385" y="263"/>
                  <a:pt x="385" y="263"/>
                  <a:pt x="385" y="263"/>
                </a:cubicBezTo>
                <a:cubicBezTo>
                  <a:pt x="389" y="263"/>
                  <a:pt x="389" y="263"/>
                  <a:pt x="389" y="263"/>
                </a:cubicBezTo>
                <a:lnTo>
                  <a:pt x="389" y="255"/>
                </a:lnTo>
                <a:close/>
                <a:moveTo>
                  <a:pt x="93" y="244"/>
                </a:moveTo>
                <a:cubicBezTo>
                  <a:pt x="89" y="244"/>
                  <a:pt x="89" y="244"/>
                  <a:pt x="89" y="244"/>
                </a:cubicBezTo>
                <a:cubicBezTo>
                  <a:pt x="89" y="252"/>
                  <a:pt x="89" y="252"/>
                  <a:pt x="89" y="252"/>
                </a:cubicBezTo>
                <a:cubicBezTo>
                  <a:pt x="93" y="252"/>
                  <a:pt x="93" y="252"/>
                  <a:pt x="93" y="252"/>
                </a:cubicBezTo>
                <a:lnTo>
                  <a:pt x="93" y="244"/>
                </a:lnTo>
                <a:close/>
                <a:moveTo>
                  <a:pt x="389" y="239"/>
                </a:moveTo>
                <a:cubicBezTo>
                  <a:pt x="385" y="239"/>
                  <a:pt x="385" y="239"/>
                  <a:pt x="385" y="239"/>
                </a:cubicBezTo>
                <a:cubicBezTo>
                  <a:pt x="385" y="247"/>
                  <a:pt x="385" y="247"/>
                  <a:pt x="385" y="247"/>
                </a:cubicBezTo>
                <a:cubicBezTo>
                  <a:pt x="389" y="247"/>
                  <a:pt x="389" y="247"/>
                  <a:pt x="389" y="247"/>
                </a:cubicBezTo>
                <a:lnTo>
                  <a:pt x="389" y="239"/>
                </a:lnTo>
                <a:close/>
                <a:moveTo>
                  <a:pt x="93" y="234"/>
                </a:moveTo>
                <a:cubicBezTo>
                  <a:pt x="93" y="233"/>
                  <a:pt x="94" y="231"/>
                  <a:pt x="95" y="231"/>
                </a:cubicBezTo>
                <a:cubicBezTo>
                  <a:pt x="93" y="227"/>
                  <a:pt x="93" y="227"/>
                  <a:pt x="93" y="227"/>
                </a:cubicBezTo>
                <a:cubicBezTo>
                  <a:pt x="91" y="228"/>
                  <a:pt x="89" y="231"/>
                  <a:pt x="89" y="234"/>
                </a:cubicBezTo>
                <a:cubicBezTo>
                  <a:pt x="89" y="236"/>
                  <a:pt x="89" y="236"/>
                  <a:pt x="89" y="236"/>
                </a:cubicBezTo>
                <a:cubicBezTo>
                  <a:pt x="93" y="236"/>
                  <a:pt x="93" y="236"/>
                  <a:pt x="93" y="236"/>
                </a:cubicBezTo>
                <a:lnTo>
                  <a:pt x="93" y="234"/>
                </a:lnTo>
                <a:close/>
                <a:moveTo>
                  <a:pt x="388" y="230"/>
                </a:moveTo>
                <a:cubicBezTo>
                  <a:pt x="386" y="228"/>
                  <a:pt x="384" y="227"/>
                  <a:pt x="382" y="227"/>
                </a:cubicBezTo>
                <a:cubicBezTo>
                  <a:pt x="374" y="227"/>
                  <a:pt x="374" y="227"/>
                  <a:pt x="374" y="227"/>
                </a:cubicBezTo>
                <a:cubicBezTo>
                  <a:pt x="374" y="231"/>
                  <a:pt x="374" y="231"/>
                  <a:pt x="374" y="231"/>
                </a:cubicBezTo>
                <a:cubicBezTo>
                  <a:pt x="382" y="231"/>
                  <a:pt x="382" y="231"/>
                  <a:pt x="382" y="231"/>
                </a:cubicBezTo>
                <a:cubicBezTo>
                  <a:pt x="383" y="231"/>
                  <a:pt x="384" y="231"/>
                  <a:pt x="384" y="232"/>
                </a:cubicBezTo>
                <a:lnTo>
                  <a:pt x="388" y="230"/>
                </a:lnTo>
                <a:close/>
                <a:moveTo>
                  <a:pt x="366" y="227"/>
                </a:moveTo>
                <a:cubicBezTo>
                  <a:pt x="358" y="227"/>
                  <a:pt x="358" y="227"/>
                  <a:pt x="358" y="227"/>
                </a:cubicBezTo>
                <a:cubicBezTo>
                  <a:pt x="358" y="231"/>
                  <a:pt x="358" y="231"/>
                  <a:pt x="358" y="231"/>
                </a:cubicBezTo>
                <a:cubicBezTo>
                  <a:pt x="366" y="231"/>
                  <a:pt x="366" y="231"/>
                  <a:pt x="366" y="231"/>
                </a:cubicBezTo>
                <a:lnTo>
                  <a:pt x="366" y="227"/>
                </a:lnTo>
                <a:close/>
                <a:moveTo>
                  <a:pt x="350" y="227"/>
                </a:moveTo>
                <a:cubicBezTo>
                  <a:pt x="342" y="227"/>
                  <a:pt x="342" y="227"/>
                  <a:pt x="342" y="227"/>
                </a:cubicBezTo>
                <a:cubicBezTo>
                  <a:pt x="342" y="231"/>
                  <a:pt x="342" y="231"/>
                  <a:pt x="342" y="231"/>
                </a:cubicBezTo>
                <a:cubicBezTo>
                  <a:pt x="350" y="231"/>
                  <a:pt x="350" y="231"/>
                  <a:pt x="350" y="231"/>
                </a:cubicBezTo>
                <a:lnTo>
                  <a:pt x="350" y="227"/>
                </a:lnTo>
                <a:close/>
                <a:moveTo>
                  <a:pt x="334" y="227"/>
                </a:moveTo>
                <a:cubicBezTo>
                  <a:pt x="326" y="227"/>
                  <a:pt x="326" y="227"/>
                  <a:pt x="326" y="227"/>
                </a:cubicBezTo>
                <a:cubicBezTo>
                  <a:pt x="326" y="231"/>
                  <a:pt x="326" y="231"/>
                  <a:pt x="326" y="231"/>
                </a:cubicBezTo>
                <a:cubicBezTo>
                  <a:pt x="334" y="231"/>
                  <a:pt x="334" y="231"/>
                  <a:pt x="334" y="231"/>
                </a:cubicBezTo>
                <a:lnTo>
                  <a:pt x="334" y="227"/>
                </a:lnTo>
                <a:close/>
                <a:moveTo>
                  <a:pt x="318" y="227"/>
                </a:moveTo>
                <a:cubicBezTo>
                  <a:pt x="310" y="227"/>
                  <a:pt x="310" y="227"/>
                  <a:pt x="310" y="227"/>
                </a:cubicBezTo>
                <a:cubicBezTo>
                  <a:pt x="310" y="231"/>
                  <a:pt x="310" y="231"/>
                  <a:pt x="310" y="231"/>
                </a:cubicBezTo>
                <a:cubicBezTo>
                  <a:pt x="318" y="231"/>
                  <a:pt x="318" y="231"/>
                  <a:pt x="318" y="231"/>
                </a:cubicBezTo>
                <a:lnTo>
                  <a:pt x="318" y="227"/>
                </a:lnTo>
                <a:close/>
                <a:moveTo>
                  <a:pt x="302" y="227"/>
                </a:moveTo>
                <a:cubicBezTo>
                  <a:pt x="294" y="227"/>
                  <a:pt x="294" y="227"/>
                  <a:pt x="294" y="227"/>
                </a:cubicBezTo>
                <a:cubicBezTo>
                  <a:pt x="294" y="231"/>
                  <a:pt x="294" y="231"/>
                  <a:pt x="294" y="231"/>
                </a:cubicBezTo>
                <a:cubicBezTo>
                  <a:pt x="302" y="231"/>
                  <a:pt x="302" y="231"/>
                  <a:pt x="302" y="231"/>
                </a:cubicBezTo>
                <a:lnTo>
                  <a:pt x="302" y="227"/>
                </a:lnTo>
                <a:close/>
                <a:moveTo>
                  <a:pt x="286" y="227"/>
                </a:moveTo>
                <a:cubicBezTo>
                  <a:pt x="278" y="227"/>
                  <a:pt x="278" y="227"/>
                  <a:pt x="278" y="227"/>
                </a:cubicBezTo>
                <a:cubicBezTo>
                  <a:pt x="278" y="231"/>
                  <a:pt x="278" y="231"/>
                  <a:pt x="278" y="231"/>
                </a:cubicBezTo>
                <a:cubicBezTo>
                  <a:pt x="286" y="231"/>
                  <a:pt x="286" y="231"/>
                  <a:pt x="286" y="231"/>
                </a:cubicBezTo>
                <a:lnTo>
                  <a:pt x="286" y="227"/>
                </a:lnTo>
                <a:close/>
                <a:moveTo>
                  <a:pt x="270" y="227"/>
                </a:moveTo>
                <a:cubicBezTo>
                  <a:pt x="262" y="227"/>
                  <a:pt x="262" y="227"/>
                  <a:pt x="262" y="227"/>
                </a:cubicBezTo>
                <a:cubicBezTo>
                  <a:pt x="262" y="231"/>
                  <a:pt x="262" y="231"/>
                  <a:pt x="262" y="231"/>
                </a:cubicBezTo>
                <a:cubicBezTo>
                  <a:pt x="270" y="231"/>
                  <a:pt x="270" y="231"/>
                  <a:pt x="270" y="231"/>
                </a:cubicBezTo>
                <a:lnTo>
                  <a:pt x="270" y="227"/>
                </a:lnTo>
                <a:close/>
                <a:moveTo>
                  <a:pt x="254" y="227"/>
                </a:moveTo>
                <a:cubicBezTo>
                  <a:pt x="246" y="227"/>
                  <a:pt x="246" y="227"/>
                  <a:pt x="246" y="227"/>
                </a:cubicBezTo>
                <a:cubicBezTo>
                  <a:pt x="246" y="231"/>
                  <a:pt x="246" y="231"/>
                  <a:pt x="246" y="231"/>
                </a:cubicBezTo>
                <a:cubicBezTo>
                  <a:pt x="254" y="231"/>
                  <a:pt x="254" y="231"/>
                  <a:pt x="254" y="231"/>
                </a:cubicBezTo>
                <a:lnTo>
                  <a:pt x="254" y="227"/>
                </a:lnTo>
                <a:close/>
                <a:moveTo>
                  <a:pt x="238" y="227"/>
                </a:moveTo>
                <a:cubicBezTo>
                  <a:pt x="230" y="227"/>
                  <a:pt x="230" y="227"/>
                  <a:pt x="230" y="227"/>
                </a:cubicBezTo>
                <a:cubicBezTo>
                  <a:pt x="230" y="231"/>
                  <a:pt x="230" y="231"/>
                  <a:pt x="230" y="231"/>
                </a:cubicBezTo>
                <a:cubicBezTo>
                  <a:pt x="238" y="231"/>
                  <a:pt x="238" y="231"/>
                  <a:pt x="238" y="231"/>
                </a:cubicBezTo>
                <a:lnTo>
                  <a:pt x="238" y="227"/>
                </a:lnTo>
                <a:close/>
                <a:moveTo>
                  <a:pt x="222" y="227"/>
                </a:moveTo>
                <a:cubicBezTo>
                  <a:pt x="214" y="227"/>
                  <a:pt x="214" y="227"/>
                  <a:pt x="214" y="227"/>
                </a:cubicBezTo>
                <a:cubicBezTo>
                  <a:pt x="214" y="231"/>
                  <a:pt x="214" y="231"/>
                  <a:pt x="214" y="231"/>
                </a:cubicBezTo>
                <a:cubicBezTo>
                  <a:pt x="222" y="231"/>
                  <a:pt x="222" y="231"/>
                  <a:pt x="222" y="231"/>
                </a:cubicBezTo>
                <a:lnTo>
                  <a:pt x="222" y="227"/>
                </a:lnTo>
                <a:close/>
                <a:moveTo>
                  <a:pt x="206" y="227"/>
                </a:moveTo>
                <a:cubicBezTo>
                  <a:pt x="198" y="227"/>
                  <a:pt x="198" y="227"/>
                  <a:pt x="198" y="227"/>
                </a:cubicBezTo>
                <a:cubicBezTo>
                  <a:pt x="198" y="231"/>
                  <a:pt x="198" y="231"/>
                  <a:pt x="198" y="231"/>
                </a:cubicBezTo>
                <a:cubicBezTo>
                  <a:pt x="206" y="231"/>
                  <a:pt x="206" y="231"/>
                  <a:pt x="206" y="231"/>
                </a:cubicBezTo>
                <a:lnTo>
                  <a:pt x="206" y="227"/>
                </a:lnTo>
                <a:close/>
                <a:moveTo>
                  <a:pt x="190" y="227"/>
                </a:moveTo>
                <a:cubicBezTo>
                  <a:pt x="182" y="227"/>
                  <a:pt x="182" y="227"/>
                  <a:pt x="182" y="227"/>
                </a:cubicBezTo>
                <a:cubicBezTo>
                  <a:pt x="182" y="231"/>
                  <a:pt x="182" y="231"/>
                  <a:pt x="182" y="231"/>
                </a:cubicBezTo>
                <a:cubicBezTo>
                  <a:pt x="190" y="231"/>
                  <a:pt x="190" y="231"/>
                  <a:pt x="190" y="231"/>
                </a:cubicBezTo>
                <a:lnTo>
                  <a:pt x="190" y="227"/>
                </a:lnTo>
                <a:close/>
                <a:moveTo>
                  <a:pt x="174" y="227"/>
                </a:moveTo>
                <a:cubicBezTo>
                  <a:pt x="166" y="227"/>
                  <a:pt x="166" y="227"/>
                  <a:pt x="166" y="227"/>
                </a:cubicBezTo>
                <a:cubicBezTo>
                  <a:pt x="166" y="231"/>
                  <a:pt x="166" y="231"/>
                  <a:pt x="166" y="231"/>
                </a:cubicBezTo>
                <a:cubicBezTo>
                  <a:pt x="174" y="231"/>
                  <a:pt x="174" y="231"/>
                  <a:pt x="174" y="231"/>
                </a:cubicBezTo>
                <a:lnTo>
                  <a:pt x="174" y="227"/>
                </a:lnTo>
                <a:close/>
                <a:moveTo>
                  <a:pt x="158" y="227"/>
                </a:moveTo>
                <a:cubicBezTo>
                  <a:pt x="150" y="227"/>
                  <a:pt x="150" y="227"/>
                  <a:pt x="150" y="227"/>
                </a:cubicBezTo>
                <a:cubicBezTo>
                  <a:pt x="150" y="231"/>
                  <a:pt x="150" y="231"/>
                  <a:pt x="150" y="231"/>
                </a:cubicBezTo>
                <a:cubicBezTo>
                  <a:pt x="158" y="231"/>
                  <a:pt x="158" y="231"/>
                  <a:pt x="158" y="231"/>
                </a:cubicBezTo>
                <a:lnTo>
                  <a:pt x="158" y="227"/>
                </a:lnTo>
                <a:close/>
                <a:moveTo>
                  <a:pt x="142" y="227"/>
                </a:moveTo>
                <a:cubicBezTo>
                  <a:pt x="134" y="227"/>
                  <a:pt x="134" y="227"/>
                  <a:pt x="134" y="227"/>
                </a:cubicBezTo>
                <a:cubicBezTo>
                  <a:pt x="134" y="231"/>
                  <a:pt x="134" y="231"/>
                  <a:pt x="134" y="231"/>
                </a:cubicBezTo>
                <a:cubicBezTo>
                  <a:pt x="142" y="231"/>
                  <a:pt x="142" y="231"/>
                  <a:pt x="142" y="231"/>
                </a:cubicBezTo>
                <a:lnTo>
                  <a:pt x="142" y="227"/>
                </a:lnTo>
                <a:close/>
                <a:moveTo>
                  <a:pt x="126" y="227"/>
                </a:moveTo>
                <a:cubicBezTo>
                  <a:pt x="118" y="227"/>
                  <a:pt x="118" y="227"/>
                  <a:pt x="118" y="227"/>
                </a:cubicBezTo>
                <a:cubicBezTo>
                  <a:pt x="118" y="231"/>
                  <a:pt x="118" y="231"/>
                  <a:pt x="118" y="231"/>
                </a:cubicBezTo>
                <a:cubicBezTo>
                  <a:pt x="126" y="231"/>
                  <a:pt x="126" y="231"/>
                  <a:pt x="126" y="231"/>
                </a:cubicBezTo>
                <a:lnTo>
                  <a:pt x="126" y="227"/>
                </a:lnTo>
                <a:close/>
                <a:moveTo>
                  <a:pt x="110" y="227"/>
                </a:moveTo>
                <a:cubicBezTo>
                  <a:pt x="102" y="227"/>
                  <a:pt x="102" y="227"/>
                  <a:pt x="102" y="227"/>
                </a:cubicBezTo>
                <a:cubicBezTo>
                  <a:pt x="102" y="231"/>
                  <a:pt x="102" y="231"/>
                  <a:pt x="102" y="231"/>
                </a:cubicBezTo>
                <a:cubicBezTo>
                  <a:pt x="110" y="231"/>
                  <a:pt x="110" y="231"/>
                  <a:pt x="110" y="231"/>
                </a:cubicBezTo>
                <a:lnTo>
                  <a:pt x="110" y="227"/>
                </a:lnTo>
                <a:close/>
                <a:moveTo>
                  <a:pt x="193" y="248"/>
                </a:moveTo>
                <a:cubicBezTo>
                  <a:pt x="150" y="248"/>
                  <a:pt x="150" y="248"/>
                  <a:pt x="150" y="248"/>
                </a:cubicBezTo>
                <a:cubicBezTo>
                  <a:pt x="150" y="272"/>
                  <a:pt x="150" y="272"/>
                  <a:pt x="150" y="272"/>
                </a:cubicBezTo>
                <a:cubicBezTo>
                  <a:pt x="193" y="272"/>
                  <a:pt x="193" y="272"/>
                  <a:pt x="193" y="272"/>
                </a:cubicBezTo>
                <a:lnTo>
                  <a:pt x="193" y="248"/>
                </a:lnTo>
                <a:close/>
                <a:moveTo>
                  <a:pt x="215" y="248"/>
                </a:moveTo>
                <a:cubicBezTo>
                  <a:pt x="204" y="248"/>
                  <a:pt x="204" y="248"/>
                  <a:pt x="204" y="248"/>
                </a:cubicBezTo>
                <a:cubicBezTo>
                  <a:pt x="204" y="272"/>
                  <a:pt x="204" y="272"/>
                  <a:pt x="204" y="272"/>
                </a:cubicBezTo>
                <a:cubicBezTo>
                  <a:pt x="215" y="272"/>
                  <a:pt x="215" y="272"/>
                  <a:pt x="215" y="272"/>
                </a:cubicBezTo>
                <a:lnTo>
                  <a:pt x="215" y="248"/>
                </a:lnTo>
                <a:close/>
                <a:moveTo>
                  <a:pt x="234" y="248"/>
                </a:moveTo>
                <a:cubicBezTo>
                  <a:pt x="223" y="248"/>
                  <a:pt x="223" y="248"/>
                  <a:pt x="223" y="248"/>
                </a:cubicBezTo>
                <a:cubicBezTo>
                  <a:pt x="223" y="272"/>
                  <a:pt x="223" y="272"/>
                  <a:pt x="223" y="272"/>
                </a:cubicBezTo>
                <a:cubicBezTo>
                  <a:pt x="234" y="272"/>
                  <a:pt x="234" y="272"/>
                  <a:pt x="234" y="272"/>
                </a:cubicBezTo>
                <a:lnTo>
                  <a:pt x="234" y="248"/>
                </a:lnTo>
                <a:close/>
                <a:moveTo>
                  <a:pt x="253" y="248"/>
                </a:moveTo>
                <a:cubicBezTo>
                  <a:pt x="242" y="248"/>
                  <a:pt x="242" y="248"/>
                  <a:pt x="242" y="248"/>
                </a:cubicBezTo>
                <a:cubicBezTo>
                  <a:pt x="242" y="272"/>
                  <a:pt x="242" y="272"/>
                  <a:pt x="242" y="272"/>
                </a:cubicBezTo>
                <a:cubicBezTo>
                  <a:pt x="253" y="272"/>
                  <a:pt x="253" y="272"/>
                  <a:pt x="253" y="272"/>
                </a:cubicBezTo>
                <a:lnTo>
                  <a:pt x="253" y="248"/>
                </a:lnTo>
                <a:close/>
                <a:moveTo>
                  <a:pt x="272" y="248"/>
                </a:moveTo>
                <a:cubicBezTo>
                  <a:pt x="261" y="248"/>
                  <a:pt x="261" y="248"/>
                  <a:pt x="261" y="248"/>
                </a:cubicBezTo>
                <a:cubicBezTo>
                  <a:pt x="261" y="272"/>
                  <a:pt x="261" y="272"/>
                  <a:pt x="261" y="272"/>
                </a:cubicBezTo>
                <a:cubicBezTo>
                  <a:pt x="272" y="272"/>
                  <a:pt x="272" y="272"/>
                  <a:pt x="272" y="272"/>
                </a:cubicBezTo>
                <a:lnTo>
                  <a:pt x="272" y="248"/>
                </a:lnTo>
                <a:close/>
                <a:moveTo>
                  <a:pt x="291" y="248"/>
                </a:moveTo>
                <a:cubicBezTo>
                  <a:pt x="280" y="248"/>
                  <a:pt x="280" y="248"/>
                  <a:pt x="280" y="248"/>
                </a:cubicBezTo>
                <a:cubicBezTo>
                  <a:pt x="280" y="272"/>
                  <a:pt x="280" y="272"/>
                  <a:pt x="280" y="272"/>
                </a:cubicBezTo>
                <a:cubicBezTo>
                  <a:pt x="291" y="272"/>
                  <a:pt x="291" y="272"/>
                  <a:pt x="291" y="272"/>
                </a:cubicBezTo>
                <a:lnTo>
                  <a:pt x="291" y="248"/>
                </a:lnTo>
                <a:close/>
                <a:moveTo>
                  <a:pt x="361" y="260"/>
                </a:moveTo>
                <a:cubicBezTo>
                  <a:pt x="361" y="256"/>
                  <a:pt x="357" y="253"/>
                  <a:pt x="354" y="253"/>
                </a:cubicBezTo>
                <a:cubicBezTo>
                  <a:pt x="350" y="253"/>
                  <a:pt x="346" y="256"/>
                  <a:pt x="346" y="260"/>
                </a:cubicBezTo>
                <a:cubicBezTo>
                  <a:pt x="346" y="264"/>
                  <a:pt x="350" y="267"/>
                  <a:pt x="354" y="267"/>
                </a:cubicBezTo>
                <a:cubicBezTo>
                  <a:pt x="357" y="267"/>
                  <a:pt x="361" y="264"/>
                  <a:pt x="361" y="260"/>
                </a:cubicBezTo>
                <a:close/>
                <a:moveTo>
                  <a:pt x="141" y="245"/>
                </a:moveTo>
                <a:cubicBezTo>
                  <a:pt x="141" y="245"/>
                  <a:pt x="141" y="245"/>
                  <a:pt x="141" y="256"/>
                </a:cubicBezTo>
                <a:cubicBezTo>
                  <a:pt x="141" y="266"/>
                  <a:pt x="135" y="275"/>
                  <a:pt x="126" y="279"/>
                </a:cubicBezTo>
                <a:cubicBezTo>
                  <a:pt x="116" y="275"/>
                  <a:pt x="110" y="266"/>
                  <a:pt x="110" y="256"/>
                </a:cubicBezTo>
                <a:cubicBezTo>
                  <a:pt x="110" y="256"/>
                  <a:pt x="110" y="256"/>
                  <a:pt x="110" y="245"/>
                </a:cubicBezTo>
                <a:cubicBezTo>
                  <a:pt x="110" y="245"/>
                  <a:pt x="110" y="245"/>
                  <a:pt x="116" y="243"/>
                </a:cubicBezTo>
                <a:cubicBezTo>
                  <a:pt x="116" y="243"/>
                  <a:pt x="116" y="243"/>
                  <a:pt x="116" y="245"/>
                </a:cubicBezTo>
                <a:cubicBezTo>
                  <a:pt x="116" y="245"/>
                  <a:pt x="116" y="245"/>
                  <a:pt x="122" y="244"/>
                </a:cubicBezTo>
                <a:cubicBezTo>
                  <a:pt x="122" y="244"/>
                  <a:pt x="122" y="244"/>
                  <a:pt x="122" y="242"/>
                </a:cubicBezTo>
                <a:cubicBezTo>
                  <a:pt x="122" y="242"/>
                  <a:pt x="122" y="242"/>
                  <a:pt x="126" y="241"/>
                </a:cubicBezTo>
                <a:cubicBezTo>
                  <a:pt x="126" y="241"/>
                  <a:pt x="126" y="241"/>
                  <a:pt x="129" y="242"/>
                </a:cubicBezTo>
                <a:cubicBezTo>
                  <a:pt x="129" y="242"/>
                  <a:pt x="129" y="242"/>
                  <a:pt x="129" y="244"/>
                </a:cubicBezTo>
                <a:cubicBezTo>
                  <a:pt x="129" y="244"/>
                  <a:pt x="129" y="244"/>
                  <a:pt x="136" y="245"/>
                </a:cubicBezTo>
                <a:cubicBezTo>
                  <a:pt x="136" y="245"/>
                  <a:pt x="136" y="245"/>
                  <a:pt x="136" y="243"/>
                </a:cubicBezTo>
                <a:lnTo>
                  <a:pt x="141" y="245"/>
                </a:lnTo>
                <a:close/>
                <a:moveTo>
                  <a:pt x="137" y="250"/>
                </a:moveTo>
                <a:cubicBezTo>
                  <a:pt x="137" y="250"/>
                  <a:pt x="137" y="250"/>
                  <a:pt x="126" y="248"/>
                </a:cubicBezTo>
                <a:cubicBezTo>
                  <a:pt x="126" y="248"/>
                  <a:pt x="126" y="248"/>
                  <a:pt x="126" y="260"/>
                </a:cubicBezTo>
                <a:cubicBezTo>
                  <a:pt x="126" y="260"/>
                  <a:pt x="126" y="260"/>
                  <a:pt x="115" y="260"/>
                </a:cubicBezTo>
                <a:cubicBezTo>
                  <a:pt x="116" y="266"/>
                  <a:pt x="120" y="271"/>
                  <a:pt x="126" y="274"/>
                </a:cubicBezTo>
                <a:cubicBezTo>
                  <a:pt x="126" y="274"/>
                  <a:pt x="126" y="274"/>
                  <a:pt x="126" y="260"/>
                </a:cubicBezTo>
                <a:cubicBezTo>
                  <a:pt x="126" y="260"/>
                  <a:pt x="126" y="260"/>
                  <a:pt x="136" y="260"/>
                </a:cubicBezTo>
                <a:cubicBezTo>
                  <a:pt x="137" y="259"/>
                  <a:pt x="137" y="257"/>
                  <a:pt x="137" y="256"/>
                </a:cubicBezTo>
                <a:lnTo>
                  <a:pt x="137" y="25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nSpc>
                <a:spcPct val="90000"/>
              </a:lnSpc>
            </a:pPr>
            <a:endParaRPr lang="ja-JP" altLang="en-US">
              <a:solidFill>
                <a:srgbClr val="FFFFFF"/>
              </a:solidFill>
              <a:latin typeface="Arial" pitchFamily="34" charset="0"/>
              <a:ea typeface="ＭＳ Ｐゴシック" pitchFamily="50" charset="-128"/>
              <a:cs typeface="Arial" pitchFamily="34" charset="0"/>
            </a:endParaRPr>
          </a:p>
        </p:txBody>
      </p:sp>
      <p:pic>
        <p:nvPicPr>
          <p:cNvPr id="259" name="Picture 258" descr="Website.emf"/>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467029" y="3896760"/>
            <a:ext cx="359955" cy="311769"/>
          </a:xfrm>
          <a:prstGeom prst="rect">
            <a:avLst/>
          </a:prstGeom>
        </p:spPr>
      </p:pic>
      <p:pic>
        <p:nvPicPr>
          <p:cNvPr id="260" name="Picture 259" descr="Email.emf"/>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282866" y="4161911"/>
            <a:ext cx="320933" cy="189368"/>
          </a:xfrm>
          <a:prstGeom prst="rect">
            <a:avLst/>
          </a:prstGeom>
        </p:spPr>
      </p:pic>
      <p:sp>
        <p:nvSpPr>
          <p:cNvPr id="261" name="Freeform 260"/>
          <p:cNvSpPr>
            <a:spLocks/>
          </p:cNvSpPr>
          <p:nvPr/>
        </p:nvSpPr>
        <p:spPr bwMode="auto">
          <a:xfrm>
            <a:off x="5527269" y="3813222"/>
            <a:ext cx="874149" cy="538057"/>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182880" rIns="91424" bIns="45712" rtlCol="0" anchor="ctr"/>
          <a:lstStyle/>
          <a:p>
            <a:pPr algn="ctr"/>
            <a:r>
              <a:rPr lang="en-US" altLang="ja-JP" sz="1050" smtClean="0">
                <a:solidFill>
                  <a:schemeClr val="tx1"/>
                </a:solidFill>
                <a:latin typeface="Arial" pitchFamily="34" charset="0"/>
                <a:ea typeface="ＭＳ Ｐゴシック" pitchFamily="50" charset="-128"/>
                <a:cs typeface="Arial" pitchFamily="34" charset="0"/>
              </a:rPr>
              <a:t>CWS</a:t>
            </a:r>
            <a:endParaRPr lang="ja-JP" altLang="en-US" sz="1050">
              <a:solidFill>
                <a:schemeClr val="tx1"/>
              </a:solidFill>
              <a:latin typeface="Arial" pitchFamily="34" charset="0"/>
              <a:ea typeface="ＭＳ Ｐゴシック" pitchFamily="50" charset="-128"/>
              <a:cs typeface="Arial" pitchFamily="34" charset="0"/>
            </a:endParaRPr>
          </a:p>
        </p:txBody>
      </p:sp>
      <p:sp>
        <p:nvSpPr>
          <p:cNvPr id="262" name="Round Same Side Corner Rectangle 261"/>
          <p:cNvSpPr/>
          <p:nvPr/>
        </p:nvSpPr>
        <p:spPr>
          <a:xfrm rot="5400000">
            <a:off x="7436359" y="1801205"/>
            <a:ext cx="1192048" cy="2223234"/>
          </a:xfrm>
          <a:prstGeom prst="round2SameRect">
            <a:avLst>
              <a:gd name="adj1" fmla="val 3624"/>
              <a:gd name="adj2" fmla="val 2277"/>
            </a:avLst>
          </a:prstGeom>
          <a:gradFill flip="none" rotWithShape="1">
            <a:gsLst>
              <a:gs pos="417">
                <a:schemeClr val="tx2">
                  <a:alpha val="0"/>
                </a:schemeClr>
              </a:gs>
              <a:gs pos="100000">
                <a:srgbClr val="EEF5FC"/>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3" name="Rounded Rectangle 262"/>
          <p:cNvSpPr/>
          <p:nvPr/>
        </p:nvSpPr>
        <p:spPr>
          <a:xfrm>
            <a:off x="6971169" y="2943225"/>
            <a:ext cx="1712456" cy="529410"/>
          </a:xfrm>
          <a:prstGeom prst="roundRect">
            <a:avLst>
              <a:gd name="adj" fmla="val 640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ja-JP"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 Threat Grid</a:t>
            </a:r>
          </a:p>
          <a:p>
            <a:pPr algn="ctr">
              <a:lnSpc>
                <a:spcPct val="80000"/>
              </a:lnSpc>
            </a:pPr>
            <a:r>
              <a:rPr lang="ja-JP" altLang="en-US" sz="800" b="1"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（サンドボックス）</a:t>
            </a:r>
            <a:endParaRPr lang="ja-JP" altLang="en-US" sz="800" b="1"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pic>
        <p:nvPicPr>
          <p:cNvPr id="264" name="Picture 263"/>
          <p:cNvPicPr>
            <a:picLocks/>
          </p:cNvPicPr>
          <p:nvPr/>
        </p:nvPicPr>
        <p:blipFill>
          <a:blip r:embed="rId14">
            <a:extLst>
              <a:ext uri="{28A0092B-C50C-407E-A947-70E740481C1C}">
                <a14:useLocalDpi xmlns:a14="http://schemas.microsoft.com/office/drawing/2010/main" val="0"/>
              </a:ext>
            </a:extLst>
          </a:blip>
          <a:stretch>
            <a:fillRect/>
          </a:stretch>
        </p:blipFill>
        <p:spPr>
          <a:xfrm>
            <a:off x="7226621" y="2376000"/>
            <a:ext cx="1165340" cy="513715"/>
          </a:xfrm>
          <a:prstGeom prst="rect">
            <a:avLst/>
          </a:prstGeom>
          <a:noFill/>
          <a:ln>
            <a:noFill/>
          </a:ln>
        </p:spPr>
      </p:pic>
      <p:grpSp>
        <p:nvGrpSpPr>
          <p:cNvPr id="3" name="Group 2"/>
          <p:cNvGrpSpPr/>
          <p:nvPr/>
        </p:nvGrpSpPr>
        <p:grpSpPr>
          <a:xfrm>
            <a:off x="2096529" y="1224206"/>
            <a:ext cx="198707" cy="241668"/>
            <a:chOff x="2322747" y="1197939"/>
            <a:chExt cx="198707" cy="241668"/>
          </a:xfrm>
        </p:grpSpPr>
        <p:sp>
          <p:nvSpPr>
            <p:cNvPr id="2" name="Rectangle 1"/>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73" name="Rectangle 72"/>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82" name="Freeform 81"/>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75" name="Group 74"/>
          <p:cNvGrpSpPr/>
          <p:nvPr/>
        </p:nvGrpSpPr>
        <p:grpSpPr>
          <a:xfrm>
            <a:off x="2192337" y="2498707"/>
            <a:ext cx="198707" cy="241668"/>
            <a:chOff x="2322747" y="1197939"/>
            <a:chExt cx="198707" cy="241668"/>
          </a:xfrm>
        </p:grpSpPr>
        <p:sp>
          <p:nvSpPr>
            <p:cNvPr id="76" name="Rectangle 75"/>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77" name="Rectangle 76"/>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78" name="Freeform 77"/>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79" name="Group 78"/>
          <p:cNvGrpSpPr/>
          <p:nvPr/>
        </p:nvGrpSpPr>
        <p:grpSpPr>
          <a:xfrm>
            <a:off x="2131635" y="3840582"/>
            <a:ext cx="198707" cy="241668"/>
            <a:chOff x="2322747" y="1197939"/>
            <a:chExt cx="198707" cy="241668"/>
          </a:xfrm>
        </p:grpSpPr>
        <p:sp>
          <p:nvSpPr>
            <p:cNvPr id="80" name="Rectangle 79"/>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81" name="Rectangle 80"/>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92" name="Freeform 91"/>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93" name="Group 92"/>
          <p:cNvGrpSpPr/>
          <p:nvPr/>
        </p:nvGrpSpPr>
        <p:grpSpPr>
          <a:xfrm>
            <a:off x="8085004" y="2226366"/>
            <a:ext cx="198707" cy="241668"/>
            <a:chOff x="2322747" y="1197939"/>
            <a:chExt cx="198707" cy="241668"/>
          </a:xfrm>
        </p:grpSpPr>
        <p:sp>
          <p:nvSpPr>
            <p:cNvPr id="94" name="Rectangle 93"/>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95" name="Rectangle 94"/>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96" name="Freeform 95"/>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103" name="Group 102"/>
          <p:cNvGrpSpPr/>
          <p:nvPr/>
        </p:nvGrpSpPr>
        <p:grpSpPr>
          <a:xfrm>
            <a:off x="6097091" y="2395067"/>
            <a:ext cx="198707" cy="241668"/>
            <a:chOff x="2322747" y="1197939"/>
            <a:chExt cx="198707" cy="241668"/>
          </a:xfrm>
        </p:grpSpPr>
        <p:sp>
          <p:nvSpPr>
            <p:cNvPr id="104" name="Rectangle 103"/>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05" name="Rectangle 104"/>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06" name="Freeform 105"/>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107" name="Group 106"/>
          <p:cNvGrpSpPr/>
          <p:nvPr/>
        </p:nvGrpSpPr>
        <p:grpSpPr>
          <a:xfrm>
            <a:off x="6068971" y="3750040"/>
            <a:ext cx="198707" cy="241668"/>
            <a:chOff x="2322747" y="1197939"/>
            <a:chExt cx="198707" cy="241668"/>
          </a:xfrm>
        </p:grpSpPr>
        <p:sp>
          <p:nvSpPr>
            <p:cNvPr id="108" name="Rectangle 107"/>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09" name="Rectangle 108"/>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10" name="Freeform 109"/>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111" name="Group 110"/>
          <p:cNvGrpSpPr/>
          <p:nvPr/>
        </p:nvGrpSpPr>
        <p:grpSpPr>
          <a:xfrm>
            <a:off x="6529350" y="1257200"/>
            <a:ext cx="130333" cy="167787"/>
            <a:chOff x="2322747" y="1197939"/>
            <a:chExt cx="198707" cy="241668"/>
          </a:xfrm>
        </p:grpSpPr>
        <p:sp>
          <p:nvSpPr>
            <p:cNvPr id="112" name="Rectangle 111"/>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13" name="Rectangle 112"/>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14" name="Freeform 113"/>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115" name="Group 114"/>
          <p:cNvGrpSpPr/>
          <p:nvPr/>
        </p:nvGrpSpPr>
        <p:grpSpPr>
          <a:xfrm>
            <a:off x="5312999" y="1234093"/>
            <a:ext cx="130333" cy="167787"/>
            <a:chOff x="2322747" y="1197939"/>
            <a:chExt cx="198707" cy="241668"/>
          </a:xfrm>
        </p:grpSpPr>
        <p:sp>
          <p:nvSpPr>
            <p:cNvPr id="116" name="Rectangle 115"/>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17" name="Rectangle 116"/>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19" name="Freeform 118"/>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120" name="Group 119"/>
          <p:cNvGrpSpPr/>
          <p:nvPr/>
        </p:nvGrpSpPr>
        <p:grpSpPr>
          <a:xfrm>
            <a:off x="5969800" y="1452934"/>
            <a:ext cx="130333" cy="167787"/>
            <a:chOff x="2322747" y="1197939"/>
            <a:chExt cx="198707" cy="241668"/>
          </a:xfrm>
        </p:grpSpPr>
        <p:sp>
          <p:nvSpPr>
            <p:cNvPr id="121" name="Rectangle 120"/>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22" name="Rectangle 121"/>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23" name="Freeform 122"/>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124" name="Group 123"/>
          <p:cNvGrpSpPr/>
          <p:nvPr/>
        </p:nvGrpSpPr>
        <p:grpSpPr>
          <a:xfrm>
            <a:off x="5882374" y="1003543"/>
            <a:ext cx="130333" cy="167787"/>
            <a:chOff x="2322747" y="1197939"/>
            <a:chExt cx="198707" cy="241668"/>
          </a:xfrm>
        </p:grpSpPr>
        <p:sp>
          <p:nvSpPr>
            <p:cNvPr id="126" name="Rectangle 125"/>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27" name="Rectangle 126"/>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28" name="Freeform 127"/>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spTree>
    <p:extLst>
      <p:ext uri="{BB962C8B-B14F-4D97-AF65-F5344CB8AC3E}">
        <p14:creationId xmlns:p14="http://schemas.microsoft.com/office/powerpoint/2010/main" val="1430484550"/>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195193"/>
            <a:ext cx="8345488" cy="731837"/>
          </a:xfrm>
        </p:spPr>
        <p:txBody>
          <a:bodyPr/>
          <a:lstStyle/>
          <a:p>
            <a:r>
              <a:rPr kumimoji="1" lang="en-US" altLang="ja-JP" dirty="0" smtClean="0"/>
              <a:t>Cisco AMP</a:t>
            </a:r>
            <a:r>
              <a:rPr kumimoji="1" lang="ja-JP" altLang="en-US" dirty="0" smtClean="0"/>
              <a:t>ポートフォリオ</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1901599694"/>
              </p:ext>
            </p:extLst>
          </p:nvPr>
        </p:nvGraphicFramePr>
        <p:xfrm>
          <a:off x="176493" y="1264725"/>
          <a:ext cx="8785971" cy="3367786"/>
        </p:xfrm>
        <a:graphic>
          <a:graphicData uri="http://schemas.openxmlformats.org/drawingml/2006/table">
            <a:tbl>
              <a:tblPr firstRow="1" bandRow="1">
                <a:tableStyleId>{93296810-A885-4BE3-A3E7-6D5BEEA58F35}</a:tableStyleId>
              </a:tblPr>
              <a:tblGrid>
                <a:gridCol w="2181898">
                  <a:extLst>
                    <a:ext uri="{9D8B030D-6E8A-4147-A177-3AD203B41FA5}">
                      <a16:colId xmlns:a16="http://schemas.microsoft.com/office/drawing/2014/main" val="20000"/>
                    </a:ext>
                  </a:extLst>
                </a:gridCol>
                <a:gridCol w="2181898">
                  <a:extLst>
                    <a:ext uri="{9D8B030D-6E8A-4147-A177-3AD203B41FA5}">
                      <a16:colId xmlns:a16="http://schemas.microsoft.com/office/drawing/2014/main" val="20001"/>
                    </a:ext>
                  </a:extLst>
                </a:gridCol>
                <a:gridCol w="2214968">
                  <a:extLst>
                    <a:ext uri="{9D8B030D-6E8A-4147-A177-3AD203B41FA5}">
                      <a16:colId xmlns:a16="http://schemas.microsoft.com/office/drawing/2014/main" val="20002"/>
                    </a:ext>
                  </a:extLst>
                </a:gridCol>
                <a:gridCol w="2207207">
                  <a:extLst>
                    <a:ext uri="{9D8B030D-6E8A-4147-A177-3AD203B41FA5}">
                      <a16:colId xmlns:a16="http://schemas.microsoft.com/office/drawing/2014/main" val="20003"/>
                    </a:ext>
                  </a:extLst>
                </a:gridCol>
              </a:tblGrid>
              <a:tr h="321163">
                <a:tc>
                  <a:txBody>
                    <a:bodyPr/>
                    <a:lstStyle/>
                    <a:p>
                      <a:pPr algn="ctr"/>
                      <a:r>
                        <a:rPr kumimoji="1" lang="en-US" altLang="ja-JP" sz="1400" dirty="0" smtClean="0"/>
                        <a:t>PC</a:t>
                      </a:r>
                      <a:endParaRPr kumimoji="1" lang="ja-JP" altLang="en-US" sz="1400" dirty="0"/>
                    </a:p>
                  </a:txBody>
                  <a:tcPr anchor="ctr"/>
                </a:tc>
                <a:tc>
                  <a:txBody>
                    <a:bodyPr/>
                    <a:lstStyle/>
                    <a:p>
                      <a:pPr algn="ctr"/>
                      <a:r>
                        <a:rPr kumimoji="1" lang="ja-JP" altLang="en-US" sz="1400" dirty="0" smtClean="0"/>
                        <a:t>モバイル</a:t>
                      </a:r>
                      <a:endParaRPr kumimoji="1" lang="ja-JP" altLang="en-US" sz="1400" dirty="0"/>
                    </a:p>
                  </a:txBody>
                  <a:tcPr anchor="ctr"/>
                </a:tc>
                <a:tc>
                  <a:txBody>
                    <a:bodyPr/>
                    <a:lstStyle/>
                    <a:p>
                      <a:pPr marL="0" marR="0" indent="0" algn="ctr" defTabSz="685891" rtl="0" eaLnBrk="1" fontAlgn="auto" latinLnBrk="0" hangingPunct="1">
                        <a:lnSpc>
                          <a:spcPct val="100000"/>
                        </a:lnSpc>
                        <a:spcBef>
                          <a:spcPts val="0"/>
                        </a:spcBef>
                        <a:spcAft>
                          <a:spcPts val="0"/>
                        </a:spcAft>
                        <a:buClrTx/>
                        <a:buSzTx/>
                        <a:buFontTx/>
                        <a:buNone/>
                        <a:tabLst/>
                        <a:defRPr/>
                      </a:pPr>
                      <a:r>
                        <a:rPr kumimoji="1" lang="ja-JP" altLang="en-US" sz="1400" dirty="0" smtClean="0"/>
                        <a:t>ネットワーク</a:t>
                      </a:r>
                    </a:p>
                  </a:txBody>
                  <a:tcPr anchor="ctr"/>
                </a:tc>
                <a:tc>
                  <a:txBody>
                    <a:bodyPr/>
                    <a:lstStyle/>
                    <a:p>
                      <a:pPr marL="0" marR="0" indent="0" algn="ctr" defTabSz="685891" rtl="0" eaLnBrk="1" fontAlgn="auto" latinLnBrk="0" hangingPunct="1">
                        <a:lnSpc>
                          <a:spcPct val="100000"/>
                        </a:lnSpc>
                        <a:spcBef>
                          <a:spcPts val="0"/>
                        </a:spcBef>
                        <a:spcAft>
                          <a:spcPts val="0"/>
                        </a:spcAft>
                        <a:buClrTx/>
                        <a:buSzTx/>
                        <a:buFontTx/>
                        <a:buNone/>
                        <a:tabLst/>
                        <a:defRPr/>
                      </a:pPr>
                      <a:r>
                        <a:rPr kumimoji="1" lang="en-US" altLang="ja-JP" sz="1400" dirty="0" smtClean="0"/>
                        <a:t>ESA/WSA/CWS</a:t>
                      </a:r>
                      <a:endParaRPr kumimoji="1" lang="ja-JP" altLang="en-US" sz="1400" dirty="0" smtClean="0"/>
                    </a:p>
                  </a:txBody>
                  <a:tcPr anchor="ctr"/>
                </a:tc>
                <a:extLst>
                  <a:ext uri="{0D108BD9-81ED-4DB2-BD59-A6C34878D82A}">
                    <a16:rowId xmlns:a16="http://schemas.microsoft.com/office/drawing/2014/main" val="10000"/>
                  </a:ext>
                </a:extLst>
              </a:tr>
              <a:tr h="545977">
                <a:tc>
                  <a:txBody>
                    <a:bodyPr/>
                    <a:lstStyle/>
                    <a:p>
                      <a:pPr algn="ctr"/>
                      <a:r>
                        <a:rPr kumimoji="1" lang="en-US" altLang="ja-JP" sz="1400" dirty="0" smtClean="0"/>
                        <a:t>Windows, Mac</a:t>
                      </a:r>
                    </a:p>
                  </a:txBody>
                  <a:tcPr anchor="ctr"/>
                </a:tc>
                <a:tc>
                  <a:txBody>
                    <a:bodyPr/>
                    <a:lstStyle/>
                    <a:p>
                      <a:pPr algn="ctr"/>
                      <a:r>
                        <a:rPr kumimoji="1" lang="en-US" altLang="ja-JP" sz="1400" dirty="0" smtClean="0"/>
                        <a:t>Android</a:t>
                      </a:r>
                      <a:endParaRPr kumimoji="1" lang="ja-JP" altLang="en-US" sz="1400" dirty="0"/>
                    </a:p>
                  </a:txBody>
                  <a:tcPr anchor="ctr"/>
                </a:tc>
                <a:tc>
                  <a:txBody>
                    <a:bodyPr/>
                    <a:lstStyle/>
                    <a:p>
                      <a:pPr marL="0" marR="0" indent="0" algn="ctr" defTabSz="685891" rtl="0" eaLnBrk="1" fontAlgn="auto" latinLnBrk="0" hangingPunct="1">
                        <a:lnSpc>
                          <a:spcPct val="100000"/>
                        </a:lnSpc>
                        <a:spcBef>
                          <a:spcPts val="0"/>
                        </a:spcBef>
                        <a:spcAft>
                          <a:spcPts val="0"/>
                        </a:spcAft>
                        <a:buClrTx/>
                        <a:buSzTx/>
                        <a:buFontTx/>
                        <a:buNone/>
                        <a:tabLst/>
                        <a:defRPr/>
                      </a:pPr>
                      <a:r>
                        <a:rPr kumimoji="1" lang="ja-JP" altLang="en-US" sz="1400" dirty="0" smtClean="0"/>
                        <a:t>専用ネットワーク</a:t>
                      </a:r>
                      <a:r>
                        <a:rPr kumimoji="1" lang="en-US" altLang="ja-JP" sz="1400" dirty="0" smtClean="0"/>
                        <a:t/>
                      </a:r>
                      <a:br>
                        <a:rPr kumimoji="1" lang="en-US" altLang="ja-JP" sz="1400" dirty="0" smtClean="0"/>
                      </a:br>
                      <a:r>
                        <a:rPr kumimoji="1" lang="ja-JP" altLang="en-US" sz="1400" dirty="0" smtClean="0"/>
                        <a:t>アプライアンス</a:t>
                      </a:r>
                    </a:p>
                  </a:txBody>
                  <a:tcPr anchor="ctr"/>
                </a:tc>
                <a:tc>
                  <a:txBody>
                    <a:bodyPr/>
                    <a:lstStyle/>
                    <a:p>
                      <a:pPr marL="0" marR="0" indent="0" algn="ctr" defTabSz="685891" rtl="0" eaLnBrk="1" fontAlgn="auto" latinLnBrk="0" hangingPunct="1">
                        <a:lnSpc>
                          <a:spcPct val="100000"/>
                        </a:lnSpc>
                        <a:spcBef>
                          <a:spcPts val="0"/>
                        </a:spcBef>
                        <a:spcAft>
                          <a:spcPts val="0"/>
                        </a:spcAft>
                        <a:buClrTx/>
                        <a:buSzTx/>
                        <a:buFontTx/>
                        <a:buNone/>
                        <a:tabLst/>
                        <a:defRPr/>
                      </a:pPr>
                      <a:r>
                        <a:rPr kumimoji="1" lang="ja-JP" altLang="en-US" sz="1400" dirty="0" smtClean="0"/>
                        <a:t>コンテンツ セキュリティ</a:t>
                      </a:r>
                    </a:p>
                  </a:txBody>
                  <a:tcPr anchor="ctr"/>
                </a:tc>
                <a:extLst>
                  <a:ext uri="{0D108BD9-81ED-4DB2-BD59-A6C34878D82A}">
                    <a16:rowId xmlns:a16="http://schemas.microsoft.com/office/drawing/2014/main" val="10001"/>
                  </a:ext>
                </a:extLst>
              </a:tr>
              <a:tr h="545977">
                <a:tc>
                  <a:txBody>
                    <a:bodyPr/>
                    <a:lstStyle/>
                    <a:p>
                      <a:pPr algn="ctr"/>
                      <a:r>
                        <a:rPr kumimoji="1" lang="ja-JP" altLang="en-US" sz="1400" dirty="0" smtClean="0"/>
                        <a:t>エンドポイントに</a:t>
                      </a:r>
                      <a:r>
                        <a:rPr kumimoji="1" lang="en-US" altLang="ja-JP" sz="1400" dirty="0" smtClean="0"/>
                        <a:t/>
                      </a:r>
                      <a:br>
                        <a:rPr kumimoji="1" lang="en-US" altLang="ja-JP" sz="1400" dirty="0" smtClean="0"/>
                      </a:br>
                      <a:r>
                        <a:rPr kumimoji="1" lang="ja-JP" altLang="en-US" sz="1400" dirty="0" smtClean="0"/>
                        <a:t>インストール</a:t>
                      </a:r>
                      <a:endParaRPr kumimoji="1" lang="ja-JP" altLang="en-US" sz="1400" dirty="0"/>
                    </a:p>
                  </a:txBody>
                  <a:tcPr anchor="ctr"/>
                </a:tc>
                <a:tc>
                  <a:txBody>
                    <a:bodyPr/>
                    <a:lstStyle/>
                    <a:p>
                      <a:pPr algn="ctr"/>
                      <a:r>
                        <a:rPr kumimoji="1" lang="ja-JP" altLang="en-US" sz="1400" dirty="0" smtClean="0"/>
                        <a:t>アンドロイド端末に</a:t>
                      </a:r>
                      <a:r>
                        <a:rPr kumimoji="1" lang="en-US" altLang="ja-JP" sz="1400" dirty="0" smtClean="0"/>
                        <a:t/>
                      </a:r>
                      <a:br>
                        <a:rPr kumimoji="1" lang="en-US" altLang="ja-JP" sz="1400" dirty="0" smtClean="0"/>
                      </a:br>
                      <a:r>
                        <a:rPr kumimoji="1" lang="ja-JP" altLang="en-US" sz="1400" dirty="0" smtClean="0"/>
                        <a:t>インストール</a:t>
                      </a:r>
                      <a:endParaRPr kumimoji="1" lang="en-US" altLang="ja-JP" sz="1400" dirty="0" smtClean="0"/>
                    </a:p>
                  </a:txBody>
                  <a:tcPr anchor="ctr"/>
                </a:tc>
                <a:tc>
                  <a:txBody>
                    <a:bodyPr/>
                    <a:lstStyle/>
                    <a:p>
                      <a:pPr marL="0" marR="0" indent="0" algn="ctr" defTabSz="685891" rtl="0" eaLnBrk="1" fontAlgn="auto" latinLnBrk="0" hangingPunct="1">
                        <a:lnSpc>
                          <a:spcPct val="100000"/>
                        </a:lnSpc>
                        <a:spcBef>
                          <a:spcPts val="0"/>
                        </a:spcBef>
                        <a:spcAft>
                          <a:spcPts val="0"/>
                        </a:spcAft>
                        <a:buClrTx/>
                        <a:buSzTx/>
                        <a:buFontTx/>
                        <a:buNone/>
                        <a:tabLst/>
                        <a:defRPr/>
                      </a:pPr>
                      <a:r>
                        <a:rPr kumimoji="1" lang="ja-JP" altLang="en-US" sz="1400" dirty="0" smtClean="0"/>
                        <a:t>ネットワーク上に設置</a:t>
                      </a:r>
                      <a:endParaRPr kumimoji="1" lang="en-US" altLang="ja-JP" sz="1400" dirty="0" smtClean="0"/>
                    </a:p>
                    <a:p>
                      <a:pPr marL="0" marR="0" indent="0" algn="ctr" defTabSz="685891" rtl="0" eaLnBrk="1" fontAlgn="auto" latinLnBrk="0" hangingPunct="1">
                        <a:lnSpc>
                          <a:spcPct val="100000"/>
                        </a:lnSpc>
                        <a:spcBef>
                          <a:spcPts val="0"/>
                        </a:spcBef>
                        <a:spcAft>
                          <a:spcPts val="0"/>
                        </a:spcAft>
                        <a:buClrTx/>
                        <a:buSzTx/>
                        <a:buFontTx/>
                        <a:buNone/>
                        <a:tabLst/>
                        <a:defRPr/>
                      </a:pPr>
                      <a:r>
                        <a:rPr kumimoji="1" lang="en-US" altLang="ja-JP" sz="1400" dirty="0" smtClean="0"/>
                        <a:t>(ASA with Firepower)</a:t>
                      </a:r>
                      <a:endParaRPr kumimoji="1" lang="ja-JP" altLang="en-US" sz="1400" dirty="0" smtClean="0"/>
                    </a:p>
                  </a:txBody>
                  <a:tcPr anchor="ctr"/>
                </a:tc>
                <a:tc>
                  <a:txBody>
                    <a:bodyPr/>
                    <a:lstStyle/>
                    <a:p>
                      <a:pPr marL="0" marR="0" indent="0" algn="ctr" defTabSz="685891" rtl="0" eaLnBrk="1" fontAlgn="auto" latinLnBrk="0" hangingPunct="1">
                        <a:lnSpc>
                          <a:spcPct val="100000"/>
                        </a:lnSpc>
                        <a:spcBef>
                          <a:spcPts val="0"/>
                        </a:spcBef>
                        <a:spcAft>
                          <a:spcPts val="0"/>
                        </a:spcAft>
                        <a:buClrTx/>
                        <a:buSzTx/>
                        <a:buFontTx/>
                        <a:buNone/>
                        <a:tabLst/>
                        <a:defRPr/>
                      </a:pPr>
                      <a:r>
                        <a:rPr kumimoji="1" lang="ja-JP" altLang="en-US" sz="1400" dirty="0" smtClean="0"/>
                        <a:t>ネットワーク上に設置</a:t>
                      </a:r>
                      <a:r>
                        <a:rPr kumimoji="1" lang="en-US" altLang="ja-JP" sz="1400" dirty="0" smtClean="0"/>
                        <a:t/>
                      </a:r>
                      <a:br>
                        <a:rPr kumimoji="1" lang="en-US" altLang="ja-JP" sz="1400" dirty="0" smtClean="0"/>
                      </a:br>
                      <a:r>
                        <a:rPr kumimoji="1" lang="en-US" altLang="ja-JP" sz="1400" dirty="0" smtClean="0"/>
                        <a:t>(Cisco WSA/ESA)</a:t>
                      </a:r>
                      <a:endParaRPr kumimoji="1" lang="ja-JP" altLang="en-US" sz="1400" dirty="0" smtClean="0"/>
                    </a:p>
                  </a:txBody>
                  <a:tcPr anchor="ctr"/>
                </a:tc>
                <a:extLst>
                  <a:ext uri="{0D108BD9-81ED-4DB2-BD59-A6C34878D82A}">
                    <a16:rowId xmlns:a16="http://schemas.microsoft.com/office/drawing/2014/main" val="10002"/>
                  </a:ext>
                </a:extLst>
              </a:tr>
              <a:tr h="770791">
                <a:tc>
                  <a:txBody>
                    <a:bodyPr/>
                    <a:lstStyle/>
                    <a:p>
                      <a:pPr algn="l"/>
                      <a:r>
                        <a:rPr kumimoji="1" lang="ja-JP" altLang="en-US" sz="1200" dirty="0" smtClean="0">
                          <a:latin typeface="+mn-ea"/>
                          <a:ea typeface="+mn-ea"/>
                        </a:rPr>
                        <a:t>エンドポイントに実装することで、</a:t>
                      </a:r>
                      <a:r>
                        <a:rPr kumimoji="1" lang="en-US" altLang="ja-JP" sz="1200" dirty="0" smtClean="0">
                          <a:latin typeface="+mn-ea"/>
                          <a:ea typeface="+mn-ea"/>
                        </a:rPr>
                        <a:t>OS</a:t>
                      </a:r>
                      <a:r>
                        <a:rPr kumimoji="1" lang="ja-JP" altLang="en-US" sz="1200" dirty="0" smtClean="0">
                          <a:latin typeface="+mn-ea"/>
                          <a:ea typeface="+mn-ea"/>
                        </a:rPr>
                        <a:t>上の全て</a:t>
                      </a:r>
                      <a:r>
                        <a:rPr kumimoji="1" lang="ja-JP" altLang="en-US" sz="1200" dirty="0" smtClean="0">
                          <a:latin typeface="+mn-ea"/>
                          <a:ea typeface="+mn-ea"/>
                        </a:rPr>
                        <a:t>のファイル</a:t>
                      </a:r>
                      <a:r>
                        <a:rPr kumimoji="1" lang="ja-JP" altLang="en-US" sz="1200" dirty="0" smtClean="0">
                          <a:latin typeface="+mn-ea"/>
                          <a:ea typeface="+mn-ea"/>
                        </a:rPr>
                        <a:t>に</a:t>
                      </a:r>
                      <a:r>
                        <a:rPr kumimoji="1" lang="ja-JP" altLang="en-US" sz="1200" dirty="0" smtClean="0">
                          <a:latin typeface="+mn-ea"/>
                          <a:ea typeface="+mn-ea"/>
                        </a:rPr>
                        <a:t>対して</a:t>
                      </a:r>
                      <a:r>
                        <a:rPr kumimoji="1" lang="ja-JP" altLang="en-US" sz="1200" dirty="0" smtClean="0">
                          <a:latin typeface="+mn-ea"/>
                          <a:ea typeface="+mn-ea"/>
                        </a:rPr>
                        <a:t>マルウェアを検知・防御</a:t>
                      </a:r>
                      <a:endParaRPr kumimoji="1" lang="ja-JP" altLang="en-US" sz="1200" dirty="0">
                        <a:latin typeface="+mn-ea"/>
                        <a:ea typeface="+mn-ea"/>
                      </a:endParaRPr>
                    </a:p>
                  </a:txBody>
                  <a:tcPr anchor="ctr"/>
                </a:tc>
                <a:tc>
                  <a:txBody>
                    <a:bodyPr/>
                    <a:lstStyle/>
                    <a:p>
                      <a:pPr algn="l"/>
                      <a:r>
                        <a:rPr kumimoji="1" lang="ja-JP" altLang="en-US" sz="1200" dirty="0" smtClean="0"/>
                        <a:t>携帯端末上でインストールされるアプリケーションを検査</a:t>
                      </a:r>
                      <a:r>
                        <a:rPr kumimoji="1" lang="ja-JP" altLang="en-US" sz="1200" dirty="0" smtClean="0"/>
                        <a:t>し、</a:t>
                      </a:r>
                      <a:r>
                        <a:rPr kumimoji="1" lang="en-US" altLang="ja-JP" sz="1200" smtClean="0"/>
                        <a:t/>
                      </a:r>
                      <a:br>
                        <a:rPr kumimoji="1" lang="en-US" altLang="ja-JP" sz="1200" smtClean="0"/>
                      </a:br>
                      <a:r>
                        <a:rPr kumimoji="1" lang="ja-JP" altLang="en-US" sz="1200" dirty="0" smtClean="0"/>
                        <a:t>マルウェア</a:t>
                      </a:r>
                      <a:r>
                        <a:rPr kumimoji="1" lang="ja-JP" altLang="en-US" sz="1200" dirty="0" smtClean="0"/>
                        <a:t>を検知・防御</a:t>
                      </a:r>
                      <a:endParaRPr kumimoji="1" lang="ja-JP" altLang="en-US" sz="1200" dirty="0"/>
                    </a:p>
                  </a:txBody>
                  <a:tcPr anchor="ctr"/>
                </a:tc>
                <a:tc>
                  <a:txBody>
                    <a:bodyPr/>
                    <a:lstStyle/>
                    <a:p>
                      <a:pPr algn="l"/>
                      <a:r>
                        <a:rPr kumimoji="1" lang="ja-JP" altLang="en-US" sz="1200" dirty="0" smtClean="0"/>
                        <a:t>エンドポイントではなくネットワーク上に実装</a:t>
                      </a:r>
                      <a:r>
                        <a:rPr kumimoji="1" lang="ja-JP" altLang="en-US" sz="1200" dirty="0" smtClean="0"/>
                        <a:t>し、通信</a:t>
                      </a:r>
                      <a:r>
                        <a:rPr kumimoji="1" lang="ja-JP" altLang="en-US" sz="1200" dirty="0" smtClean="0"/>
                        <a:t>経路上でマルウェアを検知・防御</a:t>
                      </a:r>
                      <a:endParaRPr kumimoji="1" lang="ja-JP" altLang="en-US" sz="1200" dirty="0"/>
                    </a:p>
                  </a:txBody>
                  <a:tcPr anchor="ctr"/>
                </a:tc>
                <a:tc>
                  <a:txBody>
                    <a:bodyPr/>
                    <a:lstStyle/>
                    <a:p>
                      <a:pPr algn="l"/>
                      <a:r>
                        <a:rPr kumimoji="1" lang="ja-JP" altLang="en-US" sz="1200" dirty="0" smtClean="0"/>
                        <a:t>ネットワーク上のコンテンツ セキュリティ製品に実装し通信経路上でマルウェアを検知・防御</a:t>
                      </a:r>
                      <a:endParaRPr kumimoji="1" lang="ja-JP" altLang="en-US" sz="1200" dirty="0"/>
                    </a:p>
                  </a:txBody>
                  <a:tcPr anchor="ctr"/>
                </a:tc>
                <a:extLst>
                  <a:ext uri="{0D108BD9-81ED-4DB2-BD59-A6C34878D82A}">
                    <a16:rowId xmlns:a16="http://schemas.microsoft.com/office/drawing/2014/main" val="10003"/>
                  </a:ext>
                </a:extLst>
              </a:tr>
              <a:tr h="1183878">
                <a:tc>
                  <a:txBody>
                    <a:bodyPr/>
                    <a:lstStyle/>
                    <a:p>
                      <a:pPr algn="ctr"/>
                      <a:r>
                        <a:rPr kumimoji="1" lang="en-US" altLang="ja-JP" sz="1200" dirty="0" err="1" smtClean="0"/>
                        <a:t>WinXP</a:t>
                      </a:r>
                      <a:r>
                        <a:rPr kumimoji="1" lang="en-US" altLang="ja-JP" sz="1200" dirty="0" smtClean="0"/>
                        <a:t> SP3,Win Vista SP2</a:t>
                      </a:r>
                    </a:p>
                    <a:p>
                      <a:pPr algn="ctr"/>
                      <a:r>
                        <a:rPr kumimoji="1" lang="en-US" altLang="ja-JP" sz="1200" dirty="0" smtClean="0"/>
                        <a:t>Win 7, 8, 8.1,Win Server 2003,2008,2012</a:t>
                      </a:r>
                    </a:p>
                    <a:p>
                      <a:pPr algn="ctr"/>
                      <a:r>
                        <a:rPr kumimoji="1" lang="en-US" altLang="ja-JP" sz="1200" dirty="0" smtClean="0"/>
                        <a:t>OSX 10.7-10.9</a:t>
                      </a:r>
                    </a:p>
                    <a:p>
                      <a:pPr algn="ctr"/>
                      <a:endParaRPr kumimoji="1" lang="en-US" altLang="ja-JP" sz="1200" dirty="0" smtClean="0"/>
                    </a:p>
                  </a:txBody>
                  <a:tcPr/>
                </a:tc>
                <a:tc>
                  <a:txBody>
                    <a:bodyPr/>
                    <a:lstStyle/>
                    <a:p>
                      <a:pPr algn="ctr"/>
                      <a:r>
                        <a:rPr kumimoji="1" lang="en-US" altLang="ja-JP" sz="1200" dirty="0" smtClean="0"/>
                        <a:t>Android2.1</a:t>
                      </a:r>
                      <a:r>
                        <a:rPr kumimoji="1" lang="ja-JP" altLang="en-US" sz="1200" dirty="0" smtClean="0"/>
                        <a:t>以上</a:t>
                      </a:r>
                      <a:endParaRPr kumimoji="1" lang="ja-JP" altLang="en-US" sz="1200" dirty="0"/>
                    </a:p>
                  </a:txBody>
                  <a:tcPr/>
                </a:tc>
                <a:tc>
                  <a:txBody>
                    <a:bodyPr/>
                    <a:lstStyle/>
                    <a:p>
                      <a:pPr algn="ctr"/>
                      <a:r>
                        <a:rPr kumimoji="1" lang="en-US" altLang="ja-JP" sz="1200" dirty="0" smtClean="0"/>
                        <a:t>HTTP,FTP,SMTP,IMAP,</a:t>
                      </a:r>
                      <a:br>
                        <a:rPr kumimoji="1" lang="en-US" altLang="ja-JP" sz="1200" dirty="0" smtClean="0"/>
                      </a:br>
                      <a:r>
                        <a:rPr kumimoji="1" lang="en-US" altLang="ja-JP" sz="1200" dirty="0" smtClean="0"/>
                        <a:t>POP3,SMB</a:t>
                      </a:r>
                    </a:p>
                    <a:p>
                      <a:pPr algn="ctr"/>
                      <a:r>
                        <a:rPr kumimoji="1" lang="ja-JP" altLang="en-US" sz="1200" dirty="0" smtClean="0"/>
                        <a:t>のプロトコルに対応</a:t>
                      </a:r>
                    </a:p>
                  </a:txBody>
                  <a:tcPr/>
                </a:tc>
                <a:tc>
                  <a:txBody>
                    <a:bodyPr/>
                    <a:lstStyle/>
                    <a:p>
                      <a:pPr algn="ctr"/>
                      <a:r>
                        <a:rPr kumimoji="1" lang="en-US" altLang="ja-JP" sz="1200" dirty="0" smtClean="0"/>
                        <a:t>WSA: 8.0.5〜</a:t>
                      </a:r>
                    </a:p>
                    <a:p>
                      <a:pPr algn="ctr"/>
                      <a:r>
                        <a:rPr kumimoji="1" lang="en-US" altLang="ja-JP" sz="1200" dirty="0" smtClean="0"/>
                        <a:t>ESA: 8.5.5〜</a:t>
                      </a:r>
                    </a:p>
                    <a:p>
                      <a:pPr algn="ctr"/>
                      <a:r>
                        <a:rPr kumimoji="1" lang="en-US" altLang="ja-JP" sz="1200" dirty="0" smtClean="0"/>
                        <a:t>CWS: available</a:t>
                      </a:r>
                    </a:p>
                  </a:txBody>
                  <a:tcPr/>
                </a:tc>
                <a:extLst>
                  <a:ext uri="{0D108BD9-81ED-4DB2-BD59-A6C34878D82A}">
                    <a16:rowId xmlns:a16="http://schemas.microsoft.com/office/drawing/2014/main" val="10004"/>
                  </a:ext>
                </a:extLst>
              </a:tr>
            </a:tbl>
          </a:graphicData>
        </a:graphic>
      </p:graphicFrame>
      <p:pic>
        <p:nvPicPr>
          <p:cNvPr id="15"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53811" y="4284116"/>
            <a:ext cx="923793" cy="224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16" name="正方形/長方形 15"/>
          <p:cNvSpPr/>
          <p:nvPr/>
        </p:nvSpPr>
        <p:spPr>
          <a:xfrm>
            <a:off x="176493" y="905904"/>
            <a:ext cx="4386271" cy="337295"/>
          </a:xfrm>
          <a:prstGeom prst="rect">
            <a:avLst/>
          </a:prstGeom>
          <a:ln>
            <a:solidFill>
              <a:srgbClr val="FFFFFF"/>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en-US" altLang="ja-JP" sz="1200" b="1" dirty="0" smtClean="0"/>
              <a:t>AMP for Endpoints</a:t>
            </a:r>
            <a:endParaRPr kumimoji="1" lang="ja-JP" altLang="en-US" sz="1200" b="1" dirty="0" smtClean="0"/>
          </a:p>
        </p:txBody>
      </p:sp>
      <p:sp>
        <p:nvSpPr>
          <p:cNvPr id="17" name="正方形/長方形 16"/>
          <p:cNvSpPr/>
          <p:nvPr/>
        </p:nvSpPr>
        <p:spPr>
          <a:xfrm>
            <a:off x="4463869" y="905904"/>
            <a:ext cx="2461366" cy="337295"/>
          </a:xfrm>
          <a:prstGeom prst="rect">
            <a:avLst/>
          </a:prstGeom>
          <a:ln>
            <a:solidFill>
              <a:srgbClr val="FFFFFF"/>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en-US" altLang="ja-JP" sz="1200" b="1" dirty="0" smtClean="0"/>
              <a:t>AMP for Networks</a:t>
            </a:r>
            <a:endParaRPr kumimoji="1" lang="ja-JP" altLang="en-US" sz="1200" b="1" dirty="0" smtClean="0"/>
          </a:p>
        </p:txBody>
      </p:sp>
      <p:pic>
        <p:nvPicPr>
          <p:cNvPr id="18" name="Picture 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7566904" y="4273759"/>
            <a:ext cx="865526" cy="298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正方形/長方形 18"/>
          <p:cNvSpPr/>
          <p:nvPr/>
        </p:nvSpPr>
        <p:spPr>
          <a:xfrm>
            <a:off x="6736976" y="905904"/>
            <a:ext cx="2225488" cy="337295"/>
          </a:xfrm>
          <a:prstGeom prst="rect">
            <a:avLst/>
          </a:prstGeom>
          <a:ln>
            <a:solidFill>
              <a:srgbClr val="FFFFFF"/>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en-US" altLang="ja-JP" sz="1200" b="1" dirty="0" smtClean="0"/>
              <a:t>AMP for Contents Security</a:t>
            </a:r>
            <a:endParaRPr kumimoji="1" lang="ja-JP" altLang="en-US" sz="1200" b="1" dirty="0" smtClean="0"/>
          </a:p>
        </p:txBody>
      </p:sp>
    </p:spTree>
    <p:extLst>
      <p:ext uri="{BB962C8B-B14F-4D97-AF65-F5344CB8AC3E}">
        <p14:creationId xmlns:p14="http://schemas.microsoft.com/office/powerpoint/2010/main" val="347737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ltLang="ja-JP" smtClean="0">
                <a:latin typeface="Arial" pitchFamily="34" charset="0"/>
                <a:ea typeface="ＭＳ Ｐゴシック" pitchFamily="50" charset="-128"/>
                <a:cs typeface="Arial" pitchFamily="34" charset="0"/>
              </a:rPr>
              <a:t>Cisco AMP Threat Grid </a:t>
            </a:r>
            <a:r>
              <a:rPr lang="ja-JP" altLang="en-US" dirty="0" smtClean="0">
                <a:latin typeface="Arial" pitchFamily="34" charset="0"/>
                <a:ea typeface="ＭＳ Ｐゴシック" pitchFamily="50" charset="-128"/>
                <a:cs typeface="Arial" pitchFamily="34" charset="0"/>
              </a:rPr>
              <a:t/>
            </a:r>
            <a:br>
              <a:rPr lang="ja-JP" altLang="en-US" dirty="0" smtClean="0">
                <a:latin typeface="Arial" pitchFamily="34" charset="0"/>
                <a:ea typeface="ＭＳ Ｐゴシック" pitchFamily="50" charset="-128"/>
                <a:cs typeface="Arial" pitchFamily="34" charset="0"/>
              </a:rPr>
            </a:br>
            <a:r>
              <a:rPr lang="en-US" altLang="ja-JP" sz="1800" dirty="0" smtClean="0">
                <a:latin typeface="Arial" pitchFamily="34" charset="0"/>
                <a:ea typeface="ＭＳ Ｐゴシック" pitchFamily="50" charset="-128"/>
                <a:cs typeface="Arial" pitchFamily="34" charset="0"/>
              </a:rPr>
              <a:t>AMP </a:t>
            </a:r>
            <a:r>
              <a:rPr lang="ja-JP" altLang="en-US" sz="1800" dirty="0" smtClean="0">
                <a:latin typeface="Arial" pitchFamily="34" charset="0"/>
                <a:ea typeface="ＭＳ Ｐゴシック" pitchFamily="50" charset="-128"/>
                <a:cs typeface="Arial" pitchFamily="34" charset="0"/>
              </a:rPr>
              <a:t>ソリューションに動的マルウェア分析と脅威インテリジェンスをフィード</a:t>
            </a:r>
            <a:endParaRPr lang="ja-JP" altLang="en-US" dirty="0">
              <a:latin typeface="Arial" pitchFamily="34" charset="0"/>
              <a:ea typeface="ＭＳ Ｐゴシック" pitchFamily="50" charset="-128"/>
              <a:cs typeface="Arial" pitchFamily="34" charset="0"/>
            </a:endParaRPr>
          </a:p>
        </p:txBody>
      </p:sp>
      <p:sp>
        <p:nvSpPr>
          <p:cNvPr id="1402" name="Rectangle 1401"/>
          <p:cNvSpPr/>
          <p:nvPr/>
        </p:nvSpPr>
        <p:spPr>
          <a:xfrm>
            <a:off x="81023" y="1085801"/>
            <a:ext cx="9062977" cy="3681407"/>
          </a:xfrm>
          <a:prstGeom prst="rect">
            <a:avLst/>
          </a:prstGeom>
          <a:gradFill flip="none" rotWithShape="1">
            <a:gsLst>
              <a:gs pos="100000">
                <a:schemeClr val="bg1">
                  <a:lumMod val="95000"/>
                </a:schemeClr>
              </a:gs>
              <a:gs pos="70000">
                <a:schemeClr val="bg1">
                  <a:lumMod val="95000"/>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407" name="Rectangle 1406"/>
          <p:cNvSpPr/>
          <p:nvPr/>
        </p:nvSpPr>
        <p:spPr>
          <a:xfrm>
            <a:off x="552243" y="2686701"/>
            <a:ext cx="2080648" cy="113429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408" name="TextBox 1407"/>
          <p:cNvSpPr txBox="1"/>
          <p:nvPr/>
        </p:nvSpPr>
        <p:spPr>
          <a:xfrm>
            <a:off x="552243" y="2703796"/>
            <a:ext cx="2080648" cy="1038746"/>
          </a:xfrm>
          <a:prstGeom prst="rect">
            <a:avLst/>
          </a:prstGeom>
          <a:noFill/>
        </p:spPr>
        <p:txBody>
          <a:bodyPr wrap="square" lIns="68580" tIns="34290" rIns="68580" bIns="34290" rtlCol="0" anchor="ctr" anchorCtr="0">
            <a:spAutoFit/>
          </a:bodyPr>
          <a:lstStyle/>
          <a:p>
            <a:pPr>
              <a:lnSpc>
                <a:spcPct val="120000"/>
              </a:lnSpc>
            </a:pPr>
            <a:r>
              <a:rPr lang="en-US" altLang="ja-JP" sz="105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Cisco</a:t>
            </a:r>
            <a:r>
              <a:rPr lang="en-US" altLang="ja-JP" sz="1050" baseline="3000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 </a:t>
            </a:r>
            <a:r>
              <a:rPr lang="en-US" altLang="ja-JP" sz="105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 Threat Grid </a:t>
            </a:r>
            <a:r>
              <a:rPr lang="ja-JP" altLang="en-US" sz="105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プラットフォームが、サンプル結果と、他の数百万ものサンプルまたは数十億ものアーティファクトとの関連性を調べます。</a:t>
            </a:r>
            <a:endParaRPr lang="ja-JP" altLang="en-US" sz="105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sp>
        <p:nvSpPr>
          <p:cNvPr id="1409" name="Rectangle 1408"/>
          <p:cNvSpPr/>
          <p:nvPr/>
        </p:nvSpPr>
        <p:spPr>
          <a:xfrm>
            <a:off x="6679259" y="2698005"/>
            <a:ext cx="2083257" cy="117447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410" name="TextBox 1409"/>
          <p:cNvSpPr txBox="1"/>
          <p:nvPr/>
        </p:nvSpPr>
        <p:spPr>
          <a:xfrm>
            <a:off x="6653866" y="2739220"/>
            <a:ext cx="2285371" cy="1038746"/>
          </a:xfrm>
          <a:prstGeom prst="rect">
            <a:avLst/>
          </a:prstGeom>
          <a:noFill/>
        </p:spPr>
        <p:txBody>
          <a:bodyPr wrap="square" lIns="68580" tIns="34290" rIns="68580" bIns="34290" rtlCol="0" anchor="ctr" anchorCtr="0">
            <a:spAutoFit/>
          </a:bodyPr>
          <a:lstStyle/>
          <a:p>
            <a:pPr>
              <a:spcBef>
                <a:spcPts val="225"/>
              </a:spcBef>
            </a:pPr>
            <a:r>
              <a:rPr lang="ja-JP" altLang="en-US"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対応を促す脅威コンテンツとインテリジェンスを生成します。</a:t>
            </a:r>
            <a:r>
              <a:rPr lang="en-US" altLang="ja-JP"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AMP </a:t>
            </a:r>
            <a:r>
              <a:rPr lang="ja-JP" altLang="en-US"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がこのデータを活用したり、</a:t>
            </a:r>
            <a:r>
              <a:rPr lang="ja-JP" altLang="en-US"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パッケージ化</a:t>
            </a:r>
            <a:r>
              <a:rPr lang="en-US" altLang="ja-JP"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
            </a:r>
            <a:br>
              <a:rPr lang="en-US" altLang="ja-JP"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br>
            <a:r>
              <a:rPr lang="ja-JP" altLang="en-US"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して</a:t>
            </a:r>
            <a:r>
              <a:rPr lang="ja-JP" altLang="en-US"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多種多様な既存のシステム</a:t>
            </a:r>
            <a:r>
              <a:rPr lang="ja-JP" altLang="en-US"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に</a:t>
            </a:r>
            <a:r>
              <a:rPr lang="en-US" altLang="ja-JP"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
            </a:r>
            <a:br>
              <a:rPr lang="en-US" altLang="ja-JP"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br>
            <a:r>
              <a:rPr lang="ja-JP" altLang="en-US"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統合</a:t>
            </a:r>
            <a:r>
              <a:rPr lang="ja-JP" altLang="en-US"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したり、単独で使用したり</a:t>
            </a:r>
            <a:r>
              <a:rPr lang="ja-JP" altLang="en-US"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する</a:t>
            </a:r>
            <a:r>
              <a:rPr lang="en-US" altLang="ja-JP"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
            </a:r>
            <a:br>
              <a:rPr lang="en-US" altLang="ja-JP"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br>
            <a:r>
              <a:rPr lang="ja-JP" altLang="en-US"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こと</a:t>
            </a:r>
            <a:r>
              <a:rPr lang="ja-JP" altLang="en-US" sz="105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ができます。</a:t>
            </a:r>
            <a:endParaRPr lang="ja-JP" altLang="en-US" sz="1050"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sp>
        <p:nvSpPr>
          <p:cNvPr id="1411" name="Rectangle 15"/>
          <p:cNvSpPr>
            <a:spLocks/>
          </p:cNvSpPr>
          <p:nvPr/>
        </p:nvSpPr>
        <p:spPr bwMode="auto">
          <a:xfrm>
            <a:off x="499137" y="1929542"/>
            <a:ext cx="5009290" cy="153888"/>
          </a:xfrm>
          <a:prstGeom prst="rect">
            <a:avLst/>
          </a:prstGeom>
          <a:noFill/>
          <a:ln w="12700" cap="flat">
            <a:noFill/>
            <a:miter lim="800000"/>
            <a:headEnd type="none" w="med" len="med"/>
            <a:tailEnd type="none" w="med" len="med"/>
          </a:ln>
          <a:effectLst/>
        </p:spPr>
        <p:txBody>
          <a:bodyPr wrap="square" lIns="0" tIns="0" rIns="0" bIns="0">
            <a:prstTxWarp prst="textNoShape">
              <a:avLst/>
            </a:prstTxWarp>
            <a:spAutoFit/>
          </a:bodyPr>
          <a:lstStyle/>
          <a:p>
            <a:pPr algn="r">
              <a:defRPr/>
            </a:pPr>
            <a:r>
              <a:rPr lang="en-US" altLang="ja-JP" sz="1000" smtClean="0">
                <a:latin typeface="Arial" pitchFamily="34" charset="0"/>
                <a:ea typeface="ＭＳ Ｐゴシック" pitchFamily="50" charset="-128"/>
                <a:cs typeface="Arial" pitchFamily="34" charset="0"/>
                <a:sym typeface="Arial" charset="0"/>
              </a:rPr>
              <a:t>1100001110001110    1001  1101 1110011  0110011   101000  0110 00</a:t>
            </a:r>
            <a:endParaRPr lang="en-US" altLang="ja-JP" sz="1000">
              <a:latin typeface="Arial" pitchFamily="34" charset="0"/>
              <a:ea typeface="ＭＳ Ｐゴシック" pitchFamily="50" charset="-128"/>
              <a:cs typeface="Arial" pitchFamily="34" charset="0"/>
              <a:sym typeface="Arial" charset="0"/>
            </a:endParaRPr>
          </a:p>
        </p:txBody>
      </p:sp>
      <p:sp>
        <p:nvSpPr>
          <p:cNvPr id="1412" name="Rectangle 1411"/>
          <p:cNvSpPr>
            <a:spLocks/>
          </p:cNvSpPr>
          <p:nvPr/>
        </p:nvSpPr>
        <p:spPr bwMode="auto">
          <a:xfrm>
            <a:off x="832531" y="1682640"/>
            <a:ext cx="4384830" cy="153888"/>
          </a:xfrm>
          <a:prstGeom prst="rect">
            <a:avLst/>
          </a:prstGeom>
          <a:noFill/>
          <a:ln w="12700" cap="flat">
            <a:noFill/>
            <a:miter lim="800000"/>
            <a:headEnd type="none" w="med" len="med"/>
            <a:tailEnd type="none" w="med" len="med"/>
          </a:ln>
          <a:effectLst/>
        </p:spPr>
        <p:txBody>
          <a:bodyPr wrap="square" lIns="0" tIns="0" rIns="0" bIns="0">
            <a:prstTxWarp prst="textNoShape">
              <a:avLst/>
            </a:prstTxWarp>
            <a:spAutoFit/>
          </a:bodyPr>
          <a:lstStyle/>
          <a:p>
            <a:pPr algn="r">
              <a:defRPr/>
            </a:pPr>
            <a:r>
              <a:rPr lang="en-US" altLang="ja-JP" sz="1000" smtClean="0">
                <a:latin typeface="Arial" pitchFamily="34" charset="0"/>
                <a:ea typeface="ＭＳ Ｐゴシック" pitchFamily="50" charset="-128"/>
                <a:cs typeface="Arial" pitchFamily="34" charset="0"/>
                <a:sym typeface="Arial" charset="0"/>
              </a:rPr>
              <a:t>101000  0110 00   0111000   111010011    101   1100001  110</a:t>
            </a:r>
            <a:endParaRPr lang="en-US" altLang="ja-JP" sz="1000">
              <a:latin typeface="Arial" pitchFamily="34" charset="0"/>
              <a:ea typeface="ＭＳ Ｐゴシック" pitchFamily="50" charset="-128"/>
              <a:cs typeface="Arial" pitchFamily="34" charset="0"/>
              <a:sym typeface="Arial" charset="0"/>
            </a:endParaRPr>
          </a:p>
        </p:txBody>
      </p:sp>
      <p:sp>
        <p:nvSpPr>
          <p:cNvPr id="1413" name="Rectangle 1412"/>
          <p:cNvSpPr>
            <a:spLocks/>
          </p:cNvSpPr>
          <p:nvPr/>
        </p:nvSpPr>
        <p:spPr bwMode="auto">
          <a:xfrm>
            <a:off x="1134056" y="1437763"/>
            <a:ext cx="3456009" cy="153888"/>
          </a:xfrm>
          <a:prstGeom prst="rect">
            <a:avLst/>
          </a:prstGeom>
          <a:noFill/>
          <a:ln w="12700" cap="flat">
            <a:noFill/>
            <a:miter lim="800000"/>
            <a:headEnd type="none" w="med" len="med"/>
            <a:tailEnd type="none" w="med" len="med"/>
          </a:ln>
          <a:effectLst/>
        </p:spPr>
        <p:txBody>
          <a:bodyPr wrap="square" lIns="0" tIns="0" rIns="0" bIns="0">
            <a:prstTxWarp prst="textNoShape">
              <a:avLst/>
            </a:prstTxWarp>
            <a:spAutoFit/>
          </a:bodyPr>
          <a:lstStyle/>
          <a:p>
            <a:pPr algn="r">
              <a:defRPr/>
            </a:pPr>
            <a:r>
              <a:rPr lang="en-US" altLang="ja-JP" sz="1000" smtClean="0">
                <a:latin typeface="Arial" pitchFamily="34" charset="0"/>
                <a:ea typeface="ＭＳ Ｐゴシック" pitchFamily="50" charset="-128"/>
                <a:cs typeface="Arial" pitchFamily="34" charset="0"/>
                <a:sym typeface="Arial" charset="0"/>
              </a:rPr>
              <a:t>1001  1101 1110011  0110011   101000  0110 00  </a:t>
            </a:r>
            <a:endParaRPr lang="en-US" altLang="ja-JP" sz="1000">
              <a:latin typeface="Arial" pitchFamily="34" charset="0"/>
              <a:ea typeface="ＭＳ Ｐゴシック" pitchFamily="50" charset="-128"/>
              <a:cs typeface="Arial" pitchFamily="34" charset="0"/>
              <a:sym typeface="Arial" charset="0"/>
            </a:endParaRPr>
          </a:p>
        </p:txBody>
      </p:sp>
      <p:sp>
        <p:nvSpPr>
          <p:cNvPr id="1414" name="TextBox 1413"/>
          <p:cNvSpPr txBox="1"/>
          <p:nvPr/>
        </p:nvSpPr>
        <p:spPr>
          <a:xfrm>
            <a:off x="587313" y="2165153"/>
            <a:ext cx="2114549" cy="315471"/>
          </a:xfrm>
          <a:prstGeom prst="rect">
            <a:avLst/>
          </a:prstGeom>
          <a:noFill/>
        </p:spPr>
        <p:txBody>
          <a:bodyPr wrap="square" lIns="68580" tIns="34290" rIns="68580" bIns="34290" rtlCol="0" anchor="ctr" anchorCtr="0">
            <a:spAutoFit/>
          </a:bodyPr>
          <a:lstStyle/>
          <a:p>
            <a:pPr>
              <a:spcBef>
                <a:spcPts val="225"/>
              </a:spcBef>
            </a:pPr>
            <a:r>
              <a:rPr lang="ja-JP" altLang="en-US" sz="800" dirty="0" smtClean="0">
                <a:latin typeface="Arial" pitchFamily="34" charset="0"/>
                <a:ea typeface="ＭＳ Ｐゴシック" pitchFamily="50" charset="-128"/>
                <a:cs typeface="Arial" pitchFamily="34" charset="0"/>
              </a:rPr>
              <a:t>アナリストまたはシステム（</a:t>
            </a:r>
            <a:r>
              <a:rPr lang="en-US" altLang="ja-JP" sz="800" dirty="0" smtClean="0">
                <a:latin typeface="Arial" pitchFamily="34" charset="0"/>
                <a:ea typeface="ＭＳ Ｐゴシック" pitchFamily="50" charset="-128"/>
                <a:cs typeface="Arial" pitchFamily="34" charset="0"/>
              </a:rPr>
              <a:t>API</a:t>
            </a:r>
            <a:r>
              <a:rPr lang="ja-JP" altLang="en-US" sz="800" dirty="0" smtClean="0">
                <a:latin typeface="Arial" pitchFamily="34" charset="0"/>
                <a:ea typeface="ＭＳ Ｐゴシック" pitchFamily="50" charset="-128"/>
                <a:cs typeface="Arial" pitchFamily="34" charset="0"/>
              </a:rPr>
              <a:t>）が、不審</a:t>
            </a:r>
            <a:r>
              <a:rPr lang="ja-JP" altLang="en-US" sz="800" dirty="0" smtClean="0">
                <a:latin typeface="Arial" pitchFamily="34" charset="0"/>
                <a:ea typeface="ＭＳ Ｐゴシック" pitchFamily="50" charset="-128"/>
                <a:cs typeface="Arial" pitchFamily="34" charset="0"/>
              </a:rPr>
              <a:t>な</a:t>
            </a:r>
            <a:r>
              <a:rPr lang="en-US" altLang="ja-JP" sz="800" smtClean="0">
                <a:latin typeface="Arial" pitchFamily="34" charset="0"/>
                <a:ea typeface="ＭＳ Ｐゴシック" pitchFamily="50" charset="-128"/>
                <a:cs typeface="Arial" pitchFamily="34" charset="0"/>
              </a:rPr>
              <a:t/>
            </a:r>
            <a:br>
              <a:rPr lang="en-US" altLang="ja-JP" sz="800" smtClean="0">
                <a:latin typeface="Arial" pitchFamily="34" charset="0"/>
                <a:ea typeface="ＭＳ Ｐゴシック" pitchFamily="50" charset="-128"/>
                <a:cs typeface="Arial" pitchFamily="34" charset="0"/>
              </a:rPr>
            </a:br>
            <a:r>
              <a:rPr lang="ja-JP" altLang="en-US" sz="800" dirty="0" smtClean="0">
                <a:latin typeface="Arial" pitchFamily="34" charset="0"/>
                <a:ea typeface="ＭＳ Ｐゴシック" pitchFamily="50" charset="-128"/>
                <a:cs typeface="Arial" pitchFamily="34" charset="0"/>
              </a:rPr>
              <a:t>サンプル</a:t>
            </a:r>
            <a:r>
              <a:rPr lang="ja-JP" altLang="en-US" sz="800" dirty="0" smtClean="0">
                <a:latin typeface="Arial" pitchFamily="34" charset="0"/>
                <a:ea typeface="ＭＳ Ｐゴシック" pitchFamily="50" charset="-128"/>
                <a:cs typeface="Arial" pitchFamily="34" charset="0"/>
              </a:rPr>
              <a:t>を </a:t>
            </a:r>
            <a:r>
              <a:rPr lang="en-US" altLang="ja-JP" sz="800" dirty="0" smtClean="0">
                <a:latin typeface="Arial" pitchFamily="34" charset="0"/>
                <a:ea typeface="ＭＳ Ｐゴシック" pitchFamily="50" charset="-128"/>
                <a:cs typeface="Arial" pitchFamily="34" charset="0"/>
              </a:rPr>
              <a:t>Threat Grid </a:t>
            </a:r>
            <a:r>
              <a:rPr lang="ja-JP" altLang="en-US" sz="800" dirty="0" smtClean="0">
                <a:latin typeface="Arial" pitchFamily="34" charset="0"/>
                <a:ea typeface="ＭＳ Ｐゴシック" pitchFamily="50" charset="-128"/>
                <a:cs typeface="Arial" pitchFamily="34" charset="0"/>
              </a:rPr>
              <a:t>に送信します。</a:t>
            </a:r>
            <a:endParaRPr lang="ja-JP" altLang="en-US" sz="800" dirty="0">
              <a:latin typeface="Arial" pitchFamily="34" charset="0"/>
              <a:ea typeface="ＭＳ Ｐゴシック" pitchFamily="50" charset="-128"/>
              <a:cs typeface="Arial" pitchFamily="34" charset="0"/>
            </a:endParaRPr>
          </a:p>
        </p:txBody>
      </p:sp>
      <p:grpSp>
        <p:nvGrpSpPr>
          <p:cNvPr id="1415" name="Group 1414"/>
          <p:cNvGrpSpPr/>
          <p:nvPr/>
        </p:nvGrpSpPr>
        <p:grpSpPr>
          <a:xfrm>
            <a:off x="561455" y="1350887"/>
            <a:ext cx="2049365" cy="806635"/>
            <a:chOff x="561455" y="1350887"/>
            <a:chExt cx="2049365" cy="806635"/>
          </a:xfrm>
        </p:grpSpPr>
        <p:sp>
          <p:nvSpPr>
            <p:cNvPr id="1416" name="Rounded Rectangle 1415"/>
            <p:cNvSpPr/>
            <p:nvPr/>
          </p:nvSpPr>
          <p:spPr>
            <a:xfrm>
              <a:off x="561455" y="1350887"/>
              <a:ext cx="2049365" cy="806635"/>
            </a:xfrm>
            <a:prstGeom prst="roundRect">
              <a:avLst>
                <a:gd name="adj" fmla="val 3934"/>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solidFill>
                  <a:schemeClr val="tx1"/>
                </a:solidFill>
                <a:latin typeface="Arial" pitchFamily="34" charset="0"/>
                <a:ea typeface="ＭＳ Ｐゴシック" pitchFamily="50" charset="-128"/>
                <a:cs typeface="Arial" pitchFamily="34" charset="0"/>
              </a:endParaRPr>
            </a:p>
          </p:txBody>
        </p:sp>
        <p:sp>
          <p:nvSpPr>
            <p:cNvPr id="1417" name="TextBox 1416"/>
            <p:cNvSpPr txBox="1">
              <a:spLocks/>
            </p:cNvSpPr>
            <p:nvPr/>
          </p:nvSpPr>
          <p:spPr>
            <a:xfrm>
              <a:off x="573088" y="1547795"/>
              <a:ext cx="2037732" cy="253916"/>
            </a:xfrm>
            <a:prstGeom prst="rect">
              <a:avLst/>
            </a:prstGeom>
            <a:noFill/>
          </p:spPr>
          <p:txBody>
            <a:bodyPr wrap="square" lIns="68580" tIns="34290" rIns="68580" bIns="34290" rtlCol="0">
              <a:spAutoFit/>
            </a:bodyPr>
            <a:lstStyle/>
            <a:p>
              <a:pPr algn="ctr"/>
              <a:r>
                <a:rPr lang="ja-JP" altLang="en-US" sz="1200" dirty="0" smtClean="0">
                  <a:latin typeface="Arial" pitchFamily="34" charset="0"/>
                  <a:ea typeface="ＭＳ Ｐゴシック" pitchFamily="50" charset="-128"/>
                  <a:cs typeface="Arial" pitchFamily="34" charset="0"/>
                </a:rPr>
                <a:t>普及率の低いファイル</a:t>
              </a:r>
              <a:endParaRPr lang="ja-JP" altLang="en-US" sz="1200" dirty="0">
                <a:latin typeface="Arial" pitchFamily="34" charset="0"/>
                <a:ea typeface="ＭＳ Ｐゴシック" pitchFamily="50" charset="-128"/>
                <a:cs typeface="Arial" pitchFamily="34" charset="0"/>
              </a:endParaRPr>
            </a:p>
          </p:txBody>
        </p:sp>
      </p:grpSp>
      <p:sp>
        <p:nvSpPr>
          <p:cNvPr id="1418" name="TextBox 1417"/>
          <p:cNvSpPr txBox="1"/>
          <p:nvPr/>
        </p:nvSpPr>
        <p:spPr>
          <a:xfrm>
            <a:off x="3501911" y="2500881"/>
            <a:ext cx="2352675" cy="315471"/>
          </a:xfrm>
          <a:prstGeom prst="rect">
            <a:avLst/>
          </a:prstGeom>
          <a:noFill/>
        </p:spPr>
        <p:txBody>
          <a:bodyPr wrap="square" lIns="68580" tIns="34290" rIns="68580" bIns="34290" rtlCol="0" anchor="ctr" anchorCtr="0">
            <a:spAutoFit/>
          </a:bodyPr>
          <a:lstStyle/>
          <a:p>
            <a:pPr algn="ctr">
              <a:spcBef>
                <a:spcPts val="225"/>
              </a:spcBef>
            </a:pPr>
            <a:r>
              <a:rPr lang="ja-JP" altLang="en-US" sz="800" smtClean="0">
                <a:latin typeface="Arial" pitchFamily="34" charset="0"/>
                <a:ea typeface="ＭＳ Ｐゴシック" pitchFamily="50" charset="-128"/>
                <a:cs typeface="Arial" pitchFamily="34" charset="0"/>
              </a:rPr>
              <a:t>自動化されたエンジンがさまざまな手法を使って観察、分解、分析します。</a:t>
            </a:r>
            <a:endParaRPr lang="ja-JP" altLang="en-US" sz="800">
              <a:latin typeface="Arial" pitchFamily="34" charset="0"/>
              <a:ea typeface="ＭＳ Ｐゴシック" pitchFamily="50" charset="-128"/>
              <a:cs typeface="Arial" pitchFamily="34" charset="0"/>
            </a:endParaRPr>
          </a:p>
        </p:txBody>
      </p:sp>
      <p:sp>
        <p:nvSpPr>
          <p:cNvPr id="1419" name="TextBox 1418"/>
          <p:cNvSpPr txBox="1"/>
          <p:nvPr/>
        </p:nvSpPr>
        <p:spPr>
          <a:xfrm>
            <a:off x="3576269" y="1595577"/>
            <a:ext cx="1986455" cy="761747"/>
          </a:xfrm>
          <a:prstGeom prst="rect">
            <a:avLst/>
          </a:prstGeom>
          <a:noFill/>
        </p:spPr>
        <p:txBody>
          <a:bodyPr wrap="square" lIns="68580" tIns="34290" rIns="68580" bIns="34290" rtlCol="0" anchor="ctr" anchorCtr="0">
            <a:spAutoFit/>
          </a:bodyPr>
          <a:lstStyle/>
          <a:p>
            <a:pPr algn="ctr">
              <a:spcBef>
                <a:spcPts val="225"/>
              </a:spcBef>
            </a:pPr>
            <a:r>
              <a:rPr lang="ja-JP" altLang="en-US" sz="900" b="1" smtClean="0">
                <a:solidFill>
                  <a:srgbClr val="FFFFFF"/>
                </a:solidFill>
                <a:latin typeface="Arial" pitchFamily="34" charset="0"/>
                <a:ea typeface="ＭＳ Ｐゴシック" pitchFamily="50" charset="-128"/>
                <a:cs typeface="Arial" pitchFamily="34" charset="0"/>
              </a:rPr>
              <a:t>対応を促す脅威コンテンツとインテリジェンスを生成します。このデータをパッケージ化して多種多様な既存のシステムに統合したり、単独で使用したりすることができます。</a:t>
            </a:r>
            <a:endParaRPr lang="ja-JP" altLang="en-US" sz="900" b="1">
              <a:solidFill>
                <a:srgbClr val="FFFFFF"/>
              </a:solidFill>
              <a:latin typeface="Arial" pitchFamily="34" charset="0"/>
              <a:ea typeface="ＭＳ Ｐゴシック" pitchFamily="50" charset="-128"/>
              <a:cs typeface="Arial" pitchFamily="34" charset="0"/>
            </a:endParaRPr>
          </a:p>
        </p:txBody>
      </p:sp>
      <p:sp>
        <p:nvSpPr>
          <p:cNvPr id="1420" name="TextBox 1419"/>
          <p:cNvSpPr txBox="1"/>
          <p:nvPr/>
        </p:nvSpPr>
        <p:spPr>
          <a:xfrm>
            <a:off x="3748229" y="1513505"/>
            <a:ext cx="1642535" cy="925894"/>
          </a:xfrm>
          <a:prstGeom prst="rect">
            <a:avLst/>
          </a:prstGeom>
          <a:noFill/>
        </p:spPr>
        <p:txBody>
          <a:bodyPr wrap="square" lIns="68580" tIns="34290" rIns="68580" bIns="34290" rtlCol="0" anchor="ctr" anchorCtr="0">
            <a:spAutoFit/>
          </a:bodyPr>
          <a:lstStyle/>
          <a:p>
            <a:pPr algn="ctr">
              <a:spcBef>
                <a:spcPts val="225"/>
              </a:spcBef>
            </a:pPr>
            <a:r>
              <a:rPr lang="en-US" altLang="ja-JP" sz="900" b="1" smtClean="0">
                <a:solidFill>
                  <a:srgbClr val="FFFFFF"/>
                </a:solidFill>
                <a:latin typeface="Arial" pitchFamily="34" charset="0"/>
                <a:ea typeface="ＭＳ Ｐゴシック" pitchFamily="50" charset="-128"/>
                <a:cs typeface="Arial" pitchFamily="34" charset="0"/>
              </a:rPr>
              <a:t>AMP Threat Grid </a:t>
            </a:r>
            <a:r>
              <a:rPr lang="ja-JP" altLang="en-US" sz="900" b="1" smtClean="0">
                <a:solidFill>
                  <a:srgbClr val="FFFFFF"/>
                </a:solidFill>
                <a:latin typeface="Arial" pitchFamily="34" charset="0"/>
                <a:ea typeface="ＭＳ Ｐゴシック" pitchFamily="50" charset="-128"/>
                <a:cs typeface="Arial" pitchFamily="34" charset="0"/>
              </a:rPr>
              <a:t>プラットフォームが、サンプル結果と、他の数百万ものサンプルまたは数十億もの </a:t>
            </a:r>
          </a:p>
          <a:p>
            <a:pPr algn="ctr">
              <a:spcBef>
                <a:spcPts val="225"/>
              </a:spcBef>
            </a:pPr>
            <a:r>
              <a:rPr lang="ja-JP" altLang="en-US" sz="900" b="1" smtClean="0">
                <a:solidFill>
                  <a:srgbClr val="FFFFFF"/>
                </a:solidFill>
                <a:latin typeface="Arial" pitchFamily="34" charset="0"/>
                <a:ea typeface="ＭＳ Ｐゴシック" pitchFamily="50" charset="-128"/>
                <a:cs typeface="Arial" pitchFamily="34" charset="0"/>
              </a:rPr>
              <a:t>アーティファクトとの関連性を調べます。</a:t>
            </a:r>
            <a:endParaRPr lang="ja-JP" altLang="en-US" sz="900" b="1">
              <a:solidFill>
                <a:srgbClr val="FFFFFF"/>
              </a:solidFill>
              <a:latin typeface="Arial" pitchFamily="34" charset="0"/>
              <a:ea typeface="ＭＳ Ｐゴシック" pitchFamily="50" charset="-128"/>
              <a:cs typeface="Arial" pitchFamily="34" charset="0"/>
            </a:endParaRPr>
          </a:p>
        </p:txBody>
      </p:sp>
      <p:sp>
        <p:nvSpPr>
          <p:cNvPr id="1421" name="Rectangle 1420"/>
          <p:cNvSpPr>
            <a:spLocks/>
          </p:cNvSpPr>
          <p:nvPr/>
        </p:nvSpPr>
        <p:spPr bwMode="auto">
          <a:xfrm>
            <a:off x="2864954" y="1679461"/>
            <a:ext cx="4384830" cy="153888"/>
          </a:xfrm>
          <a:prstGeom prst="rect">
            <a:avLst/>
          </a:prstGeom>
          <a:noFill/>
          <a:ln w="12700" cap="flat">
            <a:noFill/>
            <a:miter lim="800000"/>
            <a:headEnd type="none" w="med" len="med"/>
            <a:tailEnd type="none" w="med" len="med"/>
          </a:ln>
          <a:effectLst/>
        </p:spPr>
        <p:txBody>
          <a:bodyPr wrap="square" lIns="0" tIns="0" rIns="0" bIns="0">
            <a:prstTxWarp prst="textNoShape">
              <a:avLst/>
            </a:prstTxWarp>
            <a:spAutoFit/>
          </a:bodyPr>
          <a:lstStyle/>
          <a:p>
            <a:pPr algn="r">
              <a:defRPr/>
            </a:pPr>
            <a:r>
              <a:rPr lang="en-US" altLang="ja-JP" sz="1000" smtClean="0">
                <a:latin typeface="Arial" pitchFamily="34" charset="0"/>
                <a:ea typeface="ＭＳ Ｐゴシック" pitchFamily="50" charset="-128"/>
                <a:cs typeface="Arial" pitchFamily="34" charset="0"/>
                <a:sym typeface="Arial" charset="0"/>
              </a:rPr>
              <a:t>101000  0110 00   0111000   111010011    101   1100001  110</a:t>
            </a:r>
            <a:endParaRPr lang="en-US" altLang="ja-JP" sz="1000">
              <a:latin typeface="Arial" pitchFamily="34" charset="0"/>
              <a:ea typeface="ＭＳ Ｐゴシック" pitchFamily="50" charset="-128"/>
              <a:cs typeface="Arial" pitchFamily="34" charset="0"/>
              <a:sym typeface="Arial" charset="0"/>
            </a:endParaRPr>
          </a:p>
        </p:txBody>
      </p:sp>
      <p:sp>
        <p:nvSpPr>
          <p:cNvPr id="1422" name="Rectangle 1421"/>
          <p:cNvSpPr>
            <a:spLocks/>
          </p:cNvSpPr>
          <p:nvPr/>
        </p:nvSpPr>
        <p:spPr bwMode="auto">
          <a:xfrm>
            <a:off x="2504801" y="1929542"/>
            <a:ext cx="4384830" cy="153888"/>
          </a:xfrm>
          <a:prstGeom prst="rect">
            <a:avLst/>
          </a:prstGeom>
          <a:noFill/>
          <a:ln w="12700" cap="flat">
            <a:noFill/>
            <a:miter lim="800000"/>
            <a:headEnd type="none" w="med" len="med"/>
            <a:tailEnd type="none" w="med" len="med"/>
          </a:ln>
          <a:effectLst/>
        </p:spPr>
        <p:txBody>
          <a:bodyPr wrap="square" lIns="0" tIns="0" rIns="0" bIns="0">
            <a:prstTxWarp prst="textNoShape">
              <a:avLst/>
            </a:prstTxWarp>
            <a:spAutoFit/>
          </a:bodyPr>
          <a:lstStyle/>
          <a:p>
            <a:pPr algn="r">
              <a:defRPr/>
            </a:pPr>
            <a:r>
              <a:rPr lang="en-US" altLang="ja-JP" sz="1000" smtClean="0">
                <a:latin typeface="Arial" pitchFamily="34" charset="0"/>
                <a:ea typeface="ＭＳ Ｐゴシック" pitchFamily="50" charset="-128"/>
                <a:cs typeface="Arial" pitchFamily="34" charset="0"/>
                <a:sym typeface="Arial" charset="0"/>
              </a:rPr>
              <a:t>101000  0110 00   0111000   111010011    101   1100001  110</a:t>
            </a:r>
            <a:endParaRPr lang="en-US" altLang="ja-JP" sz="1000">
              <a:latin typeface="Arial" pitchFamily="34" charset="0"/>
              <a:ea typeface="ＭＳ Ｐゴシック" pitchFamily="50" charset="-128"/>
              <a:cs typeface="Arial" pitchFamily="34" charset="0"/>
              <a:sym typeface="Arial" charset="0"/>
            </a:endParaRPr>
          </a:p>
        </p:txBody>
      </p:sp>
      <p:sp>
        <p:nvSpPr>
          <p:cNvPr id="1423" name="Rectangle 1422"/>
          <p:cNvSpPr>
            <a:spLocks/>
          </p:cNvSpPr>
          <p:nvPr/>
        </p:nvSpPr>
        <p:spPr bwMode="auto">
          <a:xfrm>
            <a:off x="3662759" y="1432954"/>
            <a:ext cx="3456009" cy="153888"/>
          </a:xfrm>
          <a:prstGeom prst="rect">
            <a:avLst/>
          </a:prstGeom>
          <a:noFill/>
          <a:ln w="12700" cap="flat">
            <a:noFill/>
            <a:miter lim="800000"/>
            <a:headEnd type="none" w="med" len="med"/>
            <a:tailEnd type="none" w="med" len="med"/>
          </a:ln>
          <a:effectLst/>
        </p:spPr>
        <p:txBody>
          <a:bodyPr wrap="square" lIns="0" tIns="0" rIns="0" bIns="0">
            <a:prstTxWarp prst="textNoShape">
              <a:avLst/>
            </a:prstTxWarp>
            <a:spAutoFit/>
          </a:bodyPr>
          <a:lstStyle/>
          <a:p>
            <a:pPr algn="r">
              <a:defRPr/>
            </a:pPr>
            <a:r>
              <a:rPr lang="en-US" altLang="ja-JP" sz="1000" smtClean="0">
                <a:latin typeface="Arial" pitchFamily="34" charset="0"/>
                <a:ea typeface="ＭＳ Ｐゴシック" pitchFamily="50" charset="-128"/>
                <a:cs typeface="Arial" pitchFamily="34" charset="0"/>
                <a:sym typeface="Arial" charset="0"/>
              </a:rPr>
              <a:t>1001  1101 1110011  0110011   101000  0110 00  </a:t>
            </a:r>
            <a:endParaRPr lang="en-US" altLang="ja-JP" sz="1000">
              <a:latin typeface="Arial" pitchFamily="34" charset="0"/>
              <a:ea typeface="ＭＳ Ｐゴシック" pitchFamily="50" charset="-128"/>
              <a:cs typeface="Arial" pitchFamily="34" charset="0"/>
              <a:sym typeface="Arial" charset="0"/>
            </a:endParaRPr>
          </a:p>
        </p:txBody>
      </p:sp>
      <p:sp>
        <p:nvSpPr>
          <p:cNvPr id="1424" name="TextBox 1423"/>
          <p:cNvSpPr txBox="1"/>
          <p:nvPr/>
        </p:nvSpPr>
        <p:spPr>
          <a:xfrm>
            <a:off x="6634260" y="2133804"/>
            <a:ext cx="2172113" cy="464230"/>
          </a:xfrm>
          <a:prstGeom prst="rect">
            <a:avLst/>
          </a:prstGeom>
          <a:noFill/>
        </p:spPr>
        <p:txBody>
          <a:bodyPr wrap="square" lIns="68580" tIns="34290" rIns="68580" bIns="34290" rtlCol="0" anchor="ctr" anchorCtr="0">
            <a:spAutoFit/>
          </a:bodyPr>
          <a:lstStyle/>
          <a:p>
            <a:pPr algn="ctr">
              <a:spcBef>
                <a:spcPts val="225"/>
              </a:spcBef>
            </a:pPr>
            <a:r>
              <a:rPr lang="ja-JP" altLang="en-US" sz="800" dirty="0" smtClean="0">
                <a:latin typeface="Arial" pitchFamily="34" charset="0"/>
                <a:ea typeface="ＭＳ Ｐゴシック" pitchFamily="50" charset="-128"/>
                <a:cs typeface="Arial" pitchFamily="34" charset="0"/>
              </a:rPr>
              <a:t>脅威スコア</a:t>
            </a:r>
            <a:r>
              <a:rPr lang="en-US" altLang="ja-JP" sz="800" dirty="0" smtClean="0">
                <a:latin typeface="Arial" pitchFamily="34" charset="0"/>
                <a:ea typeface="ＭＳ Ｐゴシック" pitchFamily="50" charset="-128"/>
                <a:cs typeface="Arial" pitchFamily="34" charset="0"/>
              </a:rPr>
              <a:t>/</a:t>
            </a:r>
            <a:r>
              <a:rPr lang="ja-JP" altLang="en-US" sz="800" dirty="0" smtClean="0">
                <a:latin typeface="Arial" pitchFamily="34" charset="0"/>
                <a:ea typeface="ＭＳ Ｐゴシック" pitchFamily="50" charset="-128"/>
                <a:cs typeface="Arial" pitchFamily="34" charset="0"/>
              </a:rPr>
              <a:t>行動インジケータ</a:t>
            </a:r>
            <a:r>
              <a:rPr lang="ja-JP" altLang="en-US" dirty="0" smtClean="0">
                <a:latin typeface="Arial" pitchFamily="34" charset="0"/>
                <a:ea typeface="ＭＳ Ｐゴシック" pitchFamily="50" charset="-128"/>
                <a:cs typeface="Arial" pitchFamily="34" charset="0"/>
              </a:rPr>
              <a:t/>
            </a:r>
            <a:br>
              <a:rPr lang="ja-JP" altLang="en-US" dirty="0" smtClean="0">
                <a:latin typeface="Arial" pitchFamily="34" charset="0"/>
                <a:ea typeface="ＭＳ Ｐゴシック" pitchFamily="50" charset="-128"/>
                <a:cs typeface="Arial" pitchFamily="34" charset="0"/>
              </a:rPr>
            </a:br>
            <a:r>
              <a:rPr lang="ja-JP" altLang="en-US" sz="800" dirty="0" smtClean="0">
                <a:latin typeface="Arial" pitchFamily="34" charset="0"/>
                <a:ea typeface="ＭＳ Ｐゴシック" pitchFamily="50" charset="-128"/>
                <a:cs typeface="Arial" pitchFamily="34" charset="0"/>
              </a:rPr>
              <a:t>ビッグデータ相関関係 </a:t>
            </a:r>
          </a:p>
          <a:p>
            <a:pPr algn="ctr">
              <a:spcBef>
                <a:spcPts val="225"/>
              </a:spcBef>
            </a:pPr>
            <a:r>
              <a:rPr lang="ja-JP" altLang="en-US" sz="800" dirty="0" smtClean="0">
                <a:latin typeface="Arial" pitchFamily="34" charset="0"/>
                <a:ea typeface="ＭＳ Ｐゴシック" pitchFamily="50" charset="-128"/>
                <a:cs typeface="Arial" pitchFamily="34" charset="0"/>
              </a:rPr>
              <a:t>脅威のフィード</a:t>
            </a:r>
          </a:p>
        </p:txBody>
      </p:sp>
      <p:sp>
        <p:nvSpPr>
          <p:cNvPr id="1425" name="Freeform 1424"/>
          <p:cNvSpPr>
            <a:spLocks/>
          </p:cNvSpPr>
          <p:nvPr/>
        </p:nvSpPr>
        <p:spPr bwMode="auto">
          <a:xfrm>
            <a:off x="3581400" y="1085801"/>
            <a:ext cx="2286000" cy="1409155"/>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0">
                <a:schemeClr val="bg1">
                  <a:lumMod val="85000"/>
                </a:schemeClr>
              </a:gs>
              <a:gs pos="100000">
                <a:schemeClr val="bg1">
                  <a:lumMod val="95000"/>
                </a:schemeClr>
              </a:gs>
            </a:gsLst>
            <a:lin ang="13500000" scaled="1"/>
            <a:tileRect/>
          </a:gra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80060" rIns="91424" bIns="45712" rtlCol="0" anchor="ctr"/>
          <a:lstStyle/>
          <a:p>
            <a:pPr algn="ctr"/>
            <a:endParaRPr lang="ja-JP" altLang="en-US">
              <a:solidFill>
                <a:srgbClr val="FFFFFF"/>
              </a:solidFill>
              <a:latin typeface="Arial" pitchFamily="34" charset="0"/>
              <a:ea typeface="ＭＳ Ｐゴシック" pitchFamily="50" charset="-128"/>
              <a:cs typeface="Arial" pitchFamily="34" charset="0"/>
            </a:endParaRPr>
          </a:p>
        </p:txBody>
      </p:sp>
      <p:pic>
        <p:nvPicPr>
          <p:cNvPr id="1426" name="Picture 1425" descr="1U Appliance.jpg"/>
          <p:cNvPicPr>
            <a:picLocks/>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3126" y="1756863"/>
            <a:ext cx="1779623" cy="663433"/>
          </a:xfrm>
          <a:prstGeom prst="rect">
            <a:avLst/>
          </a:prstGeom>
        </p:spPr>
      </p:pic>
      <p:pic>
        <p:nvPicPr>
          <p:cNvPr id="1427" name="Picture 1426" descr="Logo.png"/>
          <p:cNvPicPr>
            <a:picLocks noChangeAspect="1"/>
          </p:cNvPicPr>
          <p:nvPr/>
        </p:nvPicPr>
        <p:blipFill>
          <a:blip r:embed="rId4"/>
          <a:stretch>
            <a:fillRect/>
          </a:stretch>
        </p:blipFill>
        <p:spPr>
          <a:xfrm>
            <a:off x="4591596" y="1122271"/>
            <a:ext cx="589216" cy="446829"/>
          </a:xfrm>
          <a:prstGeom prst="rect">
            <a:avLst/>
          </a:prstGeom>
        </p:spPr>
      </p:pic>
      <p:grpSp>
        <p:nvGrpSpPr>
          <p:cNvPr id="1428" name="Group 151"/>
          <p:cNvGrpSpPr/>
          <p:nvPr/>
        </p:nvGrpSpPr>
        <p:grpSpPr>
          <a:xfrm>
            <a:off x="1144788" y="1363865"/>
            <a:ext cx="245999" cy="171021"/>
            <a:chOff x="11117263" y="5981265"/>
            <a:chExt cx="463550" cy="322264"/>
          </a:xfrm>
          <a:solidFill>
            <a:schemeClr val="accent5"/>
          </a:solidFill>
          <a:effectLst/>
        </p:grpSpPr>
        <p:sp>
          <p:nvSpPr>
            <p:cNvPr id="1429" name="Freeform 31"/>
            <p:cNvSpPr>
              <a:spLocks/>
            </p:cNvSpPr>
            <p:nvPr/>
          </p:nvSpPr>
          <p:spPr bwMode="auto">
            <a:xfrm>
              <a:off x="11117263" y="6009839"/>
              <a:ext cx="149225" cy="277814"/>
            </a:xfrm>
            <a:custGeom>
              <a:avLst/>
              <a:gdLst/>
              <a:ahLst/>
              <a:cxnLst>
                <a:cxn ang="0">
                  <a:pos x="1" y="0"/>
                </a:cxn>
                <a:cxn ang="0">
                  <a:pos x="0" y="1"/>
                </a:cxn>
                <a:cxn ang="0">
                  <a:pos x="0" y="71"/>
                </a:cxn>
                <a:cxn ang="0">
                  <a:pos x="1" y="74"/>
                </a:cxn>
                <a:cxn ang="0">
                  <a:pos x="40" y="32"/>
                </a:cxn>
                <a:cxn ang="0">
                  <a:pos x="1" y="0"/>
                </a:cxn>
              </a:cxnLst>
              <a:rect l="0" t="0" r="r" b="b"/>
              <a:pathLst>
                <a:path w="40" h="74">
                  <a:moveTo>
                    <a:pt x="1" y="0"/>
                  </a:moveTo>
                  <a:cubicBezTo>
                    <a:pt x="1" y="0"/>
                    <a:pt x="0" y="1"/>
                    <a:pt x="0" y="1"/>
                  </a:cubicBezTo>
                  <a:cubicBezTo>
                    <a:pt x="0" y="71"/>
                    <a:pt x="0" y="71"/>
                    <a:pt x="0" y="71"/>
                  </a:cubicBezTo>
                  <a:cubicBezTo>
                    <a:pt x="0" y="72"/>
                    <a:pt x="1" y="73"/>
                    <a:pt x="1" y="74"/>
                  </a:cubicBezTo>
                  <a:cubicBezTo>
                    <a:pt x="40" y="32"/>
                    <a:pt x="40" y="32"/>
                    <a:pt x="40" y="32"/>
                  </a:cubicBezTo>
                  <a:lnTo>
                    <a:pt x="1" y="0"/>
                  </a:lnTo>
                  <a:close/>
                </a:path>
              </a:pathLst>
            </a:custGeom>
            <a:grpFill/>
            <a:ln w="9525">
              <a:noFill/>
              <a:round/>
              <a:headEnd/>
              <a:tailEnd/>
            </a:ln>
          </p:spPr>
          <p:txBody>
            <a:bodyPr vert="horz" wrap="square" lIns="91452" tIns="45727" rIns="91452" bIns="45727"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sp>
          <p:nvSpPr>
            <p:cNvPr id="1430" name="Freeform 32"/>
            <p:cNvSpPr>
              <a:spLocks/>
            </p:cNvSpPr>
            <p:nvPr/>
          </p:nvSpPr>
          <p:spPr bwMode="auto">
            <a:xfrm>
              <a:off x="11431588" y="6009839"/>
              <a:ext cx="149225" cy="277814"/>
            </a:xfrm>
            <a:custGeom>
              <a:avLst/>
              <a:gdLst/>
              <a:ahLst/>
              <a:cxnLst>
                <a:cxn ang="0">
                  <a:pos x="40" y="0"/>
                </a:cxn>
                <a:cxn ang="0">
                  <a:pos x="40" y="1"/>
                </a:cxn>
                <a:cxn ang="0">
                  <a:pos x="40" y="71"/>
                </a:cxn>
                <a:cxn ang="0">
                  <a:pos x="39" y="74"/>
                </a:cxn>
                <a:cxn ang="0">
                  <a:pos x="0" y="32"/>
                </a:cxn>
                <a:cxn ang="0">
                  <a:pos x="40" y="0"/>
                </a:cxn>
              </a:cxnLst>
              <a:rect l="0" t="0" r="r" b="b"/>
              <a:pathLst>
                <a:path w="40" h="74">
                  <a:moveTo>
                    <a:pt x="40" y="0"/>
                  </a:moveTo>
                  <a:cubicBezTo>
                    <a:pt x="40" y="0"/>
                    <a:pt x="40" y="1"/>
                    <a:pt x="40" y="1"/>
                  </a:cubicBezTo>
                  <a:cubicBezTo>
                    <a:pt x="40" y="71"/>
                    <a:pt x="40" y="71"/>
                    <a:pt x="40" y="71"/>
                  </a:cubicBezTo>
                  <a:cubicBezTo>
                    <a:pt x="40" y="72"/>
                    <a:pt x="40" y="73"/>
                    <a:pt x="39" y="74"/>
                  </a:cubicBezTo>
                  <a:cubicBezTo>
                    <a:pt x="0" y="32"/>
                    <a:pt x="0" y="32"/>
                    <a:pt x="0" y="32"/>
                  </a:cubicBezTo>
                  <a:lnTo>
                    <a:pt x="40" y="0"/>
                  </a:lnTo>
                  <a:close/>
                </a:path>
              </a:pathLst>
            </a:custGeom>
            <a:grpFill/>
            <a:ln w="9525">
              <a:noFill/>
              <a:round/>
              <a:headEnd/>
              <a:tailEnd/>
            </a:ln>
          </p:spPr>
          <p:txBody>
            <a:bodyPr vert="horz" wrap="square" lIns="91452" tIns="45727" rIns="91452" bIns="45727"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sp>
          <p:nvSpPr>
            <p:cNvPr id="1431" name="Freeform 33"/>
            <p:cNvSpPr>
              <a:spLocks/>
            </p:cNvSpPr>
            <p:nvPr/>
          </p:nvSpPr>
          <p:spPr bwMode="auto">
            <a:xfrm>
              <a:off x="11153775" y="6152717"/>
              <a:ext cx="390526" cy="150812"/>
            </a:xfrm>
            <a:custGeom>
              <a:avLst/>
              <a:gdLst/>
              <a:ahLst/>
              <a:cxnLst>
                <a:cxn ang="0">
                  <a:pos x="52" y="40"/>
                </a:cxn>
                <a:cxn ang="0">
                  <a:pos x="104" y="40"/>
                </a:cxn>
                <a:cxn ang="0">
                  <a:pos x="104" y="40"/>
                </a:cxn>
                <a:cxn ang="0">
                  <a:pos x="67" y="0"/>
                </a:cxn>
                <a:cxn ang="0">
                  <a:pos x="55" y="10"/>
                </a:cxn>
                <a:cxn ang="0">
                  <a:pos x="52" y="11"/>
                </a:cxn>
                <a:cxn ang="0">
                  <a:pos x="50" y="10"/>
                </a:cxn>
                <a:cxn ang="0">
                  <a:pos x="38" y="0"/>
                </a:cxn>
                <a:cxn ang="0">
                  <a:pos x="0" y="40"/>
                </a:cxn>
                <a:cxn ang="0">
                  <a:pos x="1" y="40"/>
                </a:cxn>
                <a:cxn ang="0">
                  <a:pos x="52" y="40"/>
                </a:cxn>
              </a:cxnLst>
              <a:rect l="0" t="0" r="r" b="b"/>
              <a:pathLst>
                <a:path w="104" h="40">
                  <a:moveTo>
                    <a:pt x="52" y="40"/>
                  </a:moveTo>
                  <a:cubicBezTo>
                    <a:pt x="104" y="40"/>
                    <a:pt x="104" y="40"/>
                    <a:pt x="104" y="40"/>
                  </a:cubicBezTo>
                  <a:cubicBezTo>
                    <a:pt x="104" y="40"/>
                    <a:pt x="104" y="40"/>
                    <a:pt x="104" y="40"/>
                  </a:cubicBezTo>
                  <a:cubicBezTo>
                    <a:pt x="67" y="0"/>
                    <a:pt x="67" y="0"/>
                    <a:pt x="67" y="0"/>
                  </a:cubicBezTo>
                  <a:cubicBezTo>
                    <a:pt x="55" y="10"/>
                    <a:pt x="55" y="10"/>
                    <a:pt x="55" y="10"/>
                  </a:cubicBezTo>
                  <a:cubicBezTo>
                    <a:pt x="54" y="11"/>
                    <a:pt x="53" y="11"/>
                    <a:pt x="52" y="11"/>
                  </a:cubicBezTo>
                  <a:cubicBezTo>
                    <a:pt x="51" y="11"/>
                    <a:pt x="50" y="11"/>
                    <a:pt x="50" y="10"/>
                  </a:cubicBezTo>
                  <a:cubicBezTo>
                    <a:pt x="38" y="0"/>
                    <a:pt x="38" y="0"/>
                    <a:pt x="38" y="0"/>
                  </a:cubicBezTo>
                  <a:cubicBezTo>
                    <a:pt x="0" y="40"/>
                    <a:pt x="0" y="40"/>
                    <a:pt x="0" y="40"/>
                  </a:cubicBezTo>
                  <a:cubicBezTo>
                    <a:pt x="0" y="40"/>
                    <a:pt x="0" y="40"/>
                    <a:pt x="1" y="40"/>
                  </a:cubicBezTo>
                  <a:lnTo>
                    <a:pt x="52" y="40"/>
                  </a:lnTo>
                  <a:close/>
                </a:path>
              </a:pathLst>
            </a:custGeom>
            <a:grpFill/>
            <a:ln w="9525">
              <a:noFill/>
              <a:round/>
              <a:headEnd/>
              <a:tailEnd/>
            </a:ln>
          </p:spPr>
          <p:txBody>
            <a:bodyPr vert="horz" wrap="square" lIns="91452" tIns="45727" rIns="91452" bIns="45727"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sp>
          <p:nvSpPr>
            <p:cNvPr id="1432" name="Freeform 34"/>
            <p:cNvSpPr>
              <a:spLocks/>
            </p:cNvSpPr>
            <p:nvPr/>
          </p:nvSpPr>
          <p:spPr bwMode="auto">
            <a:xfrm>
              <a:off x="11139488" y="5981265"/>
              <a:ext cx="423861" cy="168274"/>
            </a:xfrm>
            <a:custGeom>
              <a:avLst/>
              <a:gdLst/>
              <a:ahLst/>
              <a:cxnLst>
                <a:cxn ang="0">
                  <a:pos x="56" y="45"/>
                </a:cxn>
                <a:cxn ang="0">
                  <a:pos x="60" y="43"/>
                </a:cxn>
                <a:cxn ang="0">
                  <a:pos x="113" y="0"/>
                </a:cxn>
                <a:cxn ang="0">
                  <a:pos x="111" y="0"/>
                </a:cxn>
                <a:cxn ang="0">
                  <a:pos x="56" y="0"/>
                </a:cxn>
                <a:cxn ang="0">
                  <a:pos x="2" y="0"/>
                </a:cxn>
                <a:cxn ang="0">
                  <a:pos x="0" y="0"/>
                </a:cxn>
                <a:cxn ang="0">
                  <a:pos x="52" y="43"/>
                </a:cxn>
                <a:cxn ang="0">
                  <a:pos x="56" y="45"/>
                </a:cxn>
              </a:cxnLst>
              <a:rect l="0" t="0" r="r" b="b"/>
              <a:pathLst>
                <a:path w="113" h="45">
                  <a:moveTo>
                    <a:pt x="56" y="45"/>
                  </a:moveTo>
                  <a:cubicBezTo>
                    <a:pt x="58" y="45"/>
                    <a:pt x="59" y="44"/>
                    <a:pt x="60" y="43"/>
                  </a:cubicBezTo>
                  <a:cubicBezTo>
                    <a:pt x="113" y="0"/>
                    <a:pt x="113" y="0"/>
                    <a:pt x="113" y="0"/>
                  </a:cubicBezTo>
                  <a:cubicBezTo>
                    <a:pt x="112" y="0"/>
                    <a:pt x="111" y="0"/>
                    <a:pt x="111" y="0"/>
                  </a:cubicBezTo>
                  <a:cubicBezTo>
                    <a:pt x="56" y="0"/>
                    <a:pt x="56" y="0"/>
                    <a:pt x="56" y="0"/>
                  </a:cubicBezTo>
                  <a:cubicBezTo>
                    <a:pt x="2" y="0"/>
                    <a:pt x="2" y="0"/>
                    <a:pt x="2" y="0"/>
                  </a:cubicBezTo>
                  <a:cubicBezTo>
                    <a:pt x="1" y="0"/>
                    <a:pt x="0" y="0"/>
                    <a:pt x="0" y="0"/>
                  </a:cubicBezTo>
                  <a:cubicBezTo>
                    <a:pt x="52" y="43"/>
                    <a:pt x="52" y="43"/>
                    <a:pt x="52" y="43"/>
                  </a:cubicBezTo>
                  <a:cubicBezTo>
                    <a:pt x="53" y="44"/>
                    <a:pt x="55" y="45"/>
                    <a:pt x="56" y="45"/>
                  </a:cubicBezTo>
                  <a:close/>
                </a:path>
              </a:pathLst>
            </a:custGeom>
            <a:grpFill/>
            <a:ln w="9525">
              <a:noFill/>
              <a:round/>
              <a:headEnd/>
              <a:tailEnd/>
            </a:ln>
          </p:spPr>
          <p:txBody>
            <a:bodyPr vert="horz" wrap="square" lIns="91452" tIns="45727" rIns="91452" bIns="45727"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grpSp>
      <p:grpSp>
        <p:nvGrpSpPr>
          <p:cNvPr id="1433" name="Group 151"/>
          <p:cNvGrpSpPr/>
          <p:nvPr/>
        </p:nvGrpSpPr>
        <p:grpSpPr>
          <a:xfrm>
            <a:off x="1631700" y="1353605"/>
            <a:ext cx="245999" cy="171021"/>
            <a:chOff x="11117263" y="5981265"/>
            <a:chExt cx="463550" cy="322264"/>
          </a:xfrm>
          <a:solidFill>
            <a:schemeClr val="accent5"/>
          </a:solidFill>
          <a:effectLst/>
        </p:grpSpPr>
        <p:sp>
          <p:nvSpPr>
            <p:cNvPr id="1434" name="Freeform 31"/>
            <p:cNvSpPr>
              <a:spLocks/>
            </p:cNvSpPr>
            <p:nvPr/>
          </p:nvSpPr>
          <p:spPr bwMode="auto">
            <a:xfrm>
              <a:off x="11117263" y="6009839"/>
              <a:ext cx="149225" cy="277814"/>
            </a:xfrm>
            <a:custGeom>
              <a:avLst/>
              <a:gdLst/>
              <a:ahLst/>
              <a:cxnLst>
                <a:cxn ang="0">
                  <a:pos x="1" y="0"/>
                </a:cxn>
                <a:cxn ang="0">
                  <a:pos x="0" y="1"/>
                </a:cxn>
                <a:cxn ang="0">
                  <a:pos x="0" y="71"/>
                </a:cxn>
                <a:cxn ang="0">
                  <a:pos x="1" y="74"/>
                </a:cxn>
                <a:cxn ang="0">
                  <a:pos x="40" y="32"/>
                </a:cxn>
                <a:cxn ang="0">
                  <a:pos x="1" y="0"/>
                </a:cxn>
              </a:cxnLst>
              <a:rect l="0" t="0" r="r" b="b"/>
              <a:pathLst>
                <a:path w="40" h="74">
                  <a:moveTo>
                    <a:pt x="1" y="0"/>
                  </a:moveTo>
                  <a:cubicBezTo>
                    <a:pt x="1" y="0"/>
                    <a:pt x="0" y="1"/>
                    <a:pt x="0" y="1"/>
                  </a:cubicBezTo>
                  <a:cubicBezTo>
                    <a:pt x="0" y="71"/>
                    <a:pt x="0" y="71"/>
                    <a:pt x="0" y="71"/>
                  </a:cubicBezTo>
                  <a:cubicBezTo>
                    <a:pt x="0" y="72"/>
                    <a:pt x="1" y="73"/>
                    <a:pt x="1" y="74"/>
                  </a:cubicBezTo>
                  <a:cubicBezTo>
                    <a:pt x="40" y="32"/>
                    <a:pt x="40" y="32"/>
                    <a:pt x="40" y="32"/>
                  </a:cubicBezTo>
                  <a:lnTo>
                    <a:pt x="1" y="0"/>
                  </a:lnTo>
                  <a:close/>
                </a:path>
              </a:pathLst>
            </a:custGeom>
            <a:grpFill/>
            <a:ln w="9525">
              <a:noFill/>
              <a:round/>
              <a:headEnd/>
              <a:tailEnd/>
            </a:ln>
          </p:spPr>
          <p:txBody>
            <a:bodyPr vert="horz" wrap="square" lIns="91452" tIns="45727" rIns="91452" bIns="45727"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sp>
          <p:nvSpPr>
            <p:cNvPr id="1435" name="Freeform 32"/>
            <p:cNvSpPr>
              <a:spLocks/>
            </p:cNvSpPr>
            <p:nvPr/>
          </p:nvSpPr>
          <p:spPr bwMode="auto">
            <a:xfrm>
              <a:off x="11431588" y="6009839"/>
              <a:ext cx="149225" cy="277814"/>
            </a:xfrm>
            <a:custGeom>
              <a:avLst/>
              <a:gdLst/>
              <a:ahLst/>
              <a:cxnLst>
                <a:cxn ang="0">
                  <a:pos x="40" y="0"/>
                </a:cxn>
                <a:cxn ang="0">
                  <a:pos x="40" y="1"/>
                </a:cxn>
                <a:cxn ang="0">
                  <a:pos x="40" y="71"/>
                </a:cxn>
                <a:cxn ang="0">
                  <a:pos x="39" y="74"/>
                </a:cxn>
                <a:cxn ang="0">
                  <a:pos x="0" y="32"/>
                </a:cxn>
                <a:cxn ang="0">
                  <a:pos x="40" y="0"/>
                </a:cxn>
              </a:cxnLst>
              <a:rect l="0" t="0" r="r" b="b"/>
              <a:pathLst>
                <a:path w="40" h="74">
                  <a:moveTo>
                    <a:pt x="40" y="0"/>
                  </a:moveTo>
                  <a:cubicBezTo>
                    <a:pt x="40" y="0"/>
                    <a:pt x="40" y="1"/>
                    <a:pt x="40" y="1"/>
                  </a:cubicBezTo>
                  <a:cubicBezTo>
                    <a:pt x="40" y="71"/>
                    <a:pt x="40" y="71"/>
                    <a:pt x="40" y="71"/>
                  </a:cubicBezTo>
                  <a:cubicBezTo>
                    <a:pt x="40" y="72"/>
                    <a:pt x="40" y="73"/>
                    <a:pt x="39" y="74"/>
                  </a:cubicBezTo>
                  <a:cubicBezTo>
                    <a:pt x="0" y="32"/>
                    <a:pt x="0" y="32"/>
                    <a:pt x="0" y="32"/>
                  </a:cubicBezTo>
                  <a:lnTo>
                    <a:pt x="40" y="0"/>
                  </a:lnTo>
                  <a:close/>
                </a:path>
              </a:pathLst>
            </a:custGeom>
            <a:grpFill/>
            <a:ln w="9525">
              <a:noFill/>
              <a:round/>
              <a:headEnd/>
              <a:tailEnd/>
            </a:ln>
          </p:spPr>
          <p:txBody>
            <a:bodyPr vert="horz" wrap="square" lIns="91452" tIns="45727" rIns="91452" bIns="45727"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sp>
          <p:nvSpPr>
            <p:cNvPr id="1436" name="Freeform 33"/>
            <p:cNvSpPr>
              <a:spLocks/>
            </p:cNvSpPr>
            <p:nvPr/>
          </p:nvSpPr>
          <p:spPr bwMode="auto">
            <a:xfrm>
              <a:off x="11153775" y="6152717"/>
              <a:ext cx="390526" cy="150812"/>
            </a:xfrm>
            <a:custGeom>
              <a:avLst/>
              <a:gdLst/>
              <a:ahLst/>
              <a:cxnLst>
                <a:cxn ang="0">
                  <a:pos x="52" y="40"/>
                </a:cxn>
                <a:cxn ang="0">
                  <a:pos x="104" y="40"/>
                </a:cxn>
                <a:cxn ang="0">
                  <a:pos x="104" y="40"/>
                </a:cxn>
                <a:cxn ang="0">
                  <a:pos x="67" y="0"/>
                </a:cxn>
                <a:cxn ang="0">
                  <a:pos x="55" y="10"/>
                </a:cxn>
                <a:cxn ang="0">
                  <a:pos x="52" y="11"/>
                </a:cxn>
                <a:cxn ang="0">
                  <a:pos x="50" y="10"/>
                </a:cxn>
                <a:cxn ang="0">
                  <a:pos x="38" y="0"/>
                </a:cxn>
                <a:cxn ang="0">
                  <a:pos x="0" y="40"/>
                </a:cxn>
                <a:cxn ang="0">
                  <a:pos x="1" y="40"/>
                </a:cxn>
                <a:cxn ang="0">
                  <a:pos x="52" y="40"/>
                </a:cxn>
              </a:cxnLst>
              <a:rect l="0" t="0" r="r" b="b"/>
              <a:pathLst>
                <a:path w="104" h="40">
                  <a:moveTo>
                    <a:pt x="52" y="40"/>
                  </a:moveTo>
                  <a:cubicBezTo>
                    <a:pt x="104" y="40"/>
                    <a:pt x="104" y="40"/>
                    <a:pt x="104" y="40"/>
                  </a:cubicBezTo>
                  <a:cubicBezTo>
                    <a:pt x="104" y="40"/>
                    <a:pt x="104" y="40"/>
                    <a:pt x="104" y="40"/>
                  </a:cubicBezTo>
                  <a:cubicBezTo>
                    <a:pt x="67" y="0"/>
                    <a:pt x="67" y="0"/>
                    <a:pt x="67" y="0"/>
                  </a:cubicBezTo>
                  <a:cubicBezTo>
                    <a:pt x="55" y="10"/>
                    <a:pt x="55" y="10"/>
                    <a:pt x="55" y="10"/>
                  </a:cubicBezTo>
                  <a:cubicBezTo>
                    <a:pt x="54" y="11"/>
                    <a:pt x="53" y="11"/>
                    <a:pt x="52" y="11"/>
                  </a:cubicBezTo>
                  <a:cubicBezTo>
                    <a:pt x="51" y="11"/>
                    <a:pt x="50" y="11"/>
                    <a:pt x="50" y="10"/>
                  </a:cubicBezTo>
                  <a:cubicBezTo>
                    <a:pt x="38" y="0"/>
                    <a:pt x="38" y="0"/>
                    <a:pt x="38" y="0"/>
                  </a:cubicBezTo>
                  <a:cubicBezTo>
                    <a:pt x="0" y="40"/>
                    <a:pt x="0" y="40"/>
                    <a:pt x="0" y="40"/>
                  </a:cubicBezTo>
                  <a:cubicBezTo>
                    <a:pt x="0" y="40"/>
                    <a:pt x="0" y="40"/>
                    <a:pt x="1" y="40"/>
                  </a:cubicBezTo>
                  <a:lnTo>
                    <a:pt x="52" y="40"/>
                  </a:lnTo>
                  <a:close/>
                </a:path>
              </a:pathLst>
            </a:custGeom>
            <a:grpFill/>
            <a:ln w="9525">
              <a:noFill/>
              <a:round/>
              <a:headEnd/>
              <a:tailEnd/>
            </a:ln>
          </p:spPr>
          <p:txBody>
            <a:bodyPr vert="horz" wrap="square" lIns="91452" tIns="45727" rIns="91452" bIns="45727"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sp>
          <p:nvSpPr>
            <p:cNvPr id="1437" name="Freeform 34"/>
            <p:cNvSpPr>
              <a:spLocks/>
            </p:cNvSpPr>
            <p:nvPr/>
          </p:nvSpPr>
          <p:spPr bwMode="auto">
            <a:xfrm>
              <a:off x="11139488" y="5981265"/>
              <a:ext cx="423861" cy="168274"/>
            </a:xfrm>
            <a:custGeom>
              <a:avLst/>
              <a:gdLst/>
              <a:ahLst/>
              <a:cxnLst>
                <a:cxn ang="0">
                  <a:pos x="56" y="45"/>
                </a:cxn>
                <a:cxn ang="0">
                  <a:pos x="60" y="43"/>
                </a:cxn>
                <a:cxn ang="0">
                  <a:pos x="113" y="0"/>
                </a:cxn>
                <a:cxn ang="0">
                  <a:pos x="111" y="0"/>
                </a:cxn>
                <a:cxn ang="0">
                  <a:pos x="56" y="0"/>
                </a:cxn>
                <a:cxn ang="0">
                  <a:pos x="2" y="0"/>
                </a:cxn>
                <a:cxn ang="0">
                  <a:pos x="0" y="0"/>
                </a:cxn>
                <a:cxn ang="0">
                  <a:pos x="52" y="43"/>
                </a:cxn>
                <a:cxn ang="0">
                  <a:pos x="56" y="45"/>
                </a:cxn>
              </a:cxnLst>
              <a:rect l="0" t="0" r="r" b="b"/>
              <a:pathLst>
                <a:path w="113" h="45">
                  <a:moveTo>
                    <a:pt x="56" y="45"/>
                  </a:moveTo>
                  <a:cubicBezTo>
                    <a:pt x="58" y="45"/>
                    <a:pt x="59" y="44"/>
                    <a:pt x="60" y="43"/>
                  </a:cubicBezTo>
                  <a:cubicBezTo>
                    <a:pt x="113" y="0"/>
                    <a:pt x="113" y="0"/>
                    <a:pt x="113" y="0"/>
                  </a:cubicBezTo>
                  <a:cubicBezTo>
                    <a:pt x="112" y="0"/>
                    <a:pt x="111" y="0"/>
                    <a:pt x="111" y="0"/>
                  </a:cubicBezTo>
                  <a:cubicBezTo>
                    <a:pt x="56" y="0"/>
                    <a:pt x="56" y="0"/>
                    <a:pt x="56" y="0"/>
                  </a:cubicBezTo>
                  <a:cubicBezTo>
                    <a:pt x="2" y="0"/>
                    <a:pt x="2" y="0"/>
                    <a:pt x="2" y="0"/>
                  </a:cubicBezTo>
                  <a:cubicBezTo>
                    <a:pt x="1" y="0"/>
                    <a:pt x="0" y="0"/>
                    <a:pt x="0" y="0"/>
                  </a:cubicBezTo>
                  <a:cubicBezTo>
                    <a:pt x="52" y="43"/>
                    <a:pt x="52" y="43"/>
                    <a:pt x="52" y="43"/>
                  </a:cubicBezTo>
                  <a:cubicBezTo>
                    <a:pt x="53" y="44"/>
                    <a:pt x="55" y="45"/>
                    <a:pt x="56" y="45"/>
                  </a:cubicBezTo>
                  <a:close/>
                </a:path>
              </a:pathLst>
            </a:custGeom>
            <a:grpFill/>
            <a:ln w="9525">
              <a:noFill/>
              <a:round/>
              <a:headEnd/>
              <a:tailEnd/>
            </a:ln>
          </p:spPr>
          <p:txBody>
            <a:bodyPr vert="horz" wrap="square" lIns="91452" tIns="45727" rIns="91452" bIns="45727"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grpSp>
      <p:grpSp>
        <p:nvGrpSpPr>
          <p:cNvPr id="1438" name="Group 151"/>
          <p:cNvGrpSpPr/>
          <p:nvPr/>
        </p:nvGrpSpPr>
        <p:grpSpPr>
          <a:xfrm>
            <a:off x="1761046" y="1786577"/>
            <a:ext cx="245999" cy="171021"/>
            <a:chOff x="11117263" y="5981265"/>
            <a:chExt cx="463550" cy="322264"/>
          </a:xfrm>
          <a:solidFill>
            <a:schemeClr val="accent5"/>
          </a:solidFill>
          <a:effectLst/>
        </p:grpSpPr>
        <p:sp>
          <p:nvSpPr>
            <p:cNvPr id="1439" name="Freeform 31"/>
            <p:cNvSpPr>
              <a:spLocks/>
            </p:cNvSpPr>
            <p:nvPr/>
          </p:nvSpPr>
          <p:spPr bwMode="auto">
            <a:xfrm>
              <a:off x="11117263" y="6009839"/>
              <a:ext cx="149225" cy="277814"/>
            </a:xfrm>
            <a:custGeom>
              <a:avLst/>
              <a:gdLst/>
              <a:ahLst/>
              <a:cxnLst>
                <a:cxn ang="0">
                  <a:pos x="1" y="0"/>
                </a:cxn>
                <a:cxn ang="0">
                  <a:pos x="0" y="1"/>
                </a:cxn>
                <a:cxn ang="0">
                  <a:pos x="0" y="71"/>
                </a:cxn>
                <a:cxn ang="0">
                  <a:pos x="1" y="74"/>
                </a:cxn>
                <a:cxn ang="0">
                  <a:pos x="40" y="32"/>
                </a:cxn>
                <a:cxn ang="0">
                  <a:pos x="1" y="0"/>
                </a:cxn>
              </a:cxnLst>
              <a:rect l="0" t="0" r="r" b="b"/>
              <a:pathLst>
                <a:path w="40" h="74">
                  <a:moveTo>
                    <a:pt x="1" y="0"/>
                  </a:moveTo>
                  <a:cubicBezTo>
                    <a:pt x="1" y="0"/>
                    <a:pt x="0" y="1"/>
                    <a:pt x="0" y="1"/>
                  </a:cubicBezTo>
                  <a:cubicBezTo>
                    <a:pt x="0" y="71"/>
                    <a:pt x="0" y="71"/>
                    <a:pt x="0" y="71"/>
                  </a:cubicBezTo>
                  <a:cubicBezTo>
                    <a:pt x="0" y="72"/>
                    <a:pt x="1" y="73"/>
                    <a:pt x="1" y="74"/>
                  </a:cubicBezTo>
                  <a:cubicBezTo>
                    <a:pt x="40" y="32"/>
                    <a:pt x="40" y="32"/>
                    <a:pt x="40" y="32"/>
                  </a:cubicBezTo>
                  <a:lnTo>
                    <a:pt x="1" y="0"/>
                  </a:lnTo>
                  <a:close/>
                </a:path>
              </a:pathLst>
            </a:custGeom>
            <a:grpFill/>
            <a:ln w="9525">
              <a:noFill/>
              <a:round/>
              <a:headEnd/>
              <a:tailEnd/>
            </a:ln>
          </p:spPr>
          <p:txBody>
            <a:bodyPr vert="horz" wrap="square" lIns="91452" tIns="45727" rIns="91452" bIns="45727"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sp>
          <p:nvSpPr>
            <p:cNvPr id="1440" name="Freeform 32"/>
            <p:cNvSpPr>
              <a:spLocks/>
            </p:cNvSpPr>
            <p:nvPr/>
          </p:nvSpPr>
          <p:spPr bwMode="auto">
            <a:xfrm>
              <a:off x="11431588" y="6009839"/>
              <a:ext cx="149225" cy="277814"/>
            </a:xfrm>
            <a:custGeom>
              <a:avLst/>
              <a:gdLst/>
              <a:ahLst/>
              <a:cxnLst>
                <a:cxn ang="0">
                  <a:pos x="40" y="0"/>
                </a:cxn>
                <a:cxn ang="0">
                  <a:pos x="40" y="1"/>
                </a:cxn>
                <a:cxn ang="0">
                  <a:pos x="40" y="71"/>
                </a:cxn>
                <a:cxn ang="0">
                  <a:pos x="39" y="74"/>
                </a:cxn>
                <a:cxn ang="0">
                  <a:pos x="0" y="32"/>
                </a:cxn>
                <a:cxn ang="0">
                  <a:pos x="40" y="0"/>
                </a:cxn>
              </a:cxnLst>
              <a:rect l="0" t="0" r="r" b="b"/>
              <a:pathLst>
                <a:path w="40" h="74">
                  <a:moveTo>
                    <a:pt x="40" y="0"/>
                  </a:moveTo>
                  <a:cubicBezTo>
                    <a:pt x="40" y="0"/>
                    <a:pt x="40" y="1"/>
                    <a:pt x="40" y="1"/>
                  </a:cubicBezTo>
                  <a:cubicBezTo>
                    <a:pt x="40" y="71"/>
                    <a:pt x="40" y="71"/>
                    <a:pt x="40" y="71"/>
                  </a:cubicBezTo>
                  <a:cubicBezTo>
                    <a:pt x="40" y="72"/>
                    <a:pt x="40" y="73"/>
                    <a:pt x="39" y="74"/>
                  </a:cubicBezTo>
                  <a:cubicBezTo>
                    <a:pt x="0" y="32"/>
                    <a:pt x="0" y="32"/>
                    <a:pt x="0" y="32"/>
                  </a:cubicBezTo>
                  <a:lnTo>
                    <a:pt x="40" y="0"/>
                  </a:lnTo>
                  <a:close/>
                </a:path>
              </a:pathLst>
            </a:custGeom>
            <a:grpFill/>
            <a:ln w="9525">
              <a:noFill/>
              <a:round/>
              <a:headEnd/>
              <a:tailEnd/>
            </a:ln>
          </p:spPr>
          <p:txBody>
            <a:bodyPr vert="horz" wrap="square" lIns="91452" tIns="45727" rIns="91452" bIns="45727"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sp>
          <p:nvSpPr>
            <p:cNvPr id="1441" name="Freeform 33"/>
            <p:cNvSpPr>
              <a:spLocks/>
            </p:cNvSpPr>
            <p:nvPr/>
          </p:nvSpPr>
          <p:spPr bwMode="auto">
            <a:xfrm>
              <a:off x="11153775" y="6152717"/>
              <a:ext cx="390526" cy="150812"/>
            </a:xfrm>
            <a:custGeom>
              <a:avLst/>
              <a:gdLst/>
              <a:ahLst/>
              <a:cxnLst>
                <a:cxn ang="0">
                  <a:pos x="52" y="40"/>
                </a:cxn>
                <a:cxn ang="0">
                  <a:pos x="104" y="40"/>
                </a:cxn>
                <a:cxn ang="0">
                  <a:pos x="104" y="40"/>
                </a:cxn>
                <a:cxn ang="0">
                  <a:pos x="67" y="0"/>
                </a:cxn>
                <a:cxn ang="0">
                  <a:pos x="55" y="10"/>
                </a:cxn>
                <a:cxn ang="0">
                  <a:pos x="52" y="11"/>
                </a:cxn>
                <a:cxn ang="0">
                  <a:pos x="50" y="10"/>
                </a:cxn>
                <a:cxn ang="0">
                  <a:pos x="38" y="0"/>
                </a:cxn>
                <a:cxn ang="0">
                  <a:pos x="0" y="40"/>
                </a:cxn>
                <a:cxn ang="0">
                  <a:pos x="1" y="40"/>
                </a:cxn>
                <a:cxn ang="0">
                  <a:pos x="52" y="40"/>
                </a:cxn>
              </a:cxnLst>
              <a:rect l="0" t="0" r="r" b="b"/>
              <a:pathLst>
                <a:path w="104" h="40">
                  <a:moveTo>
                    <a:pt x="52" y="40"/>
                  </a:moveTo>
                  <a:cubicBezTo>
                    <a:pt x="104" y="40"/>
                    <a:pt x="104" y="40"/>
                    <a:pt x="104" y="40"/>
                  </a:cubicBezTo>
                  <a:cubicBezTo>
                    <a:pt x="104" y="40"/>
                    <a:pt x="104" y="40"/>
                    <a:pt x="104" y="40"/>
                  </a:cubicBezTo>
                  <a:cubicBezTo>
                    <a:pt x="67" y="0"/>
                    <a:pt x="67" y="0"/>
                    <a:pt x="67" y="0"/>
                  </a:cubicBezTo>
                  <a:cubicBezTo>
                    <a:pt x="55" y="10"/>
                    <a:pt x="55" y="10"/>
                    <a:pt x="55" y="10"/>
                  </a:cubicBezTo>
                  <a:cubicBezTo>
                    <a:pt x="54" y="11"/>
                    <a:pt x="53" y="11"/>
                    <a:pt x="52" y="11"/>
                  </a:cubicBezTo>
                  <a:cubicBezTo>
                    <a:pt x="51" y="11"/>
                    <a:pt x="50" y="11"/>
                    <a:pt x="50" y="10"/>
                  </a:cubicBezTo>
                  <a:cubicBezTo>
                    <a:pt x="38" y="0"/>
                    <a:pt x="38" y="0"/>
                    <a:pt x="38" y="0"/>
                  </a:cubicBezTo>
                  <a:cubicBezTo>
                    <a:pt x="0" y="40"/>
                    <a:pt x="0" y="40"/>
                    <a:pt x="0" y="40"/>
                  </a:cubicBezTo>
                  <a:cubicBezTo>
                    <a:pt x="0" y="40"/>
                    <a:pt x="0" y="40"/>
                    <a:pt x="1" y="40"/>
                  </a:cubicBezTo>
                  <a:lnTo>
                    <a:pt x="52" y="40"/>
                  </a:lnTo>
                  <a:close/>
                </a:path>
              </a:pathLst>
            </a:custGeom>
            <a:grpFill/>
            <a:ln w="9525">
              <a:noFill/>
              <a:round/>
              <a:headEnd/>
              <a:tailEnd/>
            </a:ln>
          </p:spPr>
          <p:txBody>
            <a:bodyPr vert="horz" wrap="square" lIns="91452" tIns="45727" rIns="91452" bIns="45727"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sp>
          <p:nvSpPr>
            <p:cNvPr id="1442" name="Freeform 34"/>
            <p:cNvSpPr>
              <a:spLocks/>
            </p:cNvSpPr>
            <p:nvPr/>
          </p:nvSpPr>
          <p:spPr bwMode="auto">
            <a:xfrm>
              <a:off x="11139488" y="5981265"/>
              <a:ext cx="423861" cy="168274"/>
            </a:xfrm>
            <a:custGeom>
              <a:avLst/>
              <a:gdLst/>
              <a:ahLst/>
              <a:cxnLst>
                <a:cxn ang="0">
                  <a:pos x="56" y="45"/>
                </a:cxn>
                <a:cxn ang="0">
                  <a:pos x="60" y="43"/>
                </a:cxn>
                <a:cxn ang="0">
                  <a:pos x="113" y="0"/>
                </a:cxn>
                <a:cxn ang="0">
                  <a:pos x="111" y="0"/>
                </a:cxn>
                <a:cxn ang="0">
                  <a:pos x="56" y="0"/>
                </a:cxn>
                <a:cxn ang="0">
                  <a:pos x="2" y="0"/>
                </a:cxn>
                <a:cxn ang="0">
                  <a:pos x="0" y="0"/>
                </a:cxn>
                <a:cxn ang="0">
                  <a:pos x="52" y="43"/>
                </a:cxn>
                <a:cxn ang="0">
                  <a:pos x="56" y="45"/>
                </a:cxn>
              </a:cxnLst>
              <a:rect l="0" t="0" r="r" b="b"/>
              <a:pathLst>
                <a:path w="113" h="45">
                  <a:moveTo>
                    <a:pt x="56" y="45"/>
                  </a:moveTo>
                  <a:cubicBezTo>
                    <a:pt x="58" y="45"/>
                    <a:pt x="59" y="44"/>
                    <a:pt x="60" y="43"/>
                  </a:cubicBezTo>
                  <a:cubicBezTo>
                    <a:pt x="113" y="0"/>
                    <a:pt x="113" y="0"/>
                    <a:pt x="113" y="0"/>
                  </a:cubicBezTo>
                  <a:cubicBezTo>
                    <a:pt x="112" y="0"/>
                    <a:pt x="111" y="0"/>
                    <a:pt x="111" y="0"/>
                  </a:cubicBezTo>
                  <a:cubicBezTo>
                    <a:pt x="56" y="0"/>
                    <a:pt x="56" y="0"/>
                    <a:pt x="56" y="0"/>
                  </a:cubicBezTo>
                  <a:cubicBezTo>
                    <a:pt x="2" y="0"/>
                    <a:pt x="2" y="0"/>
                    <a:pt x="2" y="0"/>
                  </a:cubicBezTo>
                  <a:cubicBezTo>
                    <a:pt x="1" y="0"/>
                    <a:pt x="0" y="0"/>
                    <a:pt x="0" y="0"/>
                  </a:cubicBezTo>
                  <a:cubicBezTo>
                    <a:pt x="52" y="43"/>
                    <a:pt x="52" y="43"/>
                    <a:pt x="52" y="43"/>
                  </a:cubicBezTo>
                  <a:cubicBezTo>
                    <a:pt x="53" y="44"/>
                    <a:pt x="55" y="45"/>
                    <a:pt x="56" y="45"/>
                  </a:cubicBezTo>
                  <a:close/>
                </a:path>
              </a:pathLst>
            </a:custGeom>
            <a:grpFill/>
            <a:ln w="9525">
              <a:noFill/>
              <a:round/>
              <a:headEnd/>
              <a:tailEnd/>
            </a:ln>
          </p:spPr>
          <p:txBody>
            <a:bodyPr vert="horz" wrap="square" lIns="91452" tIns="45727" rIns="91452" bIns="45727"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grpSp>
      <p:grpSp>
        <p:nvGrpSpPr>
          <p:cNvPr id="1443" name="Group 151"/>
          <p:cNvGrpSpPr/>
          <p:nvPr/>
        </p:nvGrpSpPr>
        <p:grpSpPr>
          <a:xfrm>
            <a:off x="1011057" y="1788283"/>
            <a:ext cx="245999" cy="171021"/>
            <a:chOff x="11117263" y="5981265"/>
            <a:chExt cx="463550" cy="322264"/>
          </a:xfrm>
          <a:solidFill>
            <a:schemeClr val="accent5"/>
          </a:solidFill>
          <a:effectLst/>
        </p:grpSpPr>
        <p:sp>
          <p:nvSpPr>
            <p:cNvPr id="1444" name="Freeform 31"/>
            <p:cNvSpPr>
              <a:spLocks/>
            </p:cNvSpPr>
            <p:nvPr/>
          </p:nvSpPr>
          <p:spPr bwMode="auto">
            <a:xfrm>
              <a:off x="11117263" y="6009839"/>
              <a:ext cx="149225" cy="277814"/>
            </a:xfrm>
            <a:custGeom>
              <a:avLst/>
              <a:gdLst/>
              <a:ahLst/>
              <a:cxnLst>
                <a:cxn ang="0">
                  <a:pos x="1" y="0"/>
                </a:cxn>
                <a:cxn ang="0">
                  <a:pos x="0" y="1"/>
                </a:cxn>
                <a:cxn ang="0">
                  <a:pos x="0" y="71"/>
                </a:cxn>
                <a:cxn ang="0">
                  <a:pos x="1" y="74"/>
                </a:cxn>
                <a:cxn ang="0">
                  <a:pos x="40" y="32"/>
                </a:cxn>
                <a:cxn ang="0">
                  <a:pos x="1" y="0"/>
                </a:cxn>
              </a:cxnLst>
              <a:rect l="0" t="0" r="r" b="b"/>
              <a:pathLst>
                <a:path w="40" h="74">
                  <a:moveTo>
                    <a:pt x="1" y="0"/>
                  </a:moveTo>
                  <a:cubicBezTo>
                    <a:pt x="1" y="0"/>
                    <a:pt x="0" y="1"/>
                    <a:pt x="0" y="1"/>
                  </a:cubicBezTo>
                  <a:cubicBezTo>
                    <a:pt x="0" y="71"/>
                    <a:pt x="0" y="71"/>
                    <a:pt x="0" y="71"/>
                  </a:cubicBezTo>
                  <a:cubicBezTo>
                    <a:pt x="0" y="72"/>
                    <a:pt x="1" y="73"/>
                    <a:pt x="1" y="74"/>
                  </a:cubicBezTo>
                  <a:cubicBezTo>
                    <a:pt x="40" y="32"/>
                    <a:pt x="40" y="32"/>
                    <a:pt x="40" y="32"/>
                  </a:cubicBezTo>
                  <a:lnTo>
                    <a:pt x="1" y="0"/>
                  </a:lnTo>
                  <a:close/>
                </a:path>
              </a:pathLst>
            </a:custGeom>
            <a:grpFill/>
            <a:ln w="9525">
              <a:noFill/>
              <a:round/>
              <a:headEnd/>
              <a:tailEnd/>
            </a:ln>
          </p:spPr>
          <p:txBody>
            <a:bodyPr vert="horz" wrap="square" lIns="91452" tIns="45727" rIns="91452" bIns="45727"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sp>
          <p:nvSpPr>
            <p:cNvPr id="1445" name="Freeform 32"/>
            <p:cNvSpPr>
              <a:spLocks/>
            </p:cNvSpPr>
            <p:nvPr/>
          </p:nvSpPr>
          <p:spPr bwMode="auto">
            <a:xfrm>
              <a:off x="11431588" y="6009839"/>
              <a:ext cx="149225" cy="277814"/>
            </a:xfrm>
            <a:custGeom>
              <a:avLst/>
              <a:gdLst/>
              <a:ahLst/>
              <a:cxnLst>
                <a:cxn ang="0">
                  <a:pos x="40" y="0"/>
                </a:cxn>
                <a:cxn ang="0">
                  <a:pos x="40" y="1"/>
                </a:cxn>
                <a:cxn ang="0">
                  <a:pos x="40" y="71"/>
                </a:cxn>
                <a:cxn ang="0">
                  <a:pos x="39" y="74"/>
                </a:cxn>
                <a:cxn ang="0">
                  <a:pos x="0" y="32"/>
                </a:cxn>
                <a:cxn ang="0">
                  <a:pos x="40" y="0"/>
                </a:cxn>
              </a:cxnLst>
              <a:rect l="0" t="0" r="r" b="b"/>
              <a:pathLst>
                <a:path w="40" h="74">
                  <a:moveTo>
                    <a:pt x="40" y="0"/>
                  </a:moveTo>
                  <a:cubicBezTo>
                    <a:pt x="40" y="0"/>
                    <a:pt x="40" y="1"/>
                    <a:pt x="40" y="1"/>
                  </a:cubicBezTo>
                  <a:cubicBezTo>
                    <a:pt x="40" y="71"/>
                    <a:pt x="40" y="71"/>
                    <a:pt x="40" y="71"/>
                  </a:cubicBezTo>
                  <a:cubicBezTo>
                    <a:pt x="40" y="72"/>
                    <a:pt x="40" y="73"/>
                    <a:pt x="39" y="74"/>
                  </a:cubicBezTo>
                  <a:cubicBezTo>
                    <a:pt x="0" y="32"/>
                    <a:pt x="0" y="32"/>
                    <a:pt x="0" y="32"/>
                  </a:cubicBezTo>
                  <a:lnTo>
                    <a:pt x="40" y="0"/>
                  </a:lnTo>
                  <a:close/>
                </a:path>
              </a:pathLst>
            </a:custGeom>
            <a:grpFill/>
            <a:ln w="9525">
              <a:noFill/>
              <a:round/>
              <a:headEnd/>
              <a:tailEnd/>
            </a:ln>
          </p:spPr>
          <p:txBody>
            <a:bodyPr vert="horz" wrap="square" lIns="91452" tIns="45727" rIns="91452" bIns="45727"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sp>
          <p:nvSpPr>
            <p:cNvPr id="1446" name="Freeform 33"/>
            <p:cNvSpPr>
              <a:spLocks/>
            </p:cNvSpPr>
            <p:nvPr/>
          </p:nvSpPr>
          <p:spPr bwMode="auto">
            <a:xfrm>
              <a:off x="11153775" y="6152717"/>
              <a:ext cx="390526" cy="150812"/>
            </a:xfrm>
            <a:custGeom>
              <a:avLst/>
              <a:gdLst/>
              <a:ahLst/>
              <a:cxnLst>
                <a:cxn ang="0">
                  <a:pos x="52" y="40"/>
                </a:cxn>
                <a:cxn ang="0">
                  <a:pos x="104" y="40"/>
                </a:cxn>
                <a:cxn ang="0">
                  <a:pos x="104" y="40"/>
                </a:cxn>
                <a:cxn ang="0">
                  <a:pos x="67" y="0"/>
                </a:cxn>
                <a:cxn ang="0">
                  <a:pos x="55" y="10"/>
                </a:cxn>
                <a:cxn ang="0">
                  <a:pos x="52" y="11"/>
                </a:cxn>
                <a:cxn ang="0">
                  <a:pos x="50" y="10"/>
                </a:cxn>
                <a:cxn ang="0">
                  <a:pos x="38" y="0"/>
                </a:cxn>
                <a:cxn ang="0">
                  <a:pos x="0" y="40"/>
                </a:cxn>
                <a:cxn ang="0">
                  <a:pos x="1" y="40"/>
                </a:cxn>
                <a:cxn ang="0">
                  <a:pos x="52" y="40"/>
                </a:cxn>
              </a:cxnLst>
              <a:rect l="0" t="0" r="r" b="b"/>
              <a:pathLst>
                <a:path w="104" h="40">
                  <a:moveTo>
                    <a:pt x="52" y="40"/>
                  </a:moveTo>
                  <a:cubicBezTo>
                    <a:pt x="104" y="40"/>
                    <a:pt x="104" y="40"/>
                    <a:pt x="104" y="40"/>
                  </a:cubicBezTo>
                  <a:cubicBezTo>
                    <a:pt x="104" y="40"/>
                    <a:pt x="104" y="40"/>
                    <a:pt x="104" y="40"/>
                  </a:cubicBezTo>
                  <a:cubicBezTo>
                    <a:pt x="67" y="0"/>
                    <a:pt x="67" y="0"/>
                    <a:pt x="67" y="0"/>
                  </a:cubicBezTo>
                  <a:cubicBezTo>
                    <a:pt x="55" y="10"/>
                    <a:pt x="55" y="10"/>
                    <a:pt x="55" y="10"/>
                  </a:cubicBezTo>
                  <a:cubicBezTo>
                    <a:pt x="54" y="11"/>
                    <a:pt x="53" y="11"/>
                    <a:pt x="52" y="11"/>
                  </a:cubicBezTo>
                  <a:cubicBezTo>
                    <a:pt x="51" y="11"/>
                    <a:pt x="50" y="11"/>
                    <a:pt x="50" y="10"/>
                  </a:cubicBezTo>
                  <a:cubicBezTo>
                    <a:pt x="38" y="0"/>
                    <a:pt x="38" y="0"/>
                    <a:pt x="38" y="0"/>
                  </a:cubicBezTo>
                  <a:cubicBezTo>
                    <a:pt x="0" y="40"/>
                    <a:pt x="0" y="40"/>
                    <a:pt x="0" y="40"/>
                  </a:cubicBezTo>
                  <a:cubicBezTo>
                    <a:pt x="0" y="40"/>
                    <a:pt x="0" y="40"/>
                    <a:pt x="1" y="40"/>
                  </a:cubicBezTo>
                  <a:lnTo>
                    <a:pt x="52" y="40"/>
                  </a:lnTo>
                  <a:close/>
                </a:path>
              </a:pathLst>
            </a:custGeom>
            <a:grpFill/>
            <a:ln w="9525">
              <a:noFill/>
              <a:round/>
              <a:headEnd/>
              <a:tailEnd/>
            </a:ln>
          </p:spPr>
          <p:txBody>
            <a:bodyPr vert="horz" wrap="square" lIns="91452" tIns="45727" rIns="91452" bIns="45727"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sp>
          <p:nvSpPr>
            <p:cNvPr id="1447" name="Freeform 34"/>
            <p:cNvSpPr>
              <a:spLocks/>
            </p:cNvSpPr>
            <p:nvPr/>
          </p:nvSpPr>
          <p:spPr bwMode="auto">
            <a:xfrm>
              <a:off x="11139488" y="5981265"/>
              <a:ext cx="423861" cy="168274"/>
            </a:xfrm>
            <a:custGeom>
              <a:avLst/>
              <a:gdLst/>
              <a:ahLst/>
              <a:cxnLst>
                <a:cxn ang="0">
                  <a:pos x="56" y="45"/>
                </a:cxn>
                <a:cxn ang="0">
                  <a:pos x="60" y="43"/>
                </a:cxn>
                <a:cxn ang="0">
                  <a:pos x="113" y="0"/>
                </a:cxn>
                <a:cxn ang="0">
                  <a:pos x="111" y="0"/>
                </a:cxn>
                <a:cxn ang="0">
                  <a:pos x="56" y="0"/>
                </a:cxn>
                <a:cxn ang="0">
                  <a:pos x="2" y="0"/>
                </a:cxn>
                <a:cxn ang="0">
                  <a:pos x="0" y="0"/>
                </a:cxn>
                <a:cxn ang="0">
                  <a:pos x="52" y="43"/>
                </a:cxn>
                <a:cxn ang="0">
                  <a:pos x="56" y="45"/>
                </a:cxn>
              </a:cxnLst>
              <a:rect l="0" t="0" r="r" b="b"/>
              <a:pathLst>
                <a:path w="113" h="45">
                  <a:moveTo>
                    <a:pt x="56" y="45"/>
                  </a:moveTo>
                  <a:cubicBezTo>
                    <a:pt x="58" y="45"/>
                    <a:pt x="59" y="44"/>
                    <a:pt x="60" y="43"/>
                  </a:cubicBezTo>
                  <a:cubicBezTo>
                    <a:pt x="113" y="0"/>
                    <a:pt x="113" y="0"/>
                    <a:pt x="113" y="0"/>
                  </a:cubicBezTo>
                  <a:cubicBezTo>
                    <a:pt x="112" y="0"/>
                    <a:pt x="111" y="0"/>
                    <a:pt x="111" y="0"/>
                  </a:cubicBezTo>
                  <a:cubicBezTo>
                    <a:pt x="56" y="0"/>
                    <a:pt x="56" y="0"/>
                    <a:pt x="56" y="0"/>
                  </a:cubicBezTo>
                  <a:cubicBezTo>
                    <a:pt x="2" y="0"/>
                    <a:pt x="2" y="0"/>
                    <a:pt x="2" y="0"/>
                  </a:cubicBezTo>
                  <a:cubicBezTo>
                    <a:pt x="1" y="0"/>
                    <a:pt x="0" y="0"/>
                    <a:pt x="0" y="0"/>
                  </a:cubicBezTo>
                  <a:cubicBezTo>
                    <a:pt x="52" y="43"/>
                    <a:pt x="52" y="43"/>
                    <a:pt x="52" y="43"/>
                  </a:cubicBezTo>
                  <a:cubicBezTo>
                    <a:pt x="53" y="44"/>
                    <a:pt x="55" y="45"/>
                    <a:pt x="56" y="45"/>
                  </a:cubicBezTo>
                  <a:close/>
                </a:path>
              </a:pathLst>
            </a:custGeom>
            <a:grpFill/>
            <a:ln w="9525">
              <a:noFill/>
              <a:round/>
              <a:headEnd/>
              <a:tailEnd/>
            </a:ln>
          </p:spPr>
          <p:txBody>
            <a:bodyPr vert="horz" wrap="square" lIns="91452" tIns="45727" rIns="91452" bIns="45727" numCol="1" anchor="t" anchorCtr="0" compatLnSpc="1">
              <a:prstTxWarp prst="textNoShape">
                <a:avLst/>
              </a:prstTxWarp>
            </a:bodyPr>
            <a:lstStyle/>
            <a:p>
              <a:pPr defTabSz="457189"/>
              <a:endParaRPr lang="ja-JP" altLang="en-US" sz="1800">
                <a:solidFill>
                  <a:srgbClr val="000000"/>
                </a:solidFill>
                <a:latin typeface="Arial" pitchFamily="34" charset="0"/>
                <a:ea typeface="ＭＳ Ｐゴシック" pitchFamily="50" charset="-128"/>
                <a:cs typeface="Arial" pitchFamily="34" charset="0"/>
              </a:endParaRPr>
            </a:p>
          </p:txBody>
        </p:sp>
      </p:grpSp>
      <p:sp>
        <p:nvSpPr>
          <p:cNvPr id="1448" name="Freeform 131"/>
          <p:cNvSpPr>
            <a:spLocks noEditPoints="1"/>
          </p:cNvSpPr>
          <p:nvPr/>
        </p:nvSpPr>
        <p:spPr bwMode="auto">
          <a:xfrm>
            <a:off x="3988147" y="1534599"/>
            <a:ext cx="510495" cy="483626"/>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chemeClr val="accent4"/>
          </a:solidFill>
        </p:spPr>
        <p:txBody>
          <a:bodyPr wrap="square" lIns="68580" tIns="68580" rIns="68580" bIns="68580" anchor="ctr">
            <a:noAutofit/>
          </a:bodyPr>
          <a:lstStyle/>
          <a:p>
            <a:pPr marL="128605" indent="-128605" defTabSz="514418">
              <a:lnSpc>
                <a:spcPct val="95000"/>
              </a:lnSpc>
              <a:spcBef>
                <a:spcPts val="810"/>
              </a:spcBef>
              <a:buClr>
                <a:schemeClr val="tx2"/>
              </a:buClr>
              <a:buSzPct val="90000"/>
              <a:buFont typeface="Arial" pitchFamily="34" charset="0"/>
              <a:buChar char="•"/>
            </a:pPr>
            <a:endParaRPr lang="ja-JP" altLang="en-US" sz="1100">
              <a:latin typeface="Arial" pitchFamily="34" charset="0"/>
              <a:ea typeface="ＭＳ Ｐゴシック" pitchFamily="50" charset="-128"/>
              <a:cs typeface="Arial" pitchFamily="34" charset="0"/>
            </a:endParaRPr>
          </a:p>
        </p:txBody>
      </p:sp>
      <p:sp>
        <p:nvSpPr>
          <p:cNvPr id="1449" name="Freeform 131"/>
          <p:cNvSpPr>
            <a:spLocks noEditPoints="1"/>
          </p:cNvSpPr>
          <p:nvPr/>
        </p:nvSpPr>
        <p:spPr bwMode="auto">
          <a:xfrm>
            <a:off x="4420216" y="1826208"/>
            <a:ext cx="510495" cy="483626"/>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chemeClr val="tx2"/>
          </a:solidFill>
        </p:spPr>
        <p:txBody>
          <a:bodyPr wrap="square" lIns="68580" tIns="68580" rIns="68580" bIns="68580" anchor="ctr">
            <a:noAutofit/>
          </a:bodyPr>
          <a:lstStyle/>
          <a:p>
            <a:pPr marL="128605" indent="-128605" defTabSz="514418">
              <a:lnSpc>
                <a:spcPct val="95000"/>
              </a:lnSpc>
              <a:spcBef>
                <a:spcPts val="810"/>
              </a:spcBef>
              <a:buClr>
                <a:schemeClr val="tx2"/>
              </a:buClr>
              <a:buSzPct val="90000"/>
              <a:buFont typeface="Arial" pitchFamily="34" charset="0"/>
              <a:buChar char="•"/>
            </a:pPr>
            <a:endParaRPr lang="ja-JP" altLang="en-US" sz="1100">
              <a:latin typeface="Arial" pitchFamily="34" charset="0"/>
              <a:ea typeface="ＭＳ Ｐゴシック" pitchFamily="50" charset="-128"/>
              <a:cs typeface="Arial" pitchFamily="34" charset="0"/>
            </a:endParaRPr>
          </a:p>
        </p:txBody>
      </p:sp>
      <p:sp>
        <p:nvSpPr>
          <p:cNvPr id="1450" name="Freeform 131"/>
          <p:cNvSpPr>
            <a:spLocks noEditPoints="1"/>
          </p:cNvSpPr>
          <p:nvPr/>
        </p:nvSpPr>
        <p:spPr bwMode="auto">
          <a:xfrm>
            <a:off x="4872024" y="1540484"/>
            <a:ext cx="510495" cy="483626"/>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chemeClr val="tx1"/>
          </a:solidFill>
        </p:spPr>
        <p:txBody>
          <a:bodyPr wrap="square" lIns="68580" tIns="68580" rIns="68580" bIns="68580" anchor="ctr">
            <a:noAutofit/>
          </a:bodyPr>
          <a:lstStyle/>
          <a:p>
            <a:pPr marL="128605" indent="-128605" defTabSz="514418">
              <a:lnSpc>
                <a:spcPct val="95000"/>
              </a:lnSpc>
              <a:spcBef>
                <a:spcPts val="810"/>
              </a:spcBef>
              <a:buClr>
                <a:schemeClr val="tx2"/>
              </a:buClr>
              <a:buSzPct val="90000"/>
              <a:buFont typeface="Arial" pitchFamily="34" charset="0"/>
              <a:buChar char="•"/>
            </a:pPr>
            <a:endParaRPr lang="ja-JP" altLang="en-US" sz="1100">
              <a:latin typeface="Arial" pitchFamily="34" charset="0"/>
              <a:ea typeface="ＭＳ Ｐゴシック" pitchFamily="50" charset="-128"/>
              <a:cs typeface="Arial" pitchFamily="34" charset="0"/>
            </a:endParaRPr>
          </a:p>
        </p:txBody>
      </p:sp>
      <p:sp>
        <p:nvSpPr>
          <p:cNvPr id="1451" name="Content Placeholder 5"/>
          <p:cNvSpPr txBox="1">
            <a:spLocks/>
          </p:cNvSpPr>
          <p:nvPr/>
        </p:nvSpPr>
        <p:spPr>
          <a:xfrm>
            <a:off x="3029327" y="2925841"/>
            <a:ext cx="3274732" cy="1816925"/>
          </a:xfrm>
          <a:prstGeom prst="rect">
            <a:avLst/>
          </a:prstGeom>
          <a:gradFill flip="none" rotWithShape="1">
            <a:gsLst>
              <a:gs pos="0">
                <a:schemeClr val="bg1">
                  <a:lumMod val="95000"/>
                </a:schemeClr>
              </a:gs>
              <a:gs pos="100000">
                <a:schemeClr val="bg1">
                  <a:lumMod val="95000"/>
                  <a:alpha val="0"/>
                </a:schemeClr>
              </a:gs>
            </a:gsLst>
            <a:lin ang="5400000" scaled="1"/>
            <a:tileRect/>
          </a:gradFill>
        </p:spPr>
        <p:txBody>
          <a:bodyPr lIns="137160" tIns="137160" rIns="137160" bIns="137160"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nSpc>
                <a:spcPct val="100000"/>
              </a:lnSpc>
              <a:spcBef>
                <a:spcPts val="0"/>
              </a:spcBef>
              <a:spcAft>
                <a:spcPts val="450"/>
              </a:spcAft>
              <a:buClr>
                <a:srgbClr val="FFFFFF"/>
              </a:buClr>
              <a:buSzPct val="80000"/>
              <a:buNone/>
            </a:pPr>
            <a:endParaRPr lang="ja-JP" altLang="en-US" sz="1200">
              <a:solidFill>
                <a:srgbClr val="FFFFFF"/>
              </a:solidFill>
              <a:latin typeface="Arial" pitchFamily="34" charset="0"/>
              <a:ea typeface="ＭＳ Ｐゴシック" pitchFamily="50" charset="-128"/>
              <a:cs typeface="Arial" pitchFamily="34" charset="0"/>
            </a:endParaRPr>
          </a:p>
        </p:txBody>
      </p:sp>
      <p:grpSp>
        <p:nvGrpSpPr>
          <p:cNvPr id="1452" name="Group 1451"/>
          <p:cNvGrpSpPr/>
          <p:nvPr/>
        </p:nvGrpSpPr>
        <p:grpSpPr>
          <a:xfrm>
            <a:off x="3147170" y="3210527"/>
            <a:ext cx="126937" cy="273545"/>
            <a:chOff x="6641937" y="2537437"/>
            <a:chExt cx="776868" cy="1674123"/>
          </a:xfrm>
        </p:grpSpPr>
        <p:grpSp>
          <p:nvGrpSpPr>
            <p:cNvPr id="1453" name="Group 1452"/>
            <p:cNvGrpSpPr/>
            <p:nvPr/>
          </p:nvGrpSpPr>
          <p:grpSpPr>
            <a:xfrm>
              <a:off x="6641937" y="3513388"/>
              <a:ext cx="776868" cy="698172"/>
              <a:chOff x="7580041" y="1460227"/>
              <a:chExt cx="776868" cy="698172"/>
            </a:xfrm>
          </p:grpSpPr>
          <p:sp>
            <p:nvSpPr>
              <p:cNvPr id="1547" name="Rectangle 1546"/>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48" name="Rectangle 1547"/>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52" name="Rectangle 1551"/>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53" name="Rectangle 1552"/>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54" name="Rectangle 1553"/>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55" name="Rectangle 1554"/>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56" name="Rectangle 1555"/>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57" name="Rectangle 1556"/>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58" name="Rectangle 1557"/>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59" name="Rectangle 1558"/>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60" name="Rectangle 1559"/>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61" name="Rectangle 1560"/>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62" name="Rectangle 1561"/>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63" name="Rectangle 1562"/>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64" name="Rectangle 1563"/>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65" name="Rectangle 1564"/>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66" name="Rectangle 1565"/>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67" name="Rectangle 1566"/>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68" name="Rectangle 1567"/>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69" name="Rectangle 1568"/>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70" name="Rectangle 1569"/>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1454" name="Oval 1453"/>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1571" name="Group 1570"/>
          <p:cNvGrpSpPr/>
          <p:nvPr/>
        </p:nvGrpSpPr>
        <p:grpSpPr>
          <a:xfrm>
            <a:off x="3343039" y="3210527"/>
            <a:ext cx="126937" cy="273545"/>
            <a:chOff x="6641937" y="2537437"/>
            <a:chExt cx="776868" cy="1674123"/>
          </a:xfrm>
        </p:grpSpPr>
        <p:grpSp>
          <p:nvGrpSpPr>
            <p:cNvPr id="1572" name="Group 1571"/>
            <p:cNvGrpSpPr/>
            <p:nvPr/>
          </p:nvGrpSpPr>
          <p:grpSpPr>
            <a:xfrm>
              <a:off x="6641937" y="3513388"/>
              <a:ext cx="776868" cy="698172"/>
              <a:chOff x="7580041" y="1460227"/>
              <a:chExt cx="776868" cy="698172"/>
            </a:xfrm>
          </p:grpSpPr>
          <p:sp>
            <p:nvSpPr>
              <p:cNvPr id="1574" name="Rectangle 1573"/>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75" name="Rectangle 1574"/>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76" name="Rectangle 1575"/>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77" name="Rectangle 1576"/>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78" name="Rectangle 1577"/>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79" name="Rectangle 1578"/>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80" name="Rectangle 1579"/>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81" name="Rectangle 1580"/>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82" name="Rectangle 1581"/>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83" name="Rectangle 1582"/>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84" name="Rectangle 1583"/>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85" name="Rectangle 1584"/>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86" name="Rectangle 1585"/>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87" name="Rectangle 1586"/>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88" name="Rectangle 1587"/>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89" name="Rectangle 1588"/>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90" name="Rectangle 1589"/>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91" name="Rectangle 1590"/>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92" name="Rectangle 1591"/>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93" name="Rectangle 1592"/>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94" name="Rectangle 1593"/>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1573" name="Oval 1572"/>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1595" name="Group 1594"/>
          <p:cNvGrpSpPr/>
          <p:nvPr/>
        </p:nvGrpSpPr>
        <p:grpSpPr>
          <a:xfrm>
            <a:off x="3538908" y="3369993"/>
            <a:ext cx="126937" cy="114079"/>
            <a:chOff x="7580041" y="1460227"/>
            <a:chExt cx="776868" cy="698172"/>
          </a:xfrm>
        </p:grpSpPr>
        <p:sp>
          <p:nvSpPr>
            <p:cNvPr id="1596" name="Rectangle 1595"/>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97" name="Rectangle 1596"/>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98" name="Rectangle 1597"/>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599" name="Rectangle 1598"/>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692" name="Rectangle 1691"/>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693" name="Rectangle 1692"/>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694" name="Rectangle 1693"/>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695" name="Rectangle 1694"/>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696" name="Rectangle 1695"/>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697" name="Rectangle 1696"/>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698" name="Rectangle 1697"/>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699" name="Rectangle 1698"/>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00" name="Rectangle 1699"/>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01" name="Rectangle 1700"/>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02" name="Rectangle 1701"/>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03" name="Rectangle 1702"/>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04" name="Rectangle 1703"/>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05" name="Rectangle 1704"/>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06" name="Rectangle 1705"/>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07" name="Rectangle 1706"/>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08" name="Rectangle 1707"/>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1709" name="Oval 1708"/>
          <p:cNvSpPr/>
          <p:nvPr/>
        </p:nvSpPr>
        <p:spPr>
          <a:xfrm>
            <a:off x="3538908" y="3210526"/>
            <a:ext cx="126482" cy="12648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mtClean="0">
              <a:latin typeface="Arial" pitchFamily="34" charset="0"/>
              <a:ea typeface="ＭＳ Ｐゴシック" pitchFamily="50" charset="-128"/>
              <a:cs typeface="Arial" pitchFamily="34" charset="0"/>
            </a:endParaRPr>
          </a:p>
        </p:txBody>
      </p:sp>
      <p:grpSp>
        <p:nvGrpSpPr>
          <p:cNvPr id="1710" name="Group 1709"/>
          <p:cNvGrpSpPr/>
          <p:nvPr/>
        </p:nvGrpSpPr>
        <p:grpSpPr>
          <a:xfrm>
            <a:off x="3734777" y="3369993"/>
            <a:ext cx="126937" cy="114079"/>
            <a:chOff x="7580041" y="1460227"/>
            <a:chExt cx="776868" cy="698172"/>
          </a:xfrm>
        </p:grpSpPr>
        <p:sp>
          <p:nvSpPr>
            <p:cNvPr id="1711" name="Rectangle 1710"/>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12" name="Rectangle 1711"/>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13" name="Rectangle 1712"/>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14" name="Rectangle 1713"/>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15" name="Rectangle 1714"/>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16" name="Rectangle 1715"/>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17" name="Rectangle 1716"/>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18" name="Rectangle 1717"/>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19" name="Rectangle 1718"/>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20" name="Rectangle 1719"/>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21" name="Rectangle 1720"/>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22" name="Rectangle 1721"/>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23" name="Rectangle 1722"/>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24" name="Rectangle 1723"/>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25" name="Rectangle 1724"/>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26" name="Rectangle 1725"/>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27" name="Rectangle 1726"/>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28" name="Rectangle 1727"/>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29" name="Rectangle 1728"/>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30" name="Rectangle 1729"/>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31" name="Rectangle 1730"/>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1732" name="Oval 1731"/>
          <p:cNvSpPr/>
          <p:nvPr/>
        </p:nvSpPr>
        <p:spPr>
          <a:xfrm>
            <a:off x="3734777" y="3210526"/>
            <a:ext cx="126482" cy="12648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mtClean="0">
              <a:latin typeface="Arial" pitchFamily="34" charset="0"/>
              <a:ea typeface="ＭＳ Ｐゴシック" pitchFamily="50" charset="-128"/>
              <a:cs typeface="Arial" pitchFamily="34" charset="0"/>
            </a:endParaRPr>
          </a:p>
        </p:txBody>
      </p:sp>
      <p:grpSp>
        <p:nvGrpSpPr>
          <p:cNvPr id="1733" name="Group 1732"/>
          <p:cNvGrpSpPr/>
          <p:nvPr/>
        </p:nvGrpSpPr>
        <p:grpSpPr>
          <a:xfrm>
            <a:off x="3930647" y="3210527"/>
            <a:ext cx="126937" cy="273545"/>
            <a:chOff x="6641937" y="2537437"/>
            <a:chExt cx="776868" cy="1674123"/>
          </a:xfrm>
        </p:grpSpPr>
        <p:grpSp>
          <p:nvGrpSpPr>
            <p:cNvPr id="1734" name="Group 1733"/>
            <p:cNvGrpSpPr/>
            <p:nvPr/>
          </p:nvGrpSpPr>
          <p:grpSpPr>
            <a:xfrm>
              <a:off x="6641937" y="3513388"/>
              <a:ext cx="776868" cy="698172"/>
              <a:chOff x="7580041" y="1460227"/>
              <a:chExt cx="776868" cy="698172"/>
            </a:xfrm>
          </p:grpSpPr>
          <p:sp>
            <p:nvSpPr>
              <p:cNvPr id="1736" name="Rectangle 1735"/>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37" name="Rectangle 1736"/>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38" name="Rectangle 1737"/>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39" name="Rectangle 1738"/>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40" name="Rectangle 1739"/>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41" name="Rectangle 1740"/>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42" name="Rectangle 1741"/>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43" name="Rectangle 1742"/>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44" name="Rectangle 1743"/>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45" name="Rectangle 1744"/>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46" name="Rectangle 1745"/>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47" name="Rectangle 1746"/>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48" name="Rectangle 1747"/>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49" name="Rectangle 1748"/>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50" name="Rectangle 1749"/>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51" name="Rectangle 1750"/>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52" name="Rectangle 1751"/>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53" name="Rectangle 1752"/>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54" name="Rectangle 1753"/>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55" name="Rectangle 1754"/>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56" name="Rectangle 1755"/>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1735" name="Oval 1734"/>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1757" name="Group 1756"/>
          <p:cNvGrpSpPr/>
          <p:nvPr/>
        </p:nvGrpSpPr>
        <p:grpSpPr>
          <a:xfrm>
            <a:off x="4126517" y="3210527"/>
            <a:ext cx="126937" cy="273545"/>
            <a:chOff x="6641937" y="2537437"/>
            <a:chExt cx="776868" cy="1674123"/>
          </a:xfrm>
        </p:grpSpPr>
        <p:grpSp>
          <p:nvGrpSpPr>
            <p:cNvPr id="1758" name="Group 1757"/>
            <p:cNvGrpSpPr/>
            <p:nvPr/>
          </p:nvGrpSpPr>
          <p:grpSpPr>
            <a:xfrm>
              <a:off x="6641937" y="3513388"/>
              <a:ext cx="776868" cy="698172"/>
              <a:chOff x="7580041" y="1460227"/>
              <a:chExt cx="776868" cy="698172"/>
            </a:xfrm>
          </p:grpSpPr>
          <p:sp>
            <p:nvSpPr>
              <p:cNvPr id="1760" name="Rectangle 1759"/>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61" name="Rectangle 1760"/>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62" name="Rectangle 1761"/>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63" name="Rectangle 1762"/>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64" name="Rectangle 1763"/>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65" name="Rectangle 1764"/>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66" name="Rectangle 1765"/>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67" name="Rectangle 1766"/>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68" name="Rectangle 1767"/>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69" name="Rectangle 1768"/>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70" name="Rectangle 1769"/>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71" name="Rectangle 1770"/>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72" name="Rectangle 1771"/>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73" name="Rectangle 1772"/>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74" name="Rectangle 1773"/>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75" name="Rectangle 1774"/>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76" name="Rectangle 1775"/>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77" name="Rectangle 1776"/>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78" name="Rectangle 1777"/>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79" name="Rectangle 1778"/>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80" name="Rectangle 1779"/>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1759" name="Oval 1758"/>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1781" name="Group 1780"/>
          <p:cNvGrpSpPr/>
          <p:nvPr/>
        </p:nvGrpSpPr>
        <p:grpSpPr>
          <a:xfrm>
            <a:off x="4330217" y="3210527"/>
            <a:ext cx="1106284" cy="273545"/>
            <a:chOff x="6641937" y="2537438"/>
            <a:chExt cx="2654345" cy="656326"/>
          </a:xfrm>
        </p:grpSpPr>
        <p:grpSp>
          <p:nvGrpSpPr>
            <p:cNvPr id="1782" name="Group 1781"/>
            <p:cNvGrpSpPr/>
            <p:nvPr/>
          </p:nvGrpSpPr>
          <p:grpSpPr>
            <a:xfrm>
              <a:off x="6641937" y="2537438"/>
              <a:ext cx="304564" cy="656326"/>
              <a:chOff x="6641937" y="2537437"/>
              <a:chExt cx="776868" cy="1674123"/>
            </a:xfrm>
          </p:grpSpPr>
          <p:grpSp>
            <p:nvGrpSpPr>
              <p:cNvPr id="1999" name="Group 1998"/>
              <p:cNvGrpSpPr/>
              <p:nvPr/>
            </p:nvGrpSpPr>
            <p:grpSpPr>
              <a:xfrm>
                <a:off x="6641937" y="3513388"/>
                <a:ext cx="776868" cy="698172"/>
                <a:chOff x="7580041" y="1460227"/>
                <a:chExt cx="776868" cy="698172"/>
              </a:xfrm>
            </p:grpSpPr>
            <p:sp>
              <p:nvSpPr>
                <p:cNvPr id="2001" name="Rectangle 2000"/>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02" name="Rectangle 2001"/>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03" name="Rectangle 2002"/>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04" name="Rectangle 2003"/>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05" name="Rectangle 2004"/>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06" name="Rectangle 2005"/>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07" name="Rectangle 2006"/>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08" name="Rectangle 2007"/>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09" name="Rectangle 2008"/>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34" name="Rectangle 2033"/>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35" name="Rectangle 2034"/>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36" name="Rectangle 2035"/>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37" name="Rectangle 2036"/>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38" name="Rectangle 2037"/>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39" name="Rectangle 2038"/>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40" name="Rectangle 2039"/>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41" name="Rectangle 2040"/>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42" name="Rectangle 2041"/>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43" name="Rectangle 2042"/>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44" name="Rectangle 2043"/>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45" name="Rectangle 2044"/>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000" name="Oval 1999"/>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1783" name="Group 1782"/>
            <p:cNvGrpSpPr/>
            <p:nvPr/>
          </p:nvGrpSpPr>
          <p:grpSpPr>
            <a:xfrm>
              <a:off x="7111893" y="2537438"/>
              <a:ext cx="304564" cy="656326"/>
              <a:chOff x="6641937" y="2537437"/>
              <a:chExt cx="776868" cy="1674123"/>
            </a:xfrm>
          </p:grpSpPr>
          <p:grpSp>
            <p:nvGrpSpPr>
              <p:cNvPr id="1882" name="Group 1881"/>
              <p:cNvGrpSpPr/>
              <p:nvPr/>
            </p:nvGrpSpPr>
            <p:grpSpPr>
              <a:xfrm>
                <a:off x="6641937" y="3513388"/>
                <a:ext cx="776868" cy="698172"/>
                <a:chOff x="7580041" y="1460227"/>
                <a:chExt cx="776868" cy="698172"/>
              </a:xfrm>
            </p:grpSpPr>
            <p:sp>
              <p:nvSpPr>
                <p:cNvPr id="1884" name="Rectangle 1883"/>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85" name="Rectangle 1884"/>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86" name="Rectangle 1885"/>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87" name="Rectangle 1886"/>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88" name="Rectangle 1887"/>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89" name="Rectangle 1888"/>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982" name="Rectangle 1981"/>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983" name="Rectangle 1982"/>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986" name="Rectangle 1985"/>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987" name="Rectangle 1986"/>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988" name="Rectangle 1987"/>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989" name="Rectangle 1988"/>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990" name="Rectangle 1989"/>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991" name="Rectangle 1990"/>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992" name="Rectangle 1991"/>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993" name="Rectangle 1992"/>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994" name="Rectangle 1993"/>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995" name="Rectangle 1994"/>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996" name="Rectangle 1995"/>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997" name="Rectangle 1996"/>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998" name="Rectangle 1997"/>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1883" name="Oval 1882"/>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1784" name="Group 1783"/>
            <p:cNvGrpSpPr/>
            <p:nvPr/>
          </p:nvGrpSpPr>
          <p:grpSpPr>
            <a:xfrm>
              <a:off x="7581849" y="2537438"/>
              <a:ext cx="304564" cy="656326"/>
              <a:chOff x="6641937" y="2537437"/>
              <a:chExt cx="776868" cy="1674123"/>
            </a:xfrm>
          </p:grpSpPr>
          <p:grpSp>
            <p:nvGrpSpPr>
              <p:cNvPr id="1859" name="Group 1858"/>
              <p:cNvGrpSpPr/>
              <p:nvPr/>
            </p:nvGrpSpPr>
            <p:grpSpPr>
              <a:xfrm>
                <a:off x="6641937" y="3513388"/>
                <a:ext cx="776868" cy="698172"/>
                <a:chOff x="7580041" y="1460227"/>
                <a:chExt cx="776868" cy="698172"/>
              </a:xfrm>
            </p:grpSpPr>
            <p:sp>
              <p:nvSpPr>
                <p:cNvPr id="1861" name="Rectangle 1860"/>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62" name="Rectangle 1861"/>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63" name="Rectangle 1862"/>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64" name="Rectangle 1863"/>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65" name="Rectangle 1864"/>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66" name="Rectangle 1865"/>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67" name="Rectangle 1866"/>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68" name="Rectangle 1867"/>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69" name="Rectangle 1868"/>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70" name="Rectangle 1869"/>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71" name="Rectangle 1870"/>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72" name="Rectangle 1871"/>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73" name="Rectangle 1872"/>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74" name="Rectangle 1873"/>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75" name="Rectangle 1874"/>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76" name="Rectangle 1875"/>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77" name="Rectangle 1876"/>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78" name="Rectangle 1877"/>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79" name="Rectangle 1878"/>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80" name="Rectangle 1879"/>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81" name="Rectangle 1880"/>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1860" name="Oval 1859"/>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Arial" pitchFamily="34" charset="0"/>
                  <a:ea typeface="ＭＳ Ｐゴシック" pitchFamily="50" charset="-128"/>
                  <a:cs typeface="Arial" pitchFamily="34" charset="0"/>
                </a:endParaRPr>
              </a:p>
            </p:txBody>
          </p:sp>
        </p:grpSp>
        <p:grpSp>
          <p:nvGrpSpPr>
            <p:cNvPr id="1785" name="Group 1784"/>
            <p:cNvGrpSpPr/>
            <p:nvPr/>
          </p:nvGrpSpPr>
          <p:grpSpPr>
            <a:xfrm>
              <a:off x="8051805" y="2537438"/>
              <a:ext cx="304564" cy="656326"/>
              <a:chOff x="6641937" y="2537437"/>
              <a:chExt cx="776868" cy="1674123"/>
            </a:xfrm>
          </p:grpSpPr>
          <p:grpSp>
            <p:nvGrpSpPr>
              <p:cNvPr id="1834" name="Group 1833"/>
              <p:cNvGrpSpPr/>
              <p:nvPr/>
            </p:nvGrpSpPr>
            <p:grpSpPr>
              <a:xfrm>
                <a:off x="6641937" y="3513388"/>
                <a:ext cx="776868" cy="698172"/>
                <a:chOff x="7580041" y="1460227"/>
                <a:chExt cx="776868" cy="698172"/>
              </a:xfrm>
            </p:grpSpPr>
            <p:sp>
              <p:nvSpPr>
                <p:cNvPr id="1836" name="Rectangle 1835"/>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37" name="Rectangle 1836"/>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39" name="Rectangle 1838"/>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41" name="Rectangle 1840"/>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42" name="Rectangle 1841"/>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43" name="Rectangle 1842"/>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44" name="Rectangle 1843"/>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45" name="Rectangle 1844"/>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46" name="Rectangle 1845"/>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47" name="Rectangle 1846"/>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48" name="Rectangle 1847"/>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49" name="Rectangle 1848"/>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50" name="Rectangle 1849"/>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51" name="Rectangle 1850"/>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52" name="Rectangle 1851"/>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53" name="Rectangle 1852"/>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54" name="Rectangle 1853"/>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55" name="Rectangle 1854"/>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56" name="Rectangle 1855"/>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57" name="Rectangle 1856"/>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58" name="Rectangle 1857"/>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1835" name="Oval 1834"/>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1786" name="Group 1785"/>
            <p:cNvGrpSpPr/>
            <p:nvPr/>
          </p:nvGrpSpPr>
          <p:grpSpPr>
            <a:xfrm>
              <a:off x="8521761" y="2537438"/>
              <a:ext cx="304564" cy="656326"/>
              <a:chOff x="6641937" y="2537437"/>
              <a:chExt cx="776868" cy="1674123"/>
            </a:xfrm>
          </p:grpSpPr>
          <p:grpSp>
            <p:nvGrpSpPr>
              <p:cNvPr id="1811" name="Group 1810"/>
              <p:cNvGrpSpPr/>
              <p:nvPr/>
            </p:nvGrpSpPr>
            <p:grpSpPr>
              <a:xfrm>
                <a:off x="6641937" y="3513388"/>
                <a:ext cx="776868" cy="698172"/>
                <a:chOff x="7580041" y="1460227"/>
                <a:chExt cx="776868" cy="698172"/>
              </a:xfrm>
            </p:grpSpPr>
            <p:sp>
              <p:nvSpPr>
                <p:cNvPr id="1813" name="Rectangle 1812"/>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14" name="Rectangle 1813"/>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15" name="Rectangle 1814"/>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16" name="Rectangle 1815"/>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17" name="Rectangle 1816"/>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18" name="Rectangle 1817"/>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19" name="Rectangle 1818"/>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20" name="Rectangle 1819"/>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21" name="Rectangle 1820"/>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22" name="Rectangle 1821"/>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23" name="Rectangle 1822"/>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24" name="Rectangle 1823"/>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25" name="Rectangle 1824"/>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26" name="Rectangle 1825"/>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27" name="Rectangle 1826"/>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28" name="Rectangle 1827"/>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29" name="Rectangle 1828"/>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30" name="Rectangle 1829"/>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31" name="Rectangle 1830"/>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32" name="Rectangle 1831"/>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33" name="Rectangle 1832"/>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1812" name="Oval 1811"/>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1787" name="Group 1786"/>
            <p:cNvGrpSpPr/>
            <p:nvPr/>
          </p:nvGrpSpPr>
          <p:grpSpPr>
            <a:xfrm>
              <a:off x="8991718" y="2537438"/>
              <a:ext cx="304564" cy="656326"/>
              <a:chOff x="6641937" y="2537437"/>
              <a:chExt cx="776868" cy="1674123"/>
            </a:xfrm>
          </p:grpSpPr>
          <p:grpSp>
            <p:nvGrpSpPr>
              <p:cNvPr id="1788" name="Group 1787"/>
              <p:cNvGrpSpPr/>
              <p:nvPr/>
            </p:nvGrpSpPr>
            <p:grpSpPr>
              <a:xfrm>
                <a:off x="6641937" y="3513388"/>
                <a:ext cx="776868" cy="698172"/>
                <a:chOff x="7580041" y="1460227"/>
                <a:chExt cx="776868" cy="698172"/>
              </a:xfrm>
            </p:grpSpPr>
            <p:sp>
              <p:nvSpPr>
                <p:cNvPr id="1790" name="Rectangle 1789"/>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91" name="Rectangle 1790"/>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92" name="Rectangle 1791"/>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93" name="Rectangle 1792"/>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94" name="Rectangle 1793"/>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95" name="Rectangle 1794"/>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96" name="Rectangle 1795"/>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97" name="Rectangle 1796"/>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98" name="Rectangle 1797"/>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799" name="Rectangle 1798"/>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00" name="Rectangle 1799"/>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01" name="Rectangle 1800"/>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02" name="Rectangle 1801"/>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03" name="Rectangle 1802"/>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04" name="Rectangle 1803"/>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05" name="Rectangle 1804"/>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06" name="Rectangle 1805"/>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07" name="Rectangle 1806"/>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08" name="Rectangle 1807"/>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09" name="Rectangle 1808"/>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810" name="Rectangle 1809"/>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1789" name="Oval 1788"/>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grpSp>
        <p:nvGrpSpPr>
          <p:cNvPr id="2046" name="Group 2045"/>
          <p:cNvGrpSpPr/>
          <p:nvPr/>
        </p:nvGrpSpPr>
        <p:grpSpPr>
          <a:xfrm>
            <a:off x="3147170" y="3598934"/>
            <a:ext cx="1106284" cy="273545"/>
            <a:chOff x="6641937" y="2537438"/>
            <a:chExt cx="2654345" cy="656326"/>
          </a:xfrm>
        </p:grpSpPr>
        <p:grpSp>
          <p:nvGrpSpPr>
            <p:cNvPr id="2047" name="Group 2046"/>
            <p:cNvGrpSpPr/>
            <p:nvPr/>
          </p:nvGrpSpPr>
          <p:grpSpPr>
            <a:xfrm>
              <a:off x="6641937" y="2537438"/>
              <a:ext cx="304564" cy="656326"/>
              <a:chOff x="6641937" y="2537437"/>
              <a:chExt cx="776868" cy="1674123"/>
            </a:xfrm>
          </p:grpSpPr>
          <p:grpSp>
            <p:nvGrpSpPr>
              <p:cNvPr id="2168" name="Group 2167"/>
              <p:cNvGrpSpPr/>
              <p:nvPr/>
            </p:nvGrpSpPr>
            <p:grpSpPr>
              <a:xfrm>
                <a:off x="6641937" y="3513388"/>
                <a:ext cx="776868" cy="698172"/>
                <a:chOff x="7580041" y="1460227"/>
                <a:chExt cx="776868" cy="698172"/>
              </a:xfrm>
            </p:grpSpPr>
            <p:sp>
              <p:nvSpPr>
                <p:cNvPr id="2170" name="Rectangle 2169"/>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71" name="Rectangle 2170"/>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72" name="Rectangle 2171"/>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73" name="Rectangle 2172"/>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74" name="Rectangle 2173"/>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75" name="Rectangle 2174"/>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76" name="Rectangle 2175"/>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77" name="Rectangle 2176"/>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78" name="Rectangle 2177"/>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79" name="Rectangle 2178"/>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80" name="Rectangle 2179"/>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81" name="Rectangle 2180"/>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82" name="Rectangle 2181"/>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83" name="Rectangle 2182"/>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84" name="Rectangle 2183"/>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85" name="Rectangle 2184"/>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86" name="Rectangle 2185"/>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87" name="Rectangle 2186"/>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88" name="Rectangle 2187"/>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89" name="Rectangle 2188"/>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90" name="Rectangle 2189"/>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169" name="Oval 2168"/>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048" name="Group 2047"/>
            <p:cNvGrpSpPr/>
            <p:nvPr/>
          </p:nvGrpSpPr>
          <p:grpSpPr>
            <a:xfrm>
              <a:off x="7111893" y="2537438"/>
              <a:ext cx="304564" cy="656326"/>
              <a:chOff x="6641937" y="2537437"/>
              <a:chExt cx="776868" cy="1674123"/>
            </a:xfrm>
          </p:grpSpPr>
          <p:grpSp>
            <p:nvGrpSpPr>
              <p:cNvPr id="2145" name="Group 2144"/>
              <p:cNvGrpSpPr/>
              <p:nvPr/>
            </p:nvGrpSpPr>
            <p:grpSpPr>
              <a:xfrm>
                <a:off x="6641937" y="3513388"/>
                <a:ext cx="776868" cy="698172"/>
                <a:chOff x="7580041" y="1460227"/>
                <a:chExt cx="776868" cy="698172"/>
              </a:xfrm>
            </p:grpSpPr>
            <p:sp>
              <p:nvSpPr>
                <p:cNvPr id="2147" name="Rectangle 2146"/>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48" name="Rectangle 2147"/>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49" name="Rectangle 2148"/>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50" name="Rectangle 2149"/>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51" name="Rectangle 2150"/>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52" name="Rectangle 2151"/>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53" name="Rectangle 2152"/>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54" name="Rectangle 2153"/>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55" name="Rectangle 2154"/>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56" name="Rectangle 2155"/>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57" name="Rectangle 2156"/>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58" name="Rectangle 2157"/>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59" name="Rectangle 2158"/>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60" name="Rectangle 2159"/>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61" name="Rectangle 2160"/>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62" name="Rectangle 2161"/>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63" name="Rectangle 2162"/>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64" name="Rectangle 2163"/>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65" name="Rectangle 2164"/>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66" name="Rectangle 2165"/>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67" name="Rectangle 2166"/>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146" name="Oval 2145"/>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049" name="Group 2048"/>
            <p:cNvGrpSpPr/>
            <p:nvPr/>
          </p:nvGrpSpPr>
          <p:grpSpPr>
            <a:xfrm>
              <a:off x="7581849" y="2537438"/>
              <a:ext cx="304564" cy="656326"/>
              <a:chOff x="6641937" y="2537437"/>
              <a:chExt cx="776868" cy="1674123"/>
            </a:xfrm>
          </p:grpSpPr>
          <p:grpSp>
            <p:nvGrpSpPr>
              <p:cNvPr id="2122" name="Group 2121"/>
              <p:cNvGrpSpPr/>
              <p:nvPr/>
            </p:nvGrpSpPr>
            <p:grpSpPr>
              <a:xfrm>
                <a:off x="6641937" y="3513388"/>
                <a:ext cx="776868" cy="698172"/>
                <a:chOff x="7580041" y="1460227"/>
                <a:chExt cx="776868" cy="698172"/>
              </a:xfrm>
            </p:grpSpPr>
            <p:sp>
              <p:nvSpPr>
                <p:cNvPr id="2124" name="Rectangle 2123"/>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25" name="Rectangle 2124"/>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26" name="Rectangle 2125"/>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27" name="Rectangle 2126"/>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28" name="Rectangle 2127"/>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29" name="Rectangle 2128"/>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30" name="Rectangle 2129"/>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31" name="Rectangle 2130"/>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32" name="Rectangle 2131"/>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33" name="Rectangle 2132"/>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34" name="Rectangle 2133"/>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35" name="Rectangle 2134"/>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36" name="Rectangle 2135"/>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37" name="Rectangle 2136"/>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38" name="Rectangle 2137"/>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39" name="Rectangle 2138"/>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40" name="Rectangle 2139"/>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41" name="Rectangle 2140"/>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42" name="Rectangle 2141"/>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43" name="Rectangle 2142"/>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44" name="Rectangle 2143"/>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123" name="Oval 2122"/>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Arial" pitchFamily="34" charset="0"/>
                  <a:ea typeface="ＭＳ Ｐゴシック" pitchFamily="50" charset="-128"/>
                  <a:cs typeface="Arial" pitchFamily="34" charset="0"/>
                </a:endParaRPr>
              </a:p>
            </p:txBody>
          </p:sp>
        </p:grpSp>
        <p:grpSp>
          <p:nvGrpSpPr>
            <p:cNvPr id="2050" name="Group 2049"/>
            <p:cNvGrpSpPr/>
            <p:nvPr/>
          </p:nvGrpSpPr>
          <p:grpSpPr>
            <a:xfrm>
              <a:off x="8051805" y="2537438"/>
              <a:ext cx="304564" cy="656326"/>
              <a:chOff x="6641937" y="2537437"/>
              <a:chExt cx="776868" cy="1674123"/>
            </a:xfrm>
          </p:grpSpPr>
          <p:grpSp>
            <p:nvGrpSpPr>
              <p:cNvPr id="2099" name="Group 2098"/>
              <p:cNvGrpSpPr/>
              <p:nvPr/>
            </p:nvGrpSpPr>
            <p:grpSpPr>
              <a:xfrm>
                <a:off x="6641937" y="3513388"/>
                <a:ext cx="776868" cy="698172"/>
                <a:chOff x="7580041" y="1460227"/>
                <a:chExt cx="776868" cy="698172"/>
              </a:xfrm>
            </p:grpSpPr>
            <p:sp>
              <p:nvSpPr>
                <p:cNvPr id="2101" name="Rectangle 2100"/>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02" name="Rectangle 2101"/>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03" name="Rectangle 2102"/>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04" name="Rectangle 2103"/>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05" name="Rectangle 2104"/>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06" name="Rectangle 2105"/>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07" name="Rectangle 2106"/>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08" name="Rectangle 2107"/>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09" name="Rectangle 2108"/>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10" name="Rectangle 2109"/>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11" name="Rectangle 2110"/>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12" name="Rectangle 2111"/>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13" name="Rectangle 2112"/>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14" name="Rectangle 2113"/>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15" name="Rectangle 2114"/>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16" name="Rectangle 2115"/>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17" name="Rectangle 2116"/>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18" name="Rectangle 2117"/>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19" name="Rectangle 2118"/>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20" name="Rectangle 2119"/>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21" name="Rectangle 2120"/>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100" name="Oval 2099"/>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Arial" pitchFamily="34" charset="0"/>
                  <a:ea typeface="ＭＳ Ｐゴシック" pitchFamily="50" charset="-128"/>
                  <a:cs typeface="Arial" pitchFamily="34" charset="0"/>
                </a:endParaRPr>
              </a:p>
            </p:txBody>
          </p:sp>
        </p:grpSp>
        <p:grpSp>
          <p:nvGrpSpPr>
            <p:cNvPr id="2051" name="Group 2050"/>
            <p:cNvGrpSpPr/>
            <p:nvPr/>
          </p:nvGrpSpPr>
          <p:grpSpPr>
            <a:xfrm>
              <a:off x="8521761" y="2537438"/>
              <a:ext cx="304564" cy="656326"/>
              <a:chOff x="6641937" y="2537437"/>
              <a:chExt cx="776868" cy="1674123"/>
            </a:xfrm>
          </p:grpSpPr>
          <p:grpSp>
            <p:nvGrpSpPr>
              <p:cNvPr id="2076" name="Group 2075"/>
              <p:cNvGrpSpPr/>
              <p:nvPr/>
            </p:nvGrpSpPr>
            <p:grpSpPr>
              <a:xfrm>
                <a:off x="6641937" y="3513388"/>
                <a:ext cx="776868" cy="698172"/>
                <a:chOff x="7580041" y="1460227"/>
                <a:chExt cx="776868" cy="698172"/>
              </a:xfrm>
            </p:grpSpPr>
            <p:sp>
              <p:nvSpPr>
                <p:cNvPr id="2078" name="Rectangle 2077"/>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79" name="Rectangle 2078"/>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80" name="Rectangle 2079"/>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81" name="Rectangle 2080"/>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82" name="Rectangle 2081"/>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83" name="Rectangle 2082"/>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84" name="Rectangle 2083"/>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85" name="Rectangle 2084"/>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86" name="Rectangle 2085"/>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87" name="Rectangle 2086"/>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88" name="Rectangle 2087"/>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89" name="Rectangle 2088"/>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90" name="Rectangle 2089"/>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91" name="Rectangle 2090"/>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92" name="Rectangle 2091"/>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93" name="Rectangle 2092"/>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94" name="Rectangle 2093"/>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95" name="Rectangle 2094"/>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96" name="Rectangle 2095"/>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97" name="Rectangle 2096"/>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98" name="Rectangle 2097"/>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077" name="Oval 2076"/>
              <p:cNvSpPr/>
              <p:nvPr/>
            </p:nvSpPr>
            <p:spPr>
              <a:xfrm>
                <a:off x="6641937" y="2537437"/>
                <a:ext cx="774080" cy="77408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052" name="Group 2051"/>
            <p:cNvGrpSpPr/>
            <p:nvPr/>
          </p:nvGrpSpPr>
          <p:grpSpPr>
            <a:xfrm>
              <a:off x="8991718" y="2537438"/>
              <a:ext cx="304564" cy="656326"/>
              <a:chOff x="6641937" y="2537437"/>
              <a:chExt cx="776868" cy="1674123"/>
            </a:xfrm>
          </p:grpSpPr>
          <p:grpSp>
            <p:nvGrpSpPr>
              <p:cNvPr id="2053" name="Group 2052"/>
              <p:cNvGrpSpPr/>
              <p:nvPr/>
            </p:nvGrpSpPr>
            <p:grpSpPr>
              <a:xfrm>
                <a:off x="6641937" y="3513388"/>
                <a:ext cx="776868" cy="698172"/>
                <a:chOff x="7580041" y="1460227"/>
                <a:chExt cx="776868" cy="698172"/>
              </a:xfrm>
            </p:grpSpPr>
            <p:sp>
              <p:nvSpPr>
                <p:cNvPr id="2055" name="Rectangle 2054"/>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56" name="Rectangle 2055"/>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57" name="Rectangle 2056"/>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58" name="Rectangle 2057"/>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59" name="Rectangle 2058"/>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60" name="Rectangle 2059"/>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61" name="Rectangle 2060"/>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62" name="Rectangle 2061"/>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63" name="Rectangle 2062"/>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64" name="Rectangle 2063"/>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65" name="Rectangle 2064"/>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66" name="Rectangle 2065"/>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67" name="Rectangle 2066"/>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68" name="Rectangle 2067"/>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69" name="Rectangle 2068"/>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70" name="Rectangle 2069"/>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71" name="Rectangle 2070"/>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72" name="Rectangle 2071"/>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73" name="Rectangle 2072"/>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74" name="Rectangle 2073"/>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075" name="Rectangle 2074"/>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054" name="Oval 2053"/>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grpSp>
        <p:nvGrpSpPr>
          <p:cNvPr id="2191" name="Group 2190"/>
          <p:cNvGrpSpPr/>
          <p:nvPr/>
        </p:nvGrpSpPr>
        <p:grpSpPr>
          <a:xfrm>
            <a:off x="4330217" y="3758400"/>
            <a:ext cx="126937" cy="114079"/>
            <a:chOff x="7580041" y="1460227"/>
            <a:chExt cx="776868" cy="698172"/>
          </a:xfrm>
        </p:grpSpPr>
        <p:sp>
          <p:nvSpPr>
            <p:cNvPr id="2192" name="Rectangle 2191"/>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93" name="Rectangle 2192"/>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94" name="Rectangle 2193"/>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95" name="Rectangle 2194"/>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96" name="Rectangle 2195"/>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97" name="Rectangle 2196"/>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98" name="Rectangle 2197"/>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199" name="Rectangle 2198"/>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00" name="Rectangle 2199"/>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01" name="Rectangle 2200"/>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02" name="Rectangle 2201"/>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03" name="Rectangle 2202"/>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04" name="Rectangle 2203"/>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05" name="Rectangle 2204"/>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06" name="Rectangle 2205"/>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07" name="Rectangle 2206"/>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08" name="Rectangle 2207"/>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09" name="Rectangle 2208"/>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10" name="Rectangle 2209"/>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11" name="Rectangle 2210"/>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12" name="Rectangle 2211"/>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213" name="Oval 2212"/>
          <p:cNvSpPr/>
          <p:nvPr/>
        </p:nvSpPr>
        <p:spPr>
          <a:xfrm>
            <a:off x="4330216" y="3598933"/>
            <a:ext cx="126482" cy="126482"/>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mtClean="0">
              <a:latin typeface="Arial" pitchFamily="34" charset="0"/>
              <a:ea typeface="ＭＳ Ｐゴシック" pitchFamily="50" charset="-128"/>
              <a:cs typeface="Arial" pitchFamily="34" charset="0"/>
            </a:endParaRPr>
          </a:p>
        </p:txBody>
      </p:sp>
      <p:grpSp>
        <p:nvGrpSpPr>
          <p:cNvPr id="2214" name="Group 2213"/>
          <p:cNvGrpSpPr/>
          <p:nvPr/>
        </p:nvGrpSpPr>
        <p:grpSpPr>
          <a:xfrm>
            <a:off x="4526086" y="3598934"/>
            <a:ext cx="126937" cy="273545"/>
            <a:chOff x="6641937" y="2537437"/>
            <a:chExt cx="776868" cy="1674123"/>
          </a:xfrm>
        </p:grpSpPr>
        <p:grpSp>
          <p:nvGrpSpPr>
            <p:cNvPr id="2215" name="Group 2214"/>
            <p:cNvGrpSpPr/>
            <p:nvPr/>
          </p:nvGrpSpPr>
          <p:grpSpPr>
            <a:xfrm>
              <a:off x="6641937" y="3513388"/>
              <a:ext cx="776868" cy="698172"/>
              <a:chOff x="7580041" y="1460227"/>
              <a:chExt cx="776868" cy="698172"/>
            </a:xfrm>
          </p:grpSpPr>
          <p:sp>
            <p:nvSpPr>
              <p:cNvPr id="2217" name="Rectangle 2216"/>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18" name="Rectangle 2217"/>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19" name="Rectangle 2218"/>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20" name="Rectangle 2219"/>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21" name="Rectangle 2220"/>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22" name="Rectangle 2221"/>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23" name="Rectangle 2222"/>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24" name="Rectangle 2223"/>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25" name="Rectangle 2224"/>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26" name="Rectangle 2225"/>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27" name="Rectangle 2226"/>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28" name="Rectangle 2227"/>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29" name="Rectangle 2228"/>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30" name="Rectangle 2229"/>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31" name="Rectangle 2230"/>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32" name="Rectangle 2231"/>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33" name="Rectangle 2232"/>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34" name="Rectangle 2233"/>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35" name="Rectangle 2234"/>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36" name="Rectangle 2235"/>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37" name="Rectangle 2236"/>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216" name="Oval 2215"/>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238" name="Group 2237"/>
          <p:cNvGrpSpPr/>
          <p:nvPr/>
        </p:nvGrpSpPr>
        <p:grpSpPr>
          <a:xfrm>
            <a:off x="4721955" y="3598934"/>
            <a:ext cx="126937" cy="273545"/>
            <a:chOff x="6641937" y="2537437"/>
            <a:chExt cx="776868" cy="1674123"/>
          </a:xfrm>
        </p:grpSpPr>
        <p:grpSp>
          <p:nvGrpSpPr>
            <p:cNvPr id="2239" name="Group 2238"/>
            <p:cNvGrpSpPr/>
            <p:nvPr/>
          </p:nvGrpSpPr>
          <p:grpSpPr>
            <a:xfrm>
              <a:off x="6641937" y="3513388"/>
              <a:ext cx="776868" cy="698172"/>
              <a:chOff x="7580041" y="1460227"/>
              <a:chExt cx="776868" cy="698172"/>
            </a:xfrm>
          </p:grpSpPr>
          <p:sp>
            <p:nvSpPr>
              <p:cNvPr id="2241" name="Rectangle 2240"/>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42" name="Rectangle 2241"/>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43" name="Rectangle 2242"/>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44" name="Rectangle 2243"/>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45" name="Rectangle 2244"/>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46" name="Rectangle 2245"/>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47" name="Rectangle 2246"/>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48" name="Rectangle 2247"/>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49" name="Rectangle 2248"/>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50" name="Rectangle 2249"/>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51" name="Rectangle 2250"/>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52" name="Rectangle 2251"/>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53" name="Rectangle 2252"/>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54" name="Rectangle 2253"/>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55" name="Rectangle 2254"/>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56" name="Rectangle 2255"/>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57" name="Rectangle 2256"/>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58" name="Rectangle 2257"/>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59" name="Rectangle 2258"/>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60" name="Rectangle 2259"/>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61" name="Rectangle 2260"/>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240" name="Oval 2239"/>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Arial" pitchFamily="34" charset="0"/>
                <a:ea typeface="ＭＳ Ｐゴシック" pitchFamily="50" charset="-128"/>
                <a:cs typeface="Arial" pitchFamily="34" charset="0"/>
              </a:endParaRPr>
            </a:p>
          </p:txBody>
        </p:sp>
      </p:grpSp>
      <p:grpSp>
        <p:nvGrpSpPr>
          <p:cNvPr id="2262" name="Group 2261"/>
          <p:cNvGrpSpPr/>
          <p:nvPr/>
        </p:nvGrpSpPr>
        <p:grpSpPr>
          <a:xfrm>
            <a:off x="4917824" y="3598934"/>
            <a:ext cx="126937" cy="273545"/>
            <a:chOff x="6641937" y="2537437"/>
            <a:chExt cx="776868" cy="1674123"/>
          </a:xfrm>
        </p:grpSpPr>
        <p:grpSp>
          <p:nvGrpSpPr>
            <p:cNvPr id="2263" name="Group 2262"/>
            <p:cNvGrpSpPr/>
            <p:nvPr/>
          </p:nvGrpSpPr>
          <p:grpSpPr>
            <a:xfrm>
              <a:off x="6641937" y="3513388"/>
              <a:ext cx="776868" cy="698172"/>
              <a:chOff x="7580041" y="1460227"/>
              <a:chExt cx="776868" cy="698172"/>
            </a:xfrm>
          </p:grpSpPr>
          <p:sp>
            <p:nvSpPr>
              <p:cNvPr id="2265" name="Rectangle 2264"/>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66" name="Rectangle 2265"/>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67" name="Rectangle 2266"/>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68" name="Rectangle 2267"/>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69" name="Rectangle 2268"/>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70" name="Rectangle 2269"/>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71" name="Rectangle 2270"/>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72" name="Rectangle 2271"/>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73" name="Rectangle 2272"/>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74" name="Rectangle 2273"/>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75" name="Rectangle 2274"/>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76" name="Rectangle 2275"/>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77" name="Rectangle 2276"/>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78" name="Rectangle 2277"/>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79" name="Rectangle 2278"/>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80" name="Rectangle 2279"/>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81" name="Rectangle 2280"/>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82" name="Rectangle 2281"/>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83" name="Rectangle 2282"/>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84" name="Rectangle 2283"/>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85" name="Rectangle 2284"/>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264" name="Oval 2263"/>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286" name="Group 2285"/>
          <p:cNvGrpSpPr/>
          <p:nvPr/>
        </p:nvGrpSpPr>
        <p:grpSpPr>
          <a:xfrm>
            <a:off x="5113694" y="3758400"/>
            <a:ext cx="126937" cy="114079"/>
            <a:chOff x="7580041" y="1460227"/>
            <a:chExt cx="776868" cy="698172"/>
          </a:xfrm>
        </p:grpSpPr>
        <p:sp>
          <p:nvSpPr>
            <p:cNvPr id="2287" name="Rectangle 2286"/>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88" name="Rectangle 2287"/>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89" name="Rectangle 2288"/>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90" name="Rectangle 2289"/>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91" name="Rectangle 2290"/>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92" name="Rectangle 2291"/>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93" name="Rectangle 2292"/>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94" name="Rectangle 2293"/>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95" name="Rectangle 2294"/>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96" name="Rectangle 2295"/>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97" name="Rectangle 2296"/>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98" name="Rectangle 2297"/>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299" name="Rectangle 2298"/>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00" name="Rectangle 2299"/>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01" name="Rectangle 2300"/>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02" name="Rectangle 2301"/>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03" name="Rectangle 2302"/>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04" name="Rectangle 2303"/>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05" name="Rectangle 2304"/>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06" name="Rectangle 2305"/>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07" name="Rectangle 2306"/>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308" name="Oval 2307"/>
          <p:cNvSpPr/>
          <p:nvPr/>
        </p:nvSpPr>
        <p:spPr>
          <a:xfrm>
            <a:off x="5113693" y="3598933"/>
            <a:ext cx="126482" cy="126482"/>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a:latin typeface="Arial" pitchFamily="34" charset="0"/>
              <a:ea typeface="ＭＳ Ｐゴシック" pitchFamily="50" charset="-128"/>
              <a:cs typeface="Arial" pitchFamily="34" charset="0"/>
            </a:endParaRPr>
          </a:p>
        </p:txBody>
      </p:sp>
      <p:grpSp>
        <p:nvGrpSpPr>
          <p:cNvPr id="2309" name="Group 2308"/>
          <p:cNvGrpSpPr/>
          <p:nvPr/>
        </p:nvGrpSpPr>
        <p:grpSpPr>
          <a:xfrm>
            <a:off x="5309564" y="3598934"/>
            <a:ext cx="126937" cy="273545"/>
            <a:chOff x="6641937" y="2537437"/>
            <a:chExt cx="776868" cy="1674123"/>
          </a:xfrm>
        </p:grpSpPr>
        <p:grpSp>
          <p:nvGrpSpPr>
            <p:cNvPr id="2310" name="Group 2309"/>
            <p:cNvGrpSpPr/>
            <p:nvPr/>
          </p:nvGrpSpPr>
          <p:grpSpPr>
            <a:xfrm>
              <a:off x="6641937" y="3513388"/>
              <a:ext cx="776868" cy="698172"/>
              <a:chOff x="7580041" y="1460227"/>
              <a:chExt cx="776868" cy="698172"/>
            </a:xfrm>
          </p:grpSpPr>
          <p:sp>
            <p:nvSpPr>
              <p:cNvPr id="2312" name="Rectangle 2311"/>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13" name="Rectangle 2312"/>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14" name="Rectangle 2313"/>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15" name="Rectangle 2314"/>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16" name="Rectangle 2315"/>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17" name="Rectangle 2316"/>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18" name="Rectangle 2317"/>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19" name="Rectangle 2318"/>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20" name="Rectangle 2319"/>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21" name="Rectangle 2320"/>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22" name="Rectangle 2321"/>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23" name="Rectangle 2322"/>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24" name="Rectangle 2323"/>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25" name="Rectangle 2324"/>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26" name="Rectangle 2325"/>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27" name="Rectangle 2326"/>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28" name="Rectangle 2327"/>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29" name="Rectangle 2328"/>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30" name="Rectangle 2329"/>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31" name="Rectangle 2330"/>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32" name="Rectangle 2331"/>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311" name="Oval 2310"/>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333" name="Group 2332"/>
          <p:cNvGrpSpPr/>
          <p:nvPr/>
        </p:nvGrpSpPr>
        <p:grpSpPr>
          <a:xfrm>
            <a:off x="3147169" y="3975693"/>
            <a:ext cx="2289331" cy="273545"/>
            <a:chOff x="6641936" y="2543611"/>
            <a:chExt cx="5492869" cy="656326"/>
          </a:xfrm>
        </p:grpSpPr>
        <p:grpSp>
          <p:nvGrpSpPr>
            <p:cNvPr id="2334" name="Group 2333"/>
            <p:cNvGrpSpPr/>
            <p:nvPr/>
          </p:nvGrpSpPr>
          <p:grpSpPr>
            <a:xfrm>
              <a:off x="6641936" y="2543611"/>
              <a:ext cx="2654345" cy="656326"/>
              <a:chOff x="6641937" y="2537438"/>
              <a:chExt cx="2654345" cy="656326"/>
            </a:xfrm>
          </p:grpSpPr>
          <p:grpSp>
            <p:nvGrpSpPr>
              <p:cNvPr id="2480" name="Group 2479"/>
              <p:cNvGrpSpPr/>
              <p:nvPr/>
            </p:nvGrpSpPr>
            <p:grpSpPr>
              <a:xfrm>
                <a:off x="6641937" y="2537438"/>
                <a:ext cx="304564" cy="656326"/>
                <a:chOff x="6641937" y="2537437"/>
                <a:chExt cx="776868" cy="1674123"/>
              </a:xfrm>
            </p:grpSpPr>
            <p:grpSp>
              <p:nvGrpSpPr>
                <p:cNvPr id="2601" name="Group 2600"/>
                <p:cNvGrpSpPr/>
                <p:nvPr/>
              </p:nvGrpSpPr>
              <p:grpSpPr>
                <a:xfrm>
                  <a:off x="6641937" y="3513388"/>
                  <a:ext cx="776868" cy="698172"/>
                  <a:chOff x="7580041" y="1460227"/>
                  <a:chExt cx="776868" cy="698172"/>
                </a:xfrm>
              </p:grpSpPr>
              <p:sp>
                <p:nvSpPr>
                  <p:cNvPr id="2603" name="Rectangle 2602"/>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04" name="Rectangle 2603"/>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05" name="Rectangle 2604"/>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06" name="Rectangle 2605"/>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07" name="Rectangle 2606"/>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08" name="Rectangle 2607"/>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09" name="Rectangle 2608"/>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10" name="Rectangle 2609"/>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11" name="Rectangle 2610"/>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12" name="Rectangle 2611"/>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13" name="Rectangle 2612"/>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14" name="Rectangle 2613"/>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15" name="Rectangle 2614"/>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16" name="Rectangle 2615"/>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17" name="Rectangle 2616"/>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18" name="Rectangle 2617"/>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19" name="Rectangle 2618"/>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20" name="Rectangle 2619"/>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21" name="Rectangle 2620"/>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22" name="Rectangle 2621"/>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23" name="Rectangle 2622"/>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602" name="Oval 2601"/>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481" name="Group 2480"/>
              <p:cNvGrpSpPr/>
              <p:nvPr/>
            </p:nvGrpSpPr>
            <p:grpSpPr>
              <a:xfrm>
                <a:off x="7111893" y="2537438"/>
                <a:ext cx="304564" cy="656326"/>
                <a:chOff x="6641937" y="2537437"/>
                <a:chExt cx="776868" cy="1674123"/>
              </a:xfrm>
            </p:grpSpPr>
            <p:grpSp>
              <p:nvGrpSpPr>
                <p:cNvPr id="2578" name="Group 2577"/>
                <p:cNvGrpSpPr/>
                <p:nvPr/>
              </p:nvGrpSpPr>
              <p:grpSpPr>
                <a:xfrm>
                  <a:off x="6641937" y="3513388"/>
                  <a:ext cx="776868" cy="698172"/>
                  <a:chOff x="7580041" y="1460227"/>
                  <a:chExt cx="776868" cy="698172"/>
                </a:xfrm>
              </p:grpSpPr>
              <p:sp>
                <p:nvSpPr>
                  <p:cNvPr id="2580" name="Rectangle 2579"/>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81" name="Rectangle 2580"/>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82" name="Rectangle 2581"/>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83" name="Rectangle 2582"/>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84" name="Rectangle 2583"/>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85" name="Rectangle 2584"/>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86" name="Rectangle 2585"/>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87" name="Rectangle 2586"/>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88" name="Rectangle 2587"/>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89" name="Rectangle 2588"/>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90" name="Rectangle 2589"/>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91" name="Rectangle 2590"/>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92" name="Rectangle 2591"/>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93" name="Rectangle 2592"/>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94" name="Rectangle 2593"/>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95" name="Rectangle 2594"/>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96" name="Rectangle 2595"/>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97" name="Rectangle 2596"/>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98" name="Rectangle 2597"/>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99" name="Rectangle 2598"/>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00" name="Rectangle 2599"/>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579" name="Oval 2578"/>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482" name="Group 2481"/>
              <p:cNvGrpSpPr/>
              <p:nvPr/>
            </p:nvGrpSpPr>
            <p:grpSpPr>
              <a:xfrm>
                <a:off x="7581849" y="2537438"/>
                <a:ext cx="304564" cy="656326"/>
                <a:chOff x="6641937" y="2537437"/>
                <a:chExt cx="776868" cy="1674123"/>
              </a:xfrm>
            </p:grpSpPr>
            <p:grpSp>
              <p:nvGrpSpPr>
                <p:cNvPr id="2555" name="Group 2554"/>
                <p:cNvGrpSpPr/>
                <p:nvPr/>
              </p:nvGrpSpPr>
              <p:grpSpPr>
                <a:xfrm>
                  <a:off x="6641937" y="3513388"/>
                  <a:ext cx="776868" cy="698172"/>
                  <a:chOff x="7580041" y="1460227"/>
                  <a:chExt cx="776868" cy="698172"/>
                </a:xfrm>
              </p:grpSpPr>
              <p:sp>
                <p:nvSpPr>
                  <p:cNvPr id="2557" name="Rectangle 2556"/>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58" name="Rectangle 2557"/>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59" name="Rectangle 2558"/>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60" name="Rectangle 2559"/>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61" name="Rectangle 2560"/>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62" name="Rectangle 2561"/>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63" name="Rectangle 2562"/>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64" name="Rectangle 2563"/>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65" name="Rectangle 2564"/>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66" name="Rectangle 2565"/>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67" name="Rectangle 2566"/>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68" name="Rectangle 2567"/>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69" name="Rectangle 2568"/>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70" name="Rectangle 2569"/>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71" name="Rectangle 2570"/>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72" name="Rectangle 2571"/>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73" name="Rectangle 2572"/>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74" name="Rectangle 2573"/>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75" name="Rectangle 2574"/>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76" name="Rectangle 2575"/>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77" name="Rectangle 2576"/>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556" name="Oval 2555"/>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Arial" pitchFamily="34" charset="0"/>
                    <a:ea typeface="ＭＳ Ｐゴシック" pitchFamily="50" charset="-128"/>
                    <a:cs typeface="Arial" pitchFamily="34" charset="0"/>
                  </a:endParaRPr>
                </a:p>
              </p:txBody>
            </p:sp>
          </p:grpSp>
          <p:grpSp>
            <p:nvGrpSpPr>
              <p:cNvPr id="2483" name="Group 2482"/>
              <p:cNvGrpSpPr/>
              <p:nvPr/>
            </p:nvGrpSpPr>
            <p:grpSpPr>
              <a:xfrm>
                <a:off x="8051805" y="2537438"/>
                <a:ext cx="304564" cy="656326"/>
                <a:chOff x="6641937" y="2537437"/>
                <a:chExt cx="776868" cy="1674123"/>
              </a:xfrm>
            </p:grpSpPr>
            <p:grpSp>
              <p:nvGrpSpPr>
                <p:cNvPr id="2532" name="Group 2531"/>
                <p:cNvGrpSpPr/>
                <p:nvPr/>
              </p:nvGrpSpPr>
              <p:grpSpPr>
                <a:xfrm>
                  <a:off x="6641937" y="3513388"/>
                  <a:ext cx="776868" cy="698172"/>
                  <a:chOff x="7580041" y="1460227"/>
                  <a:chExt cx="776868" cy="698172"/>
                </a:xfrm>
              </p:grpSpPr>
              <p:sp>
                <p:nvSpPr>
                  <p:cNvPr id="2534" name="Rectangle 2533"/>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35" name="Rectangle 2534"/>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36" name="Rectangle 2535"/>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37" name="Rectangle 2536"/>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38" name="Rectangle 2537"/>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39" name="Rectangle 2538"/>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40" name="Rectangle 2539"/>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41" name="Rectangle 2540"/>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42" name="Rectangle 2541"/>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43" name="Rectangle 2542"/>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44" name="Rectangle 2543"/>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45" name="Rectangle 2544"/>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46" name="Rectangle 2545"/>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47" name="Rectangle 2546"/>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48" name="Rectangle 2547"/>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49" name="Rectangle 2548"/>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50" name="Rectangle 2549"/>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51" name="Rectangle 2550"/>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52" name="Rectangle 2551"/>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53" name="Rectangle 2552"/>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54" name="Rectangle 2553"/>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533" name="Oval 2532"/>
                <p:cNvSpPr/>
                <p:nvPr/>
              </p:nvSpPr>
              <p:spPr>
                <a:xfrm>
                  <a:off x="6641937" y="2537437"/>
                  <a:ext cx="774080" cy="77408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484" name="Group 2483"/>
              <p:cNvGrpSpPr/>
              <p:nvPr/>
            </p:nvGrpSpPr>
            <p:grpSpPr>
              <a:xfrm>
                <a:off x="8521761" y="2537438"/>
                <a:ext cx="304564" cy="656326"/>
                <a:chOff x="6641937" y="2537437"/>
                <a:chExt cx="776868" cy="1674123"/>
              </a:xfrm>
            </p:grpSpPr>
            <p:grpSp>
              <p:nvGrpSpPr>
                <p:cNvPr id="2509" name="Group 2508"/>
                <p:cNvGrpSpPr/>
                <p:nvPr/>
              </p:nvGrpSpPr>
              <p:grpSpPr>
                <a:xfrm>
                  <a:off x="6641937" y="3513388"/>
                  <a:ext cx="776868" cy="698172"/>
                  <a:chOff x="7580041" y="1460227"/>
                  <a:chExt cx="776868" cy="698172"/>
                </a:xfrm>
              </p:grpSpPr>
              <p:sp>
                <p:nvSpPr>
                  <p:cNvPr id="2511" name="Rectangle 2510"/>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12" name="Rectangle 2511"/>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13" name="Rectangle 2512"/>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14" name="Rectangle 2513"/>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15" name="Rectangle 2514"/>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16" name="Rectangle 2515"/>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17" name="Rectangle 2516"/>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18" name="Rectangle 2517"/>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19" name="Rectangle 2518"/>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20" name="Rectangle 2519"/>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21" name="Rectangle 2520"/>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22" name="Rectangle 2521"/>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23" name="Rectangle 2522"/>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24" name="Rectangle 2523"/>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25" name="Rectangle 2524"/>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26" name="Rectangle 2525"/>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27" name="Rectangle 2526"/>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28" name="Rectangle 2527"/>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29" name="Rectangle 2528"/>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30" name="Rectangle 2529"/>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31" name="Rectangle 2530"/>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510" name="Oval 2509"/>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Arial" pitchFamily="34" charset="0"/>
                    <a:ea typeface="ＭＳ Ｐゴシック" pitchFamily="50" charset="-128"/>
                    <a:cs typeface="Arial" pitchFamily="34" charset="0"/>
                  </a:endParaRPr>
                </a:p>
              </p:txBody>
            </p:sp>
          </p:grpSp>
          <p:grpSp>
            <p:nvGrpSpPr>
              <p:cNvPr id="2485" name="Group 2484"/>
              <p:cNvGrpSpPr/>
              <p:nvPr/>
            </p:nvGrpSpPr>
            <p:grpSpPr>
              <a:xfrm>
                <a:off x="8991718" y="2537438"/>
                <a:ext cx="304564" cy="656326"/>
                <a:chOff x="6641937" y="2537437"/>
                <a:chExt cx="776868" cy="1674123"/>
              </a:xfrm>
            </p:grpSpPr>
            <p:grpSp>
              <p:nvGrpSpPr>
                <p:cNvPr id="2486" name="Group 2485"/>
                <p:cNvGrpSpPr/>
                <p:nvPr/>
              </p:nvGrpSpPr>
              <p:grpSpPr>
                <a:xfrm>
                  <a:off x="6641937" y="3513388"/>
                  <a:ext cx="776868" cy="698172"/>
                  <a:chOff x="7580041" y="1460227"/>
                  <a:chExt cx="776868" cy="698172"/>
                </a:xfrm>
              </p:grpSpPr>
              <p:sp>
                <p:nvSpPr>
                  <p:cNvPr id="2488" name="Rectangle 2487"/>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89" name="Rectangle 2488"/>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90" name="Rectangle 2489"/>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91" name="Rectangle 2490"/>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92" name="Rectangle 2491"/>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93" name="Rectangle 2492"/>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94" name="Rectangle 2493"/>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95" name="Rectangle 2494"/>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96" name="Rectangle 2495"/>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97" name="Rectangle 2496"/>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98" name="Rectangle 2497"/>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99" name="Rectangle 2498"/>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00" name="Rectangle 2499"/>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01" name="Rectangle 2500"/>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02" name="Rectangle 2501"/>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03" name="Rectangle 2502"/>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04" name="Rectangle 2503"/>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05" name="Rectangle 2504"/>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06" name="Rectangle 2505"/>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07" name="Rectangle 2506"/>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508" name="Rectangle 2507"/>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487" name="Oval 2486"/>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grpSp>
          <p:nvGrpSpPr>
            <p:cNvPr id="2335" name="Group 2334"/>
            <p:cNvGrpSpPr/>
            <p:nvPr/>
          </p:nvGrpSpPr>
          <p:grpSpPr>
            <a:xfrm>
              <a:off x="9480460" y="2543611"/>
              <a:ext cx="2654345" cy="656326"/>
              <a:chOff x="6641937" y="2537438"/>
              <a:chExt cx="2654345" cy="656326"/>
            </a:xfrm>
          </p:grpSpPr>
          <p:grpSp>
            <p:nvGrpSpPr>
              <p:cNvPr id="2336" name="Group 2335"/>
              <p:cNvGrpSpPr/>
              <p:nvPr/>
            </p:nvGrpSpPr>
            <p:grpSpPr>
              <a:xfrm>
                <a:off x="6641937" y="2537438"/>
                <a:ext cx="304564" cy="656326"/>
                <a:chOff x="6641937" y="2537437"/>
                <a:chExt cx="776868" cy="1674123"/>
              </a:xfrm>
            </p:grpSpPr>
            <p:grpSp>
              <p:nvGrpSpPr>
                <p:cNvPr id="2457" name="Group 2456"/>
                <p:cNvGrpSpPr/>
                <p:nvPr/>
              </p:nvGrpSpPr>
              <p:grpSpPr>
                <a:xfrm>
                  <a:off x="6641937" y="3513388"/>
                  <a:ext cx="776868" cy="698172"/>
                  <a:chOff x="7580041" y="1460227"/>
                  <a:chExt cx="776868" cy="698172"/>
                </a:xfrm>
              </p:grpSpPr>
              <p:sp>
                <p:nvSpPr>
                  <p:cNvPr id="2459" name="Rectangle 2458"/>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60" name="Rectangle 2459"/>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61" name="Rectangle 2460"/>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62" name="Rectangle 2461"/>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63" name="Rectangle 2462"/>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64" name="Rectangle 2463"/>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65" name="Rectangle 2464"/>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66" name="Rectangle 2465"/>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67" name="Rectangle 2466"/>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68" name="Rectangle 2467"/>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69" name="Rectangle 2468"/>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70" name="Rectangle 2469"/>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71" name="Rectangle 2470"/>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72" name="Rectangle 2471"/>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73" name="Rectangle 2472"/>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74" name="Rectangle 2473"/>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75" name="Rectangle 2474"/>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76" name="Rectangle 2475"/>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77" name="Rectangle 2476"/>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78" name="Rectangle 2477"/>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79" name="Rectangle 2478"/>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458" name="Oval 2457"/>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Arial" pitchFamily="34" charset="0"/>
                    <a:ea typeface="ＭＳ Ｐゴシック" pitchFamily="50" charset="-128"/>
                    <a:cs typeface="Arial" pitchFamily="34" charset="0"/>
                  </a:endParaRPr>
                </a:p>
              </p:txBody>
            </p:sp>
          </p:grpSp>
          <p:grpSp>
            <p:nvGrpSpPr>
              <p:cNvPr id="2337" name="Group 2336"/>
              <p:cNvGrpSpPr/>
              <p:nvPr/>
            </p:nvGrpSpPr>
            <p:grpSpPr>
              <a:xfrm>
                <a:off x="7111893" y="2537438"/>
                <a:ext cx="304564" cy="656326"/>
                <a:chOff x="6641937" y="2537437"/>
                <a:chExt cx="776868" cy="1674123"/>
              </a:xfrm>
            </p:grpSpPr>
            <p:grpSp>
              <p:nvGrpSpPr>
                <p:cNvPr id="2434" name="Group 2433"/>
                <p:cNvGrpSpPr/>
                <p:nvPr/>
              </p:nvGrpSpPr>
              <p:grpSpPr>
                <a:xfrm>
                  <a:off x="6641937" y="3513388"/>
                  <a:ext cx="776868" cy="698172"/>
                  <a:chOff x="7580041" y="1460227"/>
                  <a:chExt cx="776868" cy="698172"/>
                </a:xfrm>
              </p:grpSpPr>
              <p:sp>
                <p:nvSpPr>
                  <p:cNvPr id="2436" name="Rectangle 2435"/>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37" name="Rectangle 2436"/>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38" name="Rectangle 2437"/>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39" name="Rectangle 2438"/>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40" name="Rectangle 2439"/>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41" name="Rectangle 2440"/>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42" name="Rectangle 2441"/>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43" name="Rectangle 2442"/>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44" name="Rectangle 2443"/>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45" name="Rectangle 2444"/>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46" name="Rectangle 2445"/>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47" name="Rectangle 2446"/>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48" name="Rectangle 2447"/>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49" name="Rectangle 2448"/>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50" name="Rectangle 2449"/>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51" name="Rectangle 2450"/>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52" name="Rectangle 2451"/>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53" name="Rectangle 2452"/>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54" name="Rectangle 2453"/>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55" name="Rectangle 2454"/>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56" name="Rectangle 2455"/>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435" name="Oval 2434"/>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338" name="Group 2337"/>
              <p:cNvGrpSpPr/>
              <p:nvPr/>
            </p:nvGrpSpPr>
            <p:grpSpPr>
              <a:xfrm>
                <a:off x="7581849" y="2537438"/>
                <a:ext cx="304564" cy="656326"/>
                <a:chOff x="6641937" y="2537437"/>
                <a:chExt cx="776868" cy="1674123"/>
              </a:xfrm>
            </p:grpSpPr>
            <p:grpSp>
              <p:nvGrpSpPr>
                <p:cNvPr id="2411" name="Group 2410"/>
                <p:cNvGrpSpPr/>
                <p:nvPr/>
              </p:nvGrpSpPr>
              <p:grpSpPr>
                <a:xfrm>
                  <a:off x="6641937" y="3513388"/>
                  <a:ext cx="776868" cy="698172"/>
                  <a:chOff x="7580041" y="1460227"/>
                  <a:chExt cx="776868" cy="698172"/>
                </a:xfrm>
              </p:grpSpPr>
              <p:sp>
                <p:nvSpPr>
                  <p:cNvPr id="2413" name="Rectangle 2412"/>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14" name="Rectangle 2413"/>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15" name="Rectangle 2414"/>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16" name="Rectangle 2415"/>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17" name="Rectangle 2416"/>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18" name="Rectangle 2417"/>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19" name="Rectangle 2418"/>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20" name="Rectangle 2419"/>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21" name="Rectangle 2420"/>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22" name="Rectangle 2421"/>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23" name="Rectangle 2422"/>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24" name="Rectangle 2423"/>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25" name="Rectangle 2424"/>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26" name="Rectangle 2425"/>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27" name="Rectangle 2426"/>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28" name="Rectangle 2427"/>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29" name="Rectangle 2428"/>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30" name="Rectangle 2429"/>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31" name="Rectangle 2430"/>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32" name="Rectangle 2431"/>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33" name="Rectangle 2432"/>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412" name="Oval 2411"/>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339" name="Group 2338"/>
              <p:cNvGrpSpPr/>
              <p:nvPr/>
            </p:nvGrpSpPr>
            <p:grpSpPr>
              <a:xfrm>
                <a:off x="8051805" y="2537438"/>
                <a:ext cx="304564" cy="656326"/>
                <a:chOff x="6641937" y="2537437"/>
                <a:chExt cx="776868" cy="1674123"/>
              </a:xfrm>
            </p:grpSpPr>
            <p:grpSp>
              <p:nvGrpSpPr>
                <p:cNvPr id="2388" name="Group 2387"/>
                <p:cNvGrpSpPr/>
                <p:nvPr/>
              </p:nvGrpSpPr>
              <p:grpSpPr>
                <a:xfrm>
                  <a:off x="6641937" y="3513388"/>
                  <a:ext cx="776868" cy="698172"/>
                  <a:chOff x="7580041" y="1460227"/>
                  <a:chExt cx="776868" cy="698172"/>
                </a:xfrm>
              </p:grpSpPr>
              <p:sp>
                <p:nvSpPr>
                  <p:cNvPr id="2390" name="Rectangle 2389"/>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91" name="Rectangle 2390"/>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92" name="Rectangle 2391"/>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93" name="Rectangle 2392"/>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94" name="Rectangle 2393"/>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95" name="Rectangle 2394"/>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96" name="Rectangle 2395"/>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97" name="Rectangle 2396"/>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98" name="Rectangle 2397"/>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99" name="Rectangle 2398"/>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00" name="Rectangle 2399"/>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01" name="Rectangle 2400"/>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02" name="Rectangle 2401"/>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03" name="Rectangle 2402"/>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04" name="Rectangle 2403"/>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05" name="Rectangle 2404"/>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06" name="Rectangle 2405"/>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07" name="Rectangle 2406"/>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08" name="Rectangle 2407"/>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09" name="Rectangle 2408"/>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410" name="Rectangle 2409"/>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389" name="Oval 2388"/>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340" name="Group 2339"/>
              <p:cNvGrpSpPr/>
              <p:nvPr/>
            </p:nvGrpSpPr>
            <p:grpSpPr>
              <a:xfrm>
                <a:off x="8521761" y="2537438"/>
                <a:ext cx="304564" cy="656326"/>
                <a:chOff x="6641937" y="2537437"/>
                <a:chExt cx="776868" cy="1674123"/>
              </a:xfrm>
            </p:grpSpPr>
            <p:grpSp>
              <p:nvGrpSpPr>
                <p:cNvPr id="2365" name="Group 2364"/>
                <p:cNvGrpSpPr/>
                <p:nvPr/>
              </p:nvGrpSpPr>
              <p:grpSpPr>
                <a:xfrm>
                  <a:off x="6641937" y="3513388"/>
                  <a:ext cx="776868" cy="698172"/>
                  <a:chOff x="7580041" y="1460227"/>
                  <a:chExt cx="776868" cy="698172"/>
                </a:xfrm>
              </p:grpSpPr>
              <p:sp>
                <p:nvSpPr>
                  <p:cNvPr id="2367" name="Rectangle 2366"/>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68" name="Rectangle 2367"/>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69" name="Rectangle 2368"/>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70" name="Rectangle 2369"/>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71" name="Rectangle 2370"/>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72" name="Rectangle 2371"/>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73" name="Rectangle 2372"/>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74" name="Rectangle 2373"/>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75" name="Rectangle 2374"/>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76" name="Rectangle 2375"/>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77" name="Rectangle 2376"/>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78" name="Rectangle 2377"/>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79" name="Rectangle 2378"/>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80" name="Rectangle 2379"/>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81" name="Rectangle 2380"/>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82" name="Rectangle 2381"/>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83" name="Rectangle 2382"/>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84" name="Rectangle 2383"/>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85" name="Rectangle 2384"/>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86" name="Rectangle 2385"/>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87" name="Rectangle 2386"/>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366" name="Oval 2365"/>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Arial" pitchFamily="34" charset="0"/>
                    <a:ea typeface="ＭＳ Ｐゴシック" pitchFamily="50" charset="-128"/>
                    <a:cs typeface="Arial" pitchFamily="34" charset="0"/>
                  </a:endParaRPr>
                </a:p>
              </p:txBody>
            </p:sp>
          </p:grpSp>
          <p:grpSp>
            <p:nvGrpSpPr>
              <p:cNvPr id="2341" name="Group 2340"/>
              <p:cNvGrpSpPr/>
              <p:nvPr/>
            </p:nvGrpSpPr>
            <p:grpSpPr>
              <a:xfrm>
                <a:off x="8991718" y="2537438"/>
                <a:ext cx="304564" cy="656326"/>
                <a:chOff x="6641937" y="2537437"/>
                <a:chExt cx="776868" cy="1674123"/>
              </a:xfrm>
            </p:grpSpPr>
            <p:grpSp>
              <p:nvGrpSpPr>
                <p:cNvPr id="2342" name="Group 2341"/>
                <p:cNvGrpSpPr/>
                <p:nvPr/>
              </p:nvGrpSpPr>
              <p:grpSpPr>
                <a:xfrm>
                  <a:off x="6641937" y="3513388"/>
                  <a:ext cx="776868" cy="698172"/>
                  <a:chOff x="7580041" y="1460227"/>
                  <a:chExt cx="776868" cy="698172"/>
                </a:xfrm>
              </p:grpSpPr>
              <p:sp>
                <p:nvSpPr>
                  <p:cNvPr id="2344" name="Rectangle 2343"/>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45" name="Rectangle 2344"/>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46" name="Rectangle 2345"/>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47" name="Rectangle 2346"/>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48" name="Rectangle 2347"/>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49" name="Rectangle 2348"/>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50" name="Rectangle 2349"/>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51" name="Rectangle 2350"/>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52" name="Rectangle 2351"/>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53" name="Rectangle 2352"/>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54" name="Rectangle 2353"/>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55" name="Rectangle 2354"/>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56" name="Rectangle 2355"/>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57" name="Rectangle 2356"/>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58" name="Rectangle 2357"/>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59" name="Rectangle 2358"/>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60" name="Rectangle 2359"/>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61" name="Rectangle 2360"/>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62" name="Rectangle 2361"/>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63" name="Rectangle 2362"/>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364" name="Rectangle 2363"/>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343" name="Oval 2342"/>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grpSp>
      <p:grpSp>
        <p:nvGrpSpPr>
          <p:cNvPr id="2624" name="Group 2623"/>
          <p:cNvGrpSpPr/>
          <p:nvPr/>
        </p:nvGrpSpPr>
        <p:grpSpPr>
          <a:xfrm>
            <a:off x="3147168" y="4364101"/>
            <a:ext cx="126938" cy="273545"/>
            <a:chOff x="6641937" y="2537437"/>
            <a:chExt cx="776868" cy="1674123"/>
          </a:xfrm>
        </p:grpSpPr>
        <p:grpSp>
          <p:nvGrpSpPr>
            <p:cNvPr id="2625" name="Group 2624"/>
            <p:cNvGrpSpPr/>
            <p:nvPr/>
          </p:nvGrpSpPr>
          <p:grpSpPr>
            <a:xfrm>
              <a:off x="6641937" y="3513388"/>
              <a:ext cx="776868" cy="698172"/>
              <a:chOff x="7580041" y="1460227"/>
              <a:chExt cx="776868" cy="698172"/>
            </a:xfrm>
          </p:grpSpPr>
          <p:sp>
            <p:nvSpPr>
              <p:cNvPr id="2627" name="Rectangle 2626"/>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28" name="Rectangle 2627"/>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29" name="Rectangle 2628"/>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30" name="Rectangle 2629"/>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31" name="Rectangle 2630"/>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32" name="Rectangle 2631"/>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33" name="Rectangle 2632"/>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34" name="Rectangle 2633"/>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35" name="Rectangle 2634"/>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36" name="Rectangle 2635"/>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37" name="Rectangle 2636"/>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38" name="Rectangle 2637"/>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39" name="Rectangle 2638"/>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40" name="Rectangle 2639"/>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41" name="Rectangle 2640"/>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42" name="Rectangle 2641"/>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43" name="Rectangle 2642"/>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44" name="Rectangle 2643"/>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45" name="Rectangle 2644"/>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46" name="Rectangle 2645"/>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47" name="Rectangle 2646"/>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626" name="Oval 2625"/>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Arial" pitchFamily="34" charset="0"/>
                <a:ea typeface="ＭＳ Ｐゴシック" pitchFamily="50" charset="-128"/>
                <a:cs typeface="Arial" pitchFamily="34" charset="0"/>
              </a:endParaRPr>
            </a:p>
          </p:txBody>
        </p:sp>
      </p:grpSp>
      <p:grpSp>
        <p:nvGrpSpPr>
          <p:cNvPr id="2648" name="Group 2647"/>
          <p:cNvGrpSpPr/>
          <p:nvPr/>
        </p:nvGrpSpPr>
        <p:grpSpPr>
          <a:xfrm>
            <a:off x="3343038" y="4364101"/>
            <a:ext cx="126938" cy="273545"/>
            <a:chOff x="6641937" y="2537437"/>
            <a:chExt cx="776868" cy="1674123"/>
          </a:xfrm>
        </p:grpSpPr>
        <p:grpSp>
          <p:nvGrpSpPr>
            <p:cNvPr id="2649" name="Group 2648"/>
            <p:cNvGrpSpPr/>
            <p:nvPr/>
          </p:nvGrpSpPr>
          <p:grpSpPr>
            <a:xfrm>
              <a:off x="6641937" y="3513388"/>
              <a:ext cx="776868" cy="698172"/>
              <a:chOff x="7580041" y="1460227"/>
              <a:chExt cx="776868" cy="698172"/>
            </a:xfrm>
          </p:grpSpPr>
          <p:sp>
            <p:nvSpPr>
              <p:cNvPr id="2651" name="Rectangle 2650"/>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52" name="Rectangle 2651"/>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53" name="Rectangle 2652"/>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54" name="Rectangle 2653"/>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55" name="Rectangle 2654"/>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56" name="Rectangle 2655"/>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57" name="Rectangle 2656"/>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58" name="Rectangle 2657"/>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59" name="Rectangle 2658"/>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60" name="Rectangle 2659"/>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61" name="Rectangle 2660"/>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62" name="Rectangle 2661"/>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63" name="Rectangle 2662"/>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64" name="Rectangle 2663"/>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65" name="Rectangle 2664"/>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66" name="Rectangle 2665"/>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67" name="Rectangle 2666"/>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68" name="Rectangle 2667"/>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69" name="Rectangle 2668"/>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70" name="Rectangle 2669"/>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71" name="Rectangle 2670"/>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650" name="Oval 2649"/>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672" name="Group 2671"/>
          <p:cNvGrpSpPr/>
          <p:nvPr/>
        </p:nvGrpSpPr>
        <p:grpSpPr>
          <a:xfrm>
            <a:off x="3538908" y="4364101"/>
            <a:ext cx="126938" cy="273545"/>
            <a:chOff x="6641937" y="2537437"/>
            <a:chExt cx="776868" cy="1674123"/>
          </a:xfrm>
        </p:grpSpPr>
        <p:grpSp>
          <p:nvGrpSpPr>
            <p:cNvPr id="2673" name="Group 2672"/>
            <p:cNvGrpSpPr/>
            <p:nvPr/>
          </p:nvGrpSpPr>
          <p:grpSpPr>
            <a:xfrm>
              <a:off x="6641937" y="3513388"/>
              <a:ext cx="776868" cy="698172"/>
              <a:chOff x="7580041" y="1460227"/>
              <a:chExt cx="776868" cy="698172"/>
            </a:xfrm>
          </p:grpSpPr>
          <p:sp>
            <p:nvSpPr>
              <p:cNvPr id="2675" name="Rectangle 2674"/>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76" name="Rectangle 2675"/>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77" name="Rectangle 2676"/>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78" name="Rectangle 2677"/>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79" name="Rectangle 2678"/>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80" name="Rectangle 2679"/>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81" name="Rectangle 2680"/>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82" name="Rectangle 2681"/>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83" name="Rectangle 2682"/>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84" name="Rectangle 2683"/>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85" name="Rectangle 2684"/>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86" name="Rectangle 2685"/>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87" name="Rectangle 2686"/>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88" name="Rectangle 2687"/>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89" name="Rectangle 2688"/>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90" name="Rectangle 2689"/>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91" name="Rectangle 2690"/>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92" name="Rectangle 2691"/>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93" name="Rectangle 2692"/>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94" name="Rectangle 2693"/>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695" name="Rectangle 2694"/>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674" name="Oval 2673"/>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696" name="Group 2695"/>
          <p:cNvGrpSpPr/>
          <p:nvPr/>
        </p:nvGrpSpPr>
        <p:grpSpPr>
          <a:xfrm>
            <a:off x="3734777" y="4364101"/>
            <a:ext cx="126938" cy="273545"/>
            <a:chOff x="6641937" y="2537437"/>
            <a:chExt cx="776868" cy="1674123"/>
          </a:xfrm>
        </p:grpSpPr>
        <p:grpSp>
          <p:nvGrpSpPr>
            <p:cNvPr id="2697" name="Group 2696"/>
            <p:cNvGrpSpPr/>
            <p:nvPr/>
          </p:nvGrpSpPr>
          <p:grpSpPr>
            <a:xfrm>
              <a:off x="6641937" y="3513388"/>
              <a:ext cx="776868" cy="698172"/>
              <a:chOff x="7580041" y="1460227"/>
              <a:chExt cx="776868" cy="698172"/>
            </a:xfrm>
          </p:grpSpPr>
          <p:sp>
            <p:nvSpPr>
              <p:cNvPr id="2699" name="Rectangle 2698"/>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00" name="Rectangle 2699"/>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01" name="Rectangle 2700"/>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02" name="Rectangle 2701"/>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03" name="Rectangle 2702"/>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04" name="Rectangle 2703"/>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05" name="Rectangle 2704"/>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06" name="Rectangle 2705"/>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07" name="Rectangle 2706"/>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08" name="Rectangle 2707"/>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09" name="Rectangle 2708"/>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10" name="Rectangle 2709"/>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11" name="Rectangle 2710"/>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12" name="Rectangle 2711"/>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13" name="Rectangle 2712"/>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14" name="Rectangle 2713"/>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15" name="Rectangle 2714"/>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16" name="Rectangle 2715"/>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17" name="Rectangle 2716"/>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18" name="Rectangle 2717"/>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19" name="Rectangle 2718"/>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698" name="Oval 2697"/>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720" name="Group 2719"/>
          <p:cNvGrpSpPr/>
          <p:nvPr/>
        </p:nvGrpSpPr>
        <p:grpSpPr>
          <a:xfrm>
            <a:off x="3930647" y="4364101"/>
            <a:ext cx="126938" cy="273545"/>
            <a:chOff x="6641937" y="2537437"/>
            <a:chExt cx="776868" cy="1674123"/>
          </a:xfrm>
        </p:grpSpPr>
        <p:grpSp>
          <p:nvGrpSpPr>
            <p:cNvPr id="2721" name="Group 2720"/>
            <p:cNvGrpSpPr/>
            <p:nvPr/>
          </p:nvGrpSpPr>
          <p:grpSpPr>
            <a:xfrm>
              <a:off x="6641937" y="3513388"/>
              <a:ext cx="776868" cy="698172"/>
              <a:chOff x="7580041" y="1460227"/>
              <a:chExt cx="776868" cy="698172"/>
            </a:xfrm>
          </p:grpSpPr>
          <p:sp>
            <p:nvSpPr>
              <p:cNvPr id="2723" name="Rectangle 2722"/>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24" name="Rectangle 2723"/>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25" name="Rectangle 2724"/>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26" name="Rectangle 2725"/>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27" name="Rectangle 2726"/>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28" name="Rectangle 2727"/>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29" name="Rectangle 2728"/>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30" name="Rectangle 2729"/>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31" name="Rectangle 2730"/>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32" name="Rectangle 2731"/>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33" name="Rectangle 2732"/>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34" name="Rectangle 2733"/>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35" name="Rectangle 2734"/>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36" name="Rectangle 2735"/>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37" name="Rectangle 2736"/>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38" name="Rectangle 2737"/>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39" name="Rectangle 2738"/>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40" name="Rectangle 2739"/>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41" name="Rectangle 2740"/>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42" name="Rectangle 2741"/>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43" name="Rectangle 2742"/>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722" name="Oval 2721"/>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Arial" pitchFamily="34" charset="0"/>
                <a:ea typeface="ＭＳ Ｐゴシック" pitchFamily="50" charset="-128"/>
                <a:cs typeface="Arial" pitchFamily="34" charset="0"/>
              </a:endParaRPr>
            </a:p>
          </p:txBody>
        </p:sp>
      </p:grpSp>
      <p:grpSp>
        <p:nvGrpSpPr>
          <p:cNvPr id="2744" name="Group 2743"/>
          <p:cNvGrpSpPr/>
          <p:nvPr/>
        </p:nvGrpSpPr>
        <p:grpSpPr>
          <a:xfrm>
            <a:off x="4126515" y="4523567"/>
            <a:ext cx="126938" cy="114079"/>
            <a:chOff x="7580041" y="1460227"/>
            <a:chExt cx="776868" cy="698172"/>
          </a:xfrm>
        </p:grpSpPr>
        <p:sp>
          <p:nvSpPr>
            <p:cNvPr id="2745" name="Rectangle 2744"/>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46" name="Rectangle 2745"/>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47" name="Rectangle 2746"/>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48" name="Rectangle 2747"/>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49" name="Rectangle 2748"/>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50" name="Rectangle 2749"/>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51" name="Rectangle 2750"/>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52" name="Rectangle 2751"/>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53" name="Rectangle 2752"/>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54" name="Rectangle 2753"/>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55" name="Rectangle 2754"/>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56" name="Rectangle 2755"/>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57" name="Rectangle 2756"/>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58" name="Rectangle 2757"/>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59" name="Rectangle 2758"/>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60" name="Rectangle 2759"/>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61" name="Rectangle 2760"/>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62" name="Rectangle 2761"/>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63" name="Rectangle 2762"/>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64" name="Rectangle 2763"/>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65" name="Rectangle 2764"/>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766" name="Oval 2765"/>
          <p:cNvSpPr/>
          <p:nvPr/>
        </p:nvSpPr>
        <p:spPr>
          <a:xfrm>
            <a:off x="4126515" y="4364100"/>
            <a:ext cx="126482" cy="12648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a:latin typeface="Arial" pitchFamily="34" charset="0"/>
              <a:ea typeface="ＭＳ Ｐゴシック" pitchFamily="50" charset="-128"/>
              <a:cs typeface="Arial" pitchFamily="34" charset="0"/>
            </a:endParaRPr>
          </a:p>
        </p:txBody>
      </p:sp>
      <p:grpSp>
        <p:nvGrpSpPr>
          <p:cNvPr id="2767" name="Group 2766"/>
          <p:cNvGrpSpPr/>
          <p:nvPr/>
        </p:nvGrpSpPr>
        <p:grpSpPr>
          <a:xfrm>
            <a:off x="5500401" y="3215338"/>
            <a:ext cx="126938" cy="273545"/>
            <a:chOff x="6641937" y="2537437"/>
            <a:chExt cx="776868" cy="1674123"/>
          </a:xfrm>
        </p:grpSpPr>
        <p:grpSp>
          <p:nvGrpSpPr>
            <p:cNvPr id="2768" name="Group 2767"/>
            <p:cNvGrpSpPr/>
            <p:nvPr/>
          </p:nvGrpSpPr>
          <p:grpSpPr>
            <a:xfrm>
              <a:off x="6641937" y="3513388"/>
              <a:ext cx="776868" cy="698172"/>
              <a:chOff x="7580041" y="1460227"/>
              <a:chExt cx="776868" cy="698172"/>
            </a:xfrm>
          </p:grpSpPr>
          <p:sp>
            <p:nvSpPr>
              <p:cNvPr id="2770" name="Rectangle 2769"/>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71" name="Rectangle 2770"/>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72" name="Rectangle 2771"/>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73" name="Rectangle 2772"/>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74" name="Rectangle 2773"/>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75" name="Rectangle 2774"/>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76" name="Rectangle 2775"/>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77" name="Rectangle 2776"/>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78" name="Rectangle 2777"/>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79" name="Rectangle 2778"/>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80" name="Rectangle 2779"/>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81" name="Rectangle 2780"/>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82" name="Rectangle 2781"/>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83" name="Rectangle 2782"/>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84" name="Rectangle 2783"/>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85" name="Rectangle 2784"/>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86" name="Rectangle 2785"/>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87" name="Rectangle 2786"/>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88" name="Rectangle 2787"/>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89" name="Rectangle 2788"/>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90" name="Rectangle 2789"/>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769" name="Oval 2768"/>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Arial" pitchFamily="34" charset="0"/>
                <a:ea typeface="ＭＳ Ｐゴシック" pitchFamily="50" charset="-128"/>
                <a:cs typeface="Arial" pitchFamily="34" charset="0"/>
              </a:endParaRPr>
            </a:p>
          </p:txBody>
        </p:sp>
      </p:grpSp>
      <p:grpSp>
        <p:nvGrpSpPr>
          <p:cNvPr id="2791" name="Group 2790"/>
          <p:cNvGrpSpPr/>
          <p:nvPr/>
        </p:nvGrpSpPr>
        <p:grpSpPr>
          <a:xfrm>
            <a:off x="5696271" y="3215338"/>
            <a:ext cx="126938" cy="273545"/>
            <a:chOff x="6641937" y="2537437"/>
            <a:chExt cx="776868" cy="1674123"/>
          </a:xfrm>
        </p:grpSpPr>
        <p:grpSp>
          <p:nvGrpSpPr>
            <p:cNvPr id="2792" name="Group 2791"/>
            <p:cNvGrpSpPr/>
            <p:nvPr/>
          </p:nvGrpSpPr>
          <p:grpSpPr>
            <a:xfrm>
              <a:off x="6641937" y="3513388"/>
              <a:ext cx="776868" cy="698172"/>
              <a:chOff x="7580041" y="1460227"/>
              <a:chExt cx="776868" cy="698172"/>
            </a:xfrm>
          </p:grpSpPr>
          <p:sp>
            <p:nvSpPr>
              <p:cNvPr id="2794" name="Rectangle 2793"/>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95" name="Rectangle 2794"/>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96" name="Rectangle 2795"/>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97" name="Rectangle 2796"/>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98" name="Rectangle 2797"/>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799" name="Rectangle 2798"/>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00" name="Rectangle 2799"/>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01" name="Rectangle 2800"/>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02" name="Rectangle 2801"/>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03" name="Rectangle 2802"/>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04" name="Rectangle 2803"/>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05" name="Rectangle 2804"/>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06" name="Rectangle 2805"/>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07" name="Rectangle 2806"/>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08" name="Rectangle 2807"/>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09" name="Rectangle 2808"/>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10" name="Rectangle 2809"/>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11" name="Rectangle 2810"/>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12" name="Rectangle 2811"/>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13" name="Rectangle 2812"/>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14" name="Rectangle 2813"/>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793" name="Oval 2792"/>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815" name="Group 2814"/>
          <p:cNvGrpSpPr/>
          <p:nvPr/>
        </p:nvGrpSpPr>
        <p:grpSpPr>
          <a:xfrm>
            <a:off x="5892141" y="3215338"/>
            <a:ext cx="126938" cy="273545"/>
            <a:chOff x="6641937" y="2537437"/>
            <a:chExt cx="776868" cy="1674123"/>
          </a:xfrm>
        </p:grpSpPr>
        <p:grpSp>
          <p:nvGrpSpPr>
            <p:cNvPr id="2816" name="Group 2815"/>
            <p:cNvGrpSpPr/>
            <p:nvPr/>
          </p:nvGrpSpPr>
          <p:grpSpPr>
            <a:xfrm>
              <a:off x="6641937" y="3513388"/>
              <a:ext cx="776868" cy="698172"/>
              <a:chOff x="7580041" y="1460227"/>
              <a:chExt cx="776868" cy="698172"/>
            </a:xfrm>
          </p:grpSpPr>
          <p:sp>
            <p:nvSpPr>
              <p:cNvPr id="2818" name="Rectangle 2817"/>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19" name="Rectangle 2818"/>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20" name="Rectangle 2819"/>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21" name="Rectangle 2820"/>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22" name="Rectangle 2821"/>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23" name="Rectangle 2822"/>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24" name="Rectangle 2823"/>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25" name="Rectangle 2824"/>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26" name="Rectangle 2825"/>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27" name="Rectangle 2826"/>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28" name="Rectangle 2827"/>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29" name="Rectangle 2828"/>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30" name="Rectangle 2829"/>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31" name="Rectangle 2830"/>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32" name="Rectangle 2831"/>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33" name="Rectangle 2832"/>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34" name="Rectangle 2833"/>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35" name="Rectangle 2834"/>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36" name="Rectangle 2835"/>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37" name="Rectangle 2836"/>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38" name="Rectangle 2837"/>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817" name="Oval 2816"/>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839" name="Group 2838"/>
          <p:cNvGrpSpPr/>
          <p:nvPr/>
        </p:nvGrpSpPr>
        <p:grpSpPr>
          <a:xfrm>
            <a:off x="6088010" y="3215338"/>
            <a:ext cx="126938" cy="273545"/>
            <a:chOff x="6641937" y="2537437"/>
            <a:chExt cx="776868" cy="1674123"/>
          </a:xfrm>
        </p:grpSpPr>
        <p:grpSp>
          <p:nvGrpSpPr>
            <p:cNvPr id="2840" name="Group 2839"/>
            <p:cNvGrpSpPr/>
            <p:nvPr/>
          </p:nvGrpSpPr>
          <p:grpSpPr>
            <a:xfrm>
              <a:off x="6641937" y="3513388"/>
              <a:ext cx="776868" cy="698172"/>
              <a:chOff x="7580041" y="1460227"/>
              <a:chExt cx="776868" cy="698172"/>
            </a:xfrm>
          </p:grpSpPr>
          <p:sp>
            <p:nvSpPr>
              <p:cNvPr id="2842" name="Rectangle 2841"/>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43" name="Rectangle 2842"/>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44" name="Rectangle 2843"/>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45" name="Rectangle 2844"/>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46" name="Rectangle 2845"/>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47" name="Rectangle 2846"/>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48" name="Rectangle 2847"/>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49" name="Rectangle 2848"/>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50" name="Rectangle 2849"/>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51" name="Rectangle 2850"/>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52" name="Rectangle 2851"/>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53" name="Rectangle 2852"/>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54" name="Rectangle 2853"/>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55" name="Rectangle 2854"/>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56" name="Rectangle 2855"/>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57" name="Rectangle 2856"/>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58" name="Rectangle 2857"/>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59" name="Rectangle 2858"/>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60" name="Rectangle 2859"/>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61" name="Rectangle 2860"/>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62" name="Rectangle 2861"/>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841" name="Oval 2840"/>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863" name="Group 2862"/>
          <p:cNvGrpSpPr/>
          <p:nvPr/>
        </p:nvGrpSpPr>
        <p:grpSpPr>
          <a:xfrm>
            <a:off x="5500401" y="3756326"/>
            <a:ext cx="126938" cy="114079"/>
            <a:chOff x="7580041" y="1460227"/>
            <a:chExt cx="776868" cy="698172"/>
          </a:xfrm>
        </p:grpSpPr>
        <p:sp>
          <p:nvSpPr>
            <p:cNvPr id="2864" name="Rectangle 2863"/>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65" name="Rectangle 2864"/>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66" name="Rectangle 2865"/>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67" name="Rectangle 2866"/>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68" name="Rectangle 2867"/>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69" name="Rectangle 2868"/>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70" name="Rectangle 2869"/>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71" name="Rectangle 2870"/>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72" name="Rectangle 2871"/>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73" name="Rectangle 2872"/>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74" name="Rectangle 2873"/>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75" name="Rectangle 2874"/>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76" name="Rectangle 2875"/>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77" name="Rectangle 2876"/>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78" name="Rectangle 2877"/>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79" name="Rectangle 2878"/>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80" name="Rectangle 2879"/>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81" name="Rectangle 2880"/>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82" name="Rectangle 2881"/>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83" name="Rectangle 2882"/>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84" name="Rectangle 2883"/>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885" name="Oval 2884"/>
          <p:cNvSpPr/>
          <p:nvPr/>
        </p:nvSpPr>
        <p:spPr>
          <a:xfrm>
            <a:off x="5500402" y="3596859"/>
            <a:ext cx="126482" cy="126482"/>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a:latin typeface="Arial" pitchFamily="34" charset="0"/>
              <a:ea typeface="ＭＳ Ｐゴシック" pitchFamily="50" charset="-128"/>
              <a:cs typeface="Arial" pitchFamily="34" charset="0"/>
            </a:endParaRPr>
          </a:p>
        </p:txBody>
      </p:sp>
      <p:grpSp>
        <p:nvGrpSpPr>
          <p:cNvPr id="2886" name="Group 2885"/>
          <p:cNvGrpSpPr/>
          <p:nvPr/>
        </p:nvGrpSpPr>
        <p:grpSpPr>
          <a:xfrm>
            <a:off x="5696271" y="3596860"/>
            <a:ext cx="126938" cy="273545"/>
            <a:chOff x="6641937" y="2537437"/>
            <a:chExt cx="776868" cy="1674123"/>
          </a:xfrm>
        </p:grpSpPr>
        <p:grpSp>
          <p:nvGrpSpPr>
            <p:cNvPr id="2887" name="Group 2886"/>
            <p:cNvGrpSpPr/>
            <p:nvPr/>
          </p:nvGrpSpPr>
          <p:grpSpPr>
            <a:xfrm>
              <a:off x="6641937" y="3513388"/>
              <a:ext cx="776868" cy="698172"/>
              <a:chOff x="7580041" y="1460227"/>
              <a:chExt cx="776868" cy="698172"/>
            </a:xfrm>
          </p:grpSpPr>
          <p:sp>
            <p:nvSpPr>
              <p:cNvPr id="2889" name="Rectangle 2888"/>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90" name="Rectangle 2889"/>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91" name="Rectangle 2890"/>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92" name="Rectangle 2891"/>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93" name="Rectangle 2892"/>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94" name="Rectangle 2893"/>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95" name="Rectangle 2894"/>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96" name="Rectangle 2895"/>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97" name="Rectangle 2896"/>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98" name="Rectangle 2897"/>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899" name="Rectangle 2898"/>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00" name="Rectangle 2899"/>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01" name="Rectangle 2900"/>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02" name="Rectangle 2901"/>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03" name="Rectangle 2902"/>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04" name="Rectangle 2903"/>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05" name="Rectangle 2904"/>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06" name="Rectangle 2905"/>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07" name="Rectangle 2906"/>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08" name="Rectangle 2907"/>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09" name="Rectangle 2908"/>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888" name="Oval 2887"/>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910" name="Group 2909"/>
          <p:cNvGrpSpPr/>
          <p:nvPr/>
        </p:nvGrpSpPr>
        <p:grpSpPr>
          <a:xfrm>
            <a:off x="5892141" y="3596860"/>
            <a:ext cx="126938" cy="273545"/>
            <a:chOff x="6641937" y="2537437"/>
            <a:chExt cx="776868" cy="1674123"/>
          </a:xfrm>
        </p:grpSpPr>
        <p:grpSp>
          <p:nvGrpSpPr>
            <p:cNvPr id="2911" name="Group 2910"/>
            <p:cNvGrpSpPr/>
            <p:nvPr/>
          </p:nvGrpSpPr>
          <p:grpSpPr>
            <a:xfrm>
              <a:off x="6641937" y="3513388"/>
              <a:ext cx="776868" cy="698172"/>
              <a:chOff x="7580041" y="1460227"/>
              <a:chExt cx="776868" cy="698172"/>
            </a:xfrm>
          </p:grpSpPr>
          <p:sp>
            <p:nvSpPr>
              <p:cNvPr id="2913" name="Rectangle 2912"/>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14" name="Rectangle 2913"/>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15" name="Rectangle 2914"/>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16" name="Rectangle 2915"/>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17" name="Rectangle 2916"/>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18" name="Rectangle 2917"/>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19" name="Rectangle 2918"/>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20" name="Rectangle 2919"/>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21" name="Rectangle 2920"/>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22" name="Rectangle 2921"/>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23" name="Rectangle 2922"/>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24" name="Rectangle 2923"/>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25" name="Rectangle 2924"/>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26" name="Rectangle 2925"/>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27" name="Rectangle 2926"/>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28" name="Rectangle 2927"/>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29" name="Rectangle 2928"/>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30" name="Rectangle 2929"/>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31" name="Rectangle 2930"/>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32" name="Rectangle 2931"/>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33" name="Rectangle 2932"/>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912" name="Oval 2911"/>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934" name="Group 2933"/>
          <p:cNvGrpSpPr/>
          <p:nvPr/>
        </p:nvGrpSpPr>
        <p:grpSpPr>
          <a:xfrm>
            <a:off x="6088010" y="3596860"/>
            <a:ext cx="126938" cy="273545"/>
            <a:chOff x="6641937" y="2537437"/>
            <a:chExt cx="776868" cy="1674123"/>
          </a:xfrm>
        </p:grpSpPr>
        <p:grpSp>
          <p:nvGrpSpPr>
            <p:cNvPr id="2935" name="Group 2934"/>
            <p:cNvGrpSpPr/>
            <p:nvPr/>
          </p:nvGrpSpPr>
          <p:grpSpPr>
            <a:xfrm>
              <a:off x="6641937" y="3513388"/>
              <a:ext cx="776868" cy="698172"/>
              <a:chOff x="7580041" y="1460227"/>
              <a:chExt cx="776868" cy="698172"/>
            </a:xfrm>
          </p:grpSpPr>
          <p:sp>
            <p:nvSpPr>
              <p:cNvPr id="2937" name="Rectangle 2936"/>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38" name="Rectangle 2937"/>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39" name="Rectangle 2938"/>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40" name="Rectangle 2939"/>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41" name="Rectangle 2940"/>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42" name="Rectangle 2941"/>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43" name="Rectangle 2942"/>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44" name="Rectangle 2943"/>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45" name="Rectangle 2944"/>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46" name="Rectangle 2945"/>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47" name="Rectangle 2946"/>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48" name="Rectangle 2947"/>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49" name="Rectangle 2948"/>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50" name="Rectangle 2949"/>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51" name="Rectangle 2950"/>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52" name="Rectangle 2951"/>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53" name="Rectangle 2952"/>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54" name="Rectangle 2953"/>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55" name="Rectangle 2954"/>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56" name="Rectangle 2955"/>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57" name="Rectangle 2956"/>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936" name="Oval 2935"/>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2958" name="Group 2957"/>
          <p:cNvGrpSpPr/>
          <p:nvPr/>
        </p:nvGrpSpPr>
        <p:grpSpPr>
          <a:xfrm>
            <a:off x="5507351" y="3976914"/>
            <a:ext cx="126938" cy="273545"/>
            <a:chOff x="6641937" y="2537437"/>
            <a:chExt cx="776868" cy="1674123"/>
          </a:xfrm>
        </p:grpSpPr>
        <p:grpSp>
          <p:nvGrpSpPr>
            <p:cNvPr id="2959" name="Group 2958"/>
            <p:cNvGrpSpPr/>
            <p:nvPr/>
          </p:nvGrpSpPr>
          <p:grpSpPr>
            <a:xfrm>
              <a:off x="6641937" y="3513388"/>
              <a:ext cx="776868" cy="698172"/>
              <a:chOff x="7580041" y="1460227"/>
              <a:chExt cx="776868" cy="698172"/>
            </a:xfrm>
          </p:grpSpPr>
          <p:sp>
            <p:nvSpPr>
              <p:cNvPr id="2961" name="Rectangle 2960"/>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62" name="Rectangle 2961"/>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63" name="Rectangle 2962"/>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64" name="Rectangle 2963"/>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65" name="Rectangle 2964"/>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66" name="Rectangle 2965"/>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67" name="Rectangle 2966"/>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68" name="Rectangle 2967"/>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69" name="Rectangle 2968"/>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70" name="Rectangle 2969"/>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71" name="Rectangle 2970"/>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72" name="Rectangle 2971"/>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73" name="Rectangle 2972"/>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74" name="Rectangle 2973"/>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75" name="Rectangle 2974"/>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76" name="Rectangle 2975"/>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77" name="Rectangle 2976"/>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78" name="Rectangle 2977"/>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79" name="Rectangle 2978"/>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80" name="Rectangle 2979"/>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81" name="Rectangle 2980"/>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2960" name="Oval 2959"/>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Arial" pitchFamily="34" charset="0"/>
                <a:ea typeface="ＭＳ Ｐゴシック" pitchFamily="50" charset="-128"/>
                <a:cs typeface="Arial" pitchFamily="34" charset="0"/>
              </a:endParaRPr>
            </a:p>
          </p:txBody>
        </p:sp>
      </p:grpSp>
      <p:grpSp>
        <p:nvGrpSpPr>
          <p:cNvPr id="2982" name="Group 2981"/>
          <p:cNvGrpSpPr/>
          <p:nvPr/>
        </p:nvGrpSpPr>
        <p:grpSpPr>
          <a:xfrm>
            <a:off x="5703220" y="4136380"/>
            <a:ext cx="126938" cy="114079"/>
            <a:chOff x="7580041" y="1460227"/>
            <a:chExt cx="776868" cy="698172"/>
          </a:xfrm>
        </p:grpSpPr>
        <p:sp>
          <p:nvSpPr>
            <p:cNvPr id="2983" name="Rectangle 2982"/>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84" name="Rectangle 2983"/>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85" name="Rectangle 2984"/>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86" name="Rectangle 2985"/>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87" name="Rectangle 2986"/>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88" name="Rectangle 2987"/>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89" name="Rectangle 2988"/>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90" name="Rectangle 2989"/>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91" name="Rectangle 2990"/>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92" name="Rectangle 2991"/>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93" name="Rectangle 2992"/>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94" name="Rectangle 2993"/>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95" name="Rectangle 2994"/>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96" name="Rectangle 2995"/>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97" name="Rectangle 2996"/>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98" name="Rectangle 2997"/>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2999" name="Rectangle 2998"/>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00" name="Rectangle 2999"/>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01" name="Rectangle 3000"/>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02" name="Rectangle 3001"/>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03" name="Rectangle 3002"/>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3004" name="Oval 3003"/>
          <p:cNvSpPr/>
          <p:nvPr/>
        </p:nvSpPr>
        <p:spPr>
          <a:xfrm>
            <a:off x="5703221" y="3976913"/>
            <a:ext cx="126482" cy="12648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mtClean="0">
              <a:latin typeface="Arial" pitchFamily="34" charset="0"/>
              <a:ea typeface="ＭＳ Ｐゴシック" pitchFamily="50" charset="-128"/>
              <a:cs typeface="Arial" pitchFamily="34" charset="0"/>
            </a:endParaRPr>
          </a:p>
        </p:txBody>
      </p:sp>
      <p:grpSp>
        <p:nvGrpSpPr>
          <p:cNvPr id="3005" name="Group 3004"/>
          <p:cNvGrpSpPr/>
          <p:nvPr/>
        </p:nvGrpSpPr>
        <p:grpSpPr>
          <a:xfrm>
            <a:off x="5899091" y="3976914"/>
            <a:ext cx="126938" cy="273545"/>
            <a:chOff x="6641937" y="2537437"/>
            <a:chExt cx="776868" cy="1674123"/>
          </a:xfrm>
        </p:grpSpPr>
        <p:grpSp>
          <p:nvGrpSpPr>
            <p:cNvPr id="3006" name="Group 3005"/>
            <p:cNvGrpSpPr/>
            <p:nvPr/>
          </p:nvGrpSpPr>
          <p:grpSpPr>
            <a:xfrm>
              <a:off x="6641937" y="3513388"/>
              <a:ext cx="776868" cy="698172"/>
              <a:chOff x="7580041" y="1460227"/>
              <a:chExt cx="776868" cy="698172"/>
            </a:xfrm>
          </p:grpSpPr>
          <p:sp>
            <p:nvSpPr>
              <p:cNvPr id="3008" name="Rectangle 3007"/>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09" name="Rectangle 3008"/>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10" name="Rectangle 3009"/>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11" name="Rectangle 3010"/>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12" name="Rectangle 3011"/>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13" name="Rectangle 3012"/>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14" name="Rectangle 3013"/>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15" name="Rectangle 3014"/>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16" name="Rectangle 3015"/>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17" name="Rectangle 3016"/>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18" name="Rectangle 3017"/>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19" name="Rectangle 3018"/>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20" name="Rectangle 3019"/>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21" name="Rectangle 3020"/>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22" name="Rectangle 3021"/>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23" name="Rectangle 3022"/>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24" name="Rectangle 3023"/>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25" name="Rectangle 3024"/>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26" name="Rectangle 3025"/>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27" name="Rectangle 3026"/>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28" name="Rectangle 3027"/>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3007" name="Oval 3006"/>
            <p:cNvSpPr/>
            <p:nvPr/>
          </p:nvSpPr>
          <p:spPr>
            <a:xfrm>
              <a:off x="6641937" y="2537437"/>
              <a:ext cx="774080" cy="77408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grpSp>
        <p:nvGrpSpPr>
          <p:cNvPr id="3029" name="Group 3028"/>
          <p:cNvGrpSpPr/>
          <p:nvPr/>
        </p:nvGrpSpPr>
        <p:grpSpPr>
          <a:xfrm>
            <a:off x="6094959" y="4136380"/>
            <a:ext cx="126938" cy="114079"/>
            <a:chOff x="7580041" y="1460227"/>
            <a:chExt cx="776868" cy="698172"/>
          </a:xfrm>
        </p:grpSpPr>
        <p:sp>
          <p:nvSpPr>
            <p:cNvPr id="3030" name="Rectangle 3029"/>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31" name="Rectangle 3030"/>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32" name="Rectangle 3031"/>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33" name="Rectangle 3032"/>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34" name="Rectangle 3033"/>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35" name="Rectangle 3034"/>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36" name="Rectangle 3035"/>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37" name="Rectangle 3036"/>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38" name="Rectangle 3037"/>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39" name="Rectangle 3038"/>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40" name="Rectangle 3039"/>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41" name="Rectangle 3040"/>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42" name="Rectangle 3041"/>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43" name="Rectangle 3042"/>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44" name="Rectangle 3043"/>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45" name="Rectangle 3044"/>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46" name="Rectangle 3045"/>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47" name="Rectangle 3046"/>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48" name="Rectangle 3047"/>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49" name="Rectangle 3048"/>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50" name="Rectangle 3049"/>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3051" name="Oval 3050"/>
          <p:cNvSpPr/>
          <p:nvPr/>
        </p:nvSpPr>
        <p:spPr>
          <a:xfrm>
            <a:off x="6094960" y="3976913"/>
            <a:ext cx="126482" cy="126482"/>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ja-JP" altLang="en-US" smtClean="0">
              <a:latin typeface="Arial" pitchFamily="34" charset="0"/>
              <a:ea typeface="ＭＳ Ｐゴシック" pitchFamily="50" charset="-128"/>
              <a:cs typeface="Arial" pitchFamily="34" charset="0"/>
            </a:endParaRPr>
          </a:p>
        </p:txBody>
      </p:sp>
      <p:grpSp>
        <p:nvGrpSpPr>
          <p:cNvPr id="3052" name="Group 3051"/>
          <p:cNvGrpSpPr/>
          <p:nvPr/>
        </p:nvGrpSpPr>
        <p:grpSpPr>
          <a:xfrm>
            <a:off x="2697535" y="3206929"/>
            <a:ext cx="126938" cy="273545"/>
            <a:chOff x="6641937" y="2537437"/>
            <a:chExt cx="776868" cy="1674123"/>
          </a:xfrm>
        </p:grpSpPr>
        <p:grpSp>
          <p:nvGrpSpPr>
            <p:cNvPr id="3053" name="Group 3052"/>
            <p:cNvGrpSpPr/>
            <p:nvPr/>
          </p:nvGrpSpPr>
          <p:grpSpPr>
            <a:xfrm>
              <a:off x="6641937" y="3513388"/>
              <a:ext cx="776868" cy="698172"/>
              <a:chOff x="7580041" y="1460227"/>
              <a:chExt cx="776868" cy="698172"/>
            </a:xfrm>
          </p:grpSpPr>
          <p:sp>
            <p:nvSpPr>
              <p:cNvPr id="3055" name="Rectangle 3054"/>
              <p:cNvSpPr/>
              <p:nvPr/>
            </p:nvSpPr>
            <p:spPr>
              <a:xfrm>
                <a:off x="7582829"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56" name="Rectangle 3055"/>
              <p:cNvSpPr/>
              <p:nvPr/>
            </p:nvSpPr>
            <p:spPr>
              <a:xfrm>
                <a:off x="8237034" y="1460227"/>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57" name="Rectangle 3056"/>
              <p:cNvSpPr/>
              <p:nvPr/>
            </p:nvSpPr>
            <p:spPr>
              <a:xfrm>
                <a:off x="7580041"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58" name="Rectangle 3057"/>
              <p:cNvSpPr/>
              <p:nvPr/>
            </p:nvSpPr>
            <p:spPr>
              <a:xfrm>
                <a:off x="7908537" y="1614731"/>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59" name="Rectangle 3058"/>
              <p:cNvSpPr/>
              <p:nvPr/>
            </p:nvSpPr>
            <p:spPr>
              <a:xfrm>
                <a:off x="7781423"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60" name="Rectangle 3059"/>
              <p:cNvSpPr/>
              <p:nvPr/>
            </p:nvSpPr>
            <p:spPr>
              <a:xfrm>
                <a:off x="7933294"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61" name="Rectangle 3060"/>
              <p:cNvSpPr/>
              <p:nvPr/>
            </p:nvSpPr>
            <p:spPr>
              <a:xfrm>
                <a:off x="8085165" y="1460227"/>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62" name="Rectangle 3061"/>
              <p:cNvSpPr/>
              <p:nvPr/>
            </p:nvSpPr>
            <p:spPr>
              <a:xfrm>
                <a:off x="7580041"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63" name="Rectangle 3062"/>
              <p:cNvSpPr/>
              <p:nvPr/>
            </p:nvSpPr>
            <p:spPr>
              <a:xfrm>
                <a:off x="8234246" y="1770175"/>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64" name="Rectangle 3063"/>
              <p:cNvSpPr/>
              <p:nvPr/>
            </p:nvSpPr>
            <p:spPr>
              <a:xfrm>
                <a:off x="7778635"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65" name="Rectangle 3064"/>
              <p:cNvSpPr/>
              <p:nvPr/>
            </p:nvSpPr>
            <p:spPr>
              <a:xfrm>
                <a:off x="7930506"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66" name="Rectangle 3065"/>
              <p:cNvSpPr/>
              <p:nvPr/>
            </p:nvSpPr>
            <p:spPr>
              <a:xfrm>
                <a:off x="8082377" y="1770175"/>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67" name="Rectangle 3066"/>
              <p:cNvSpPr/>
              <p:nvPr/>
            </p:nvSpPr>
            <p:spPr>
              <a:xfrm>
                <a:off x="7580041"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68" name="Rectangle 3067"/>
              <p:cNvSpPr/>
              <p:nvPr/>
            </p:nvSpPr>
            <p:spPr>
              <a:xfrm>
                <a:off x="8234246" y="2083129"/>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69" name="Rectangle 3068"/>
              <p:cNvSpPr/>
              <p:nvPr/>
            </p:nvSpPr>
            <p:spPr>
              <a:xfrm>
                <a:off x="7778635"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70" name="Rectangle 3069"/>
              <p:cNvSpPr/>
              <p:nvPr/>
            </p:nvSpPr>
            <p:spPr>
              <a:xfrm>
                <a:off x="7930506"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71" name="Rectangle 3070"/>
              <p:cNvSpPr/>
              <p:nvPr/>
            </p:nvSpPr>
            <p:spPr>
              <a:xfrm>
                <a:off x="8082377" y="2083129"/>
                <a:ext cx="73152" cy="7315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72" name="Rectangle 3071"/>
              <p:cNvSpPr/>
              <p:nvPr/>
            </p:nvSpPr>
            <p:spPr>
              <a:xfrm>
                <a:off x="8237034" y="1614828"/>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73" name="Rectangle 3072"/>
              <p:cNvSpPr/>
              <p:nvPr/>
            </p:nvSpPr>
            <p:spPr>
              <a:xfrm>
                <a:off x="7580041"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74" name="Rectangle 3073"/>
              <p:cNvSpPr/>
              <p:nvPr/>
            </p:nvSpPr>
            <p:spPr>
              <a:xfrm>
                <a:off x="7908537" y="1900996"/>
                <a:ext cx="274552" cy="7536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75" name="Rectangle 3074"/>
              <p:cNvSpPr/>
              <p:nvPr/>
            </p:nvSpPr>
            <p:spPr>
              <a:xfrm>
                <a:off x="8237034" y="1901093"/>
                <a:ext cx="119875" cy="7527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3054" name="Oval 3053"/>
            <p:cNvSpPr/>
            <p:nvPr/>
          </p:nvSpPr>
          <p:spPr>
            <a:xfrm>
              <a:off x="6641937" y="2537437"/>
              <a:ext cx="774080" cy="77408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grpSp>
      <p:sp>
        <p:nvSpPr>
          <p:cNvPr id="3076" name="Rounded Rectangle 3075"/>
          <p:cNvSpPr/>
          <p:nvPr/>
        </p:nvSpPr>
        <p:spPr>
          <a:xfrm>
            <a:off x="3029327" y="2847425"/>
            <a:ext cx="3274732" cy="485239"/>
          </a:xfrm>
          <a:prstGeom prst="roundRect">
            <a:avLst/>
          </a:prstGeom>
          <a:solidFill>
            <a:schemeClr val="tx1"/>
          </a:solidFill>
        </p:spPr>
        <p:txBody>
          <a:bodyPr wrap="square" lIns="68580" tIns="34290" rIns="68580" bIns="34290">
            <a:spAutoFit/>
          </a:bodyPr>
          <a:lstStyle/>
          <a:p>
            <a:pPr marL="0" lvl="1" algn="ctr">
              <a:spcAft>
                <a:spcPts val="450"/>
              </a:spcAft>
              <a:buClr>
                <a:srgbClr val="FFFFFF"/>
              </a:buClr>
              <a:buSzPct val="80000"/>
            </a:pPr>
            <a:r>
              <a:rPr lang="ja-JP" altLang="en-US" sz="120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サンプルおよびアーティファクト インテリジェンス データベース</a:t>
            </a:r>
            <a:endParaRPr lang="ja-JP" altLang="en-US" sz="120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sp>
        <p:nvSpPr>
          <p:cNvPr id="3077" name="Rounded Rectangle 3076"/>
          <p:cNvSpPr/>
          <p:nvPr/>
        </p:nvSpPr>
        <p:spPr>
          <a:xfrm>
            <a:off x="6679259" y="1345685"/>
            <a:ext cx="2033348" cy="806635"/>
          </a:xfrm>
          <a:prstGeom prst="roundRect">
            <a:avLst>
              <a:gd name="adj" fmla="val 3934"/>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3078" name="TextBox 3077"/>
          <p:cNvSpPr txBox="1"/>
          <p:nvPr/>
        </p:nvSpPr>
        <p:spPr>
          <a:xfrm>
            <a:off x="6634261" y="1616363"/>
            <a:ext cx="2049364" cy="253916"/>
          </a:xfrm>
          <a:prstGeom prst="rect">
            <a:avLst/>
          </a:prstGeom>
          <a:noFill/>
        </p:spPr>
        <p:txBody>
          <a:bodyPr wrap="square" lIns="68580" tIns="34290" rIns="68580" bIns="34290" rtlCol="0">
            <a:spAutoFit/>
          </a:bodyPr>
          <a:lstStyle/>
          <a:p>
            <a:pPr algn="ctr"/>
            <a:r>
              <a:rPr lang="ja-JP" altLang="en-US" sz="1200" smtClean="0">
                <a:latin typeface="Arial" pitchFamily="34" charset="0"/>
                <a:ea typeface="ＭＳ Ｐゴシック" pitchFamily="50" charset="-128"/>
                <a:cs typeface="Arial" pitchFamily="34" charset="0"/>
              </a:rPr>
              <a:t>優れたインテリジェンス</a:t>
            </a:r>
            <a:endParaRPr lang="ja-JP" altLang="en-US" sz="1200">
              <a:latin typeface="Arial" pitchFamily="34" charset="0"/>
              <a:ea typeface="ＭＳ Ｐゴシック" pitchFamily="50" charset="-128"/>
              <a:cs typeface="Arial" pitchFamily="34" charset="0"/>
            </a:endParaRPr>
          </a:p>
        </p:txBody>
      </p:sp>
      <p:sp>
        <p:nvSpPr>
          <p:cNvPr id="3079" name="TextBox 3078"/>
          <p:cNvSpPr txBox="1"/>
          <p:nvPr/>
        </p:nvSpPr>
        <p:spPr>
          <a:xfrm>
            <a:off x="573087" y="3825467"/>
            <a:ext cx="2059804" cy="869469"/>
          </a:xfrm>
          <a:prstGeom prst="rect">
            <a:avLst/>
          </a:prstGeom>
          <a:gradFill flip="none" rotWithShape="1">
            <a:gsLst>
              <a:gs pos="0">
                <a:srgbClr val="EBF3FB"/>
              </a:gs>
              <a:gs pos="100000">
                <a:schemeClr val="bg1">
                  <a:lumMod val="95000"/>
                  <a:alpha val="0"/>
                </a:schemeClr>
              </a:gs>
            </a:gsLst>
            <a:lin ang="5400000" scaled="1"/>
            <a:tileRect/>
          </a:gradFill>
        </p:spPr>
        <p:txBody>
          <a:bodyPr wrap="square" lIns="68580" tIns="34290" rIns="68580" bIns="34290" rtlCol="0">
            <a:spAutoFit/>
          </a:bodyPr>
          <a:lstStyle/>
          <a:p>
            <a:pPr marL="171450" indent="-171450">
              <a:spcBef>
                <a:spcPts val="600"/>
              </a:spcBef>
              <a:buClr>
                <a:schemeClr val="tx2"/>
              </a:buClr>
              <a:buFont typeface="Wingdings" panose="05000000000000000000" pitchFamily="2" charset="2"/>
              <a:buChar char="§"/>
            </a:pPr>
            <a:r>
              <a:rPr lang="ja-JP" altLang="en-US" sz="1000" smtClean="0">
                <a:latin typeface="Arial" pitchFamily="34" charset="0"/>
                <a:ea typeface="ＭＳ Ｐゴシック" pitchFamily="50" charset="-128"/>
                <a:cs typeface="Arial" pitchFamily="34" charset="0"/>
              </a:rPr>
              <a:t>独自の技術による静的および動的分析 </a:t>
            </a:r>
          </a:p>
          <a:p>
            <a:pPr marL="171450" indent="-171450">
              <a:spcBef>
                <a:spcPts val="600"/>
              </a:spcBef>
              <a:buClr>
                <a:schemeClr val="tx2"/>
              </a:buClr>
              <a:buFont typeface="Wingdings" panose="05000000000000000000" pitchFamily="2" charset="2"/>
              <a:buChar char="§"/>
            </a:pPr>
            <a:r>
              <a:rPr lang="ja-JP" altLang="en-US" sz="1000" smtClean="0">
                <a:latin typeface="Arial" pitchFamily="34" charset="0"/>
                <a:ea typeface="ＭＳ Ｐゴシック" pitchFamily="50" charset="-128"/>
                <a:cs typeface="Arial" pitchFamily="34" charset="0"/>
              </a:rPr>
              <a:t>「アウトサイド ルッキング」手法</a:t>
            </a:r>
          </a:p>
          <a:p>
            <a:pPr marL="171450" indent="-171450">
              <a:spcBef>
                <a:spcPts val="600"/>
              </a:spcBef>
              <a:buClr>
                <a:schemeClr val="tx2"/>
              </a:buClr>
              <a:buFont typeface="Wingdings" panose="05000000000000000000" pitchFamily="2" charset="2"/>
              <a:buChar char="§"/>
            </a:pPr>
            <a:r>
              <a:rPr lang="en-US" altLang="ja-JP" sz="1000" smtClean="0">
                <a:latin typeface="Arial" pitchFamily="34" charset="0"/>
                <a:ea typeface="ＭＳ Ｐゴシック" pitchFamily="50" charset="-128"/>
                <a:cs typeface="Arial" pitchFamily="34" charset="0"/>
              </a:rPr>
              <a:t>300+ </a:t>
            </a:r>
            <a:r>
              <a:rPr lang="ja-JP" altLang="en-US" sz="1000" smtClean="0">
                <a:latin typeface="Arial" pitchFamily="34" charset="0"/>
                <a:ea typeface="ＭＳ Ｐゴシック" pitchFamily="50" charset="-128"/>
                <a:cs typeface="Arial" pitchFamily="34" charset="0"/>
              </a:rPr>
              <a:t>の動作インジケータ</a:t>
            </a:r>
            <a:endParaRPr lang="ja-JP" altLang="en-US" sz="1000">
              <a:latin typeface="Arial" pitchFamily="34" charset="0"/>
              <a:ea typeface="ＭＳ Ｐゴシック" pitchFamily="50" charset="-128"/>
              <a:cs typeface="Arial" pitchFamily="34" charset="0"/>
            </a:endParaRPr>
          </a:p>
        </p:txBody>
      </p:sp>
    </p:spTree>
    <p:extLst>
      <p:ext uri="{BB962C8B-B14F-4D97-AF65-F5344CB8AC3E}">
        <p14:creationId xmlns:p14="http://schemas.microsoft.com/office/powerpoint/2010/main" val="29174942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iterate type="lt">
                                    <p:tmPct val="10000"/>
                                  </p:iterate>
                                  <p:childTnLst>
                                    <p:anim calcmode="discrete" valueType="str">
                                      <p:cBhvr>
                                        <p:cTn id="6" dur="500" fill="hold"/>
                                        <p:tgtEl>
                                          <p:spTgt spid="1411"/>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iterate type="lt">
                                    <p:tmPct val="10000"/>
                                  </p:iterate>
                                  <p:childTnLst>
                                    <p:anim calcmode="discrete" valueType="str">
                                      <p:cBhvr>
                                        <p:cTn id="8" dur="500" fill="hold"/>
                                        <p:tgtEl>
                                          <p:spTgt spid="141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iterate type="lt">
                                    <p:tmPct val="10000"/>
                                  </p:iterate>
                                  <p:childTnLst>
                                    <p:anim calcmode="discrete" valueType="str">
                                      <p:cBhvr>
                                        <p:cTn id="10" dur="500" fill="hold"/>
                                        <p:tgtEl>
                                          <p:spTgt spid="1412">
                                            <p:txEl>
                                              <p:pRg st="0" end="0"/>
                                            </p:txEl>
                                          </p:spTgt>
                                        </p:tgtEl>
                                        <p:attrNameLst>
                                          <p:attrName>style.visibility</p:attrName>
                                        </p:attrNameLst>
                                      </p:cBhvr>
                                      <p:tavLst>
                                        <p:tav tm="0">
                                          <p:val>
                                            <p:strVal val="hidden"/>
                                          </p:val>
                                        </p:tav>
                                        <p:tav tm="50000">
                                          <p:val>
                                            <p:strVal val="visible"/>
                                          </p:val>
                                        </p:tav>
                                      </p:tavLst>
                                    </p:anim>
                                  </p:childTnLst>
                                </p:cTn>
                              </p:par>
                              <p:par>
                                <p:cTn id="11" presetID="53" presetClass="entr" presetSubtype="16" fill="hold" nodeType="withEffect">
                                  <p:stCondLst>
                                    <p:cond delay="2500"/>
                                  </p:stCondLst>
                                  <p:childTnLst>
                                    <p:set>
                                      <p:cBhvr>
                                        <p:cTn id="12" dur="1" fill="hold">
                                          <p:stCondLst>
                                            <p:cond delay="0"/>
                                          </p:stCondLst>
                                        </p:cTn>
                                        <p:tgtEl>
                                          <p:spTgt spid="1428"/>
                                        </p:tgtEl>
                                        <p:attrNameLst>
                                          <p:attrName>style.visibility</p:attrName>
                                        </p:attrNameLst>
                                      </p:cBhvr>
                                      <p:to>
                                        <p:strVal val="visible"/>
                                      </p:to>
                                    </p:set>
                                    <p:anim calcmode="lin" valueType="num">
                                      <p:cBhvr>
                                        <p:cTn id="13" dur="500" fill="hold"/>
                                        <p:tgtEl>
                                          <p:spTgt spid="1428"/>
                                        </p:tgtEl>
                                        <p:attrNameLst>
                                          <p:attrName>ppt_w</p:attrName>
                                        </p:attrNameLst>
                                      </p:cBhvr>
                                      <p:tavLst>
                                        <p:tav tm="0">
                                          <p:val>
                                            <p:fltVal val="0"/>
                                          </p:val>
                                        </p:tav>
                                        <p:tav tm="100000">
                                          <p:val>
                                            <p:strVal val="#ppt_w"/>
                                          </p:val>
                                        </p:tav>
                                      </p:tavLst>
                                    </p:anim>
                                    <p:anim calcmode="lin" valueType="num">
                                      <p:cBhvr>
                                        <p:cTn id="14" dur="500" fill="hold"/>
                                        <p:tgtEl>
                                          <p:spTgt spid="1428"/>
                                        </p:tgtEl>
                                        <p:attrNameLst>
                                          <p:attrName>ppt_h</p:attrName>
                                        </p:attrNameLst>
                                      </p:cBhvr>
                                      <p:tavLst>
                                        <p:tav tm="0">
                                          <p:val>
                                            <p:fltVal val="0"/>
                                          </p:val>
                                        </p:tav>
                                        <p:tav tm="100000">
                                          <p:val>
                                            <p:strVal val="#ppt_h"/>
                                          </p:val>
                                        </p:tav>
                                      </p:tavLst>
                                    </p:anim>
                                    <p:animEffect transition="in" filter="fade">
                                      <p:cBhvr>
                                        <p:cTn id="15" dur="500"/>
                                        <p:tgtEl>
                                          <p:spTgt spid="1428"/>
                                        </p:tgtEl>
                                      </p:cBhvr>
                                    </p:animEffect>
                                  </p:childTnLst>
                                </p:cTn>
                              </p:par>
                              <p:par>
                                <p:cTn id="16" presetID="53" presetClass="entr" presetSubtype="16" fill="hold" nodeType="withEffect">
                                  <p:stCondLst>
                                    <p:cond delay="2500"/>
                                  </p:stCondLst>
                                  <p:childTnLst>
                                    <p:set>
                                      <p:cBhvr>
                                        <p:cTn id="17" dur="1" fill="hold">
                                          <p:stCondLst>
                                            <p:cond delay="0"/>
                                          </p:stCondLst>
                                        </p:cTn>
                                        <p:tgtEl>
                                          <p:spTgt spid="1443"/>
                                        </p:tgtEl>
                                        <p:attrNameLst>
                                          <p:attrName>style.visibility</p:attrName>
                                        </p:attrNameLst>
                                      </p:cBhvr>
                                      <p:to>
                                        <p:strVal val="visible"/>
                                      </p:to>
                                    </p:set>
                                    <p:anim calcmode="lin" valueType="num">
                                      <p:cBhvr>
                                        <p:cTn id="18" dur="500" fill="hold"/>
                                        <p:tgtEl>
                                          <p:spTgt spid="1443"/>
                                        </p:tgtEl>
                                        <p:attrNameLst>
                                          <p:attrName>ppt_w</p:attrName>
                                        </p:attrNameLst>
                                      </p:cBhvr>
                                      <p:tavLst>
                                        <p:tav tm="0">
                                          <p:val>
                                            <p:fltVal val="0"/>
                                          </p:val>
                                        </p:tav>
                                        <p:tav tm="100000">
                                          <p:val>
                                            <p:strVal val="#ppt_w"/>
                                          </p:val>
                                        </p:tav>
                                      </p:tavLst>
                                    </p:anim>
                                    <p:anim calcmode="lin" valueType="num">
                                      <p:cBhvr>
                                        <p:cTn id="19" dur="500" fill="hold"/>
                                        <p:tgtEl>
                                          <p:spTgt spid="1443"/>
                                        </p:tgtEl>
                                        <p:attrNameLst>
                                          <p:attrName>ppt_h</p:attrName>
                                        </p:attrNameLst>
                                      </p:cBhvr>
                                      <p:tavLst>
                                        <p:tav tm="0">
                                          <p:val>
                                            <p:fltVal val="0"/>
                                          </p:val>
                                        </p:tav>
                                        <p:tav tm="100000">
                                          <p:val>
                                            <p:strVal val="#ppt_h"/>
                                          </p:val>
                                        </p:tav>
                                      </p:tavLst>
                                    </p:anim>
                                    <p:animEffect transition="in" filter="fade">
                                      <p:cBhvr>
                                        <p:cTn id="20" dur="500"/>
                                        <p:tgtEl>
                                          <p:spTgt spid="1443"/>
                                        </p:tgtEl>
                                      </p:cBhvr>
                                    </p:animEffect>
                                  </p:childTnLst>
                                </p:cTn>
                              </p:par>
                              <p:par>
                                <p:cTn id="21" presetID="53" presetClass="entr" presetSubtype="16" fill="hold" nodeType="withEffect">
                                  <p:stCondLst>
                                    <p:cond delay="2500"/>
                                  </p:stCondLst>
                                  <p:childTnLst>
                                    <p:set>
                                      <p:cBhvr>
                                        <p:cTn id="22" dur="1" fill="hold">
                                          <p:stCondLst>
                                            <p:cond delay="0"/>
                                          </p:stCondLst>
                                        </p:cTn>
                                        <p:tgtEl>
                                          <p:spTgt spid="1438"/>
                                        </p:tgtEl>
                                        <p:attrNameLst>
                                          <p:attrName>style.visibility</p:attrName>
                                        </p:attrNameLst>
                                      </p:cBhvr>
                                      <p:to>
                                        <p:strVal val="visible"/>
                                      </p:to>
                                    </p:set>
                                    <p:anim calcmode="lin" valueType="num">
                                      <p:cBhvr>
                                        <p:cTn id="23" dur="500" fill="hold"/>
                                        <p:tgtEl>
                                          <p:spTgt spid="1438"/>
                                        </p:tgtEl>
                                        <p:attrNameLst>
                                          <p:attrName>ppt_w</p:attrName>
                                        </p:attrNameLst>
                                      </p:cBhvr>
                                      <p:tavLst>
                                        <p:tav tm="0">
                                          <p:val>
                                            <p:fltVal val="0"/>
                                          </p:val>
                                        </p:tav>
                                        <p:tav tm="100000">
                                          <p:val>
                                            <p:strVal val="#ppt_w"/>
                                          </p:val>
                                        </p:tav>
                                      </p:tavLst>
                                    </p:anim>
                                    <p:anim calcmode="lin" valueType="num">
                                      <p:cBhvr>
                                        <p:cTn id="24" dur="500" fill="hold"/>
                                        <p:tgtEl>
                                          <p:spTgt spid="1438"/>
                                        </p:tgtEl>
                                        <p:attrNameLst>
                                          <p:attrName>ppt_h</p:attrName>
                                        </p:attrNameLst>
                                      </p:cBhvr>
                                      <p:tavLst>
                                        <p:tav tm="0">
                                          <p:val>
                                            <p:fltVal val="0"/>
                                          </p:val>
                                        </p:tav>
                                        <p:tav tm="100000">
                                          <p:val>
                                            <p:strVal val="#ppt_h"/>
                                          </p:val>
                                        </p:tav>
                                      </p:tavLst>
                                    </p:anim>
                                    <p:animEffect transition="in" filter="fade">
                                      <p:cBhvr>
                                        <p:cTn id="25" dur="500"/>
                                        <p:tgtEl>
                                          <p:spTgt spid="1438"/>
                                        </p:tgtEl>
                                      </p:cBhvr>
                                    </p:animEffect>
                                  </p:childTnLst>
                                </p:cTn>
                              </p:par>
                              <p:par>
                                <p:cTn id="26" presetID="53" presetClass="entr" presetSubtype="16" fill="hold" nodeType="withEffect">
                                  <p:stCondLst>
                                    <p:cond delay="2500"/>
                                  </p:stCondLst>
                                  <p:childTnLst>
                                    <p:set>
                                      <p:cBhvr>
                                        <p:cTn id="27" dur="1" fill="hold">
                                          <p:stCondLst>
                                            <p:cond delay="0"/>
                                          </p:stCondLst>
                                        </p:cTn>
                                        <p:tgtEl>
                                          <p:spTgt spid="1433"/>
                                        </p:tgtEl>
                                        <p:attrNameLst>
                                          <p:attrName>style.visibility</p:attrName>
                                        </p:attrNameLst>
                                      </p:cBhvr>
                                      <p:to>
                                        <p:strVal val="visible"/>
                                      </p:to>
                                    </p:set>
                                    <p:anim calcmode="lin" valueType="num">
                                      <p:cBhvr>
                                        <p:cTn id="28" dur="500" fill="hold"/>
                                        <p:tgtEl>
                                          <p:spTgt spid="1433"/>
                                        </p:tgtEl>
                                        <p:attrNameLst>
                                          <p:attrName>ppt_w</p:attrName>
                                        </p:attrNameLst>
                                      </p:cBhvr>
                                      <p:tavLst>
                                        <p:tav tm="0">
                                          <p:val>
                                            <p:fltVal val="0"/>
                                          </p:val>
                                        </p:tav>
                                        <p:tav tm="100000">
                                          <p:val>
                                            <p:strVal val="#ppt_w"/>
                                          </p:val>
                                        </p:tav>
                                      </p:tavLst>
                                    </p:anim>
                                    <p:anim calcmode="lin" valueType="num">
                                      <p:cBhvr>
                                        <p:cTn id="29" dur="500" fill="hold"/>
                                        <p:tgtEl>
                                          <p:spTgt spid="1433"/>
                                        </p:tgtEl>
                                        <p:attrNameLst>
                                          <p:attrName>ppt_h</p:attrName>
                                        </p:attrNameLst>
                                      </p:cBhvr>
                                      <p:tavLst>
                                        <p:tav tm="0">
                                          <p:val>
                                            <p:fltVal val="0"/>
                                          </p:val>
                                        </p:tav>
                                        <p:tav tm="100000">
                                          <p:val>
                                            <p:strVal val="#ppt_h"/>
                                          </p:val>
                                        </p:tav>
                                      </p:tavLst>
                                    </p:anim>
                                    <p:animEffect transition="in" filter="fade">
                                      <p:cBhvr>
                                        <p:cTn id="30" dur="500"/>
                                        <p:tgtEl>
                                          <p:spTgt spid="1433"/>
                                        </p:tgtEl>
                                      </p:cBhvr>
                                    </p:animEffect>
                                  </p:childTnLst>
                                </p:cTn>
                              </p:par>
                            </p:childTnLst>
                          </p:cTn>
                        </p:par>
                        <p:par>
                          <p:cTn id="31" fill="hold">
                            <p:stCondLst>
                              <p:cond delay="3000"/>
                            </p:stCondLst>
                            <p:childTnLst>
                              <p:par>
                                <p:cTn id="32" presetID="0" presetClass="path" presetSubtype="0" accel="50000" decel="50000" fill="hold" nodeType="afterEffect">
                                  <p:stCondLst>
                                    <p:cond delay="0"/>
                                  </p:stCondLst>
                                  <p:childTnLst>
                                    <p:animMotion origin="layout" path="M 2.36657E-6 -2.96296E-6 C 0.01054 0.00255 0.02109 0.00533 0.03163 0.00718 C 0.04283 0.01158 0.05662 0.01158 0.06821 0.01273 C 0.08136 0.01412 0.09411 0.01783 0.10726 0.02014 C 0.12457 0.02709 0.15022 0.02315 0.16935 0.02454 C 0.18888 0.0257 0.20737 0.0301 0.2265 0.0331 C 0.24134 0.03565 0.26126 0.03565 0.27414 0.03611 C 0.28547 0.0382 0.29719 0.04005 0.30812 0.04468 C 0.32023 0.04977 0.32752 0.05463 0.33988 0.05625 C 0.34756 0.05949 0.35615 0.06227 0.36436 0.06227 " pathEditMode="relative" rAng="0" ptsTypes="fffffffffA">
                                      <p:cBhvr>
                                        <p:cTn id="33" dur="2000" fill="hold"/>
                                        <p:tgtEl>
                                          <p:spTgt spid="1428"/>
                                        </p:tgtEl>
                                        <p:attrNameLst>
                                          <p:attrName>ppt_x</p:attrName>
                                          <p:attrName>ppt_y</p:attrName>
                                        </p:attrNameLst>
                                      </p:cBhvr>
                                      <p:rCtr x="18211" y="3102"/>
                                    </p:animMotion>
                                  </p:childTnLst>
                                </p:cTn>
                              </p:par>
                              <p:par>
                                <p:cTn id="34" presetID="42" presetClass="path" presetSubtype="0" accel="50000" decel="50000" fill="hold" nodeType="withEffect">
                                  <p:stCondLst>
                                    <p:cond delay="0"/>
                                  </p:stCondLst>
                                  <p:childTnLst>
                                    <p:animMotion origin="layout" path="M 1.0414E-7 -1.48148E-6 L 0.40562 -0.02384 " pathEditMode="relative" rAng="0" ptsTypes="AA">
                                      <p:cBhvr>
                                        <p:cTn id="35" dur="2000" fill="hold"/>
                                        <p:tgtEl>
                                          <p:spTgt spid="1443"/>
                                        </p:tgtEl>
                                        <p:attrNameLst>
                                          <p:attrName>ppt_x</p:attrName>
                                          <p:attrName>ppt_y</p:attrName>
                                        </p:attrNameLst>
                                      </p:cBhvr>
                                      <p:rCtr x="20281" y="-1204"/>
                                    </p:animMotion>
                                  </p:childTnLst>
                                </p:cTn>
                              </p:par>
                              <p:par>
                                <p:cTn id="36" presetID="0" presetClass="path" presetSubtype="0" accel="50000" decel="50000" fill="hold" nodeType="withEffect">
                                  <p:stCondLst>
                                    <p:cond delay="0"/>
                                  </p:stCondLst>
                                  <p:childTnLst>
                                    <p:animMotion origin="layout" path="M -1.01015E-6 1.48148E-6 C 0.08448 -0.00093 0.1678 -0.00139 0.25202 -0.00602 C 0.26282 -0.00996 0.27402 -0.00972 0.28508 -0.01204 C 0.29784 -0.01759 0.31164 -0.01991 0.32531 -0.01991 " pathEditMode="relative" rAng="0" ptsTypes="fffA">
                                      <p:cBhvr>
                                        <p:cTn id="37" dur="2000" fill="hold"/>
                                        <p:tgtEl>
                                          <p:spTgt spid="1438"/>
                                        </p:tgtEl>
                                        <p:attrNameLst>
                                          <p:attrName>ppt_x</p:attrName>
                                          <p:attrName>ppt_y</p:attrName>
                                        </p:attrNameLst>
                                      </p:cBhvr>
                                      <p:rCtr x="16259" y="-995"/>
                                    </p:animMotion>
                                  </p:childTnLst>
                                </p:cTn>
                              </p:par>
                              <p:par>
                                <p:cTn id="38" presetID="0" presetClass="path" presetSubtype="0" accel="50000" decel="50000" fill="hold" nodeType="withEffect">
                                  <p:stCondLst>
                                    <p:cond delay="0"/>
                                  </p:stCondLst>
                                  <p:childTnLst>
                                    <p:animMotion origin="layout" path="M 1.02317E-6 -1.11111E-6 C 0.03983 0.00926 0.08071 0.01042 0.12132 0.01273 C 0.13694 0.0169 0.15087 0.02338 0.16701 0.02546 C 0.1743 0.0287 0.18224 0.02801 0.18979 0.02986 C 0.20138 0.03218 0.21283 0.03542 0.22455 0.03704 C 0.23223 0.03889 0.23796 0.04028 0.24629 0.0412 C 0.25605 0.04815 0.26855 0.04931 0.27987 0.05116 C 0.28404 0.05278 0.28768 0.05533 0.29185 0.05695 C 0.29745 0.06158 0.30422 0.06412 0.31112 0.06412 " pathEditMode="relative" rAng="0" ptsTypes="ffffffffA">
                                      <p:cBhvr>
                                        <p:cTn id="39" dur="2000" fill="hold"/>
                                        <p:tgtEl>
                                          <p:spTgt spid="1433"/>
                                        </p:tgtEl>
                                        <p:attrNameLst>
                                          <p:attrName>ppt_x</p:attrName>
                                          <p:attrName>ppt_y</p:attrName>
                                        </p:attrNameLst>
                                      </p:cBhvr>
                                      <p:rCtr x="15556" y="3194"/>
                                    </p:animMotion>
                                  </p:childTnLst>
                                </p:cTn>
                              </p:par>
                              <p:par>
                                <p:cTn id="40" presetID="10" presetClass="exit" presetSubtype="0" fill="hold" nodeType="withEffect">
                                  <p:stCondLst>
                                    <p:cond delay="1500"/>
                                  </p:stCondLst>
                                  <p:childTnLst>
                                    <p:animEffect transition="out" filter="fade">
                                      <p:cBhvr>
                                        <p:cTn id="41" dur="500"/>
                                        <p:tgtEl>
                                          <p:spTgt spid="1428"/>
                                        </p:tgtEl>
                                      </p:cBhvr>
                                    </p:animEffect>
                                    <p:set>
                                      <p:cBhvr>
                                        <p:cTn id="42" dur="1" fill="hold">
                                          <p:stCondLst>
                                            <p:cond delay="499"/>
                                          </p:stCondLst>
                                        </p:cTn>
                                        <p:tgtEl>
                                          <p:spTgt spid="1428"/>
                                        </p:tgtEl>
                                        <p:attrNameLst>
                                          <p:attrName>style.visibility</p:attrName>
                                        </p:attrNameLst>
                                      </p:cBhvr>
                                      <p:to>
                                        <p:strVal val="hidden"/>
                                      </p:to>
                                    </p:set>
                                  </p:childTnLst>
                                </p:cTn>
                              </p:par>
                              <p:par>
                                <p:cTn id="43" presetID="10" presetClass="exit" presetSubtype="0" fill="hold" nodeType="withEffect">
                                  <p:stCondLst>
                                    <p:cond delay="1500"/>
                                  </p:stCondLst>
                                  <p:childTnLst>
                                    <p:animEffect transition="out" filter="fade">
                                      <p:cBhvr>
                                        <p:cTn id="44" dur="500"/>
                                        <p:tgtEl>
                                          <p:spTgt spid="1443"/>
                                        </p:tgtEl>
                                      </p:cBhvr>
                                    </p:animEffect>
                                    <p:set>
                                      <p:cBhvr>
                                        <p:cTn id="45" dur="1" fill="hold">
                                          <p:stCondLst>
                                            <p:cond delay="499"/>
                                          </p:stCondLst>
                                        </p:cTn>
                                        <p:tgtEl>
                                          <p:spTgt spid="1443"/>
                                        </p:tgtEl>
                                        <p:attrNameLst>
                                          <p:attrName>style.visibility</p:attrName>
                                        </p:attrNameLst>
                                      </p:cBhvr>
                                      <p:to>
                                        <p:strVal val="hidden"/>
                                      </p:to>
                                    </p:set>
                                  </p:childTnLst>
                                </p:cTn>
                              </p:par>
                              <p:par>
                                <p:cTn id="46" presetID="10" presetClass="exit" presetSubtype="0" fill="hold" nodeType="withEffect">
                                  <p:stCondLst>
                                    <p:cond delay="1500"/>
                                  </p:stCondLst>
                                  <p:childTnLst>
                                    <p:animEffect transition="out" filter="fade">
                                      <p:cBhvr>
                                        <p:cTn id="47" dur="500"/>
                                        <p:tgtEl>
                                          <p:spTgt spid="1438"/>
                                        </p:tgtEl>
                                      </p:cBhvr>
                                    </p:animEffect>
                                    <p:set>
                                      <p:cBhvr>
                                        <p:cTn id="48" dur="1" fill="hold">
                                          <p:stCondLst>
                                            <p:cond delay="499"/>
                                          </p:stCondLst>
                                        </p:cTn>
                                        <p:tgtEl>
                                          <p:spTgt spid="1438"/>
                                        </p:tgtEl>
                                        <p:attrNameLst>
                                          <p:attrName>style.visibility</p:attrName>
                                        </p:attrNameLst>
                                      </p:cBhvr>
                                      <p:to>
                                        <p:strVal val="hidden"/>
                                      </p:to>
                                    </p:set>
                                  </p:childTnLst>
                                </p:cTn>
                              </p:par>
                              <p:par>
                                <p:cTn id="49" presetID="10" presetClass="exit" presetSubtype="0" fill="hold" nodeType="withEffect">
                                  <p:stCondLst>
                                    <p:cond delay="1500"/>
                                  </p:stCondLst>
                                  <p:childTnLst>
                                    <p:animEffect transition="out" filter="fade">
                                      <p:cBhvr>
                                        <p:cTn id="50" dur="500"/>
                                        <p:tgtEl>
                                          <p:spTgt spid="1433"/>
                                        </p:tgtEl>
                                      </p:cBhvr>
                                    </p:animEffect>
                                    <p:set>
                                      <p:cBhvr>
                                        <p:cTn id="51" dur="1" fill="hold">
                                          <p:stCondLst>
                                            <p:cond delay="499"/>
                                          </p:stCondLst>
                                        </p:cTn>
                                        <p:tgtEl>
                                          <p:spTgt spid="1433"/>
                                        </p:tgtEl>
                                        <p:attrNameLst>
                                          <p:attrName>style.visibility</p:attrName>
                                        </p:attrNameLst>
                                      </p:cBhvr>
                                      <p:to>
                                        <p:strVal val="hidden"/>
                                      </p:to>
                                    </p:set>
                                  </p:childTnLst>
                                </p:cTn>
                              </p:par>
                              <p:par>
                                <p:cTn id="52" presetID="53" presetClass="exit" presetSubtype="32" fill="hold" nodeType="withEffect">
                                  <p:stCondLst>
                                    <p:cond delay="1500"/>
                                  </p:stCondLst>
                                  <p:childTnLst>
                                    <p:anim calcmode="lin" valueType="num">
                                      <p:cBhvr>
                                        <p:cTn id="53" dur="500"/>
                                        <p:tgtEl>
                                          <p:spTgt spid="1426"/>
                                        </p:tgtEl>
                                        <p:attrNameLst>
                                          <p:attrName>ppt_w</p:attrName>
                                        </p:attrNameLst>
                                      </p:cBhvr>
                                      <p:tavLst>
                                        <p:tav tm="0">
                                          <p:val>
                                            <p:strVal val="ppt_w"/>
                                          </p:val>
                                        </p:tav>
                                        <p:tav tm="100000">
                                          <p:val>
                                            <p:fltVal val="0"/>
                                          </p:val>
                                        </p:tav>
                                      </p:tavLst>
                                    </p:anim>
                                    <p:anim calcmode="lin" valueType="num">
                                      <p:cBhvr>
                                        <p:cTn id="54" dur="500"/>
                                        <p:tgtEl>
                                          <p:spTgt spid="1426"/>
                                        </p:tgtEl>
                                        <p:attrNameLst>
                                          <p:attrName>ppt_h</p:attrName>
                                        </p:attrNameLst>
                                      </p:cBhvr>
                                      <p:tavLst>
                                        <p:tav tm="0">
                                          <p:val>
                                            <p:strVal val="ppt_h"/>
                                          </p:val>
                                        </p:tav>
                                        <p:tav tm="100000">
                                          <p:val>
                                            <p:fltVal val="0"/>
                                          </p:val>
                                        </p:tav>
                                      </p:tavLst>
                                    </p:anim>
                                    <p:animEffect transition="out" filter="fade">
                                      <p:cBhvr>
                                        <p:cTn id="55" dur="500"/>
                                        <p:tgtEl>
                                          <p:spTgt spid="1426"/>
                                        </p:tgtEl>
                                      </p:cBhvr>
                                    </p:animEffect>
                                    <p:set>
                                      <p:cBhvr>
                                        <p:cTn id="56" dur="1" fill="hold">
                                          <p:stCondLst>
                                            <p:cond delay="499"/>
                                          </p:stCondLst>
                                        </p:cTn>
                                        <p:tgtEl>
                                          <p:spTgt spid="1426"/>
                                        </p:tgtEl>
                                        <p:attrNameLst>
                                          <p:attrName>style.visibility</p:attrName>
                                        </p:attrNameLst>
                                      </p:cBhvr>
                                      <p:to>
                                        <p:strVal val="hidden"/>
                                      </p:to>
                                    </p:set>
                                  </p:childTnLst>
                                </p:cTn>
                              </p:par>
                              <p:par>
                                <p:cTn id="57" presetID="53" presetClass="exit" presetSubtype="32" fill="hold" nodeType="withEffect">
                                  <p:stCondLst>
                                    <p:cond delay="1500"/>
                                  </p:stCondLst>
                                  <p:childTnLst>
                                    <p:anim calcmode="lin" valueType="num">
                                      <p:cBhvr>
                                        <p:cTn id="58" dur="500"/>
                                        <p:tgtEl>
                                          <p:spTgt spid="1427"/>
                                        </p:tgtEl>
                                        <p:attrNameLst>
                                          <p:attrName>ppt_w</p:attrName>
                                        </p:attrNameLst>
                                      </p:cBhvr>
                                      <p:tavLst>
                                        <p:tav tm="0">
                                          <p:val>
                                            <p:strVal val="ppt_w"/>
                                          </p:val>
                                        </p:tav>
                                        <p:tav tm="100000">
                                          <p:val>
                                            <p:fltVal val="0"/>
                                          </p:val>
                                        </p:tav>
                                      </p:tavLst>
                                    </p:anim>
                                    <p:anim calcmode="lin" valueType="num">
                                      <p:cBhvr>
                                        <p:cTn id="59" dur="500"/>
                                        <p:tgtEl>
                                          <p:spTgt spid="1427"/>
                                        </p:tgtEl>
                                        <p:attrNameLst>
                                          <p:attrName>ppt_h</p:attrName>
                                        </p:attrNameLst>
                                      </p:cBhvr>
                                      <p:tavLst>
                                        <p:tav tm="0">
                                          <p:val>
                                            <p:strVal val="ppt_h"/>
                                          </p:val>
                                        </p:tav>
                                        <p:tav tm="100000">
                                          <p:val>
                                            <p:fltVal val="0"/>
                                          </p:val>
                                        </p:tav>
                                      </p:tavLst>
                                    </p:anim>
                                    <p:animEffect transition="out" filter="fade">
                                      <p:cBhvr>
                                        <p:cTn id="60" dur="500"/>
                                        <p:tgtEl>
                                          <p:spTgt spid="1427"/>
                                        </p:tgtEl>
                                      </p:cBhvr>
                                    </p:animEffect>
                                    <p:set>
                                      <p:cBhvr>
                                        <p:cTn id="61" dur="1" fill="hold">
                                          <p:stCondLst>
                                            <p:cond delay="499"/>
                                          </p:stCondLst>
                                        </p:cTn>
                                        <p:tgtEl>
                                          <p:spTgt spid="1427"/>
                                        </p:tgtEl>
                                        <p:attrNameLst>
                                          <p:attrName>style.visibility</p:attrName>
                                        </p:attrNameLst>
                                      </p:cBhvr>
                                      <p:to>
                                        <p:strVal val="hidden"/>
                                      </p:to>
                                    </p:set>
                                  </p:childTnLst>
                                </p:cTn>
                              </p:par>
                              <p:par>
                                <p:cTn id="62" presetID="53" presetClass="entr" presetSubtype="16" fill="hold" grpId="1" nodeType="withEffect">
                                  <p:stCondLst>
                                    <p:cond delay="1500"/>
                                  </p:stCondLst>
                                  <p:childTnLst>
                                    <p:set>
                                      <p:cBhvr>
                                        <p:cTn id="63" dur="1" fill="hold">
                                          <p:stCondLst>
                                            <p:cond delay="0"/>
                                          </p:stCondLst>
                                        </p:cTn>
                                        <p:tgtEl>
                                          <p:spTgt spid="1448"/>
                                        </p:tgtEl>
                                        <p:attrNameLst>
                                          <p:attrName>style.visibility</p:attrName>
                                        </p:attrNameLst>
                                      </p:cBhvr>
                                      <p:to>
                                        <p:strVal val="visible"/>
                                      </p:to>
                                    </p:set>
                                    <p:anim calcmode="lin" valueType="num">
                                      <p:cBhvr>
                                        <p:cTn id="64" dur="500" fill="hold"/>
                                        <p:tgtEl>
                                          <p:spTgt spid="1448"/>
                                        </p:tgtEl>
                                        <p:attrNameLst>
                                          <p:attrName>ppt_w</p:attrName>
                                        </p:attrNameLst>
                                      </p:cBhvr>
                                      <p:tavLst>
                                        <p:tav tm="0">
                                          <p:val>
                                            <p:fltVal val="0"/>
                                          </p:val>
                                        </p:tav>
                                        <p:tav tm="100000">
                                          <p:val>
                                            <p:strVal val="#ppt_w"/>
                                          </p:val>
                                        </p:tav>
                                      </p:tavLst>
                                    </p:anim>
                                    <p:anim calcmode="lin" valueType="num">
                                      <p:cBhvr>
                                        <p:cTn id="65" dur="500" fill="hold"/>
                                        <p:tgtEl>
                                          <p:spTgt spid="1448"/>
                                        </p:tgtEl>
                                        <p:attrNameLst>
                                          <p:attrName>ppt_h</p:attrName>
                                        </p:attrNameLst>
                                      </p:cBhvr>
                                      <p:tavLst>
                                        <p:tav tm="0">
                                          <p:val>
                                            <p:fltVal val="0"/>
                                          </p:val>
                                        </p:tav>
                                        <p:tav tm="100000">
                                          <p:val>
                                            <p:strVal val="#ppt_h"/>
                                          </p:val>
                                        </p:tav>
                                      </p:tavLst>
                                    </p:anim>
                                    <p:animEffect transition="in" filter="fade">
                                      <p:cBhvr>
                                        <p:cTn id="66" dur="500"/>
                                        <p:tgtEl>
                                          <p:spTgt spid="1448"/>
                                        </p:tgtEl>
                                      </p:cBhvr>
                                    </p:animEffect>
                                  </p:childTnLst>
                                </p:cTn>
                              </p:par>
                              <p:par>
                                <p:cTn id="67" presetID="53" presetClass="entr" presetSubtype="16" fill="hold" grpId="1" nodeType="withEffect">
                                  <p:stCondLst>
                                    <p:cond delay="1500"/>
                                  </p:stCondLst>
                                  <p:childTnLst>
                                    <p:set>
                                      <p:cBhvr>
                                        <p:cTn id="68" dur="1" fill="hold">
                                          <p:stCondLst>
                                            <p:cond delay="0"/>
                                          </p:stCondLst>
                                        </p:cTn>
                                        <p:tgtEl>
                                          <p:spTgt spid="1449"/>
                                        </p:tgtEl>
                                        <p:attrNameLst>
                                          <p:attrName>style.visibility</p:attrName>
                                        </p:attrNameLst>
                                      </p:cBhvr>
                                      <p:to>
                                        <p:strVal val="visible"/>
                                      </p:to>
                                    </p:set>
                                    <p:anim calcmode="lin" valueType="num">
                                      <p:cBhvr>
                                        <p:cTn id="69" dur="500" fill="hold"/>
                                        <p:tgtEl>
                                          <p:spTgt spid="1449"/>
                                        </p:tgtEl>
                                        <p:attrNameLst>
                                          <p:attrName>ppt_w</p:attrName>
                                        </p:attrNameLst>
                                      </p:cBhvr>
                                      <p:tavLst>
                                        <p:tav tm="0">
                                          <p:val>
                                            <p:fltVal val="0"/>
                                          </p:val>
                                        </p:tav>
                                        <p:tav tm="100000">
                                          <p:val>
                                            <p:strVal val="#ppt_w"/>
                                          </p:val>
                                        </p:tav>
                                      </p:tavLst>
                                    </p:anim>
                                    <p:anim calcmode="lin" valueType="num">
                                      <p:cBhvr>
                                        <p:cTn id="70" dur="500" fill="hold"/>
                                        <p:tgtEl>
                                          <p:spTgt spid="1449"/>
                                        </p:tgtEl>
                                        <p:attrNameLst>
                                          <p:attrName>ppt_h</p:attrName>
                                        </p:attrNameLst>
                                      </p:cBhvr>
                                      <p:tavLst>
                                        <p:tav tm="0">
                                          <p:val>
                                            <p:fltVal val="0"/>
                                          </p:val>
                                        </p:tav>
                                        <p:tav tm="100000">
                                          <p:val>
                                            <p:strVal val="#ppt_h"/>
                                          </p:val>
                                        </p:tav>
                                      </p:tavLst>
                                    </p:anim>
                                    <p:animEffect transition="in" filter="fade">
                                      <p:cBhvr>
                                        <p:cTn id="71" dur="500"/>
                                        <p:tgtEl>
                                          <p:spTgt spid="1449"/>
                                        </p:tgtEl>
                                      </p:cBhvr>
                                    </p:animEffect>
                                  </p:childTnLst>
                                </p:cTn>
                              </p:par>
                              <p:par>
                                <p:cTn id="72" presetID="53" presetClass="entr" presetSubtype="16" fill="hold" grpId="1" nodeType="withEffect">
                                  <p:stCondLst>
                                    <p:cond delay="1500"/>
                                  </p:stCondLst>
                                  <p:childTnLst>
                                    <p:set>
                                      <p:cBhvr>
                                        <p:cTn id="73" dur="1" fill="hold">
                                          <p:stCondLst>
                                            <p:cond delay="0"/>
                                          </p:stCondLst>
                                        </p:cTn>
                                        <p:tgtEl>
                                          <p:spTgt spid="1450"/>
                                        </p:tgtEl>
                                        <p:attrNameLst>
                                          <p:attrName>style.visibility</p:attrName>
                                        </p:attrNameLst>
                                      </p:cBhvr>
                                      <p:to>
                                        <p:strVal val="visible"/>
                                      </p:to>
                                    </p:set>
                                    <p:anim calcmode="lin" valueType="num">
                                      <p:cBhvr>
                                        <p:cTn id="74" dur="500" fill="hold"/>
                                        <p:tgtEl>
                                          <p:spTgt spid="1450"/>
                                        </p:tgtEl>
                                        <p:attrNameLst>
                                          <p:attrName>ppt_w</p:attrName>
                                        </p:attrNameLst>
                                      </p:cBhvr>
                                      <p:tavLst>
                                        <p:tav tm="0">
                                          <p:val>
                                            <p:fltVal val="0"/>
                                          </p:val>
                                        </p:tav>
                                        <p:tav tm="100000">
                                          <p:val>
                                            <p:strVal val="#ppt_w"/>
                                          </p:val>
                                        </p:tav>
                                      </p:tavLst>
                                    </p:anim>
                                    <p:anim calcmode="lin" valueType="num">
                                      <p:cBhvr>
                                        <p:cTn id="75" dur="500" fill="hold"/>
                                        <p:tgtEl>
                                          <p:spTgt spid="1450"/>
                                        </p:tgtEl>
                                        <p:attrNameLst>
                                          <p:attrName>ppt_h</p:attrName>
                                        </p:attrNameLst>
                                      </p:cBhvr>
                                      <p:tavLst>
                                        <p:tav tm="0">
                                          <p:val>
                                            <p:fltVal val="0"/>
                                          </p:val>
                                        </p:tav>
                                        <p:tav tm="100000">
                                          <p:val>
                                            <p:strVal val="#ppt_h"/>
                                          </p:val>
                                        </p:tav>
                                      </p:tavLst>
                                    </p:anim>
                                    <p:animEffect transition="in" filter="fade">
                                      <p:cBhvr>
                                        <p:cTn id="76" dur="500"/>
                                        <p:tgtEl>
                                          <p:spTgt spid="1450"/>
                                        </p:tgtEl>
                                      </p:cBhvr>
                                    </p:animEffect>
                                  </p:childTnLst>
                                </p:cTn>
                              </p:par>
                              <p:par>
                                <p:cTn id="77" presetID="8" presetClass="emph" presetSubtype="0" repeatCount="indefinite" fill="hold" grpId="0" nodeType="withEffect">
                                  <p:stCondLst>
                                    <p:cond delay="1500"/>
                                  </p:stCondLst>
                                  <p:endCondLst>
                                    <p:cond evt="onNext" delay="0">
                                      <p:tgtEl>
                                        <p:sldTgt/>
                                      </p:tgtEl>
                                    </p:cond>
                                  </p:endCondLst>
                                  <p:childTnLst>
                                    <p:animRot by="21600000">
                                      <p:cBhvr>
                                        <p:cTn id="78" dur="2000" fill="hold"/>
                                        <p:tgtEl>
                                          <p:spTgt spid="1448"/>
                                        </p:tgtEl>
                                        <p:attrNameLst>
                                          <p:attrName>r</p:attrName>
                                        </p:attrNameLst>
                                      </p:cBhvr>
                                    </p:animRot>
                                  </p:childTnLst>
                                </p:cTn>
                              </p:par>
                              <p:par>
                                <p:cTn id="79" presetID="8" presetClass="emph" presetSubtype="0" repeatCount="indefinite" fill="hold" grpId="0" nodeType="withEffect">
                                  <p:stCondLst>
                                    <p:cond delay="100"/>
                                  </p:stCondLst>
                                  <p:endCondLst>
                                    <p:cond evt="onNext" delay="0">
                                      <p:tgtEl>
                                        <p:sldTgt/>
                                      </p:tgtEl>
                                    </p:cond>
                                  </p:endCondLst>
                                  <p:childTnLst>
                                    <p:animRot by="21600000">
                                      <p:cBhvr>
                                        <p:cTn id="80" dur="2000" fill="hold"/>
                                        <p:tgtEl>
                                          <p:spTgt spid="1449"/>
                                        </p:tgtEl>
                                        <p:attrNameLst>
                                          <p:attrName>r</p:attrName>
                                        </p:attrNameLst>
                                      </p:cBhvr>
                                    </p:animRot>
                                  </p:childTnLst>
                                </p:cTn>
                              </p:par>
                              <p:par>
                                <p:cTn id="81" presetID="8" presetClass="emph" presetSubtype="0" repeatCount="indefinite" fill="hold" grpId="0" nodeType="withEffect">
                                  <p:stCondLst>
                                    <p:cond delay="100"/>
                                  </p:stCondLst>
                                  <p:endCondLst>
                                    <p:cond evt="onNext" delay="0">
                                      <p:tgtEl>
                                        <p:sldTgt/>
                                      </p:tgtEl>
                                    </p:cond>
                                  </p:endCondLst>
                                  <p:childTnLst>
                                    <p:animRot by="21600000">
                                      <p:cBhvr>
                                        <p:cTn id="82" dur="2000" fill="hold"/>
                                        <p:tgtEl>
                                          <p:spTgt spid="1450"/>
                                        </p:tgtEl>
                                        <p:attrNameLst>
                                          <p:attrName>r</p:attrName>
                                        </p:attrNameLst>
                                      </p:cBhvr>
                                    </p:animRot>
                                  </p:childTnLst>
                                </p:cTn>
                              </p:par>
                            </p:childTnLst>
                          </p:cTn>
                        </p:par>
                        <p:par>
                          <p:cTn id="83" fill="hold">
                            <p:stCondLst>
                              <p:cond delay="6500"/>
                            </p:stCondLst>
                            <p:childTnLst>
                              <p:par>
                                <p:cTn id="84" presetID="47" presetClass="entr" presetSubtype="0" fill="hold" grpId="0" nodeType="afterEffect">
                                  <p:stCondLst>
                                    <p:cond delay="0"/>
                                  </p:stCondLst>
                                  <p:childTnLst>
                                    <p:set>
                                      <p:cBhvr>
                                        <p:cTn id="85" dur="1" fill="hold">
                                          <p:stCondLst>
                                            <p:cond delay="0"/>
                                          </p:stCondLst>
                                        </p:cTn>
                                        <p:tgtEl>
                                          <p:spTgt spid="1418"/>
                                        </p:tgtEl>
                                        <p:attrNameLst>
                                          <p:attrName>style.visibility</p:attrName>
                                        </p:attrNameLst>
                                      </p:cBhvr>
                                      <p:to>
                                        <p:strVal val="visible"/>
                                      </p:to>
                                    </p:set>
                                    <p:animEffect transition="in" filter="fade">
                                      <p:cBhvr>
                                        <p:cTn id="86" dur="1000"/>
                                        <p:tgtEl>
                                          <p:spTgt spid="1418"/>
                                        </p:tgtEl>
                                      </p:cBhvr>
                                    </p:animEffect>
                                    <p:anim calcmode="lin" valueType="num">
                                      <p:cBhvr>
                                        <p:cTn id="87" dur="1000" fill="hold"/>
                                        <p:tgtEl>
                                          <p:spTgt spid="1418"/>
                                        </p:tgtEl>
                                        <p:attrNameLst>
                                          <p:attrName>ppt_x</p:attrName>
                                        </p:attrNameLst>
                                      </p:cBhvr>
                                      <p:tavLst>
                                        <p:tav tm="0">
                                          <p:val>
                                            <p:strVal val="#ppt_x"/>
                                          </p:val>
                                        </p:tav>
                                        <p:tav tm="100000">
                                          <p:val>
                                            <p:strVal val="#ppt_x"/>
                                          </p:val>
                                        </p:tav>
                                      </p:tavLst>
                                    </p:anim>
                                    <p:anim calcmode="lin" valueType="num">
                                      <p:cBhvr>
                                        <p:cTn id="88" dur="1000" fill="hold"/>
                                        <p:tgtEl>
                                          <p:spTgt spid="1418"/>
                                        </p:tgtEl>
                                        <p:attrNameLst>
                                          <p:attrName>ppt_y</p:attrName>
                                        </p:attrNameLst>
                                      </p:cBhvr>
                                      <p:tavLst>
                                        <p:tav tm="0">
                                          <p:val>
                                            <p:strVal val="#ppt_y-.1"/>
                                          </p:val>
                                        </p:tav>
                                        <p:tav tm="100000">
                                          <p:val>
                                            <p:strVal val="#ppt_y"/>
                                          </p:val>
                                        </p:tav>
                                      </p:tavLst>
                                    </p:anim>
                                  </p:childTnLst>
                                </p:cTn>
                              </p:par>
                            </p:childTnLst>
                          </p:cTn>
                        </p:par>
                        <p:par>
                          <p:cTn id="89" fill="hold">
                            <p:stCondLst>
                              <p:cond delay="7500"/>
                            </p:stCondLst>
                            <p:childTnLst>
                              <p:par>
                                <p:cTn id="90" presetID="27" presetClass="emph" presetSubtype="0" fill="remove" grpId="2" nodeType="afterEffect">
                                  <p:stCondLst>
                                    <p:cond delay="3500"/>
                                  </p:stCondLst>
                                  <p:childTnLst>
                                    <p:animClr clrSpc="rgb" dir="cw">
                                      <p:cBhvr override="childStyle">
                                        <p:cTn id="91" dur="250" autoRev="1" fill="remove"/>
                                        <p:tgtEl>
                                          <p:spTgt spid="1448"/>
                                        </p:tgtEl>
                                        <p:attrNameLst>
                                          <p:attrName>style.color</p:attrName>
                                        </p:attrNameLst>
                                      </p:cBhvr>
                                      <p:to>
                                        <a:schemeClr val="bg1"/>
                                      </p:to>
                                    </p:animClr>
                                    <p:animClr clrSpc="rgb" dir="cw">
                                      <p:cBhvr>
                                        <p:cTn id="92" dur="250" autoRev="1" fill="remove"/>
                                        <p:tgtEl>
                                          <p:spTgt spid="1448"/>
                                        </p:tgtEl>
                                        <p:attrNameLst>
                                          <p:attrName>fillcolor</p:attrName>
                                        </p:attrNameLst>
                                      </p:cBhvr>
                                      <p:to>
                                        <a:schemeClr val="bg1"/>
                                      </p:to>
                                    </p:animClr>
                                    <p:set>
                                      <p:cBhvr>
                                        <p:cTn id="93" dur="250" autoRev="1" fill="remove"/>
                                        <p:tgtEl>
                                          <p:spTgt spid="1448"/>
                                        </p:tgtEl>
                                        <p:attrNameLst>
                                          <p:attrName>fill.type</p:attrName>
                                        </p:attrNameLst>
                                      </p:cBhvr>
                                      <p:to>
                                        <p:strVal val="solid"/>
                                      </p:to>
                                    </p:set>
                                    <p:set>
                                      <p:cBhvr>
                                        <p:cTn id="94" dur="250" autoRev="1" fill="remove"/>
                                        <p:tgtEl>
                                          <p:spTgt spid="1448"/>
                                        </p:tgtEl>
                                        <p:attrNameLst>
                                          <p:attrName>fill.on</p:attrName>
                                        </p:attrNameLst>
                                      </p:cBhvr>
                                      <p:to>
                                        <p:strVal val="true"/>
                                      </p:to>
                                    </p:set>
                                  </p:childTnLst>
                                </p:cTn>
                              </p:par>
                              <p:par>
                                <p:cTn id="95" presetID="27" presetClass="emph" presetSubtype="0" fill="remove" grpId="2" nodeType="withEffect">
                                  <p:stCondLst>
                                    <p:cond delay="3500"/>
                                  </p:stCondLst>
                                  <p:childTnLst>
                                    <p:animClr clrSpc="rgb" dir="cw">
                                      <p:cBhvr override="childStyle">
                                        <p:cTn id="96" dur="250" autoRev="1" fill="remove"/>
                                        <p:tgtEl>
                                          <p:spTgt spid="1449"/>
                                        </p:tgtEl>
                                        <p:attrNameLst>
                                          <p:attrName>style.color</p:attrName>
                                        </p:attrNameLst>
                                      </p:cBhvr>
                                      <p:to>
                                        <a:schemeClr val="bg1"/>
                                      </p:to>
                                    </p:animClr>
                                    <p:animClr clrSpc="rgb" dir="cw">
                                      <p:cBhvr>
                                        <p:cTn id="97" dur="250" autoRev="1" fill="remove"/>
                                        <p:tgtEl>
                                          <p:spTgt spid="1449"/>
                                        </p:tgtEl>
                                        <p:attrNameLst>
                                          <p:attrName>fillcolor</p:attrName>
                                        </p:attrNameLst>
                                      </p:cBhvr>
                                      <p:to>
                                        <a:schemeClr val="bg1"/>
                                      </p:to>
                                    </p:animClr>
                                    <p:set>
                                      <p:cBhvr>
                                        <p:cTn id="98" dur="250" autoRev="1" fill="remove"/>
                                        <p:tgtEl>
                                          <p:spTgt spid="1449"/>
                                        </p:tgtEl>
                                        <p:attrNameLst>
                                          <p:attrName>fill.type</p:attrName>
                                        </p:attrNameLst>
                                      </p:cBhvr>
                                      <p:to>
                                        <p:strVal val="solid"/>
                                      </p:to>
                                    </p:set>
                                    <p:set>
                                      <p:cBhvr>
                                        <p:cTn id="99" dur="250" autoRev="1" fill="remove"/>
                                        <p:tgtEl>
                                          <p:spTgt spid="1449"/>
                                        </p:tgtEl>
                                        <p:attrNameLst>
                                          <p:attrName>fill.on</p:attrName>
                                        </p:attrNameLst>
                                      </p:cBhvr>
                                      <p:to>
                                        <p:strVal val="true"/>
                                      </p:to>
                                    </p:set>
                                  </p:childTnLst>
                                </p:cTn>
                              </p:par>
                              <p:par>
                                <p:cTn id="100" presetID="27" presetClass="emph" presetSubtype="0" fill="remove" grpId="2" nodeType="withEffect">
                                  <p:stCondLst>
                                    <p:cond delay="3500"/>
                                  </p:stCondLst>
                                  <p:childTnLst>
                                    <p:animClr clrSpc="rgb" dir="cw">
                                      <p:cBhvr override="childStyle">
                                        <p:cTn id="101" dur="250" autoRev="1" fill="remove"/>
                                        <p:tgtEl>
                                          <p:spTgt spid="1450"/>
                                        </p:tgtEl>
                                        <p:attrNameLst>
                                          <p:attrName>style.color</p:attrName>
                                        </p:attrNameLst>
                                      </p:cBhvr>
                                      <p:to>
                                        <a:schemeClr val="bg1"/>
                                      </p:to>
                                    </p:animClr>
                                    <p:animClr clrSpc="rgb" dir="cw">
                                      <p:cBhvr>
                                        <p:cTn id="102" dur="250" autoRev="1" fill="remove"/>
                                        <p:tgtEl>
                                          <p:spTgt spid="1450"/>
                                        </p:tgtEl>
                                        <p:attrNameLst>
                                          <p:attrName>fillcolor</p:attrName>
                                        </p:attrNameLst>
                                      </p:cBhvr>
                                      <p:to>
                                        <a:schemeClr val="bg1"/>
                                      </p:to>
                                    </p:animClr>
                                    <p:set>
                                      <p:cBhvr>
                                        <p:cTn id="103" dur="250" autoRev="1" fill="remove"/>
                                        <p:tgtEl>
                                          <p:spTgt spid="1450"/>
                                        </p:tgtEl>
                                        <p:attrNameLst>
                                          <p:attrName>fill.type</p:attrName>
                                        </p:attrNameLst>
                                      </p:cBhvr>
                                      <p:to>
                                        <p:strVal val="solid"/>
                                      </p:to>
                                    </p:set>
                                    <p:set>
                                      <p:cBhvr>
                                        <p:cTn id="104" dur="250" autoRev="1" fill="remove"/>
                                        <p:tgtEl>
                                          <p:spTgt spid="1450"/>
                                        </p:tgtEl>
                                        <p:attrNameLst>
                                          <p:attrName>fill.on</p:attrName>
                                        </p:attrNameLst>
                                      </p:cBhvr>
                                      <p:to>
                                        <p:strVal val="true"/>
                                      </p:to>
                                    </p:set>
                                  </p:childTnLst>
                                </p:cTn>
                              </p:par>
                            </p:childTnLst>
                          </p:cTn>
                        </p:par>
                        <p:par>
                          <p:cTn id="105" fill="hold">
                            <p:stCondLst>
                              <p:cond delay="11500"/>
                            </p:stCondLst>
                            <p:childTnLst>
                              <p:par>
                                <p:cTn id="106" presetID="1" presetClass="entr" presetSubtype="0" fill="hold" grpId="0" nodeType="afterEffect">
                                  <p:stCondLst>
                                    <p:cond delay="0"/>
                                  </p:stCondLst>
                                  <p:childTnLst>
                                    <p:set>
                                      <p:cBhvr>
                                        <p:cTn id="107" dur="1" fill="hold">
                                          <p:stCondLst>
                                            <p:cond delay="0"/>
                                          </p:stCondLst>
                                        </p:cTn>
                                        <p:tgtEl>
                                          <p:spTgt spid="1408"/>
                                        </p:tgtEl>
                                        <p:attrNameLst>
                                          <p:attrName>style.visibility</p:attrName>
                                        </p:attrNameLst>
                                      </p:cBhvr>
                                      <p:to>
                                        <p:strVal val="visible"/>
                                      </p:to>
                                    </p:set>
                                  </p:childTnLst>
                                </p:cTn>
                              </p:par>
                            </p:childTnLst>
                          </p:cTn>
                        </p:par>
                        <p:par>
                          <p:cTn id="108" fill="hold">
                            <p:stCondLst>
                              <p:cond delay="11500"/>
                            </p:stCondLst>
                            <p:childTnLst>
                              <p:par>
                                <p:cTn id="109" presetID="42" presetClass="path" presetSubtype="0" accel="50000" decel="50000" fill="hold" grpId="1" nodeType="afterEffect">
                                  <p:stCondLst>
                                    <p:cond delay="0"/>
                                  </p:stCondLst>
                                  <p:childTnLst>
                                    <p:animMotion origin="layout" path="M 0.33281 -0.31306 L -0.00122 -0.00062 " pathEditMode="relative" rAng="0" ptsTypes="AA">
                                      <p:cBhvr>
                                        <p:cTn id="110" dur="1000" fill="hold"/>
                                        <p:tgtEl>
                                          <p:spTgt spid="1408"/>
                                        </p:tgtEl>
                                        <p:attrNameLst>
                                          <p:attrName>ppt_x</p:attrName>
                                          <p:attrName>ppt_y</p:attrName>
                                        </p:attrNameLst>
                                      </p:cBhvr>
                                      <p:rCtr x="-16701" y="15622"/>
                                    </p:animMotion>
                                  </p:childTnLst>
                                </p:cTn>
                              </p:par>
                              <p:par>
                                <p:cTn id="111" presetID="10" presetClass="entr" presetSubtype="0" fill="hold" grpId="0" nodeType="withEffect">
                                  <p:stCondLst>
                                    <p:cond delay="0"/>
                                  </p:stCondLst>
                                  <p:childTnLst>
                                    <p:set>
                                      <p:cBhvr>
                                        <p:cTn id="112" dur="1" fill="hold">
                                          <p:stCondLst>
                                            <p:cond delay="0"/>
                                          </p:stCondLst>
                                        </p:cTn>
                                        <p:tgtEl>
                                          <p:spTgt spid="1407"/>
                                        </p:tgtEl>
                                        <p:attrNameLst>
                                          <p:attrName>style.visibility</p:attrName>
                                        </p:attrNameLst>
                                      </p:cBhvr>
                                      <p:to>
                                        <p:strVal val="visible"/>
                                      </p:to>
                                    </p:set>
                                    <p:animEffect transition="in" filter="fade">
                                      <p:cBhvr>
                                        <p:cTn id="113" dur="2000"/>
                                        <p:tgtEl>
                                          <p:spTgt spid="1407"/>
                                        </p:tgtEl>
                                      </p:cBhvr>
                                    </p:animEffect>
                                  </p:childTnLst>
                                </p:cTn>
                              </p:par>
                              <p:par>
                                <p:cTn id="114" presetID="47" presetClass="entr" presetSubtype="0" fill="hold" grpId="1" nodeType="withEffect">
                                  <p:stCondLst>
                                    <p:cond delay="4000"/>
                                  </p:stCondLst>
                                  <p:childTnLst>
                                    <p:set>
                                      <p:cBhvr>
                                        <p:cTn id="115" dur="1" fill="hold">
                                          <p:stCondLst>
                                            <p:cond delay="0"/>
                                          </p:stCondLst>
                                        </p:cTn>
                                        <p:tgtEl>
                                          <p:spTgt spid="2213"/>
                                        </p:tgtEl>
                                        <p:attrNameLst>
                                          <p:attrName>style.visibility</p:attrName>
                                        </p:attrNameLst>
                                      </p:cBhvr>
                                      <p:to>
                                        <p:strVal val="visible"/>
                                      </p:to>
                                    </p:set>
                                    <p:animEffect transition="in" filter="fade">
                                      <p:cBhvr>
                                        <p:cTn id="116" dur="1000"/>
                                        <p:tgtEl>
                                          <p:spTgt spid="2213"/>
                                        </p:tgtEl>
                                      </p:cBhvr>
                                    </p:animEffect>
                                    <p:anim calcmode="lin" valueType="num">
                                      <p:cBhvr>
                                        <p:cTn id="117" dur="1000" fill="hold"/>
                                        <p:tgtEl>
                                          <p:spTgt spid="2213"/>
                                        </p:tgtEl>
                                        <p:attrNameLst>
                                          <p:attrName>ppt_x</p:attrName>
                                        </p:attrNameLst>
                                      </p:cBhvr>
                                      <p:tavLst>
                                        <p:tav tm="0">
                                          <p:val>
                                            <p:strVal val="#ppt_x"/>
                                          </p:val>
                                        </p:tav>
                                        <p:tav tm="100000">
                                          <p:val>
                                            <p:strVal val="#ppt_x"/>
                                          </p:val>
                                        </p:tav>
                                      </p:tavLst>
                                    </p:anim>
                                    <p:anim calcmode="lin" valueType="num">
                                      <p:cBhvr>
                                        <p:cTn id="118" dur="1000" fill="hold"/>
                                        <p:tgtEl>
                                          <p:spTgt spid="2213"/>
                                        </p:tgtEl>
                                        <p:attrNameLst>
                                          <p:attrName>ppt_y</p:attrName>
                                        </p:attrNameLst>
                                      </p:cBhvr>
                                      <p:tavLst>
                                        <p:tav tm="0">
                                          <p:val>
                                            <p:strVal val="#ppt_y-.1"/>
                                          </p:val>
                                        </p:tav>
                                        <p:tav tm="100000">
                                          <p:val>
                                            <p:strVal val="#ppt_y"/>
                                          </p:val>
                                        </p:tav>
                                      </p:tavLst>
                                    </p:anim>
                                  </p:childTnLst>
                                </p:cTn>
                              </p:par>
                              <p:par>
                                <p:cTn id="119" presetID="47" presetClass="entr" presetSubtype="0" fill="hold" grpId="1" nodeType="withEffect">
                                  <p:stCondLst>
                                    <p:cond delay="4000"/>
                                  </p:stCondLst>
                                  <p:childTnLst>
                                    <p:set>
                                      <p:cBhvr>
                                        <p:cTn id="120" dur="1" fill="hold">
                                          <p:stCondLst>
                                            <p:cond delay="0"/>
                                          </p:stCondLst>
                                        </p:cTn>
                                        <p:tgtEl>
                                          <p:spTgt spid="1709"/>
                                        </p:tgtEl>
                                        <p:attrNameLst>
                                          <p:attrName>style.visibility</p:attrName>
                                        </p:attrNameLst>
                                      </p:cBhvr>
                                      <p:to>
                                        <p:strVal val="visible"/>
                                      </p:to>
                                    </p:set>
                                    <p:animEffect transition="in" filter="fade">
                                      <p:cBhvr>
                                        <p:cTn id="121" dur="1000"/>
                                        <p:tgtEl>
                                          <p:spTgt spid="1709"/>
                                        </p:tgtEl>
                                      </p:cBhvr>
                                    </p:animEffect>
                                    <p:anim calcmode="lin" valueType="num">
                                      <p:cBhvr>
                                        <p:cTn id="122" dur="1000" fill="hold"/>
                                        <p:tgtEl>
                                          <p:spTgt spid="1709"/>
                                        </p:tgtEl>
                                        <p:attrNameLst>
                                          <p:attrName>ppt_x</p:attrName>
                                        </p:attrNameLst>
                                      </p:cBhvr>
                                      <p:tavLst>
                                        <p:tav tm="0">
                                          <p:val>
                                            <p:strVal val="#ppt_x"/>
                                          </p:val>
                                        </p:tav>
                                        <p:tav tm="100000">
                                          <p:val>
                                            <p:strVal val="#ppt_x"/>
                                          </p:val>
                                        </p:tav>
                                      </p:tavLst>
                                    </p:anim>
                                    <p:anim calcmode="lin" valueType="num">
                                      <p:cBhvr>
                                        <p:cTn id="123" dur="1000" fill="hold"/>
                                        <p:tgtEl>
                                          <p:spTgt spid="1709"/>
                                        </p:tgtEl>
                                        <p:attrNameLst>
                                          <p:attrName>ppt_y</p:attrName>
                                        </p:attrNameLst>
                                      </p:cBhvr>
                                      <p:tavLst>
                                        <p:tav tm="0">
                                          <p:val>
                                            <p:strVal val="#ppt_y-.1"/>
                                          </p:val>
                                        </p:tav>
                                        <p:tav tm="100000">
                                          <p:val>
                                            <p:strVal val="#ppt_y"/>
                                          </p:val>
                                        </p:tav>
                                      </p:tavLst>
                                    </p:anim>
                                  </p:childTnLst>
                                </p:cTn>
                              </p:par>
                              <p:par>
                                <p:cTn id="124" presetID="47" presetClass="entr" presetSubtype="0" fill="hold" grpId="1" nodeType="withEffect">
                                  <p:stCondLst>
                                    <p:cond delay="4000"/>
                                  </p:stCondLst>
                                  <p:childTnLst>
                                    <p:set>
                                      <p:cBhvr>
                                        <p:cTn id="125" dur="1" fill="hold">
                                          <p:stCondLst>
                                            <p:cond delay="0"/>
                                          </p:stCondLst>
                                        </p:cTn>
                                        <p:tgtEl>
                                          <p:spTgt spid="2308"/>
                                        </p:tgtEl>
                                        <p:attrNameLst>
                                          <p:attrName>style.visibility</p:attrName>
                                        </p:attrNameLst>
                                      </p:cBhvr>
                                      <p:to>
                                        <p:strVal val="visible"/>
                                      </p:to>
                                    </p:set>
                                    <p:animEffect transition="in" filter="fade">
                                      <p:cBhvr>
                                        <p:cTn id="126" dur="1000"/>
                                        <p:tgtEl>
                                          <p:spTgt spid="2308"/>
                                        </p:tgtEl>
                                      </p:cBhvr>
                                    </p:animEffect>
                                    <p:anim calcmode="lin" valueType="num">
                                      <p:cBhvr>
                                        <p:cTn id="127" dur="1000" fill="hold"/>
                                        <p:tgtEl>
                                          <p:spTgt spid="2308"/>
                                        </p:tgtEl>
                                        <p:attrNameLst>
                                          <p:attrName>ppt_x</p:attrName>
                                        </p:attrNameLst>
                                      </p:cBhvr>
                                      <p:tavLst>
                                        <p:tav tm="0">
                                          <p:val>
                                            <p:strVal val="#ppt_x"/>
                                          </p:val>
                                        </p:tav>
                                        <p:tav tm="100000">
                                          <p:val>
                                            <p:strVal val="#ppt_x"/>
                                          </p:val>
                                        </p:tav>
                                      </p:tavLst>
                                    </p:anim>
                                    <p:anim calcmode="lin" valueType="num">
                                      <p:cBhvr>
                                        <p:cTn id="128" dur="1000" fill="hold"/>
                                        <p:tgtEl>
                                          <p:spTgt spid="2308"/>
                                        </p:tgtEl>
                                        <p:attrNameLst>
                                          <p:attrName>ppt_y</p:attrName>
                                        </p:attrNameLst>
                                      </p:cBhvr>
                                      <p:tavLst>
                                        <p:tav tm="0">
                                          <p:val>
                                            <p:strVal val="#ppt_y-.1"/>
                                          </p:val>
                                        </p:tav>
                                        <p:tav tm="100000">
                                          <p:val>
                                            <p:strVal val="#ppt_y"/>
                                          </p:val>
                                        </p:tav>
                                      </p:tavLst>
                                    </p:anim>
                                  </p:childTnLst>
                                </p:cTn>
                              </p:par>
                              <p:par>
                                <p:cTn id="129" presetID="47" presetClass="entr" presetSubtype="0" fill="hold" grpId="1" nodeType="withEffect">
                                  <p:stCondLst>
                                    <p:cond delay="4000"/>
                                  </p:stCondLst>
                                  <p:childTnLst>
                                    <p:set>
                                      <p:cBhvr>
                                        <p:cTn id="130" dur="1" fill="hold">
                                          <p:stCondLst>
                                            <p:cond delay="0"/>
                                          </p:stCondLst>
                                        </p:cTn>
                                        <p:tgtEl>
                                          <p:spTgt spid="3004"/>
                                        </p:tgtEl>
                                        <p:attrNameLst>
                                          <p:attrName>style.visibility</p:attrName>
                                        </p:attrNameLst>
                                      </p:cBhvr>
                                      <p:to>
                                        <p:strVal val="visible"/>
                                      </p:to>
                                    </p:set>
                                    <p:animEffect transition="in" filter="fade">
                                      <p:cBhvr>
                                        <p:cTn id="131" dur="1000"/>
                                        <p:tgtEl>
                                          <p:spTgt spid="3004"/>
                                        </p:tgtEl>
                                      </p:cBhvr>
                                    </p:animEffect>
                                    <p:anim calcmode="lin" valueType="num">
                                      <p:cBhvr>
                                        <p:cTn id="132" dur="1000" fill="hold"/>
                                        <p:tgtEl>
                                          <p:spTgt spid="3004"/>
                                        </p:tgtEl>
                                        <p:attrNameLst>
                                          <p:attrName>ppt_x</p:attrName>
                                        </p:attrNameLst>
                                      </p:cBhvr>
                                      <p:tavLst>
                                        <p:tav tm="0">
                                          <p:val>
                                            <p:strVal val="#ppt_x"/>
                                          </p:val>
                                        </p:tav>
                                        <p:tav tm="100000">
                                          <p:val>
                                            <p:strVal val="#ppt_x"/>
                                          </p:val>
                                        </p:tav>
                                      </p:tavLst>
                                    </p:anim>
                                    <p:anim calcmode="lin" valueType="num">
                                      <p:cBhvr>
                                        <p:cTn id="133" dur="1000" fill="hold"/>
                                        <p:tgtEl>
                                          <p:spTgt spid="3004"/>
                                        </p:tgtEl>
                                        <p:attrNameLst>
                                          <p:attrName>ppt_y</p:attrName>
                                        </p:attrNameLst>
                                      </p:cBhvr>
                                      <p:tavLst>
                                        <p:tav tm="0">
                                          <p:val>
                                            <p:strVal val="#ppt_y-.1"/>
                                          </p:val>
                                        </p:tav>
                                        <p:tav tm="100000">
                                          <p:val>
                                            <p:strVal val="#ppt_y"/>
                                          </p:val>
                                        </p:tav>
                                      </p:tavLst>
                                    </p:anim>
                                  </p:childTnLst>
                                </p:cTn>
                              </p:par>
                              <p:par>
                                <p:cTn id="134" presetID="47" presetClass="entr" presetSubtype="0" fill="hold" grpId="1" nodeType="withEffect">
                                  <p:stCondLst>
                                    <p:cond delay="4000"/>
                                  </p:stCondLst>
                                  <p:childTnLst>
                                    <p:set>
                                      <p:cBhvr>
                                        <p:cTn id="135" dur="1" fill="hold">
                                          <p:stCondLst>
                                            <p:cond delay="0"/>
                                          </p:stCondLst>
                                        </p:cTn>
                                        <p:tgtEl>
                                          <p:spTgt spid="2766"/>
                                        </p:tgtEl>
                                        <p:attrNameLst>
                                          <p:attrName>style.visibility</p:attrName>
                                        </p:attrNameLst>
                                      </p:cBhvr>
                                      <p:to>
                                        <p:strVal val="visible"/>
                                      </p:to>
                                    </p:set>
                                    <p:animEffect transition="in" filter="fade">
                                      <p:cBhvr>
                                        <p:cTn id="136" dur="1000"/>
                                        <p:tgtEl>
                                          <p:spTgt spid="2766"/>
                                        </p:tgtEl>
                                      </p:cBhvr>
                                    </p:animEffect>
                                    <p:anim calcmode="lin" valueType="num">
                                      <p:cBhvr>
                                        <p:cTn id="137" dur="1000" fill="hold"/>
                                        <p:tgtEl>
                                          <p:spTgt spid="2766"/>
                                        </p:tgtEl>
                                        <p:attrNameLst>
                                          <p:attrName>ppt_x</p:attrName>
                                        </p:attrNameLst>
                                      </p:cBhvr>
                                      <p:tavLst>
                                        <p:tav tm="0">
                                          <p:val>
                                            <p:strVal val="#ppt_x"/>
                                          </p:val>
                                        </p:tav>
                                        <p:tav tm="100000">
                                          <p:val>
                                            <p:strVal val="#ppt_x"/>
                                          </p:val>
                                        </p:tav>
                                      </p:tavLst>
                                    </p:anim>
                                    <p:anim calcmode="lin" valueType="num">
                                      <p:cBhvr>
                                        <p:cTn id="138" dur="1000" fill="hold"/>
                                        <p:tgtEl>
                                          <p:spTgt spid="2766"/>
                                        </p:tgtEl>
                                        <p:attrNameLst>
                                          <p:attrName>ppt_y</p:attrName>
                                        </p:attrNameLst>
                                      </p:cBhvr>
                                      <p:tavLst>
                                        <p:tav tm="0">
                                          <p:val>
                                            <p:strVal val="#ppt_y-.1"/>
                                          </p:val>
                                        </p:tav>
                                        <p:tav tm="100000">
                                          <p:val>
                                            <p:strVal val="#ppt_y"/>
                                          </p:val>
                                        </p:tav>
                                      </p:tavLst>
                                    </p:anim>
                                  </p:childTnLst>
                                </p:cTn>
                              </p:par>
                              <p:par>
                                <p:cTn id="139" presetID="47" presetClass="entr" presetSubtype="0" fill="hold" grpId="1" nodeType="withEffect">
                                  <p:stCondLst>
                                    <p:cond delay="4000"/>
                                  </p:stCondLst>
                                  <p:childTnLst>
                                    <p:set>
                                      <p:cBhvr>
                                        <p:cTn id="140" dur="1" fill="hold">
                                          <p:stCondLst>
                                            <p:cond delay="0"/>
                                          </p:stCondLst>
                                        </p:cTn>
                                        <p:tgtEl>
                                          <p:spTgt spid="1732"/>
                                        </p:tgtEl>
                                        <p:attrNameLst>
                                          <p:attrName>style.visibility</p:attrName>
                                        </p:attrNameLst>
                                      </p:cBhvr>
                                      <p:to>
                                        <p:strVal val="visible"/>
                                      </p:to>
                                    </p:set>
                                    <p:animEffect transition="in" filter="fade">
                                      <p:cBhvr>
                                        <p:cTn id="141" dur="1000"/>
                                        <p:tgtEl>
                                          <p:spTgt spid="1732"/>
                                        </p:tgtEl>
                                      </p:cBhvr>
                                    </p:animEffect>
                                    <p:anim calcmode="lin" valueType="num">
                                      <p:cBhvr>
                                        <p:cTn id="142" dur="1000" fill="hold"/>
                                        <p:tgtEl>
                                          <p:spTgt spid="1732"/>
                                        </p:tgtEl>
                                        <p:attrNameLst>
                                          <p:attrName>ppt_x</p:attrName>
                                        </p:attrNameLst>
                                      </p:cBhvr>
                                      <p:tavLst>
                                        <p:tav tm="0">
                                          <p:val>
                                            <p:strVal val="#ppt_x"/>
                                          </p:val>
                                        </p:tav>
                                        <p:tav tm="100000">
                                          <p:val>
                                            <p:strVal val="#ppt_x"/>
                                          </p:val>
                                        </p:tav>
                                      </p:tavLst>
                                    </p:anim>
                                    <p:anim calcmode="lin" valueType="num">
                                      <p:cBhvr>
                                        <p:cTn id="143" dur="1000" fill="hold"/>
                                        <p:tgtEl>
                                          <p:spTgt spid="1732"/>
                                        </p:tgtEl>
                                        <p:attrNameLst>
                                          <p:attrName>ppt_y</p:attrName>
                                        </p:attrNameLst>
                                      </p:cBhvr>
                                      <p:tavLst>
                                        <p:tav tm="0">
                                          <p:val>
                                            <p:strVal val="#ppt_y-.1"/>
                                          </p:val>
                                        </p:tav>
                                        <p:tav tm="100000">
                                          <p:val>
                                            <p:strVal val="#ppt_y"/>
                                          </p:val>
                                        </p:tav>
                                      </p:tavLst>
                                    </p:anim>
                                  </p:childTnLst>
                                </p:cTn>
                              </p:par>
                              <p:par>
                                <p:cTn id="144" presetID="47" presetClass="entr" presetSubtype="0" fill="hold" grpId="1" nodeType="withEffect">
                                  <p:stCondLst>
                                    <p:cond delay="4000"/>
                                  </p:stCondLst>
                                  <p:childTnLst>
                                    <p:set>
                                      <p:cBhvr>
                                        <p:cTn id="145" dur="1" fill="hold">
                                          <p:stCondLst>
                                            <p:cond delay="0"/>
                                          </p:stCondLst>
                                        </p:cTn>
                                        <p:tgtEl>
                                          <p:spTgt spid="2885"/>
                                        </p:tgtEl>
                                        <p:attrNameLst>
                                          <p:attrName>style.visibility</p:attrName>
                                        </p:attrNameLst>
                                      </p:cBhvr>
                                      <p:to>
                                        <p:strVal val="visible"/>
                                      </p:to>
                                    </p:set>
                                    <p:animEffect transition="in" filter="fade">
                                      <p:cBhvr>
                                        <p:cTn id="146" dur="1000"/>
                                        <p:tgtEl>
                                          <p:spTgt spid="2885"/>
                                        </p:tgtEl>
                                      </p:cBhvr>
                                    </p:animEffect>
                                    <p:anim calcmode="lin" valueType="num">
                                      <p:cBhvr>
                                        <p:cTn id="147" dur="1000" fill="hold"/>
                                        <p:tgtEl>
                                          <p:spTgt spid="2885"/>
                                        </p:tgtEl>
                                        <p:attrNameLst>
                                          <p:attrName>ppt_x</p:attrName>
                                        </p:attrNameLst>
                                      </p:cBhvr>
                                      <p:tavLst>
                                        <p:tav tm="0">
                                          <p:val>
                                            <p:strVal val="#ppt_x"/>
                                          </p:val>
                                        </p:tav>
                                        <p:tav tm="100000">
                                          <p:val>
                                            <p:strVal val="#ppt_x"/>
                                          </p:val>
                                        </p:tav>
                                      </p:tavLst>
                                    </p:anim>
                                    <p:anim calcmode="lin" valueType="num">
                                      <p:cBhvr>
                                        <p:cTn id="148" dur="1000" fill="hold"/>
                                        <p:tgtEl>
                                          <p:spTgt spid="2885"/>
                                        </p:tgtEl>
                                        <p:attrNameLst>
                                          <p:attrName>ppt_y</p:attrName>
                                        </p:attrNameLst>
                                      </p:cBhvr>
                                      <p:tavLst>
                                        <p:tav tm="0">
                                          <p:val>
                                            <p:strVal val="#ppt_y-.1"/>
                                          </p:val>
                                        </p:tav>
                                        <p:tav tm="100000">
                                          <p:val>
                                            <p:strVal val="#ppt_y"/>
                                          </p:val>
                                        </p:tav>
                                      </p:tavLst>
                                    </p:anim>
                                  </p:childTnLst>
                                </p:cTn>
                              </p:par>
                              <p:par>
                                <p:cTn id="149" presetID="47" presetClass="entr" presetSubtype="0" fill="hold" grpId="1" nodeType="withEffect">
                                  <p:stCondLst>
                                    <p:cond delay="4000"/>
                                  </p:stCondLst>
                                  <p:childTnLst>
                                    <p:set>
                                      <p:cBhvr>
                                        <p:cTn id="150" dur="1" fill="hold">
                                          <p:stCondLst>
                                            <p:cond delay="0"/>
                                          </p:stCondLst>
                                        </p:cTn>
                                        <p:tgtEl>
                                          <p:spTgt spid="3051"/>
                                        </p:tgtEl>
                                        <p:attrNameLst>
                                          <p:attrName>style.visibility</p:attrName>
                                        </p:attrNameLst>
                                      </p:cBhvr>
                                      <p:to>
                                        <p:strVal val="visible"/>
                                      </p:to>
                                    </p:set>
                                    <p:animEffect transition="in" filter="fade">
                                      <p:cBhvr>
                                        <p:cTn id="151" dur="1000"/>
                                        <p:tgtEl>
                                          <p:spTgt spid="3051"/>
                                        </p:tgtEl>
                                      </p:cBhvr>
                                    </p:animEffect>
                                    <p:anim calcmode="lin" valueType="num">
                                      <p:cBhvr>
                                        <p:cTn id="152" dur="1000" fill="hold"/>
                                        <p:tgtEl>
                                          <p:spTgt spid="3051"/>
                                        </p:tgtEl>
                                        <p:attrNameLst>
                                          <p:attrName>ppt_x</p:attrName>
                                        </p:attrNameLst>
                                      </p:cBhvr>
                                      <p:tavLst>
                                        <p:tav tm="0">
                                          <p:val>
                                            <p:strVal val="#ppt_x"/>
                                          </p:val>
                                        </p:tav>
                                        <p:tav tm="100000">
                                          <p:val>
                                            <p:strVal val="#ppt_x"/>
                                          </p:val>
                                        </p:tav>
                                      </p:tavLst>
                                    </p:anim>
                                    <p:anim calcmode="lin" valueType="num">
                                      <p:cBhvr>
                                        <p:cTn id="153" dur="1000" fill="hold"/>
                                        <p:tgtEl>
                                          <p:spTgt spid="3051"/>
                                        </p:tgtEl>
                                        <p:attrNameLst>
                                          <p:attrName>ppt_y</p:attrName>
                                        </p:attrNameLst>
                                      </p:cBhvr>
                                      <p:tavLst>
                                        <p:tav tm="0">
                                          <p:val>
                                            <p:strVal val="#ppt_y-.1"/>
                                          </p:val>
                                        </p:tav>
                                        <p:tav tm="100000">
                                          <p:val>
                                            <p:strVal val="#ppt_y"/>
                                          </p:val>
                                        </p:tav>
                                      </p:tavLst>
                                    </p:anim>
                                  </p:childTnLst>
                                </p:cTn>
                              </p:par>
                              <p:par>
                                <p:cTn id="154" presetID="47" presetClass="entr" presetSubtype="0" fill="hold" grpId="0" nodeType="withEffect">
                                  <p:stCondLst>
                                    <p:cond delay="4000"/>
                                  </p:stCondLst>
                                  <p:childTnLst>
                                    <p:set>
                                      <p:cBhvr>
                                        <p:cTn id="155" dur="1" fill="hold">
                                          <p:stCondLst>
                                            <p:cond delay="0"/>
                                          </p:stCondLst>
                                        </p:cTn>
                                        <p:tgtEl>
                                          <p:spTgt spid="1451"/>
                                        </p:tgtEl>
                                        <p:attrNameLst>
                                          <p:attrName>style.visibility</p:attrName>
                                        </p:attrNameLst>
                                      </p:cBhvr>
                                      <p:to>
                                        <p:strVal val="visible"/>
                                      </p:to>
                                    </p:set>
                                    <p:animEffect transition="in" filter="fade">
                                      <p:cBhvr>
                                        <p:cTn id="156" dur="1000"/>
                                        <p:tgtEl>
                                          <p:spTgt spid="1451"/>
                                        </p:tgtEl>
                                      </p:cBhvr>
                                    </p:animEffect>
                                    <p:anim calcmode="lin" valueType="num">
                                      <p:cBhvr>
                                        <p:cTn id="157" dur="1000" fill="hold"/>
                                        <p:tgtEl>
                                          <p:spTgt spid="1451"/>
                                        </p:tgtEl>
                                        <p:attrNameLst>
                                          <p:attrName>ppt_x</p:attrName>
                                        </p:attrNameLst>
                                      </p:cBhvr>
                                      <p:tavLst>
                                        <p:tav tm="0">
                                          <p:val>
                                            <p:strVal val="#ppt_x"/>
                                          </p:val>
                                        </p:tav>
                                        <p:tav tm="100000">
                                          <p:val>
                                            <p:strVal val="#ppt_x"/>
                                          </p:val>
                                        </p:tav>
                                      </p:tavLst>
                                    </p:anim>
                                    <p:anim calcmode="lin" valueType="num">
                                      <p:cBhvr>
                                        <p:cTn id="158" dur="1000" fill="hold"/>
                                        <p:tgtEl>
                                          <p:spTgt spid="1451"/>
                                        </p:tgtEl>
                                        <p:attrNameLst>
                                          <p:attrName>ppt_y</p:attrName>
                                        </p:attrNameLst>
                                      </p:cBhvr>
                                      <p:tavLst>
                                        <p:tav tm="0">
                                          <p:val>
                                            <p:strVal val="#ppt_y-.1"/>
                                          </p:val>
                                        </p:tav>
                                        <p:tav tm="100000">
                                          <p:val>
                                            <p:strVal val="#ppt_y"/>
                                          </p:val>
                                        </p:tav>
                                      </p:tavLst>
                                    </p:anim>
                                  </p:childTnLst>
                                </p:cTn>
                              </p:par>
                              <p:par>
                                <p:cTn id="159" presetID="47" presetClass="entr" presetSubtype="0" fill="hold" nodeType="withEffect">
                                  <p:stCondLst>
                                    <p:cond delay="4000"/>
                                  </p:stCondLst>
                                  <p:childTnLst>
                                    <p:set>
                                      <p:cBhvr>
                                        <p:cTn id="160" dur="1" fill="hold">
                                          <p:stCondLst>
                                            <p:cond delay="0"/>
                                          </p:stCondLst>
                                        </p:cTn>
                                        <p:tgtEl>
                                          <p:spTgt spid="1452"/>
                                        </p:tgtEl>
                                        <p:attrNameLst>
                                          <p:attrName>style.visibility</p:attrName>
                                        </p:attrNameLst>
                                      </p:cBhvr>
                                      <p:to>
                                        <p:strVal val="visible"/>
                                      </p:to>
                                    </p:set>
                                    <p:animEffect transition="in" filter="fade">
                                      <p:cBhvr>
                                        <p:cTn id="161" dur="1000"/>
                                        <p:tgtEl>
                                          <p:spTgt spid="1452"/>
                                        </p:tgtEl>
                                      </p:cBhvr>
                                    </p:animEffect>
                                    <p:anim calcmode="lin" valueType="num">
                                      <p:cBhvr>
                                        <p:cTn id="162" dur="1000" fill="hold"/>
                                        <p:tgtEl>
                                          <p:spTgt spid="1452"/>
                                        </p:tgtEl>
                                        <p:attrNameLst>
                                          <p:attrName>ppt_x</p:attrName>
                                        </p:attrNameLst>
                                      </p:cBhvr>
                                      <p:tavLst>
                                        <p:tav tm="0">
                                          <p:val>
                                            <p:strVal val="#ppt_x"/>
                                          </p:val>
                                        </p:tav>
                                        <p:tav tm="100000">
                                          <p:val>
                                            <p:strVal val="#ppt_x"/>
                                          </p:val>
                                        </p:tav>
                                      </p:tavLst>
                                    </p:anim>
                                    <p:anim calcmode="lin" valueType="num">
                                      <p:cBhvr>
                                        <p:cTn id="163" dur="1000" fill="hold"/>
                                        <p:tgtEl>
                                          <p:spTgt spid="1452"/>
                                        </p:tgtEl>
                                        <p:attrNameLst>
                                          <p:attrName>ppt_y</p:attrName>
                                        </p:attrNameLst>
                                      </p:cBhvr>
                                      <p:tavLst>
                                        <p:tav tm="0">
                                          <p:val>
                                            <p:strVal val="#ppt_y-.1"/>
                                          </p:val>
                                        </p:tav>
                                        <p:tav tm="100000">
                                          <p:val>
                                            <p:strVal val="#ppt_y"/>
                                          </p:val>
                                        </p:tav>
                                      </p:tavLst>
                                    </p:anim>
                                  </p:childTnLst>
                                </p:cTn>
                              </p:par>
                              <p:par>
                                <p:cTn id="164" presetID="47" presetClass="entr" presetSubtype="0" fill="hold" nodeType="withEffect">
                                  <p:stCondLst>
                                    <p:cond delay="4000"/>
                                  </p:stCondLst>
                                  <p:childTnLst>
                                    <p:set>
                                      <p:cBhvr>
                                        <p:cTn id="165" dur="1" fill="hold">
                                          <p:stCondLst>
                                            <p:cond delay="0"/>
                                          </p:stCondLst>
                                        </p:cTn>
                                        <p:tgtEl>
                                          <p:spTgt spid="1571"/>
                                        </p:tgtEl>
                                        <p:attrNameLst>
                                          <p:attrName>style.visibility</p:attrName>
                                        </p:attrNameLst>
                                      </p:cBhvr>
                                      <p:to>
                                        <p:strVal val="visible"/>
                                      </p:to>
                                    </p:set>
                                    <p:animEffect transition="in" filter="fade">
                                      <p:cBhvr>
                                        <p:cTn id="166" dur="1000"/>
                                        <p:tgtEl>
                                          <p:spTgt spid="1571"/>
                                        </p:tgtEl>
                                      </p:cBhvr>
                                    </p:animEffect>
                                    <p:anim calcmode="lin" valueType="num">
                                      <p:cBhvr>
                                        <p:cTn id="167" dur="1000" fill="hold"/>
                                        <p:tgtEl>
                                          <p:spTgt spid="1571"/>
                                        </p:tgtEl>
                                        <p:attrNameLst>
                                          <p:attrName>ppt_x</p:attrName>
                                        </p:attrNameLst>
                                      </p:cBhvr>
                                      <p:tavLst>
                                        <p:tav tm="0">
                                          <p:val>
                                            <p:strVal val="#ppt_x"/>
                                          </p:val>
                                        </p:tav>
                                        <p:tav tm="100000">
                                          <p:val>
                                            <p:strVal val="#ppt_x"/>
                                          </p:val>
                                        </p:tav>
                                      </p:tavLst>
                                    </p:anim>
                                    <p:anim calcmode="lin" valueType="num">
                                      <p:cBhvr>
                                        <p:cTn id="168" dur="1000" fill="hold"/>
                                        <p:tgtEl>
                                          <p:spTgt spid="1571"/>
                                        </p:tgtEl>
                                        <p:attrNameLst>
                                          <p:attrName>ppt_y</p:attrName>
                                        </p:attrNameLst>
                                      </p:cBhvr>
                                      <p:tavLst>
                                        <p:tav tm="0">
                                          <p:val>
                                            <p:strVal val="#ppt_y-.1"/>
                                          </p:val>
                                        </p:tav>
                                        <p:tav tm="100000">
                                          <p:val>
                                            <p:strVal val="#ppt_y"/>
                                          </p:val>
                                        </p:tav>
                                      </p:tavLst>
                                    </p:anim>
                                  </p:childTnLst>
                                </p:cTn>
                              </p:par>
                              <p:par>
                                <p:cTn id="169" presetID="47" presetClass="entr" presetSubtype="0" fill="hold" nodeType="withEffect">
                                  <p:stCondLst>
                                    <p:cond delay="4000"/>
                                  </p:stCondLst>
                                  <p:childTnLst>
                                    <p:set>
                                      <p:cBhvr>
                                        <p:cTn id="170" dur="1" fill="hold">
                                          <p:stCondLst>
                                            <p:cond delay="0"/>
                                          </p:stCondLst>
                                        </p:cTn>
                                        <p:tgtEl>
                                          <p:spTgt spid="1595"/>
                                        </p:tgtEl>
                                        <p:attrNameLst>
                                          <p:attrName>style.visibility</p:attrName>
                                        </p:attrNameLst>
                                      </p:cBhvr>
                                      <p:to>
                                        <p:strVal val="visible"/>
                                      </p:to>
                                    </p:set>
                                    <p:animEffect transition="in" filter="fade">
                                      <p:cBhvr>
                                        <p:cTn id="171" dur="1000"/>
                                        <p:tgtEl>
                                          <p:spTgt spid="1595"/>
                                        </p:tgtEl>
                                      </p:cBhvr>
                                    </p:animEffect>
                                    <p:anim calcmode="lin" valueType="num">
                                      <p:cBhvr>
                                        <p:cTn id="172" dur="1000" fill="hold"/>
                                        <p:tgtEl>
                                          <p:spTgt spid="1595"/>
                                        </p:tgtEl>
                                        <p:attrNameLst>
                                          <p:attrName>ppt_x</p:attrName>
                                        </p:attrNameLst>
                                      </p:cBhvr>
                                      <p:tavLst>
                                        <p:tav tm="0">
                                          <p:val>
                                            <p:strVal val="#ppt_x"/>
                                          </p:val>
                                        </p:tav>
                                        <p:tav tm="100000">
                                          <p:val>
                                            <p:strVal val="#ppt_x"/>
                                          </p:val>
                                        </p:tav>
                                      </p:tavLst>
                                    </p:anim>
                                    <p:anim calcmode="lin" valueType="num">
                                      <p:cBhvr>
                                        <p:cTn id="173" dur="1000" fill="hold"/>
                                        <p:tgtEl>
                                          <p:spTgt spid="1595"/>
                                        </p:tgtEl>
                                        <p:attrNameLst>
                                          <p:attrName>ppt_y</p:attrName>
                                        </p:attrNameLst>
                                      </p:cBhvr>
                                      <p:tavLst>
                                        <p:tav tm="0">
                                          <p:val>
                                            <p:strVal val="#ppt_y-.1"/>
                                          </p:val>
                                        </p:tav>
                                        <p:tav tm="100000">
                                          <p:val>
                                            <p:strVal val="#ppt_y"/>
                                          </p:val>
                                        </p:tav>
                                      </p:tavLst>
                                    </p:anim>
                                  </p:childTnLst>
                                </p:cTn>
                              </p:par>
                              <p:par>
                                <p:cTn id="174" presetID="47" presetClass="entr" presetSubtype="0" fill="hold" nodeType="withEffect">
                                  <p:stCondLst>
                                    <p:cond delay="4000"/>
                                  </p:stCondLst>
                                  <p:childTnLst>
                                    <p:set>
                                      <p:cBhvr>
                                        <p:cTn id="175" dur="1" fill="hold">
                                          <p:stCondLst>
                                            <p:cond delay="0"/>
                                          </p:stCondLst>
                                        </p:cTn>
                                        <p:tgtEl>
                                          <p:spTgt spid="1710"/>
                                        </p:tgtEl>
                                        <p:attrNameLst>
                                          <p:attrName>style.visibility</p:attrName>
                                        </p:attrNameLst>
                                      </p:cBhvr>
                                      <p:to>
                                        <p:strVal val="visible"/>
                                      </p:to>
                                    </p:set>
                                    <p:animEffect transition="in" filter="fade">
                                      <p:cBhvr>
                                        <p:cTn id="176" dur="1000"/>
                                        <p:tgtEl>
                                          <p:spTgt spid="1710"/>
                                        </p:tgtEl>
                                      </p:cBhvr>
                                    </p:animEffect>
                                    <p:anim calcmode="lin" valueType="num">
                                      <p:cBhvr>
                                        <p:cTn id="177" dur="1000" fill="hold"/>
                                        <p:tgtEl>
                                          <p:spTgt spid="1710"/>
                                        </p:tgtEl>
                                        <p:attrNameLst>
                                          <p:attrName>ppt_x</p:attrName>
                                        </p:attrNameLst>
                                      </p:cBhvr>
                                      <p:tavLst>
                                        <p:tav tm="0">
                                          <p:val>
                                            <p:strVal val="#ppt_x"/>
                                          </p:val>
                                        </p:tav>
                                        <p:tav tm="100000">
                                          <p:val>
                                            <p:strVal val="#ppt_x"/>
                                          </p:val>
                                        </p:tav>
                                      </p:tavLst>
                                    </p:anim>
                                    <p:anim calcmode="lin" valueType="num">
                                      <p:cBhvr>
                                        <p:cTn id="178" dur="1000" fill="hold"/>
                                        <p:tgtEl>
                                          <p:spTgt spid="1710"/>
                                        </p:tgtEl>
                                        <p:attrNameLst>
                                          <p:attrName>ppt_y</p:attrName>
                                        </p:attrNameLst>
                                      </p:cBhvr>
                                      <p:tavLst>
                                        <p:tav tm="0">
                                          <p:val>
                                            <p:strVal val="#ppt_y-.1"/>
                                          </p:val>
                                        </p:tav>
                                        <p:tav tm="100000">
                                          <p:val>
                                            <p:strVal val="#ppt_y"/>
                                          </p:val>
                                        </p:tav>
                                      </p:tavLst>
                                    </p:anim>
                                  </p:childTnLst>
                                </p:cTn>
                              </p:par>
                              <p:par>
                                <p:cTn id="179" presetID="47" presetClass="entr" presetSubtype="0" fill="hold" nodeType="withEffect">
                                  <p:stCondLst>
                                    <p:cond delay="4000"/>
                                  </p:stCondLst>
                                  <p:childTnLst>
                                    <p:set>
                                      <p:cBhvr>
                                        <p:cTn id="180" dur="1" fill="hold">
                                          <p:stCondLst>
                                            <p:cond delay="0"/>
                                          </p:stCondLst>
                                        </p:cTn>
                                        <p:tgtEl>
                                          <p:spTgt spid="1733"/>
                                        </p:tgtEl>
                                        <p:attrNameLst>
                                          <p:attrName>style.visibility</p:attrName>
                                        </p:attrNameLst>
                                      </p:cBhvr>
                                      <p:to>
                                        <p:strVal val="visible"/>
                                      </p:to>
                                    </p:set>
                                    <p:animEffect transition="in" filter="fade">
                                      <p:cBhvr>
                                        <p:cTn id="181" dur="1000"/>
                                        <p:tgtEl>
                                          <p:spTgt spid="1733"/>
                                        </p:tgtEl>
                                      </p:cBhvr>
                                    </p:animEffect>
                                    <p:anim calcmode="lin" valueType="num">
                                      <p:cBhvr>
                                        <p:cTn id="182" dur="1000" fill="hold"/>
                                        <p:tgtEl>
                                          <p:spTgt spid="1733"/>
                                        </p:tgtEl>
                                        <p:attrNameLst>
                                          <p:attrName>ppt_x</p:attrName>
                                        </p:attrNameLst>
                                      </p:cBhvr>
                                      <p:tavLst>
                                        <p:tav tm="0">
                                          <p:val>
                                            <p:strVal val="#ppt_x"/>
                                          </p:val>
                                        </p:tav>
                                        <p:tav tm="100000">
                                          <p:val>
                                            <p:strVal val="#ppt_x"/>
                                          </p:val>
                                        </p:tav>
                                      </p:tavLst>
                                    </p:anim>
                                    <p:anim calcmode="lin" valueType="num">
                                      <p:cBhvr>
                                        <p:cTn id="183" dur="1000" fill="hold"/>
                                        <p:tgtEl>
                                          <p:spTgt spid="1733"/>
                                        </p:tgtEl>
                                        <p:attrNameLst>
                                          <p:attrName>ppt_y</p:attrName>
                                        </p:attrNameLst>
                                      </p:cBhvr>
                                      <p:tavLst>
                                        <p:tav tm="0">
                                          <p:val>
                                            <p:strVal val="#ppt_y-.1"/>
                                          </p:val>
                                        </p:tav>
                                        <p:tav tm="100000">
                                          <p:val>
                                            <p:strVal val="#ppt_y"/>
                                          </p:val>
                                        </p:tav>
                                      </p:tavLst>
                                    </p:anim>
                                  </p:childTnLst>
                                </p:cTn>
                              </p:par>
                              <p:par>
                                <p:cTn id="184" presetID="47" presetClass="entr" presetSubtype="0" fill="hold" nodeType="withEffect">
                                  <p:stCondLst>
                                    <p:cond delay="4000"/>
                                  </p:stCondLst>
                                  <p:childTnLst>
                                    <p:set>
                                      <p:cBhvr>
                                        <p:cTn id="185" dur="1" fill="hold">
                                          <p:stCondLst>
                                            <p:cond delay="0"/>
                                          </p:stCondLst>
                                        </p:cTn>
                                        <p:tgtEl>
                                          <p:spTgt spid="1757"/>
                                        </p:tgtEl>
                                        <p:attrNameLst>
                                          <p:attrName>style.visibility</p:attrName>
                                        </p:attrNameLst>
                                      </p:cBhvr>
                                      <p:to>
                                        <p:strVal val="visible"/>
                                      </p:to>
                                    </p:set>
                                    <p:animEffect transition="in" filter="fade">
                                      <p:cBhvr>
                                        <p:cTn id="186" dur="1000"/>
                                        <p:tgtEl>
                                          <p:spTgt spid="1757"/>
                                        </p:tgtEl>
                                      </p:cBhvr>
                                    </p:animEffect>
                                    <p:anim calcmode="lin" valueType="num">
                                      <p:cBhvr>
                                        <p:cTn id="187" dur="1000" fill="hold"/>
                                        <p:tgtEl>
                                          <p:spTgt spid="1757"/>
                                        </p:tgtEl>
                                        <p:attrNameLst>
                                          <p:attrName>ppt_x</p:attrName>
                                        </p:attrNameLst>
                                      </p:cBhvr>
                                      <p:tavLst>
                                        <p:tav tm="0">
                                          <p:val>
                                            <p:strVal val="#ppt_x"/>
                                          </p:val>
                                        </p:tav>
                                        <p:tav tm="100000">
                                          <p:val>
                                            <p:strVal val="#ppt_x"/>
                                          </p:val>
                                        </p:tav>
                                      </p:tavLst>
                                    </p:anim>
                                    <p:anim calcmode="lin" valueType="num">
                                      <p:cBhvr>
                                        <p:cTn id="188" dur="1000" fill="hold"/>
                                        <p:tgtEl>
                                          <p:spTgt spid="1757"/>
                                        </p:tgtEl>
                                        <p:attrNameLst>
                                          <p:attrName>ppt_y</p:attrName>
                                        </p:attrNameLst>
                                      </p:cBhvr>
                                      <p:tavLst>
                                        <p:tav tm="0">
                                          <p:val>
                                            <p:strVal val="#ppt_y-.1"/>
                                          </p:val>
                                        </p:tav>
                                        <p:tav tm="100000">
                                          <p:val>
                                            <p:strVal val="#ppt_y"/>
                                          </p:val>
                                        </p:tav>
                                      </p:tavLst>
                                    </p:anim>
                                  </p:childTnLst>
                                </p:cTn>
                              </p:par>
                              <p:par>
                                <p:cTn id="189" presetID="47" presetClass="entr" presetSubtype="0" fill="hold" nodeType="withEffect">
                                  <p:stCondLst>
                                    <p:cond delay="4000"/>
                                  </p:stCondLst>
                                  <p:childTnLst>
                                    <p:set>
                                      <p:cBhvr>
                                        <p:cTn id="190" dur="1" fill="hold">
                                          <p:stCondLst>
                                            <p:cond delay="0"/>
                                          </p:stCondLst>
                                        </p:cTn>
                                        <p:tgtEl>
                                          <p:spTgt spid="1781"/>
                                        </p:tgtEl>
                                        <p:attrNameLst>
                                          <p:attrName>style.visibility</p:attrName>
                                        </p:attrNameLst>
                                      </p:cBhvr>
                                      <p:to>
                                        <p:strVal val="visible"/>
                                      </p:to>
                                    </p:set>
                                    <p:animEffect transition="in" filter="fade">
                                      <p:cBhvr>
                                        <p:cTn id="191" dur="1000"/>
                                        <p:tgtEl>
                                          <p:spTgt spid="1781"/>
                                        </p:tgtEl>
                                      </p:cBhvr>
                                    </p:animEffect>
                                    <p:anim calcmode="lin" valueType="num">
                                      <p:cBhvr>
                                        <p:cTn id="192" dur="1000" fill="hold"/>
                                        <p:tgtEl>
                                          <p:spTgt spid="1781"/>
                                        </p:tgtEl>
                                        <p:attrNameLst>
                                          <p:attrName>ppt_x</p:attrName>
                                        </p:attrNameLst>
                                      </p:cBhvr>
                                      <p:tavLst>
                                        <p:tav tm="0">
                                          <p:val>
                                            <p:strVal val="#ppt_x"/>
                                          </p:val>
                                        </p:tav>
                                        <p:tav tm="100000">
                                          <p:val>
                                            <p:strVal val="#ppt_x"/>
                                          </p:val>
                                        </p:tav>
                                      </p:tavLst>
                                    </p:anim>
                                    <p:anim calcmode="lin" valueType="num">
                                      <p:cBhvr>
                                        <p:cTn id="193" dur="1000" fill="hold"/>
                                        <p:tgtEl>
                                          <p:spTgt spid="1781"/>
                                        </p:tgtEl>
                                        <p:attrNameLst>
                                          <p:attrName>ppt_y</p:attrName>
                                        </p:attrNameLst>
                                      </p:cBhvr>
                                      <p:tavLst>
                                        <p:tav tm="0">
                                          <p:val>
                                            <p:strVal val="#ppt_y-.1"/>
                                          </p:val>
                                        </p:tav>
                                        <p:tav tm="100000">
                                          <p:val>
                                            <p:strVal val="#ppt_y"/>
                                          </p:val>
                                        </p:tav>
                                      </p:tavLst>
                                    </p:anim>
                                  </p:childTnLst>
                                </p:cTn>
                              </p:par>
                              <p:par>
                                <p:cTn id="194" presetID="47" presetClass="entr" presetSubtype="0" fill="hold" nodeType="withEffect">
                                  <p:stCondLst>
                                    <p:cond delay="4000"/>
                                  </p:stCondLst>
                                  <p:childTnLst>
                                    <p:set>
                                      <p:cBhvr>
                                        <p:cTn id="195" dur="1" fill="hold">
                                          <p:stCondLst>
                                            <p:cond delay="0"/>
                                          </p:stCondLst>
                                        </p:cTn>
                                        <p:tgtEl>
                                          <p:spTgt spid="2046"/>
                                        </p:tgtEl>
                                        <p:attrNameLst>
                                          <p:attrName>style.visibility</p:attrName>
                                        </p:attrNameLst>
                                      </p:cBhvr>
                                      <p:to>
                                        <p:strVal val="visible"/>
                                      </p:to>
                                    </p:set>
                                    <p:animEffect transition="in" filter="fade">
                                      <p:cBhvr>
                                        <p:cTn id="196" dur="1000"/>
                                        <p:tgtEl>
                                          <p:spTgt spid="2046"/>
                                        </p:tgtEl>
                                      </p:cBhvr>
                                    </p:animEffect>
                                    <p:anim calcmode="lin" valueType="num">
                                      <p:cBhvr>
                                        <p:cTn id="197" dur="1000" fill="hold"/>
                                        <p:tgtEl>
                                          <p:spTgt spid="2046"/>
                                        </p:tgtEl>
                                        <p:attrNameLst>
                                          <p:attrName>ppt_x</p:attrName>
                                        </p:attrNameLst>
                                      </p:cBhvr>
                                      <p:tavLst>
                                        <p:tav tm="0">
                                          <p:val>
                                            <p:strVal val="#ppt_x"/>
                                          </p:val>
                                        </p:tav>
                                        <p:tav tm="100000">
                                          <p:val>
                                            <p:strVal val="#ppt_x"/>
                                          </p:val>
                                        </p:tav>
                                      </p:tavLst>
                                    </p:anim>
                                    <p:anim calcmode="lin" valueType="num">
                                      <p:cBhvr>
                                        <p:cTn id="198" dur="1000" fill="hold"/>
                                        <p:tgtEl>
                                          <p:spTgt spid="2046"/>
                                        </p:tgtEl>
                                        <p:attrNameLst>
                                          <p:attrName>ppt_y</p:attrName>
                                        </p:attrNameLst>
                                      </p:cBhvr>
                                      <p:tavLst>
                                        <p:tav tm="0">
                                          <p:val>
                                            <p:strVal val="#ppt_y-.1"/>
                                          </p:val>
                                        </p:tav>
                                        <p:tav tm="100000">
                                          <p:val>
                                            <p:strVal val="#ppt_y"/>
                                          </p:val>
                                        </p:tav>
                                      </p:tavLst>
                                    </p:anim>
                                  </p:childTnLst>
                                </p:cTn>
                              </p:par>
                              <p:par>
                                <p:cTn id="199" presetID="47" presetClass="entr" presetSubtype="0" fill="hold" nodeType="withEffect">
                                  <p:stCondLst>
                                    <p:cond delay="4000"/>
                                  </p:stCondLst>
                                  <p:childTnLst>
                                    <p:set>
                                      <p:cBhvr>
                                        <p:cTn id="200" dur="1" fill="hold">
                                          <p:stCondLst>
                                            <p:cond delay="0"/>
                                          </p:stCondLst>
                                        </p:cTn>
                                        <p:tgtEl>
                                          <p:spTgt spid="2191"/>
                                        </p:tgtEl>
                                        <p:attrNameLst>
                                          <p:attrName>style.visibility</p:attrName>
                                        </p:attrNameLst>
                                      </p:cBhvr>
                                      <p:to>
                                        <p:strVal val="visible"/>
                                      </p:to>
                                    </p:set>
                                    <p:animEffect transition="in" filter="fade">
                                      <p:cBhvr>
                                        <p:cTn id="201" dur="1000"/>
                                        <p:tgtEl>
                                          <p:spTgt spid="2191"/>
                                        </p:tgtEl>
                                      </p:cBhvr>
                                    </p:animEffect>
                                    <p:anim calcmode="lin" valueType="num">
                                      <p:cBhvr>
                                        <p:cTn id="202" dur="1000" fill="hold"/>
                                        <p:tgtEl>
                                          <p:spTgt spid="2191"/>
                                        </p:tgtEl>
                                        <p:attrNameLst>
                                          <p:attrName>ppt_x</p:attrName>
                                        </p:attrNameLst>
                                      </p:cBhvr>
                                      <p:tavLst>
                                        <p:tav tm="0">
                                          <p:val>
                                            <p:strVal val="#ppt_x"/>
                                          </p:val>
                                        </p:tav>
                                        <p:tav tm="100000">
                                          <p:val>
                                            <p:strVal val="#ppt_x"/>
                                          </p:val>
                                        </p:tav>
                                      </p:tavLst>
                                    </p:anim>
                                    <p:anim calcmode="lin" valueType="num">
                                      <p:cBhvr>
                                        <p:cTn id="203" dur="1000" fill="hold"/>
                                        <p:tgtEl>
                                          <p:spTgt spid="2191"/>
                                        </p:tgtEl>
                                        <p:attrNameLst>
                                          <p:attrName>ppt_y</p:attrName>
                                        </p:attrNameLst>
                                      </p:cBhvr>
                                      <p:tavLst>
                                        <p:tav tm="0">
                                          <p:val>
                                            <p:strVal val="#ppt_y-.1"/>
                                          </p:val>
                                        </p:tav>
                                        <p:tav tm="100000">
                                          <p:val>
                                            <p:strVal val="#ppt_y"/>
                                          </p:val>
                                        </p:tav>
                                      </p:tavLst>
                                    </p:anim>
                                  </p:childTnLst>
                                </p:cTn>
                              </p:par>
                              <p:par>
                                <p:cTn id="204" presetID="47" presetClass="entr" presetSubtype="0" fill="hold" nodeType="withEffect">
                                  <p:stCondLst>
                                    <p:cond delay="4000"/>
                                  </p:stCondLst>
                                  <p:childTnLst>
                                    <p:set>
                                      <p:cBhvr>
                                        <p:cTn id="205" dur="1" fill="hold">
                                          <p:stCondLst>
                                            <p:cond delay="0"/>
                                          </p:stCondLst>
                                        </p:cTn>
                                        <p:tgtEl>
                                          <p:spTgt spid="2214"/>
                                        </p:tgtEl>
                                        <p:attrNameLst>
                                          <p:attrName>style.visibility</p:attrName>
                                        </p:attrNameLst>
                                      </p:cBhvr>
                                      <p:to>
                                        <p:strVal val="visible"/>
                                      </p:to>
                                    </p:set>
                                    <p:animEffect transition="in" filter="fade">
                                      <p:cBhvr>
                                        <p:cTn id="206" dur="1000"/>
                                        <p:tgtEl>
                                          <p:spTgt spid="2214"/>
                                        </p:tgtEl>
                                      </p:cBhvr>
                                    </p:animEffect>
                                    <p:anim calcmode="lin" valueType="num">
                                      <p:cBhvr>
                                        <p:cTn id="207" dur="1000" fill="hold"/>
                                        <p:tgtEl>
                                          <p:spTgt spid="2214"/>
                                        </p:tgtEl>
                                        <p:attrNameLst>
                                          <p:attrName>ppt_x</p:attrName>
                                        </p:attrNameLst>
                                      </p:cBhvr>
                                      <p:tavLst>
                                        <p:tav tm="0">
                                          <p:val>
                                            <p:strVal val="#ppt_x"/>
                                          </p:val>
                                        </p:tav>
                                        <p:tav tm="100000">
                                          <p:val>
                                            <p:strVal val="#ppt_x"/>
                                          </p:val>
                                        </p:tav>
                                      </p:tavLst>
                                    </p:anim>
                                    <p:anim calcmode="lin" valueType="num">
                                      <p:cBhvr>
                                        <p:cTn id="208" dur="1000" fill="hold"/>
                                        <p:tgtEl>
                                          <p:spTgt spid="2214"/>
                                        </p:tgtEl>
                                        <p:attrNameLst>
                                          <p:attrName>ppt_y</p:attrName>
                                        </p:attrNameLst>
                                      </p:cBhvr>
                                      <p:tavLst>
                                        <p:tav tm="0">
                                          <p:val>
                                            <p:strVal val="#ppt_y-.1"/>
                                          </p:val>
                                        </p:tav>
                                        <p:tav tm="100000">
                                          <p:val>
                                            <p:strVal val="#ppt_y"/>
                                          </p:val>
                                        </p:tav>
                                      </p:tavLst>
                                    </p:anim>
                                  </p:childTnLst>
                                </p:cTn>
                              </p:par>
                              <p:par>
                                <p:cTn id="209" presetID="47" presetClass="entr" presetSubtype="0" fill="hold" nodeType="withEffect">
                                  <p:stCondLst>
                                    <p:cond delay="4000"/>
                                  </p:stCondLst>
                                  <p:childTnLst>
                                    <p:set>
                                      <p:cBhvr>
                                        <p:cTn id="210" dur="1" fill="hold">
                                          <p:stCondLst>
                                            <p:cond delay="0"/>
                                          </p:stCondLst>
                                        </p:cTn>
                                        <p:tgtEl>
                                          <p:spTgt spid="2238"/>
                                        </p:tgtEl>
                                        <p:attrNameLst>
                                          <p:attrName>style.visibility</p:attrName>
                                        </p:attrNameLst>
                                      </p:cBhvr>
                                      <p:to>
                                        <p:strVal val="visible"/>
                                      </p:to>
                                    </p:set>
                                    <p:animEffect transition="in" filter="fade">
                                      <p:cBhvr>
                                        <p:cTn id="211" dur="1000"/>
                                        <p:tgtEl>
                                          <p:spTgt spid="2238"/>
                                        </p:tgtEl>
                                      </p:cBhvr>
                                    </p:animEffect>
                                    <p:anim calcmode="lin" valueType="num">
                                      <p:cBhvr>
                                        <p:cTn id="212" dur="1000" fill="hold"/>
                                        <p:tgtEl>
                                          <p:spTgt spid="2238"/>
                                        </p:tgtEl>
                                        <p:attrNameLst>
                                          <p:attrName>ppt_x</p:attrName>
                                        </p:attrNameLst>
                                      </p:cBhvr>
                                      <p:tavLst>
                                        <p:tav tm="0">
                                          <p:val>
                                            <p:strVal val="#ppt_x"/>
                                          </p:val>
                                        </p:tav>
                                        <p:tav tm="100000">
                                          <p:val>
                                            <p:strVal val="#ppt_x"/>
                                          </p:val>
                                        </p:tav>
                                      </p:tavLst>
                                    </p:anim>
                                    <p:anim calcmode="lin" valueType="num">
                                      <p:cBhvr>
                                        <p:cTn id="213" dur="1000" fill="hold"/>
                                        <p:tgtEl>
                                          <p:spTgt spid="2238"/>
                                        </p:tgtEl>
                                        <p:attrNameLst>
                                          <p:attrName>ppt_y</p:attrName>
                                        </p:attrNameLst>
                                      </p:cBhvr>
                                      <p:tavLst>
                                        <p:tav tm="0">
                                          <p:val>
                                            <p:strVal val="#ppt_y-.1"/>
                                          </p:val>
                                        </p:tav>
                                        <p:tav tm="100000">
                                          <p:val>
                                            <p:strVal val="#ppt_y"/>
                                          </p:val>
                                        </p:tav>
                                      </p:tavLst>
                                    </p:anim>
                                  </p:childTnLst>
                                </p:cTn>
                              </p:par>
                              <p:par>
                                <p:cTn id="214" presetID="47" presetClass="entr" presetSubtype="0" fill="hold" nodeType="withEffect">
                                  <p:stCondLst>
                                    <p:cond delay="4000"/>
                                  </p:stCondLst>
                                  <p:childTnLst>
                                    <p:set>
                                      <p:cBhvr>
                                        <p:cTn id="215" dur="1" fill="hold">
                                          <p:stCondLst>
                                            <p:cond delay="0"/>
                                          </p:stCondLst>
                                        </p:cTn>
                                        <p:tgtEl>
                                          <p:spTgt spid="2262"/>
                                        </p:tgtEl>
                                        <p:attrNameLst>
                                          <p:attrName>style.visibility</p:attrName>
                                        </p:attrNameLst>
                                      </p:cBhvr>
                                      <p:to>
                                        <p:strVal val="visible"/>
                                      </p:to>
                                    </p:set>
                                    <p:animEffect transition="in" filter="fade">
                                      <p:cBhvr>
                                        <p:cTn id="216" dur="1000"/>
                                        <p:tgtEl>
                                          <p:spTgt spid="2262"/>
                                        </p:tgtEl>
                                      </p:cBhvr>
                                    </p:animEffect>
                                    <p:anim calcmode="lin" valueType="num">
                                      <p:cBhvr>
                                        <p:cTn id="217" dur="1000" fill="hold"/>
                                        <p:tgtEl>
                                          <p:spTgt spid="2262"/>
                                        </p:tgtEl>
                                        <p:attrNameLst>
                                          <p:attrName>ppt_x</p:attrName>
                                        </p:attrNameLst>
                                      </p:cBhvr>
                                      <p:tavLst>
                                        <p:tav tm="0">
                                          <p:val>
                                            <p:strVal val="#ppt_x"/>
                                          </p:val>
                                        </p:tav>
                                        <p:tav tm="100000">
                                          <p:val>
                                            <p:strVal val="#ppt_x"/>
                                          </p:val>
                                        </p:tav>
                                      </p:tavLst>
                                    </p:anim>
                                    <p:anim calcmode="lin" valueType="num">
                                      <p:cBhvr>
                                        <p:cTn id="218" dur="1000" fill="hold"/>
                                        <p:tgtEl>
                                          <p:spTgt spid="2262"/>
                                        </p:tgtEl>
                                        <p:attrNameLst>
                                          <p:attrName>ppt_y</p:attrName>
                                        </p:attrNameLst>
                                      </p:cBhvr>
                                      <p:tavLst>
                                        <p:tav tm="0">
                                          <p:val>
                                            <p:strVal val="#ppt_y-.1"/>
                                          </p:val>
                                        </p:tav>
                                        <p:tav tm="100000">
                                          <p:val>
                                            <p:strVal val="#ppt_y"/>
                                          </p:val>
                                        </p:tav>
                                      </p:tavLst>
                                    </p:anim>
                                  </p:childTnLst>
                                </p:cTn>
                              </p:par>
                              <p:par>
                                <p:cTn id="219" presetID="47" presetClass="entr" presetSubtype="0" fill="hold" nodeType="withEffect">
                                  <p:stCondLst>
                                    <p:cond delay="4000"/>
                                  </p:stCondLst>
                                  <p:childTnLst>
                                    <p:set>
                                      <p:cBhvr>
                                        <p:cTn id="220" dur="1" fill="hold">
                                          <p:stCondLst>
                                            <p:cond delay="0"/>
                                          </p:stCondLst>
                                        </p:cTn>
                                        <p:tgtEl>
                                          <p:spTgt spid="2286"/>
                                        </p:tgtEl>
                                        <p:attrNameLst>
                                          <p:attrName>style.visibility</p:attrName>
                                        </p:attrNameLst>
                                      </p:cBhvr>
                                      <p:to>
                                        <p:strVal val="visible"/>
                                      </p:to>
                                    </p:set>
                                    <p:animEffect transition="in" filter="fade">
                                      <p:cBhvr>
                                        <p:cTn id="221" dur="1000"/>
                                        <p:tgtEl>
                                          <p:spTgt spid="2286"/>
                                        </p:tgtEl>
                                      </p:cBhvr>
                                    </p:animEffect>
                                    <p:anim calcmode="lin" valueType="num">
                                      <p:cBhvr>
                                        <p:cTn id="222" dur="1000" fill="hold"/>
                                        <p:tgtEl>
                                          <p:spTgt spid="2286"/>
                                        </p:tgtEl>
                                        <p:attrNameLst>
                                          <p:attrName>ppt_x</p:attrName>
                                        </p:attrNameLst>
                                      </p:cBhvr>
                                      <p:tavLst>
                                        <p:tav tm="0">
                                          <p:val>
                                            <p:strVal val="#ppt_x"/>
                                          </p:val>
                                        </p:tav>
                                        <p:tav tm="100000">
                                          <p:val>
                                            <p:strVal val="#ppt_x"/>
                                          </p:val>
                                        </p:tav>
                                      </p:tavLst>
                                    </p:anim>
                                    <p:anim calcmode="lin" valueType="num">
                                      <p:cBhvr>
                                        <p:cTn id="223" dur="1000" fill="hold"/>
                                        <p:tgtEl>
                                          <p:spTgt spid="2286"/>
                                        </p:tgtEl>
                                        <p:attrNameLst>
                                          <p:attrName>ppt_y</p:attrName>
                                        </p:attrNameLst>
                                      </p:cBhvr>
                                      <p:tavLst>
                                        <p:tav tm="0">
                                          <p:val>
                                            <p:strVal val="#ppt_y-.1"/>
                                          </p:val>
                                        </p:tav>
                                        <p:tav tm="100000">
                                          <p:val>
                                            <p:strVal val="#ppt_y"/>
                                          </p:val>
                                        </p:tav>
                                      </p:tavLst>
                                    </p:anim>
                                  </p:childTnLst>
                                </p:cTn>
                              </p:par>
                              <p:par>
                                <p:cTn id="224" presetID="47" presetClass="entr" presetSubtype="0" fill="hold" nodeType="withEffect">
                                  <p:stCondLst>
                                    <p:cond delay="4000"/>
                                  </p:stCondLst>
                                  <p:childTnLst>
                                    <p:set>
                                      <p:cBhvr>
                                        <p:cTn id="225" dur="1" fill="hold">
                                          <p:stCondLst>
                                            <p:cond delay="0"/>
                                          </p:stCondLst>
                                        </p:cTn>
                                        <p:tgtEl>
                                          <p:spTgt spid="2309"/>
                                        </p:tgtEl>
                                        <p:attrNameLst>
                                          <p:attrName>style.visibility</p:attrName>
                                        </p:attrNameLst>
                                      </p:cBhvr>
                                      <p:to>
                                        <p:strVal val="visible"/>
                                      </p:to>
                                    </p:set>
                                    <p:animEffect transition="in" filter="fade">
                                      <p:cBhvr>
                                        <p:cTn id="226" dur="1000"/>
                                        <p:tgtEl>
                                          <p:spTgt spid="2309"/>
                                        </p:tgtEl>
                                      </p:cBhvr>
                                    </p:animEffect>
                                    <p:anim calcmode="lin" valueType="num">
                                      <p:cBhvr>
                                        <p:cTn id="227" dur="1000" fill="hold"/>
                                        <p:tgtEl>
                                          <p:spTgt spid="2309"/>
                                        </p:tgtEl>
                                        <p:attrNameLst>
                                          <p:attrName>ppt_x</p:attrName>
                                        </p:attrNameLst>
                                      </p:cBhvr>
                                      <p:tavLst>
                                        <p:tav tm="0">
                                          <p:val>
                                            <p:strVal val="#ppt_x"/>
                                          </p:val>
                                        </p:tav>
                                        <p:tav tm="100000">
                                          <p:val>
                                            <p:strVal val="#ppt_x"/>
                                          </p:val>
                                        </p:tav>
                                      </p:tavLst>
                                    </p:anim>
                                    <p:anim calcmode="lin" valueType="num">
                                      <p:cBhvr>
                                        <p:cTn id="228" dur="1000" fill="hold"/>
                                        <p:tgtEl>
                                          <p:spTgt spid="2309"/>
                                        </p:tgtEl>
                                        <p:attrNameLst>
                                          <p:attrName>ppt_y</p:attrName>
                                        </p:attrNameLst>
                                      </p:cBhvr>
                                      <p:tavLst>
                                        <p:tav tm="0">
                                          <p:val>
                                            <p:strVal val="#ppt_y-.1"/>
                                          </p:val>
                                        </p:tav>
                                        <p:tav tm="100000">
                                          <p:val>
                                            <p:strVal val="#ppt_y"/>
                                          </p:val>
                                        </p:tav>
                                      </p:tavLst>
                                    </p:anim>
                                  </p:childTnLst>
                                </p:cTn>
                              </p:par>
                              <p:par>
                                <p:cTn id="229" presetID="47" presetClass="entr" presetSubtype="0" fill="hold" nodeType="withEffect">
                                  <p:stCondLst>
                                    <p:cond delay="4000"/>
                                  </p:stCondLst>
                                  <p:childTnLst>
                                    <p:set>
                                      <p:cBhvr>
                                        <p:cTn id="230" dur="1" fill="hold">
                                          <p:stCondLst>
                                            <p:cond delay="0"/>
                                          </p:stCondLst>
                                        </p:cTn>
                                        <p:tgtEl>
                                          <p:spTgt spid="2333"/>
                                        </p:tgtEl>
                                        <p:attrNameLst>
                                          <p:attrName>style.visibility</p:attrName>
                                        </p:attrNameLst>
                                      </p:cBhvr>
                                      <p:to>
                                        <p:strVal val="visible"/>
                                      </p:to>
                                    </p:set>
                                    <p:animEffect transition="in" filter="fade">
                                      <p:cBhvr>
                                        <p:cTn id="231" dur="1000"/>
                                        <p:tgtEl>
                                          <p:spTgt spid="2333"/>
                                        </p:tgtEl>
                                      </p:cBhvr>
                                    </p:animEffect>
                                    <p:anim calcmode="lin" valueType="num">
                                      <p:cBhvr>
                                        <p:cTn id="232" dur="1000" fill="hold"/>
                                        <p:tgtEl>
                                          <p:spTgt spid="2333"/>
                                        </p:tgtEl>
                                        <p:attrNameLst>
                                          <p:attrName>ppt_x</p:attrName>
                                        </p:attrNameLst>
                                      </p:cBhvr>
                                      <p:tavLst>
                                        <p:tav tm="0">
                                          <p:val>
                                            <p:strVal val="#ppt_x"/>
                                          </p:val>
                                        </p:tav>
                                        <p:tav tm="100000">
                                          <p:val>
                                            <p:strVal val="#ppt_x"/>
                                          </p:val>
                                        </p:tav>
                                      </p:tavLst>
                                    </p:anim>
                                    <p:anim calcmode="lin" valueType="num">
                                      <p:cBhvr>
                                        <p:cTn id="233" dur="1000" fill="hold"/>
                                        <p:tgtEl>
                                          <p:spTgt spid="2333"/>
                                        </p:tgtEl>
                                        <p:attrNameLst>
                                          <p:attrName>ppt_y</p:attrName>
                                        </p:attrNameLst>
                                      </p:cBhvr>
                                      <p:tavLst>
                                        <p:tav tm="0">
                                          <p:val>
                                            <p:strVal val="#ppt_y-.1"/>
                                          </p:val>
                                        </p:tav>
                                        <p:tav tm="100000">
                                          <p:val>
                                            <p:strVal val="#ppt_y"/>
                                          </p:val>
                                        </p:tav>
                                      </p:tavLst>
                                    </p:anim>
                                  </p:childTnLst>
                                </p:cTn>
                              </p:par>
                              <p:par>
                                <p:cTn id="234" presetID="47" presetClass="entr" presetSubtype="0" fill="hold" nodeType="withEffect">
                                  <p:stCondLst>
                                    <p:cond delay="4000"/>
                                  </p:stCondLst>
                                  <p:childTnLst>
                                    <p:set>
                                      <p:cBhvr>
                                        <p:cTn id="235" dur="1" fill="hold">
                                          <p:stCondLst>
                                            <p:cond delay="0"/>
                                          </p:stCondLst>
                                        </p:cTn>
                                        <p:tgtEl>
                                          <p:spTgt spid="2624"/>
                                        </p:tgtEl>
                                        <p:attrNameLst>
                                          <p:attrName>style.visibility</p:attrName>
                                        </p:attrNameLst>
                                      </p:cBhvr>
                                      <p:to>
                                        <p:strVal val="visible"/>
                                      </p:to>
                                    </p:set>
                                    <p:animEffect transition="in" filter="fade">
                                      <p:cBhvr>
                                        <p:cTn id="236" dur="1000"/>
                                        <p:tgtEl>
                                          <p:spTgt spid="2624"/>
                                        </p:tgtEl>
                                      </p:cBhvr>
                                    </p:animEffect>
                                    <p:anim calcmode="lin" valueType="num">
                                      <p:cBhvr>
                                        <p:cTn id="237" dur="1000" fill="hold"/>
                                        <p:tgtEl>
                                          <p:spTgt spid="2624"/>
                                        </p:tgtEl>
                                        <p:attrNameLst>
                                          <p:attrName>ppt_x</p:attrName>
                                        </p:attrNameLst>
                                      </p:cBhvr>
                                      <p:tavLst>
                                        <p:tav tm="0">
                                          <p:val>
                                            <p:strVal val="#ppt_x"/>
                                          </p:val>
                                        </p:tav>
                                        <p:tav tm="100000">
                                          <p:val>
                                            <p:strVal val="#ppt_x"/>
                                          </p:val>
                                        </p:tav>
                                      </p:tavLst>
                                    </p:anim>
                                    <p:anim calcmode="lin" valueType="num">
                                      <p:cBhvr>
                                        <p:cTn id="238" dur="1000" fill="hold"/>
                                        <p:tgtEl>
                                          <p:spTgt spid="2624"/>
                                        </p:tgtEl>
                                        <p:attrNameLst>
                                          <p:attrName>ppt_y</p:attrName>
                                        </p:attrNameLst>
                                      </p:cBhvr>
                                      <p:tavLst>
                                        <p:tav tm="0">
                                          <p:val>
                                            <p:strVal val="#ppt_y-.1"/>
                                          </p:val>
                                        </p:tav>
                                        <p:tav tm="100000">
                                          <p:val>
                                            <p:strVal val="#ppt_y"/>
                                          </p:val>
                                        </p:tav>
                                      </p:tavLst>
                                    </p:anim>
                                  </p:childTnLst>
                                </p:cTn>
                              </p:par>
                              <p:par>
                                <p:cTn id="239" presetID="47" presetClass="entr" presetSubtype="0" fill="hold" nodeType="withEffect">
                                  <p:stCondLst>
                                    <p:cond delay="4000"/>
                                  </p:stCondLst>
                                  <p:childTnLst>
                                    <p:set>
                                      <p:cBhvr>
                                        <p:cTn id="240" dur="1" fill="hold">
                                          <p:stCondLst>
                                            <p:cond delay="0"/>
                                          </p:stCondLst>
                                        </p:cTn>
                                        <p:tgtEl>
                                          <p:spTgt spid="2648"/>
                                        </p:tgtEl>
                                        <p:attrNameLst>
                                          <p:attrName>style.visibility</p:attrName>
                                        </p:attrNameLst>
                                      </p:cBhvr>
                                      <p:to>
                                        <p:strVal val="visible"/>
                                      </p:to>
                                    </p:set>
                                    <p:animEffect transition="in" filter="fade">
                                      <p:cBhvr>
                                        <p:cTn id="241" dur="1000"/>
                                        <p:tgtEl>
                                          <p:spTgt spid="2648"/>
                                        </p:tgtEl>
                                      </p:cBhvr>
                                    </p:animEffect>
                                    <p:anim calcmode="lin" valueType="num">
                                      <p:cBhvr>
                                        <p:cTn id="242" dur="1000" fill="hold"/>
                                        <p:tgtEl>
                                          <p:spTgt spid="2648"/>
                                        </p:tgtEl>
                                        <p:attrNameLst>
                                          <p:attrName>ppt_x</p:attrName>
                                        </p:attrNameLst>
                                      </p:cBhvr>
                                      <p:tavLst>
                                        <p:tav tm="0">
                                          <p:val>
                                            <p:strVal val="#ppt_x"/>
                                          </p:val>
                                        </p:tav>
                                        <p:tav tm="100000">
                                          <p:val>
                                            <p:strVal val="#ppt_x"/>
                                          </p:val>
                                        </p:tav>
                                      </p:tavLst>
                                    </p:anim>
                                    <p:anim calcmode="lin" valueType="num">
                                      <p:cBhvr>
                                        <p:cTn id="243" dur="1000" fill="hold"/>
                                        <p:tgtEl>
                                          <p:spTgt spid="2648"/>
                                        </p:tgtEl>
                                        <p:attrNameLst>
                                          <p:attrName>ppt_y</p:attrName>
                                        </p:attrNameLst>
                                      </p:cBhvr>
                                      <p:tavLst>
                                        <p:tav tm="0">
                                          <p:val>
                                            <p:strVal val="#ppt_y-.1"/>
                                          </p:val>
                                        </p:tav>
                                        <p:tav tm="100000">
                                          <p:val>
                                            <p:strVal val="#ppt_y"/>
                                          </p:val>
                                        </p:tav>
                                      </p:tavLst>
                                    </p:anim>
                                  </p:childTnLst>
                                </p:cTn>
                              </p:par>
                              <p:par>
                                <p:cTn id="244" presetID="47" presetClass="entr" presetSubtype="0" fill="hold" nodeType="withEffect">
                                  <p:stCondLst>
                                    <p:cond delay="4000"/>
                                  </p:stCondLst>
                                  <p:childTnLst>
                                    <p:set>
                                      <p:cBhvr>
                                        <p:cTn id="245" dur="1" fill="hold">
                                          <p:stCondLst>
                                            <p:cond delay="0"/>
                                          </p:stCondLst>
                                        </p:cTn>
                                        <p:tgtEl>
                                          <p:spTgt spid="2672"/>
                                        </p:tgtEl>
                                        <p:attrNameLst>
                                          <p:attrName>style.visibility</p:attrName>
                                        </p:attrNameLst>
                                      </p:cBhvr>
                                      <p:to>
                                        <p:strVal val="visible"/>
                                      </p:to>
                                    </p:set>
                                    <p:animEffect transition="in" filter="fade">
                                      <p:cBhvr>
                                        <p:cTn id="246" dur="1000"/>
                                        <p:tgtEl>
                                          <p:spTgt spid="2672"/>
                                        </p:tgtEl>
                                      </p:cBhvr>
                                    </p:animEffect>
                                    <p:anim calcmode="lin" valueType="num">
                                      <p:cBhvr>
                                        <p:cTn id="247" dur="1000" fill="hold"/>
                                        <p:tgtEl>
                                          <p:spTgt spid="2672"/>
                                        </p:tgtEl>
                                        <p:attrNameLst>
                                          <p:attrName>ppt_x</p:attrName>
                                        </p:attrNameLst>
                                      </p:cBhvr>
                                      <p:tavLst>
                                        <p:tav tm="0">
                                          <p:val>
                                            <p:strVal val="#ppt_x"/>
                                          </p:val>
                                        </p:tav>
                                        <p:tav tm="100000">
                                          <p:val>
                                            <p:strVal val="#ppt_x"/>
                                          </p:val>
                                        </p:tav>
                                      </p:tavLst>
                                    </p:anim>
                                    <p:anim calcmode="lin" valueType="num">
                                      <p:cBhvr>
                                        <p:cTn id="248" dur="1000" fill="hold"/>
                                        <p:tgtEl>
                                          <p:spTgt spid="2672"/>
                                        </p:tgtEl>
                                        <p:attrNameLst>
                                          <p:attrName>ppt_y</p:attrName>
                                        </p:attrNameLst>
                                      </p:cBhvr>
                                      <p:tavLst>
                                        <p:tav tm="0">
                                          <p:val>
                                            <p:strVal val="#ppt_y-.1"/>
                                          </p:val>
                                        </p:tav>
                                        <p:tav tm="100000">
                                          <p:val>
                                            <p:strVal val="#ppt_y"/>
                                          </p:val>
                                        </p:tav>
                                      </p:tavLst>
                                    </p:anim>
                                  </p:childTnLst>
                                </p:cTn>
                              </p:par>
                              <p:par>
                                <p:cTn id="249" presetID="47" presetClass="entr" presetSubtype="0" fill="hold" nodeType="withEffect">
                                  <p:stCondLst>
                                    <p:cond delay="4000"/>
                                  </p:stCondLst>
                                  <p:childTnLst>
                                    <p:set>
                                      <p:cBhvr>
                                        <p:cTn id="250" dur="1" fill="hold">
                                          <p:stCondLst>
                                            <p:cond delay="0"/>
                                          </p:stCondLst>
                                        </p:cTn>
                                        <p:tgtEl>
                                          <p:spTgt spid="2696"/>
                                        </p:tgtEl>
                                        <p:attrNameLst>
                                          <p:attrName>style.visibility</p:attrName>
                                        </p:attrNameLst>
                                      </p:cBhvr>
                                      <p:to>
                                        <p:strVal val="visible"/>
                                      </p:to>
                                    </p:set>
                                    <p:animEffect transition="in" filter="fade">
                                      <p:cBhvr>
                                        <p:cTn id="251" dur="1000"/>
                                        <p:tgtEl>
                                          <p:spTgt spid="2696"/>
                                        </p:tgtEl>
                                      </p:cBhvr>
                                    </p:animEffect>
                                    <p:anim calcmode="lin" valueType="num">
                                      <p:cBhvr>
                                        <p:cTn id="252" dur="1000" fill="hold"/>
                                        <p:tgtEl>
                                          <p:spTgt spid="2696"/>
                                        </p:tgtEl>
                                        <p:attrNameLst>
                                          <p:attrName>ppt_x</p:attrName>
                                        </p:attrNameLst>
                                      </p:cBhvr>
                                      <p:tavLst>
                                        <p:tav tm="0">
                                          <p:val>
                                            <p:strVal val="#ppt_x"/>
                                          </p:val>
                                        </p:tav>
                                        <p:tav tm="100000">
                                          <p:val>
                                            <p:strVal val="#ppt_x"/>
                                          </p:val>
                                        </p:tav>
                                      </p:tavLst>
                                    </p:anim>
                                    <p:anim calcmode="lin" valueType="num">
                                      <p:cBhvr>
                                        <p:cTn id="253" dur="1000" fill="hold"/>
                                        <p:tgtEl>
                                          <p:spTgt spid="2696"/>
                                        </p:tgtEl>
                                        <p:attrNameLst>
                                          <p:attrName>ppt_y</p:attrName>
                                        </p:attrNameLst>
                                      </p:cBhvr>
                                      <p:tavLst>
                                        <p:tav tm="0">
                                          <p:val>
                                            <p:strVal val="#ppt_y-.1"/>
                                          </p:val>
                                        </p:tav>
                                        <p:tav tm="100000">
                                          <p:val>
                                            <p:strVal val="#ppt_y"/>
                                          </p:val>
                                        </p:tav>
                                      </p:tavLst>
                                    </p:anim>
                                  </p:childTnLst>
                                </p:cTn>
                              </p:par>
                              <p:par>
                                <p:cTn id="254" presetID="47" presetClass="entr" presetSubtype="0" fill="hold" nodeType="withEffect">
                                  <p:stCondLst>
                                    <p:cond delay="4000"/>
                                  </p:stCondLst>
                                  <p:childTnLst>
                                    <p:set>
                                      <p:cBhvr>
                                        <p:cTn id="255" dur="1" fill="hold">
                                          <p:stCondLst>
                                            <p:cond delay="0"/>
                                          </p:stCondLst>
                                        </p:cTn>
                                        <p:tgtEl>
                                          <p:spTgt spid="2720"/>
                                        </p:tgtEl>
                                        <p:attrNameLst>
                                          <p:attrName>style.visibility</p:attrName>
                                        </p:attrNameLst>
                                      </p:cBhvr>
                                      <p:to>
                                        <p:strVal val="visible"/>
                                      </p:to>
                                    </p:set>
                                    <p:animEffect transition="in" filter="fade">
                                      <p:cBhvr>
                                        <p:cTn id="256" dur="1000"/>
                                        <p:tgtEl>
                                          <p:spTgt spid="2720"/>
                                        </p:tgtEl>
                                      </p:cBhvr>
                                    </p:animEffect>
                                    <p:anim calcmode="lin" valueType="num">
                                      <p:cBhvr>
                                        <p:cTn id="257" dur="1000" fill="hold"/>
                                        <p:tgtEl>
                                          <p:spTgt spid="2720"/>
                                        </p:tgtEl>
                                        <p:attrNameLst>
                                          <p:attrName>ppt_x</p:attrName>
                                        </p:attrNameLst>
                                      </p:cBhvr>
                                      <p:tavLst>
                                        <p:tav tm="0">
                                          <p:val>
                                            <p:strVal val="#ppt_x"/>
                                          </p:val>
                                        </p:tav>
                                        <p:tav tm="100000">
                                          <p:val>
                                            <p:strVal val="#ppt_x"/>
                                          </p:val>
                                        </p:tav>
                                      </p:tavLst>
                                    </p:anim>
                                    <p:anim calcmode="lin" valueType="num">
                                      <p:cBhvr>
                                        <p:cTn id="258" dur="1000" fill="hold"/>
                                        <p:tgtEl>
                                          <p:spTgt spid="2720"/>
                                        </p:tgtEl>
                                        <p:attrNameLst>
                                          <p:attrName>ppt_y</p:attrName>
                                        </p:attrNameLst>
                                      </p:cBhvr>
                                      <p:tavLst>
                                        <p:tav tm="0">
                                          <p:val>
                                            <p:strVal val="#ppt_y-.1"/>
                                          </p:val>
                                        </p:tav>
                                        <p:tav tm="100000">
                                          <p:val>
                                            <p:strVal val="#ppt_y"/>
                                          </p:val>
                                        </p:tav>
                                      </p:tavLst>
                                    </p:anim>
                                  </p:childTnLst>
                                </p:cTn>
                              </p:par>
                              <p:par>
                                <p:cTn id="259" presetID="47" presetClass="entr" presetSubtype="0" fill="hold" nodeType="withEffect">
                                  <p:stCondLst>
                                    <p:cond delay="4000"/>
                                  </p:stCondLst>
                                  <p:childTnLst>
                                    <p:set>
                                      <p:cBhvr>
                                        <p:cTn id="260" dur="1" fill="hold">
                                          <p:stCondLst>
                                            <p:cond delay="0"/>
                                          </p:stCondLst>
                                        </p:cTn>
                                        <p:tgtEl>
                                          <p:spTgt spid="2744"/>
                                        </p:tgtEl>
                                        <p:attrNameLst>
                                          <p:attrName>style.visibility</p:attrName>
                                        </p:attrNameLst>
                                      </p:cBhvr>
                                      <p:to>
                                        <p:strVal val="visible"/>
                                      </p:to>
                                    </p:set>
                                    <p:animEffect transition="in" filter="fade">
                                      <p:cBhvr>
                                        <p:cTn id="261" dur="1000"/>
                                        <p:tgtEl>
                                          <p:spTgt spid="2744"/>
                                        </p:tgtEl>
                                      </p:cBhvr>
                                    </p:animEffect>
                                    <p:anim calcmode="lin" valueType="num">
                                      <p:cBhvr>
                                        <p:cTn id="262" dur="1000" fill="hold"/>
                                        <p:tgtEl>
                                          <p:spTgt spid="2744"/>
                                        </p:tgtEl>
                                        <p:attrNameLst>
                                          <p:attrName>ppt_x</p:attrName>
                                        </p:attrNameLst>
                                      </p:cBhvr>
                                      <p:tavLst>
                                        <p:tav tm="0">
                                          <p:val>
                                            <p:strVal val="#ppt_x"/>
                                          </p:val>
                                        </p:tav>
                                        <p:tav tm="100000">
                                          <p:val>
                                            <p:strVal val="#ppt_x"/>
                                          </p:val>
                                        </p:tav>
                                      </p:tavLst>
                                    </p:anim>
                                    <p:anim calcmode="lin" valueType="num">
                                      <p:cBhvr>
                                        <p:cTn id="263" dur="1000" fill="hold"/>
                                        <p:tgtEl>
                                          <p:spTgt spid="2744"/>
                                        </p:tgtEl>
                                        <p:attrNameLst>
                                          <p:attrName>ppt_y</p:attrName>
                                        </p:attrNameLst>
                                      </p:cBhvr>
                                      <p:tavLst>
                                        <p:tav tm="0">
                                          <p:val>
                                            <p:strVal val="#ppt_y-.1"/>
                                          </p:val>
                                        </p:tav>
                                        <p:tav tm="100000">
                                          <p:val>
                                            <p:strVal val="#ppt_y"/>
                                          </p:val>
                                        </p:tav>
                                      </p:tavLst>
                                    </p:anim>
                                  </p:childTnLst>
                                </p:cTn>
                              </p:par>
                              <p:par>
                                <p:cTn id="264" presetID="47" presetClass="entr" presetSubtype="0" fill="hold" nodeType="withEffect">
                                  <p:stCondLst>
                                    <p:cond delay="4000"/>
                                  </p:stCondLst>
                                  <p:childTnLst>
                                    <p:set>
                                      <p:cBhvr>
                                        <p:cTn id="265" dur="1" fill="hold">
                                          <p:stCondLst>
                                            <p:cond delay="0"/>
                                          </p:stCondLst>
                                        </p:cTn>
                                        <p:tgtEl>
                                          <p:spTgt spid="2767"/>
                                        </p:tgtEl>
                                        <p:attrNameLst>
                                          <p:attrName>style.visibility</p:attrName>
                                        </p:attrNameLst>
                                      </p:cBhvr>
                                      <p:to>
                                        <p:strVal val="visible"/>
                                      </p:to>
                                    </p:set>
                                    <p:animEffect transition="in" filter="fade">
                                      <p:cBhvr>
                                        <p:cTn id="266" dur="1000"/>
                                        <p:tgtEl>
                                          <p:spTgt spid="2767"/>
                                        </p:tgtEl>
                                      </p:cBhvr>
                                    </p:animEffect>
                                    <p:anim calcmode="lin" valueType="num">
                                      <p:cBhvr>
                                        <p:cTn id="267" dur="1000" fill="hold"/>
                                        <p:tgtEl>
                                          <p:spTgt spid="2767"/>
                                        </p:tgtEl>
                                        <p:attrNameLst>
                                          <p:attrName>ppt_x</p:attrName>
                                        </p:attrNameLst>
                                      </p:cBhvr>
                                      <p:tavLst>
                                        <p:tav tm="0">
                                          <p:val>
                                            <p:strVal val="#ppt_x"/>
                                          </p:val>
                                        </p:tav>
                                        <p:tav tm="100000">
                                          <p:val>
                                            <p:strVal val="#ppt_x"/>
                                          </p:val>
                                        </p:tav>
                                      </p:tavLst>
                                    </p:anim>
                                    <p:anim calcmode="lin" valueType="num">
                                      <p:cBhvr>
                                        <p:cTn id="268" dur="1000" fill="hold"/>
                                        <p:tgtEl>
                                          <p:spTgt spid="2767"/>
                                        </p:tgtEl>
                                        <p:attrNameLst>
                                          <p:attrName>ppt_y</p:attrName>
                                        </p:attrNameLst>
                                      </p:cBhvr>
                                      <p:tavLst>
                                        <p:tav tm="0">
                                          <p:val>
                                            <p:strVal val="#ppt_y-.1"/>
                                          </p:val>
                                        </p:tav>
                                        <p:tav tm="100000">
                                          <p:val>
                                            <p:strVal val="#ppt_y"/>
                                          </p:val>
                                        </p:tav>
                                      </p:tavLst>
                                    </p:anim>
                                  </p:childTnLst>
                                </p:cTn>
                              </p:par>
                              <p:par>
                                <p:cTn id="269" presetID="47" presetClass="entr" presetSubtype="0" fill="hold" nodeType="withEffect">
                                  <p:stCondLst>
                                    <p:cond delay="4000"/>
                                  </p:stCondLst>
                                  <p:childTnLst>
                                    <p:set>
                                      <p:cBhvr>
                                        <p:cTn id="270" dur="1" fill="hold">
                                          <p:stCondLst>
                                            <p:cond delay="0"/>
                                          </p:stCondLst>
                                        </p:cTn>
                                        <p:tgtEl>
                                          <p:spTgt spid="2791"/>
                                        </p:tgtEl>
                                        <p:attrNameLst>
                                          <p:attrName>style.visibility</p:attrName>
                                        </p:attrNameLst>
                                      </p:cBhvr>
                                      <p:to>
                                        <p:strVal val="visible"/>
                                      </p:to>
                                    </p:set>
                                    <p:animEffect transition="in" filter="fade">
                                      <p:cBhvr>
                                        <p:cTn id="271" dur="1000"/>
                                        <p:tgtEl>
                                          <p:spTgt spid="2791"/>
                                        </p:tgtEl>
                                      </p:cBhvr>
                                    </p:animEffect>
                                    <p:anim calcmode="lin" valueType="num">
                                      <p:cBhvr>
                                        <p:cTn id="272" dur="1000" fill="hold"/>
                                        <p:tgtEl>
                                          <p:spTgt spid="2791"/>
                                        </p:tgtEl>
                                        <p:attrNameLst>
                                          <p:attrName>ppt_x</p:attrName>
                                        </p:attrNameLst>
                                      </p:cBhvr>
                                      <p:tavLst>
                                        <p:tav tm="0">
                                          <p:val>
                                            <p:strVal val="#ppt_x"/>
                                          </p:val>
                                        </p:tav>
                                        <p:tav tm="100000">
                                          <p:val>
                                            <p:strVal val="#ppt_x"/>
                                          </p:val>
                                        </p:tav>
                                      </p:tavLst>
                                    </p:anim>
                                    <p:anim calcmode="lin" valueType="num">
                                      <p:cBhvr>
                                        <p:cTn id="273" dur="1000" fill="hold"/>
                                        <p:tgtEl>
                                          <p:spTgt spid="2791"/>
                                        </p:tgtEl>
                                        <p:attrNameLst>
                                          <p:attrName>ppt_y</p:attrName>
                                        </p:attrNameLst>
                                      </p:cBhvr>
                                      <p:tavLst>
                                        <p:tav tm="0">
                                          <p:val>
                                            <p:strVal val="#ppt_y-.1"/>
                                          </p:val>
                                        </p:tav>
                                        <p:tav tm="100000">
                                          <p:val>
                                            <p:strVal val="#ppt_y"/>
                                          </p:val>
                                        </p:tav>
                                      </p:tavLst>
                                    </p:anim>
                                  </p:childTnLst>
                                </p:cTn>
                              </p:par>
                              <p:par>
                                <p:cTn id="274" presetID="47" presetClass="entr" presetSubtype="0" fill="hold" nodeType="withEffect">
                                  <p:stCondLst>
                                    <p:cond delay="4000"/>
                                  </p:stCondLst>
                                  <p:childTnLst>
                                    <p:set>
                                      <p:cBhvr>
                                        <p:cTn id="275" dur="1" fill="hold">
                                          <p:stCondLst>
                                            <p:cond delay="0"/>
                                          </p:stCondLst>
                                        </p:cTn>
                                        <p:tgtEl>
                                          <p:spTgt spid="2815"/>
                                        </p:tgtEl>
                                        <p:attrNameLst>
                                          <p:attrName>style.visibility</p:attrName>
                                        </p:attrNameLst>
                                      </p:cBhvr>
                                      <p:to>
                                        <p:strVal val="visible"/>
                                      </p:to>
                                    </p:set>
                                    <p:animEffect transition="in" filter="fade">
                                      <p:cBhvr>
                                        <p:cTn id="276" dur="1000"/>
                                        <p:tgtEl>
                                          <p:spTgt spid="2815"/>
                                        </p:tgtEl>
                                      </p:cBhvr>
                                    </p:animEffect>
                                    <p:anim calcmode="lin" valueType="num">
                                      <p:cBhvr>
                                        <p:cTn id="277" dur="1000" fill="hold"/>
                                        <p:tgtEl>
                                          <p:spTgt spid="2815"/>
                                        </p:tgtEl>
                                        <p:attrNameLst>
                                          <p:attrName>ppt_x</p:attrName>
                                        </p:attrNameLst>
                                      </p:cBhvr>
                                      <p:tavLst>
                                        <p:tav tm="0">
                                          <p:val>
                                            <p:strVal val="#ppt_x"/>
                                          </p:val>
                                        </p:tav>
                                        <p:tav tm="100000">
                                          <p:val>
                                            <p:strVal val="#ppt_x"/>
                                          </p:val>
                                        </p:tav>
                                      </p:tavLst>
                                    </p:anim>
                                    <p:anim calcmode="lin" valueType="num">
                                      <p:cBhvr>
                                        <p:cTn id="278" dur="1000" fill="hold"/>
                                        <p:tgtEl>
                                          <p:spTgt spid="2815"/>
                                        </p:tgtEl>
                                        <p:attrNameLst>
                                          <p:attrName>ppt_y</p:attrName>
                                        </p:attrNameLst>
                                      </p:cBhvr>
                                      <p:tavLst>
                                        <p:tav tm="0">
                                          <p:val>
                                            <p:strVal val="#ppt_y-.1"/>
                                          </p:val>
                                        </p:tav>
                                        <p:tav tm="100000">
                                          <p:val>
                                            <p:strVal val="#ppt_y"/>
                                          </p:val>
                                        </p:tav>
                                      </p:tavLst>
                                    </p:anim>
                                  </p:childTnLst>
                                </p:cTn>
                              </p:par>
                              <p:par>
                                <p:cTn id="279" presetID="47" presetClass="entr" presetSubtype="0" fill="hold" nodeType="withEffect">
                                  <p:stCondLst>
                                    <p:cond delay="4000"/>
                                  </p:stCondLst>
                                  <p:childTnLst>
                                    <p:set>
                                      <p:cBhvr>
                                        <p:cTn id="280" dur="1" fill="hold">
                                          <p:stCondLst>
                                            <p:cond delay="0"/>
                                          </p:stCondLst>
                                        </p:cTn>
                                        <p:tgtEl>
                                          <p:spTgt spid="2839"/>
                                        </p:tgtEl>
                                        <p:attrNameLst>
                                          <p:attrName>style.visibility</p:attrName>
                                        </p:attrNameLst>
                                      </p:cBhvr>
                                      <p:to>
                                        <p:strVal val="visible"/>
                                      </p:to>
                                    </p:set>
                                    <p:animEffect transition="in" filter="fade">
                                      <p:cBhvr>
                                        <p:cTn id="281" dur="1000"/>
                                        <p:tgtEl>
                                          <p:spTgt spid="2839"/>
                                        </p:tgtEl>
                                      </p:cBhvr>
                                    </p:animEffect>
                                    <p:anim calcmode="lin" valueType="num">
                                      <p:cBhvr>
                                        <p:cTn id="282" dur="1000" fill="hold"/>
                                        <p:tgtEl>
                                          <p:spTgt spid="2839"/>
                                        </p:tgtEl>
                                        <p:attrNameLst>
                                          <p:attrName>ppt_x</p:attrName>
                                        </p:attrNameLst>
                                      </p:cBhvr>
                                      <p:tavLst>
                                        <p:tav tm="0">
                                          <p:val>
                                            <p:strVal val="#ppt_x"/>
                                          </p:val>
                                        </p:tav>
                                        <p:tav tm="100000">
                                          <p:val>
                                            <p:strVal val="#ppt_x"/>
                                          </p:val>
                                        </p:tav>
                                      </p:tavLst>
                                    </p:anim>
                                    <p:anim calcmode="lin" valueType="num">
                                      <p:cBhvr>
                                        <p:cTn id="283" dur="1000" fill="hold"/>
                                        <p:tgtEl>
                                          <p:spTgt spid="2839"/>
                                        </p:tgtEl>
                                        <p:attrNameLst>
                                          <p:attrName>ppt_y</p:attrName>
                                        </p:attrNameLst>
                                      </p:cBhvr>
                                      <p:tavLst>
                                        <p:tav tm="0">
                                          <p:val>
                                            <p:strVal val="#ppt_y-.1"/>
                                          </p:val>
                                        </p:tav>
                                        <p:tav tm="100000">
                                          <p:val>
                                            <p:strVal val="#ppt_y"/>
                                          </p:val>
                                        </p:tav>
                                      </p:tavLst>
                                    </p:anim>
                                  </p:childTnLst>
                                </p:cTn>
                              </p:par>
                              <p:par>
                                <p:cTn id="284" presetID="47" presetClass="entr" presetSubtype="0" fill="hold" nodeType="withEffect">
                                  <p:stCondLst>
                                    <p:cond delay="4000"/>
                                  </p:stCondLst>
                                  <p:childTnLst>
                                    <p:set>
                                      <p:cBhvr>
                                        <p:cTn id="285" dur="1" fill="hold">
                                          <p:stCondLst>
                                            <p:cond delay="0"/>
                                          </p:stCondLst>
                                        </p:cTn>
                                        <p:tgtEl>
                                          <p:spTgt spid="2863"/>
                                        </p:tgtEl>
                                        <p:attrNameLst>
                                          <p:attrName>style.visibility</p:attrName>
                                        </p:attrNameLst>
                                      </p:cBhvr>
                                      <p:to>
                                        <p:strVal val="visible"/>
                                      </p:to>
                                    </p:set>
                                    <p:animEffect transition="in" filter="fade">
                                      <p:cBhvr>
                                        <p:cTn id="286" dur="1000"/>
                                        <p:tgtEl>
                                          <p:spTgt spid="2863"/>
                                        </p:tgtEl>
                                      </p:cBhvr>
                                    </p:animEffect>
                                    <p:anim calcmode="lin" valueType="num">
                                      <p:cBhvr>
                                        <p:cTn id="287" dur="1000" fill="hold"/>
                                        <p:tgtEl>
                                          <p:spTgt spid="2863"/>
                                        </p:tgtEl>
                                        <p:attrNameLst>
                                          <p:attrName>ppt_x</p:attrName>
                                        </p:attrNameLst>
                                      </p:cBhvr>
                                      <p:tavLst>
                                        <p:tav tm="0">
                                          <p:val>
                                            <p:strVal val="#ppt_x"/>
                                          </p:val>
                                        </p:tav>
                                        <p:tav tm="100000">
                                          <p:val>
                                            <p:strVal val="#ppt_x"/>
                                          </p:val>
                                        </p:tav>
                                      </p:tavLst>
                                    </p:anim>
                                    <p:anim calcmode="lin" valueType="num">
                                      <p:cBhvr>
                                        <p:cTn id="288" dur="1000" fill="hold"/>
                                        <p:tgtEl>
                                          <p:spTgt spid="2863"/>
                                        </p:tgtEl>
                                        <p:attrNameLst>
                                          <p:attrName>ppt_y</p:attrName>
                                        </p:attrNameLst>
                                      </p:cBhvr>
                                      <p:tavLst>
                                        <p:tav tm="0">
                                          <p:val>
                                            <p:strVal val="#ppt_y-.1"/>
                                          </p:val>
                                        </p:tav>
                                        <p:tav tm="100000">
                                          <p:val>
                                            <p:strVal val="#ppt_y"/>
                                          </p:val>
                                        </p:tav>
                                      </p:tavLst>
                                    </p:anim>
                                  </p:childTnLst>
                                </p:cTn>
                              </p:par>
                              <p:par>
                                <p:cTn id="289" presetID="47" presetClass="entr" presetSubtype="0" fill="hold" nodeType="withEffect">
                                  <p:stCondLst>
                                    <p:cond delay="4000"/>
                                  </p:stCondLst>
                                  <p:childTnLst>
                                    <p:set>
                                      <p:cBhvr>
                                        <p:cTn id="290" dur="1" fill="hold">
                                          <p:stCondLst>
                                            <p:cond delay="0"/>
                                          </p:stCondLst>
                                        </p:cTn>
                                        <p:tgtEl>
                                          <p:spTgt spid="2886"/>
                                        </p:tgtEl>
                                        <p:attrNameLst>
                                          <p:attrName>style.visibility</p:attrName>
                                        </p:attrNameLst>
                                      </p:cBhvr>
                                      <p:to>
                                        <p:strVal val="visible"/>
                                      </p:to>
                                    </p:set>
                                    <p:animEffect transition="in" filter="fade">
                                      <p:cBhvr>
                                        <p:cTn id="291" dur="1000"/>
                                        <p:tgtEl>
                                          <p:spTgt spid="2886"/>
                                        </p:tgtEl>
                                      </p:cBhvr>
                                    </p:animEffect>
                                    <p:anim calcmode="lin" valueType="num">
                                      <p:cBhvr>
                                        <p:cTn id="292" dur="1000" fill="hold"/>
                                        <p:tgtEl>
                                          <p:spTgt spid="2886"/>
                                        </p:tgtEl>
                                        <p:attrNameLst>
                                          <p:attrName>ppt_x</p:attrName>
                                        </p:attrNameLst>
                                      </p:cBhvr>
                                      <p:tavLst>
                                        <p:tav tm="0">
                                          <p:val>
                                            <p:strVal val="#ppt_x"/>
                                          </p:val>
                                        </p:tav>
                                        <p:tav tm="100000">
                                          <p:val>
                                            <p:strVal val="#ppt_x"/>
                                          </p:val>
                                        </p:tav>
                                      </p:tavLst>
                                    </p:anim>
                                    <p:anim calcmode="lin" valueType="num">
                                      <p:cBhvr>
                                        <p:cTn id="293" dur="1000" fill="hold"/>
                                        <p:tgtEl>
                                          <p:spTgt spid="2886"/>
                                        </p:tgtEl>
                                        <p:attrNameLst>
                                          <p:attrName>ppt_y</p:attrName>
                                        </p:attrNameLst>
                                      </p:cBhvr>
                                      <p:tavLst>
                                        <p:tav tm="0">
                                          <p:val>
                                            <p:strVal val="#ppt_y-.1"/>
                                          </p:val>
                                        </p:tav>
                                        <p:tav tm="100000">
                                          <p:val>
                                            <p:strVal val="#ppt_y"/>
                                          </p:val>
                                        </p:tav>
                                      </p:tavLst>
                                    </p:anim>
                                  </p:childTnLst>
                                </p:cTn>
                              </p:par>
                              <p:par>
                                <p:cTn id="294" presetID="47" presetClass="entr" presetSubtype="0" fill="hold" nodeType="withEffect">
                                  <p:stCondLst>
                                    <p:cond delay="4000"/>
                                  </p:stCondLst>
                                  <p:childTnLst>
                                    <p:set>
                                      <p:cBhvr>
                                        <p:cTn id="295" dur="1" fill="hold">
                                          <p:stCondLst>
                                            <p:cond delay="0"/>
                                          </p:stCondLst>
                                        </p:cTn>
                                        <p:tgtEl>
                                          <p:spTgt spid="2910"/>
                                        </p:tgtEl>
                                        <p:attrNameLst>
                                          <p:attrName>style.visibility</p:attrName>
                                        </p:attrNameLst>
                                      </p:cBhvr>
                                      <p:to>
                                        <p:strVal val="visible"/>
                                      </p:to>
                                    </p:set>
                                    <p:animEffect transition="in" filter="fade">
                                      <p:cBhvr>
                                        <p:cTn id="296" dur="1000"/>
                                        <p:tgtEl>
                                          <p:spTgt spid="2910"/>
                                        </p:tgtEl>
                                      </p:cBhvr>
                                    </p:animEffect>
                                    <p:anim calcmode="lin" valueType="num">
                                      <p:cBhvr>
                                        <p:cTn id="297" dur="1000" fill="hold"/>
                                        <p:tgtEl>
                                          <p:spTgt spid="2910"/>
                                        </p:tgtEl>
                                        <p:attrNameLst>
                                          <p:attrName>ppt_x</p:attrName>
                                        </p:attrNameLst>
                                      </p:cBhvr>
                                      <p:tavLst>
                                        <p:tav tm="0">
                                          <p:val>
                                            <p:strVal val="#ppt_x"/>
                                          </p:val>
                                        </p:tav>
                                        <p:tav tm="100000">
                                          <p:val>
                                            <p:strVal val="#ppt_x"/>
                                          </p:val>
                                        </p:tav>
                                      </p:tavLst>
                                    </p:anim>
                                    <p:anim calcmode="lin" valueType="num">
                                      <p:cBhvr>
                                        <p:cTn id="298" dur="1000" fill="hold"/>
                                        <p:tgtEl>
                                          <p:spTgt spid="2910"/>
                                        </p:tgtEl>
                                        <p:attrNameLst>
                                          <p:attrName>ppt_y</p:attrName>
                                        </p:attrNameLst>
                                      </p:cBhvr>
                                      <p:tavLst>
                                        <p:tav tm="0">
                                          <p:val>
                                            <p:strVal val="#ppt_y-.1"/>
                                          </p:val>
                                        </p:tav>
                                        <p:tav tm="100000">
                                          <p:val>
                                            <p:strVal val="#ppt_y"/>
                                          </p:val>
                                        </p:tav>
                                      </p:tavLst>
                                    </p:anim>
                                  </p:childTnLst>
                                </p:cTn>
                              </p:par>
                              <p:par>
                                <p:cTn id="299" presetID="47" presetClass="entr" presetSubtype="0" fill="hold" nodeType="withEffect">
                                  <p:stCondLst>
                                    <p:cond delay="4000"/>
                                  </p:stCondLst>
                                  <p:childTnLst>
                                    <p:set>
                                      <p:cBhvr>
                                        <p:cTn id="300" dur="1" fill="hold">
                                          <p:stCondLst>
                                            <p:cond delay="0"/>
                                          </p:stCondLst>
                                        </p:cTn>
                                        <p:tgtEl>
                                          <p:spTgt spid="2934"/>
                                        </p:tgtEl>
                                        <p:attrNameLst>
                                          <p:attrName>style.visibility</p:attrName>
                                        </p:attrNameLst>
                                      </p:cBhvr>
                                      <p:to>
                                        <p:strVal val="visible"/>
                                      </p:to>
                                    </p:set>
                                    <p:animEffect transition="in" filter="fade">
                                      <p:cBhvr>
                                        <p:cTn id="301" dur="1000"/>
                                        <p:tgtEl>
                                          <p:spTgt spid="2934"/>
                                        </p:tgtEl>
                                      </p:cBhvr>
                                    </p:animEffect>
                                    <p:anim calcmode="lin" valueType="num">
                                      <p:cBhvr>
                                        <p:cTn id="302" dur="1000" fill="hold"/>
                                        <p:tgtEl>
                                          <p:spTgt spid="2934"/>
                                        </p:tgtEl>
                                        <p:attrNameLst>
                                          <p:attrName>ppt_x</p:attrName>
                                        </p:attrNameLst>
                                      </p:cBhvr>
                                      <p:tavLst>
                                        <p:tav tm="0">
                                          <p:val>
                                            <p:strVal val="#ppt_x"/>
                                          </p:val>
                                        </p:tav>
                                        <p:tav tm="100000">
                                          <p:val>
                                            <p:strVal val="#ppt_x"/>
                                          </p:val>
                                        </p:tav>
                                      </p:tavLst>
                                    </p:anim>
                                    <p:anim calcmode="lin" valueType="num">
                                      <p:cBhvr>
                                        <p:cTn id="303" dur="1000" fill="hold"/>
                                        <p:tgtEl>
                                          <p:spTgt spid="2934"/>
                                        </p:tgtEl>
                                        <p:attrNameLst>
                                          <p:attrName>ppt_y</p:attrName>
                                        </p:attrNameLst>
                                      </p:cBhvr>
                                      <p:tavLst>
                                        <p:tav tm="0">
                                          <p:val>
                                            <p:strVal val="#ppt_y-.1"/>
                                          </p:val>
                                        </p:tav>
                                        <p:tav tm="100000">
                                          <p:val>
                                            <p:strVal val="#ppt_y"/>
                                          </p:val>
                                        </p:tav>
                                      </p:tavLst>
                                    </p:anim>
                                  </p:childTnLst>
                                </p:cTn>
                              </p:par>
                              <p:par>
                                <p:cTn id="304" presetID="47" presetClass="entr" presetSubtype="0" fill="hold" nodeType="withEffect">
                                  <p:stCondLst>
                                    <p:cond delay="4000"/>
                                  </p:stCondLst>
                                  <p:childTnLst>
                                    <p:set>
                                      <p:cBhvr>
                                        <p:cTn id="305" dur="1" fill="hold">
                                          <p:stCondLst>
                                            <p:cond delay="0"/>
                                          </p:stCondLst>
                                        </p:cTn>
                                        <p:tgtEl>
                                          <p:spTgt spid="2958"/>
                                        </p:tgtEl>
                                        <p:attrNameLst>
                                          <p:attrName>style.visibility</p:attrName>
                                        </p:attrNameLst>
                                      </p:cBhvr>
                                      <p:to>
                                        <p:strVal val="visible"/>
                                      </p:to>
                                    </p:set>
                                    <p:animEffect transition="in" filter="fade">
                                      <p:cBhvr>
                                        <p:cTn id="306" dur="1000"/>
                                        <p:tgtEl>
                                          <p:spTgt spid="2958"/>
                                        </p:tgtEl>
                                      </p:cBhvr>
                                    </p:animEffect>
                                    <p:anim calcmode="lin" valueType="num">
                                      <p:cBhvr>
                                        <p:cTn id="307" dur="1000" fill="hold"/>
                                        <p:tgtEl>
                                          <p:spTgt spid="2958"/>
                                        </p:tgtEl>
                                        <p:attrNameLst>
                                          <p:attrName>ppt_x</p:attrName>
                                        </p:attrNameLst>
                                      </p:cBhvr>
                                      <p:tavLst>
                                        <p:tav tm="0">
                                          <p:val>
                                            <p:strVal val="#ppt_x"/>
                                          </p:val>
                                        </p:tav>
                                        <p:tav tm="100000">
                                          <p:val>
                                            <p:strVal val="#ppt_x"/>
                                          </p:val>
                                        </p:tav>
                                      </p:tavLst>
                                    </p:anim>
                                    <p:anim calcmode="lin" valueType="num">
                                      <p:cBhvr>
                                        <p:cTn id="308" dur="1000" fill="hold"/>
                                        <p:tgtEl>
                                          <p:spTgt spid="2958"/>
                                        </p:tgtEl>
                                        <p:attrNameLst>
                                          <p:attrName>ppt_y</p:attrName>
                                        </p:attrNameLst>
                                      </p:cBhvr>
                                      <p:tavLst>
                                        <p:tav tm="0">
                                          <p:val>
                                            <p:strVal val="#ppt_y-.1"/>
                                          </p:val>
                                        </p:tav>
                                        <p:tav tm="100000">
                                          <p:val>
                                            <p:strVal val="#ppt_y"/>
                                          </p:val>
                                        </p:tav>
                                      </p:tavLst>
                                    </p:anim>
                                  </p:childTnLst>
                                </p:cTn>
                              </p:par>
                              <p:par>
                                <p:cTn id="309" presetID="47" presetClass="entr" presetSubtype="0" fill="hold" nodeType="withEffect">
                                  <p:stCondLst>
                                    <p:cond delay="4000"/>
                                  </p:stCondLst>
                                  <p:childTnLst>
                                    <p:set>
                                      <p:cBhvr>
                                        <p:cTn id="310" dur="1" fill="hold">
                                          <p:stCondLst>
                                            <p:cond delay="0"/>
                                          </p:stCondLst>
                                        </p:cTn>
                                        <p:tgtEl>
                                          <p:spTgt spid="2982"/>
                                        </p:tgtEl>
                                        <p:attrNameLst>
                                          <p:attrName>style.visibility</p:attrName>
                                        </p:attrNameLst>
                                      </p:cBhvr>
                                      <p:to>
                                        <p:strVal val="visible"/>
                                      </p:to>
                                    </p:set>
                                    <p:animEffect transition="in" filter="fade">
                                      <p:cBhvr>
                                        <p:cTn id="311" dur="1000"/>
                                        <p:tgtEl>
                                          <p:spTgt spid="2982"/>
                                        </p:tgtEl>
                                      </p:cBhvr>
                                    </p:animEffect>
                                    <p:anim calcmode="lin" valueType="num">
                                      <p:cBhvr>
                                        <p:cTn id="312" dur="1000" fill="hold"/>
                                        <p:tgtEl>
                                          <p:spTgt spid="2982"/>
                                        </p:tgtEl>
                                        <p:attrNameLst>
                                          <p:attrName>ppt_x</p:attrName>
                                        </p:attrNameLst>
                                      </p:cBhvr>
                                      <p:tavLst>
                                        <p:tav tm="0">
                                          <p:val>
                                            <p:strVal val="#ppt_x"/>
                                          </p:val>
                                        </p:tav>
                                        <p:tav tm="100000">
                                          <p:val>
                                            <p:strVal val="#ppt_x"/>
                                          </p:val>
                                        </p:tav>
                                      </p:tavLst>
                                    </p:anim>
                                    <p:anim calcmode="lin" valueType="num">
                                      <p:cBhvr>
                                        <p:cTn id="313" dur="1000" fill="hold"/>
                                        <p:tgtEl>
                                          <p:spTgt spid="2982"/>
                                        </p:tgtEl>
                                        <p:attrNameLst>
                                          <p:attrName>ppt_y</p:attrName>
                                        </p:attrNameLst>
                                      </p:cBhvr>
                                      <p:tavLst>
                                        <p:tav tm="0">
                                          <p:val>
                                            <p:strVal val="#ppt_y-.1"/>
                                          </p:val>
                                        </p:tav>
                                        <p:tav tm="100000">
                                          <p:val>
                                            <p:strVal val="#ppt_y"/>
                                          </p:val>
                                        </p:tav>
                                      </p:tavLst>
                                    </p:anim>
                                  </p:childTnLst>
                                </p:cTn>
                              </p:par>
                              <p:par>
                                <p:cTn id="314" presetID="47" presetClass="entr" presetSubtype="0" fill="hold" nodeType="withEffect">
                                  <p:stCondLst>
                                    <p:cond delay="4000"/>
                                  </p:stCondLst>
                                  <p:childTnLst>
                                    <p:set>
                                      <p:cBhvr>
                                        <p:cTn id="315" dur="1" fill="hold">
                                          <p:stCondLst>
                                            <p:cond delay="0"/>
                                          </p:stCondLst>
                                        </p:cTn>
                                        <p:tgtEl>
                                          <p:spTgt spid="3005"/>
                                        </p:tgtEl>
                                        <p:attrNameLst>
                                          <p:attrName>style.visibility</p:attrName>
                                        </p:attrNameLst>
                                      </p:cBhvr>
                                      <p:to>
                                        <p:strVal val="visible"/>
                                      </p:to>
                                    </p:set>
                                    <p:animEffect transition="in" filter="fade">
                                      <p:cBhvr>
                                        <p:cTn id="316" dur="1000"/>
                                        <p:tgtEl>
                                          <p:spTgt spid="3005"/>
                                        </p:tgtEl>
                                      </p:cBhvr>
                                    </p:animEffect>
                                    <p:anim calcmode="lin" valueType="num">
                                      <p:cBhvr>
                                        <p:cTn id="317" dur="1000" fill="hold"/>
                                        <p:tgtEl>
                                          <p:spTgt spid="3005"/>
                                        </p:tgtEl>
                                        <p:attrNameLst>
                                          <p:attrName>ppt_x</p:attrName>
                                        </p:attrNameLst>
                                      </p:cBhvr>
                                      <p:tavLst>
                                        <p:tav tm="0">
                                          <p:val>
                                            <p:strVal val="#ppt_x"/>
                                          </p:val>
                                        </p:tav>
                                        <p:tav tm="100000">
                                          <p:val>
                                            <p:strVal val="#ppt_x"/>
                                          </p:val>
                                        </p:tav>
                                      </p:tavLst>
                                    </p:anim>
                                    <p:anim calcmode="lin" valueType="num">
                                      <p:cBhvr>
                                        <p:cTn id="318" dur="1000" fill="hold"/>
                                        <p:tgtEl>
                                          <p:spTgt spid="3005"/>
                                        </p:tgtEl>
                                        <p:attrNameLst>
                                          <p:attrName>ppt_y</p:attrName>
                                        </p:attrNameLst>
                                      </p:cBhvr>
                                      <p:tavLst>
                                        <p:tav tm="0">
                                          <p:val>
                                            <p:strVal val="#ppt_y-.1"/>
                                          </p:val>
                                        </p:tav>
                                        <p:tav tm="100000">
                                          <p:val>
                                            <p:strVal val="#ppt_y"/>
                                          </p:val>
                                        </p:tav>
                                      </p:tavLst>
                                    </p:anim>
                                  </p:childTnLst>
                                </p:cTn>
                              </p:par>
                              <p:par>
                                <p:cTn id="319" presetID="47" presetClass="entr" presetSubtype="0" fill="hold" nodeType="withEffect">
                                  <p:stCondLst>
                                    <p:cond delay="4000"/>
                                  </p:stCondLst>
                                  <p:childTnLst>
                                    <p:set>
                                      <p:cBhvr>
                                        <p:cTn id="320" dur="1" fill="hold">
                                          <p:stCondLst>
                                            <p:cond delay="0"/>
                                          </p:stCondLst>
                                        </p:cTn>
                                        <p:tgtEl>
                                          <p:spTgt spid="3029"/>
                                        </p:tgtEl>
                                        <p:attrNameLst>
                                          <p:attrName>style.visibility</p:attrName>
                                        </p:attrNameLst>
                                      </p:cBhvr>
                                      <p:to>
                                        <p:strVal val="visible"/>
                                      </p:to>
                                    </p:set>
                                    <p:animEffect transition="in" filter="fade">
                                      <p:cBhvr>
                                        <p:cTn id="321" dur="1000"/>
                                        <p:tgtEl>
                                          <p:spTgt spid="3029"/>
                                        </p:tgtEl>
                                      </p:cBhvr>
                                    </p:animEffect>
                                    <p:anim calcmode="lin" valueType="num">
                                      <p:cBhvr>
                                        <p:cTn id="322" dur="1000" fill="hold"/>
                                        <p:tgtEl>
                                          <p:spTgt spid="3029"/>
                                        </p:tgtEl>
                                        <p:attrNameLst>
                                          <p:attrName>ppt_x</p:attrName>
                                        </p:attrNameLst>
                                      </p:cBhvr>
                                      <p:tavLst>
                                        <p:tav tm="0">
                                          <p:val>
                                            <p:strVal val="#ppt_x"/>
                                          </p:val>
                                        </p:tav>
                                        <p:tav tm="100000">
                                          <p:val>
                                            <p:strVal val="#ppt_x"/>
                                          </p:val>
                                        </p:tav>
                                      </p:tavLst>
                                    </p:anim>
                                    <p:anim calcmode="lin" valueType="num">
                                      <p:cBhvr>
                                        <p:cTn id="323" dur="1000" fill="hold"/>
                                        <p:tgtEl>
                                          <p:spTgt spid="3029"/>
                                        </p:tgtEl>
                                        <p:attrNameLst>
                                          <p:attrName>ppt_y</p:attrName>
                                        </p:attrNameLst>
                                      </p:cBhvr>
                                      <p:tavLst>
                                        <p:tav tm="0">
                                          <p:val>
                                            <p:strVal val="#ppt_y-.1"/>
                                          </p:val>
                                        </p:tav>
                                        <p:tav tm="100000">
                                          <p:val>
                                            <p:strVal val="#ppt_y"/>
                                          </p:val>
                                        </p:tav>
                                      </p:tavLst>
                                    </p:anim>
                                  </p:childTnLst>
                                </p:cTn>
                              </p:par>
                              <p:par>
                                <p:cTn id="324" presetID="47" presetClass="entr" presetSubtype="0" fill="hold" grpId="0" nodeType="withEffect">
                                  <p:stCondLst>
                                    <p:cond delay="4000"/>
                                  </p:stCondLst>
                                  <p:childTnLst>
                                    <p:set>
                                      <p:cBhvr>
                                        <p:cTn id="325" dur="1" fill="hold">
                                          <p:stCondLst>
                                            <p:cond delay="0"/>
                                          </p:stCondLst>
                                        </p:cTn>
                                        <p:tgtEl>
                                          <p:spTgt spid="3076"/>
                                        </p:tgtEl>
                                        <p:attrNameLst>
                                          <p:attrName>style.visibility</p:attrName>
                                        </p:attrNameLst>
                                      </p:cBhvr>
                                      <p:to>
                                        <p:strVal val="visible"/>
                                      </p:to>
                                    </p:set>
                                    <p:animEffect transition="in" filter="fade">
                                      <p:cBhvr>
                                        <p:cTn id="326" dur="1000"/>
                                        <p:tgtEl>
                                          <p:spTgt spid="3076"/>
                                        </p:tgtEl>
                                      </p:cBhvr>
                                    </p:animEffect>
                                    <p:anim calcmode="lin" valueType="num">
                                      <p:cBhvr>
                                        <p:cTn id="327" dur="1000" fill="hold"/>
                                        <p:tgtEl>
                                          <p:spTgt spid="3076"/>
                                        </p:tgtEl>
                                        <p:attrNameLst>
                                          <p:attrName>ppt_x</p:attrName>
                                        </p:attrNameLst>
                                      </p:cBhvr>
                                      <p:tavLst>
                                        <p:tav tm="0">
                                          <p:val>
                                            <p:strVal val="#ppt_x"/>
                                          </p:val>
                                        </p:tav>
                                        <p:tav tm="100000">
                                          <p:val>
                                            <p:strVal val="#ppt_x"/>
                                          </p:val>
                                        </p:tav>
                                      </p:tavLst>
                                    </p:anim>
                                    <p:anim calcmode="lin" valueType="num">
                                      <p:cBhvr>
                                        <p:cTn id="328" dur="1000" fill="hold"/>
                                        <p:tgtEl>
                                          <p:spTgt spid="3076"/>
                                        </p:tgtEl>
                                        <p:attrNameLst>
                                          <p:attrName>ppt_y</p:attrName>
                                        </p:attrNameLst>
                                      </p:cBhvr>
                                      <p:tavLst>
                                        <p:tav tm="0">
                                          <p:val>
                                            <p:strVal val="#ppt_y-.1"/>
                                          </p:val>
                                        </p:tav>
                                        <p:tav tm="100000">
                                          <p:val>
                                            <p:strVal val="#ppt_y"/>
                                          </p:val>
                                        </p:tav>
                                      </p:tavLst>
                                    </p:anim>
                                  </p:childTnLst>
                                </p:cTn>
                              </p:par>
                            </p:childTnLst>
                          </p:cTn>
                        </p:par>
                        <p:par>
                          <p:cTn id="329" fill="hold">
                            <p:stCondLst>
                              <p:cond delay="16500"/>
                            </p:stCondLst>
                            <p:childTnLst>
                              <p:par>
                                <p:cTn id="330" presetID="10" presetClass="entr" presetSubtype="0" fill="hold" grpId="0" nodeType="afterEffect">
                                  <p:stCondLst>
                                    <p:cond delay="2000"/>
                                  </p:stCondLst>
                                  <p:childTnLst>
                                    <p:set>
                                      <p:cBhvr>
                                        <p:cTn id="331" dur="1" fill="hold">
                                          <p:stCondLst>
                                            <p:cond delay="0"/>
                                          </p:stCondLst>
                                        </p:cTn>
                                        <p:tgtEl>
                                          <p:spTgt spid="3079">
                                            <p:bg/>
                                          </p:spTgt>
                                        </p:tgtEl>
                                        <p:attrNameLst>
                                          <p:attrName>style.visibility</p:attrName>
                                        </p:attrNameLst>
                                      </p:cBhvr>
                                      <p:to>
                                        <p:strVal val="visible"/>
                                      </p:to>
                                    </p:set>
                                    <p:animEffect transition="in" filter="fade">
                                      <p:cBhvr>
                                        <p:cTn id="332" dur="500"/>
                                        <p:tgtEl>
                                          <p:spTgt spid="3079">
                                            <p:bg/>
                                          </p:spTgt>
                                        </p:tgtEl>
                                      </p:cBhvr>
                                    </p:animEffect>
                                  </p:childTnLst>
                                </p:cTn>
                              </p:par>
                            </p:childTnLst>
                          </p:cTn>
                        </p:par>
                        <p:par>
                          <p:cTn id="333" fill="hold">
                            <p:stCondLst>
                              <p:cond delay="19000"/>
                            </p:stCondLst>
                            <p:childTnLst>
                              <p:par>
                                <p:cTn id="334" presetID="10" presetClass="entr" presetSubtype="0" fill="hold" grpId="0" nodeType="afterEffect">
                                  <p:stCondLst>
                                    <p:cond delay="0"/>
                                  </p:stCondLst>
                                  <p:childTnLst>
                                    <p:set>
                                      <p:cBhvr>
                                        <p:cTn id="335" dur="1" fill="hold">
                                          <p:stCondLst>
                                            <p:cond delay="0"/>
                                          </p:stCondLst>
                                        </p:cTn>
                                        <p:tgtEl>
                                          <p:spTgt spid="3079">
                                            <p:txEl>
                                              <p:pRg st="0" end="0"/>
                                            </p:txEl>
                                          </p:spTgt>
                                        </p:tgtEl>
                                        <p:attrNameLst>
                                          <p:attrName>style.visibility</p:attrName>
                                        </p:attrNameLst>
                                      </p:cBhvr>
                                      <p:to>
                                        <p:strVal val="visible"/>
                                      </p:to>
                                    </p:set>
                                    <p:animEffect transition="in" filter="fade">
                                      <p:cBhvr>
                                        <p:cTn id="336" dur="500"/>
                                        <p:tgtEl>
                                          <p:spTgt spid="3079">
                                            <p:txEl>
                                              <p:pRg st="0" end="0"/>
                                            </p:txEl>
                                          </p:spTgt>
                                        </p:tgtEl>
                                      </p:cBhvr>
                                    </p:animEffect>
                                  </p:childTnLst>
                                </p:cTn>
                              </p:par>
                            </p:childTnLst>
                          </p:cTn>
                        </p:par>
                        <p:par>
                          <p:cTn id="337" fill="hold">
                            <p:stCondLst>
                              <p:cond delay="19500"/>
                            </p:stCondLst>
                            <p:childTnLst>
                              <p:par>
                                <p:cTn id="338" presetID="10" presetClass="entr" presetSubtype="0" fill="hold" grpId="0" nodeType="afterEffect">
                                  <p:stCondLst>
                                    <p:cond delay="2000"/>
                                  </p:stCondLst>
                                  <p:childTnLst>
                                    <p:set>
                                      <p:cBhvr>
                                        <p:cTn id="339" dur="1" fill="hold">
                                          <p:stCondLst>
                                            <p:cond delay="0"/>
                                          </p:stCondLst>
                                        </p:cTn>
                                        <p:tgtEl>
                                          <p:spTgt spid="3079">
                                            <p:txEl>
                                              <p:pRg st="1" end="1"/>
                                            </p:txEl>
                                          </p:spTgt>
                                        </p:tgtEl>
                                        <p:attrNameLst>
                                          <p:attrName>style.visibility</p:attrName>
                                        </p:attrNameLst>
                                      </p:cBhvr>
                                      <p:to>
                                        <p:strVal val="visible"/>
                                      </p:to>
                                    </p:set>
                                    <p:animEffect transition="in" filter="fade">
                                      <p:cBhvr>
                                        <p:cTn id="340" dur="500"/>
                                        <p:tgtEl>
                                          <p:spTgt spid="3079">
                                            <p:txEl>
                                              <p:pRg st="1" end="1"/>
                                            </p:txEl>
                                          </p:spTgt>
                                        </p:tgtEl>
                                      </p:cBhvr>
                                    </p:animEffect>
                                  </p:childTnLst>
                                </p:cTn>
                              </p:par>
                            </p:childTnLst>
                          </p:cTn>
                        </p:par>
                        <p:par>
                          <p:cTn id="341" fill="hold">
                            <p:stCondLst>
                              <p:cond delay="22000"/>
                            </p:stCondLst>
                            <p:childTnLst>
                              <p:par>
                                <p:cTn id="342" presetID="10" presetClass="entr" presetSubtype="0" fill="hold" grpId="0" nodeType="afterEffect">
                                  <p:stCondLst>
                                    <p:cond delay="2000"/>
                                  </p:stCondLst>
                                  <p:childTnLst>
                                    <p:set>
                                      <p:cBhvr>
                                        <p:cTn id="343" dur="1" fill="hold">
                                          <p:stCondLst>
                                            <p:cond delay="0"/>
                                          </p:stCondLst>
                                        </p:cTn>
                                        <p:tgtEl>
                                          <p:spTgt spid="3079">
                                            <p:txEl>
                                              <p:pRg st="2" end="2"/>
                                            </p:txEl>
                                          </p:spTgt>
                                        </p:tgtEl>
                                        <p:attrNameLst>
                                          <p:attrName>style.visibility</p:attrName>
                                        </p:attrNameLst>
                                      </p:cBhvr>
                                      <p:to>
                                        <p:strVal val="visible"/>
                                      </p:to>
                                    </p:set>
                                    <p:animEffect transition="in" filter="fade">
                                      <p:cBhvr>
                                        <p:cTn id="344" dur="500"/>
                                        <p:tgtEl>
                                          <p:spTgt spid="3079">
                                            <p:txEl>
                                              <p:pRg st="2" end="2"/>
                                            </p:txEl>
                                          </p:spTgt>
                                        </p:tgtEl>
                                      </p:cBhvr>
                                    </p:animEffect>
                                  </p:childTnLst>
                                </p:cTn>
                              </p:par>
                            </p:childTnLst>
                          </p:cTn>
                        </p:par>
                        <p:par>
                          <p:cTn id="345" fill="hold">
                            <p:stCondLst>
                              <p:cond delay="24500"/>
                            </p:stCondLst>
                            <p:childTnLst>
                              <p:par>
                                <p:cTn id="346" presetID="1" presetClass="entr" presetSubtype="0" fill="hold" nodeType="afterEffect">
                                  <p:stCondLst>
                                    <p:cond delay="1500"/>
                                  </p:stCondLst>
                                  <p:childTnLst>
                                    <p:set>
                                      <p:cBhvr>
                                        <p:cTn id="347" dur="1" fill="hold">
                                          <p:stCondLst>
                                            <p:cond delay="0"/>
                                          </p:stCondLst>
                                        </p:cTn>
                                        <p:tgtEl>
                                          <p:spTgt spid="3052"/>
                                        </p:tgtEl>
                                        <p:attrNameLst>
                                          <p:attrName>style.visibility</p:attrName>
                                        </p:attrNameLst>
                                      </p:cBhvr>
                                      <p:to>
                                        <p:strVal val="visible"/>
                                      </p:to>
                                    </p:set>
                                  </p:childTnLst>
                                </p:cTn>
                              </p:par>
                            </p:childTnLst>
                          </p:cTn>
                        </p:par>
                        <p:par>
                          <p:cTn id="348" fill="hold">
                            <p:stCondLst>
                              <p:cond delay="26000"/>
                            </p:stCondLst>
                            <p:childTnLst>
                              <p:par>
                                <p:cTn id="349" presetID="42" presetClass="path" presetSubtype="0" accel="50000" decel="50000" fill="hold" nodeType="afterEffect">
                                  <p:stCondLst>
                                    <p:cond delay="0"/>
                                  </p:stCondLst>
                                  <p:childTnLst>
                                    <p:animMotion origin="layout" path="M -0.05243 -0.01019 L 0.00052 -0.01019 " pathEditMode="relative" rAng="0" ptsTypes="AA">
                                      <p:cBhvr>
                                        <p:cTn id="350" dur="1000" fill="hold"/>
                                        <p:tgtEl>
                                          <p:spTgt spid="3052"/>
                                        </p:tgtEl>
                                        <p:attrNameLst>
                                          <p:attrName>ppt_x</p:attrName>
                                          <p:attrName>ppt_y</p:attrName>
                                        </p:attrNameLst>
                                      </p:cBhvr>
                                      <p:rCtr x="2639" y="0"/>
                                    </p:animMotion>
                                  </p:childTnLst>
                                </p:cTn>
                              </p:par>
                            </p:childTnLst>
                          </p:cTn>
                        </p:par>
                        <p:par>
                          <p:cTn id="351" fill="hold">
                            <p:stCondLst>
                              <p:cond delay="27000"/>
                            </p:stCondLst>
                            <p:childTnLst>
                              <p:par>
                                <p:cTn id="352" presetID="42" presetClass="path" presetSubtype="0" accel="50000" decel="50000" fill="hold" nodeType="afterEffect">
                                  <p:stCondLst>
                                    <p:cond delay="0"/>
                                  </p:stCondLst>
                                  <p:childTnLst>
                                    <p:animMotion origin="layout" path="M 2.77778E-7 -0.01944 L 2.77778E-7 0.22222 " pathEditMode="relative" rAng="0" ptsTypes="AA">
                                      <p:cBhvr>
                                        <p:cTn id="353" dur="1000" fill="hold"/>
                                        <p:tgtEl>
                                          <p:spTgt spid="3052"/>
                                        </p:tgtEl>
                                        <p:attrNameLst>
                                          <p:attrName>ppt_x</p:attrName>
                                          <p:attrName>ppt_y</p:attrName>
                                        </p:attrNameLst>
                                      </p:cBhvr>
                                      <p:rCtr x="0" y="12068"/>
                                    </p:animMotion>
                                  </p:childTnLst>
                                </p:cTn>
                              </p:par>
                            </p:childTnLst>
                          </p:cTn>
                        </p:par>
                        <p:par>
                          <p:cTn id="354" fill="hold">
                            <p:stCondLst>
                              <p:cond delay="28000"/>
                            </p:stCondLst>
                            <p:childTnLst>
                              <p:par>
                                <p:cTn id="355" presetID="64" presetClass="path" presetSubtype="0" accel="50000" decel="50000" fill="hold" nodeType="afterEffect">
                                  <p:stCondLst>
                                    <p:cond delay="0"/>
                                  </p:stCondLst>
                                  <p:childTnLst>
                                    <p:animMotion origin="layout" path="M -0.00052 0.22407 L -0.00052 -0.00123 " pathEditMode="relative" rAng="0" ptsTypes="AA">
                                      <p:cBhvr>
                                        <p:cTn id="356" dur="1000" fill="hold"/>
                                        <p:tgtEl>
                                          <p:spTgt spid="3052"/>
                                        </p:tgtEl>
                                        <p:attrNameLst>
                                          <p:attrName>ppt_x</p:attrName>
                                          <p:attrName>ppt_y</p:attrName>
                                        </p:attrNameLst>
                                      </p:cBhvr>
                                      <p:rCtr x="0" y="-11265"/>
                                    </p:animMotion>
                                  </p:childTnLst>
                                </p:cTn>
                              </p:par>
                            </p:childTnLst>
                          </p:cTn>
                        </p:par>
                        <p:par>
                          <p:cTn id="357" fill="hold">
                            <p:stCondLst>
                              <p:cond delay="29000"/>
                            </p:stCondLst>
                            <p:childTnLst>
                              <p:par>
                                <p:cTn id="358" presetID="42" presetClass="path" presetSubtype="0" accel="50000" decel="50000" fill="hold" nodeType="afterEffect">
                                  <p:stCondLst>
                                    <p:cond delay="0"/>
                                  </p:stCondLst>
                                  <p:childTnLst>
                                    <p:animMotion origin="layout" path="M 2.77778E-7 -0.01296 L -0.00052 0.22253 " pathEditMode="relative" rAng="0" ptsTypes="AA">
                                      <p:cBhvr>
                                        <p:cTn id="359" dur="1000" fill="hold"/>
                                        <p:tgtEl>
                                          <p:spTgt spid="3052"/>
                                        </p:tgtEl>
                                        <p:attrNameLst>
                                          <p:attrName>ppt_x</p:attrName>
                                          <p:attrName>ppt_y</p:attrName>
                                        </p:attrNameLst>
                                      </p:cBhvr>
                                      <p:rCtr x="-35" y="11759"/>
                                    </p:animMotion>
                                  </p:childTnLst>
                                </p:cTn>
                              </p:par>
                            </p:childTnLst>
                          </p:cTn>
                        </p:par>
                        <p:par>
                          <p:cTn id="360" fill="hold">
                            <p:stCondLst>
                              <p:cond delay="30000"/>
                            </p:stCondLst>
                            <p:childTnLst>
                              <p:par>
                                <p:cTn id="361" presetID="27" presetClass="emph" presetSubtype="0" repeatCount="2000" fill="remove" grpId="0" nodeType="afterEffect">
                                  <p:stCondLst>
                                    <p:cond delay="0"/>
                                  </p:stCondLst>
                                  <p:childTnLst>
                                    <p:animClr clrSpc="rgb" dir="cw">
                                      <p:cBhvr override="childStyle">
                                        <p:cTn id="362" dur="250" autoRev="1" fill="remove"/>
                                        <p:tgtEl>
                                          <p:spTgt spid="2213"/>
                                        </p:tgtEl>
                                        <p:attrNameLst>
                                          <p:attrName>style.color</p:attrName>
                                        </p:attrNameLst>
                                      </p:cBhvr>
                                      <p:to>
                                        <a:srgbClr val="EDFD1B"/>
                                      </p:to>
                                    </p:animClr>
                                    <p:animClr clrSpc="rgb" dir="cw">
                                      <p:cBhvr>
                                        <p:cTn id="363" dur="250" autoRev="1" fill="remove"/>
                                        <p:tgtEl>
                                          <p:spTgt spid="2213"/>
                                        </p:tgtEl>
                                        <p:attrNameLst>
                                          <p:attrName>fillcolor</p:attrName>
                                        </p:attrNameLst>
                                      </p:cBhvr>
                                      <p:to>
                                        <a:srgbClr val="EDFD1B"/>
                                      </p:to>
                                    </p:animClr>
                                    <p:set>
                                      <p:cBhvr>
                                        <p:cTn id="364" dur="250" autoRev="1" fill="remove"/>
                                        <p:tgtEl>
                                          <p:spTgt spid="2213"/>
                                        </p:tgtEl>
                                        <p:attrNameLst>
                                          <p:attrName>fill.type</p:attrName>
                                        </p:attrNameLst>
                                      </p:cBhvr>
                                      <p:to>
                                        <p:strVal val="solid"/>
                                      </p:to>
                                    </p:set>
                                    <p:set>
                                      <p:cBhvr>
                                        <p:cTn id="365" dur="250" autoRev="1" fill="remove"/>
                                        <p:tgtEl>
                                          <p:spTgt spid="2213"/>
                                        </p:tgtEl>
                                        <p:attrNameLst>
                                          <p:attrName>fill.on</p:attrName>
                                        </p:attrNameLst>
                                      </p:cBhvr>
                                      <p:to>
                                        <p:strVal val="true"/>
                                      </p:to>
                                    </p:set>
                                  </p:childTnLst>
                                </p:cTn>
                              </p:par>
                            </p:childTnLst>
                          </p:cTn>
                        </p:par>
                        <p:par>
                          <p:cTn id="366" fill="hold">
                            <p:stCondLst>
                              <p:cond delay="31000"/>
                            </p:stCondLst>
                            <p:childTnLst>
                              <p:par>
                                <p:cTn id="367" presetID="27" presetClass="emph" presetSubtype="0" repeatCount="2000" fill="remove" grpId="0" nodeType="afterEffect">
                                  <p:stCondLst>
                                    <p:cond delay="0"/>
                                  </p:stCondLst>
                                  <p:childTnLst>
                                    <p:animClr clrSpc="rgb" dir="cw">
                                      <p:cBhvr override="childStyle">
                                        <p:cTn id="368" dur="250" autoRev="1" fill="remove"/>
                                        <p:tgtEl>
                                          <p:spTgt spid="1709"/>
                                        </p:tgtEl>
                                        <p:attrNameLst>
                                          <p:attrName>style.color</p:attrName>
                                        </p:attrNameLst>
                                      </p:cBhvr>
                                      <p:to>
                                        <a:srgbClr val="EDFD1B"/>
                                      </p:to>
                                    </p:animClr>
                                    <p:animClr clrSpc="rgb" dir="cw">
                                      <p:cBhvr>
                                        <p:cTn id="369" dur="250" autoRev="1" fill="remove"/>
                                        <p:tgtEl>
                                          <p:spTgt spid="1709"/>
                                        </p:tgtEl>
                                        <p:attrNameLst>
                                          <p:attrName>fillcolor</p:attrName>
                                        </p:attrNameLst>
                                      </p:cBhvr>
                                      <p:to>
                                        <a:srgbClr val="EDFD1B"/>
                                      </p:to>
                                    </p:animClr>
                                    <p:set>
                                      <p:cBhvr>
                                        <p:cTn id="370" dur="250" autoRev="1" fill="remove"/>
                                        <p:tgtEl>
                                          <p:spTgt spid="1709"/>
                                        </p:tgtEl>
                                        <p:attrNameLst>
                                          <p:attrName>fill.type</p:attrName>
                                        </p:attrNameLst>
                                      </p:cBhvr>
                                      <p:to>
                                        <p:strVal val="solid"/>
                                      </p:to>
                                    </p:set>
                                    <p:set>
                                      <p:cBhvr>
                                        <p:cTn id="371" dur="250" autoRev="1" fill="remove"/>
                                        <p:tgtEl>
                                          <p:spTgt spid="1709"/>
                                        </p:tgtEl>
                                        <p:attrNameLst>
                                          <p:attrName>fill.on</p:attrName>
                                        </p:attrNameLst>
                                      </p:cBhvr>
                                      <p:to>
                                        <p:strVal val="true"/>
                                      </p:to>
                                    </p:set>
                                  </p:childTnLst>
                                </p:cTn>
                              </p:par>
                            </p:childTnLst>
                          </p:cTn>
                        </p:par>
                        <p:par>
                          <p:cTn id="372" fill="hold">
                            <p:stCondLst>
                              <p:cond delay="32000"/>
                            </p:stCondLst>
                            <p:childTnLst>
                              <p:par>
                                <p:cTn id="373" presetID="27" presetClass="emph" presetSubtype="0" repeatCount="2000" fill="remove" grpId="0" nodeType="afterEffect">
                                  <p:stCondLst>
                                    <p:cond delay="0"/>
                                  </p:stCondLst>
                                  <p:childTnLst>
                                    <p:animClr clrSpc="rgb" dir="cw">
                                      <p:cBhvr override="childStyle">
                                        <p:cTn id="374" dur="250" autoRev="1" fill="remove"/>
                                        <p:tgtEl>
                                          <p:spTgt spid="2308"/>
                                        </p:tgtEl>
                                        <p:attrNameLst>
                                          <p:attrName>style.color</p:attrName>
                                        </p:attrNameLst>
                                      </p:cBhvr>
                                      <p:to>
                                        <a:srgbClr val="EDFD1B"/>
                                      </p:to>
                                    </p:animClr>
                                    <p:animClr clrSpc="rgb" dir="cw">
                                      <p:cBhvr>
                                        <p:cTn id="375" dur="250" autoRev="1" fill="remove"/>
                                        <p:tgtEl>
                                          <p:spTgt spid="2308"/>
                                        </p:tgtEl>
                                        <p:attrNameLst>
                                          <p:attrName>fillcolor</p:attrName>
                                        </p:attrNameLst>
                                      </p:cBhvr>
                                      <p:to>
                                        <a:srgbClr val="EDFD1B"/>
                                      </p:to>
                                    </p:animClr>
                                    <p:set>
                                      <p:cBhvr>
                                        <p:cTn id="376" dur="250" autoRev="1" fill="remove"/>
                                        <p:tgtEl>
                                          <p:spTgt spid="2308"/>
                                        </p:tgtEl>
                                        <p:attrNameLst>
                                          <p:attrName>fill.type</p:attrName>
                                        </p:attrNameLst>
                                      </p:cBhvr>
                                      <p:to>
                                        <p:strVal val="solid"/>
                                      </p:to>
                                    </p:set>
                                    <p:set>
                                      <p:cBhvr>
                                        <p:cTn id="377" dur="250" autoRev="1" fill="remove"/>
                                        <p:tgtEl>
                                          <p:spTgt spid="2308"/>
                                        </p:tgtEl>
                                        <p:attrNameLst>
                                          <p:attrName>fill.on</p:attrName>
                                        </p:attrNameLst>
                                      </p:cBhvr>
                                      <p:to>
                                        <p:strVal val="true"/>
                                      </p:to>
                                    </p:set>
                                  </p:childTnLst>
                                </p:cTn>
                              </p:par>
                            </p:childTnLst>
                          </p:cTn>
                        </p:par>
                        <p:par>
                          <p:cTn id="378" fill="hold">
                            <p:stCondLst>
                              <p:cond delay="33000"/>
                            </p:stCondLst>
                            <p:childTnLst>
                              <p:par>
                                <p:cTn id="379" presetID="27" presetClass="emph" presetSubtype="0" repeatCount="2000" fill="remove" grpId="0" nodeType="afterEffect">
                                  <p:stCondLst>
                                    <p:cond delay="0"/>
                                  </p:stCondLst>
                                  <p:childTnLst>
                                    <p:animClr clrSpc="rgb" dir="cw">
                                      <p:cBhvr override="childStyle">
                                        <p:cTn id="380" dur="250" autoRev="1" fill="remove"/>
                                        <p:tgtEl>
                                          <p:spTgt spid="3004"/>
                                        </p:tgtEl>
                                        <p:attrNameLst>
                                          <p:attrName>style.color</p:attrName>
                                        </p:attrNameLst>
                                      </p:cBhvr>
                                      <p:to>
                                        <a:srgbClr val="EDFD1B"/>
                                      </p:to>
                                    </p:animClr>
                                    <p:animClr clrSpc="rgb" dir="cw">
                                      <p:cBhvr>
                                        <p:cTn id="381" dur="250" autoRev="1" fill="remove"/>
                                        <p:tgtEl>
                                          <p:spTgt spid="3004"/>
                                        </p:tgtEl>
                                        <p:attrNameLst>
                                          <p:attrName>fillcolor</p:attrName>
                                        </p:attrNameLst>
                                      </p:cBhvr>
                                      <p:to>
                                        <a:srgbClr val="EDFD1B"/>
                                      </p:to>
                                    </p:animClr>
                                    <p:set>
                                      <p:cBhvr>
                                        <p:cTn id="382" dur="250" autoRev="1" fill="remove"/>
                                        <p:tgtEl>
                                          <p:spTgt spid="3004"/>
                                        </p:tgtEl>
                                        <p:attrNameLst>
                                          <p:attrName>fill.type</p:attrName>
                                        </p:attrNameLst>
                                      </p:cBhvr>
                                      <p:to>
                                        <p:strVal val="solid"/>
                                      </p:to>
                                    </p:set>
                                    <p:set>
                                      <p:cBhvr>
                                        <p:cTn id="383" dur="250" autoRev="1" fill="remove"/>
                                        <p:tgtEl>
                                          <p:spTgt spid="3004"/>
                                        </p:tgtEl>
                                        <p:attrNameLst>
                                          <p:attrName>fill.on</p:attrName>
                                        </p:attrNameLst>
                                      </p:cBhvr>
                                      <p:to>
                                        <p:strVal val="true"/>
                                      </p:to>
                                    </p:set>
                                  </p:childTnLst>
                                </p:cTn>
                              </p:par>
                            </p:childTnLst>
                          </p:cTn>
                        </p:par>
                        <p:par>
                          <p:cTn id="384" fill="hold">
                            <p:stCondLst>
                              <p:cond delay="34000"/>
                            </p:stCondLst>
                            <p:childTnLst>
                              <p:par>
                                <p:cTn id="385" presetID="27" presetClass="emph" presetSubtype="0" repeatCount="2000" fill="remove" grpId="0" nodeType="afterEffect">
                                  <p:stCondLst>
                                    <p:cond delay="0"/>
                                  </p:stCondLst>
                                  <p:childTnLst>
                                    <p:animClr clrSpc="rgb" dir="cw">
                                      <p:cBhvr override="childStyle">
                                        <p:cTn id="386" dur="250" autoRev="1" fill="remove"/>
                                        <p:tgtEl>
                                          <p:spTgt spid="2766"/>
                                        </p:tgtEl>
                                        <p:attrNameLst>
                                          <p:attrName>style.color</p:attrName>
                                        </p:attrNameLst>
                                      </p:cBhvr>
                                      <p:to>
                                        <a:srgbClr val="EDFD1B"/>
                                      </p:to>
                                    </p:animClr>
                                    <p:animClr clrSpc="rgb" dir="cw">
                                      <p:cBhvr>
                                        <p:cTn id="387" dur="250" autoRev="1" fill="remove"/>
                                        <p:tgtEl>
                                          <p:spTgt spid="2766"/>
                                        </p:tgtEl>
                                        <p:attrNameLst>
                                          <p:attrName>fillcolor</p:attrName>
                                        </p:attrNameLst>
                                      </p:cBhvr>
                                      <p:to>
                                        <a:srgbClr val="EDFD1B"/>
                                      </p:to>
                                    </p:animClr>
                                    <p:set>
                                      <p:cBhvr>
                                        <p:cTn id="388" dur="250" autoRev="1" fill="remove"/>
                                        <p:tgtEl>
                                          <p:spTgt spid="2766"/>
                                        </p:tgtEl>
                                        <p:attrNameLst>
                                          <p:attrName>fill.type</p:attrName>
                                        </p:attrNameLst>
                                      </p:cBhvr>
                                      <p:to>
                                        <p:strVal val="solid"/>
                                      </p:to>
                                    </p:set>
                                    <p:set>
                                      <p:cBhvr>
                                        <p:cTn id="389" dur="250" autoRev="1" fill="remove"/>
                                        <p:tgtEl>
                                          <p:spTgt spid="2766"/>
                                        </p:tgtEl>
                                        <p:attrNameLst>
                                          <p:attrName>fill.on</p:attrName>
                                        </p:attrNameLst>
                                      </p:cBhvr>
                                      <p:to>
                                        <p:strVal val="true"/>
                                      </p:to>
                                    </p:set>
                                  </p:childTnLst>
                                </p:cTn>
                              </p:par>
                            </p:childTnLst>
                          </p:cTn>
                        </p:par>
                        <p:par>
                          <p:cTn id="390" fill="hold">
                            <p:stCondLst>
                              <p:cond delay="35000"/>
                            </p:stCondLst>
                            <p:childTnLst>
                              <p:par>
                                <p:cTn id="391" presetID="27" presetClass="emph" presetSubtype="0" repeatCount="2000" fill="remove" grpId="0" nodeType="afterEffect">
                                  <p:stCondLst>
                                    <p:cond delay="0"/>
                                  </p:stCondLst>
                                  <p:childTnLst>
                                    <p:animClr clrSpc="rgb" dir="cw">
                                      <p:cBhvr override="childStyle">
                                        <p:cTn id="392" dur="250" autoRev="1" fill="remove"/>
                                        <p:tgtEl>
                                          <p:spTgt spid="1732"/>
                                        </p:tgtEl>
                                        <p:attrNameLst>
                                          <p:attrName>style.color</p:attrName>
                                        </p:attrNameLst>
                                      </p:cBhvr>
                                      <p:to>
                                        <a:srgbClr val="EDFD1B"/>
                                      </p:to>
                                    </p:animClr>
                                    <p:animClr clrSpc="rgb" dir="cw">
                                      <p:cBhvr>
                                        <p:cTn id="393" dur="250" autoRev="1" fill="remove"/>
                                        <p:tgtEl>
                                          <p:spTgt spid="1732"/>
                                        </p:tgtEl>
                                        <p:attrNameLst>
                                          <p:attrName>fillcolor</p:attrName>
                                        </p:attrNameLst>
                                      </p:cBhvr>
                                      <p:to>
                                        <a:srgbClr val="EDFD1B"/>
                                      </p:to>
                                    </p:animClr>
                                    <p:set>
                                      <p:cBhvr>
                                        <p:cTn id="394" dur="250" autoRev="1" fill="remove"/>
                                        <p:tgtEl>
                                          <p:spTgt spid="1732"/>
                                        </p:tgtEl>
                                        <p:attrNameLst>
                                          <p:attrName>fill.type</p:attrName>
                                        </p:attrNameLst>
                                      </p:cBhvr>
                                      <p:to>
                                        <p:strVal val="solid"/>
                                      </p:to>
                                    </p:set>
                                    <p:set>
                                      <p:cBhvr>
                                        <p:cTn id="395" dur="250" autoRev="1" fill="remove"/>
                                        <p:tgtEl>
                                          <p:spTgt spid="1732"/>
                                        </p:tgtEl>
                                        <p:attrNameLst>
                                          <p:attrName>fill.on</p:attrName>
                                        </p:attrNameLst>
                                      </p:cBhvr>
                                      <p:to>
                                        <p:strVal val="true"/>
                                      </p:to>
                                    </p:set>
                                  </p:childTnLst>
                                </p:cTn>
                              </p:par>
                            </p:childTnLst>
                          </p:cTn>
                        </p:par>
                        <p:par>
                          <p:cTn id="396" fill="hold">
                            <p:stCondLst>
                              <p:cond delay="36000"/>
                            </p:stCondLst>
                            <p:childTnLst>
                              <p:par>
                                <p:cTn id="397" presetID="27" presetClass="emph" presetSubtype="0" repeatCount="2000" fill="remove" grpId="0" nodeType="afterEffect">
                                  <p:stCondLst>
                                    <p:cond delay="0"/>
                                  </p:stCondLst>
                                  <p:childTnLst>
                                    <p:animClr clrSpc="rgb" dir="cw">
                                      <p:cBhvr override="childStyle">
                                        <p:cTn id="398" dur="250" autoRev="1" fill="remove"/>
                                        <p:tgtEl>
                                          <p:spTgt spid="2885"/>
                                        </p:tgtEl>
                                        <p:attrNameLst>
                                          <p:attrName>style.color</p:attrName>
                                        </p:attrNameLst>
                                      </p:cBhvr>
                                      <p:to>
                                        <a:srgbClr val="EDFD1B"/>
                                      </p:to>
                                    </p:animClr>
                                    <p:animClr clrSpc="rgb" dir="cw">
                                      <p:cBhvr>
                                        <p:cTn id="399" dur="250" autoRev="1" fill="remove"/>
                                        <p:tgtEl>
                                          <p:spTgt spid="2885"/>
                                        </p:tgtEl>
                                        <p:attrNameLst>
                                          <p:attrName>fillcolor</p:attrName>
                                        </p:attrNameLst>
                                      </p:cBhvr>
                                      <p:to>
                                        <a:srgbClr val="EDFD1B"/>
                                      </p:to>
                                    </p:animClr>
                                    <p:set>
                                      <p:cBhvr>
                                        <p:cTn id="400" dur="250" autoRev="1" fill="remove"/>
                                        <p:tgtEl>
                                          <p:spTgt spid="2885"/>
                                        </p:tgtEl>
                                        <p:attrNameLst>
                                          <p:attrName>fill.type</p:attrName>
                                        </p:attrNameLst>
                                      </p:cBhvr>
                                      <p:to>
                                        <p:strVal val="solid"/>
                                      </p:to>
                                    </p:set>
                                    <p:set>
                                      <p:cBhvr>
                                        <p:cTn id="401" dur="250" autoRev="1" fill="remove"/>
                                        <p:tgtEl>
                                          <p:spTgt spid="2885"/>
                                        </p:tgtEl>
                                        <p:attrNameLst>
                                          <p:attrName>fill.on</p:attrName>
                                        </p:attrNameLst>
                                      </p:cBhvr>
                                      <p:to>
                                        <p:strVal val="true"/>
                                      </p:to>
                                    </p:set>
                                  </p:childTnLst>
                                </p:cTn>
                              </p:par>
                            </p:childTnLst>
                          </p:cTn>
                        </p:par>
                        <p:par>
                          <p:cTn id="402" fill="hold">
                            <p:stCondLst>
                              <p:cond delay="37000"/>
                            </p:stCondLst>
                            <p:childTnLst>
                              <p:par>
                                <p:cTn id="403" presetID="27" presetClass="emph" presetSubtype="0" repeatCount="2000" fill="remove" grpId="0" nodeType="afterEffect">
                                  <p:stCondLst>
                                    <p:cond delay="0"/>
                                  </p:stCondLst>
                                  <p:childTnLst>
                                    <p:animClr clrSpc="rgb" dir="cw">
                                      <p:cBhvr override="childStyle">
                                        <p:cTn id="404" dur="250" autoRev="1" fill="remove"/>
                                        <p:tgtEl>
                                          <p:spTgt spid="3051"/>
                                        </p:tgtEl>
                                        <p:attrNameLst>
                                          <p:attrName>style.color</p:attrName>
                                        </p:attrNameLst>
                                      </p:cBhvr>
                                      <p:to>
                                        <a:srgbClr val="EDFD1B"/>
                                      </p:to>
                                    </p:animClr>
                                    <p:animClr clrSpc="rgb" dir="cw">
                                      <p:cBhvr>
                                        <p:cTn id="405" dur="250" autoRev="1" fill="remove"/>
                                        <p:tgtEl>
                                          <p:spTgt spid="3051"/>
                                        </p:tgtEl>
                                        <p:attrNameLst>
                                          <p:attrName>fillcolor</p:attrName>
                                        </p:attrNameLst>
                                      </p:cBhvr>
                                      <p:to>
                                        <a:srgbClr val="EDFD1B"/>
                                      </p:to>
                                    </p:animClr>
                                    <p:set>
                                      <p:cBhvr>
                                        <p:cTn id="406" dur="250" autoRev="1" fill="remove"/>
                                        <p:tgtEl>
                                          <p:spTgt spid="3051"/>
                                        </p:tgtEl>
                                        <p:attrNameLst>
                                          <p:attrName>fill.type</p:attrName>
                                        </p:attrNameLst>
                                      </p:cBhvr>
                                      <p:to>
                                        <p:strVal val="solid"/>
                                      </p:to>
                                    </p:set>
                                    <p:set>
                                      <p:cBhvr>
                                        <p:cTn id="407" dur="250" autoRev="1" fill="remove"/>
                                        <p:tgtEl>
                                          <p:spTgt spid="3051"/>
                                        </p:tgtEl>
                                        <p:attrNameLst>
                                          <p:attrName>fill.on</p:attrName>
                                        </p:attrNameLst>
                                      </p:cBhvr>
                                      <p:to>
                                        <p:strVal val="true"/>
                                      </p:to>
                                    </p:set>
                                  </p:childTnLst>
                                </p:cTn>
                              </p:par>
                            </p:childTnLst>
                          </p:cTn>
                        </p:par>
                        <p:par>
                          <p:cTn id="408" fill="hold">
                            <p:stCondLst>
                              <p:cond delay="38000"/>
                            </p:stCondLst>
                            <p:childTnLst>
                              <p:par>
                                <p:cTn id="409" presetID="42" presetClass="path" presetSubtype="0" accel="50000" decel="50000" fill="hold" nodeType="afterEffect">
                                  <p:stCondLst>
                                    <p:cond delay="0"/>
                                  </p:stCondLst>
                                  <p:childTnLst>
                                    <p:animMotion origin="layout" path="M 2.77778E-7 0.22222 L 0.17969 0.22407 " pathEditMode="relative" rAng="0" ptsTypes="AA">
                                      <p:cBhvr>
                                        <p:cTn id="410" dur="2000" fill="hold"/>
                                        <p:tgtEl>
                                          <p:spTgt spid="3052"/>
                                        </p:tgtEl>
                                        <p:attrNameLst>
                                          <p:attrName>ppt_x</p:attrName>
                                          <p:attrName>ppt_y</p:attrName>
                                        </p:attrNameLst>
                                      </p:cBhvr>
                                      <p:rCtr x="8976" y="93"/>
                                    </p:animMotion>
                                  </p:childTnLst>
                                </p:cTn>
                              </p:par>
                            </p:childTnLst>
                          </p:cTn>
                        </p:par>
                        <p:par>
                          <p:cTn id="411" fill="hold">
                            <p:stCondLst>
                              <p:cond delay="40000"/>
                            </p:stCondLst>
                            <p:childTnLst>
                              <p:par>
                                <p:cTn id="412" presetID="27" presetClass="emph" presetSubtype="0" fill="remove" grpId="3" nodeType="afterEffect">
                                  <p:stCondLst>
                                    <p:cond delay="0"/>
                                  </p:stCondLst>
                                  <p:childTnLst>
                                    <p:animClr clrSpc="rgb" dir="cw">
                                      <p:cBhvr override="childStyle">
                                        <p:cTn id="413" dur="250" autoRev="1" fill="remove"/>
                                        <p:tgtEl>
                                          <p:spTgt spid="1448"/>
                                        </p:tgtEl>
                                        <p:attrNameLst>
                                          <p:attrName>style.color</p:attrName>
                                        </p:attrNameLst>
                                      </p:cBhvr>
                                      <p:to>
                                        <a:schemeClr val="bg1"/>
                                      </p:to>
                                    </p:animClr>
                                    <p:animClr clrSpc="rgb" dir="cw">
                                      <p:cBhvr>
                                        <p:cTn id="414" dur="250" autoRev="1" fill="remove"/>
                                        <p:tgtEl>
                                          <p:spTgt spid="1448"/>
                                        </p:tgtEl>
                                        <p:attrNameLst>
                                          <p:attrName>fillcolor</p:attrName>
                                        </p:attrNameLst>
                                      </p:cBhvr>
                                      <p:to>
                                        <a:schemeClr val="bg1"/>
                                      </p:to>
                                    </p:animClr>
                                    <p:set>
                                      <p:cBhvr>
                                        <p:cTn id="415" dur="250" autoRev="1" fill="remove"/>
                                        <p:tgtEl>
                                          <p:spTgt spid="1448"/>
                                        </p:tgtEl>
                                        <p:attrNameLst>
                                          <p:attrName>fill.type</p:attrName>
                                        </p:attrNameLst>
                                      </p:cBhvr>
                                      <p:to>
                                        <p:strVal val="solid"/>
                                      </p:to>
                                    </p:set>
                                    <p:set>
                                      <p:cBhvr>
                                        <p:cTn id="416" dur="250" autoRev="1" fill="remove"/>
                                        <p:tgtEl>
                                          <p:spTgt spid="1448"/>
                                        </p:tgtEl>
                                        <p:attrNameLst>
                                          <p:attrName>fill.on</p:attrName>
                                        </p:attrNameLst>
                                      </p:cBhvr>
                                      <p:to>
                                        <p:strVal val="true"/>
                                      </p:to>
                                    </p:set>
                                  </p:childTnLst>
                                </p:cTn>
                              </p:par>
                              <p:par>
                                <p:cTn id="417" presetID="27" presetClass="emph" presetSubtype="0" fill="remove" grpId="3" nodeType="withEffect">
                                  <p:stCondLst>
                                    <p:cond delay="0"/>
                                  </p:stCondLst>
                                  <p:childTnLst>
                                    <p:animClr clrSpc="rgb" dir="cw">
                                      <p:cBhvr override="childStyle">
                                        <p:cTn id="418" dur="250" autoRev="1" fill="remove"/>
                                        <p:tgtEl>
                                          <p:spTgt spid="1449"/>
                                        </p:tgtEl>
                                        <p:attrNameLst>
                                          <p:attrName>style.color</p:attrName>
                                        </p:attrNameLst>
                                      </p:cBhvr>
                                      <p:to>
                                        <a:schemeClr val="bg1"/>
                                      </p:to>
                                    </p:animClr>
                                    <p:animClr clrSpc="rgb" dir="cw">
                                      <p:cBhvr>
                                        <p:cTn id="419" dur="250" autoRev="1" fill="remove"/>
                                        <p:tgtEl>
                                          <p:spTgt spid="1449"/>
                                        </p:tgtEl>
                                        <p:attrNameLst>
                                          <p:attrName>fillcolor</p:attrName>
                                        </p:attrNameLst>
                                      </p:cBhvr>
                                      <p:to>
                                        <a:schemeClr val="bg1"/>
                                      </p:to>
                                    </p:animClr>
                                    <p:set>
                                      <p:cBhvr>
                                        <p:cTn id="420" dur="250" autoRev="1" fill="remove"/>
                                        <p:tgtEl>
                                          <p:spTgt spid="1449"/>
                                        </p:tgtEl>
                                        <p:attrNameLst>
                                          <p:attrName>fill.type</p:attrName>
                                        </p:attrNameLst>
                                      </p:cBhvr>
                                      <p:to>
                                        <p:strVal val="solid"/>
                                      </p:to>
                                    </p:set>
                                    <p:set>
                                      <p:cBhvr>
                                        <p:cTn id="421" dur="250" autoRev="1" fill="remove"/>
                                        <p:tgtEl>
                                          <p:spTgt spid="1449"/>
                                        </p:tgtEl>
                                        <p:attrNameLst>
                                          <p:attrName>fill.on</p:attrName>
                                        </p:attrNameLst>
                                      </p:cBhvr>
                                      <p:to>
                                        <p:strVal val="true"/>
                                      </p:to>
                                    </p:set>
                                  </p:childTnLst>
                                </p:cTn>
                              </p:par>
                              <p:par>
                                <p:cTn id="422" presetID="27" presetClass="emph" presetSubtype="0" fill="remove" grpId="3" nodeType="withEffect">
                                  <p:stCondLst>
                                    <p:cond delay="0"/>
                                  </p:stCondLst>
                                  <p:childTnLst>
                                    <p:animClr clrSpc="rgb" dir="cw">
                                      <p:cBhvr override="childStyle">
                                        <p:cTn id="423" dur="250" autoRev="1" fill="remove"/>
                                        <p:tgtEl>
                                          <p:spTgt spid="1450"/>
                                        </p:tgtEl>
                                        <p:attrNameLst>
                                          <p:attrName>style.color</p:attrName>
                                        </p:attrNameLst>
                                      </p:cBhvr>
                                      <p:to>
                                        <a:schemeClr val="bg1"/>
                                      </p:to>
                                    </p:animClr>
                                    <p:animClr clrSpc="rgb" dir="cw">
                                      <p:cBhvr>
                                        <p:cTn id="424" dur="250" autoRev="1" fill="remove"/>
                                        <p:tgtEl>
                                          <p:spTgt spid="1450"/>
                                        </p:tgtEl>
                                        <p:attrNameLst>
                                          <p:attrName>fillcolor</p:attrName>
                                        </p:attrNameLst>
                                      </p:cBhvr>
                                      <p:to>
                                        <a:schemeClr val="bg1"/>
                                      </p:to>
                                    </p:animClr>
                                    <p:set>
                                      <p:cBhvr>
                                        <p:cTn id="425" dur="250" autoRev="1" fill="remove"/>
                                        <p:tgtEl>
                                          <p:spTgt spid="1450"/>
                                        </p:tgtEl>
                                        <p:attrNameLst>
                                          <p:attrName>fill.type</p:attrName>
                                        </p:attrNameLst>
                                      </p:cBhvr>
                                      <p:to>
                                        <p:strVal val="solid"/>
                                      </p:to>
                                    </p:set>
                                    <p:set>
                                      <p:cBhvr>
                                        <p:cTn id="426" dur="250" autoRev="1" fill="remove"/>
                                        <p:tgtEl>
                                          <p:spTgt spid="1450"/>
                                        </p:tgtEl>
                                        <p:attrNameLst>
                                          <p:attrName>fill.on</p:attrName>
                                        </p:attrNameLst>
                                      </p:cBhvr>
                                      <p:to>
                                        <p:strVal val="true"/>
                                      </p:to>
                                    </p:set>
                                  </p:childTnLst>
                                </p:cTn>
                              </p:par>
                            </p:childTnLst>
                          </p:cTn>
                        </p:par>
                        <p:par>
                          <p:cTn id="427" fill="hold">
                            <p:stCondLst>
                              <p:cond delay="40500"/>
                            </p:stCondLst>
                            <p:childTnLst>
                              <p:par>
                                <p:cTn id="428" presetID="1" presetClass="entr" presetSubtype="0" fill="hold" grpId="0" nodeType="afterEffect">
                                  <p:stCondLst>
                                    <p:cond delay="0"/>
                                  </p:stCondLst>
                                  <p:childTnLst>
                                    <p:set>
                                      <p:cBhvr>
                                        <p:cTn id="429" dur="1" fill="hold">
                                          <p:stCondLst>
                                            <p:cond delay="0"/>
                                          </p:stCondLst>
                                        </p:cTn>
                                        <p:tgtEl>
                                          <p:spTgt spid="1410"/>
                                        </p:tgtEl>
                                        <p:attrNameLst>
                                          <p:attrName>style.visibility</p:attrName>
                                        </p:attrNameLst>
                                      </p:cBhvr>
                                      <p:to>
                                        <p:strVal val="visible"/>
                                      </p:to>
                                    </p:set>
                                  </p:childTnLst>
                                </p:cTn>
                              </p:par>
                            </p:childTnLst>
                          </p:cTn>
                        </p:par>
                        <p:par>
                          <p:cTn id="430" fill="hold">
                            <p:stCondLst>
                              <p:cond delay="40500"/>
                            </p:stCondLst>
                            <p:childTnLst>
                              <p:par>
                                <p:cTn id="431" presetID="42" presetClass="path" presetSubtype="0" accel="50000" decel="50000" fill="hold" grpId="1" nodeType="afterEffect">
                                  <p:stCondLst>
                                    <p:cond delay="0"/>
                                  </p:stCondLst>
                                  <p:childTnLst>
                                    <p:animMotion origin="layout" path="M -0.32205 -0.28929 L -0.00017 0.00432 " pathEditMode="relative" rAng="0" ptsTypes="AA">
                                      <p:cBhvr>
                                        <p:cTn id="432" dur="1000" fill="hold"/>
                                        <p:tgtEl>
                                          <p:spTgt spid="1410"/>
                                        </p:tgtEl>
                                        <p:attrNameLst>
                                          <p:attrName>ppt_x</p:attrName>
                                          <p:attrName>ppt_y</p:attrName>
                                        </p:attrNameLst>
                                      </p:cBhvr>
                                      <p:rCtr x="16094" y="14665"/>
                                    </p:animMotion>
                                  </p:childTnLst>
                                </p:cTn>
                              </p:par>
                              <p:par>
                                <p:cTn id="433" presetID="10" presetClass="entr" presetSubtype="0" fill="hold" grpId="0" nodeType="withEffect">
                                  <p:stCondLst>
                                    <p:cond delay="500"/>
                                  </p:stCondLst>
                                  <p:childTnLst>
                                    <p:set>
                                      <p:cBhvr>
                                        <p:cTn id="434" dur="1" fill="hold">
                                          <p:stCondLst>
                                            <p:cond delay="0"/>
                                          </p:stCondLst>
                                        </p:cTn>
                                        <p:tgtEl>
                                          <p:spTgt spid="1409"/>
                                        </p:tgtEl>
                                        <p:attrNameLst>
                                          <p:attrName>style.visibility</p:attrName>
                                        </p:attrNameLst>
                                      </p:cBhvr>
                                      <p:to>
                                        <p:strVal val="visible"/>
                                      </p:to>
                                    </p:set>
                                    <p:animEffect transition="in" filter="fade">
                                      <p:cBhvr>
                                        <p:cTn id="435" dur="2000"/>
                                        <p:tgtEl>
                                          <p:spTgt spid="1409"/>
                                        </p:tgtEl>
                                      </p:cBhvr>
                                    </p:animEffect>
                                  </p:childTnLst>
                                </p:cTn>
                              </p:par>
                            </p:childTnLst>
                          </p:cTn>
                        </p:par>
                        <p:par>
                          <p:cTn id="436" fill="hold">
                            <p:stCondLst>
                              <p:cond delay="43000"/>
                            </p:stCondLst>
                            <p:childTnLst>
                              <p:par>
                                <p:cTn id="437" presetID="22" presetClass="entr" presetSubtype="8" fill="hold" grpId="1" nodeType="afterEffect">
                                  <p:stCondLst>
                                    <p:cond delay="0"/>
                                  </p:stCondLst>
                                  <p:iterate type="lt">
                                    <p:tmPct val="0"/>
                                  </p:iterate>
                                  <p:childTnLst>
                                    <p:set>
                                      <p:cBhvr>
                                        <p:cTn id="438" dur="1" fill="hold">
                                          <p:stCondLst>
                                            <p:cond delay="0"/>
                                          </p:stCondLst>
                                        </p:cTn>
                                        <p:tgtEl>
                                          <p:spTgt spid="1423"/>
                                        </p:tgtEl>
                                        <p:attrNameLst>
                                          <p:attrName>style.visibility</p:attrName>
                                        </p:attrNameLst>
                                      </p:cBhvr>
                                      <p:to>
                                        <p:strVal val="visible"/>
                                      </p:to>
                                    </p:set>
                                    <p:animEffect transition="in" filter="wipe(left)">
                                      <p:cBhvr>
                                        <p:cTn id="439" dur="500"/>
                                        <p:tgtEl>
                                          <p:spTgt spid="1423"/>
                                        </p:tgtEl>
                                      </p:cBhvr>
                                    </p:animEffect>
                                  </p:childTnLst>
                                </p:cTn>
                              </p:par>
                              <p:par>
                                <p:cTn id="440" presetID="22" presetClass="entr" presetSubtype="8" fill="hold" grpId="1" nodeType="withEffect">
                                  <p:stCondLst>
                                    <p:cond delay="0"/>
                                  </p:stCondLst>
                                  <p:iterate type="lt">
                                    <p:tmPct val="0"/>
                                  </p:iterate>
                                  <p:childTnLst>
                                    <p:set>
                                      <p:cBhvr>
                                        <p:cTn id="441" dur="1" fill="hold">
                                          <p:stCondLst>
                                            <p:cond delay="0"/>
                                          </p:stCondLst>
                                        </p:cTn>
                                        <p:tgtEl>
                                          <p:spTgt spid="1421">
                                            <p:txEl>
                                              <p:pRg st="0" end="0"/>
                                            </p:txEl>
                                          </p:spTgt>
                                        </p:tgtEl>
                                        <p:attrNameLst>
                                          <p:attrName>style.visibility</p:attrName>
                                        </p:attrNameLst>
                                      </p:cBhvr>
                                      <p:to>
                                        <p:strVal val="visible"/>
                                      </p:to>
                                    </p:set>
                                    <p:animEffect transition="in" filter="wipe(left)">
                                      <p:cBhvr>
                                        <p:cTn id="442" dur="500"/>
                                        <p:tgtEl>
                                          <p:spTgt spid="1421">
                                            <p:txEl>
                                              <p:pRg st="0" end="0"/>
                                            </p:txEl>
                                          </p:spTgt>
                                        </p:tgtEl>
                                      </p:cBhvr>
                                    </p:animEffect>
                                  </p:childTnLst>
                                </p:cTn>
                              </p:par>
                              <p:par>
                                <p:cTn id="443" presetID="22" presetClass="entr" presetSubtype="8" fill="hold" grpId="1" nodeType="withEffect">
                                  <p:stCondLst>
                                    <p:cond delay="0"/>
                                  </p:stCondLst>
                                  <p:iterate type="lt">
                                    <p:tmPct val="0"/>
                                  </p:iterate>
                                  <p:childTnLst>
                                    <p:set>
                                      <p:cBhvr>
                                        <p:cTn id="444" dur="1" fill="hold">
                                          <p:stCondLst>
                                            <p:cond delay="0"/>
                                          </p:stCondLst>
                                        </p:cTn>
                                        <p:tgtEl>
                                          <p:spTgt spid="1422">
                                            <p:txEl>
                                              <p:pRg st="0" end="0"/>
                                            </p:txEl>
                                          </p:spTgt>
                                        </p:tgtEl>
                                        <p:attrNameLst>
                                          <p:attrName>style.visibility</p:attrName>
                                        </p:attrNameLst>
                                      </p:cBhvr>
                                      <p:to>
                                        <p:strVal val="visible"/>
                                      </p:to>
                                    </p:set>
                                    <p:animEffect transition="in" filter="wipe(left)">
                                      <p:cBhvr>
                                        <p:cTn id="445" dur="500"/>
                                        <p:tgtEl>
                                          <p:spTgt spid="1422">
                                            <p:txEl>
                                              <p:pRg st="0" end="0"/>
                                            </p:txEl>
                                          </p:spTgt>
                                        </p:tgtEl>
                                      </p:cBhvr>
                                    </p:animEffect>
                                  </p:childTnLst>
                                </p:cTn>
                              </p:par>
                              <p:par>
                                <p:cTn id="446" presetID="35" presetClass="emph" presetSubtype="0" repeatCount="indefinite" fill="hold" grpId="0" nodeType="withEffect">
                                  <p:stCondLst>
                                    <p:cond delay="0"/>
                                  </p:stCondLst>
                                  <p:iterate type="lt">
                                    <p:tmPct val="10000"/>
                                  </p:iterate>
                                  <p:childTnLst>
                                    <p:anim calcmode="discrete" valueType="str">
                                      <p:cBhvr>
                                        <p:cTn id="447" dur="500" fill="hold"/>
                                        <p:tgtEl>
                                          <p:spTgt spid="1423"/>
                                        </p:tgtEl>
                                        <p:attrNameLst>
                                          <p:attrName>style.visibility</p:attrName>
                                        </p:attrNameLst>
                                      </p:cBhvr>
                                      <p:tavLst>
                                        <p:tav tm="0">
                                          <p:val>
                                            <p:strVal val="hidden"/>
                                          </p:val>
                                        </p:tav>
                                        <p:tav tm="50000">
                                          <p:val>
                                            <p:strVal val="visible"/>
                                          </p:val>
                                        </p:tav>
                                      </p:tavLst>
                                    </p:anim>
                                  </p:childTnLst>
                                </p:cTn>
                              </p:par>
                              <p:par>
                                <p:cTn id="448" presetID="35" presetClass="emph" presetSubtype="0" repeatCount="indefinite" fill="hold" grpId="0" nodeType="withEffect">
                                  <p:stCondLst>
                                    <p:cond delay="0"/>
                                  </p:stCondLst>
                                  <p:iterate type="lt">
                                    <p:tmPct val="10000"/>
                                  </p:iterate>
                                  <p:childTnLst>
                                    <p:anim calcmode="discrete" valueType="str">
                                      <p:cBhvr>
                                        <p:cTn id="449" dur="500" fill="hold"/>
                                        <p:tgtEl>
                                          <p:spTgt spid="1421">
                                            <p:txEl>
                                              <p:pRg st="0" end="0"/>
                                            </p:txEl>
                                          </p:spTgt>
                                        </p:tgtEl>
                                        <p:attrNameLst>
                                          <p:attrName>style.visibility</p:attrName>
                                        </p:attrNameLst>
                                      </p:cBhvr>
                                      <p:tavLst>
                                        <p:tav tm="0">
                                          <p:val>
                                            <p:strVal val="hidden"/>
                                          </p:val>
                                        </p:tav>
                                        <p:tav tm="50000">
                                          <p:val>
                                            <p:strVal val="visible"/>
                                          </p:val>
                                        </p:tav>
                                      </p:tavLst>
                                    </p:anim>
                                  </p:childTnLst>
                                </p:cTn>
                              </p:par>
                              <p:par>
                                <p:cTn id="450" presetID="35" presetClass="emph" presetSubtype="0" repeatCount="indefinite" fill="hold" grpId="0" nodeType="withEffect">
                                  <p:stCondLst>
                                    <p:cond delay="0"/>
                                  </p:stCondLst>
                                  <p:iterate type="lt">
                                    <p:tmPct val="10000"/>
                                  </p:iterate>
                                  <p:childTnLst>
                                    <p:anim calcmode="discrete" valueType="str">
                                      <p:cBhvr>
                                        <p:cTn id="451" dur="500" fill="hold"/>
                                        <p:tgtEl>
                                          <p:spTgt spid="1422">
                                            <p:txEl>
                                              <p:pRg st="0" end="0"/>
                                            </p:txEl>
                                          </p:spTgt>
                                        </p:tgtEl>
                                        <p:attrNameLst>
                                          <p:attrName>style.visibility</p:attrName>
                                        </p:attrNameLst>
                                      </p:cBhvr>
                                      <p:tavLst>
                                        <p:tav tm="0">
                                          <p:val>
                                            <p:strVal val="hidden"/>
                                          </p:val>
                                        </p:tav>
                                        <p:tav tm="50000">
                                          <p:val>
                                            <p:strVal val="visible"/>
                                          </p:val>
                                        </p:tav>
                                      </p:tavLst>
                                    </p:anim>
                                  </p:childTnLst>
                                </p:cTn>
                              </p:par>
                            </p:childTnLst>
                          </p:cTn>
                        </p:par>
                        <p:par>
                          <p:cTn id="452" fill="hold">
                            <p:stCondLst>
                              <p:cond delay="45500"/>
                            </p:stCondLst>
                            <p:childTnLst>
                              <p:par>
                                <p:cTn id="453" presetID="10" presetClass="entr" presetSubtype="0" fill="hold" grpId="0" nodeType="afterEffect">
                                  <p:stCondLst>
                                    <p:cond delay="0"/>
                                  </p:stCondLst>
                                  <p:childTnLst>
                                    <p:set>
                                      <p:cBhvr>
                                        <p:cTn id="454" dur="1" fill="hold">
                                          <p:stCondLst>
                                            <p:cond delay="0"/>
                                          </p:stCondLst>
                                        </p:cTn>
                                        <p:tgtEl>
                                          <p:spTgt spid="3077"/>
                                        </p:tgtEl>
                                        <p:attrNameLst>
                                          <p:attrName>style.visibility</p:attrName>
                                        </p:attrNameLst>
                                      </p:cBhvr>
                                      <p:to>
                                        <p:strVal val="visible"/>
                                      </p:to>
                                    </p:set>
                                    <p:animEffect transition="in" filter="fade">
                                      <p:cBhvr>
                                        <p:cTn id="455" dur="500"/>
                                        <p:tgtEl>
                                          <p:spTgt spid="3077"/>
                                        </p:tgtEl>
                                      </p:cBhvr>
                                    </p:animEffect>
                                  </p:childTnLst>
                                </p:cTn>
                              </p:par>
                            </p:childTnLst>
                          </p:cTn>
                        </p:par>
                        <p:par>
                          <p:cTn id="456" fill="hold">
                            <p:stCondLst>
                              <p:cond delay="46000"/>
                            </p:stCondLst>
                            <p:childTnLst>
                              <p:par>
                                <p:cTn id="457" presetID="10" presetClass="entr" presetSubtype="0" fill="hold" grpId="0" nodeType="afterEffect">
                                  <p:stCondLst>
                                    <p:cond delay="0"/>
                                  </p:stCondLst>
                                  <p:childTnLst>
                                    <p:set>
                                      <p:cBhvr>
                                        <p:cTn id="458" dur="1" fill="hold">
                                          <p:stCondLst>
                                            <p:cond delay="0"/>
                                          </p:stCondLst>
                                        </p:cTn>
                                        <p:tgtEl>
                                          <p:spTgt spid="3078"/>
                                        </p:tgtEl>
                                        <p:attrNameLst>
                                          <p:attrName>style.visibility</p:attrName>
                                        </p:attrNameLst>
                                      </p:cBhvr>
                                      <p:to>
                                        <p:strVal val="visible"/>
                                      </p:to>
                                    </p:set>
                                    <p:animEffect transition="in" filter="fade">
                                      <p:cBhvr>
                                        <p:cTn id="459" dur="500"/>
                                        <p:tgtEl>
                                          <p:spTgt spid="3078"/>
                                        </p:tgtEl>
                                      </p:cBhvr>
                                    </p:animEffect>
                                  </p:childTnLst>
                                </p:cTn>
                              </p:par>
                              <p:par>
                                <p:cTn id="460" presetID="10" presetClass="entr" presetSubtype="0" fill="hold" grpId="0" nodeType="withEffect">
                                  <p:stCondLst>
                                    <p:cond delay="0"/>
                                  </p:stCondLst>
                                  <p:childTnLst>
                                    <p:set>
                                      <p:cBhvr>
                                        <p:cTn id="461" dur="1" fill="hold">
                                          <p:stCondLst>
                                            <p:cond delay="0"/>
                                          </p:stCondLst>
                                        </p:cTn>
                                        <p:tgtEl>
                                          <p:spTgt spid="1424"/>
                                        </p:tgtEl>
                                        <p:attrNameLst>
                                          <p:attrName>style.visibility</p:attrName>
                                        </p:attrNameLst>
                                      </p:cBhvr>
                                      <p:to>
                                        <p:strVal val="visible"/>
                                      </p:to>
                                    </p:set>
                                    <p:animEffect transition="in" filter="fade">
                                      <p:cBhvr>
                                        <p:cTn id="462" dur="500"/>
                                        <p:tgtEl>
                                          <p:spTgt spid="1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7" grpId="0" animBg="1"/>
      <p:bldP spid="1408" grpId="0"/>
      <p:bldP spid="1408" grpId="1"/>
      <p:bldP spid="1409" grpId="0" animBg="1"/>
      <p:bldP spid="1410" grpId="0"/>
      <p:bldP spid="1410" grpId="1"/>
      <p:bldP spid="1411" grpId="0"/>
      <p:bldP spid="1412" grpId="0" build="allAtOnce"/>
      <p:bldP spid="1413" grpId="0"/>
      <p:bldP spid="1418" grpId="0"/>
      <p:bldP spid="1421" grpId="0" build="allAtOnce"/>
      <p:bldP spid="1421" grpId="1" build="allAtOnce"/>
      <p:bldP spid="1422" grpId="0" build="allAtOnce"/>
      <p:bldP spid="1422" grpId="1" build="allAtOnce"/>
      <p:bldP spid="1423" grpId="0"/>
      <p:bldP spid="1423" grpId="1"/>
      <p:bldP spid="1424" grpId="0"/>
      <p:bldP spid="1448" grpId="0" animBg="1"/>
      <p:bldP spid="1448" grpId="1" animBg="1"/>
      <p:bldP spid="1448" grpId="2" animBg="1"/>
      <p:bldP spid="1448" grpId="3" animBg="1"/>
      <p:bldP spid="1449" grpId="0" animBg="1"/>
      <p:bldP spid="1449" grpId="1" animBg="1"/>
      <p:bldP spid="1449" grpId="2" animBg="1"/>
      <p:bldP spid="1449" grpId="3" animBg="1"/>
      <p:bldP spid="1450" grpId="0" animBg="1"/>
      <p:bldP spid="1450" grpId="1" animBg="1"/>
      <p:bldP spid="1450" grpId="2" animBg="1"/>
      <p:bldP spid="1450" grpId="3" animBg="1"/>
      <p:bldP spid="1451" grpId="0" animBg="1"/>
      <p:bldP spid="1709" grpId="0" animBg="1"/>
      <p:bldP spid="1709" grpId="1" animBg="1"/>
      <p:bldP spid="1732" grpId="0" animBg="1"/>
      <p:bldP spid="1732" grpId="1" animBg="1"/>
      <p:bldP spid="2213" grpId="0" animBg="1"/>
      <p:bldP spid="2213" grpId="1" animBg="1"/>
      <p:bldP spid="2308" grpId="0" animBg="1"/>
      <p:bldP spid="2308" grpId="1" animBg="1"/>
      <p:bldP spid="2766" grpId="0" animBg="1"/>
      <p:bldP spid="2766" grpId="1" animBg="1"/>
      <p:bldP spid="2885" grpId="0" animBg="1"/>
      <p:bldP spid="2885" grpId="1" animBg="1"/>
      <p:bldP spid="3004" grpId="0" animBg="1"/>
      <p:bldP spid="3004" grpId="1" animBg="1"/>
      <p:bldP spid="3051" grpId="0" animBg="1"/>
      <p:bldP spid="3051" grpId="1" animBg="1"/>
      <p:bldP spid="3076" grpId="0" animBg="1"/>
      <p:bldP spid="3077" grpId="0" animBg="1"/>
      <p:bldP spid="3078" grpId="0"/>
      <p:bldP spid="3079"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en-US" altLang="ja-JP" dirty="0" smtClean="0"/>
              <a:t>Threat Grid : </a:t>
            </a:r>
            <a:r>
              <a:rPr lang="ja-JP" altLang="en-US" dirty="0" smtClean="0"/>
              <a:t>高度</a:t>
            </a:r>
            <a:r>
              <a:rPr lang="ja-JP" altLang="en-US" dirty="0"/>
              <a:t>なマルウェア分析と詳細な脅威分析を</a:t>
            </a:r>
            <a:r>
              <a:rPr lang="ja-JP" altLang="en-US" dirty="0" smtClean="0"/>
              <a:t>組み合わせた</a:t>
            </a:r>
            <a:r>
              <a:rPr lang="en-US" altLang="ja-JP" dirty="0" smtClean="0"/>
              <a:t/>
            </a:r>
            <a:br>
              <a:rPr lang="en-US" altLang="ja-JP" dirty="0" smtClean="0"/>
            </a:br>
            <a:r>
              <a:rPr lang="en-US" altLang="ja-JP" dirty="0" smtClean="0"/>
              <a:t>Cisco</a:t>
            </a:r>
            <a:r>
              <a:rPr lang="ja-JP" altLang="en-US" dirty="0" smtClean="0"/>
              <a:t>のサンドボックス</a:t>
            </a:r>
            <a:endParaRPr lang="en-US" altLang="ja-JP" dirty="0" smtClean="0"/>
          </a:p>
          <a:p>
            <a:r>
              <a:rPr lang="ja-JP" altLang="en-US" dirty="0" smtClean="0"/>
              <a:t>クラウド型サービス</a:t>
            </a:r>
            <a:r>
              <a:rPr lang="en-US" altLang="ja-JP" dirty="0" smtClean="0"/>
              <a:t> </a:t>
            </a:r>
            <a:r>
              <a:rPr lang="ja-JP" altLang="en-US" dirty="0" smtClean="0"/>
              <a:t>または</a:t>
            </a:r>
            <a:r>
              <a:rPr lang="en-US" altLang="ja-JP" dirty="0" smtClean="0"/>
              <a:t> </a:t>
            </a:r>
            <a:r>
              <a:rPr lang="ja-JP" altLang="en-US" dirty="0" smtClean="0"/>
              <a:t>オンプレミス型アプライアンス</a:t>
            </a:r>
            <a:endParaRPr lang="en-US" altLang="ja-JP" dirty="0"/>
          </a:p>
          <a:p>
            <a:endParaRPr lang="en-US" altLang="ja-JP" dirty="0" smtClean="0"/>
          </a:p>
          <a:p>
            <a:r>
              <a:rPr lang="ja-JP" altLang="en-US" dirty="0" smtClean="0"/>
              <a:t>全</a:t>
            </a:r>
            <a:r>
              <a:rPr lang="en-US" altLang="ja-JP" dirty="0" smtClean="0"/>
              <a:t>AMP</a:t>
            </a:r>
            <a:r>
              <a:rPr lang="ja-JP" altLang="en-US" dirty="0" smtClean="0"/>
              <a:t>ソリューションを補完するオプション</a:t>
            </a:r>
            <a:endParaRPr lang="en-US" altLang="ja-JP" dirty="0" smtClean="0"/>
          </a:p>
          <a:p>
            <a:pPr lvl="1"/>
            <a:r>
              <a:rPr lang="en-US" altLang="ja-JP" dirty="0" smtClean="0"/>
              <a:t>AMP </a:t>
            </a:r>
            <a:r>
              <a:rPr lang="en-US" altLang="ja-JP" dirty="0"/>
              <a:t>for </a:t>
            </a:r>
            <a:r>
              <a:rPr lang="ja-JP" altLang="en-US" dirty="0"/>
              <a:t>エンドポイント、</a:t>
            </a:r>
            <a:r>
              <a:rPr lang="en-US" altLang="ja-JP" dirty="0"/>
              <a:t>ASA5500-X</a:t>
            </a:r>
            <a:r>
              <a:rPr lang="ja-JP" altLang="en-US" dirty="0"/>
              <a:t>シリーズ、</a:t>
            </a:r>
            <a:r>
              <a:rPr lang="en-US" altLang="ja-JP" dirty="0"/>
              <a:t>Firepower</a:t>
            </a:r>
            <a:r>
              <a:rPr lang="ja-JP" altLang="en-US" dirty="0"/>
              <a:t>アプライアンス、</a:t>
            </a:r>
            <a:r>
              <a:rPr lang="en-US" altLang="ja-JP" dirty="0"/>
              <a:t>Cisco Email &amp; Web</a:t>
            </a:r>
            <a:r>
              <a:rPr lang="ja-JP" altLang="en-US" dirty="0" smtClean="0"/>
              <a:t>セキュリティ</a:t>
            </a:r>
            <a:endParaRPr lang="en-US" altLang="ja-JP" dirty="0" smtClean="0"/>
          </a:p>
          <a:p>
            <a:pPr lvl="1"/>
            <a:r>
              <a:rPr lang="en-US" altLang="ja-JP" dirty="0" smtClean="0"/>
              <a:t>Firepower OS 6.x</a:t>
            </a:r>
            <a:r>
              <a:rPr lang="ja-JP" altLang="en-US" dirty="0" smtClean="0"/>
              <a:t>より対応</a:t>
            </a:r>
            <a:endParaRPr lang="en-US" altLang="ja-JP" dirty="0" smtClean="0"/>
          </a:p>
        </p:txBody>
      </p:sp>
      <p:sp>
        <p:nvSpPr>
          <p:cNvPr id="3" name="タイトル 2"/>
          <p:cNvSpPr>
            <a:spLocks noGrp="1"/>
          </p:cNvSpPr>
          <p:nvPr>
            <p:ph type="title"/>
          </p:nvPr>
        </p:nvSpPr>
        <p:spPr/>
        <p:txBody>
          <a:bodyPr/>
          <a:lstStyle/>
          <a:p>
            <a:r>
              <a:rPr kumimoji="1" lang="en-US" altLang="ja-JP" dirty="0" smtClean="0"/>
              <a:t>Cisco AMP Threat Grid</a:t>
            </a:r>
            <a:endParaRPr kumimoji="1" lang="ja-JP" altLang="en-US" dirty="0"/>
          </a:p>
        </p:txBody>
      </p:sp>
    </p:spTree>
    <p:extLst>
      <p:ext uri="{BB962C8B-B14F-4D97-AF65-F5344CB8AC3E}">
        <p14:creationId xmlns:p14="http://schemas.microsoft.com/office/powerpoint/2010/main" val="4034840338"/>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90"/>
            <a:ext cx="9144000" cy="5139920"/>
          </a:xfrm>
          <a:prstGeom prst="rect">
            <a:avLst/>
          </a:prstGeom>
        </p:spPr>
      </p:pic>
      <p:sp>
        <p:nvSpPr>
          <p:cNvPr id="44" name="正方形/長方形 43"/>
          <p:cNvSpPr/>
          <p:nvPr/>
        </p:nvSpPr>
        <p:spPr>
          <a:xfrm>
            <a:off x="0" y="9933"/>
            <a:ext cx="9178825" cy="5141710"/>
          </a:xfrm>
          <a:prstGeom prst="rect">
            <a:avLst/>
          </a:prstGeom>
          <a:solidFill>
            <a:schemeClr val="bg1">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 name="タイトル 2"/>
          <p:cNvSpPr>
            <a:spLocks noGrp="1"/>
          </p:cNvSpPr>
          <p:nvPr>
            <p:ph type="title"/>
          </p:nvPr>
        </p:nvSpPr>
        <p:spPr/>
        <p:txBody>
          <a:bodyPr>
            <a:noAutofit/>
          </a:bodyPr>
          <a:lstStyle/>
          <a:p>
            <a:r>
              <a:rPr lang="en-US" altLang="ja-JP" dirty="0" smtClean="0">
                <a:solidFill>
                  <a:schemeClr val="tx1"/>
                </a:solidFill>
              </a:rPr>
              <a:t>Cisco AMP</a:t>
            </a:r>
            <a:r>
              <a:rPr lang="ja-JP" altLang="en-US" dirty="0" smtClean="0">
                <a:solidFill>
                  <a:schemeClr val="tx2"/>
                </a:solidFill>
              </a:rPr>
              <a:t>：</a:t>
            </a:r>
            <a:r>
              <a:rPr lang="ja-JP" altLang="en-US" dirty="0">
                <a:solidFill>
                  <a:schemeClr val="tx2"/>
                </a:solidFill>
              </a:rPr>
              <a:t>こんなお客様に</a:t>
            </a:r>
            <a:r>
              <a:rPr lang="ja-JP" altLang="en-US" dirty="0" smtClean="0">
                <a:solidFill>
                  <a:schemeClr val="tx2"/>
                </a:solidFill>
              </a:rPr>
              <a:t>ご提案ください</a:t>
            </a:r>
            <a:endParaRPr kumimoji="1" lang="ja-JP" altLang="en-US" dirty="0"/>
          </a:p>
        </p:txBody>
      </p:sp>
      <p:sp>
        <p:nvSpPr>
          <p:cNvPr id="8" name="テキスト プレースホルダー 7"/>
          <p:cNvSpPr>
            <a:spLocks noGrp="1"/>
          </p:cNvSpPr>
          <p:nvPr>
            <p:ph type="body" sz="quarter" idx="4294967295"/>
          </p:nvPr>
        </p:nvSpPr>
        <p:spPr>
          <a:xfrm>
            <a:off x="627063" y="1073151"/>
            <a:ext cx="8107057" cy="443372"/>
          </a:xfrm>
          <a:prstGeom prst="rect">
            <a:avLst/>
          </a:prstGeom>
        </p:spPr>
        <p:txBody>
          <a:bodyPr>
            <a:noAutofit/>
          </a:bodyPr>
          <a:lstStyle/>
          <a:p>
            <a:pPr marL="0" indent="0">
              <a:buNone/>
            </a:pPr>
            <a:r>
              <a:rPr lang="ja-JP" altLang="en-US" sz="1800" dirty="0" smtClean="0"/>
              <a:t>従来</a:t>
            </a:r>
            <a:r>
              <a:rPr lang="ja-JP" altLang="en-US" sz="1800" dirty="0"/>
              <a:t>のアンチウィルス対策製品では問題が解決しない</a:t>
            </a:r>
            <a:r>
              <a:rPr lang="en-US" altLang="ja-JP" sz="1800" smtClean="0"/>
              <a:t>/ </a:t>
            </a:r>
            <a:r>
              <a:rPr lang="ja-JP" altLang="en-US" sz="1800" dirty="0" smtClean="0"/>
              <a:t>しなかったユーザ</a:t>
            </a:r>
            <a:endParaRPr kumimoji="1" lang="ja-JP" altLang="en-US" sz="1800" dirty="0"/>
          </a:p>
        </p:txBody>
      </p:sp>
      <p:pic>
        <p:nvPicPr>
          <p:cNvPr id="2" name="図 1"/>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920784" y="1891212"/>
            <a:ext cx="799381" cy="799385"/>
          </a:xfrm>
          <a:prstGeom prst="ellipse">
            <a:avLst/>
          </a:prstGeom>
          <a:ln w="381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0" name="正方形/長方形 9"/>
          <p:cNvSpPr/>
          <p:nvPr/>
        </p:nvSpPr>
        <p:spPr>
          <a:xfrm>
            <a:off x="1920781" y="1862267"/>
            <a:ext cx="799380" cy="782332"/>
          </a:xfrm>
          <a:prstGeom prst="rect">
            <a:avLst/>
          </a:prstGeom>
          <a:noFill/>
          <a:ln>
            <a:noFill/>
          </a:ln>
        </p:spPr>
        <p:style>
          <a:lnRef idx="2">
            <a:schemeClr val="dk1"/>
          </a:lnRef>
          <a:fillRef idx="1">
            <a:schemeClr val="lt1"/>
          </a:fillRef>
          <a:effectRef idx="0">
            <a:schemeClr val="dk1"/>
          </a:effectRef>
          <a:fontRef idx="minor">
            <a:schemeClr val="dk1"/>
          </a:fontRef>
        </p:style>
        <p:txBody>
          <a:bodyPr lIns="91389" tIns="45695" rIns="91389" bIns="45695" anchor="ctr">
            <a:noAutofit/>
          </a:bodyPr>
          <a:lstStyle/>
          <a:p>
            <a:pPr algn="ctr"/>
            <a:r>
              <a:rPr lang="en-US" altLang="ja-JP" sz="5400" b="1" dirty="0" smtClean="0">
                <a:solidFill>
                  <a:schemeClr val="bg1"/>
                </a:solidFill>
                <a:effectLst>
                  <a:outerShdw blurRad="38100" dist="38100" dir="2700000" algn="tl">
                    <a:srgbClr val="000000">
                      <a:alpha val="43137"/>
                    </a:srgbClr>
                  </a:outerShdw>
                </a:effectLst>
              </a:rPr>
              <a:t>1</a:t>
            </a:r>
            <a:endParaRPr lang="ja-JP" altLang="en-US" sz="5400" b="1" dirty="0">
              <a:solidFill>
                <a:schemeClr val="bg1"/>
              </a:solidFill>
              <a:effectLst>
                <a:outerShdw blurRad="38100" dist="38100" dir="2700000" algn="tl">
                  <a:srgbClr val="000000">
                    <a:alpha val="43137"/>
                  </a:srgbClr>
                </a:outerShdw>
              </a:effectLst>
            </a:endParaRPr>
          </a:p>
        </p:txBody>
      </p:sp>
      <p:pic>
        <p:nvPicPr>
          <p:cNvPr id="20" name="図 19"/>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39323" y="3374030"/>
            <a:ext cx="799381" cy="799385"/>
          </a:xfrm>
          <a:prstGeom prst="ellipse">
            <a:avLst/>
          </a:prstGeom>
          <a:ln w="381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1" name="正方形/長方形 20"/>
          <p:cNvSpPr/>
          <p:nvPr/>
        </p:nvSpPr>
        <p:spPr>
          <a:xfrm>
            <a:off x="139320" y="3345085"/>
            <a:ext cx="799380" cy="782332"/>
          </a:xfrm>
          <a:prstGeom prst="rect">
            <a:avLst/>
          </a:prstGeom>
          <a:noFill/>
          <a:ln>
            <a:noFill/>
          </a:ln>
        </p:spPr>
        <p:style>
          <a:lnRef idx="2">
            <a:schemeClr val="dk1"/>
          </a:lnRef>
          <a:fillRef idx="1">
            <a:schemeClr val="lt1"/>
          </a:fillRef>
          <a:effectRef idx="0">
            <a:schemeClr val="dk1"/>
          </a:effectRef>
          <a:fontRef idx="minor">
            <a:schemeClr val="dk1"/>
          </a:fontRef>
        </p:style>
        <p:txBody>
          <a:bodyPr lIns="91389" tIns="45695" rIns="91389" bIns="45695" anchor="ctr">
            <a:noAutofit/>
          </a:bodyPr>
          <a:lstStyle/>
          <a:p>
            <a:pPr algn="ctr"/>
            <a:r>
              <a:rPr lang="en-US" altLang="ja-JP" sz="5400" b="1" smtClean="0">
                <a:solidFill>
                  <a:schemeClr val="bg1"/>
                </a:solidFill>
                <a:effectLst>
                  <a:outerShdw blurRad="38100" dist="38100" dir="2700000" algn="tl">
                    <a:srgbClr val="000000">
                      <a:alpha val="43137"/>
                    </a:srgbClr>
                  </a:outerShdw>
                </a:effectLst>
              </a:rPr>
              <a:t>2</a:t>
            </a:r>
            <a:endParaRPr lang="ja-JP" altLang="en-US" sz="5400" b="1" dirty="0">
              <a:solidFill>
                <a:schemeClr val="bg1"/>
              </a:solidFill>
              <a:effectLst>
                <a:outerShdw blurRad="38100" dist="38100" dir="2700000" algn="tl">
                  <a:srgbClr val="000000">
                    <a:alpha val="43137"/>
                  </a:srgbClr>
                </a:outerShdw>
              </a:effectLst>
            </a:endParaRPr>
          </a:p>
        </p:txBody>
      </p:sp>
      <p:pic>
        <p:nvPicPr>
          <p:cNvPr id="23" name="図 22"/>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4606825" y="3374030"/>
            <a:ext cx="799381" cy="799385"/>
          </a:xfrm>
          <a:prstGeom prst="ellipse">
            <a:avLst/>
          </a:prstGeom>
          <a:ln w="381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4" name="正方形/長方形 23"/>
          <p:cNvSpPr/>
          <p:nvPr/>
        </p:nvSpPr>
        <p:spPr>
          <a:xfrm>
            <a:off x="4606822" y="3345085"/>
            <a:ext cx="799380" cy="782332"/>
          </a:xfrm>
          <a:prstGeom prst="rect">
            <a:avLst/>
          </a:prstGeom>
          <a:noFill/>
          <a:ln>
            <a:noFill/>
          </a:ln>
        </p:spPr>
        <p:style>
          <a:lnRef idx="2">
            <a:schemeClr val="dk1"/>
          </a:lnRef>
          <a:fillRef idx="1">
            <a:schemeClr val="lt1"/>
          </a:fillRef>
          <a:effectRef idx="0">
            <a:schemeClr val="dk1"/>
          </a:effectRef>
          <a:fontRef idx="minor">
            <a:schemeClr val="dk1"/>
          </a:fontRef>
        </p:style>
        <p:txBody>
          <a:bodyPr lIns="91389" tIns="45695" rIns="91389" bIns="45695" anchor="ctr">
            <a:noAutofit/>
          </a:bodyPr>
          <a:lstStyle/>
          <a:p>
            <a:pPr algn="ctr"/>
            <a:r>
              <a:rPr lang="en-US" altLang="ja-JP" sz="5400" b="1" dirty="0" smtClean="0">
                <a:solidFill>
                  <a:schemeClr val="bg1"/>
                </a:solidFill>
                <a:effectLst>
                  <a:outerShdw blurRad="38100" dist="38100" dir="2700000" algn="tl">
                    <a:srgbClr val="000000">
                      <a:alpha val="43137"/>
                    </a:srgbClr>
                  </a:outerShdw>
                </a:effectLst>
              </a:rPr>
              <a:t>3</a:t>
            </a:r>
            <a:endParaRPr lang="ja-JP" altLang="en-US" sz="5400" b="1" dirty="0">
              <a:solidFill>
                <a:schemeClr val="bg1"/>
              </a:solidFill>
              <a:effectLst>
                <a:outerShdw blurRad="38100" dist="38100" dir="2700000" algn="tl">
                  <a:srgbClr val="000000">
                    <a:alpha val="43137"/>
                  </a:srgbClr>
                </a:outerShdw>
              </a:effectLst>
            </a:endParaRPr>
          </a:p>
        </p:txBody>
      </p:sp>
      <p:grpSp>
        <p:nvGrpSpPr>
          <p:cNvPr id="31" name="グループ化 30"/>
          <p:cNvGrpSpPr/>
          <p:nvPr/>
        </p:nvGrpSpPr>
        <p:grpSpPr>
          <a:xfrm>
            <a:off x="2720161" y="1726801"/>
            <a:ext cx="3529985" cy="1320298"/>
            <a:chOff x="2747665" y="1726801"/>
            <a:chExt cx="3821001" cy="1320298"/>
          </a:xfrm>
        </p:grpSpPr>
        <p:sp>
          <p:nvSpPr>
            <p:cNvPr id="9" name="角丸四角形 8"/>
            <p:cNvSpPr/>
            <p:nvPr/>
          </p:nvSpPr>
          <p:spPr>
            <a:xfrm>
              <a:off x="2842976" y="1854951"/>
              <a:ext cx="3725690" cy="1192148"/>
            </a:xfrm>
            <a:prstGeom prst="roundRect">
              <a:avLst>
                <a:gd name="adj" fmla="val 5889"/>
              </a:avLst>
            </a:prstGeom>
            <a:solidFill>
              <a:schemeClr val="accent6">
                <a:lumMod val="75000"/>
              </a:schemeClr>
            </a:solidFill>
            <a:ln>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spcFirstLastPara="0" vert="horz" wrap="square" lIns="108000" tIns="111702" rIns="36000" bIns="111702" numCol="1" spcCol="1270" anchor="ctr" anchorCtr="0">
              <a:noAutofit/>
            </a:bodyPr>
            <a:lstStyle/>
            <a:p>
              <a:pPr defTabSz="1954761">
                <a:lnSpc>
                  <a:spcPct val="90000"/>
                </a:lnSpc>
                <a:spcBef>
                  <a:spcPct val="0"/>
                </a:spcBef>
                <a:spcAft>
                  <a:spcPct val="35000"/>
                </a:spcAft>
              </a:pPr>
              <a:endParaRPr kumimoji="1" lang="ja-JP" altLang="en-US" sz="2000" dirty="0"/>
            </a:p>
          </p:txBody>
        </p:sp>
        <p:sp>
          <p:nvSpPr>
            <p:cNvPr id="30" name="フリーフォーム 29"/>
            <p:cNvSpPr/>
            <p:nvPr/>
          </p:nvSpPr>
          <p:spPr>
            <a:xfrm>
              <a:off x="2760295" y="2014650"/>
              <a:ext cx="91730" cy="566138"/>
            </a:xfrm>
            <a:custGeom>
              <a:avLst/>
              <a:gdLst>
                <a:gd name="connsiteX0" fmla="*/ 0 w 91730"/>
                <a:gd name="connsiteY0" fmla="*/ 0 h 566138"/>
                <a:gd name="connsiteX1" fmla="*/ 1 w 91730"/>
                <a:gd name="connsiteY1" fmla="*/ 1 h 566138"/>
                <a:gd name="connsiteX2" fmla="*/ 8359 w 91730"/>
                <a:gd name="connsiteY2" fmla="*/ 10131 h 566138"/>
                <a:gd name="connsiteX3" fmla="*/ 91730 w 91730"/>
                <a:gd name="connsiteY3" fmla="*/ 283069 h 566138"/>
                <a:gd name="connsiteX4" fmla="*/ 8359 w 91730"/>
                <a:gd name="connsiteY4" fmla="*/ 556007 h 566138"/>
                <a:gd name="connsiteX5" fmla="*/ 1 w 91730"/>
                <a:gd name="connsiteY5" fmla="*/ 566137 h 566138"/>
                <a:gd name="connsiteX6" fmla="*/ 0 w 91730"/>
                <a:gd name="connsiteY6" fmla="*/ 566138 h 566138"/>
                <a:gd name="connsiteX7" fmla="*/ 0 w 91730"/>
                <a:gd name="connsiteY7" fmla="*/ 566137 h 566138"/>
                <a:gd name="connsiteX8" fmla="*/ 1 w 91730"/>
                <a:gd name="connsiteY8" fmla="*/ 566136 h 566138"/>
                <a:gd name="connsiteX9" fmla="*/ 8358 w 91730"/>
                <a:gd name="connsiteY9" fmla="*/ 556007 h 566138"/>
                <a:gd name="connsiteX10" fmla="*/ 91729 w 91730"/>
                <a:gd name="connsiteY10" fmla="*/ 283069 h 566138"/>
                <a:gd name="connsiteX11" fmla="*/ 8358 w 91730"/>
                <a:gd name="connsiteY11" fmla="*/ 10131 h 566138"/>
                <a:gd name="connsiteX12" fmla="*/ 1 w 91730"/>
                <a:gd name="connsiteY12" fmla="*/ 2 h 566138"/>
                <a:gd name="connsiteX13" fmla="*/ 0 w 91730"/>
                <a:gd name="connsiteY13" fmla="*/ 1 h 566138"/>
                <a:gd name="connsiteX14" fmla="*/ 0 w 91730"/>
                <a:gd name="connsiteY14" fmla="*/ 0 h 56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30" h="566138">
                  <a:moveTo>
                    <a:pt x="0" y="0"/>
                  </a:moveTo>
                  <a:lnTo>
                    <a:pt x="1" y="1"/>
                  </a:lnTo>
                  <a:lnTo>
                    <a:pt x="8359" y="10131"/>
                  </a:lnTo>
                  <a:cubicBezTo>
                    <a:pt x="60995" y="88043"/>
                    <a:pt x="91730" y="181967"/>
                    <a:pt x="91730" y="283069"/>
                  </a:cubicBezTo>
                  <a:cubicBezTo>
                    <a:pt x="91730" y="384172"/>
                    <a:pt x="60995" y="478096"/>
                    <a:pt x="8359" y="556007"/>
                  </a:cubicBezTo>
                  <a:lnTo>
                    <a:pt x="1" y="566137"/>
                  </a:lnTo>
                  <a:lnTo>
                    <a:pt x="0" y="566138"/>
                  </a:lnTo>
                  <a:lnTo>
                    <a:pt x="0" y="566137"/>
                  </a:lnTo>
                  <a:lnTo>
                    <a:pt x="1" y="566136"/>
                  </a:lnTo>
                  <a:lnTo>
                    <a:pt x="8358" y="556007"/>
                  </a:lnTo>
                  <a:cubicBezTo>
                    <a:pt x="60994" y="478096"/>
                    <a:pt x="91729" y="384172"/>
                    <a:pt x="91729" y="283069"/>
                  </a:cubicBezTo>
                  <a:cubicBezTo>
                    <a:pt x="91729" y="181967"/>
                    <a:pt x="60994" y="88043"/>
                    <a:pt x="8358" y="10131"/>
                  </a:cubicBezTo>
                  <a:lnTo>
                    <a:pt x="1" y="2"/>
                  </a:lnTo>
                  <a:lnTo>
                    <a:pt x="0" y="1"/>
                  </a:lnTo>
                  <a:lnTo>
                    <a:pt x="0" y="0"/>
                  </a:ln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9" name="フリーフォーム 28"/>
            <p:cNvSpPr/>
            <p:nvPr/>
          </p:nvSpPr>
          <p:spPr>
            <a:xfrm>
              <a:off x="2747665" y="1726801"/>
              <a:ext cx="3725690" cy="1232698"/>
            </a:xfrm>
            <a:custGeom>
              <a:avLst/>
              <a:gdLst>
                <a:gd name="connsiteX0" fmla="*/ 72594 w 3725690"/>
                <a:gd name="connsiteY0" fmla="*/ 0 h 1232698"/>
                <a:gd name="connsiteX1" fmla="*/ 3653096 w 3725690"/>
                <a:gd name="connsiteY1" fmla="*/ 0 h 1232698"/>
                <a:gd name="connsiteX2" fmla="*/ 3725690 w 3725690"/>
                <a:gd name="connsiteY2" fmla="*/ 72594 h 1232698"/>
                <a:gd name="connsiteX3" fmla="*/ 3725690 w 3725690"/>
                <a:gd name="connsiteY3" fmla="*/ 1160104 h 1232698"/>
                <a:gd name="connsiteX4" fmla="*/ 3653096 w 3725690"/>
                <a:gd name="connsiteY4" fmla="*/ 1232698 h 1232698"/>
                <a:gd name="connsiteX5" fmla="*/ 72594 w 3725690"/>
                <a:gd name="connsiteY5" fmla="*/ 1232698 h 1232698"/>
                <a:gd name="connsiteX6" fmla="*/ 0 w 3725690"/>
                <a:gd name="connsiteY6" fmla="*/ 1160104 h 1232698"/>
                <a:gd name="connsiteX7" fmla="*/ 0 w 3725690"/>
                <a:gd name="connsiteY7" fmla="*/ 852177 h 1232698"/>
                <a:gd name="connsiteX8" fmla="*/ 1 w 3725690"/>
                <a:gd name="connsiteY8" fmla="*/ 852176 h 1232698"/>
                <a:gd name="connsiteX9" fmla="*/ 8359 w 3725690"/>
                <a:gd name="connsiteY9" fmla="*/ 842046 h 1232698"/>
                <a:gd name="connsiteX10" fmla="*/ 91730 w 3725690"/>
                <a:gd name="connsiteY10" fmla="*/ 569108 h 1232698"/>
                <a:gd name="connsiteX11" fmla="*/ 8359 w 3725690"/>
                <a:gd name="connsiteY11" fmla="*/ 296170 h 1232698"/>
                <a:gd name="connsiteX12" fmla="*/ 1 w 3725690"/>
                <a:gd name="connsiteY12" fmla="*/ 286040 h 1232698"/>
                <a:gd name="connsiteX13" fmla="*/ 0 w 3725690"/>
                <a:gd name="connsiteY13" fmla="*/ 286039 h 1232698"/>
                <a:gd name="connsiteX14" fmla="*/ 0 w 3725690"/>
                <a:gd name="connsiteY14" fmla="*/ 72594 h 1232698"/>
                <a:gd name="connsiteX15" fmla="*/ 72594 w 3725690"/>
                <a:gd name="connsiteY15" fmla="*/ 0 h 123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690" h="1232698">
                  <a:moveTo>
                    <a:pt x="72594" y="0"/>
                  </a:moveTo>
                  <a:lnTo>
                    <a:pt x="3653096" y="0"/>
                  </a:lnTo>
                  <a:cubicBezTo>
                    <a:pt x="3693189" y="0"/>
                    <a:pt x="3725690" y="32501"/>
                    <a:pt x="3725690" y="72594"/>
                  </a:cubicBezTo>
                  <a:lnTo>
                    <a:pt x="3725690" y="1160104"/>
                  </a:lnTo>
                  <a:cubicBezTo>
                    <a:pt x="3725690" y="1200197"/>
                    <a:pt x="3693189" y="1232698"/>
                    <a:pt x="3653096" y="1232698"/>
                  </a:cubicBezTo>
                  <a:lnTo>
                    <a:pt x="72594" y="1232698"/>
                  </a:lnTo>
                  <a:cubicBezTo>
                    <a:pt x="32501" y="1232698"/>
                    <a:pt x="0" y="1200197"/>
                    <a:pt x="0" y="1160104"/>
                  </a:cubicBezTo>
                  <a:lnTo>
                    <a:pt x="0" y="852177"/>
                  </a:lnTo>
                  <a:lnTo>
                    <a:pt x="1" y="852176"/>
                  </a:lnTo>
                  <a:lnTo>
                    <a:pt x="8359" y="842046"/>
                  </a:lnTo>
                  <a:cubicBezTo>
                    <a:pt x="60995" y="764135"/>
                    <a:pt x="91730" y="670211"/>
                    <a:pt x="91730" y="569108"/>
                  </a:cubicBezTo>
                  <a:cubicBezTo>
                    <a:pt x="91730" y="468006"/>
                    <a:pt x="60995" y="374082"/>
                    <a:pt x="8359" y="296170"/>
                  </a:cubicBezTo>
                  <a:lnTo>
                    <a:pt x="1" y="286040"/>
                  </a:lnTo>
                  <a:lnTo>
                    <a:pt x="0" y="286039"/>
                  </a:lnTo>
                  <a:lnTo>
                    <a:pt x="0" y="72594"/>
                  </a:lnTo>
                  <a:cubicBezTo>
                    <a:pt x="0" y="32501"/>
                    <a:pt x="32501" y="0"/>
                    <a:pt x="72594" y="0"/>
                  </a:cubicBezTo>
                  <a:close/>
                </a:path>
              </a:pathLst>
            </a:custGeom>
            <a:solidFill>
              <a:schemeClr val="bg1"/>
            </a:solidFill>
            <a:ln w="25400">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 name="正方形/長方形 5"/>
            <p:cNvSpPr/>
            <p:nvPr/>
          </p:nvSpPr>
          <p:spPr>
            <a:xfrm>
              <a:off x="2881463" y="1892860"/>
              <a:ext cx="3591892" cy="983202"/>
            </a:xfrm>
            <a:prstGeom prst="rect">
              <a:avLst/>
            </a:prstGeom>
          </p:spPr>
          <p:txBody>
            <a:bodyPr wrap="square">
              <a:noAutofit/>
            </a:bodyPr>
            <a:lstStyle/>
            <a:p>
              <a:pPr defTabSz="1954761">
                <a:lnSpc>
                  <a:spcPct val="90000"/>
                </a:lnSpc>
                <a:spcBef>
                  <a:spcPct val="0"/>
                </a:spcBef>
                <a:spcAft>
                  <a:spcPct val="35000"/>
                </a:spcAft>
              </a:pPr>
              <a:r>
                <a:rPr kumimoji="1" lang="ja-JP" altLang="en-US" dirty="0"/>
                <a:t>マルウェア</a:t>
              </a:r>
              <a:r>
                <a:rPr kumimoji="1" lang="ja-JP" altLang="en-US" dirty="0" smtClean="0"/>
                <a:t>感染、ランサムウェア対策、標的型</a:t>
              </a:r>
              <a:r>
                <a:rPr kumimoji="1" lang="ja-JP" altLang="en-US" dirty="0"/>
                <a:t>攻撃</a:t>
              </a:r>
              <a:r>
                <a:rPr kumimoji="1" lang="ja-JP" altLang="en-US" dirty="0" smtClean="0"/>
                <a:t>対策に</a:t>
              </a:r>
              <a:r>
                <a:rPr kumimoji="1" lang="en-US" altLang="ja-JP" dirty="0" smtClean="0"/>
                <a:t/>
              </a:r>
              <a:br>
                <a:rPr kumimoji="1" lang="en-US" altLang="ja-JP" dirty="0" smtClean="0"/>
              </a:br>
              <a:r>
                <a:rPr kumimoji="1" lang="ja-JP" altLang="en-US" dirty="0" smtClean="0"/>
                <a:t>関心</a:t>
              </a:r>
              <a:r>
                <a:rPr kumimoji="1" lang="ja-JP" altLang="en-US" dirty="0"/>
                <a:t>をお持ちのお客様</a:t>
              </a:r>
            </a:p>
          </p:txBody>
        </p:sp>
      </p:grpSp>
      <p:grpSp>
        <p:nvGrpSpPr>
          <p:cNvPr id="32" name="グループ化 31"/>
          <p:cNvGrpSpPr/>
          <p:nvPr/>
        </p:nvGrpSpPr>
        <p:grpSpPr>
          <a:xfrm>
            <a:off x="934275" y="3211724"/>
            <a:ext cx="3554699" cy="1357369"/>
            <a:chOff x="2747665" y="1726801"/>
            <a:chExt cx="3847753" cy="1357369"/>
          </a:xfrm>
        </p:grpSpPr>
        <p:sp>
          <p:nvSpPr>
            <p:cNvPr id="33" name="角丸四角形 32"/>
            <p:cNvSpPr/>
            <p:nvPr/>
          </p:nvSpPr>
          <p:spPr>
            <a:xfrm>
              <a:off x="2869728" y="1892022"/>
              <a:ext cx="3725690" cy="1192148"/>
            </a:xfrm>
            <a:prstGeom prst="roundRect">
              <a:avLst>
                <a:gd name="adj" fmla="val 5889"/>
              </a:avLst>
            </a:prstGeom>
            <a:solidFill>
              <a:schemeClr val="accent6"/>
            </a:solidFill>
            <a:ln>
              <a:solidFill>
                <a:schemeClr val="accent6"/>
              </a:solidFill>
            </a:ln>
          </p:spPr>
          <p:style>
            <a:lnRef idx="2">
              <a:schemeClr val="accent5"/>
            </a:lnRef>
            <a:fillRef idx="1">
              <a:schemeClr val="lt1"/>
            </a:fillRef>
            <a:effectRef idx="0">
              <a:schemeClr val="accent5"/>
            </a:effectRef>
            <a:fontRef idx="minor">
              <a:schemeClr val="dk1"/>
            </a:fontRef>
          </p:style>
          <p:txBody>
            <a:bodyPr spcFirstLastPara="0" vert="horz" wrap="square" lIns="108000" tIns="111702" rIns="36000" bIns="111702" numCol="1" spcCol="1270" anchor="ctr" anchorCtr="0">
              <a:noAutofit/>
            </a:bodyPr>
            <a:lstStyle/>
            <a:p>
              <a:pPr defTabSz="1954761">
                <a:lnSpc>
                  <a:spcPct val="90000"/>
                </a:lnSpc>
                <a:spcBef>
                  <a:spcPct val="0"/>
                </a:spcBef>
                <a:spcAft>
                  <a:spcPct val="35000"/>
                </a:spcAft>
              </a:pPr>
              <a:endParaRPr kumimoji="1" lang="ja-JP" altLang="en-US" sz="2000" dirty="0"/>
            </a:p>
          </p:txBody>
        </p:sp>
        <p:sp>
          <p:nvSpPr>
            <p:cNvPr id="34" name="フリーフォーム 33"/>
            <p:cNvSpPr/>
            <p:nvPr/>
          </p:nvSpPr>
          <p:spPr>
            <a:xfrm>
              <a:off x="2760295" y="2014650"/>
              <a:ext cx="91730" cy="566138"/>
            </a:xfrm>
            <a:custGeom>
              <a:avLst/>
              <a:gdLst>
                <a:gd name="connsiteX0" fmla="*/ 0 w 91730"/>
                <a:gd name="connsiteY0" fmla="*/ 0 h 566138"/>
                <a:gd name="connsiteX1" fmla="*/ 1 w 91730"/>
                <a:gd name="connsiteY1" fmla="*/ 1 h 566138"/>
                <a:gd name="connsiteX2" fmla="*/ 8359 w 91730"/>
                <a:gd name="connsiteY2" fmla="*/ 10131 h 566138"/>
                <a:gd name="connsiteX3" fmla="*/ 91730 w 91730"/>
                <a:gd name="connsiteY3" fmla="*/ 283069 h 566138"/>
                <a:gd name="connsiteX4" fmla="*/ 8359 w 91730"/>
                <a:gd name="connsiteY4" fmla="*/ 556007 h 566138"/>
                <a:gd name="connsiteX5" fmla="*/ 1 w 91730"/>
                <a:gd name="connsiteY5" fmla="*/ 566137 h 566138"/>
                <a:gd name="connsiteX6" fmla="*/ 0 w 91730"/>
                <a:gd name="connsiteY6" fmla="*/ 566138 h 566138"/>
                <a:gd name="connsiteX7" fmla="*/ 0 w 91730"/>
                <a:gd name="connsiteY7" fmla="*/ 566137 h 566138"/>
                <a:gd name="connsiteX8" fmla="*/ 1 w 91730"/>
                <a:gd name="connsiteY8" fmla="*/ 566136 h 566138"/>
                <a:gd name="connsiteX9" fmla="*/ 8358 w 91730"/>
                <a:gd name="connsiteY9" fmla="*/ 556007 h 566138"/>
                <a:gd name="connsiteX10" fmla="*/ 91729 w 91730"/>
                <a:gd name="connsiteY10" fmla="*/ 283069 h 566138"/>
                <a:gd name="connsiteX11" fmla="*/ 8358 w 91730"/>
                <a:gd name="connsiteY11" fmla="*/ 10131 h 566138"/>
                <a:gd name="connsiteX12" fmla="*/ 1 w 91730"/>
                <a:gd name="connsiteY12" fmla="*/ 2 h 566138"/>
                <a:gd name="connsiteX13" fmla="*/ 0 w 91730"/>
                <a:gd name="connsiteY13" fmla="*/ 1 h 566138"/>
                <a:gd name="connsiteX14" fmla="*/ 0 w 91730"/>
                <a:gd name="connsiteY14" fmla="*/ 0 h 56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30" h="566138">
                  <a:moveTo>
                    <a:pt x="0" y="0"/>
                  </a:moveTo>
                  <a:lnTo>
                    <a:pt x="1" y="1"/>
                  </a:lnTo>
                  <a:lnTo>
                    <a:pt x="8359" y="10131"/>
                  </a:lnTo>
                  <a:cubicBezTo>
                    <a:pt x="60995" y="88043"/>
                    <a:pt x="91730" y="181967"/>
                    <a:pt x="91730" y="283069"/>
                  </a:cubicBezTo>
                  <a:cubicBezTo>
                    <a:pt x="91730" y="384172"/>
                    <a:pt x="60995" y="478096"/>
                    <a:pt x="8359" y="556007"/>
                  </a:cubicBezTo>
                  <a:lnTo>
                    <a:pt x="1" y="566137"/>
                  </a:lnTo>
                  <a:lnTo>
                    <a:pt x="0" y="566138"/>
                  </a:lnTo>
                  <a:lnTo>
                    <a:pt x="0" y="566137"/>
                  </a:lnTo>
                  <a:lnTo>
                    <a:pt x="1" y="566136"/>
                  </a:lnTo>
                  <a:lnTo>
                    <a:pt x="8358" y="556007"/>
                  </a:lnTo>
                  <a:cubicBezTo>
                    <a:pt x="60994" y="478096"/>
                    <a:pt x="91729" y="384172"/>
                    <a:pt x="91729" y="283069"/>
                  </a:cubicBezTo>
                  <a:cubicBezTo>
                    <a:pt x="91729" y="181967"/>
                    <a:pt x="60994" y="88043"/>
                    <a:pt x="8358" y="10131"/>
                  </a:cubicBezTo>
                  <a:lnTo>
                    <a:pt x="1" y="2"/>
                  </a:lnTo>
                  <a:lnTo>
                    <a:pt x="0" y="1"/>
                  </a:lnTo>
                  <a:lnTo>
                    <a:pt x="0" y="0"/>
                  </a:ln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5" name="フリーフォーム 34"/>
            <p:cNvSpPr/>
            <p:nvPr/>
          </p:nvSpPr>
          <p:spPr>
            <a:xfrm>
              <a:off x="2747665" y="1726801"/>
              <a:ext cx="3725690" cy="1232698"/>
            </a:xfrm>
            <a:custGeom>
              <a:avLst/>
              <a:gdLst>
                <a:gd name="connsiteX0" fmla="*/ 72594 w 3725690"/>
                <a:gd name="connsiteY0" fmla="*/ 0 h 1232698"/>
                <a:gd name="connsiteX1" fmla="*/ 3653096 w 3725690"/>
                <a:gd name="connsiteY1" fmla="*/ 0 h 1232698"/>
                <a:gd name="connsiteX2" fmla="*/ 3725690 w 3725690"/>
                <a:gd name="connsiteY2" fmla="*/ 72594 h 1232698"/>
                <a:gd name="connsiteX3" fmla="*/ 3725690 w 3725690"/>
                <a:gd name="connsiteY3" fmla="*/ 1160104 h 1232698"/>
                <a:gd name="connsiteX4" fmla="*/ 3653096 w 3725690"/>
                <a:gd name="connsiteY4" fmla="*/ 1232698 h 1232698"/>
                <a:gd name="connsiteX5" fmla="*/ 72594 w 3725690"/>
                <a:gd name="connsiteY5" fmla="*/ 1232698 h 1232698"/>
                <a:gd name="connsiteX6" fmla="*/ 0 w 3725690"/>
                <a:gd name="connsiteY6" fmla="*/ 1160104 h 1232698"/>
                <a:gd name="connsiteX7" fmla="*/ 0 w 3725690"/>
                <a:gd name="connsiteY7" fmla="*/ 852177 h 1232698"/>
                <a:gd name="connsiteX8" fmla="*/ 1 w 3725690"/>
                <a:gd name="connsiteY8" fmla="*/ 852176 h 1232698"/>
                <a:gd name="connsiteX9" fmla="*/ 8359 w 3725690"/>
                <a:gd name="connsiteY9" fmla="*/ 842046 h 1232698"/>
                <a:gd name="connsiteX10" fmla="*/ 91730 w 3725690"/>
                <a:gd name="connsiteY10" fmla="*/ 569108 h 1232698"/>
                <a:gd name="connsiteX11" fmla="*/ 8359 w 3725690"/>
                <a:gd name="connsiteY11" fmla="*/ 296170 h 1232698"/>
                <a:gd name="connsiteX12" fmla="*/ 1 w 3725690"/>
                <a:gd name="connsiteY12" fmla="*/ 286040 h 1232698"/>
                <a:gd name="connsiteX13" fmla="*/ 0 w 3725690"/>
                <a:gd name="connsiteY13" fmla="*/ 286039 h 1232698"/>
                <a:gd name="connsiteX14" fmla="*/ 0 w 3725690"/>
                <a:gd name="connsiteY14" fmla="*/ 72594 h 1232698"/>
                <a:gd name="connsiteX15" fmla="*/ 72594 w 3725690"/>
                <a:gd name="connsiteY15" fmla="*/ 0 h 123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690" h="1232698">
                  <a:moveTo>
                    <a:pt x="72594" y="0"/>
                  </a:moveTo>
                  <a:lnTo>
                    <a:pt x="3653096" y="0"/>
                  </a:lnTo>
                  <a:cubicBezTo>
                    <a:pt x="3693189" y="0"/>
                    <a:pt x="3725690" y="32501"/>
                    <a:pt x="3725690" y="72594"/>
                  </a:cubicBezTo>
                  <a:lnTo>
                    <a:pt x="3725690" y="1160104"/>
                  </a:lnTo>
                  <a:cubicBezTo>
                    <a:pt x="3725690" y="1200197"/>
                    <a:pt x="3693189" y="1232698"/>
                    <a:pt x="3653096" y="1232698"/>
                  </a:cubicBezTo>
                  <a:lnTo>
                    <a:pt x="72594" y="1232698"/>
                  </a:lnTo>
                  <a:cubicBezTo>
                    <a:pt x="32501" y="1232698"/>
                    <a:pt x="0" y="1200197"/>
                    <a:pt x="0" y="1160104"/>
                  </a:cubicBezTo>
                  <a:lnTo>
                    <a:pt x="0" y="852177"/>
                  </a:lnTo>
                  <a:lnTo>
                    <a:pt x="1" y="852176"/>
                  </a:lnTo>
                  <a:lnTo>
                    <a:pt x="8359" y="842046"/>
                  </a:lnTo>
                  <a:cubicBezTo>
                    <a:pt x="60995" y="764135"/>
                    <a:pt x="91730" y="670211"/>
                    <a:pt x="91730" y="569108"/>
                  </a:cubicBezTo>
                  <a:cubicBezTo>
                    <a:pt x="91730" y="468006"/>
                    <a:pt x="60995" y="374082"/>
                    <a:pt x="8359" y="296170"/>
                  </a:cubicBezTo>
                  <a:lnTo>
                    <a:pt x="1" y="286040"/>
                  </a:lnTo>
                  <a:lnTo>
                    <a:pt x="0" y="286039"/>
                  </a:lnTo>
                  <a:lnTo>
                    <a:pt x="0" y="72594"/>
                  </a:lnTo>
                  <a:cubicBezTo>
                    <a:pt x="0" y="32501"/>
                    <a:pt x="32501" y="0"/>
                    <a:pt x="72594" y="0"/>
                  </a:cubicBezTo>
                  <a:close/>
                </a:path>
              </a:pathLst>
            </a:custGeom>
            <a:solidFill>
              <a:schemeClr val="bg1"/>
            </a:solidFill>
            <a:ln w="254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6" name="正方形/長方形 35"/>
            <p:cNvSpPr/>
            <p:nvPr/>
          </p:nvSpPr>
          <p:spPr>
            <a:xfrm>
              <a:off x="2881463" y="1892860"/>
              <a:ext cx="3591892" cy="983202"/>
            </a:xfrm>
            <a:prstGeom prst="rect">
              <a:avLst/>
            </a:prstGeom>
          </p:spPr>
          <p:txBody>
            <a:bodyPr wrap="square">
              <a:noAutofit/>
            </a:bodyPr>
            <a:lstStyle/>
            <a:p>
              <a:pPr defTabSz="1954761">
                <a:lnSpc>
                  <a:spcPct val="90000"/>
                </a:lnSpc>
                <a:spcBef>
                  <a:spcPct val="0"/>
                </a:spcBef>
                <a:spcAft>
                  <a:spcPct val="35000"/>
                </a:spcAft>
              </a:pPr>
              <a:r>
                <a:rPr kumimoji="1" lang="ja-JP" altLang="en-US" dirty="0"/>
                <a:t>マルウェア感染の経験が</a:t>
              </a:r>
              <a:r>
                <a:rPr kumimoji="1" lang="ja-JP" altLang="en-US" dirty="0" smtClean="0"/>
                <a:t>ある</a:t>
              </a:r>
              <a:r>
                <a:rPr kumimoji="1" lang="en-US" altLang="ja-JP" smtClean="0"/>
                <a:t/>
              </a:r>
              <a:br>
                <a:rPr kumimoji="1" lang="en-US" altLang="ja-JP" smtClean="0"/>
              </a:br>
              <a:r>
                <a:rPr kumimoji="1" lang="ja-JP" altLang="en-US" dirty="0" smtClean="0"/>
                <a:t>お客様（</a:t>
              </a:r>
              <a:r>
                <a:rPr kumimoji="1" lang="ja-JP" altLang="en-US" dirty="0"/>
                <a:t>感染したマルウェア</a:t>
              </a:r>
              <a:r>
                <a:rPr kumimoji="1" lang="ja-JP" altLang="en-US" dirty="0" smtClean="0"/>
                <a:t>の</a:t>
              </a:r>
              <a:r>
                <a:rPr kumimoji="1" lang="en-US" altLang="ja-JP" dirty="0" smtClean="0"/>
                <a:t/>
              </a:r>
              <a:br>
                <a:rPr kumimoji="1" lang="en-US" altLang="ja-JP" dirty="0" smtClean="0"/>
              </a:br>
              <a:r>
                <a:rPr kumimoji="1" lang="ja-JP" altLang="en-US" dirty="0" smtClean="0"/>
                <a:t>原因</a:t>
              </a:r>
              <a:r>
                <a:rPr kumimoji="1" lang="ja-JP" altLang="en-US" dirty="0"/>
                <a:t>究明を徹底的にやりたい）</a:t>
              </a:r>
            </a:p>
          </p:txBody>
        </p:sp>
      </p:grpSp>
      <p:grpSp>
        <p:nvGrpSpPr>
          <p:cNvPr id="37" name="グループ化 36"/>
          <p:cNvGrpSpPr/>
          <p:nvPr/>
        </p:nvGrpSpPr>
        <p:grpSpPr>
          <a:xfrm>
            <a:off x="5401776" y="3211724"/>
            <a:ext cx="3529985" cy="1320298"/>
            <a:chOff x="2747665" y="1726801"/>
            <a:chExt cx="3821001" cy="1320298"/>
          </a:xfrm>
        </p:grpSpPr>
        <p:sp>
          <p:nvSpPr>
            <p:cNvPr id="38" name="角丸四角形 37"/>
            <p:cNvSpPr/>
            <p:nvPr/>
          </p:nvSpPr>
          <p:spPr>
            <a:xfrm>
              <a:off x="2842976" y="1854951"/>
              <a:ext cx="3725690" cy="1192148"/>
            </a:xfrm>
            <a:prstGeom prst="roundRect">
              <a:avLst>
                <a:gd name="adj" fmla="val 5889"/>
              </a:avLst>
            </a:prstGeom>
            <a:solidFill>
              <a:schemeClr val="accent6">
                <a:lumMod val="50000"/>
              </a:schemeClr>
            </a:solidFill>
            <a:ln>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spcFirstLastPara="0" vert="horz" wrap="square" lIns="108000" tIns="111702" rIns="36000" bIns="111702" numCol="1" spcCol="1270" anchor="ctr" anchorCtr="0">
              <a:noAutofit/>
            </a:bodyPr>
            <a:lstStyle/>
            <a:p>
              <a:pPr defTabSz="1954761">
                <a:lnSpc>
                  <a:spcPct val="90000"/>
                </a:lnSpc>
                <a:spcBef>
                  <a:spcPct val="0"/>
                </a:spcBef>
                <a:spcAft>
                  <a:spcPct val="35000"/>
                </a:spcAft>
              </a:pPr>
              <a:endParaRPr kumimoji="1" lang="ja-JP" altLang="en-US" sz="2000" dirty="0"/>
            </a:p>
          </p:txBody>
        </p:sp>
        <p:sp>
          <p:nvSpPr>
            <p:cNvPr id="39" name="フリーフォーム 38"/>
            <p:cNvSpPr/>
            <p:nvPr/>
          </p:nvSpPr>
          <p:spPr>
            <a:xfrm>
              <a:off x="2760295" y="2014650"/>
              <a:ext cx="91730" cy="566138"/>
            </a:xfrm>
            <a:custGeom>
              <a:avLst/>
              <a:gdLst>
                <a:gd name="connsiteX0" fmla="*/ 0 w 91730"/>
                <a:gd name="connsiteY0" fmla="*/ 0 h 566138"/>
                <a:gd name="connsiteX1" fmla="*/ 1 w 91730"/>
                <a:gd name="connsiteY1" fmla="*/ 1 h 566138"/>
                <a:gd name="connsiteX2" fmla="*/ 8359 w 91730"/>
                <a:gd name="connsiteY2" fmla="*/ 10131 h 566138"/>
                <a:gd name="connsiteX3" fmla="*/ 91730 w 91730"/>
                <a:gd name="connsiteY3" fmla="*/ 283069 h 566138"/>
                <a:gd name="connsiteX4" fmla="*/ 8359 w 91730"/>
                <a:gd name="connsiteY4" fmla="*/ 556007 h 566138"/>
                <a:gd name="connsiteX5" fmla="*/ 1 w 91730"/>
                <a:gd name="connsiteY5" fmla="*/ 566137 h 566138"/>
                <a:gd name="connsiteX6" fmla="*/ 0 w 91730"/>
                <a:gd name="connsiteY6" fmla="*/ 566138 h 566138"/>
                <a:gd name="connsiteX7" fmla="*/ 0 w 91730"/>
                <a:gd name="connsiteY7" fmla="*/ 566137 h 566138"/>
                <a:gd name="connsiteX8" fmla="*/ 1 w 91730"/>
                <a:gd name="connsiteY8" fmla="*/ 566136 h 566138"/>
                <a:gd name="connsiteX9" fmla="*/ 8358 w 91730"/>
                <a:gd name="connsiteY9" fmla="*/ 556007 h 566138"/>
                <a:gd name="connsiteX10" fmla="*/ 91729 w 91730"/>
                <a:gd name="connsiteY10" fmla="*/ 283069 h 566138"/>
                <a:gd name="connsiteX11" fmla="*/ 8358 w 91730"/>
                <a:gd name="connsiteY11" fmla="*/ 10131 h 566138"/>
                <a:gd name="connsiteX12" fmla="*/ 1 w 91730"/>
                <a:gd name="connsiteY12" fmla="*/ 2 h 566138"/>
                <a:gd name="connsiteX13" fmla="*/ 0 w 91730"/>
                <a:gd name="connsiteY13" fmla="*/ 1 h 566138"/>
                <a:gd name="connsiteX14" fmla="*/ 0 w 91730"/>
                <a:gd name="connsiteY14" fmla="*/ 0 h 56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30" h="566138">
                  <a:moveTo>
                    <a:pt x="0" y="0"/>
                  </a:moveTo>
                  <a:lnTo>
                    <a:pt x="1" y="1"/>
                  </a:lnTo>
                  <a:lnTo>
                    <a:pt x="8359" y="10131"/>
                  </a:lnTo>
                  <a:cubicBezTo>
                    <a:pt x="60995" y="88043"/>
                    <a:pt x="91730" y="181967"/>
                    <a:pt x="91730" y="283069"/>
                  </a:cubicBezTo>
                  <a:cubicBezTo>
                    <a:pt x="91730" y="384172"/>
                    <a:pt x="60995" y="478096"/>
                    <a:pt x="8359" y="556007"/>
                  </a:cubicBezTo>
                  <a:lnTo>
                    <a:pt x="1" y="566137"/>
                  </a:lnTo>
                  <a:lnTo>
                    <a:pt x="0" y="566138"/>
                  </a:lnTo>
                  <a:lnTo>
                    <a:pt x="0" y="566137"/>
                  </a:lnTo>
                  <a:lnTo>
                    <a:pt x="1" y="566136"/>
                  </a:lnTo>
                  <a:lnTo>
                    <a:pt x="8358" y="556007"/>
                  </a:lnTo>
                  <a:cubicBezTo>
                    <a:pt x="60994" y="478096"/>
                    <a:pt x="91729" y="384172"/>
                    <a:pt x="91729" y="283069"/>
                  </a:cubicBezTo>
                  <a:cubicBezTo>
                    <a:pt x="91729" y="181967"/>
                    <a:pt x="60994" y="88043"/>
                    <a:pt x="8358" y="10131"/>
                  </a:cubicBezTo>
                  <a:lnTo>
                    <a:pt x="1" y="2"/>
                  </a:lnTo>
                  <a:lnTo>
                    <a:pt x="0" y="1"/>
                  </a:lnTo>
                  <a:lnTo>
                    <a:pt x="0" y="0"/>
                  </a:ln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0" name="フリーフォーム 39"/>
            <p:cNvSpPr/>
            <p:nvPr/>
          </p:nvSpPr>
          <p:spPr>
            <a:xfrm>
              <a:off x="2747665" y="1726801"/>
              <a:ext cx="3725690" cy="1232698"/>
            </a:xfrm>
            <a:custGeom>
              <a:avLst/>
              <a:gdLst>
                <a:gd name="connsiteX0" fmla="*/ 72594 w 3725690"/>
                <a:gd name="connsiteY0" fmla="*/ 0 h 1232698"/>
                <a:gd name="connsiteX1" fmla="*/ 3653096 w 3725690"/>
                <a:gd name="connsiteY1" fmla="*/ 0 h 1232698"/>
                <a:gd name="connsiteX2" fmla="*/ 3725690 w 3725690"/>
                <a:gd name="connsiteY2" fmla="*/ 72594 h 1232698"/>
                <a:gd name="connsiteX3" fmla="*/ 3725690 w 3725690"/>
                <a:gd name="connsiteY3" fmla="*/ 1160104 h 1232698"/>
                <a:gd name="connsiteX4" fmla="*/ 3653096 w 3725690"/>
                <a:gd name="connsiteY4" fmla="*/ 1232698 h 1232698"/>
                <a:gd name="connsiteX5" fmla="*/ 72594 w 3725690"/>
                <a:gd name="connsiteY5" fmla="*/ 1232698 h 1232698"/>
                <a:gd name="connsiteX6" fmla="*/ 0 w 3725690"/>
                <a:gd name="connsiteY6" fmla="*/ 1160104 h 1232698"/>
                <a:gd name="connsiteX7" fmla="*/ 0 w 3725690"/>
                <a:gd name="connsiteY7" fmla="*/ 852177 h 1232698"/>
                <a:gd name="connsiteX8" fmla="*/ 1 w 3725690"/>
                <a:gd name="connsiteY8" fmla="*/ 852176 h 1232698"/>
                <a:gd name="connsiteX9" fmla="*/ 8359 w 3725690"/>
                <a:gd name="connsiteY9" fmla="*/ 842046 h 1232698"/>
                <a:gd name="connsiteX10" fmla="*/ 91730 w 3725690"/>
                <a:gd name="connsiteY10" fmla="*/ 569108 h 1232698"/>
                <a:gd name="connsiteX11" fmla="*/ 8359 w 3725690"/>
                <a:gd name="connsiteY11" fmla="*/ 296170 h 1232698"/>
                <a:gd name="connsiteX12" fmla="*/ 1 w 3725690"/>
                <a:gd name="connsiteY12" fmla="*/ 286040 h 1232698"/>
                <a:gd name="connsiteX13" fmla="*/ 0 w 3725690"/>
                <a:gd name="connsiteY13" fmla="*/ 286039 h 1232698"/>
                <a:gd name="connsiteX14" fmla="*/ 0 w 3725690"/>
                <a:gd name="connsiteY14" fmla="*/ 72594 h 1232698"/>
                <a:gd name="connsiteX15" fmla="*/ 72594 w 3725690"/>
                <a:gd name="connsiteY15" fmla="*/ 0 h 123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690" h="1232698">
                  <a:moveTo>
                    <a:pt x="72594" y="0"/>
                  </a:moveTo>
                  <a:lnTo>
                    <a:pt x="3653096" y="0"/>
                  </a:lnTo>
                  <a:cubicBezTo>
                    <a:pt x="3693189" y="0"/>
                    <a:pt x="3725690" y="32501"/>
                    <a:pt x="3725690" y="72594"/>
                  </a:cubicBezTo>
                  <a:lnTo>
                    <a:pt x="3725690" y="1160104"/>
                  </a:lnTo>
                  <a:cubicBezTo>
                    <a:pt x="3725690" y="1200197"/>
                    <a:pt x="3693189" y="1232698"/>
                    <a:pt x="3653096" y="1232698"/>
                  </a:cubicBezTo>
                  <a:lnTo>
                    <a:pt x="72594" y="1232698"/>
                  </a:lnTo>
                  <a:cubicBezTo>
                    <a:pt x="32501" y="1232698"/>
                    <a:pt x="0" y="1200197"/>
                    <a:pt x="0" y="1160104"/>
                  </a:cubicBezTo>
                  <a:lnTo>
                    <a:pt x="0" y="852177"/>
                  </a:lnTo>
                  <a:lnTo>
                    <a:pt x="1" y="852176"/>
                  </a:lnTo>
                  <a:lnTo>
                    <a:pt x="8359" y="842046"/>
                  </a:lnTo>
                  <a:cubicBezTo>
                    <a:pt x="60995" y="764135"/>
                    <a:pt x="91730" y="670211"/>
                    <a:pt x="91730" y="569108"/>
                  </a:cubicBezTo>
                  <a:cubicBezTo>
                    <a:pt x="91730" y="468006"/>
                    <a:pt x="60995" y="374082"/>
                    <a:pt x="8359" y="296170"/>
                  </a:cubicBezTo>
                  <a:lnTo>
                    <a:pt x="1" y="286040"/>
                  </a:lnTo>
                  <a:lnTo>
                    <a:pt x="0" y="286039"/>
                  </a:lnTo>
                  <a:lnTo>
                    <a:pt x="0" y="72594"/>
                  </a:lnTo>
                  <a:cubicBezTo>
                    <a:pt x="0" y="32501"/>
                    <a:pt x="32501" y="0"/>
                    <a:pt x="72594" y="0"/>
                  </a:cubicBezTo>
                  <a:close/>
                </a:path>
              </a:pathLst>
            </a:custGeom>
            <a:solidFill>
              <a:schemeClr val="bg1"/>
            </a:solidFill>
            <a:ln w="25400">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1" name="正方形/長方形 40"/>
            <p:cNvSpPr/>
            <p:nvPr/>
          </p:nvSpPr>
          <p:spPr>
            <a:xfrm>
              <a:off x="2881463" y="1892860"/>
              <a:ext cx="3591892" cy="983202"/>
            </a:xfrm>
            <a:prstGeom prst="rect">
              <a:avLst/>
            </a:prstGeom>
          </p:spPr>
          <p:txBody>
            <a:bodyPr wrap="square">
              <a:noAutofit/>
            </a:bodyPr>
            <a:lstStyle/>
            <a:p>
              <a:pPr defTabSz="1954761">
                <a:lnSpc>
                  <a:spcPct val="90000"/>
                </a:lnSpc>
                <a:spcBef>
                  <a:spcPct val="0"/>
                </a:spcBef>
                <a:spcAft>
                  <a:spcPct val="35000"/>
                </a:spcAft>
              </a:pPr>
              <a:r>
                <a:rPr kumimoji="1" lang="ja-JP" altLang="en-US" dirty="0"/>
                <a:t>アンチウィルスの定時スキャン（フル スキャン）が重くて</a:t>
              </a:r>
              <a:r>
                <a:rPr kumimoji="1" lang="ja-JP" altLang="en-US" dirty="0" smtClean="0"/>
                <a:t>業務に支障があるとお考え</a:t>
              </a:r>
              <a:r>
                <a:rPr kumimoji="1" lang="ja-JP" altLang="en-US" dirty="0"/>
                <a:t>のお客様</a:t>
              </a:r>
            </a:p>
          </p:txBody>
        </p:sp>
      </p:grpSp>
      <p:sp>
        <p:nvSpPr>
          <p:cNvPr id="5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3</a:t>
            </a:fld>
            <a:endParaRPr lang="en-US" sz="600" dirty="0">
              <a:solidFill>
                <a:srgbClr val="000000">
                  <a:alpha val="25000"/>
                </a:srgbClr>
              </a:solidFill>
              <a:latin typeface="+mn-lt"/>
              <a:ea typeface="+mn-ea"/>
              <a:cs typeface="CiscoSans Thin"/>
            </a:endParaRPr>
          </a:p>
        </p:txBody>
      </p:sp>
      <p:sp>
        <p:nvSpPr>
          <p:cNvPr id="5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57"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260136"/>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491011" y="1347788"/>
            <a:ext cx="4525241" cy="3083094"/>
          </a:xfrm>
        </p:spPr>
        <p:txBody>
          <a:bodyPr/>
          <a:lstStyle/>
          <a:p>
            <a:r>
              <a:rPr lang="en-US" altLang="ja-JP" sz="1800" dirty="0" smtClean="0"/>
              <a:t>Threat Grid</a:t>
            </a:r>
            <a:r>
              <a:rPr lang="ja-JP" altLang="en-US" sz="1800" dirty="0" smtClean="0"/>
              <a:t>を使用したサンドボックス解析</a:t>
            </a:r>
            <a:endParaRPr lang="en-US" altLang="ja-JP" sz="1800" dirty="0" smtClean="0"/>
          </a:p>
          <a:p>
            <a:r>
              <a:rPr lang="en-US" altLang="ja-JP" sz="1800" dirty="0" smtClean="0"/>
              <a:t>AMP</a:t>
            </a:r>
            <a:r>
              <a:rPr lang="ja-JP" altLang="en-US" sz="1800" dirty="0" smtClean="0"/>
              <a:t>の</a:t>
            </a:r>
            <a:r>
              <a:rPr lang="en-US" altLang="ja-JP" sz="1800" dirty="0" smtClean="0"/>
              <a:t>Prevalence</a:t>
            </a:r>
            <a:r>
              <a:rPr lang="ja-JP" altLang="en-US" sz="1800" dirty="0" smtClean="0"/>
              <a:t>という機能と連動し</a:t>
            </a:r>
            <a:r>
              <a:rPr lang="ja-JP" altLang="en-US" sz="1800" dirty="0" smtClean="0"/>
              <a:t>、</a:t>
            </a:r>
            <a:r>
              <a:rPr lang="en-US" altLang="ja-JP" sz="1800" dirty="0" smtClean="0"/>
              <a:t/>
            </a:r>
            <a:br>
              <a:rPr lang="en-US" altLang="ja-JP" sz="1800" dirty="0" smtClean="0"/>
            </a:br>
            <a:r>
              <a:rPr lang="ja-JP" altLang="en-US" sz="1800" dirty="0" smtClean="0"/>
              <a:t>無意味</a:t>
            </a:r>
            <a:r>
              <a:rPr lang="ja-JP" altLang="en-US" sz="1800" dirty="0" smtClean="0"/>
              <a:t>に大量のファイルをサンドボックス解析するのでは無く、マルウェアの確率の高いファイルに集中して動的解析を行う</a:t>
            </a:r>
            <a:endParaRPr lang="en-US" altLang="ja-JP" sz="1800" dirty="0" smtClean="0"/>
          </a:p>
          <a:p>
            <a:r>
              <a:rPr lang="en-US" altLang="ja-JP" sz="1800" dirty="0" smtClean="0"/>
              <a:t>Prevalence</a:t>
            </a:r>
            <a:r>
              <a:rPr lang="ja-JP" altLang="en-US" sz="1800" dirty="0" smtClean="0"/>
              <a:t>は、</a:t>
            </a:r>
            <a:r>
              <a:rPr lang="en-US" altLang="ja-JP" sz="1800" dirty="0" smtClean="0"/>
              <a:t>4</a:t>
            </a:r>
            <a:r>
              <a:rPr lang="ja-JP" altLang="en-US" sz="1800" dirty="0" smtClean="0"/>
              <a:t>時間毎に企業内の</a:t>
            </a:r>
            <a:r>
              <a:rPr lang="en-US" altLang="ja-JP" sz="1800" dirty="0" smtClean="0"/>
              <a:t>10</a:t>
            </a:r>
            <a:r>
              <a:rPr lang="ja-JP" altLang="en-US" sz="1800" dirty="0" smtClean="0"/>
              <a:t>台未満の</a:t>
            </a:r>
            <a:r>
              <a:rPr lang="en-US" altLang="ja-JP" sz="1800" dirty="0" smtClean="0"/>
              <a:t>Connector</a:t>
            </a:r>
            <a:r>
              <a:rPr lang="ja-JP" altLang="en-US" sz="1800" dirty="0" smtClean="0"/>
              <a:t>上で観測</a:t>
            </a:r>
            <a:r>
              <a:rPr lang="ja-JP" altLang="en-US" sz="1800" dirty="0" smtClean="0"/>
              <a:t>される </a:t>
            </a:r>
            <a:r>
              <a:rPr lang="en-US" altLang="ja-JP" sz="1800" smtClean="0"/>
              <a:t>EXE</a:t>
            </a:r>
            <a:br>
              <a:rPr lang="en-US" altLang="ja-JP" sz="1800" smtClean="0"/>
            </a:br>
            <a:r>
              <a:rPr lang="ja-JP" altLang="en-US" sz="1800" dirty="0" smtClean="0"/>
              <a:t>ファイル</a:t>
            </a:r>
            <a:r>
              <a:rPr lang="ja-JP" altLang="en-US" sz="1800" dirty="0" smtClean="0"/>
              <a:t>を検知する</a:t>
            </a:r>
            <a:endParaRPr lang="en-US" sz="1800" dirty="0"/>
          </a:p>
        </p:txBody>
      </p:sp>
      <p:sp>
        <p:nvSpPr>
          <p:cNvPr id="4" name="Title 3"/>
          <p:cNvSpPr>
            <a:spLocks noGrp="1"/>
          </p:cNvSpPr>
          <p:nvPr>
            <p:ph type="title"/>
          </p:nvPr>
        </p:nvSpPr>
        <p:spPr>
          <a:xfrm>
            <a:off x="102442" y="341313"/>
            <a:ext cx="8345488" cy="731837"/>
          </a:xfrm>
        </p:spPr>
        <p:txBody>
          <a:bodyPr/>
          <a:lstStyle/>
          <a:p>
            <a:r>
              <a:rPr lang="ja-JP" altLang="en-US" dirty="0" smtClean="0"/>
              <a:t>サンドボックス</a:t>
            </a:r>
            <a:r>
              <a:rPr lang="en-US" altLang="ja-JP" dirty="0" smtClean="0"/>
              <a:t> + </a:t>
            </a:r>
            <a:r>
              <a:rPr lang="ja-JP" altLang="en-US" dirty="0" smtClean="0"/>
              <a:t>セキュリティ インテリジェンス</a:t>
            </a:r>
            <a:endParaRPr lang="en-US" dirty="0"/>
          </a:p>
        </p:txBody>
      </p:sp>
      <p:grpSp>
        <p:nvGrpSpPr>
          <p:cNvPr id="5" name="Group 4"/>
          <p:cNvGrpSpPr/>
          <p:nvPr/>
        </p:nvGrpSpPr>
        <p:grpSpPr>
          <a:xfrm>
            <a:off x="7947697" y="0"/>
            <a:ext cx="1150947" cy="1160725"/>
            <a:chOff x="7474295" y="2680807"/>
            <a:chExt cx="1528694" cy="1567374"/>
          </a:xfrm>
        </p:grpSpPr>
        <p:sp>
          <p:nvSpPr>
            <p:cNvPr id="6" name="Oval 5"/>
            <p:cNvSpPr/>
            <p:nvPr/>
          </p:nvSpPr>
          <p:spPr>
            <a:xfrm>
              <a:off x="7716468" y="2946548"/>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7" name="Block Arc 6"/>
            <p:cNvSpPr/>
            <p:nvPr/>
          </p:nvSpPr>
          <p:spPr>
            <a:xfrm rot="10800000">
              <a:off x="7474295" y="2680807"/>
              <a:ext cx="1528694" cy="1528696"/>
            </a:xfrm>
            <a:prstGeom prst="blockArc">
              <a:avLst>
                <a:gd name="adj1" fmla="val 10800000"/>
                <a:gd name="adj2" fmla="val 21454085"/>
                <a:gd name="adj3" fmla="val 11481"/>
              </a:avLst>
            </a:prstGeom>
            <a:gradFill>
              <a:gsLst>
                <a:gs pos="100000">
                  <a:schemeClr val="tx2">
                    <a:lumMod val="75000"/>
                  </a:schemeClr>
                </a:gs>
                <a:gs pos="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8" name="Block Arc 7"/>
            <p:cNvSpPr/>
            <p:nvPr/>
          </p:nvSpPr>
          <p:spPr>
            <a:xfrm>
              <a:off x="7474295" y="2719485"/>
              <a:ext cx="1528694" cy="1528696"/>
            </a:xfrm>
            <a:prstGeom prst="blockArc">
              <a:avLst>
                <a:gd name="adj1" fmla="val 10800000"/>
                <a:gd name="adj2" fmla="val 21454085"/>
                <a:gd name="adj3" fmla="val 11481"/>
              </a:avLst>
            </a:prstGeom>
            <a:gradFill>
              <a:gsLst>
                <a:gs pos="0">
                  <a:schemeClr val="tx2">
                    <a:lumMod val="75000"/>
                  </a:schemeClr>
                </a:gs>
                <a:gs pos="100000">
                  <a:schemeClr val="tx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grpSp>
          <p:nvGrpSpPr>
            <p:cNvPr id="10" name="Group 9"/>
            <p:cNvGrpSpPr>
              <a:grpSpLocks noChangeAspect="1"/>
            </p:cNvGrpSpPr>
            <p:nvPr/>
          </p:nvGrpSpPr>
          <p:grpSpPr>
            <a:xfrm>
              <a:off x="8021307" y="3262419"/>
              <a:ext cx="434669" cy="406784"/>
              <a:chOff x="8327232" y="4395788"/>
              <a:chExt cx="420688" cy="393700"/>
            </a:xfrm>
            <a:solidFill>
              <a:schemeClr val="accent4"/>
            </a:solidFill>
          </p:grpSpPr>
          <p:sp>
            <p:nvSpPr>
              <p:cNvPr id="11" name="Freeform 245"/>
              <p:cNvSpPr>
                <a:spLocks noEditPoints="1"/>
              </p:cNvSpPr>
              <p:nvPr/>
            </p:nvSpPr>
            <p:spPr bwMode="auto">
              <a:xfrm>
                <a:off x="8403432" y="4446588"/>
                <a:ext cx="266700" cy="342900"/>
              </a:xfrm>
              <a:custGeom>
                <a:avLst/>
                <a:gdLst>
                  <a:gd name="T0" fmla="*/ 1074 w 1176"/>
                  <a:gd name="T1" fmla="*/ 908 h 1512"/>
                  <a:gd name="T2" fmla="*/ 1017 w 1176"/>
                  <a:gd name="T3" fmla="*/ 1062 h 1512"/>
                  <a:gd name="T4" fmla="*/ 796 w 1176"/>
                  <a:gd name="T5" fmla="*/ 1059 h 1512"/>
                  <a:gd name="T6" fmla="*/ 826 w 1176"/>
                  <a:gd name="T7" fmla="*/ 896 h 1512"/>
                  <a:gd name="T8" fmla="*/ 1018 w 1176"/>
                  <a:gd name="T9" fmla="*/ 735 h 1512"/>
                  <a:gd name="T10" fmla="*/ 810 w 1176"/>
                  <a:gd name="T11" fmla="*/ 733 h 1512"/>
                  <a:gd name="T12" fmla="*/ 739 w 1176"/>
                  <a:gd name="T13" fmla="*/ 735 h 1512"/>
                  <a:gd name="T14" fmla="*/ 443 w 1176"/>
                  <a:gd name="T15" fmla="*/ 537 h 1512"/>
                  <a:gd name="T16" fmla="*/ 379 w 1176"/>
                  <a:gd name="T17" fmla="*/ 436 h 1512"/>
                  <a:gd name="T18" fmla="*/ 166 w 1176"/>
                  <a:gd name="T19" fmla="*/ 365 h 1512"/>
                  <a:gd name="T20" fmla="*/ 223 w 1176"/>
                  <a:gd name="T21" fmla="*/ 262 h 1512"/>
                  <a:gd name="T22" fmla="*/ 283 w 1176"/>
                  <a:gd name="T23" fmla="*/ 185 h 1512"/>
                  <a:gd name="T24" fmla="*/ 335 w 1176"/>
                  <a:gd name="T25" fmla="*/ 105 h 1512"/>
                  <a:gd name="T26" fmla="*/ 360 w 1176"/>
                  <a:gd name="T27" fmla="*/ 17 h 1512"/>
                  <a:gd name="T28" fmla="*/ 302 w 1176"/>
                  <a:gd name="T29" fmla="*/ 39 h 1512"/>
                  <a:gd name="T30" fmla="*/ 214 w 1176"/>
                  <a:gd name="T31" fmla="*/ 117 h 1512"/>
                  <a:gd name="T32" fmla="*/ 137 w 1176"/>
                  <a:gd name="T33" fmla="*/ 215 h 1512"/>
                  <a:gd name="T34" fmla="*/ 69 w 1176"/>
                  <a:gd name="T35" fmla="*/ 350 h 1512"/>
                  <a:gd name="T36" fmla="*/ 19 w 1176"/>
                  <a:gd name="T37" fmla="*/ 524 h 1512"/>
                  <a:gd name="T38" fmla="*/ 0 w 1176"/>
                  <a:gd name="T39" fmla="*/ 744 h 1512"/>
                  <a:gd name="T40" fmla="*/ 16 w 1176"/>
                  <a:gd name="T41" fmla="*/ 947 h 1512"/>
                  <a:gd name="T42" fmla="*/ 71 w 1176"/>
                  <a:gd name="T43" fmla="*/ 1149 h 1512"/>
                  <a:gd name="T44" fmla="*/ 149 w 1176"/>
                  <a:gd name="T45" fmla="*/ 1299 h 1512"/>
                  <a:gd name="T46" fmla="*/ 236 w 1176"/>
                  <a:gd name="T47" fmla="*/ 1403 h 1512"/>
                  <a:gd name="T48" fmla="*/ 313 w 1176"/>
                  <a:gd name="T49" fmla="*/ 1469 h 1512"/>
                  <a:gd name="T50" fmla="*/ 380 w 1176"/>
                  <a:gd name="T51" fmla="*/ 1507 h 1512"/>
                  <a:gd name="T52" fmla="*/ 437 w 1176"/>
                  <a:gd name="T53" fmla="*/ 1512 h 1512"/>
                  <a:gd name="T54" fmla="*/ 571 w 1176"/>
                  <a:gd name="T55" fmla="*/ 1500 h 1512"/>
                  <a:gd name="T56" fmla="*/ 728 w 1176"/>
                  <a:gd name="T57" fmla="*/ 1453 h 1512"/>
                  <a:gd name="T58" fmla="*/ 869 w 1176"/>
                  <a:gd name="T59" fmla="*/ 1375 h 1512"/>
                  <a:gd name="T60" fmla="*/ 988 w 1176"/>
                  <a:gd name="T61" fmla="*/ 1268 h 1512"/>
                  <a:gd name="T62" fmla="*/ 1084 w 1176"/>
                  <a:gd name="T63" fmla="*/ 1138 h 1512"/>
                  <a:gd name="T64" fmla="*/ 1152 w 1176"/>
                  <a:gd name="T65" fmla="*/ 989 h 1512"/>
                  <a:gd name="T66" fmla="*/ 1172 w 1176"/>
                  <a:gd name="T67" fmla="*/ 888 h 1512"/>
                  <a:gd name="T68" fmla="*/ 354 w 1176"/>
                  <a:gd name="T69" fmla="*/ 1379 h 1512"/>
                  <a:gd name="T70" fmla="*/ 271 w 1176"/>
                  <a:gd name="T71" fmla="*/ 1299 h 1512"/>
                  <a:gd name="T72" fmla="*/ 197 w 1176"/>
                  <a:gd name="T73" fmla="*/ 1192 h 1512"/>
                  <a:gd name="T74" fmla="*/ 378 w 1176"/>
                  <a:gd name="T75" fmla="*/ 1395 h 1512"/>
                  <a:gd name="T76" fmla="*/ 125 w 1176"/>
                  <a:gd name="T77" fmla="*/ 998 h 1512"/>
                  <a:gd name="T78" fmla="*/ 99 w 1176"/>
                  <a:gd name="T79" fmla="*/ 823 h 1512"/>
                  <a:gd name="T80" fmla="*/ 97 w 1176"/>
                  <a:gd name="T81" fmla="*/ 735 h 1512"/>
                  <a:gd name="T82" fmla="*/ 107 w 1176"/>
                  <a:gd name="T83" fmla="*/ 588 h 1512"/>
                  <a:gd name="T84" fmla="*/ 378 w 1176"/>
                  <a:gd name="T85" fmla="*/ 463 h 1512"/>
                  <a:gd name="T86" fmla="*/ 737 w 1176"/>
                  <a:gd name="T87" fmla="*/ 824 h 1512"/>
                  <a:gd name="T88" fmla="*/ 710 w 1176"/>
                  <a:gd name="T89" fmla="*/ 998 h 1512"/>
                  <a:gd name="T90" fmla="*/ 473 w 1176"/>
                  <a:gd name="T91" fmla="*/ 1378 h 1512"/>
                  <a:gd name="T92" fmla="*/ 654 w 1176"/>
                  <a:gd name="T93" fmla="*/ 1159 h 1512"/>
                  <a:gd name="T94" fmla="*/ 588 w 1176"/>
                  <a:gd name="T95" fmla="*/ 1267 h 1512"/>
                  <a:gd name="T96" fmla="*/ 521 w 1176"/>
                  <a:gd name="T97" fmla="*/ 1340 h 1512"/>
                  <a:gd name="T98" fmla="*/ 605 w 1176"/>
                  <a:gd name="T99" fmla="*/ 1393 h 1512"/>
                  <a:gd name="T100" fmla="*/ 710 w 1176"/>
                  <a:gd name="T101" fmla="*/ 1259 h 1512"/>
                  <a:gd name="T102" fmla="*/ 762 w 1176"/>
                  <a:gd name="T103" fmla="*/ 1155 h 1512"/>
                  <a:gd name="T104" fmla="*/ 973 w 1176"/>
                  <a:gd name="T105" fmla="*/ 1132 h 1512"/>
                  <a:gd name="T106" fmla="*/ 872 w 1176"/>
                  <a:gd name="T107" fmla="*/ 1247 h 1512"/>
                  <a:gd name="T108" fmla="*/ 749 w 1176"/>
                  <a:gd name="T109" fmla="*/ 1335 h 1512"/>
                  <a:gd name="T110" fmla="*/ 605 w 1176"/>
                  <a:gd name="T111" fmla="*/ 1393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6" h="1512">
                    <a:moveTo>
                      <a:pt x="1090" y="808"/>
                    </a:moveTo>
                    <a:lnTo>
                      <a:pt x="1090" y="808"/>
                    </a:lnTo>
                    <a:lnTo>
                      <a:pt x="1086" y="841"/>
                    </a:lnTo>
                    <a:lnTo>
                      <a:pt x="1081" y="875"/>
                    </a:lnTo>
                    <a:lnTo>
                      <a:pt x="1074" y="908"/>
                    </a:lnTo>
                    <a:lnTo>
                      <a:pt x="1066" y="939"/>
                    </a:lnTo>
                    <a:lnTo>
                      <a:pt x="1056" y="971"/>
                    </a:lnTo>
                    <a:lnTo>
                      <a:pt x="1045" y="1001"/>
                    </a:lnTo>
                    <a:lnTo>
                      <a:pt x="1031" y="1032"/>
                    </a:lnTo>
                    <a:lnTo>
                      <a:pt x="1017" y="1062"/>
                    </a:lnTo>
                    <a:lnTo>
                      <a:pt x="1017" y="1062"/>
                    </a:lnTo>
                    <a:lnTo>
                      <a:pt x="1011" y="1059"/>
                    </a:lnTo>
                    <a:lnTo>
                      <a:pt x="1006" y="1059"/>
                    </a:lnTo>
                    <a:lnTo>
                      <a:pt x="796" y="1059"/>
                    </a:lnTo>
                    <a:lnTo>
                      <a:pt x="796" y="1059"/>
                    </a:lnTo>
                    <a:lnTo>
                      <a:pt x="803" y="1028"/>
                    </a:lnTo>
                    <a:lnTo>
                      <a:pt x="810" y="997"/>
                    </a:lnTo>
                    <a:lnTo>
                      <a:pt x="817" y="965"/>
                    </a:lnTo>
                    <a:lnTo>
                      <a:pt x="822" y="931"/>
                    </a:lnTo>
                    <a:lnTo>
                      <a:pt x="826" y="896"/>
                    </a:lnTo>
                    <a:lnTo>
                      <a:pt x="830" y="861"/>
                    </a:lnTo>
                    <a:lnTo>
                      <a:pt x="833" y="823"/>
                    </a:lnTo>
                    <a:lnTo>
                      <a:pt x="834" y="784"/>
                    </a:lnTo>
                    <a:lnTo>
                      <a:pt x="1066" y="784"/>
                    </a:lnTo>
                    <a:lnTo>
                      <a:pt x="1018" y="735"/>
                    </a:lnTo>
                    <a:lnTo>
                      <a:pt x="835" y="735"/>
                    </a:lnTo>
                    <a:lnTo>
                      <a:pt x="835" y="735"/>
                    </a:lnTo>
                    <a:lnTo>
                      <a:pt x="835" y="734"/>
                    </a:lnTo>
                    <a:lnTo>
                      <a:pt x="835" y="734"/>
                    </a:lnTo>
                    <a:lnTo>
                      <a:pt x="810" y="733"/>
                    </a:lnTo>
                    <a:lnTo>
                      <a:pt x="785" y="730"/>
                    </a:lnTo>
                    <a:lnTo>
                      <a:pt x="762" y="727"/>
                    </a:lnTo>
                    <a:lnTo>
                      <a:pt x="738" y="722"/>
                    </a:lnTo>
                    <a:lnTo>
                      <a:pt x="738" y="722"/>
                    </a:lnTo>
                    <a:lnTo>
                      <a:pt x="739" y="735"/>
                    </a:lnTo>
                    <a:lnTo>
                      <a:pt x="473" y="735"/>
                    </a:lnTo>
                    <a:lnTo>
                      <a:pt x="473" y="573"/>
                    </a:lnTo>
                    <a:lnTo>
                      <a:pt x="473" y="573"/>
                    </a:lnTo>
                    <a:lnTo>
                      <a:pt x="458" y="555"/>
                    </a:lnTo>
                    <a:lnTo>
                      <a:pt x="443" y="537"/>
                    </a:lnTo>
                    <a:lnTo>
                      <a:pt x="428" y="518"/>
                    </a:lnTo>
                    <a:lnTo>
                      <a:pt x="414" y="499"/>
                    </a:lnTo>
                    <a:lnTo>
                      <a:pt x="402" y="478"/>
                    </a:lnTo>
                    <a:lnTo>
                      <a:pt x="390" y="458"/>
                    </a:lnTo>
                    <a:lnTo>
                      <a:pt x="379" y="436"/>
                    </a:lnTo>
                    <a:lnTo>
                      <a:pt x="368" y="415"/>
                    </a:lnTo>
                    <a:lnTo>
                      <a:pt x="148" y="415"/>
                    </a:lnTo>
                    <a:lnTo>
                      <a:pt x="148" y="415"/>
                    </a:lnTo>
                    <a:lnTo>
                      <a:pt x="157" y="389"/>
                    </a:lnTo>
                    <a:lnTo>
                      <a:pt x="166" y="365"/>
                    </a:lnTo>
                    <a:lnTo>
                      <a:pt x="178" y="342"/>
                    </a:lnTo>
                    <a:lnTo>
                      <a:pt x="188" y="320"/>
                    </a:lnTo>
                    <a:lnTo>
                      <a:pt x="199" y="300"/>
                    </a:lnTo>
                    <a:lnTo>
                      <a:pt x="210" y="280"/>
                    </a:lnTo>
                    <a:lnTo>
                      <a:pt x="223" y="262"/>
                    </a:lnTo>
                    <a:lnTo>
                      <a:pt x="235" y="245"/>
                    </a:lnTo>
                    <a:lnTo>
                      <a:pt x="246" y="228"/>
                    </a:lnTo>
                    <a:lnTo>
                      <a:pt x="258" y="213"/>
                    </a:lnTo>
                    <a:lnTo>
                      <a:pt x="271" y="199"/>
                    </a:lnTo>
                    <a:lnTo>
                      <a:pt x="283" y="185"/>
                    </a:lnTo>
                    <a:lnTo>
                      <a:pt x="306" y="162"/>
                    </a:lnTo>
                    <a:lnTo>
                      <a:pt x="330" y="141"/>
                    </a:lnTo>
                    <a:lnTo>
                      <a:pt x="330" y="141"/>
                    </a:lnTo>
                    <a:lnTo>
                      <a:pt x="332" y="123"/>
                    </a:lnTo>
                    <a:lnTo>
                      <a:pt x="335" y="105"/>
                    </a:lnTo>
                    <a:lnTo>
                      <a:pt x="339" y="86"/>
                    </a:lnTo>
                    <a:lnTo>
                      <a:pt x="343" y="69"/>
                    </a:lnTo>
                    <a:lnTo>
                      <a:pt x="348" y="52"/>
                    </a:lnTo>
                    <a:lnTo>
                      <a:pt x="354" y="34"/>
                    </a:lnTo>
                    <a:lnTo>
                      <a:pt x="360" y="17"/>
                    </a:lnTo>
                    <a:lnTo>
                      <a:pt x="366" y="0"/>
                    </a:lnTo>
                    <a:lnTo>
                      <a:pt x="366" y="0"/>
                    </a:lnTo>
                    <a:lnTo>
                      <a:pt x="349" y="10"/>
                    </a:lnTo>
                    <a:lnTo>
                      <a:pt x="327" y="23"/>
                    </a:lnTo>
                    <a:lnTo>
                      <a:pt x="302" y="39"/>
                    </a:lnTo>
                    <a:lnTo>
                      <a:pt x="275" y="61"/>
                    </a:lnTo>
                    <a:lnTo>
                      <a:pt x="259" y="73"/>
                    </a:lnTo>
                    <a:lnTo>
                      <a:pt x="245" y="86"/>
                    </a:lnTo>
                    <a:lnTo>
                      <a:pt x="230" y="101"/>
                    </a:lnTo>
                    <a:lnTo>
                      <a:pt x="214" y="117"/>
                    </a:lnTo>
                    <a:lnTo>
                      <a:pt x="198" y="134"/>
                    </a:lnTo>
                    <a:lnTo>
                      <a:pt x="183" y="153"/>
                    </a:lnTo>
                    <a:lnTo>
                      <a:pt x="168" y="172"/>
                    </a:lnTo>
                    <a:lnTo>
                      <a:pt x="152" y="192"/>
                    </a:lnTo>
                    <a:lnTo>
                      <a:pt x="137" y="215"/>
                    </a:lnTo>
                    <a:lnTo>
                      <a:pt x="123" y="239"/>
                    </a:lnTo>
                    <a:lnTo>
                      <a:pt x="108" y="265"/>
                    </a:lnTo>
                    <a:lnTo>
                      <a:pt x="94" y="291"/>
                    </a:lnTo>
                    <a:lnTo>
                      <a:pt x="81" y="320"/>
                    </a:lnTo>
                    <a:lnTo>
                      <a:pt x="69" y="350"/>
                    </a:lnTo>
                    <a:lnTo>
                      <a:pt x="56" y="381"/>
                    </a:lnTo>
                    <a:lnTo>
                      <a:pt x="45" y="415"/>
                    </a:lnTo>
                    <a:lnTo>
                      <a:pt x="36" y="450"/>
                    </a:lnTo>
                    <a:lnTo>
                      <a:pt x="27" y="486"/>
                    </a:lnTo>
                    <a:lnTo>
                      <a:pt x="19" y="524"/>
                    </a:lnTo>
                    <a:lnTo>
                      <a:pt x="12" y="565"/>
                    </a:lnTo>
                    <a:lnTo>
                      <a:pt x="6" y="607"/>
                    </a:lnTo>
                    <a:lnTo>
                      <a:pt x="3" y="650"/>
                    </a:lnTo>
                    <a:lnTo>
                      <a:pt x="0" y="696"/>
                    </a:lnTo>
                    <a:lnTo>
                      <a:pt x="0" y="744"/>
                    </a:lnTo>
                    <a:lnTo>
                      <a:pt x="0" y="744"/>
                    </a:lnTo>
                    <a:lnTo>
                      <a:pt x="1" y="798"/>
                    </a:lnTo>
                    <a:lnTo>
                      <a:pt x="4" y="850"/>
                    </a:lnTo>
                    <a:lnTo>
                      <a:pt x="8" y="900"/>
                    </a:lnTo>
                    <a:lnTo>
                      <a:pt x="16" y="947"/>
                    </a:lnTo>
                    <a:lnTo>
                      <a:pt x="24" y="992"/>
                    </a:lnTo>
                    <a:lnTo>
                      <a:pt x="34" y="1034"/>
                    </a:lnTo>
                    <a:lnTo>
                      <a:pt x="44" y="1075"/>
                    </a:lnTo>
                    <a:lnTo>
                      <a:pt x="57" y="1113"/>
                    </a:lnTo>
                    <a:lnTo>
                      <a:pt x="71" y="1149"/>
                    </a:lnTo>
                    <a:lnTo>
                      <a:pt x="85" y="1183"/>
                    </a:lnTo>
                    <a:lnTo>
                      <a:pt x="100" y="1215"/>
                    </a:lnTo>
                    <a:lnTo>
                      <a:pt x="115" y="1245"/>
                    </a:lnTo>
                    <a:lnTo>
                      <a:pt x="132" y="1273"/>
                    </a:lnTo>
                    <a:lnTo>
                      <a:pt x="149" y="1299"/>
                    </a:lnTo>
                    <a:lnTo>
                      <a:pt x="166" y="1324"/>
                    </a:lnTo>
                    <a:lnTo>
                      <a:pt x="184" y="1346"/>
                    </a:lnTo>
                    <a:lnTo>
                      <a:pt x="201" y="1367"/>
                    </a:lnTo>
                    <a:lnTo>
                      <a:pt x="218" y="1386"/>
                    </a:lnTo>
                    <a:lnTo>
                      <a:pt x="236" y="1403"/>
                    </a:lnTo>
                    <a:lnTo>
                      <a:pt x="252" y="1420"/>
                    </a:lnTo>
                    <a:lnTo>
                      <a:pt x="268" y="1434"/>
                    </a:lnTo>
                    <a:lnTo>
                      <a:pt x="285" y="1447"/>
                    </a:lnTo>
                    <a:lnTo>
                      <a:pt x="299" y="1458"/>
                    </a:lnTo>
                    <a:lnTo>
                      <a:pt x="313" y="1469"/>
                    </a:lnTo>
                    <a:lnTo>
                      <a:pt x="339" y="1486"/>
                    </a:lnTo>
                    <a:lnTo>
                      <a:pt x="358" y="1497"/>
                    </a:lnTo>
                    <a:lnTo>
                      <a:pt x="372" y="1504"/>
                    </a:lnTo>
                    <a:lnTo>
                      <a:pt x="380" y="1507"/>
                    </a:lnTo>
                    <a:lnTo>
                      <a:pt x="380" y="1507"/>
                    </a:lnTo>
                    <a:lnTo>
                      <a:pt x="388" y="1510"/>
                    </a:lnTo>
                    <a:lnTo>
                      <a:pt x="397" y="1511"/>
                    </a:lnTo>
                    <a:lnTo>
                      <a:pt x="436" y="1512"/>
                    </a:lnTo>
                    <a:lnTo>
                      <a:pt x="436" y="1512"/>
                    </a:lnTo>
                    <a:lnTo>
                      <a:pt x="437" y="1512"/>
                    </a:lnTo>
                    <a:lnTo>
                      <a:pt x="437" y="1512"/>
                    </a:lnTo>
                    <a:lnTo>
                      <a:pt x="471" y="1511"/>
                    </a:lnTo>
                    <a:lnTo>
                      <a:pt x="505" y="1509"/>
                    </a:lnTo>
                    <a:lnTo>
                      <a:pt x="539" y="1505"/>
                    </a:lnTo>
                    <a:lnTo>
                      <a:pt x="571" y="1500"/>
                    </a:lnTo>
                    <a:lnTo>
                      <a:pt x="604" y="1494"/>
                    </a:lnTo>
                    <a:lnTo>
                      <a:pt x="636" y="1486"/>
                    </a:lnTo>
                    <a:lnTo>
                      <a:pt x="667" y="1476"/>
                    </a:lnTo>
                    <a:lnTo>
                      <a:pt x="698" y="1465"/>
                    </a:lnTo>
                    <a:lnTo>
                      <a:pt x="728" y="1453"/>
                    </a:lnTo>
                    <a:lnTo>
                      <a:pt x="758" y="1440"/>
                    </a:lnTo>
                    <a:lnTo>
                      <a:pt x="787" y="1425"/>
                    </a:lnTo>
                    <a:lnTo>
                      <a:pt x="815" y="1409"/>
                    </a:lnTo>
                    <a:lnTo>
                      <a:pt x="842" y="1392"/>
                    </a:lnTo>
                    <a:lnTo>
                      <a:pt x="869" y="1375"/>
                    </a:lnTo>
                    <a:lnTo>
                      <a:pt x="895" y="1355"/>
                    </a:lnTo>
                    <a:lnTo>
                      <a:pt x="919" y="1335"/>
                    </a:lnTo>
                    <a:lnTo>
                      <a:pt x="944" y="1314"/>
                    </a:lnTo>
                    <a:lnTo>
                      <a:pt x="967" y="1291"/>
                    </a:lnTo>
                    <a:lnTo>
                      <a:pt x="988" y="1268"/>
                    </a:lnTo>
                    <a:lnTo>
                      <a:pt x="1010" y="1243"/>
                    </a:lnTo>
                    <a:lnTo>
                      <a:pt x="1030" y="1219"/>
                    </a:lnTo>
                    <a:lnTo>
                      <a:pt x="1050" y="1192"/>
                    </a:lnTo>
                    <a:lnTo>
                      <a:pt x="1068" y="1166"/>
                    </a:lnTo>
                    <a:lnTo>
                      <a:pt x="1084" y="1138"/>
                    </a:lnTo>
                    <a:lnTo>
                      <a:pt x="1101" y="1110"/>
                    </a:lnTo>
                    <a:lnTo>
                      <a:pt x="1115" y="1081"/>
                    </a:lnTo>
                    <a:lnTo>
                      <a:pt x="1128" y="1050"/>
                    </a:lnTo>
                    <a:lnTo>
                      <a:pt x="1140" y="1021"/>
                    </a:lnTo>
                    <a:lnTo>
                      <a:pt x="1152" y="989"/>
                    </a:lnTo>
                    <a:lnTo>
                      <a:pt x="1162" y="958"/>
                    </a:lnTo>
                    <a:lnTo>
                      <a:pt x="1170" y="925"/>
                    </a:lnTo>
                    <a:lnTo>
                      <a:pt x="1176" y="892"/>
                    </a:lnTo>
                    <a:lnTo>
                      <a:pt x="1176" y="892"/>
                    </a:lnTo>
                    <a:lnTo>
                      <a:pt x="1172" y="888"/>
                    </a:lnTo>
                    <a:lnTo>
                      <a:pt x="1167" y="884"/>
                    </a:lnTo>
                    <a:lnTo>
                      <a:pt x="1090" y="808"/>
                    </a:lnTo>
                    <a:close/>
                    <a:moveTo>
                      <a:pt x="378" y="1395"/>
                    </a:moveTo>
                    <a:lnTo>
                      <a:pt x="378" y="1395"/>
                    </a:lnTo>
                    <a:lnTo>
                      <a:pt x="354" y="1379"/>
                    </a:lnTo>
                    <a:lnTo>
                      <a:pt x="329" y="1358"/>
                    </a:lnTo>
                    <a:lnTo>
                      <a:pt x="314" y="1345"/>
                    </a:lnTo>
                    <a:lnTo>
                      <a:pt x="300" y="1332"/>
                    </a:lnTo>
                    <a:lnTo>
                      <a:pt x="286" y="1317"/>
                    </a:lnTo>
                    <a:lnTo>
                      <a:pt x="271" y="1299"/>
                    </a:lnTo>
                    <a:lnTo>
                      <a:pt x="256" y="1281"/>
                    </a:lnTo>
                    <a:lnTo>
                      <a:pt x="241" y="1261"/>
                    </a:lnTo>
                    <a:lnTo>
                      <a:pt x="226" y="1240"/>
                    </a:lnTo>
                    <a:lnTo>
                      <a:pt x="211" y="1217"/>
                    </a:lnTo>
                    <a:lnTo>
                      <a:pt x="197" y="1192"/>
                    </a:lnTo>
                    <a:lnTo>
                      <a:pt x="184" y="1166"/>
                    </a:lnTo>
                    <a:lnTo>
                      <a:pt x="171" y="1137"/>
                    </a:lnTo>
                    <a:lnTo>
                      <a:pt x="158" y="1106"/>
                    </a:lnTo>
                    <a:lnTo>
                      <a:pt x="378" y="1106"/>
                    </a:lnTo>
                    <a:lnTo>
                      <a:pt x="378" y="1395"/>
                    </a:lnTo>
                    <a:close/>
                    <a:moveTo>
                      <a:pt x="378" y="1059"/>
                    </a:moveTo>
                    <a:lnTo>
                      <a:pt x="141" y="1059"/>
                    </a:lnTo>
                    <a:lnTo>
                      <a:pt x="141" y="1059"/>
                    </a:lnTo>
                    <a:lnTo>
                      <a:pt x="133" y="1029"/>
                    </a:lnTo>
                    <a:lnTo>
                      <a:pt x="125" y="998"/>
                    </a:lnTo>
                    <a:lnTo>
                      <a:pt x="118" y="967"/>
                    </a:lnTo>
                    <a:lnTo>
                      <a:pt x="111" y="933"/>
                    </a:lnTo>
                    <a:lnTo>
                      <a:pt x="106" y="898"/>
                    </a:lnTo>
                    <a:lnTo>
                      <a:pt x="102" y="862"/>
                    </a:lnTo>
                    <a:lnTo>
                      <a:pt x="99" y="823"/>
                    </a:lnTo>
                    <a:lnTo>
                      <a:pt x="97" y="784"/>
                    </a:lnTo>
                    <a:lnTo>
                      <a:pt x="378" y="784"/>
                    </a:lnTo>
                    <a:lnTo>
                      <a:pt x="378" y="1059"/>
                    </a:lnTo>
                    <a:close/>
                    <a:moveTo>
                      <a:pt x="378" y="735"/>
                    </a:moveTo>
                    <a:lnTo>
                      <a:pt x="97" y="735"/>
                    </a:lnTo>
                    <a:lnTo>
                      <a:pt x="97" y="735"/>
                    </a:lnTo>
                    <a:lnTo>
                      <a:pt x="98" y="696"/>
                    </a:lnTo>
                    <a:lnTo>
                      <a:pt x="100" y="659"/>
                    </a:lnTo>
                    <a:lnTo>
                      <a:pt x="103" y="623"/>
                    </a:lnTo>
                    <a:lnTo>
                      <a:pt x="107" y="588"/>
                    </a:lnTo>
                    <a:lnTo>
                      <a:pt x="112" y="555"/>
                    </a:lnTo>
                    <a:lnTo>
                      <a:pt x="119" y="523"/>
                    </a:lnTo>
                    <a:lnTo>
                      <a:pt x="125" y="492"/>
                    </a:lnTo>
                    <a:lnTo>
                      <a:pt x="133" y="463"/>
                    </a:lnTo>
                    <a:lnTo>
                      <a:pt x="378" y="463"/>
                    </a:lnTo>
                    <a:lnTo>
                      <a:pt x="378" y="735"/>
                    </a:lnTo>
                    <a:close/>
                    <a:moveTo>
                      <a:pt x="473" y="784"/>
                    </a:moveTo>
                    <a:lnTo>
                      <a:pt x="738" y="784"/>
                    </a:lnTo>
                    <a:lnTo>
                      <a:pt x="738" y="784"/>
                    </a:lnTo>
                    <a:lnTo>
                      <a:pt x="737" y="824"/>
                    </a:lnTo>
                    <a:lnTo>
                      <a:pt x="733" y="862"/>
                    </a:lnTo>
                    <a:lnTo>
                      <a:pt x="728" y="898"/>
                    </a:lnTo>
                    <a:lnTo>
                      <a:pt x="723" y="933"/>
                    </a:lnTo>
                    <a:lnTo>
                      <a:pt x="717" y="967"/>
                    </a:lnTo>
                    <a:lnTo>
                      <a:pt x="710" y="998"/>
                    </a:lnTo>
                    <a:lnTo>
                      <a:pt x="703" y="1029"/>
                    </a:lnTo>
                    <a:lnTo>
                      <a:pt x="694" y="1059"/>
                    </a:lnTo>
                    <a:lnTo>
                      <a:pt x="473" y="1059"/>
                    </a:lnTo>
                    <a:lnTo>
                      <a:pt x="473" y="784"/>
                    </a:lnTo>
                    <a:close/>
                    <a:moveTo>
                      <a:pt x="473" y="1378"/>
                    </a:moveTo>
                    <a:lnTo>
                      <a:pt x="473" y="1106"/>
                    </a:lnTo>
                    <a:lnTo>
                      <a:pt x="677" y="1106"/>
                    </a:lnTo>
                    <a:lnTo>
                      <a:pt x="677" y="1106"/>
                    </a:lnTo>
                    <a:lnTo>
                      <a:pt x="665" y="1134"/>
                    </a:lnTo>
                    <a:lnTo>
                      <a:pt x="654" y="1159"/>
                    </a:lnTo>
                    <a:lnTo>
                      <a:pt x="642" y="1184"/>
                    </a:lnTo>
                    <a:lnTo>
                      <a:pt x="628" y="1206"/>
                    </a:lnTo>
                    <a:lnTo>
                      <a:pt x="615" y="1228"/>
                    </a:lnTo>
                    <a:lnTo>
                      <a:pt x="602" y="1248"/>
                    </a:lnTo>
                    <a:lnTo>
                      <a:pt x="588" y="1267"/>
                    </a:lnTo>
                    <a:lnTo>
                      <a:pt x="574" y="1284"/>
                    </a:lnTo>
                    <a:lnTo>
                      <a:pt x="561" y="1299"/>
                    </a:lnTo>
                    <a:lnTo>
                      <a:pt x="547" y="1315"/>
                    </a:lnTo>
                    <a:lnTo>
                      <a:pt x="534" y="1328"/>
                    </a:lnTo>
                    <a:lnTo>
                      <a:pt x="521" y="1340"/>
                    </a:lnTo>
                    <a:lnTo>
                      <a:pt x="496" y="1360"/>
                    </a:lnTo>
                    <a:lnTo>
                      <a:pt x="473" y="1378"/>
                    </a:lnTo>
                    <a:lnTo>
                      <a:pt x="473" y="1378"/>
                    </a:lnTo>
                    <a:close/>
                    <a:moveTo>
                      <a:pt x="605" y="1393"/>
                    </a:moveTo>
                    <a:lnTo>
                      <a:pt x="605" y="1393"/>
                    </a:lnTo>
                    <a:lnTo>
                      <a:pt x="628" y="1369"/>
                    </a:lnTo>
                    <a:lnTo>
                      <a:pt x="652" y="1342"/>
                    </a:lnTo>
                    <a:lnTo>
                      <a:pt x="675" y="1311"/>
                    </a:lnTo>
                    <a:lnTo>
                      <a:pt x="699" y="1278"/>
                    </a:lnTo>
                    <a:lnTo>
                      <a:pt x="710" y="1259"/>
                    </a:lnTo>
                    <a:lnTo>
                      <a:pt x="721" y="1240"/>
                    </a:lnTo>
                    <a:lnTo>
                      <a:pt x="731" y="1221"/>
                    </a:lnTo>
                    <a:lnTo>
                      <a:pt x="743" y="1199"/>
                    </a:lnTo>
                    <a:lnTo>
                      <a:pt x="753" y="1178"/>
                    </a:lnTo>
                    <a:lnTo>
                      <a:pt x="762" y="1155"/>
                    </a:lnTo>
                    <a:lnTo>
                      <a:pt x="771" y="1131"/>
                    </a:lnTo>
                    <a:lnTo>
                      <a:pt x="780" y="1106"/>
                    </a:lnTo>
                    <a:lnTo>
                      <a:pt x="990" y="1106"/>
                    </a:lnTo>
                    <a:lnTo>
                      <a:pt x="990" y="1106"/>
                    </a:lnTo>
                    <a:lnTo>
                      <a:pt x="973" y="1132"/>
                    </a:lnTo>
                    <a:lnTo>
                      <a:pt x="956" y="1157"/>
                    </a:lnTo>
                    <a:lnTo>
                      <a:pt x="936" y="1181"/>
                    </a:lnTo>
                    <a:lnTo>
                      <a:pt x="916" y="1204"/>
                    </a:lnTo>
                    <a:lnTo>
                      <a:pt x="895" y="1226"/>
                    </a:lnTo>
                    <a:lnTo>
                      <a:pt x="872" y="1247"/>
                    </a:lnTo>
                    <a:lnTo>
                      <a:pt x="850" y="1267"/>
                    </a:lnTo>
                    <a:lnTo>
                      <a:pt x="825" y="1286"/>
                    </a:lnTo>
                    <a:lnTo>
                      <a:pt x="801" y="1303"/>
                    </a:lnTo>
                    <a:lnTo>
                      <a:pt x="775" y="1320"/>
                    </a:lnTo>
                    <a:lnTo>
                      <a:pt x="749" y="1335"/>
                    </a:lnTo>
                    <a:lnTo>
                      <a:pt x="721" y="1349"/>
                    </a:lnTo>
                    <a:lnTo>
                      <a:pt x="694" y="1362"/>
                    </a:lnTo>
                    <a:lnTo>
                      <a:pt x="664" y="1374"/>
                    </a:lnTo>
                    <a:lnTo>
                      <a:pt x="636" y="1384"/>
                    </a:lnTo>
                    <a:lnTo>
                      <a:pt x="605" y="1393"/>
                    </a:lnTo>
                    <a:lnTo>
                      <a:pt x="605" y="139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12" name="Freeform 246"/>
              <p:cNvSpPr>
                <a:spLocks/>
              </p:cNvSpPr>
              <p:nvPr/>
            </p:nvSpPr>
            <p:spPr bwMode="auto">
              <a:xfrm>
                <a:off x="8327232" y="4452938"/>
                <a:ext cx="120650" cy="327025"/>
              </a:xfrm>
              <a:custGeom>
                <a:avLst/>
                <a:gdLst>
                  <a:gd name="T0" fmla="*/ 529 w 529"/>
                  <a:gd name="T1" fmla="*/ 0 h 1446"/>
                  <a:gd name="T2" fmla="*/ 473 w 529"/>
                  <a:gd name="T3" fmla="*/ 21 h 1446"/>
                  <a:gd name="T4" fmla="*/ 418 w 529"/>
                  <a:gd name="T5" fmla="*/ 46 h 1446"/>
                  <a:gd name="T6" fmla="*/ 367 w 529"/>
                  <a:gd name="T7" fmla="*/ 75 h 1446"/>
                  <a:gd name="T8" fmla="*/ 317 w 529"/>
                  <a:gd name="T9" fmla="*/ 107 h 1446"/>
                  <a:gd name="T10" fmla="*/ 271 w 529"/>
                  <a:gd name="T11" fmla="*/ 144 h 1446"/>
                  <a:gd name="T12" fmla="*/ 227 w 529"/>
                  <a:gd name="T13" fmla="*/ 184 h 1446"/>
                  <a:gd name="T14" fmla="*/ 186 w 529"/>
                  <a:gd name="T15" fmla="*/ 227 h 1446"/>
                  <a:gd name="T16" fmla="*/ 150 w 529"/>
                  <a:gd name="T17" fmla="*/ 273 h 1446"/>
                  <a:gd name="T18" fmla="*/ 116 w 529"/>
                  <a:gd name="T19" fmla="*/ 321 h 1446"/>
                  <a:gd name="T20" fmla="*/ 86 w 529"/>
                  <a:gd name="T21" fmla="*/ 374 h 1446"/>
                  <a:gd name="T22" fmla="*/ 61 w 529"/>
                  <a:gd name="T23" fmla="*/ 427 h 1446"/>
                  <a:gd name="T24" fmla="*/ 40 w 529"/>
                  <a:gd name="T25" fmla="*/ 483 h 1446"/>
                  <a:gd name="T26" fmla="*/ 23 w 529"/>
                  <a:gd name="T27" fmla="*/ 541 h 1446"/>
                  <a:gd name="T28" fmla="*/ 10 w 529"/>
                  <a:gd name="T29" fmla="*/ 601 h 1446"/>
                  <a:gd name="T30" fmla="*/ 3 w 529"/>
                  <a:gd name="T31" fmla="*/ 662 h 1446"/>
                  <a:gd name="T32" fmla="*/ 0 w 529"/>
                  <a:gd name="T33" fmla="*/ 725 h 1446"/>
                  <a:gd name="T34" fmla="*/ 1 w 529"/>
                  <a:gd name="T35" fmla="*/ 757 h 1446"/>
                  <a:gd name="T36" fmla="*/ 6 w 529"/>
                  <a:gd name="T37" fmla="*/ 817 h 1446"/>
                  <a:gd name="T38" fmla="*/ 16 w 529"/>
                  <a:gd name="T39" fmla="*/ 877 h 1446"/>
                  <a:gd name="T40" fmla="*/ 30 w 529"/>
                  <a:gd name="T41" fmla="*/ 936 h 1446"/>
                  <a:gd name="T42" fmla="*/ 50 w 529"/>
                  <a:gd name="T43" fmla="*/ 992 h 1446"/>
                  <a:gd name="T44" fmla="*/ 73 w 529"/>
                  <a:gd name="T45" fmla="*/ 1046 h 1446"/>
                  <a:gd name="T46" fmla="*/ 101 w 529"/>
                  <a:gd name="T47" fmla="*/ 1098 h 1446"/>
                  <a:gd name="T48" fmla="*/ 132 w 529"/>
                  <a:gd name="T49" fmla="*/ 1148 h 1446"/>
                  <a:gd name="T50" fmla="*/ 167 w 529"/>
                  <a:gd name="T51" fmla="*/ 1195 h 1446"/>
                  <a:gd name="T52" fmla="*/ 206 w 529"/>
                  <a:gd name="T53" fmla="*/ 1239 h 1446"/>
                  <a:gd name="T54" fmla="*/ 248 w 529"/>
                  <a:gd name="T55" fmla="*/ 1280 h 1446"/>
                  <a:gd name="T56" fmla="*/ 291 w 529"/>
                  <a:gd name="T57" fmla="*/ 1318 h 1446"/>
                  <a:gd name="T58" fmla="*/ 338 w 529"/>
                  <a:gd name="T59" fmla="*/ 1353 h 1446"/>
                  <a:gd name="T60" fmla="*/ 388 w 529"/>
                  <a:gd name="T61" fmla="*/ 1384 h 1446"/>
                  <a:gd name="T62" fmla="*/ 440 w 529"/>
                  <a:gd name="T63" fmla="*/ 1411 h 1446"/>
                  <a:gd name="T64" fmla="*/ 494 w 529"/>
                  <a:gd name="T65" fmla="*/ 1435 h 1446"/>
                  <a:gd name="T66" fmla="*/ 522 w 529"/>
                  <a:gd name="T67" fmla="*/ 1446 h 1446"/>
                  <a:gd name="T68" fmla="*/ 460 w 529"/>
                  <a:gd name="T69" fmla="*/ 1377 h 1446"/>
                  <a:gd name="T70" fmla="*/ 404 w 529"/>
                  <a:gd name="T71" fmla="*/ 1303 h 1446"/>
                  <a:gd name="T72" fmla="*/ 354 w 529"/>
                  <a:gd name="T73" fmla="*/ 1220 h 1446"/>
                  <a:gd name="T74" fmla="*/ 311 w 529"/>
                  <a:gd name="T75" fmla="*/ 1132 h 1446"/>
                  <a:gd name="T76" fmla="*/ 284 w 529"/>
                  <a:gd name="T77" fmla="*/ 1062 h 1446"/>
                  <a:gd name="T78" fmla="*/ 269 w 529"/>
                  <a:gd name="T79" fmla="*/ 1014 h 1446"/>
                  <a:gd name="T80" fmla="*/ 256 w 529"/>
                  <a:gd name="T81" fmla="*/ 965 h 1446"/>
                  <a:gd name="T82" fmla="*/ 246 w 529"/>
                  <a:gd name="T83" fmla="*/ 914 h 1446"/>
                  <a:gd name="T84" fmla="*/ 237 w 529"/>
                  <a:gd name="T85" fmla="*/ 863 h 1446"/>
                  <a:gd name="T86" fmla="*/ 232 w 529"/>
                  <a:gd name="T87" fmla="*/ 811 h 1446"/>
                  <a:gd name="T88" fmla="*/ 229 w 529"/>
                  <a:gd name="T89" fmla="*/ 758 h 1446"/>
                  <a:gd name="T90" fmla="*/ 229 w 529"/>
                  <a:gd name="T91" fmla="*/ 731 h 1446"/>
                  <a:gd name="T92" fmla="*/ 230 w 529"/>
                  <a:gd name="T93" fmla="*/ 675 h 1446"/>
                  <a:gd name="T94" fmla="*/ 234 w 529"/>
                  <a:gd name="T95" fmla="*/ 621 h 1446"/>
                  <a:gd name="T96" fmla="*/ 241 w 529"/>
                  <a:gd name="T97" fmla="*/ 567 h 1446"/>
                  <a:gd name="T98" fmla="*/ 251 w 529"/>
                  <a:gd name="T99" fmla="*/ 515 h 1446"/>
                  <a:gd name="T100" fmla="*/ 262 w 529"/>
                  <a:gd name="T101" fmla="*/ 464 h 1446"/>
                  <a:gd name="T102" fmla="*/ 276 w 529"/>
                  <a:gd name="T103" fmla="*/ 414 h 1446"/>
                  <a:gd name="T104" fmla="*/ 292 w 529"/>
                  <a:gd name="T105" fmla="*/ 365 h 1446"/>
                  <a:gd name="T106" fmla="*/ 311 w 529"/>
                  <a:gd name="T107" fmla="*/ 317 h 1446"/>
                  <a:gd name="T108" fmla="*/ 331 w 529"/>
                  <a:gd name="T109" fmla="*/ 272 h 1446"/>
                  <a:gd name="T110" fmla="*/ 354 w 529"/>
                  <a:gd name="T111" fmla="*/ 228 h 1446"/>
                  <a:gd name="T112" fmla="*/ 379 w 529"/>
                  <a:gd name="T113" fmla="*/ 185 h 1446"/>
                  <a:gd name="T114" fmla="*/ 406 w 529"/>
                  <a:gd name="T115" fmla="*/ 144 h 1446"/>
                  <a:gd name="T116" fmla="*/ 434 w 529"/>
                  <a:gd name="T117" fmla="*/ 105 h 1446"/>
                  <a:gd name="T118" fmla="*/ 464 w 529"/>
                  <a:gd name="T119" fmla="*/ 69 h 1446"/>
                  <a:gd name="T120" fmla="*/ 495 w 529"/>
                  <a:gd name="T121" fmla="*/ 33 h 1446"/>
                  <a:gd name="T122" fmla="*/ 529 w 529"/>
                  <a:gd name="T123"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9" h="1446">
                    <a:moveTo>
                      <a:pt x="529" y="0"/>
                    </a:moveTo>
                    <a:lnTo>
                      <a:pt x="529" y="0"/>
                    </a:lnTo>
                    <a:lnTo>
                      <a:pt x="500" y="10"/>
                    </a:lnTo>
                    <a:lnTo>
                      <a:pt x="473" y="21"/>
                    </a:lnTo>
                    <a:lnTo>
                      <a:pt x="445" y="33"/>
                    </a:lnTo>
                    <a:lnTo>
                      <a:pt x="418" y="46"/>
                    </a:lnTo>
                    <a:lnTo>
                      <a:pt x="392" y="59"/>
                    </a:lnTo>
                    <a:lnTo>
                      <a:pt x="367" y="75"/>
                    </a:lnTo>
                    <a:lnTo>
                      <a:pt x="341" y="91"/>
                    </a:lnTo>
                    <a:lnTo>
                      <a:pt x="317" y="107"/>
                    </a:lnTo>
                    <a:lnTo>
                      <a:pt x="293" y="126"/>
                    </a:lnTo>
                    <a:lnTo>
                      <a:pt x="271" y="144"/>
                    </a:lnTo>
                    <a:lnTo>
                      <a:pt x="249" y="163"/>
                    </a:lnTo>
                    <a:lnTo>
                      <a:pt x="227" y="184"/>
                    </a:lnTo>
                    <a:lnTo>
                      <a:pt x="207" y="205"/>
                    </a:lnTo>
                    <a:lnTo>
                      <a:pt x="186" y="227"/>
                    </a:lnTo>
                    <a:lnTo>
                      <a:pt x="168" y="249"/>
                    </a:lnTo>
                    <a:lnTo>
                      <a:pt x="150" y="273"/>
                    </a:lnTo>
                    <a:lnTo>
                      <a:pt x="132" y="297"/>
                    </a:lnTo>
                    <a:lnTo>
                      <a:pt x="116" y="321"/>
                    </a:lnTo>
                    <a:lnTo>
                      <a:pt x="101" y="347"/>
                    </a:lnTo>
                    <a:lnTo>
                      <a:pt x="86" y="374"/>
                    </a:lnTo>
                    <a:lnTo>
                      <a:pt x="73" y="400"/>
                    </a:lnTo>
                    <a:lnTo>
                      <a:pt x="61" y="427"/>
                    </a:lnTo>
                    <a:lnTo>
                      <a:pt x="50" y="455"/>
                    </a:lnTo>
                    <a:lnTo>
                      <a:pt x="40" y="483"/>
                    </a:lnTo>
                    <a:lnTo>
                      <a:pt x="30" y="512"/>
                    </a:lnTo>
                    <a:lnTo>
                      <a:pt x="23" y="541"/>
                    </a:lnTo>
                    <a:lnTo>
                      <a:pt x="16" y="571"/>
                    </a:lnTo>
                    <a:lnTo>
                      <a:pt x="10" y="601"/>
                    </a:lnTo>
                    <a:lnTo>
                      <a:pt x="6" y="632"/>
                    </a:lnTo>
                    <a:lnTo>
                      <a:pt x="3" y="662"/>
                    </a:lnTo>
                    <a:lnTo>
                      <a:pt x="1" y="694"/>
                    </a:lnTo>
                    <a:lnTo>
                      <a:pt x="0" y="725"/>
                    </a:lnTo>
                    <a:lnTo>
                      <a:pt x="0" y="725"/>
                    </a:lnTo>
                    <a:lnTo>
                      <a:pt x="1" y="757"/>
                    </a:lnTo>
                    <a:lnTo>
                      <a:pt x="3" y="788"/>
                    </a:lnTo>
                    <a:lnTo>
                      <a:pt x="6" y="817"/>
                    </a:lnTo>
                    <a:lnTo>
                      <a:pt x="10" y="848"/>
                    </a:lnTo>
                    <a:lnTo>
                      <a:pt x="16" y="877"/>
                    </a:lnTo>
                    <a:lnTo>
                      <a:pt x="23" y="907"/>
                    </a:lnTo>
                    <a:lnTo>
                      <a:pt x="30" y="936"/>
                    </a:lnTo>
                    <a:lnTo>
                      <a:pt x="40" y="964"/>
                    </a:lnTo>
                    <a:lnTo>
                      <a:pt x="50" y="992"/>
                    </a:lnTo>
                    <a:lnTo>
                      <a:pt x="61" y="1019"/>
                    </a:lnTo>
                    <a:lnTo>
                      <a:pt x="73" y="1046"/>
                    </a:lnTo>
                    <a:lnTo>
                      <a:pt x="86" y="1072"/>
                    </a:lnTo>
                    <a:lnTo>
                      <a:pt x="101" y="1098"/>
                    </a:lnTo>
                    <a:lnTo>
                      <a:pt x="116" y="1123"/>
                    </a:lnTo>
                    <a:lnTo>
                      <a:pt x="132" y="1148"/>
                    </a:lnTo>
                    <a:lnTo>
                      <a:pt x="150" y="1171"/>
                    </a:lnTo>
                    <a:lnTo>
                      <a:pt x="167" y="1195"/>
                    </a:lnTo>
                    <a:lnTo>
                      <a:pt x="186" y="1217"/>
                    </a:lnTo>
                    <a:lnTo>
                      <a:pt x="206" y="1239"/>
                    </a:lnTo>
                    <a:lnTo>
                      <a:pt x="226" y="1260"/>
                    </a:lnTo>
                    <a:lnTo>
                      <a:pt x="248" y="1280"/>
                    </a:lnTo>
                    <a:lnTo>
                      <a:pt x="269" y="1300"/>
                    </a:lnTo>
                    <a:lnTo>
                      <a:pt x="291" y="1318"/>
                    </a:lnTo>
                    <a:lnTo>
                      <a:pt x="315" y="1335"/>
                    </a:lnTo>
                    <a:lnTo>
                      <a:pt x="338" y="1353"/>
                    </a:lnTo>
                    <a:lnTo>
                      <a:pt x="363" y="1369"/>
                    </a:lnTo>
                    <a:lnTo>
                      <a:pt x="388" y="1384"/>
                    </a:lnTo>
                    <a:lnTo>
                      <a:pt x="414" y="1398"/>
                    </a:lnTo>
                    <a:lnTo>
                      <a:pt x="440" y="1411"/>
                    </a:lnTo>
                    <a:lnTo>
                      <a:pt x="467" y="1423"/>
                    </a:lnTo>
                    <a:lnTo>
                      <a:pt x="494" y="1435"/>
                    </a:lnTo>
                    <a:lnTo>
                      <a:pt x="522" y="1446"/>
                    </a:lnTo>
                    <a:lnTo>
                      <a:pt x="522" y="1446"/>
                    </a:lnTo>
                    <a:lnTo>
                      <a:pt x="490" y="1412"/>
                    </a:lnTo>
                    <a:lnTo>
                      <a:pt x="460" y="1377"/>
                    </a:lnTo>
                    <a:lnTo>
                      <a:pt x="431" y="1341"/>
                    </a:lnTo>
                    <a:lnTo>
                      <a:pt x="404" y="1303"/>
                    </a:lnTo>
                    <a:lnTo>
                      <a:pt x="377" y="1262"/>
                    </a:lnTo>
                    <a:lnTo>
                      <a:pt x="354" y="1220"/>
                    </a:lnTo>
                    <a:lnTo>
                      <a:pt x="331" y="1177"/>
                    </a:lnTo>
                    <a:lnTo>
                      <a:pt x="311" y="1132"/>
                    </a:lnTo>
                    <a:lnTo>
                      <a:pt x="292" y="1086"/>
                    </a:lnTo>
                    <a:lnTo>
                      <a:pt x="284" y="1062"/>
                    </a:lnTo>
                    <a:lnTo>
                      <a:pt x="276" y="1039"/>
                    </a:lnTo>
                    <a:lnTo>
                      <a:pt x="269" y="1014"/>
                    </a:lnTo>
                    <a:lnTo>
                      <a:pt x="262" y="990"/>
                    </a:lnTo>
                    <a:lnTo>
                      <a:pt x="256" y="965"/>
                    </a:lnTo>
                    <a:lnTo>
                      <a:pt x="251" y="940"/>
                    </a:lnTo>
                    <a:lnTo>
                      <a:pt x="246" y="914"/>
                    </a:lnTo>
                    <a:lnTo>
                      <a:pt x="241" y="889"/>
                    </a:lnTo>
                    <a:lnTo>
                      <a:pt x="237" y="863"/>
                    </a:lnTo>
                    <a:lnTo>
                      <a:pt x="234" y="837"/>
                    </a:lnTo>
                    <a:lnTo>
                      <a:pt x="232" y="811"/>
                    </a:lnTo>
                    <a:lnTo>
                      <a:pt x="230" y="785"/>
                    </a:lnTo>
                    <a:lnTo>
                      <a:pt x="229" y="758"/>
                    </a:lnTo>
                    <a:lnTo>
                      <a:pt x="229" y="731"/>
                    </a:lnTo>
                    <a:lnTo>
                      <a:pt x="229" y="731"/>
                    </a:lnTo>
                    <a:lnTo>
                      <a:pt x="229" y="703"/>
                    </a:lnTo>
                    <a:lnTo>
                      <a:pt x="230" y="675"/>
                    </a:lnTo>
                    <a:lnTo>
                      <a:pt x="232" y="648"/>
                    </a:lnTo>
                    <a:lnTo>
                      <a:pt x="234" y="621"/>
                    </a:lnTo>
                    <a:lnTo>
                      <a:pt x="237" y="595"/>
                    </a:lnTo>
                    <a:lnTo>
                      <a:pt x="241" y="567"/>
                    </a:lnTo>
                    <a:lnTo>
                      <a:pt x="246" y="542"/>
                    </a:lnTo>
                    <a:lnTo>
                      <a:pt x="251" y="515"/>
                    </a:lnTo>
                    <a:lnTo>
                      <a:pt x="256" y="490"/>
                    </a:lnTo>
                    <a:lnTo>
                      <a:pt x="262" y="464"/>
                    </a:lnTo>
                    <a:lnTo>
                      <a:pt x="269" y="439"/>
                    </a:lnTo>
                    <a:lnTo>
                      <a:pt x="276" y="414"/>
                    </a:lnTo>
                    <a:lnTo>
                      <a:pt x="284" y="390"/>
                    </a:lnTo>
                    <a:lnTo>
                      <a:pt x="292" y="365"/>
                    </a:lnTo>
                    <a:lnTo>
                      <a:pt x="302" y="341"/>
                    </a:lnTo>
                    <a:lnTo>
                      <a:pt x="311" y="317"/>
                    </a:lnTo>
                    <a:lnTo>
                      <a:pt x="321" y="295"/>
                    </a:lnTo>
                    <a:lnTo>
                      <a:pt x="331" y="272"/>
                    </a:lnTo>
                    <a:lnTo>
                      <a:pt x="342" y="250"/>
                    </a:lnTo>
                    <a:lnTo>
                      <a:pt x="354" y="228"/>
                    </a:lnTo>
                    <a:lnTo>
                      <a:pt x="366" y="206"/>
                    </a:lnTo>
                    <a:lnTo>
                      <a:pt x="379" y="185"/>
                    </a:lnTo>
                    <a:lnTo>
                      <a:pt x="391" y="164"/>
                    </a:lnTo>
                    <a:lnTo>
                      <a:pt x="406" y="144"/>
                    </a:lnTo>
                    <a:lnTo>
                      <a:pt x="419" y="125"/>
                    </a:lnTo>
                    <a:lnTo>
                      <a:pt x="434" y="105"/>
                    </a:lnTo>
                    <a:lnTo>
                      <a:pt x="448" y="87"/>
                    </a:lnTo>
                    <a:lnTo>
                      <a:pt x="464" y="69"/>
                    </a:lnTo>
                    <a:lnTo>
                      <a:pt x="479" y="50"/>
                    </a:lnTo>
                    <a:lnTo>
                      <a:pt x="495" y="33"/>
                    </a:lnTo>
                    <a:lnTo>
                      <a:pt x="512" y="17"/>
                    </a:lnTo>
                    <a:lnTo>
                      <a:pt x="529" y="0"/>
                    </a:lnTo>
                    <a:lnTo>
                      <a:pt x="52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13" name="Freeform 247"/>
              <p:cNvSpPr>
                <a:spLocks noEditPoints="1"/>
              </p:cNvSpPr>
              <p:nvPr/>
            </p:nvSpPr>
            <p:spPr bwMode="auto">
              <a:xfrm>
                <a:off x="8498682" y="4395788"/>
                <a:ext cx="249238" cy="247650"/>
              </a:xfrm>
              <a:custGeom>
                <a:avLst/>
                <a:gdLst>
                  <a:gd name="T0" fmla="*/ 842 w 1096"/>
                  <a:gd name="T1" fmla="*/ 566 h 1096"/>
                  <a:gd name="T2" fmla="*/ 863 w 1096"/>
                  <a:gd name="T3" fmla="*/ 455 h 1096"/>
                  <a:gd name="T4" fmla="*/ 859 w 1096"/>
                  <a:gd name="T5" fmla="*/ 366 h 1096"/>
                  <a:gd name="T6" fmla="*/ 829 w 1096"/>
                  <a:gd name="T7" fmla="*/ 264 h 1096"/>
                  <a:gd name="T8" fmla="*/ 777 w 1096"/>
                  <a:gd name="T9" fmla="*/ 174 h 1096"/>
                  <a:gd name="T10" fmla="*/ 706 w 1096"/>
                  <a:gd name="T11" fmla="*/ 99 h 1096"/>
                  <a:gd name="T12" fmla="*/ 619 w 1096"/>
                  <a:gd name="T13" fmla="*/ 43 h 1096"/>
                  <a:gd name="T14" fmla="*/ 518 w 1096"/>
                  <a:gd name="T15" fmla="*/ 9 h 1096"/>
                  <a:gd name="T16" fmla="*/ 432 w 1096"/>
                  <a:gd name="T17" fmla="*/ 0 h 1096"/>
                  <a:gd name="T18" fmla="*/ 324 w 1096"/>
                  <a:gd name="T19" fmla="*/ 13 h 1096"/>
                  <a:gd name="T20" fmla="*/ 227 w 1096"/>
                  <a:gd name="T21" fmla="*/ 52 h 1096"/>
                  <a:gd name="T22" fmla="*/ 142 w 1096"/>
                  <a:gd name="T23" fmla="*/ 112 h 1096"/>
                  <a:gd name="T24" fmla="*/ 74 w 1096"/>
                  <a:gd name="T25" fmla="*/ 191 h 1096"/>
                  <a:gd name="T26" fmla="*/ 27 w 1096"/>
                  <a:gd name="T27" fmla="*/ 284 h 1096"/>
                  <a:gd name="T28" fmla="*/ 2 w 1096"/>
                  <a:gd name="T29" fmla="*/ 388 h 1096"/>
                  <a:gd name="T30" fmla="*/ 2 w 1096"/>
                  <a:gd name="T31" fmla="*/ 476 h 1096"/>
                  <a:gd name="T32" fmla="*/ 27 w 1096"/>
                  <a:gd name="T33" fmla="*/ 581 h 1096"/>
                  <a:gd name="T34" fmla="*/ 74 w 1096"/>
                  <a:gd name="T35" fmla="*/ 673 h 1096"/>
                  <a:gd name="T36" fmla="*/ 142 w 1096"/>
                  <a:gd name="T37" fmla="*/ 751 h 1096"/>
                  <a:gd name="T38" fmla="*/ 227 w 1096"/>
                  <a:gd name="T39" fmla="*/ 811 h 1096"/>
                  <a:gd name="T40" fmla="*/ 324 w 1096"/>
                  <a:gd name="T41" fmla="*/ 850 h 1096"/>
                  <a:gd name="T42" fmla="*/ 432 w 1096"/>
                  <a:gd name="T43" fmla="*/ 864 h 1096"/>
                  <a:gd name="T44" fmla="*/ 524 w 1096"/>
                  <a:gd name="T45" fmla="*/ 854 h 1096"/>
                  <a:gd name="T46" fmla="*/ 833 w 1096"/>
                  <a:gd name="T47" fmla="*/ 1051 h 1096"/>
                  <a:gd name="T48" fmla="*/ 884 w 1096"/>
                  <a:gd name="T49" fmla="*/ 1084 h 1096"/>
                  <a:gd name="T50" fmla="*/ 942 w 1096"/>
                  <a:gd name="T51" fmla="*/ 1096 h 1096"/>
                  <a:gd name="T52" fmla="*/ 1013 w 1096"/>
                  <a:gd name="T53" fmla="*/ 1078 h 1096"/>
                  <a:gd name="T54" fmla="*/ 1061 w 1096"/>
                  <a:gd name="T55" fmla="*/ 1039 h 1096"/>
                  <a:gd name="T56" fmla="*/ 1093 w 1096"/>
                  <a:gd name="T57" fmla="*/ 971 h 1096"/>
                  <a:gd name="T58" fmla="*/ 1093 w 1096"/>
                  <a:gd name="T59" fmla="*/ 912 h 1096"/>
                  <a:gd name="T60" fmla="*/ 1061 w 1096"/>
                  <a:gd name="T61" fmla="*/ 845 h 1096"/>
                  <a:gd name="T62" fmla="*/ 417 w 1096"/>
                  <a:gd name="T63" fmla="*/ 712 h 1096"/>
                  <a:gd name="T64" fmla="*/ 348 w 1096"/>
                  <a:gd name="T65" fmla="*/ 700 h 1096"/>
                  <a:gd name="T66" fmla="*/ 287 w 1096"/>
                  <a:gd name="T67" fmla="*/ 672 h 1096"/>
                  <a:gd name="T68" fmla="*/ 234 w 1096"/>
                  <a:gd name="T69" fmla="*/ 631 h 1096"/>
                  <a:gd name="T70" fmla="*/ 192 w 1096"/>
                  <a:gd name="T71" fmla="*/ 578 h 1096"/>
                  <a:gd name="T72" fmla="*/ 164 w 1096"/>
                  <a:gd name="T73" fmla="*/ 515 h 1096"/>
                  <a:gd name="T74" fmla="*/ 151 w 1096"/>
                  <a:gd name="T75" fmla="*/ 446 h 1096"/>
                  <a:gd name="T76" fmla="*/ 154 w 1096"/>
                  <a:gd name="T77" fmla="*/ 389 h 1096"/>
                  <a:gd name="T78" fmla="*/ 174 w 1096"/>
                  <a:gd name="T79" fmla="*/ 323 h 1096"/>
                  <a:gd name="T80" fmla="*/ 207 w 1096"/>
                  <a:gd name="T81" fmla="*/ 264 h 1096"/>
                  <a:gd name="T82" fmla="*/ 253 w 1096"/>
                  <a:gd name="T83" fmla="*/ 215 h 1096"/>
                  <a:gd name="T84" fmla="*/ 310 w 1096"/>
                  <a:gd name="T85" fmla="*/ 179 h 1096"/>
                  <a:gd name="T86" fmla="*/ 376 w 1096"/>
                  <a:gd name="T87" fmla="*/ 156 h 1096"/>
                  <a:gd name="T88" fmla="*/ 432 w 1096"/>
                  <a:gd name="T89" fmla="*/ 151 h 1096"/>
                  <a:gd name="T90" fmla="*/ 502 w 1096"/>
                  <a:gd name="T91" fmla="*/ 160 h 1096"/>
                  <a:gd name="T92" fmla="*/ 565 w 1096"/>
                  <a:gd name="T93" fmla="*/ 185 h 1096"/>
                  <a:gd name="T94" fmla="*/ 620 w 1096"/>
                  <a:gd name="T95" fmla="*/ 224 h 1096"/>
                  <a:gd name="T96" fmla="*/ 665 w 1096"/>
                  <a:gd name="T97" fmla="*/ 275 h 1096"/>
                  <a:gd name="T98" fmla="*/ 696 w 1096"/>
                  <a:gd name="T99" fmla="*/ 336 h 1096"/>
                  <a:gd name="T100" fmla="*/ 712 w 1096"/>
                  <a:gd name="T101" fmla="*/ 403 h 1096"/>
                  <a:gd name="T102" fmla="*/ 712 w 1096"/>
                  <a:gd name="T103" fmla="*/ 460 h 1096"/>
                  <a:gd name="T104" fmla="*/ 696 w 1096"/>
                  <a:gd name="T105" fmla="*/ 529 h 1096"/>
                  <a:gd name="T106" fmla="*/ 665 w 1096"/>
                  <a:gd name="T107" fmla="*/ 589 h 1096"/>
                  <a:gd name="T108" fmla="*/ 620 w 1096"/>
                  <a:gd name="T109" fmla="*/ 640 h 1096"/>
                  <a:gd name="T110" fmla="*/ 565 w 1096"/>
                  <a:gd name="T111" fmla="*/ 679 h 1096"/>
                  <a:gd name="T112" fmla="*/ 502 w 1096"/>
                  <a:gd name="T113" fmla="*/ 704 h 1096"/>
                  <a:gd name="T114" fmla="*/ 432 w 1096"/>
                  <a:gd name="T115" fmla="*/ 713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6" h="1096">
                    <a:moveTo>
                      <a:pt x="1051" y="833"/>
                    </a:moveTo>
                    <a:lnTo>
                      <a:pt x="825" y="608"/>
                    </a:lnTo>
                    <a:lnTo>
                      <a:pt x="825" y="608"/>
                    </a:lnTo>
                    <a:lnTo>
                      <a:pt x="835" y="588"/>
                    </a:lnTo>
                    <a:lnTo>
                      <a:pt x="842" y="566"/>
                    </a:lnTo>
                    <a:lnTo>
                      <a:pt x="849" y="545"/>
                    </a:lnTo>
                    <a:lnTo>
                      <a:pt x="854" y="523"/>
                    </a:lnTo>
                    <a:lnTo>
                      <a:pt x="858" y="501"/>
                    </a:lnTo>
                    <a:lnTo>
                      <a:pt x="861" y="479"/>
                    </a:lnTo>
                    <a:lnTo>
                      <a:pt x="863" y="455"/>
                    </a:lnTo>
                    <a:lnTo>
                      <a:pt x="864" y="432"/>
                    </a:lnTo>
                    <a:lnTo>
                      <a:pt x="864" y="432"/>
                    </a:lnTo>
                    <a:lnTo>
                      <a:pt x="863" y="409"/>
                    </a:lnTo>
                    <a:lnTo>
                      <a:pt x="862" y="388"/>
                    </a:lnTo>
                    <a:lnTo>
                      <a:pt x="859" y="366"/>
                    </a:lnTo>
                    <a:lnTo>
                      <a:pt x="855" y="345"/>
                    </a:lnTo>
                    <a:lnTo>
                      <a:pt x="850" y="324"/>
                    </a:lnTo>
                    <a:lnTo>
                      <a:pt x="845" y="303"/>
                    </a:lnTo>
                    <a:lnTo>
                      <a:pt x="838" y="284"/>
                    </a:lnTo>
                    <a:lnTo>
                      <a:pt x="829" y="264"/>
                    </a:lnTo>
                    <a:lnTo>
                      <a:pt x="821" y="245"/>
                    </a:lnTo>
                    <a:lnTo>
                      <a:pt x="812" y="227"/>
                    </a:lnTo>
                    <a:lnTo>
                      <a:pt x="801" y="208"/>
                    </a:lnTo>
                    <a:lnTo>
                      <a:pt x="790" y="191"/>
                    </a:lnTo>
                    <a:lnTo>
                      <a:pt x="777" y="174"/>
                    </a:lnTo>
                    <a:lnTo>
                      <a:pt x="765" y="157"/>
                    </a:lnTo>
                    <a:lnTo>
                      <a:pt x="752" y="142"/>
                    </a:lnTo>
                    <a:lnTo>
                      <a:pt x="738" y="127"/>
                    </a:lnTo>
                    <a:lnTo>
                      <a:pt x="722" y="112"/>
                    </a:lnTo>
                    <a:lnTo>
                      <a:pt x="706" y="99"/>
                    </a:lnTo>
                    <a:lnTo>
                      <a:pt x="690" y="86"/>
                    </a:lnTo>
                    <a:lnTo>
                      <a:pt x="673" y="74"/>
                    </a:lnTo>
                    <a:lnTo>
                      <a:pt x="656" y="62"/>
                    </a:lnTo>
                    <a:lnTo>
                      <a:pt x="638" y="52"/>
                    </a:lnTo>
                    <a:lnTo>
                      <a:pt x="619" y="43"/>
                    </a:lnTo>
                    <a:lnTo>
                      <a:pt x="600" y="34"/>
                    </a:lnTo>
                    <a:lnTo>
                      <a:pt x="581" y="27"/>
                    </a:lnTo>
                    <a:lnTo>
                      <a:pt x="560" y="20"/>
                    </a:lnTo>
                    <a:lnTo>
                      <a:pt x="540" y="13"/>
                    </a:lnTo>
                    <a:lnTo>
                      <a:pt x="518" y="9"/>
                    </a:lnTo>
                    <a:lnTo>
                      <a:pt x="498" y="5"/>
                    </a:lnTo>
                    <a:lnTo>
                      <a:pt x="476" y="2"/>
                    </a:lnTo>
                    <a:lnTo>
                      <a:pt x="454" y="0"/>
                    </a:lnTo>
                    <a:lnTo>
                      <a:pt x="432" y="0"/>
                    </a:lnTo>
                    <a:lnTo>
                      <a:pt x="432" y="0"/>
                    </a:lnTo>
                    <a:lnTo>
                      <a:pt x="409" y="0"/>
                    </a:lnTo>
                    <a:lnTo>
                      <a:pt x="388" y="2"/>
                    </a:lnTo>
                    <a:lnTo>
                      <a:pt x="367" y="5"/>
                    </a:lnTo>
                    <a:lnTo>
                      <a:pt x="345" y="9"/>
                    </a:lnTo>
                    <a:lnTo>
                      <a:pt x="324" y="13"/>
                    </a:lnTo>
                    <a:lnTo>
                      <a:pt x="303" y="20"/>
                    </a:lnTo>
                    <a:lnTo>
                      <a:pt x="284" y="27"/>
                    </a:lnTo>
                    <a:lnTo>
                      <a:pt x="265" y="34"/>
                    </a:lnTo>
                    <a:lnTo>
                      <a:pt x="245" y="43"/>
                    </a:lnTo>
                    <a:lnTo>
                      <a:pt x="227" y="52"/>
                    </a:lnTo>
                    <a:lnTo>
                      <a:pt x="208" y="62"/>
                    </a:lnTo>
                    <a:lnTo>
                      <a:pt x="191" y="74"/>
                    </a:lnTo>
                    <a:lnTo>
                      <a:pt x="174" y="86"/>
                    </a:lnTo>
                    <a:lnTo>
                      <a:pt x="157" y="99"/>
                    </a:lnTo>
                    <a:lnTo>
                      <a:pt x="142" y="112"/>
                    </a:lnTo>
                    <a:lnTo>
                      <a:pt x="127" y="127"/>
                    </a:lnTo>
                    <a:lnTo>
                      <a:pt x="113" y="142"/>
                    </a:lnTo>
                    <a:lnTo>
                      <a:pt x="99" y="157"/>
                    </a:lnTo>
                    <a:lnTo>
                      <a:pt x="86" y="174"/>
                    </a:lnTo>
                    <a:lnTo>
                      <a:pt x="74" y="191"/>
                    </a:lnTo>
                    <a:lnTo>
                      <a:pt x="63" y="208"/>
                    </a:lnTo>
                    <a:lnTo>
                      <a:pt x="52" y="227"/>
                    </a:lnTo>
                    <a:lnTo>
                      <a:pt x="43" y="245"/>
                    </a:lnTo>
                    <a:lnTo>
                      <a:pt x="34" y="264"/>
                    </a:lnTo>
                    <a:lnTo>
                      <a:pt x="27" y="284"/>
                    </a:lnTo>
                    <a:lnTo>
                      <a:pt x="20" y="303"/>
                    </a:lnTo>
                    <a:lnTo>
                      <a:pt x="14" y="324"/>
                    </a:lnTo>
                    <a:lnTo>
                      <a:pt x="10" y="345"/>
                    </a:lnTo>
                    <a:lnTo>
                      <a:pt x="6" y="366"/>
                    </a:lnTo>
                    <a:lnTo>
                      <a:pt x="2" y="388"/>
                    </a:lnTo>
                    <a:lnTo>
                      <a:pt x="1" y="409"/>
                    </a:lnTo>
                    <a:lnTo>
                      <a:pt x="0" y="432"/>
                    </a:lnTo>
                    <a:lnTo>
                      <a:pt x="0" y="432"/>
                    </a:lnTo>
                    <a:lnTo>
                      <a:pt x="1" y="454"/>
                    </a:lnTo>
                    <a:lnTo>
                      <a:pt x="2" y="476"/>
                    </a:lnTo>
                    <a:lnTo>
                      <a:pt x="6" y="498"/>
                    </a:lnTo>
                    <a:lnTo>
                      <a:pt x="10" y="518"/>
                    </a:lnTo>
                    <a:lnTo>
                      <a:pt x="14" y="540"/>
                    </a:lnTo>
                    <a:lnTo>
                      <a:pt x="20" y="560"/>
                    </a:lnTo>
                    <a:lnTo>
                      <a:pt x="27" y="581"/>
                    </a:lnTo>
                    <a:lnTo>
                      <a:pt x="34" y="600"/>
                    </a:lnTo>
                    <a:lnTo>
                      <a:pt x="43" y="619"/>
                    </a:lnTo>
                    <a:lnTo>
                      <a:pt x="52" y="638"/>
                    </a:lnTo>
                    <a:lnTo>
                      <a:pt x="63" y="656"/>
                    </a:lnTo>
                    <a:lnTo>
                      <a:pt x="74" y="673"/>
                    </a:lnTo>
                    <a:lnTo>
                      <a:pt x="86" y="690"/>
                    </a:lnTo>
                    <a:lnTo>
                      <a:pt x="99" y="706"/>
                    </a:lnTo>
                    <a:lnTo>
                      <a:pt x="113" y="722"/>
                    </a:lnTo>
                    <a:lnTo>
                      <a:pt x="127" y="737"/>
                    </a:lnTo>
                    <a:lnTo>
                      <a:pt x="142" y="751"/>
                    </a:lnTo>
                    <a:lnTo>
                      <a:pt x="157" y="765"/>
                    </a:lnTo>
                    <a:lnTo>
                      <a:pt x="174" y="777"/>
                    </a:lnTo>
                    <a:lnTo>
                      <a:pt x="191" y="790"/>
                    </a:lnTo>
                    <a:lnTo>
                      <a:pt x="208" y="801"/>
                    </a:lnTo>
                    <a:lnTo>
                      <a:pt x="227" y="811"/>
                    </a:lnTo>
                    <a:lnTo>
                      <a:pt x="245" y="821"/>
                    </a:lnTo>
                    <a:lnTo>
                      <a:pt x="265" y="829"/>
                    </a:lnTo>
                    <a:lnTo>
                      <a:pt x="284" y="838"/>
                    </a:lnTo>
                    <a:lnTo>
                      <a:pt x="303" y="844"/>
                    </a:lnTo>
                    <a:lnTo>
                      <a:pt x="324" y="850"/>
                    </a:lnTo>
                    <a:lnTo>
                      <a:pt x="345" y="855"/>
                    </a:lnTo>
                    <a:lnTo>
                      <a:pt x="367" y="859"/>
                    </a:lnTo>
                    <a:lnTo>
                      <a:pt x="388" y="861"/>
                    </a:lnTo>
                    <a:lnTo>
                      <a:pt x="409" y="863"/>
                    </a:lnTo>
                    <a:lnTo>
                      <a:pt x="432" y="864"/>
                    </a:lnTo>
                    <a:lnTo>
                      <a:pt x="432" y="864"/>
                    </a:lnTo>
                    <a:lnTo>
                      <a:pt x="455" y="863"/>
                    </a:lnTo>
                    <a:lnTo>
                      <a:pt x="479" y="861"/>
                    </a:lnTo>
                    <a:lnTo>
                      <a:pt x="501" y="858"/>
                    </a:lnTo>
                    <a:lnTo>
                      <a:pt x="524" y="854"/>
                    </a:lnTo>
                    <a:lnTo>
                      <a:pt x="545" y="848"/>
                    </a:lnTo>
                    <a:lnTo>
                      <a:pt x="566" y="842"/>
                    </a:lnTo>
                    <a:lnTo>
                      <a:pt x="588" y="835"/>
                    </a:lnTo>
                    <a:lnTo>
                      <a:pt x="608" y="825"/>
                    </a:lnTo>
                    <a:lnTo>
                      <a:pt x="833" y="1051"/>
                    </a:lnTo>
                    <a:lnTo>
                      <a:pt x="833" y="1051"/>
                    </a:lnTo>
                    <a:lnTo>
                      <a:pt x="845" y="1061"/>
                    </a:lnTo>
                    <a:lnTo>
                      <a:pt x="857" y="1070"/>
                    </a:lnTo>
                    <a:lnTo>
                      <a:pt x="870" y="1078"/>
                    </a:lnTo>
                    <a:lnTo>
                      <a:pt x="884" y="1084"/>
                    </a:lnTo>
                    <a:lnTo>
                      <a:pt x="898" y="1090"/>
                    </a:lnTo>
                    <a:lnTo>
                      <a:pt x="912" y="1093"/>
                    </a:lnTo>
                    <a:lnTo>
                      <a:pt x="927" y="1095"/>
                    </a:lnTo>
                    <a:lnTo>
                      <a:pt x="942" y="1096"/>
                    </a:lnTo>
                    <a:lnTo>
                      <a:pt x="942" y="1096"/>
                    </a:lnTo>
                    <a:lnTo>
                      <a:pt x="957" y="1095"/>
                    </a:lnTo>
                    <a:lnTo>
                      <a:pt x="971" y="1093"/>
                    </a:lnTo>
                    <a:lnTo>
                      <a:pt x="986" y="1090"/>
                    </a:lnTo>
                    <a:lnTo>
                      <a:pt x="1000" y="1084"/>
                    </a:lnTo>
                    <a:lnTo>
                      <a:pt x="1013" y="1078"/>
                    </a:lnTo>
                    <a:lnTo>
                      <a:pt x="1026" y="1070"/>
                    </a:lnTo>
                    <a:lnTo>
                      <a:pt x="1039" y="1061"/>
                    </a:lnTo>
                    <a:lnTo>
                      <a:pt x="1051" y="1051"/>
                    </a:lnTo>
                    <a:lnTo>
                      <a:pt x="1051" y="1051"/>
                    </a:lnTo>
                    <a:lnTo>
                      <a:pt x="1061" y="1039"/>
                    </a:lnTo>
                    <a:lnTo>
                      <a:pt x="1070" y="1026"/>
                    </a:lnTo>
                    <a:lnTo>
                      <a:pt x="1078" y="1013"/>
                    </a:lnTo>
                    <a:lnTo>
                      <a:pt x="1084" y="1000"/>
                    </a:lnTo>
                    <a:lnTo>
                      <a:pt x="1090" y="986"/>
                    </a:lnTo>
                    <a:lnTo>
                      <a:pt x="1093" y="971"/>
                    </a:lnTo>
                    <a:lnTo>
                      <a:pt x="1095" y="956"/>
                    </a:lnTo>
                    <a:lnTo>
                      <a:pt x="1096" y="942"/>
                    </a:lnTo>
                    <a:lnTo>
                      <a:pt x="1096" y="942"/>
                    </a:lnTo>
                    <a:lnTo>
                      <a:pt x="1095" y="927"/>
                    </a:lnTo>
                    <a:lnTo>
                      <a:pt x="1093" y="912"/>
                    </a:lnTo>
                    <a:lnTo>
                      <a:pt x="1090" y="898"/>
                    </a:lnTo>
                    <a:lnTo>
                      <a:pt x="1084" y="884"/>
                    </a:lnTo>
                    <a:lnTo>
                      <a:pt x="1078" y="870"/>
                    </a:lnTo>
                    <a:lnTo>
                      <a:pt x="1070" y="857"/>
                    </a:lnTo>
                    <a:lnTo>
                      <a:pt x="1061" y="845"/>
                    </a:lnTo>
                    <a:lnTo>
                      <a:pt x="1051" y="833"/>
                    </a:lnTo>
                    <a:lnTo>
                      <a:pt x="1051" y="833"/>
                    </a:lnTo>
                    <a:close/>
                    <a:moveTo>
                      <a:pt x="432" y="713"/>
                    </a:moveTo>
                    <a:lnTo>
                      <a:pt x="432" y="713"/>
                    </a:lnTo>
                    <a:lnTo>
                      <a:pt x="417" y="712"/>
                    </a:lnTo>
                    <a:lnTo>
                      <a:pt x="403" y="711"/>
                    </a:lnTo>
                    <a:lnTo>
                      <a:pt x="389" y="709"/>
                    </a:lnTo>
                    <a:lnTo>
                      <a:pt x="376" y="707"/>
                    </a:lnTo>
                    <a:lnTo>
                      <a:pt x="361" y="704"/>
                    </a:lnTo>
                    <a:lnTo>
                      <a:pt x="348" y="700"/>
                    </a:lnTo>
                    <a:lnTo>
                      <a:pt x="336" y="696"/>
                    </a:lnTo>
                    <a:lnTo>
                      <a:pt x="323" y="691"/>
                    </a:lnTo>
                    <a:lnTo>
                      <a:pt x="310" y="685"/>
                    </a:lnTo>
                    <a:lnTo>
                      <a:pt x="298" y="679"/>
                    </a:lnTo>
                    <a:lnTo>
                      <a:pt x="287" y="672"/>
                    </a:lnTo>
                    <a:lnTo>
                      <a:pt x="275" y="664"/>
                    </a:lnTo>
                    <a:lnTo>
                      <a:pt x="265" y="657"/>
                    </a:lnTo>
                    <a:lnTo>
                      <a:pt x="253" y="649"/>
                    </a:lnTo>
                    <a:lnTo>
                      <a:pt x="243" y="640"/>
                    </a:lnTo>
                    <a:lnTo>
                      <a:pt x="234" y="631"/>
                    </a:lnTo>
                    <a:lnTo>
                      <a:pt x="225" y="620"/>
                    </a:lnTo>
                    <a:lnTo>
                      <a:pt x="216" y="610"/>
                    </a:lnTo>
                    <a:lnTo>
                      <a:pt x="207" y="600"/>
                    </a:lnTo>
                    <a:lnTo>
                      <a:pt x="199" y="589"/>
                    </a:lnTo>
                    <a:lnTo>
                      <a:pt x="192" y="578"/>
                    </a:lnTo>
                    <a:lnTo>
                      <a:pt x="185" y="565"/>
                    </a:lnTo>
                    <a:lnTo>
                      <a:pt x="179" y="553"/>
                    </a:lnTo>
                    <a:lnTo>
                      <a:pt x="174" y="541"/>
                    </a:lnTo>
                    <a:lnTo>
                      <a:pt x="169" y="529"/>
                    </a:lnTo>
                    <a:lnTo>
                      <a:pt x="164" y="515"/>
                    </a:lnTo>
                    <a:lnTo>
                      <a:pt x="161" y="502"/>
                    </a:lnTo>
                    <a:lnTo>
                      <a:pt x="156" y="489"/>
                    </a:lnTo>
                    <a:lnTo>
                      <a:pt x="154" y="475"/>
                    </a:lnTo>
                    <a:lnTo>
                      <a:pt x="152" y="460"/>
                    </a:lnTo>
                    <a:lnTo>
                      <a:pt x="151" y="446"/>
                    </a:lnTo>
                    <a:lnTo>
                      <a:pt x="151" y="432"/>
                    </a:lnTo>
                    <a:lnTo>
                      <a:pt x="151" y="432"/>
                    </a:lnTo>
                    <a:lnTo>
                      <a:pt x="151" y="417"/>
                    </a:lnTo>
                    <a:lnTo>
                      <a:pt x="152" y="403"/>
                    </a:lnTo>
                    <a:lnTo>
                      <a:pt x="154" y="389"/>
                    </a:lnTo>
                    <a:lnTo>
                      <a:pt x="156" y="376"/>
                    </a:lnTo>
                    <a:lnTo>
                      <a:pt x="161" y="361"/>
                    </a:lnTo>
                    <a:lnTo>
                      <a:pt x="164" y="348"/>
                    </a:lnTo>
                    <a:lnTo>
                      <a:pt x="169" y="336"/>
                    </a:lnTo>
                    <a:lnTo>
                      <a:pt x="174" y="323"/>
                    </a:lnTo>
                    <a:lnTo>
                      <a:pt x="179" y="310"/>
                    </a:lnTo>
                    <a:lnTo>
                      <a:pt x="185" y="298"/>
                    </a:lnTo>
                    <a:lnTo>
                      <a:pt x="192" y="287"/>
                    </a:lnTo>
                    <a:lnTo>
                      <a:pt x="199" y="275"/>
                    </a:lnTo>
                    <a:lnTo>
                      <a:pt x="207" y="264"/>
                    </a:lnTo>
                    <a:lnTo>
                      <a:pt x="216" y="253"/>
                    </a:lnTo>
                    <a:lnTo>
                      <a:pt x="225" y="243"/>
                    </a:lnTo>
                    <a:lnTo>
                      <a:pt x="234" y="234"/>
                    </a:lnTo>
                    <a:lnTo>
                      <a:pt x="243" y="224"/>
                    </a:lnTo>
                    <a:lnTo>
                      <a:pt x="253" y="215"/>
                    </a:lnTo>
                    <a:lnTo>
                      <a:pt x="265" y="207"/>
                    </a:lnTo>
                    <a:lnTo>
                      <a:pt x="275" y="199"/>
                    </a:lnTo>
                    <a:lnTo>
                      <a:pt x="287" y="192"/>
                    </a:lnTo>
                    <a:lnTo>
                      <a:pt x="298" y="185"/>
                    </a:lnTo>
                    <a:lnTo>
                      <a:pt x="310" y="179"/>
                    </a:lnTo>
                    <a:lnTo>
                      <a:pt x="323" y="174"/>
                    </a:lnTo>
                    <a:lnTo>
                      <a:pt x="336" y="169"/>
                    </a:lnTo>
                    <a:lnTo>
                      <a:pt x="348" y="163"/>
                    </a:lnTo>
                    <a:lnTo>
                      <a:pt x="361" y="160"/>
                    </a:lnTo>
                    <a:lnTo>
                      <a:pt x="376" y="156"/>
                    </a:lnTo>
                    <a:lnTo>
                      <a:pt x="389" y="154"/>
                    </a:lnTo>
                    <a:lnTo>
                      <a:pt x="403" y="152"/>
                    </a:lnTo>
                    <a:lnTo>
                      <a:pt x="417" y="151"/>
                    </a:lnTo>
                    <a:lnTo>
                      <a:pt x="432" y="151"/>
                    </a:lnTo>
                    <a:lnTo>
                      <a:pt x="432" y="151"/>
                    </a:lnTo>
                    <a:lnTo>
                      <a:pt x="446" y="151"/>
                    </a:lnTo>
                    <a:lnTo>
                      <a:pt x="460" y="152"/>
                    </a:lnTo>
                    <a:lnTo>
                      <a:pt x="475" y="154"/>
                    </a:lnTo>
                    <a:lnTo>
                      <a:pt x="489" y="156"/>
                    </a:lnTo>
                    <a:lnTo>
                      <a:pt x="502" y="160"/>
                    </a:lnTo>
                    <a:lnTo>
                      <a:pt x="515" y="163"/>
                    </a:lnTo>
                    <a:lnTo>
                      <a:pt x="529" y="169"/>
                    </a:lnTo>
                    <a:lnTo>
                      <a:pt x="541" y="174"/>
                    </a:lnTo>
                    <a:lnTo>
                      <a:pt x="554" y="179"/>
                    </a:lnTo>
                    <a:lnTo>
                      <a:pt x="565" y="185"/>
                    </a:lnTo>
                    <a:lnTo>
                      <a:pt x="578" y="192"/>
                    </a:lnTo>
                    <a:lnTo>
                      <a:pt x="589" y="199"/>
                    </a:lnTo>
                    <a:lnTo>
                      <a:pt x="600" y="207"/>
                    </a:lnTo>
                    <a:lnTo>
                      <a:pt x="610" y="215"/>
                    </a:lnTo>
                    <a:lnTo>
                      <a:pt x="620" y="224"/>
                    </a:lnTo>
                    <a:lnTo>
                      <a:pt x="631" y="234"/>
                    </a:lnTo>
                    <a:lnTo>
                      <a:pt x="640" y="243"/>
                    </a:lnTo>
                    <a:lnTo>
                      <a:pt x="649" y="253"/>
                    </a:lnTo>
                    <a:lnTo>
                      <a:pt x="657" y="264"/>
                    </a:lnTo>
                    <a:lnTo>
                      <a:pt x="665" y="275"/>
                    </a:lnTo>
                    <a:lnTo>
                      <a:pt x="672" y="287"/>
                    </a:lnTo>
                    <a:lnTo>
                      <a:pt x="680" y="298"/>
                    </a:lnTo>
                    <a:lnTo>
                      <a:pt x="686" y="310"/>
                    </a:lnTo>
                    <a:lnTo>
                      <a:pt x="691" y="323"/>
                    </a:lnTo>
                    <a:lnTo>
                      <a:pt x="696" y="336"/>
                    </a:lnTo>
                    <a:lnTo>
                      <a:pt x="701" y="348"/>
                    </a:lnTo>
                    <a:lnTo>
                      <a:pt x="704" y="361"/>
                    </a:lnTo>
                    <a:lnTo>
                      <a:pt x="707" y="376"/>
                    </a:lnTo>
                    <a:lnTo>
                      <a:pt x="710" y="389"/>
                    </a:lnTo>
                    <a:lnTo>
                      <a:pt x="712" y="403"/>
                    </a:lnTo>
                    <a:lnTo>
                      <a:pt x="713" y="417"/>
                    </a:lnTo>
                    <a:lnTo>
                      <a:pt x="713" y="432"/>
                    </a:lnTo>
                    <a:lnTo>
                      <a:pt x="713" y="432"/>
                    </a:lnTo>
                    <a:lnTo>
                      <a:pt x="713" y="446"/>
                    </a:lnTo>
                    <a:lnTo>
                      <a:pt x="712" y="460"/>
                    </a:lnTo>
                    <a:lnTo>
                      <a:pt x="710" y="475"/>
                    </a:lnTo>
                    <a:lnTo>
                      <a:pt x="707" y="489"/>
                    </a:lnTo>
                    <a:lnTo>
                      <a:pt x="704" y="502"/>
                    </a:lnTo>
                    <a:lnTo>
                      <a:pt x="701" y="515"/>
                    </a:lnTo>
                    <a:lnTo>
                      <a:pt x="696" y="529"/>
                    </a:lnTo>
                    <a:lnTo>
                      <a:pt x="691" y="541"/>
                    </a:lnTo>
                    <a:lnTo>
                      <a:pt x="686" y="553"/>
                    </a:lnTo>
                    <a:lnTo>
                      <a:pt x="680" y="565"/>
                    </a:lnTo>
                    <a:lnTo>
                      <a:pt x="672" y="578"/>
                    </a:lnTo>
                    <a:lnTo>
                      <a:pt x="665" y="589"/>
                    </a:lnTo>
                    <a:lnTo>
                      <a:pt x="657" y="600"/>
                    </a:lnTo>
                    <a:lnTo>
                      <a:pt x="649" y="610"/>
                    </a:lnTo>
                    <a:lnTo>
                      <a:pt x="640" y="620"/>
                    </a:lnTo>
                    <a:lnTo>
                      <a:pt x="631" y="631"/>
                    </a:lnTo>
                    <a:lnTo>
                      <a:pt x="620" y="640"/>
                    </a:lnTo>
                    <a:lnTo>
                      <a:pt x="610" y="649"/>
                    </a:lnTo>
                    <a:lnTo>
                      <a:pt x="600" y="657"/>
                    </a:lnTo>
                    <a:lnTo>
                      <a:pt x="589" y="664"/>
                    </a:lnTo>
                    <a:lnTo>
                      <a:pt x="578" y="672"/>
                    </a:lnTo>
                    <a:lnTo>
                      <a:pt x="565" y="679"/>
                    </a:lnTo>
                    <a:lnTo>
                      <a:pt x="554" y="685"/>
                    </a:lnTo>
                    <a:lnTo>
                      <a:pt x="541" y="691"/>
                    </a:lnTo>
                    <a:lnTo>
                      <a:pt x="529" y="696"/>
                    </a:lnTo>
                    <a:lnTo>
                      <a:pt x="515" y="700"/>
                    </a:lnTo>
                    <a:lnTo>
                      <a:pt x="502" y="704"/>
                    </a:lnTo>
                    <a:lnTo>
                      <a:pt x="489" y="707"/>
                    </a:lnTo>
                    <a:lnTo>
                      <a:pt x="475" y="709"/>
                    </a:lnTo>
                    <a:lnTo>
                      <a:pt x="460" y="711"/>
                    </a:lnTo>
                    <a:lnTo>
                      <a:pt x="446" y="712"/>
                    </a:lnTo>
                    <a:lnTo>
                      <a:pt x="432" y="713"/>
                    </a:lnTo>
                    <a:lnTo>
                      <a:pt x="432" y="7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grpSp>
      </p:grpSp>
      <p:sp>
        <p:nvSpPr>
          <p:cNvPr id="63" name="Freeform 62"/>
          <p:cNvSpPr>
            <a:spLocks/>
          </p:cNvSpPr>
          <p:nvPr/>
        </p:nvSpPr>
        <p:spPr bwMode="auto">
          <a:xfrm>
            <a:off x="1647617" y="1178212"/>
            <a:ext cx="2470550" cy="1489739"/>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grpSp>
        <p:nvGrpSpPr>
          <p:cNvPr id="2" name="Group 1"/>
          <p:cNvGrpSpPr/>
          <p:nvPr/>
        </p:nvGrpSpPr>
        <p:grpSpPr>
          <a:xfrm>
            <a:off x="2437544" y="1654642"/>
            <a:ext cx="846726" cy="756773"/>
            <a:chOff x="2827882" y="2904850"/>
            <a:chExt cx="363240" cy="346173"/>
          </a:xfrm>
        </p:grpSpPr>
        <p:sp>
          <p:nvSpPr>
            <p:cNvPr id="65" name="Freeform 245"/>
            <p:cNvSpPr>
              <a:spLocks noEditPoints="1"/>
            </p:cNvSpPr>
            <p:nvPr/>
          </p:nvSpPr>
          <p:spPr bwMode="auto">
            <a:xfrm>
              <a:off x="2896000" y="2949517"/>
              <a:ext cx="238413" cy="301506"/>
            </a:xfrm>
            <a:custGeom>
              <a:avLst/>
              <a:gdLst>
                <a:gd name="T0" fmla="*/ 1074 w 1176"/>
                <a:gd name="T1" fmla="*/ 908 h 1512"/>
                <a:gd name="T2" fmla="*/ 1017 w 1176"/>
                <a:gd name="T3" fmla="*/ 1062 h 1512"/>
                <a:gd name="T4" fmla="*/ 796 w 1176"/>
                <a:gd name="T5" fmla="*/ 1059 h 1512"/>
                <a:gd name="T6" fmla="*/ 826 w 1176"/>
                <a:gd name="T7" fmla="*/ 896 h 1512"/>
                <a:gd name="T8" fmla="*/ 1018 w 1176"/>
                <a:gd name="T9" fmla="*/ 735 h 1512"/>
                <a:gd name="T10" fmla="*/ 810 w 1176"/>
                <a:gd name="T11" fmla="*/ 733 h 1512"/>
                <a:gd name="T12" fmla="*/ 739 w 1176"/>
                <a:gd name="T13" fmla="*/ 735 h 1512"/>
                <a:gd name="T14" fmla="*/ 443 w 1176"/>
                <a:gd name="T15" fmla="*/ 537 h 1512"/>
                <a:gd name="T16" fmla="*/ 379 w 1176"/>
                <a:gd name="T17" fmla="*/ 436 h 1512"/>
                <a:gd name="T18" fmla="*/ 166 w 1176"/>
                <a:gd name="T19" fmla="*/ 365 h 1512"/>
                <a:gd name="T20" fmla="*/ 223 w 1176"/>
                <a:gd name="T21" fmla="*/ 262 h 1512"/>
                <a:gd name="T22" fmla="*/ 283 w 1176"/>
                <a:gd name="T23" fmla="*/ 185 h 1512"/>
                <a:gd name="T24" fmla="*/ 335 w 1176"/>
                <a:gd name="T25" fmla="*/ 105 h 1512"/>
                <a:gd name="T26" fmla="*/ 360 w 1176"/>
                <a:gd name="T27" fmla="*/ 17 h 1512"/>
                <a:gd name="T28" fmla="*/ 302 w 1176"/>
                <a:gd name="T29" fmla="*/ 39 h 1512"/>
                <a:gd name="T30" fmla="*/ 214 w 1176"/>
                <a:gd name="T31" fmla="*/ 117 h 1512"/>
                <a:gd name="T32" fmla="*/ 137 w 1176"/>
                <a:gd name="T33" fmla="*/ 215 h 1512"/>
                <a:gd name="T34" fmla="*/ 69 w 1176"/>
                <a:gd name="T35" fmla="*/ 350 h 1512"/>
                <a:gd name="T36" fmla="*/ 19 w 1176"/>
                <a:gd name="T37" fmla="*/ 524 h 1512"/>
                <a:gd name="T38" fmla="*/ 0 w 1176"/>
                <a:gd name="T39" fmla="*/ 744 h 1512"/>
                <a:gd name="T40" fmla="*/ 16 w 1176"/>
                <a:gd name="T41" fmla="*/ 947 h 1512"/>
                <a:gd name="T42" fmla="*/ 71 w 1176"/>
                <a:gd name="T43" fmla="*/ 1149 h 1512"/>
                <a:gd name="T44" fmla="*/ 149 w 1176"/>
                <a:gd name="T45" fmla="*/ 1299 h 1512"/>
                <a:gd name="T46" fmla="*/ 236 w 1176"/>
                <a:gd name="T47" fmla="*/ 1403 h 1512"/>
                <a:gd name="T48" fmla="*/ 313 w 1176"/>
                <a:gd name="T49" fmla="*/ 1469 h 1512"/>
                <a:gd name="T50" fmla="*/ 380 w 1176"/>
                <a:gd name="T51" fmla="*/ 1507 h 1512"/>
                <a:gd name="T52" fmla="*/ 437 w 1176"/>
                <a:gd name="T53" fmla="*/ 1512 h 1512"/>
                <a:gd name="T54" fmla="*/ 571 w 1176"/>
                <a:gd name="T55" fmla="*/ 1500 h 1512"/>
                <a:gd name="T56" fmla="*/ 728 w 1176"/>
                <a:gd name="T57" fmla="*/ 1453 h 1512"/>
                <a:gd name="T58" fmla="*/ 869 w 1176"/>
                <a:gd name="T59" fmla="*/ 1375 h 1512"/>
                <a:gd name="T60" fmla="*/ 988 w 1176"/>
                <a:gd name="T61" fmla="*/ 1268 h 1512"/>
                <a:gd name="T62" fmla="*/ 1084 w 1176"/>
                <a:gd name="T63" fmla="*/ 1138 h 1512"/>
                <a:gd name="T64" fmla="*/ 1152 w 1176"/>
                <a:gd name="T65" fmla="*/ 989 h 1512"/>
                <a:gd name="T66" fmla="*/ 1172 w 1176"/>
                <a:gd name="T67" fmla="*/ 888 h 1512"/>
                <a:gd name="T68" fmla="*/ 354 w 1176"/>
                <a:gd name="T69" fmla="*/ 1379 h 1512"/>
                <a:gd name="T70" fmla="*/ 271 w 1176"/>
                <a:gd name="T71" fmla="*/ 1299 h 1512"/>
                <a:gd name="T72" fmla="*/ 197 w 1176"/>
                <a:gd name="T73" fmla="*/ 1192 h 1512"/>
                <a:gd name="T74" fmla="*/ 378 w 1176"/>
                <a:gd name="T75" fmla="*/ 1395 h 1512"/>
                <a:gd name="T76" fmla="*/ 125 w 1176"/>
                <a:gd name="T77" fmla="*/ 998 h 1512"/>
                <a:gd name="T78" fmla="*/ 99 w 1176"/>
                <a:gd name="T79" fmla="*/ 823 h 1512"/>
                <a:gd name="T80" fmla="*/ 97 w 1176"/>
                <a:gd name="T81" fmla="*/ 735 h 1512"/>
                <a:gd name="T82" fmla="*/ 107 w 1176"/>
                <a:gd name="T83" fmla="*/ 588 h 1512"/>
                <a:gd name="T84" fmla="*/ 378 w 1176"/>
                <a:gd name="T85" fmla="*/ 463 h 1512"/>
                <a:gd name="T86" fmla="*/ 737 w 1176"/>
                <a:gd name="T87" fmla="*/ 824 h 1512"/>
                <a:gd name="T88" fmla="*/ 710 w 1176"/>
                <a:gd name="T89" fmla="*/ 998 h 1512"/>
                <a:gd name="T90" fmla="*/ 473 w 1176"/>
                <a:gd name="T91" fmla="*/ 1378 h 1512"/>
                <a:gd name="T92" fmla="*/ 654 w 1176"/>
                <a:gd name="T93" fmla="*/ 1159 h 1512"/>
                <a:gd name="T94" fmla="*/ 588 w 1176"/>
                <a:gd name="T95" fmla="*/ 1267 h 1512"/>
                <a:gd name="T96" fmla="*/ 521 w 1176"/>
                <a:gd name="T97" fmla="*/ 1340 h 1512"/>
                <a:gd name="T98" fmla="*/ 605 w 1176"/>
                <a:gd name="T99" fmla="*/ 1393 h 1512"/>
                <a:gd name="T100" fmla="*/ 710 w 1176"/>
                <a:gd name="T101" fmla="*/ 1259 h 1512"/>
                <a:gd name="T102" fmla="*/ 762 w 1176"/>
                <a:gd name="T103" fmla="*/ 1155 h 1512"/>
                <a:gd name="T104" fmla="*/ 973 w 1176"/>
                <a:gd name="T105" fmla="*/ 1132 h 1512"/>
                <a:gd name="T106" fmla="*/ 872 w 1176"/>
                <a:gd name="T107" fmla="*/ 1247 h 1512"/>
                <a:gd name="T108" fmla="*/ 749 w 1176"/>
                <a:gd name="T109" fmla="*/ 1335 h 1512"/>
                <a:gd name="T110" fmla="*/ 605 w 1176"/>
                <a:gd name="T111" fmla="*/ 1393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6" h="1512">
                  <a:moveTo>
                    <a:pt x="1090" y="808"/>
                  </a:moveTo>
                  <a:lnTo>
                    <a:pt x="1090" y="808"/>
                  </a:lnTo>
                  <a:lnTo>
                    <a:pt x="1086" y="841"/>
                  </a:lnTo>
                  <a:lnTo>
                    <a:pt x="1081" y="875"/>
                  </a:lnTo>
                  <a:lnTo>
                    <a:pt x="1074" y="908"/>
                  </a:lnTo>
                  <a:lnTo>
                    <a:pt x="1066" y="939"/>
                  </a:lnTo>
                  <a:lnTo>
                    <a:pt x="1056" y="971"/>
                  </a:lnTo>
                  <a:lnTo>
                    <a:pt x="1045" y="1001"/>
                  </a:lnTo>
                  <a:lnTo>
                    <a:pt x="1031" y="1032"/>
                  </a:lnTo>
                  <a:lnTo>
                    <a:pt x="1017" y="1062"/>
                  </a:lnTo>
                  <a:lnTo>
                    <a:pt x="1017" y="1062"/>
                  </a:lnTo>
                  <a:lnTo>
                    <a:pt x="1011" y="1059"/>
                  </a:lnTo>
                  <a:lnTo>
                    <a:pt x="1006" y="1059"/>
                  </a:lnTo>
                  <a:lnTo>
                    <a:pt x="796" y="1059"/>
                  </a:lnTo>
                  <a:lnTo>
                    <a:pt x="796" y="1059"/>
                  </a:lnTo>
                  <a:lnTo>
                    <a:pt x="803" y="1028"/>
                  </a:lnTo>
                  <a:lnTo>
                    <a:pt x="810" y="997"/>
                  </a:lnTo>
                  <a:lnTo>
                    <a:pt x="817" y="965"/>
                  </a:lnTo>
                  <a:lnTo>
                    <a:pt x="822" y="931"/>
                  </a:lnTo>
                  <a:lnTo>
                    <a:pt x="826" y="896"/>
                  </a:lnTo>
                  <a:lnTo>
                    <a:pt x="830" y="861"/>
                  </a:lnTo>
                  <a:lnTo>
                    <a:pt x="833" y="823"/>
                  </a:lnTo>
                  <a:lnTo>
                    <a:pt x="834" y="784"/>
                  </a:lnTo>
                  <a:lnTo>
                    <a:pt x="1066" y="784"/>
                  </a:lnTo>
                  <a:lnTo>
                    <a:pt x="1018" y="735"/>
                  </a:lnTo>
                  <a:lnTo>
                    <a:pt x="835" y="735"/>
                  </a:lnTo>
                  <a:lnTo>
                    <a:pt x="835" y="735"/>
                  </a:lnTo>
                  <a:lnTo>
                    <a:pt x="835" y="734"/>
                  </a:lnTo>
                  <a:lnTo>
                    <a:pt x="835" y="734"/>
                  </a:lnTo>
                  <a:lnTo>
                    <a:pt x="810" y="733"/>
                  </a:lnTo>
                  <a:lnTo>
                    <a:pt x="785" y="730"/>
                  </a:lnTo>
                  <a:lnTo>
                    <a:pt x="762" y="727"/>
                  </a:lnTo>
                  <a:lnTo>
                    <a:pt x="738" y="722"/>
                  </a:lnTo>
                  <a:lnTo>
                    <a:pt x="738" y="722"/>
                  </a:lnTo>
                  <a:lnTo>
                    <a:pt x="739" y="735"/>
                  </a:lnTo>
                  <a:lnTo>
                    <a:pt x="473" y="735"/>
                  </a:lnTo>
                  <a:lnTo>
                    <a:pt x="473" y="573"/>
                  </a:lnTo>
                  <a:lnTo>
                    <a:pt x="473" y="573"/>
                  </a:lnTo>
                  <a:lnTo>
                    <a:pt x="458" y="555"/>
                  </a:lnTo>
                  <a:lnTo>
                    <a:pt x="443" y="537"/>
                  </a:lnTo>
                  <a:lnTo>
                    <a:pt x="428" y="518"/>
                  </a:lnTo>
                  <a:lnTo>
                    <a:pt x="414" y="499"/>
                  </a:lnTo>
                  <a:lnTo>
                    <a:pt x="402" y="478"/>
                  </a:lnTo>
                  <a:lnTo>
                    <a:pt x="390" y="458"/>
                  </a:lnTo>
                  <a:lnTo>
                    <a:pt x="379" y="436"/>
                  </a:lnTo>
                  <a:lnTo>
                    <a:pt x="368" y="415"/>
                  </a:lnTo>
                  <a:lnTo>
                    <a:pt x="148" y="415"/>
                  </a:lnTo>
                  <a:lnTo>
                    <a:pt x="148" y="415"/>
                  </a:lnTo>
                  <a:lnTo>
                    <a:pt x="157" y="389"/>
                  </a:lnTo>
                  <a:lnTo>
                    <a:pt x="166" y="365"/>
                  </a:lnTo>
                  <a:lnTo>
                    <a:pt x="178" y="342"/>
                  </a:lnTo>
                  <a:lnTo>
                    <a:pt x="188" y="320"/>
                  </a:lnTo>
                  <a:lnTo>
                    <a:pt x="199" y="300"/>
                  </a:lnTo>
                  <a:lnTo>
                    <a:pt x="210" y="280"/>
                  </a:lnTo>
                  <a:lnTo>
                    <a:pt x="223" y="262"/>
                  </a:lnTo>
                  <a:lnTo>
                    <a:pt x="235" y="245"/>
                  </a:lnTo>
                  <a:lnTo>
                    <a:pt x="246" y="228"/>
                  </a:lnTo>
                  <a:lnTo>
                    <a:pt x="258" y="213"/>
                  </a:lnTo>
                  <a:lnTo>
                    <a:pt x="271" y="199"/>
                  </a:lnTo>
                  <a:lnTo>
                    <a:pt x="283" y="185"/>
                  </a:lnTo>
                  <a:lnTo>
                    <a:pt x="306" y="162"/>
                  </a:lnTo>
                  <a:lnTo>
                    <a:pt x="330" y="141"/>
                  </a:lnTo>
                  <a:lnTo>
                    <a:pt x="330" y="141"/>
                  </a:lnTo>
                  <a:lnTo>
                    <a:pt x="332" y="123"/>
                  </a:lnTo>
                  <a:lnTo>
                    <a:pt x="335" y="105"/>
                  </a:lnTo>
                  <a:lnTo>
                    <a:pt x="339" y="86"/>
                  </a:lnTo>
                  <a:lnTo>
                    <a:pt x="343" y="69"/>
                  </a:lnTo>
                  <a:lnTo>
                    <a:pt x="348" y="52"/>
                  </a:lnTo>
                  <a:lnTo>
                    <a:pt x="354" y="34"/>
                  </a:lnTo>
                  <a:lnTo>
                    <a:pt x="360" y="17"/>
                  </a:lnTo>
                  <a:lnTo>
                    <a:pt x="366" y="0"/>
                  </a:lnTo>
                  <a:lnTo>
                    <a:pt x="366" y="0"/>
                  </a:lnTo>
                  <a:lnTo>
                    <a:pt x="349" y="10"/>
                  </a:lnTo>
                  <a:lnTo>
                    <a:pt x="327" y="23"/>
                  </a:lnTo>
                  <a:lnTo>
                    <a:pt x="302" y="39"/>
                  </a:lnTo>
                  <a:lnTo>
                    <a:pt x="275" y="61"/>
                  </a:lnTo>
                  <a:lnTo>
                    <a:pt x="259" y="73"/>
                  </a:lnTo>
                  <a:lnTo>
                    <a:pt x="245" y="86"/>
                  </a:lnTo>
                  <a:lnTo>
                    <a:pt x="230" y="101"/>
                  </a:lnTo>
                  <a:lnTo>
                    <a:pt x="214" y="117"/>
                  </a:lnTo>
                  <a:lnTo>
                    <a:pt x="198" y="134"/>
                  </a:lnTo>
                  <a:lnTo>
                    <a:pt x="183" y="153"/>
                  </a:lnTo>
                  <a:lnTo>
                    <a:pt x="168" y="172"/>
                  </a:lnTo>
                  <a:lnTo>
                    <a:pt x="152" y="192"/>
                  </a:lnTo>
                  <a:lnTo>
                    <a:pt x="137" y="215"/>
                  </a:lnTo>
                  <a:lnTo>
                    <a:pt x="123" y="239"/>
                  </a:lnTo>
                  <a:lnTo>
                    <a:pt x="108" y="265"/>
                  </a:lnTo>
                  <a:lnTo>
                    <a:pt x="94" y="291"/>
                  </a:lnTo>
                  <a:lnTo>
                    <a:pt x="81" y="320"/>
                  </a:lnTo>
                  <a:lnTo>
                    <a:pt x="69" y="350"/>
                  </a:lnTo>
                  <a:lnTo>
                    <a:pt x="56" y="381"/>
                  </a:lnTo>
                  <a:lnTo>
                    <a:pt x="45" y="415"/>
                  </a:lnTo>
                  <a:lnTo>
                    <a:pt x="36" y="450"/>
                  </a:lnTo>
                  <a:lnTo>
                    <a:pt x="27" y="486"/>
                  </a:lnTo>
                  <a:lnTo>
                    <a:pt x="19" y="524"/>
                  </a:lnTo>
                  <a:lnTo>
                    <a:pt x="12" y="565"/>
                  </a:lnTo>
                  <a:lnTo>
                    <a:pt x="6" y="607"/>
                  </a:lnTo>
                  <a:lnTo>
                    <a:pt x="3" y="650"/>
                  </a:lnTo>
                  <a:lnTo>
                    <a:pt x="0" y="696"/>
                  </a:lnTo>
                  <a:lnTo>
                    <a:pt x="0" y="744"/>
                  </a:lnTo>
                  <a:lnTo>
                    <a:pt x="0" y="744"/>
                  </a:lnTo>
                  <a:lnTo>
                    <a:pt x="1" y="798"/>
                  </a:lnTo>
                  <a:lnTo>
                    <a:pt x="4" y="850"/>
                  </a:lnTo>
                  <a:lnTo>
                    <a:pt x="8" y="900"/>
                  </a:lnTo>
                  <a:lnTo>
                    <a:pt x="16" y="947"/>
                  </a:lnTo>
                  <a:lnTo>
                    <a:pt x="24" y="992"/>
                  </a:lnTo>
                  <a:lnTo>
                    <a:pt x="34" y="1034"/>
                  </a:lnTo>
                  <a:lnTo>
                    <a:pt x="44" y="1075"/>
                  </a:lnTo>
                  <a:lnTo>
                    <a:pt x="57" y="1113"/>
                  </a:lnTo>
                  <a:lnTo>
                    <a:pt x="71" y="1149"/>
                  </a:lnTo>
                  <a:lnTo>
                    <a:pt x="85" y="1183"/>
                  </a:lnTo>
                  <a:lnTo>
                    <a:pt x="100" y="1215"/>
                  </a:lnTo>
                  <a:lnTo>
                    <a:pt x="115" y="1245"/>
                  </a:lnTo>
                  <a:lnTo>
                    <a:pt x="132" y="1273"/>
                  </a:lnTo>
                  <a:lnTo>
                    <a:pt x="149" y="1299"/>
                  </a:lnTo>
                  <a:lnTo>
                    <a:pt x="166" y="1324"/>
                  </a:lnTo>
                  <a:lnTo>
                    <a:pt x="184" y="1346"/>
                  </a:lnTo>
                  <a:lnTo>
                    <a:pt x="201" y="1367"/>
                  </a:lnTo>
                  <a:lnTo>
                    <a:pt x="218" y="1386"/>
                  </a:lnTo>
                  <a:lnTo>
                    <a:pt x="236" y="1403"/>
                  </a:lnTo>
                  <a:lnTo>
                    <a:pt x="252" y="1420"/>
                  </a:lnTo>
                  <a:lnTo>
                    <a:pt x="268" y="1434"/>
                  </a:lnTo>
                  <a:lnTo>
                    <a:pt x="285" y="1447"/>
                  </a:lnTo>
                  <a:lnTo>
                    <a:pt x="299" y="1458"/>
                  </a:lnTo>
                  <a:lnTo>
                    <a:pt x="313" y="1469"/>
                  </a:lnTo>
                  <a:lnTo>
                    <a:pt x="339" y="1486"/>
                  </a:lnTo>
                  <a:lnTo>
                    <a:pt x="358" y="1497"/>
                  </a:lnTo>
                  <a:lnTo>
                    <a:pt x="372" y="1504"/>
                  </a:lnTo>
                  <a:lnTo>
                    <a:pt x="380" y="1507"/>
                  </a:lnTo>
                  <a:lnTo>
                    <a:pt x="380" y="1507"/>
                  </a:lnTo>
                  <a:lnTo>
                    <a:pt x="388" y="1510"/>
                  </a:lnTo>
                  <a:lnTo>
                    <a:pt x="397" y="1511"/>
                  </a:lnTo>
                  <a:lnTo>
                    <a:pt x="436" y="1512"/>
                  </a:lnTo>
                  <a:lnTo>
                    <a:pt x="436" y="1512"/>
                  </a:lnTo>
                  <a:lnTo>
                    <a:pt x="437" y="1512"/>
                  </a:lnTo>
                  <a:lnTo>
                    <a:pt x="437" y="1512"/>
                  </a:lnTo>
                  <a:lnTo>
                    <a:pt x="471" y="1511"/>
                  </a:lnTo>
                  <a:lnTo>
                    <a:pt x="505" y="1509"/>
                  </a:lnTo>
                  <a:lnTo>
                    <a:pt x="539" y="1505"/>
                  </a:lnTo>
                  <a:lnTo>
                    <a:pt x="571" y="1500"/>
                  </a:lnTo>
                  <a:lnTo>
                    <a:pt x="604" y="1494"/>
                  </a:lnTo>
                  <a:lnTo>
                    <a:pt x="636" y="1486"/>
                  </a:lnTo>
                  <a:lnTo>
                    <a:pt x="667" y="1476"/>
                  </a:lnTo>
                  <a:lnTo>
                    <a:pt x="698" y="1465"/>
                  </a:lnTo>
                  <a:lnTo>
                    <a:pt x="728" y="1453"/>
                  </a:lnTo>
                  <a:lnTo>
                    <a:pt x="758" y="1440"/>
                  </a:lnTo>
                  <a:lnTo>
                    <a:pt x="787" y="1425"/>
                  </a:lnTo>
                  <a:lnTo>
                    <a:pt x="815" y="1409"/>
                  </a:lnTo>
                  <a:lnTo>
                    <a:pt x="842" y="1392"/>
                  </a:lnTo>
                  <a:lnTo>
                    <a:pt x="869" y="1375"/>
                  </a:lnTo>
                  <a:lnTo>
                    <a:pt x="895" y="1355"/>
                  </a:lnTo>
                  <a:lnTo>
                    <a:pt x="919" y="1335"/>
                  </a:lnTo>
                  <a:lnTo>
                    <a:pt x="944" y="1314"/>
                  </a:lnTo>
                  <a:lnTo>
                    <a:pt x="967" y="1291"/>
                  </a:lnTo>
                  <a:lnTo>
                    <a:pt x="988" y="1268"/>
                  </a:lnTo>
                  <a:lnTo>
                    <a:pt x="1010" y="1243"/>
                  </a:lnTo>
                  <a:lnTo>
                    <a:pt x="1030" y="1219"/>
                  </a:lnTo>
                  <a:lnTo>
                    <a:pt x="1050" y="1192"/>
                  </a:lnTo>
                  <a:lnTo>
                    <a:pt x="1068" y="1166"/>
                  </a:lnTo>
                  <a:lnTo>
                    <a:pt x="1084" y="1138"/>
                  </a:lnTo>
                  <a:lnTo>
                    <a:pt x="1101" y="1110"/>
                  </a:lnTo>
                  <a:lnTo>
                    <a:pt x="1115" y="1081"/>
                  </a:lnTo>
                  <a:lnTo>
                    <a:pt x="1128" y="1050"/>
                  </a:lnTo>
                  <a:lnTo>
                    <a:pt x="1140" y="1021"/>
                  </a:lnTo>
                  <a:lnTo>
                    <a:pt x="1152" y="989"/>
                  </a:lnTo>
                  <a:lnTo>
                    <a:pt x="1162" y="958"/>
                  </a:lnTo>
                  <a:lnTo>
                    <a:pt x="1170" y="925"/>
                  </a:lnTo>
                  <a:lnTo>
                    <a:pt x="1176" y="892"/>
                  </a:lnTo>
                  <a:lnTo>
                    <a:pt x="1176" y="892"/>
                  </a:lnTo>
                  <a:lnTo>
                    <a:pt x="1172" y="888"/>
                  </a:lnTo>
                  <a:lnTo>
                    <a:pt x="1167" y="884"/>
                  </a:lnTo>
                  <a:lnTo>
                    <a:pt x="1090" y="808"/>
                  </a:lnTo>
                  <a:close/>
                  <a:moveTo>
                    <a:pt x="378" y="1395"/>
                  </a:moveTo>
                  <a:lnTo>
                    <a:pt x="378" y="1395"/>
                  </a:lnTo>
                  <a:lnTo>
                    <a:pt x="354" y="1379"/>
                  </a:lnTo>
                  <a:lnTo>
                    <a:pt x="329" y="1358"/>
                  </a:lnTo>
                  <a:lnTo>
                    <a:pt x="314" y="1345"/>
                  </a:lnTo>
                  <a:lnTo>
                    <a:pt x="300" y="1332"/>
                  </a:lnTo>
                  <a:lnTo>
                    <a:pt x="286" y="1317"/>
                  </a:lnTo>
                  <a:lnTo>
                    <a:pt x="271" y="1299"/>
                  </a:lnTo>
                  <a:lnTo>
                    <a:pt x="256" y="1281"/>
                  </a:lnTo>
                  <a:lnTo>
                    <a:pt x="241" y="1261"/>
                  </a:lnTo>
                  <a:lnTo>
                    <a:pt x="226" y="1240"/>
                  </a:lnTo>
                  <a:lnTo>
                    <a:pt x="211" y="1217"/>
                  </a:lnTo>
                  <a:lnTo>
                    <a:pt x="197" y="1192"/>
                  </a:lnTo>
                  <a:lnTo>
                    <a:pt x="184" y="1166"/>
                  </a:lnTo>
                  <a:lnTo>
                    <a:pt x="171" y="1137"/>
                  </a:lnTo>
                  <a:lnTo>
                    <a:pt x="158" y="1106"/>
                  </a:lnTo>
                  <a:lnTo>
                    <a:pt x="378" y="1106"/>
                  </a:lnTo>
                  <a:lnTo>
                    <a:pt x="378" y="1395"/>
                  </a:lnTo>
                  <a:close/>
                  <a:moveTo>
                    <a:pt x="378" y="1059"/>
                  </a:moveTo>
                  <a:lnTo>
                    <a:pt x="141" y="1059"/>
                  </a:lnTo>
                  <a:lnTo>
                    <a:pt x="141" y="1059"/>
                  </a:lnTo>
                  <a:lnTo>
                    <a:pt x="133" y="1029"/>
                  </a:lnTo>
                  <a:lnTo>
                    <a:pt x="125" y="998"/>
                  </a:lnTo>
                  <a:lnTo>
                    <a:pt x="118" y="967"/>
                  </a:lnTo>
                  <a:lnTo>
                    <a:pt x="111" y="933"/>
                  </a:lnTo>
                  <a:lnTo>
                    <a:pt x="106" y="898"/>
                  </a:lnTo>
                  <a:lnTo>
                    <a:pt x="102" y="862"/>
                  </a:lnTo>
                  <a:lnTo>
                    <a:pt x="99" y="823"/>
                  </a:lnTo>
                  <a:lnTo>
                    <a:pt x="97" y="784"/>
                  </a:lnTo>
                  <a:lnTo>
                    <a:pt x="378" y="784"/>
                  </a:lnTo>
                  <a:lnTo>
                    <a:pt x="378" y="1059"/>
                  </a:lnTo>
                  <a:close/>
                  <a:moveTo>
                    <a:pt x="378" y="735"/>
                  </a:moveTo>
                  <a:lnTo>
                    <a:pt x="97" y="735"/>
                  </a:lnTo>
                  <a:lnTo>
                    <a:pt x="97" y="735"/>
                  </a:lnTo>
                  <a:lnTo>
                    <a:pt x="98" y="696"/>
                  </a:lnTo>
                  <a:lnTo>
                    <a:pt x="100" y="659"/>
                  </a:lnTo>
                  <a:lnTo>
                    <a:pt x="103" y="623"/>
                  </a:lnTo>
                  <a:lnTo>
                    <a:pt x="107" y="588"/>
                  </a:lnTo>
                  <a:lnTo>
                    <a:pt x="112" y="555"/>
                  </a:lnTo>
                  <a:lnTo>
                    <a:pt x="119" y="523"/>
                  </a:lnTo>
                  <a:lnTo>
                    <a:pt x="125" y="492"/>
                  </a:lnTo>
                  <a:lnTo>
                    <a:pt x="133" y="463"/>
                  </a:lnTo>
                  <a:lnTo>
                    <a:pt x="378" y="463"/>
                  </a:lnTo>
                  <a:lnTo>
                    <a:pt x="378" y="735"/>
                  </a:lnTo>
                  <a:close/>
                  <a:moveTo>
                    <a:pt x="473" y="784"/>
                  </a:moveTo>
                  <a:lnTo>
                    <a:pt x="738" y="784"/>
                  </a:lnTo>
                  <a:lnTo>
                    <a:pt x="738" y="784"/>
                  </a:lnTo>
                  <a:lnTo>
                    <a:pt x="737" y="824"/>
                  </a:lnTo>
                  <a:lnTo>
                    <a:pt x="733" y="862"/>
                  </a:lnTo>
                  <a:lnTo>
                    <a:pt x="728" y="898"/>
                  </a:lnTo>
                  <a:lnTo>
                    <a:pt x="723" y="933"/>
                  </a:lnTo>
                  <a:lnTo>
                    <a:pt x="717" y="967"/>
                  </a:lnTo>
                  <a:lnTo>
                    <a:pt x="710" y="998"/>
                  </a:lnTo>
                  <a:lnTo>
                    <a:pt x="703" y="1029"/>
                  </a:lnTo>
                  <a:lnTo>
                    <a:pt x="694" y="1059"/>
                  </a:lnTo>
                  <a:lnTo>
                    <a:pt x="473" y="1059"/>
                  </a:lnTo>
                  <a:lnTo>
                    <a:pt x="473" y="784"/>
                  </a:lnTo>
                  <a:close/>
                  <a:moveTo>
                    <a:pt x="473" y="1378"/>
                  </a:moveTo>
                  <a:lnTo>
                    <a:pt x="473" y="1106"/>
                  </a:lnTo>
                  <a:lnTo>
                    <a:pt x="677" y="1106"/>
                  </a:lnTo>
                  <a:lnTo>
                    <a:pt x="677" y="1106"/>
                  </a:lnTo>
                  <a:lnTo>
                    <a:pt x="665" y="1134"/>
                  </a:lnTo>
                  <a:lnTo>
                    <a:pt x="654" y="1159"/>
                  </a:lnTo>
                  <a:lnTo>
                    <a:pt x="642" y="1184"/>
                  </a:lnTo>
                  <a:lnTo>
                    <a:pt x="628" y="1206"/>
                  </a:lnTo>
                  <a:lnTo>
                    <a:pt x="615" y="1228"/>
                  </a:lnTo>
                  <a:lnTo>
                    <a:pt x="602" y="1248"/>
                  </a:lnTo>
                  <a:lnTo>
                    <a:pt x="588" y="1267"/>
                  </a:lnTo>
                  <a:lnTo>
                    <a:pt x="574" y="1284"/>
                  </a:lnTo>
                  <a:lnTo>
                    <a:pt x="561" y="1299"/>
                  </a:lnTo>
                  <a:lnTo>
                    <a:pt x="547" y="1315"/>
                  </a:lnTo>
                  <a:lnTo>
                    <a:pt x="534" y="1328"/>
                  </a:lnTo>
                  <a:lnTo>
                    <a:pt x="521" y="1340"/>
                  </a:lnTo>
                  <a:lnTo>
                    <a:pt x="496" y="1360"/>
                  </a:lnTo>
                  <a:lnTo>
                    <a:pt x="473" y="1378"/>
                  </a:lnTo>
                  <a:lnTo>
                    <a:pt x="473" y="1378"/>
                  </a:lnTo>
                  <a:close/>
                  <a:moveTo>
                    <a:pt x="605" y="1393"/>
                  </a:moveTo>
                  <a:lnTo>
                    <a:pt x="605" y="1393"/>
                  </a:lnTo>
                  <a:lnTo>
                    <a:pt x="628" y="1369"/>
                  </a:lnTo>
                  <a:lnTo>
                    <a:pt x="652" y="1342"/>
                  </a:lnTo>
                  <a:lnTo>
                    <a:pt x="675" y="1311"/>
                  </a:lnTo>
                  <a:lnTo>
                    <a:pt x="699" y="1278"/>
                  </a:lnTo>
                  <a:lnTo>
                    <a:pt x="710" y="1259"/>
                  </a:lnTo>
                  <a:lnTo>
                    <a:pt x="721" y="1240"/>
                  </a:lnTo>
                  <a:lnTo>
                    <a:pt x="731" y="1221"/>
                  </a:lnTo>
                  <a:lnTo>
                    <a:pt x="743" y="1199"/>
                  </a:lnTo>
                  <a:lnTo>
                    <a:pt x="753" y="1178"/>
                  </a:lnTo>
                  <a:lnTo>
                    <a:pt x="762" y="1155"/>
                  </a:lnTo>
                  <a:lnTo>
                    <a:pt x="771" y="1131"/>
                  </a:lnTo>
                  <a:lnTo>
                    <a:pt x="780" y="1106"/>
                  </a:lnTo>
                  <a:lnTo>
                    <a:pt x="990" y="1106"/>
                  </a:lnTo>
                  <a:lnTo>
                    <a:pt x="990" y="1106"/>
                  </a:lnTo>
                  <a:lnTo>
                    <a:pt x="973" y="1132"/>
                  </a:lnTo>
                  <a:lnTo>
                    <a:pt x="956" y="1157"/>
                  </a:lnTo>
                  <a:lnTo>
                    <a:pt x="936" y="1181"/>
                  </a:lnTo>
                  <a:lnTo>
                    <a:pt x="916" y="1204"/>
                  </a:lnTo>
                  <a:lnTo>
                    <a:pt x="895" y="1226"/>
                  </a:lnTo>
                  <a:lnTo>
                    <a:pt x="872" y="1247"/>
                  </a:lnTo>
                  <a:lnTo>
                    <a:pt x="850" y="1267"/>
                  </a:lnTo>
                  <a:lnTo>
                    <a:pt x="825" y="1286"/>
                  </a:lnTo>
                  <a:lnTo>
                    <a:pt x="801" y="1303"/>
                  </a:lnTo>
                  <a:lnTo>
                    <a:pt x="775" y="1320"/>
                  </a:lnTo>
                  <a:lnTo>
                    <a:pt x="749" y="1335"/>
                  </a:lnTo>
                  <a:lnTo>
                    <a:pt x="721" y="1349"/>
                  </a:lnTo>
                  <a:lnTo>
                    <a:pt x="694" y="1362"/>
                  </a:lnTo>
                  <a:lnTo>
                    <a:pt x="664" y="1374"/>
                  </a:lnTo>
                  <a:lnTo>
                    <a:pt x="636" y="1384"/>
                  </a:lnTo>
                  <a:lnTo>
                    <a:pt x="605" y="1393"/>
                  </a:lnTo>
                  <a:lnTo>
                    <a:pt x="605" y="1393"/>
                  </a:ln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66" name="Freeform 247"/>
            <p:cNvSpPr>
              <a:spLocks noEditPoints="1"/>
            </p:cNvSpPr>
            <p:nvPr/>
          </p:nvSpPr>
          <p:spPr bwMode="auto">
            <a:xfrm>
              <a:off x="2968319" y="2904850"/>
              <a:ext cx="222803" cy="217755"/>
            </a:xfrm>
            <a:custGeom>
              <a:avLst/>
              <a:gdLst>
                <a:gd name="T0" fmla="*/ 842 w 1096"/>
                <a:gd name="T1" fmla="*/ 566 h 1096"/>
                <a:gd name="T2" fmla="*/ 863 w 1096"/>
                <a:gd name="T3" fmla="*/ 455 h 1096"/>
                <a:gd name="T4" fmla="*/ 859 w 1096"/>
                <a:gd name="T5" fmla="*/ 366 h 1096"/>
                <a:gd name="T6" fmla="*/ 829 w 1096"/>
                <a:gd name="T7" fmla="*/ 264 h 1096"/>
                <a:gd name="T8" fmla="*/ 777 w 1096"/>
                <a:gd name="T9" fmla="*/ 174 h 1096"/>
                <a:gd name="T10" fmla="*/ 706 w 1096"/>
                <a:gd name="T11" fmla="*/ 99 h 1096"/>
                <a:gd name="T12" fmla="*/ 619 w 1096"/>
                <a:gd name="T13" fmla="*/ 43 h 1096"/>
                <a:gd name="T14" fmla="*/ 518 w 1096"/>
                <a:gd name="T15" fmla="*/ 9 h 1096"/>
                <a:gd name="T16" fmla="*/ 432 w 1096"/>
                <a:gd name="T17" fmla="*/ 0 h 1096"/>
                <a:gd name="T18" fmla="*/ 324 w 1096"/>
                <a:gd name="T19" fmla="*/ 13 h 1096"/>
                <a:gd name="T20" fmla="*/ 227 w 1096"/>
                <a:gd name="T21" fmla="*/ 52 h 1096"/>
                <a:gd name="T22" fmla="*/ 142 w 1096"/>
                <a:gd name="T23" fmla="*/ 112 h 1096"/>
                <a:gd name="T24" fmla="*/ 74 w 1096"/>
                <a:gd name="T25" fmla="*/ 191 h 1096"/>
                <a:gd name="T26" fmla="*/ 27 w 1096"/>
                <a:gd name="T27" fmla="*/ 284 h 1096"/>
                <a:gd name="T28" fmla="*/ 2 w 1096"/>
                <a:gd name="T29" fmla="*/ 388 h 1096"/>
                <a:gd name="T30" fmla="*/ 2 w 1096"/>
                <a:gd name="T31" fmla="*/ 476 h 1096"/>
                <a:gd name="T32" fmla="*/ 27 w 1096"/>
                <a:gd name="T33" fmla="*/ 581 h 1096"/>
                <a:gd name="T34" fmla="*/ 74 w 1096"/>
                <a:gd name="T35" fmla="*/ 673 h 1096"/>
                <a:gd name="T36" fmla="*/ 142 w 1096"/>
                <a:gd name="T37" fmla="*/ 751 h 1096"/>
                <a:gd name="T38" fmla="*/ 227 w 1096"/>
                <a:gd name="T39" fmla="*/ 811 h 1096"/>
                <a:gd name="T40" fmla="*/ 324 w 1096"/>
                <a:gd name="T41" fmla="*/ 850 h 1096"/>
                <a:gd name="T42" fmla="*/ 432 w 1096"/>
                <a:gd name="T43" fmla="*/ 864 h 1096"/>
                <a:gd name="T44" fmla="*/ 524 w 1096"/>
                <a:gd name="T45" fmla="*/ 854 h 1096"/>
                <a:gd name="T46" fmla="*/ 833 w 1096"/>
                <a:gd name="T47" fmla="*/ 1051 h 1096"/>
                <a:gd name="T48" fmla="*/ 884 w 1096"/>
                <a:gd name="T49" fmla="*/ 1084 h 1096"/>
                <a:gd name="T50" fmla="*/ 942 w 1096"/>
                <a:gd name="T51" fmla="*/ 1096 h 1096"/>
                <a:gd name="T52" fmla="*/ 1013 w 1096"/>
                <a:gd name="T53" fmla="*/ 1078 h 1096"/>
                <a:gd name="T54" fmla="*/ 1061 w 1096"/>
                <a:gd name="T55" fmla="*/ 1039 h 1096"/>
                <a:gd name="T56" fmla="*/ 1093 w 1096"/>
                <a:gd name="T57" fmla="*/ 971 h 1096"/>
                <a:gd name="T58" fmla="*/ 1093 w 1096"/>
                <a:gd name="T59" fmla="*/ 912 h 1096"/>
                <a:gd name="T60" fmla="*/ 1061 w 1096"/>
                <a:gd name="T61" fmla="*/ 845 h 1096"/>
                <a:gd name="T62" fmla="*/ 417 w 1096"/>
                <a:gd name="T63" fmla="*/ 712 h 1096"/>
                <a:gd name="T64" fmla="*/ 348 w 1096"/>
                <a:gd name="T65" fmla="*/ 700 h 1096"/>
                <a:gd name="T66" fmla="*/ 287 w 1096"/>
                <a:gd name="T67" fmla="*/ 672 h 1096"/>
                <a:gd name="T68" fmla="*/ 234 w 1096"/>
                <a:gd name="T69" fmla="*/ 631 h 1096"/>
                <a:gd name="T70" fmla="*/ 192 w 1096"/>
                <a:gd name="T71" fmla="*/ 578 h 1096"/>
                <a:gd name="T72" fmla="*/ 164 w 1096"/>
                <a:gd name="T73" fmla="*/ 515 h 1096"/>
                <a:gd name="T74" fmla="*/ 151 w 1096"/>
                <a:gd name="T75" fmla="*/ 446 h 1096"/>
                <a:gd name="T76" fmla="*/ 154 w 1096"/>
                <a:gd name="T77" fmla="*/ 389 h 1096"/>
                <a:gd name="T78" fmla="*/ 174 w 1096"/>
                <a:gd name="T79" fmla="*/ 323 h 1096"/>
                <a:gd name="T80" fmla="*/ 207 w 1096"/>
                <a:gd name="T81" fmla="*/ 264 h 1096"/>
                <a:gd name="T82" fmla="*/ 253 w 1096"/>
                <a:gd name="T83" fmla="*/ 215 h 1096"/>
                <a:gd name="T84" fmla="*/ 310 w 1096"/>
                <a:gd name="T85" fmla="*/ 179 h 1096"/>
                <a:gd name="T86" fmla="*/ 376 w 1096"/>
                <a:gd name="T87" fmla="*/ 156 h 1096"/>
                <a:gd name="T88" fmla="*/ 432 w 1096"/>
                <a:gd name="T89" fmla="*/ 151 h 1096"/>
                <a:gd name="T90" fmla="*/ 502 w 1096"/>
                <a:gd name="T91" fmla="*/ 160 h 1096"/>
                <a:gd name="T92" fmla="*/ 565 w 1096"/>
                <a:gd name="T93" fmla="*/ 185 h 1096"/>
                <a:gd name="T94" fmla="*/ 620 w 1096"/>
                <a:gd name="T95" fmla="*/ 224 h 1096"/>
                <a:gd name="T96" fmla="*/ 665 w 1096"/>
                <a:gd name="T97" fmla="*/ 275 h 1096"/>
                <a:gd name="T98" fmla="*/ 696 w 1096"/>
                <a:gd name="T99" fmla="*/ 336 h 1096"/>
                <a:gd name="T100" fmla="*/ 712 w 1096"/>
                <a:gd name="T101" fmla="*/ 403 h 1096"/>
                <a:gd name="T102" fmla="*/ 712 w 1096"/>
                <a:gd name="T103" fmla="*/ 460 h 1096"/>
                <a:gd name="T104" fmla="*/ 696 w 1096"/>
                <a:gd name="T105" fmla="*/ 529 h 1096"/>
                <a:gd name="T106" fmla="*/ 665 w 1096"/>
                <a:gd name="T107" fmla="*/ 589 h 1096"/>
                <a:gd name="T108" fmla="*/ 620 w 1096"/>
                <a:gd name="T109" fmla="*/ 640 h 1096"/>
                <a:gd name="T110" fmla="*/ 565 w 1096"/>
                <a:gd name="T111" fmla="*/ 679 h 1096"/>
                <a:gd name="T112" fmla="*/ 502 w 1096"/>
                <a:gd name="T113" fmla="*/ 704 h 1096"/>
                <a:gd name="T114" fmla="*/ 432 w 1096"/>
                <a:gd name="T115" fmla="*/ 713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6" h="1096">
                  <a:moveTo>
                    <a:pt x="1051" y="833"/>
                  </a:moveTo>
                  <a:lnTo>
                    <a:pt x="825" y="608"/>
                  </a:lnTo>
                  <a:lnTo>
                    <a:pt x="825" y="608"/>
                  </a:lnTo>
                  <a:lnTo>
                    <a:pt x="835" y="588"/>
                  </a:lnTo>
                  <a:lnTo>
                    <a:pt x="842" y="566"/>
                  </a:lnTo>
                  <a:lnTo>
                    <a:pt x="849" y="545"/>
                  </a:lnTo>
                  <a:lnTo>
                    <a:pt x="854" y="523"/>
                  </a:lnTo>
                  <a:lnTo>
                    <a:pt x="858" y="501"/>
                  </a:lnTo>
                  <a:lnTo>
                    <a:pt x="861" y="479"/>
                  </a:lnTo>
                  <a:lnTo>
                    <a:pt x="863" y="455"/>
                  </a:lnTo>
                  <a:lnTo>
                    <a:pt x="864" y="432"/>
                  </a:lnTo>
                  <a:lnTo>
                    <a:pt x="864" y="432"/>
                  </a:lnTo>
                  <a:lnTo>
                    <a:pt x="863" y="409"/>
                  </a:lnTo>
                  <a:lnTo>
                    <a:pt x="862" y="388"/>
                  </a:lnTo>
                  <a:lnTo>
                    <a:pt x="859" y="366"/>
                  </a:lnTo>
                  <a:lnTo>
                    <a:pt x="855" y="345"/>
                  </a:lnTo>
                  <a:lnTo>
                    <a:pt x="850" y="324"/>
                  </a:lnTo>
                  <a:lnTo>
                    <a:pt x="845" y="303"/>
                  </a:lnTo>
                  <a:lnTo>
                    <a:pt x="838" y="284"/>
                  </a:lnTo>
                  <a:lnTo>
                    <a:pt x="829" y="264"/>
                  </a:lnTo>
                  <a:lnTo>
                    <a:pt x="821" y="245"/>
                  </a:lnTo>
                  <a:lnTo>
                    <a:pt x="812" y="227"/>
                  </a:lnTo>
                  <a:lnTo>
                    <a:pt x="801" y="208"/>
                  </a:lnTo>
                  <a:lnTo>
                    <a:pt x="790" y="191"/>
                  </a:lnTo>
                  <a:lnTo>
                    <a:pt x="777" y="174"/>
                  </a:lnTo>
                  <a:lnTo>
                    <a:pt x="765" y="157"/>
                  </a:lnTo>
                  <a:lnTo>
                    <a:pt x="752" y="142"/>
                  </a:lnTo>
                  <a:lnTo>
                    <a:pt x="738" y="127"/>
                  </a:lnTo>
                  <a:lnTo>
                    <a:pt x="722" y="112"/>
                  </a:lnTo>
                  <a:lnTo>
                    <a:pt x="706" y="99"/>
                  </a:lnTo>
                  <a:lnTo>
                    <a:pt x="690" y="86"/>
                  </a:lnTo>
                  <a:lnTo>
                    <a:pt x="673" y="74"/>
                  </a:lnTo>
                  <a:lnTo>
                    <a:pt x="656" y="62"/>
                  </a:lnTo>
                  <a:lnTo>
                    <a:pt x="638" y="52"/>
                  </a:lnTo>
                  <a:lnTo>
                    <a:pt x="619" y="43"/>
                  </a:lnTo>
                  <a:lnTo>
                    <a:pt x="600" y="34"/>
                  </a:lnTo>
                  <a:lnTo>
                    <a:pt x="581" y="27"/>
                  </a:lnTo>
                  <a:lnTo>
                    <a:pt x="560" y="20"/>
                  </a:lnTo>
                  <a:lnTo>
                    <a:pt x="540" y="13"/>
                  </a:lnTo>
                  <a:lnTo>
                    <a:pt x="518" y="9"/>
                  </a:lnTo>
                  <a:lnTo>
                    <a:pt x="498" y="5"/>
                  </a:lnTo>
                  <a:lnTo>
                    <a:pt x="476" y="2"/>
                  </a:lnTo>
                  <a:lnTo>
                    <a:pt x="454" y="0"/>
                  </a:lnTo>
                  <a:lnTo>
                    <a:pt x="432" y="0"/>
                  </a:lnTo>
                  <a:lnTo>
                    <a:pt x="432" y="0"/>
                  </a:lnTo>
                  <a:lnTo>
                    <a:pt x="409" y="0"/>
                  </a:lnTo>
                  <a:lnTo>
                    <a:pt x="388" y="2"/>
                  </a:lnTo>
                  <a:lnTo>
                    <a:pt x="367" y="5"/>
                  </a:lnTo>
                  <a:lnTo>
                    <a:pt x="345" y="9"/>
                  </a:lnTo>
                  <a:lnTo>
                    <a:pt x="324" y="13"/>
                  </a:lnTo>
                  <a:lnTo>
                    <a:pt x="303" y="20"/>
                  </a:lnTo>
                  <a:lnTo>
                    <a:pt x="284" y="27"/>
                  </a:lnTo>
                  <a:lnTo>
                    <a:pt x="265" y="34"/>
                  </a:lnTo>
                  <a:lnTo>
                    <a:pt x="245" y="43"/>
                  </a:lnTo>
                  <a:lnTo>
                    <a:pt x="227" y="52"/>
                  </a:lnTo>
                  <a:lnTo>
                    <a:pt x="208" y="62"/>
                  </a:lnTo>
                  <a:lnTo>
                    <a:pt x="191" y="74"/>
                  </a:lnTo>
                  <a:lnTo>
                    <a:pt x="174" y="86"/>
                  </a:lnTo>
                  <a:lnTo>
                    <a:pt x="157" y="99"/>
                  </a:lnTo>
                  <a:lnTo>
                    <a:pt x="142" y="112"/>
                  </a:lnTo>
                  <a:lnTo>
                    <a:pt x="127" y="127"/>
                  </a:lnTo>
                  <a:lnTo>
                    <a:pt x="113" y="142"/>
                  </a:lnTo>
                  <a:lnTo>
                    <a:pt x="99" y="157"/>
                  </a:lnTo>
                  <a:lnTo>
                    <a:pt x="86" y="174"/>
                  </a:lnTo>
                  <a:lnTo>
                    <a:pt x="74" y="191"/>
                  </a:lnTo>
                  <a:lnTo>
                    <a:pt x="63" y="208"/>
                  </a:lnTo>
                  <a:lnTo>
                    <a:pt x="52" y="227"/>
                  </a:lnTo>
                  <a:lnTo>
                    <a:pt x="43" y="245"/>
                  </a:lnTo>
                  <a:lnTo>
                    <a:pt x="34" y="264"/>
                  </a:lnTo>
                  <a:lnTo>
                    <a:pt x="27" y="284"/>
                  </a:lnTo>
                  <a:lnTo>
                    <a:pt x="20" y="303"/>
                  </a:lnTo>
                  <a:lnTo>
                    <a:pt x="14" y="324"/>
                  </a:lnTo>
                  <a:lnTo>
                    <a:pt x="10" y="345"/>
                  </a:lnTo>
                  <a:lnTo>
                    <a:pt x="6" y="366"/>
                  </a:lnTo>
                  <a:lnTo>
                    <a:pt x="2" y="388"/>
                  </a:lnTo>
                  <a:lnTo>
                    <a:pt x="1" y="409"/>
                  </a:lnTo>
                  <a:lnTo>
                    <a:pt x="0" y="432"/>
                  </a:lnTo>
                  <a:lnTo>
                    <a:pt x="0" y="432"/>
                  </a:lnTo>
                  <a:lnTo>
                    <a:pt x="1" y="454"/>
                  </a:lnTo>
                  <a:lnTo>
                    <a:pt x="2" y="476"/>
                  </a:lnTo>
                  <a:lnTo>
                    <a:pt x="6" y="498"/>
                  </a:lnTo>
                  <a:lnTo>
                    <a:pt x="10" y="518"/>
                  </a:lnTo>
                  <a:lnTo>
                    <a:pt x="14" y="540"/>
                  </a:lnTo>
                  <a:lnTo>
                    <a:pt x="20" y="560"/>
                  </a:lnTo>
                  <a:lnTo>
                    <a:pt x="27" y="581"/>
                  </a:lnTo>
                  <a:lnTo>
                    <a:pt x="34" y="600"/>
                  </a:lnTo>
                  <a:lnTo>
                    <a:pt x="43" y="619"/>
                  </a:lnTo>
                  <a:lnTo>
                    <a:pt x="52" y="638"/>
                  </a:lnTo>
                  <a:lnTo>
                    <a:pt x="63" y="656"/>
                  </a:lnTo>
                  <a:lnTo>
                    <a:pt x="74" y="673"/>
                  </a:lnTo>
                  <a:lnTo>
                    <a:pt x="86" y="690"/>
                  </a:lnTo>
                  <a:lnTo>
                    <a:pt x="99" y="706"/>
                  </a:lnTo>
                  <a:lnTo>
                    <a:pt x="113" y="722"/>
                  </a:lnTo>
                  <a:lnTo>
                    <a:pt x="127" y="737"/>
                  </a:lnTo>
                  <a:lnTo>
                    <a:pt x="142" y="751"/>
                  </a:lnTo>
                  <a:lnTo>
                    <a:pt x="157" y="765"/>
                  </a:lnTo>
                  <a:lnTo>
                    <a:pt x="174" y="777"/>
                  </a:lnTo>
                  <a:lnTo>
                    <a:pt x="191" y="790"/>
                  </a:lnTo>
                  <a:lnTo>
                    <a:pt x="208" y="801"/>
                  </a:lnTo>
                  <a:lnTo>
                    <a:pt x="227" y="811"/>
                  </a:lnTo>
                  <a:lnTo>
                    <a:pt x="245" y="821"/>
                  </a:lnTo>
                  <a:lnTo>
                    <a:pt x="265" y="829"/>
                  </a:lnTo>
                  <a:lnTo>
                    <a:pt x="284" y="838"/>
                  </a:lnTo>
                  <a:lnTo>
                    <a:pt x="303" y="844"/>
                  </a:lnTo>
                  <a:lnTo>
                    <a:pt x="324" y="850"/>
                  </a:lnTo>
                  <a:lnTo>
                    <a:pt x="345" y="855"/>
                  </a:lnTo>
                  <a:lnTo>
                    <a:pt x="367" y="859"/>
                  </a:lnTo>
                  <a:lnTo>
                    <a:pt x="388" y="861"/>
                  </a:lnTo>
                  <a:lnTo>
                    <a:pt x="409" y="863"/>
                  </a:lnTo>
                  <a:lnTo>
                    <a:pt x="432" y="864"/>
                  </a:lnTo>
                  <a:lnTo>
                    <a:pt x="432" y="864"/>
                  </a:lnTo>
                  <a:lnTo>
                    <a:pt x="455" y="863"/>
                  </a:lnTo>
                  <a:lnTo>
                    <a:pt x="479" y="861"/>
                  </a:lnTo>
                  <a:lnTo>
                    <a:pt x="501" y="858"/>
                  </a:lnTo>
                  <a:lnTo>
                    <a:pt x="524" y="854"/>
                  </a:lnTo>
                  <a:lnTo>
                    <a:pt x="545" y="848"/>
                  </a:lnTo>
                  <a:lnTo>
                    <a:pt x="566" y="842"/>
                  </a:lnTo>
                  <a:lnTo>
                    <a:pt x="588" y="835"/>
                  </a:lnTo>
                  <a:lnTo>
                    <a:pt x="608" y="825"/>
                  </a:lnTo>
                  <a:lnTo>
                    <a:pt x="833" y="1051"/>
                  </a:lnTo>
                  <a:lnTo>
                    <a:pt x="833" y="1051"/>
                  </a:lnTo>
                  <a:lnTo>
                    <a:pt x="845" y="1061"/>
                  </a:lnTo>
                  <a:lnTo>
                    <a:pt x="857" y="1070"/>
                  </a:lnTo>
                  <a:lnTo>
                    <a:pt x="870" y="1078"/>
                  </a:lnTo>
                  <a:lnTo>
                    <a:pt x="884" y="1084"/>
                  </a:lnTo>
                  <a:lnTo>
                    <a:pt x="898" y="1090"/>
                  </a:lnTo>
                  <a:lnTo>
                    <a:pt x="912" y="1093"/>
                  </a:lnTo>
                  <a:lnTo>
                    <a:pt x="927" y="1095"/>
                  </a:lnTo>
                  <a:lnTo>
                    <a:pt x="942" y="1096"/>
                  </a:lnTo>
                  <a:lnTo>
                    <a:pt x="942" y="1096"/>
                  </a:lnTo>
                  <a:lnTo>
                    <a:pt x="957" y="1095"/>
                  </a:lnTo>
                  <a:lnTo>
                    <a:pt x="971" y="1093"/>
                  </a:lnTo>
                  <a:lnTo>
                    <a:pt x="986" y="1090"/>
                  </a:lnTo>
                  <a:lnTo>
                    <a:pt x="1000" y="1084"/>
                  </a:lnTo>
                  <a:lnTo>
                    <a:pt x="1013" y="1078"/>
                  </a:lnTo>
                  <a:lnTo>
                    <a:pt x="1026" y="1070"/>
                  </a:lnTo>
                  <a:lnTo>
                    <a:pt x="1039" y="1061"/>
                  </a:lnTo>
                  <a:lnTo>
                    <a:pt x="1051" y="1051"/>
                  </a:lnTo>
                  <a:lnTo>
                    <a:pt x="1051" y="1051"/>
                  </a:lnTo>
                  <a:lnTo>
                    <a:pt x="1061" y="1039"/>
                  </a:lnTo>
                  <a:lnTo>
                    <a:pt x="1070" y="1026"/>
                  </a:lnTo>
                  <a:lnTo>
                    <a:pt x="1078" y="1013"/>
                  </a:lnTo>
                  <a:lnTo>
                    <a:pt x="1084" y="1000"/>
                  </a:lnTo>
                  <a:lnTo>
                    <a:pt x="1090" y="986"/>
                  </a:lnTo>
                  <a:lnTo>
                    <a:pt x="1093" y="971"/>
                  </a:lnTo>
                  <a:lnTo>
                    <a:pt x="1095" y="956"/>
                  </a:lnTo>
                  <a:lnTo>
                    <a:pt x="1096" y="942"/>
                  </a:lnTo>
                  <a:lnTo>
                    <a:pt x="1096" y="942"/>
                  </a:lnTo>
                  <a:lnTo>
                    <a:pt x="1095" y="927"/>
                  </a:lnTo>
                  <a:lnTo>
                    <a:pt x="1093" y="912"/>
                  </a:lnTo>
                  <a:lnTo>
                    <a:pt x="1090" y="898"/>
                  </a:lnTo>
                  <a:lnTo>
                    <a:pt x="1084" y="884"/>
                  </a:lnTo>
                  <a:lnTo>
                    <a:pt x="1078" y="870"/>
                  </a:lnTo>
                  <a:lnTo>
                    <a:pt x="1070" y="857"/>
                  </a:lnTo>
                  <a:lnTo>
                    <a:pt x="1061" y="845"/>
                  </a:lnTo>
                  <a:lnTo>
                    <a:pt x="1051" y="833"/>
                  </a:lnTo>
                  <a:lnTo>
                    <a:pt x="1051" y="833"/>
                  </a:lnTo>
                  <a:close/>
                  <a:moveTo>
                    <a:pt x="432" y="713"/>
                  </a:moveTo>
                  <a:lnTo>
                    <a:pt x="432" y="713"/>
                  </a:lnTo>
                  <a:lnTo>
                    <a:pt x="417" y="712"/>
                  </a:lnTo>
                  <a:lnTo>
                    <a:pt x="403" y="711"/>
                  </a:lnTo>
                  <a:lnTo>
                    <a:pt x="389" y="709"/>
                  </a:lnTo>
                  <a:lnTo>
                    <a:pt x="376" y="707"/>
                  </a:lnTo>
                  <a:lnTo>
                    <a:pt x="361" y="704"/>
                  </a:lnTo>
                  <a:lnTo>
                    <a:pt x="348" y="700"/>
                  </a:lnTo>
                  <a:lnTo>
                    <a:pt x="336" y="696"/>
                  </a:lnTo>
                  <a:lnTo>
                    <a:pt x="323" y="691"/>
                  </a:lnTo>
                  <a:lnTo>
                    <a:pt x="310" y="685"/>
                  </a:lnTo>
                  <a:lnTo>
                    <a:pt x="298" y="679"/>
                  </a:lnTo>
                  <a:lnTo>
                    <a:pt x="287" y="672"/>
                  </a:lnTo>
                  <a:lnTo>
                    <a:pt x="275" y="664"/>
                  </a:lnTo>
                  <a:lnTo>
                    <a:pt x="265" y="657"/>
                  </a:lnTo>
                  <a:lnTo>
                    <a:pt x="253" y="649"/>
                  </a:lnTo>
                  <a:lnTo>
                    <a:pt x="243" y="640"/>
                  </a:lnTo>
                  <a:lnTo>
                    <a:pt x="234" y="631"/>
                  </a:lnTo>
                  <a:lnTo>
                    <a:pt x="225" y="620"/>
                  </a:lnTo>
                  <a:lnTo>
                    <a:pt x="216" y="610"/>
                  </a:lnTo>
                  <a:lnTo>
                    <a:pt x="207" y="600"/>
                  </a:lnTo>
                  <a:lnTo>
                    <a:pt x="199" y="589"/>
                  </a:lnTo>
                  <a:lnTo>
                    <a:pt x="192" y="578"/>
                  </a:lnTo>
                  <a:lnTo>
                    <a:pt x="185" y="565"/>
                  </a:lnTo>
                  <a:lnTo>
                    <a:pt x="179" y="553"/>
                  </a:lnTo>
                  <a:lnTo>
                    <a:pt x="174" y="541"/>
                  </a:lnTo>
                  <a:lnTo>
                    <a:pt x="169" y="529"/>
                  </a:lnTo>
                  <a:lnTo>
                    <a:pt x="164" y="515"/>
                  </a:lnTo>
                  <a:lnTo>
                    <a:pt x="161" y="502"/>
                  </a:lnTo>
                  <a:lnTo>
                    <a:pt x="156" y="489"/>
                  </a:lnTo>
                  <a:lnTo>
                    <a:pt x="154" y="475"/>
                  </a:lnTo>
                  <a:lnTo>
                    <a:pt x="152" y="460"/>
                  </a:lnTo>
                  <a:lnTo>
                    <a:pt x="151" y="446"/>
                  </a:lnTo>
                  <a:lnTo>
                    <a:pt x="151" y="432"/>
                  </a:lnTo>
                  <a:lnTo>
                    <a:pt x="151" y="432"/>
                  </a:lnTo>
                  <a:lnTo>
                    <a:pt x="151" y="417"/>
                  </a:lnTo>
                  <a:lnTo>
                    <a:pt x="152" y="403"/>
                  </a:lnTo>
                  <a:lnTo>
                    <a:pt x="154" y="389"/>
                  </a:lnTo>
                  <a:lnTo>
                    <a:pt x="156" y="376"/>
                  </a:lnTo>
                  <a:lnTo>
                    <a:pt x="161" y="361"/>
                  </a:lnTo>
                  <a:lnTo>
                    <a:pt x="164" y="348"/>
                  </a:lnTo>
                  <a:lnTo>
                    <a:pt x="169" y="336"/>
                  </a:lnTo>
                  <a:lnTo>
                    <a:pt x="174" y="323"/>
                  </a:lnTo>
                  <a:lnTo>
                    <a:pt x="179" y="310"/>
                  </a:lnTo>
                  <a:lnTo>
                    <a:pt x="185" y="298"/>
                  </a:lnTo>
                  <a:lnTo>
                    <a:pt x="192" y="287"/>
                  </a:lnTo>
                  <a:lnTo>
                    <a:pt x="199" y="275"/>
                  </a:lnTo>
                  <a:lnTo>
                    <a:pt x="207" y="264"/>
                  </a:lnTo>
                  <a:lnTo>
                    <a:pt x="216" y="253"/>
                  </a:lnTo>
                  <a:lnTo>
                    <a:pt x="225" y="243"/>
                  </a:lnTo>
                  <a:lnTo>
                    <a:pt x="234" y="234"/>
                  </a:lnTo>
                  <a:lnTo>
                    <a:pt x="243" y="224"/>
                  </a:lnTo>
                  <a:lnTo>
                    <a:pt x="253" y="215"/>
                  </a:lnTo>
                  <a:lnTo>
                    <a:pt x="265" y="207"/>
                  </a:lnTo>
                  <a:lnTo>
                    <a:pt x="275" y="199"/>
                  </a:lnTo>
                  <a:lnTo>
                    <a:pt x="287" y="192"/>
                  </a:lnTo>
                  <a:lnTo>
                    <a:pt x="298" y="185"/>
                  </a:lnTo>
                  <a:lnTo>
                    <a:pt x="310" y="179"/>
                  </a:lnTo>
                  <a:lnTo>
                    <a:pt x="323" y="174"/>
                  </a:lnTo>
                  <a:lnTo>
                    <a:pt x="336" y="169"/>
                  </a:lnTo>
                  <a:lnTo>
                    <a:pt x="348" y="163"/>
                  </a:lnTo>
                  <a:lnTo>
                    <a:pt x="361" y="160"/>
                  </a:lnTo>
                  <a:lnTo>
                    <a:pt x="376" y="156"/>
                  </a:lnTo>
                  <a:lnTo>
                    <a:pt x="389" y="154"/>
                  </a:lnTo>
                  <a:lnTo>
                    <a:pt x="403" y="152"/>
                  </a:lnTo>
                  <a:lnTo>
                    <a:pt x="417" y="151"/>
                  </a:lnTo>
                  <a:lnTo>
                    <a:pt x="432" y="151"/>
                  </a:lnTo>
                  <a:lnTo>
                    <a:pt x="432" y="151"/>
                  </a:lnTo>
                  <a:lnTo>
                    <a:pt x="446" y="151"/>
                  </a:lnTo>
                  <a:lnTo>
                    <a:pt x="460" y="152"/>
                  </a:lnTo>
                  <a:lnTo>
                    <a:pt x="475" y="154"/>
                  </a:lnTo>
                  <a:lnTo>
                    <a:pt x="489" y="156"/>
                  </a:lnTo>
                  <a:lnTo>
                    <a:pt x="502" y="160"/>
                  </a:lnTo>
                  <a:lnTo>
                    <a:pt x="515" y="163"/>
                  </a:lnTo>
                  <a:lnTo>
                    <a:pt x="529" y="169"/>
                  </a:lnTo>
                  <a:lnTo>
                    <a:pt x="541" y="174"/>
                  </a:lnTo>
                  <a:lnTo>
                    <a:pt x="554" y="179"/>
                  </a:lnTo>
                  <a:lnTo>
                    <a:pt x="565" y="185"/>
                  </a:lnTo>
                  <a:lnTo>
                    <a:pt x="578" y="192"/>
                  </a:lnTo>
                  <a:lnTo>
                    <a:pt x="589" y="199"/>
                  </a:lnTo>
                  <a:lnTo>
                    <a:pt x="600" y="207"/>
                  </a:lnTo>
                  <a:lnTo>
                    <a:pt x="610" y="215"/>
                  </a:lnTo>
                  <a:lnTo>
                    <a:pt x="620" y="224"/>
                  </a:lnTo>
                  <a:lnTo>
                    <a:pt x="631" y="234"/>
                  </a:lnTo>
                  <a:lnTo>
                    <a:pt x="640" y="243"/>
                  </a:lnTo>
                  <a:lnTo>
                    <a:pt x="649" y="253"/>
                  </a:lnTo>
                  <a:lnTo>
                    <a:pt x="657" y="264"/>
                  </a:lnTo>
                  <a:lnTo>
                    <a:pt x="665" y="275"/>
                  </a:lnTo>
                  <a:lnTo>
                    <a:pt x="672" y="287"/>
                  </a:lnTo>
                  <a:lnTo>
                    <a:pt x="680" y="298"/>
                  </a:lnTo>
                  <a:lnTo>
                    <a:pt x="686" y="310"/>
                  </a:lnTo>
                  <a:lnTo>
                    <a:pt x="691" y="323"/>
                  </a:lnTo>
                  <a:lnTo>
                    <a:pt x="696" y="336"/>
                  </a:lnTo>
                  <a:lnTo>
                    <a:pt x="701" y="348"/>
                  </a:lnTo>
                  <a:lnTo>
                    <a:pt x="704" y="361"/>
                  </a:lnTo>
                  <a:lnTo>
                    <a:pt x="707" y="376"/>
                  </a:lnTo>
                  <a:lnTo>
                    <a:pt x="710" y="389"/>
                  </a:lnTo>
                  <a:lnTo>
                    <a:pt x="712" y="403"/>
                  </a:lnTo>
                  <a:lnTo>
                    <a:pt x="713" y="417"/>
                  </a:lnTo>
                  <a:lnTo>
                    <a:pt x="713" y="432"/>
                  </a:lnTo>
                  <a:lnTo>
                    <a:pt x="713" y="432"/>
                  </a:lnTo>
                  <a:lnTo>
                    <a:pt x="713" y="446"/>
                  </a:lnTo>
                  <a:lnTo>
                    <a:pt x="712" y="460"/>
                  </a:lnTo>
                  <a:lnTo>
                    <a:pt x="710" y="475"/>
                  </a:lnTo>
                  <a:lnTo>
                    <a:pt x="707" y="489"/>
                  </a:lnTo>
                  <a:lnTo>
                    <a:pt x="704" y="502"/>
                  </a:lnTo>
                  <a:lnTo>
                    <a:pt x="701" y="515"/>
                  </a:lnTo>
                  <a:lnTo>
                    <a:pt x="696" y="529"/>
                  </a:lnTo>
                  <a:lnTo>
                    <a:pt x="691" y="541"/>
                  </a:lnTo>
                  <a:lnTo>
                    <a:pt x="686" y="553"/>
                  </a:lnTo>
                  <a:lnTo>
                    <a:pt x="680" y="565"/>
                  </a:lnTo>
                  <a:lnTo>
                    <a:pt x="672" y="578"/>
                  </a:lnTo>
                  <a:lnTo>
                    <a:pt x="665" y="589"/>
                  </a:lnTo>
                  <a:lnTo>
                    <a:pt x="657" y="600"/>
                  </a:lnTo>
                  <a:lnTo>
                    <a:pt x="649" y="610"/>
                  </a:lnTo>
                  <a:lnTo>
                    <a:pt x="640" y="620"/>
                  </a:lnTo>
                  <a:lnTo>
                    <a:pt x="631" y="631"/>
                  </a:lnTo>
                  <a:lnTo>
                    <a:pt x="620" y="640"/>
                  </a:lnTo>
                  <a:lnTo>
                    <a:pt x="610" y="649"/>
                  </a:lnTo>
                  <a:lnTo>
                    <a:pt x="600" y="657"/>
                  </a:lnTo>
                  <a:lnTo>
                    <a:pt x="589" y="664"/>
                  </a:lnTo>
                  <a:lnTo>
                    <a:pt x="578" y="672"/>
                  </a:lnTo>
                  <a:lnTo>
                    <a:pt x="565" y="679"/>
                  </a:lnTo>
                  <a:lnTo>
                    <a:pt x="554" y="685"/>
                  </a:lnTo>
                  <a:lnTo>
                    <a:pt x="541" y="691"/>
                  </a:lnTo>
                  <a:lnTo>
                    <a:pt x="529" y="696"/>
                  </a:lnTo>
                  <a:lnTo>
                    <a:pt x="515" y="700"/>
                  </a:lnTo>
                  <a:lnTo>
                    <a:pt x="502" y="704"/>
                  </a:lnTo>
                  <a:lnTo>
                    <a:pt x="489" y="707"/>
                  </a:lnTo>
                  <a:lnTo>
                    <a:pt x="475" y="709"/>
                  </a:lnTo>
                  <a:lnTo>
                    <a:pt x="460" y="711"/>
                  </a:lnTo>
                  <a:lnTo>
                    <a:pt x="446" y="712"/>
                  </a:lnTo>
                  <a:lnTo>
                    <a:pt x="432" y="713"/>
                  </a:lnTo>
                  <a:lnTo>
                    <a:pt x="432" y="713"/>
                  </a:ln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67" name="Freeform 246"/>
            <p:cNvSpPr>
              <a:spLocks/>
            </p:cNvSpPr>
            <p:nvPr/>
          </p:nvSpPr>
          <p:spPr bwMode="auto">
            <a:xfrm>
              <a:off x="2827882" y="2955100"/>
              <a:ext cx="107854" cy="287548"/>
            </a:xfrm>
            <a:custGeom>
              <a:avLst/>
              <a:gdLst>
                <a:gd name="T0" fmla="*/ 529 w 529"/>
                <a:gd name="T1" fmla="*/ 0 h 1446"/>
                <a:gd name="T2" fmla="*/ 473 w 529"/>
                <a:gd name="T3" fmla="*/ 21 h 1446"/>
                <a:gd name="T4" fmla="*/ 418 w 529"/>
                <a:gd name="T5" fmla="*/ 46 h 1446"/>
                <a:gd name="T6" fmla="*/ 367 w 529"/>
                <a:gd name="T7" fmla="*/ 75 h 1446"/>
                <a:gd name="T8" fmla="*/ 317 w 529"/>
                <a:gd name="T9" fmla="*/ 107 h 1446"/>
                <a:gd name="T10" fmla="*/ 271 w 529"/>
                <a:gd name="T11" fmla="*/ 144 h 1446"/>
                <a:gd name="T12" fmla="*/ 227 w 529"/>
                <a:gd name="T13" fmla="*/ 184 h 1446"/>
                <a:gd name="T14" fmla="*/ 186 w 529"/>
                <a:gd name="T15" fmla="*/ 227 h 1446"/>
                <a:gd name="T16" fmla="*/ 150 w 529"/>
                <a:gd name="T17" fmla="*/ 273 h 1446"/>
                <a:gd name="T18" fmla="*/ 116 w 529"/>
                <a:gd name="T19" fmla="*/ 321 h 1446"/>
                <a:gd name="T20" fmla="*/ 86 w 529"/>
                <a:gd name="T21" fmla="*/ 374 h 1446"/>
                <a:gd name="T22" fmla="*/ 61 w 529"/>
                <a:gd name="T23" fmla="*/ 427 h 1446"/>
                <a:gd name="T24" fmla="*/ 40 w 529"/>
                <a:gd name="T25" fmla="*/ 483 h 1446"/>
                <a:gd name="T26" fmla="*/ 23 w 529"/>
                <a:gd name="T27" fmla="*/ 541 h 1446"/>
                <a:gd name="T28" fmla="*/ 10 w 529"/>
                <a:gd name="T29" fmla="*/ 601 h 1446"/>
                <a:gd name="T30" fmla="*/ 3 w 529"/>
                <a:gd name="T31" fmla="*/ 662 h 1446"/>
                <a:gd name="T32" fmla="*/ 0 w 529"/>
                <a:gd name="T33" fmla="*/ 725 h 1446"/>
                <a:gd name="T34" fmla="*/ 1 w 529"/>
                <a:gd name="T35" fmla="*/ 757 h 1446"/>
                <a:gd name="T36" fmla="*/ 6 w 529"/>
                <a:gd name="T37" fmla="*/ 817 h 1446"/>
                <a:gd name="T38" fmla="*/ 16 w 529"/>
                <a:gd name="T39" fmla="*/ 877 h 1446"/>
                <a:gd name="T40" fmla="*/ 30 w 529"/>
                <a:gd name="T41" fmla="*/ 936 h 1446"/>
                <a:gd name="T42" fmla="*/ 50 w 529"/>
                <a:gd name="T43" fmla="*/ 992 h 1446"/>
                <a:gd name="T44" fmla="*/ 73 w 529"/>
                <a:gd name="T45" fmla="*/ 1046 h 1446"/>
                <a:gd name="T46" fmla="*/ 101 w 529"/>
                <a:gd name="T47" fmla="*/ 1098 h 1446"/>
                <a:gd name="T48" fmla="*/ 132 w 529"/>
                <a:gd name="T49" fmla="*/ 1148 h 1446"/>
                <a:gd name="T50" fmla="*/ 167 w 529"/>
                <a:gd name="T51" fmla="*/ 1195 h 1446"/>
                <a:gd name="T52" fmla="*/ 206 w 529"/>
                <a:gd name="T53" fmla="*/ 1239 h 1446"/>
                <a:gd name="T54" fmla="*/ 248 w 529"/>
                <a:gd name="T55" fmla="*/ 1280 h 1446"/>
                <a:gd name="T56" fmla="*/ 291 w 529"/>
                <a:gd name="T57" fmla="*/ 1318 h 1446"/>
                <a:gd name="T58" fmla="*/ 338 w 529"/>
                <a:gd name="T59" fmla="*/ 1353 h 1446"/>
                <a:gd name="T60" fmla="*/ 388 w 529"/>
                <a:gd name="T61" fmla="*/ 1384 h 1446"/>
                <a:gd name="T62" fmla="*/ 440 w 529"/>
                <a:gd name="T63" fmla="*/ 1411 h 1446"/>
                <a:gd name="T64" fmla="*/ 494 w 529"/>
                <a:gd name="T65" fmla="*/ 1435 h 1446"/>
                <a:gd name="T66" fmla="*/ 522 w 529"/>
                <a:gd name="T67" fmla="*/ 1446 h 1446"/>
                <a:gd name="T68" fmla="*/ 460 w 529"/>
                <a:gd name="T69" fmla="*/ 1377 h 1446"/>
                <a:gd name="T70" fmla="*/ 404 w 529"/>
                <a:gd name="T71" fmla="*/ 1303 h 1446"/>
                <a:gd name="T72" fmla="*/ 354 w 529"/>
                <a:gd name="T73" fmla="*/ 1220 h 1446"/>
                <a:gd name="T74" fmla="*/ 311 w 529"/>
                <a:gd name="T75" fmla="*/ 1132 h 1446"/>
                <a:gd name="T76" fmla="*/ 284 w 529"/>
                <a:gd name="T77" fmla="*/ 1062 h 1446"/>
                <a:gd name="T78" fmla="*/ 269 w 529"/>
                <a:gd name="T79" fmla="*/ 1014 h 1446"/>
                <a:gd name="T80" fmla="*/ 256 w 529"/>
                <a:gd name="T81" fmla="*/ 965 h 1446"/>
                <a:gd name="T82" fmla="*/ 246 w 529"/>
                <a:gd name="T83" fmla="*/ 914 h 1446"/>
                <a:gd name="T84" fmla="*/ 237 w 529"/>
                <a:gd name="T85" fmla="*/ 863 h 1446"/>
                <a:gd name="T86" fmla="*/ 232 w 529"/>
                <a:gd name="T87" fmla="*/ 811 h 1446"/>
                <a:gd name="T88" fmla="*/ 229 w 529"/>
                <a:gd name="T89" fmla="*/ 758 h 1446"/>
                <a:gd name="T90" fmla="*/ 229 w 529"/>
                <a:gd name="T91" fmla="*/ 731 h 1446"/>
                <a:gd name="T92" fmla="*/ 230 w 529"/>
                <a:gd name="T93" fmla="*/ 675 h 1446"/>
                <a:gd name="T94" fmla="*/ 234 w 529"/>
                <a:gd name="T95" fmla="*/ 621 h 1446"/>
                <a:gd name="T96" fmla="*/ 241 w 529"/>
                <a:gd name="T97" fmla="*/ 567 h 1446"/>
                <a:gd name="T98" fmla="*/ 251 w 529"/>
                <a:gd name="T99" fmla="*/ 515 h 1446"/>
                <a:gd name="T100" fmla="*/ 262 w 529"/>
                <a:gd name="T101" fmla="*/ 464 h 1446"/>
                <a:gd name="T102" fmla="*/ 276 w 529"/>
                <a:gd name="T103" fmla="*/ 414 h 1446"/>
                <a:gd name="T104" fmla="*/ 292 w 529"/>
                <a:gd name="T105" fmla="*/ 365 h 1446"/>
                <a:gd name="T106" fmla="*/ 311 w 529"/>
                <a:gd name="T107" fmla="*/ 317 h 1446"/>
                <a:gd name="T108" fmla="*/ 331 w 529"/>
                <a:gd name="T109" fmla="*/ 272 h 1446"/>
                <a:gd name="T110" fmla="*/ 354 w 529"/>
                <a:gd name="T111" fmla="*/ 228 h 1446"/>
                <a:gd name="T112" fmla="*/ 379 w 529"/>
                <a:gd name="T113" fmla="*/ 185 h 1446"/>
                <a:gd name="T114" fmla="*/ 406 w 529"/>
                <a:gd name="T115" fmla="*/ 144 h 1446"/>
                <a:gd name="T116" fmla="*/ 434 w 529"/>
                <a:gd name="T117" fmla="*/ 105 h 1446"/>
                <a:gd name="T118" fmla="*/ 464 w 529"/>
                <a:gd name="T119" fmla="*/ 69 h 1446"/>
                <a:gd name="T120" fmla="*/ 495 w 529"/>
                <a:gd name="T121" fmla="*/ 33 h 1446"/>
                <a:gd name="T122" fmla="*/ 529 w 529"/>
                <a:gd name="T123"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9" h="1446">
                  <a:moveTo>
                    <a:pt x="529" y="0"/>
                  </a:moveTo>
                  <a:lnTo>
                    <a:pt x="529" y="0"/>
                  </a:lnTo>
                  <a:lnTo>
                    <a:pt x="500" y="10"/>
                  </a:lnTo>
                  <a:lnTo>
                    <a:pt x="473" y="21"/>
                  </a:lnTo>
                  <a:lnTo>
                    <a:pt x="445" y="33"/>
                  </a:lnTo>
                  <a:lnTo>
                    <a:pt x="418" y="46"/>
                  </a:lnTo>
                  <a:lnTo>
                    <a:pt x="392" y="59"/>
                  </a:lnTo>
                  <a:lnTo>
                    <a:pt x="367" y="75"/>
                  </a:lnTo>
                  <a:lnTo>
                    <a:pt x="341" y="91"/>
                  </a:lnTo>
                  <a:lnTo>
                    <a:pt x="317" y="107"/>
                  </a:lnTo>
                  <a:lnTo>
                    <a:pt x="293" y="126"/>
                  </a:lnTo>
                  <a:lnTo>
                    <a:pt x="271" y="144"/>
                  </a:lnTo>
                  <a:lnTo>
                    <a:pt x="249" y="163"/>
                  </a:lnTo>
                  <a:lnTo>
                    <a:pt x="227" y="184"/>
                  </a:lnTo>
                  <a:lnTo>
                    <a:pt x="207" y="205"/>
                  </a:lnTo>
                  <a:lnTo>
                    <a:pt x="186" y="227"/>
                  </a:lnTo>
                  <a:lnTo>
                    <a:pt x="168" y="249"/>
                  </a:lnTo>
                  <a:lnTo>
                    <a:pt x="150" y="273"/>
                  </a:lnTo>
                  <a:lnTo>
                    <a:pt x="132" y="297"/>
                  </a:lnTo>
                  <a:lnTo>
                    <a:pt x="116" y="321"/>
                  </a:lnTo>
                  <a:lnTo>
                    <a:pt x="101" y="347"/>
                  </a:lnTo>
                  <a:lnTo>
                    <a:pt x="86" y="374"/>
                  </a:lnTo>
                  <a:lnTo>
                    <a:pt x="73" y="400"/>
                  </a:lnTo>
                  <a:lnTo>
                    <a:pt x="61" y="427"/>
                  </a:lnTo>
                  <a:lnTo>
                    <a:pt x="50" y="455"/>
                  </a:lnTo>
                  <a:lnTo>
                    <a:pt x="40" y="483"/>
                  </a:lnTo>
                  <a:lnTo>
                    <a:pt x="30" y="512"/>
                  </a:lnTo>
                  <a:lnTo>
                    <a:pt x="23" y="541"/>
                  </a:lnTo>
                  <a:lnTo>
                    <a:pt x="16" y="571"/>
                  </a:lnTo>
                  <a:lnTo>
                    <a:pt x="10" y="601"/>
                  </a:lnTo>
                  <a:lnTo>
                    <a:pt x="6" y="632"/>
                  </a:lnTo>
                  <a:lnTo>
                    <a:pt x="3" y="662"/>
                  </a:lnTo>
                  <a:lnTo>
                    <a:pt x="1" y="694"/>
                  </a:lnTo>
                  <a:lnTo>
                    <a:pt x="0" y="725"/>
                  </a:lnTo>
                  <a:lnTo>
                    <a:pt x="0" y="725"/>
                  </a:lnTo>
                  <a:lnTo>
                    <a:pt x="1" y="757"/>
                  </a:lnTo>
                  <a:lnTo>
                    <a:pt x="3" y="788"/>
                  </a:lnTo>
                  <a:lnTo>
                    <a:pt x="6" y="817"/>
                  </a:lnTo>
                  <a:lnTo>
                    <a:pt x="10" y="848"/>
                  </a:lnTo>
                  <a:lnTo>
                    <a:pt x="16" y="877"/>
                  </a:lnTo>
                  <a:lnTo>
                    <a:pt x="23" y="907"/>
                  </a:lnTo>
                  <a:lnTo>
                    <a:pt x="30" y="936"/>
                  </a:lnTo>
                  <a:lnTo>
                    <a:pt x="40" y="964"/>
                  </a:lnTo>
                  <a:lnTo>
                    <a:pt x="50" y="992"/>
                  </a:lnTo>
                  <a:lnTo>
                    <a:pt x="61" y="1019"/>
                  </a:lnTo>
                  <a:lnTo>
                    <a:pt x="73" y="1046"/>
                  </a:lnTo>
                  <a:lnTo>
                    <a:pt x="86" y="1072"/>
                  </a:lnTo>
                  <a:lnTo>
                    <a:pt x="101" y="1098"/>
                  </a:lnTo>
                  <a:lnTo>
                    <a:pt x="116" y="1123"/>
                  </a:lnTo>
                  <a:lnTo>
                    <a:pt x="132" y="1148"/>
                  </a:lnTo>
                  <a:lnTo>
                    <a:pt x="150" y="1171"/>
                  </a:lnTo>
                  <a:lnTo>
                    <a:pt x="167" y="1195"/>
                  </a:lnTo>
                  <a:lnTo>
                    <a:pt x="186" y="1217"/>
                  </a:lnTo>
                  <a:lnTo>
                    <a:pt x="206" y="1239"/>
                  </a:lnTo>
                  <a:lnTo>
                    <a:pt x="226" y="1260"/>
                  </a:lnTo>
                  <a:lnTo>
                    <a:pt x="248" y="1280"/>
                  </a:lnTo>
                  <a:lnTo>
                    <a:pt x="269" y="1300"/>
                  </a:lnTo>
                  <a:lnTo>
                    <a:pt x="291" y="1318"/>
                  </a:lnTo>
                  <a:lnTo>
                    <a:pt x="315" y="1335"/>
                  </a:lnTo>
                  <a:lnTo>
                    <a:pt x="338" y="1353"/>
                  </a:lnTo>
                  <a:lnTo>
                    <a:pt x="363" y="1369"/>
                  </a:lnTo>
                  <a:lnTo>
                    <a:pt x="388" y="1384"/>
                  </a:lnTo>
                  <a:lnTo>
                    <a:pt x="414" y="1398"/>
                  </a:lnTo>
                  <a:lnTo>
                    <a:pt x="440" y="1411"/>
                  </a:lnTo>
                  <a:lnTo>
                    <a:pt x="467" y="1423"/>
                  </a:lnTo>
                  <a:lnTo>
                    <a:pt x="494" y="1435"/>
                  </a:lnTo>
                  <a:lnTo>
                    <a:pt x="522" y="1446"/>
                  </a:lnTo>
                  <a:lnTo>
                    <a:pt x="522" y="1446"/>
                  </a:lnTo>
                  <a:lnTo>
                    <a:pt x="490" y="1412"/>
                  </a:lnTo>
                  <a:lnTo>
                    <a:pt x="460" y="1377"/>
                  </a:lnTo>
                  <a:lnTo>
                    <a:pt x="431" y="1341"/>
                  </a:lnTo>
                  <a:lnTo>
                    <a:pt x="404" y="1303"/>
                  </a:lnTo>
                  <a:lnTo>
                    <a:pt x="377" y="1262"/>
                  </a:lnTo>
                  <a:lnTo>
                    <a:pt x="354" y="1220"/>
                  </a:lnTo>
                  <a:lnTo>
                    <a:pt x="331" y="1177"/>
                  </a:lnTo>
                  <a:lnTo>
                    <a:pt x="311" y="1132"/>
                  </a:lnTo>
                  <a:lnTo>
                    <a:pt x="292" y="1086"/>
                  </a:lnTo>
                  <a:lnTo>
                    <a:pt x="284" y="1062"/>
                  </a:lnTo>
                  <a:lnTo>
                    <a:pt x="276" y="1039"/>
                  </a:lnTo>
                  <a:lnTo>
                    <a:pt x="269" y="1014"/>
                  </a:lnTo>
                  <a:lnTo>
                    <a:pt x="262" y="990"/>
                  </a:lnTo>
                  <a:lnTo>
                    <a:pt x="256" y="965"/>
                  </a:lnTo>
                  <a:lnTo>
                    <a:pt x="251" y="940"/>
                  </a:lnTo>
                  <a:lnTo>
                    <a:pt x="246" y="914"/>
                  </a:lnTo>
                  <a:lnTo>
                    <a:pt x="241" y="889"/>
                  </a:lnTo>
                  <a:lnTo>
                    <a:pt x="237" y="863"/>
                  </a:lnTo>
                  <a:lnTo>
                    <a:pt x="234" y="837"/>
                  </a:lnTo>
                  <a:lnTo>
                    <a:pt x="232" y="811"/>
                  </a:lnTo>
                  <a:lnTo>
                    <a:pt x="230" y="785"/>
                  </a:lnTo>
                  <a:lnTo>
                    <a:pt x="229" y="758"/>
                  </a:lnTo>
                  <a:lnTo>
                    <a:pt x="229" y="731"/>
                  </a:lnTo>
                  <a:lnTo>
                    <a:pt x="229" y="731"/>
                  </a:lnTo>
                  <a:lnTo>
                    <a:pt x="229" y="703"/>
                  </a:lnTo>
                  <a:lnTo>
                    <a:pt x="230" y="675"/>
                  </a:lnTo>
                  <a:lnTo>
                    <a:pt x="232" y="648"/>
                  </a:lnTo>
                  <a:lnTo>
                    <a:pt x="234" y="621"/>
                  </a:lnTo>
                  <a:lnTo>
                    <a:pt x="237" y="595"/>
                  </a:lnTo>
                  <a:lnTo>
                    <a:pt x="241" y="567"/>
                  </a:lnTo>
                  <a:lnTo>
                    <a:pt x="246" y="542"/>
                  </a:lnTo>
                  <a:lnTo>
                    <a:pt x="251" y="515"/>
                  </a:lnTo>
                  <a:lnTo>
                    <a:pt x="256" y="490"/>
                  </a:lnTo>
                  <a:lnTo>
                    <a:pt x="262" y="464"/>
                  </a:lnTo>
                  <a:lnTo>
                    <a:pt x="269" y="439"/>
                  </a:lnTo>
                  <a:lnTo>
                    <a:pt x="276" y="414"/>
                  </a:lnTo>
                  <a:lnTo>
                    <a:pt x="284" y="390"/>
                  </a:lnTo>
                  <a:lnTo>
                    <a:pt x="292" y="365"/>
                  </a:lnTo>
                  <a:lnTo>
                    <a:pt x="302" y="341"/>
                  </a:lnTo>
                  <a:lnTo>
                    <a:pt x="311" y="317"/>
                  </a:lnTo>
                  <a:lnTo>
                    <a:pt x="321" y="295"/>
                  </a:lnTo>
                  <a:lnTo>
                    <a:pt x="331" y="272"/>
                  </a:lnTo>
                  <a:lnTo>
                    <a:pt x="342" y="250"/>
                  </a:lnTo>
                  <a:lnTo>
                    <a:pt x="354" y="228"/>
                  </a:lnTo>
                  <a:lnTo>
                    <a:pt x="366" y="206"/>
                  </a:lnTo>
                  <a:lnTo>
                    <a:pt x="379" y="185"/>
                  </a:lnTo>
                  <a:lnTo>
                    <a:pt x="391" y="164"/>
                  </a:lnTo>
                  <a:lnTo>
                    <a:pt x="406" y="144"/>
                  </a:lnTo>
                  <a:lnTo>
                    <a:pt x="419" y="125"/>
                  </a:lnTo>
                  <a:lnTo>
                    <a:pt x="434" y="105"/>
                  </a:lnTo>
                  <a:lnTo>
                    <a:pt x="448" y="87"/>
                  </a:lnTo>
                  <a:lnTo>
                    <a:pt x="464" y="69"/>
                  </a:lnTo>
                  <a:lnTo>
                    <a:pt x="479" y="50"/>
                  </a:lnTo>
                  <a:lnTo>
                    <a:pt x="495" y="33"/>
                  </a:lnTo>
                  <a:lnTo>
                    <a:pt x="512" y="17"/>
                  </a:lnTo>
                  <a:lnTo>
                    <a:pt x="529" y="0"/>
                  </a:lnTo>
                  <a:lnTo>
                    <a:pt x="529" y="0"/>
                  </a:ln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grpSp>
      <p:grpSp>
        <p:nvGrpSpPr>
          <p:cNvPr id="9" name="Group 8"/>
          <p:cNvGrpSpPr/>
          <p:nvPr/>
        </p:nvGrpSpPr>
        <p:grpSpPr>
          <a:xfrm>
            <a:off x="2611599" y="3910133"/>
            <a:ext cx="553736" cy="553592"/>
            <a:chOff x="2367844" y="3435544"/>
            <a:chExt cx="553736" cy="553592"/>
          </a:xfrm>
        </p:grpSpPr>
        <p:sp>
          <p:nvSpPr>
            <p:cNvPr id="70" name="outer analysis"/>
            <p:cNvSpPr/>
            <p:nvPr/>
          </p:nvSpPr>
          <p:spPr>
            <a:xfrm>
              <a:off x="2367844" y="3435544"/>
              <a:ext cx="553736" cy="553592"/>
            </a:xfrm>
            <a:prstGeom prst="ellipse">
              <a:avLst/>
            </a:prstGeom>
            <a:ln>
              <a:gradFill>
                <a:gsLst>
                  <a:gs pos="0">
                    <a:srgbClr val="000000"/>
                  </a:gs>
                  <a:gs pos="100000">
                    <a:schemeClr val="tx1"/>
                  </a:gs>
                </a:gsLst>
                <a:lin ang="5400000" scaled="0"/>
              </a:grad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ja-JP" altLang="en-US">
                <a:latin typeface="Arial" pitchFamily="34" charset="0"/>
                <a:ea typeface="ＭＳ Ｐゴシック" pitchFamily="50" charset="-128"/>
                <a:cs typeface="Arial" pitchFamily="34" charset="0"/>
              </a:endParaRPr>
            </a:p>
          </p:txBody>
        </p:sp>
        <p:sp>
          <p:nvSpPr>
            <p:cNvPr id="71" name="inner analysis"/>
            <p:cNvSpPr/>
            <p:nvPr/>
          </p:nvSpPr>
          <p:spPr>
            <a:xfrm flipV="1">
              <a:off x="2421437" y="3489122"/>
              <a:ext cx="446549" cy="446436"/>
            </a:xfrm>
            <a:prstGeom prst="ellipse">
              <a:avLst/>
            </a:prstGeom>
            <a:ln>
              <a:gradFill flip="none" rotWithShape="1">
                <a:gsLst>
                  <a:gs pos="0">
                    <a:srgbClr val="000000"/>
                  </a:gs>
                  <a:gs pos="100000">
                    <a:schemeClr val="tx1"/>
                  </a:gs>
                </a:gsLst>
                <a:lin ang="16200000" scaled="1"/>
                <a:tileRect/>
              </a:grad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ja-JP" altLang="en-US">
                <a:latin typeface="Arial" pitchFamily="34" charset="0"/>
                <a:ea typeface="ＭＳ Ｐゴシック" pitchFamily="50" charset="-128"/>
                <a:cs typeface="Arial" pitchFamily="34" charset="0"/>
              </a:endParaRPr>
            </a:p>
          </p:txBody>
        </p:sp>
        <p:sp>
          <p:nvSpPr>
            <p:cNvPr id="80" name="file 2"/>
            <p:cNvSpPr/>
            <p:nvPr/>
          </p:nvSpPr>
          <p:spPr>
            <a:xfrm>
              <a:off x="2525109" y="3592768"/>
              <a:ext cx="239206" cy="239144"/>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ja-JP" altLang="en-US" smtClean="0">
                <a:solidFill>
                  <a:srgbClr val="FF0000"/>
                </a:solidFill>
                <a:latin typeface="Arial" pitchFamily="34" charset="0"/>
                <a:ea typeface="ＭＳ Ｐゴシック" pitchFamily="50" charset="-128"/>
                <a:cs typeface="Arial" pitchFamily="34" charset="0"/>
              </a:endParaRPr>
            </a:p>
          </p:txBody>
        </p:sp>
        <p:sp>
          <p:nvSpPr>
            <p:cNvPr id="82" name="malware"/>
            <p:cNvSpPr>
              <a:spLocks noChangeAspect="1" noEditPoints="1"/>
            </p:cNvSpPr>
            <p:nvPr/>
          </p:nvSpPr>
          <p:spPr bwMode="auto">
            <a:xfrm>
              <a:off x="2501430" y="3560034"/>
              <a:ext cx="286564" cy="30461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ja-JP" altLang="en-US" sz="1300">
                <a:solidFill>
                  <a:srgbClr val="FFFFFF"/>
                </a:solidFill>
                <a:latin typeface="Arial" pitchFamily="34" charset="0"/>
                <a:ea typeface="ＭＳ Ｐゴシック" pitchFamily="50" charset="-128"/>
                <a:cs typeface="Arial" pitchFamily="34" charset="0"/>
              </a:endParaRPr>
            </a:p>
          </p:txBody>
        </p:sp>
      </p:grpSp>
      <p:sp>
        <p:nvSpPr>
          <p:cNvPr id="83" name="Freeform 45"/>
          <p:cNvSpPr>
            <a:spLocks noEditPoints="1"/>
          </p:cNvSpPr>
          <p:nvPr/>
        </p:nvSpPr>
        <p:spPr bwMode="auto">
          <a:xfrm>
            <a:off x="2099250" y="3758217"/>
            <a:ext cx="1518580" cy="988087"/>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85" name="TextBox 84"/>
          <p:cNvSpPr txBox="1"/>
          <p:nvPr/>
        </p:nvSpPr>
        <p:spPr>
          <a:xfrm>
            <a:off x="1588112" y="2707003"/>
            <a:ext cx="2748273" cy="523220"/>
          </a:xfrm>
          <a:prstGeom prst="rect">
            <a:avLst/>
          </a:prstGeom>
          <a:noFill/>
        </p:spPr>
        <p:txBody>
          <a:bodyPr wrap="none" rtlCol="0">
            <a:spAutoFit/>
          </a:bodyPr>
          <a:lstStyle/>
          <a:p>
            <a:pPr algn="ctr"/>
            <a:r>
              <a:rPr lang="en-US" altLang="ja-JP" dirty="0" smtClean="0"/>
              <a:t>Threat Grid Intelligence</a:t>
            </a:r>
          </a:p>
          <a:p>
            <a:pPr algn="ctr"/>
            <a:r>
              <a:rPr lang="en-US" altLang="ja-JP" i="1" dirty="0" smtClean="0">
                <a:solidFill>
                  <a:srgbClr val="FF0000"/>
                </a:solidFill>
              </a:rPr>
              <a:t>Sandbox + Security Intelligence</a:t>
            </a:r>
            <a:endParaRPr lang="en-US" i="1" dirty="0">
              <a:solidFill>
                <a:srgbClr val="FF0000"/>
              </a:solidFill>
            </a:endParaRPr>
          </a:p>
        </p:txBody>
      </p:sp>
      <p:sp>
        <p:nvSpPr>
          <p:cNvPr id="86" name="U-Turn Arrow 85"/>
          <p:cNvSpPr/>
          <p:nvPr/>
        </p:nvSpPr>
        <p:spPr>
          <a:xfrm rot="16200000">
            <a:off x="388215" y="2472253"/>
            <a:ext cx="2315398" cy="1231362"/>
          </a:xfrm>
          <a:prstGeom prst="uturnArrow">
            <a:avLst>
              <a:gd name="adj1" fmla="val 25000"/>
              <a:gd name="adj2" fmla="val 25000"/>
              <a:gd name="adj3" fmla="val 26042"/>
              <a:gd name="adj4" fmla="val 43750"/>
              <a:gd name="adj5" fmla="val 100000"/>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8" name="TextBox 87"/>
          <p:cNvSpPr txBox="1"/>
          <p:nvPr/>
        </p:nvSpPr>
        <p:spPr>
          <a:xfrm>
            <a:off x="3438896" y="1293066"/>
            <a:ext cx="1245108" cy="830997"/>
          </a:xfrm>
          <a:prstGeom prst="rect">
            <a:avLst/>
          </a:prstGeom>
          <a:noFill/>
        </p:spPr>
        <p:txBody>
          <a:bodyPr wrap="square" rtlCol="0">
            <a:spAutoFit/>
          </a:bodyPr>
          <a:lstStyle/>
          <a:p>
            <a:pPr marL="0" lvl="1" algn="ctr"/>
            <a:r>
              <a:rPr lang="en-US" altLang="ja-JP" sz="120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Cisco</a:t>
            </a:r>
            <a:r>
              <a:rPr lang="en-US" altLang="ja-JP" sz="1200" baseline="3000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t>
            </a:r>
            <a:r>
              <a:rPr lang="ja-JP" altLang="en-US" sz="120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 </a:t>
            </a:r>
            <a:r>
              <a:rPr lang="en-US" altLang="ja-JP" sz="120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Collective Security Intelligence</a:t>
            </a:r>
            <a:endParaRPr lang="ja-JP" altLang="en-US" sz="1200"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grpSp>
        <p:nvGrpSpPr>
          <p:cNvPr id="89" name="Group 88"/>
          <p:cNvGrpSpPr/>
          <p:nvPr/>
        </p:nvGrpSpPr>
        <p:grpSpPr>
          <a:xfrm>
            <a:off x="3438896" y="1160725"/>
            <a:ext cx="1245108" cy="1076114"/>
            <a:chOff x="588499" y="1228725"/>
            <a:chExt cx="1245108" cy="1076114"/>
          </a:xfrm>
        </p:grpSpPr>
        <p:sp>
          <p:nvSpPr>
            <p:cNvPr id="90" name="Content Placeholder 5"/>
            <p:cNvSpPr txBox="1">
              <a:spLocks/>
            </p:cNvSpPr>
            <p:nvPr/>
          </p:nvSpPr>
          <p:spPr>
            <a:xfrm>
              <a:off x="661310" y="1228725"/>
              <a:ext cx="1077726" cy="1076114"/>
            </a:xfrm>
            <a:prstGeom prst="ellipse">
              <a:avLst/>
            </a:prstGeom>
            <a:solidFill>
              <a:schemeClr val="accent4"/>
            </a:solidFill>
            <a:ln w="15875">
              <a:solidFill>
                <a:schemeClr val="accent4">
                  <a:lumMod val="75000"/>
                </a:schemeClr>
              </a:solidFill>
            </a:ln>
          </p:spPr>
          <p:txBody>
            <a:bodyPr wrap="square" lIns="91416" tIns="91416" rIns="91416" bIns="91416" anchor="ctr">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ctr">
                <a:lnSpc>
                  <a:spcPct val="100000"/>
                </a:lnSpc>
                <a:spcBef>
                  <a:spcPts val="0"/>
                </a:spcBef>
                <a:spcAft>
                  <a:spcPts val="600"/>
                </a:spcAft>
                <a:buClr>
                  <a:srgbClr val="FFFFFF"/>
                </a:buClr>
                <a:buSzPct val="80000"/>
                <a:buNone/>
              </a:pPr>
              <a:endParaRPr lang="ja-JP" altLang="en-US" sz="120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sp>
          <p:nvSpPr>
            <p:cNvPr id="91" name="TextBox 90"/>
            <p:cNvSpPr txBox="1"/>
            <p:nvPr/>
          </p:nvSpPr>
          <p:spPr>
            <a:xfrm>
              <a:off x="588499" y="1361066"/>
              <a:ext cx="1245108" cy="830997"/>
            </a:xfrm>
            <a:prstGeom prst="rect">
              <a:avLst/>
            </a:prstGeom>
            <a:noFill/>
          </p:spPr>
          <p:txBody>
            <a:bodyPr wrap="square" rtlCol="0">
              <a:spAutoFit/>
            </a:bodyPr>
            <a:lstStyle/>
            <a:p>
              <a:pPr marL="0" lvl="1" algn="ctr"/>
              <a:r>
                <a:rPr lang="en-US" altLang="ja-JP" sz="120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Cisco</a:t>
              </a:r>
              <a:r>
                <a:rPr lang="en-US" altLang="ja-JP" sz="1200" baseline="3000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t>
              </a:r>
              <a:r>
                <a:rPr lang="ja-JP" altLang="en-US" sz="120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 </a:t>
              </a:r>
              <a:r>
                <a:rPr lang="en-US" altLang="ja-JP" sz="120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Collective Security Intelligence</a:t>
              </a:r>
              <a:endParaRPr lang="ja-JP" altLang="en-US" sz="1200"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grpSp>
      <p:sp>
        <p:nvSpPr>
          <p:cNvPr id="92" name="Up-Down Arrow 91"/>
          <p:cNvSpPr/>
          <p:nvPr/>
        </p:nvSpPr>
        <p:spPr>
          <a:xfrm rot="5400000">
            <a:off x="3307226" y="1630670"/>
            <a:ext cx="218096" cy="423281"/>
          </a:xfrm>
          <a:prstGeom prst="upDown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3034619874"/>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462301" y="1347788"/>
            <a:ext cx="4511143" cy="3168210"/>
          </a:xfrm>
        </p:spPr>
        <p:txBody>
          <a:bodyPr/>
          <a:lstStyle/>
          <a:p>
            <a:r>
              <a:rPr lang="ja-JP" altLang="en-US" dirty="0"/>
              <a:t>オンプレミスでローカルに保存されたビッグデータ分析、ポリシー、検出</a:t>
            </a:r>
            <a:r>
              <a:rPr lang="ja-JP" altLang="en-US" dirty="0" smtClean="0"/>
              <a:t>、</a:t>
            </a:r>
            <a:r>
              <a:rPr lang="en-US" altLang="ja-JP" dirty="0" smtClean="0"/>
              <a:t/>
            </a:r>
            <a:br>
              <a:rPr lang="en-US" altLang="ja-JP" dirty="0" smtClean="0"/>
            </a:br>
            <a:r>
              <a:rPr lang="ja-JP" altLang="en-US" dirty="0" smtClean="0"/>
              <a:t>保護</a:t>
            </a:r>
            <a:r>
              <a:rPr lang="ja-JP" altLang="en-US" dirty="0"/>
              <a:t>を使用して、包括的で高度</a:t>
            </a:r>
            <a:r>
              <a:rPr lang="ja-JP" altLang="en-US" dirty="0" smtClean="0"/>
              <a:t>な</a:t>
            </a:r>
            <a:r>
              <a:rPr lang="en-US" altLang="ja-JP" smtClean="0"/>
              <a:t/>
            </a:r>
            <a:br>
              <a:rPr lang="en-US" altLang="ja-JP" smtClean="0"/>
            </a:br>
            <a:r>
              <a:rPr lang="ja-JP" altLang="en-US" dirty="0" smtClean="0"/>
              <a:t>マルウェア</a:t>
            </a:r>
            <a:r>
              <a:rPr lang="ja-JP" altLang="en-US" dirty="0"/>
              <a:t>対策を</a:t>
            </a:r>
            <a:r>
              <a:rPr lang="ja-JP" altLang="en-US" dirty="0" smtClean="0"/>
              <a:t>提供</a:t>
            </a:r>
            <a:endParaRPr lang="en-US" altLang="ja-JP" dirty="0" smtClean="0"/>
          </a:p>
          <a:p>
            <a:endParaRPr kumimoji="1" lang="en-US" altLang="ja-JP" dirty="0" smtClean="0"/>
          </a:p>
          <a:p>
            <a:r>
              <a:rPr kumimoji="1" lang="ja-JP" altLang="en-US" dirty="0" smtClean="0"/>
              <a:t>形態</a:t>
            </a:r>
            <a:r>
              <a:rPr lang="ja-JP" altLang="en-US" dirty="0" smtClean="0"/>
              <a:t>：仮想アプライアンス</a:t>
            </a:r>
            <a:r>
              <a:rPr lang="en-US" altLang="ja-JP" dirty="0" smtClean="0"/>
              <a:t>(VM)</a:t>
            </a:r>
            <a:endParaRPr kumimoji="1" lang="en-US" altLang="ja-JP" dirty="0" smtClean="0"/>
          </a:p>
          <a:p>
            <a:r>
              <a:rPr kumimoji="1" lang="ja-JP" altLang="en-US" dirty="0" smtClean="0"/>
              <a:t>対応コネクタ</a:t>
            </a:r>
            <a:r>
              <a:rPr kumimoji="1" lang="en-US" altLang="ja-JP" dirty="0" smtClean="0"/>
              <a:t>OS</a:t>
            </a:r>
            <a:r>
              <a:rPr kumimoji="1" lang="ja-JP" altLang="en-US" dirty="0" smtClean="0"/>
              <a:t>：</a:t>
            </a:r>
            <a:r>
              <a:rPr kumimoji="1" lang="en-US" altLang="ja-JP" dirty="0" smtClean="0"/>
              <a:t> Windows, Mac</a:t>
            </a:r>
          </a:p>
          <a:p>
            <a:endParaRPr kumimoji="1" lang="en-US" altLang="ja-JP" dirty="0" smtClean="0"/>
          </a:p>
          <a:p>
            <a:endParaRPr kumimoji="1" lang="en-US" altLang="ja-JP" dirty="0" smtClean="0"/>
          </a:p>
          <a:p>
            <a:endParaRPr kumimoji="1" lang="ja-JP" altLang="en-US" dirty="0"/>
          </a:p>
        </p:txBody>
      </p:sp>
      <p:sp>
        <p:nvSpPr>
          <p:cNvPr id="3" name="タイトル 2"/>
          <p:cNvSpPr>
            <a:spLocks noGrp="1"/>
          </p:cNvSpPr>
          <p:nvPr>
            <p:ph type="title"/>
          </p:nvPr>
        </p:nvSpPr>
        <p:spPr/>
        <p:txBody>
          <a:bodyPr/>
          <a:lstStyle/>
          <a:p>
            <a:r>
              <a:rPr kumimoji="1" lang="ja-JP" altLang="en-US" dirty="0" smtClean="0"/>
              <a:t>オンプレミス向け</a:t>
            </a:r>
            <a:r>
              <a:rPr kumimoji="1" lang="en-US" altLang="ja-JP" dirty="0" smtClean="0"/>
              <a:t> AMP Private Cloud</a:t>
            </a:r>
          </a:p>
        </p:txBody>
      </p:sp>
      <p:pic>
        <p:nvPicPr>
          <p:cNvPr id="4" name="図 3"/>
          <p:cNvPicPr>
            <a:picLocks noChangeAspect="1"/>
          </p:cNvPicPr>
          <p:nvPr/>
        </p:nvPicPr>
        <p:blipFill>
          <a:blip r:embed="rId3"/>
          <a:stretch>
            <a:fillRect/>
          </a:stretch>
        </p:blipFill>
        <p:spPr>
          <a:xfrm>
            <a:off x="5079726" y="1050848"/>
            <a:ext cx="3406352" cy="3280550"/>
          </a:xfrm>
          <a:prstGeom prst="rect">
            <a:avLst/>
          </a:prstGeom>
        </p:spPr>
      </p:pic>
      <p:sp>
        <p:nvSpPr>
          <p:cNvPr id="5" name="正方形/長方形 4"/>
          <p:cNvSpPr/>
          <p:nvPr/>
        </p:nvSpPr>
        <p:spPr>
          <a:xfrm>
            <a:off x="4496902" y="4371034"/>
            <a:ext cx="4572000" cy="461665"/>
          </a:xfrm>
          <a:prstGeom prst="rect">
            <a:avLst/>
          </a:prstGeom>
        </p:spPr>
        <p:txBody>
          <a:bodyPr>
            <a:spAutoFit/>
          </a:bodyPr>
          <a:lstStyle/>
          <a:p>
            <a:r>
              <a:rPr lang="en-US" altLang="ja-JP" sz="1200" dirty="0"/>
              <a:t>AMP</a:t>
            </a:r>
            <a:r>
              <a:rPr lang="ja-JP" altLang="en-US" sz="1200" dirty="0"/>
              <a:t>オンプレミス型を選択された場合、</a:t>
            </a:r>
            <a:r>
              <a:rPr lang="ja-JP" altLang="en-US" sz="1200" dirty="0" smtClean="0"/>
              <a:t>サンドボックス ソリューション</a:t>
            </a:r>
            <a:r>
              <a:rPr lang="en-US" altLang="ja-JP" sz="1200" smtClean="0"/>
              <a:t> </a:t>
            </a:r>
            <a:r>
              <a:rPr lang="en-US" altLang="ja-JP" sz="1200" dirty="0" err="1"/>
              <a:t>ThreatGrid</a:t>
            </a:r>
            <a:r>
              <a:rPr lang="ja-JP" altLang="en-US" sz="1200" dirty="0"/>
              <a:t>もオンプレミス型での利用となります。</a:t>
            </a:r>
            <a:endParaRPr kumimoji="1" lang="en-US" altLang="ja-JP" sz="1200" dirty="0"/>
          </a:p>
        </p:txBody>
      </p:sp>
    </p:spTree>
    <p:extLst>
      <p:ext uri="{BB962C8B-B14F-4D97-AF65-F5344CB8AC3E}">
        <p14:creationId xmlns:p14="http://schemas.microsoft.com/office/powerpoint/2010/main" val="3801471014"/>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866656" y="4554164"/>
            <a:ext cx="8043168" cy="558318"/>
          </a:xfrm>
        </p:spPr>
        <p:txBody>
          <a:bodyPr/>
          <a:lstStyle/>
          <a:p>
            <a:pPr marL="57136" indent="0">
              <a:buNone/>
            </a:pPr>
            <a:r>
              <a:rPr lang="ja-JP" altLang="en-US" sz="1100" dirty="0" smtClean="0"/>
              <a:t>詳細な機能比較はこちら</a:t>
            </a:r>
            <a:r>
              <a:rPr lang="en-US" altLang="ja-JP" sz="1100" dirty="0" smtClean="0"/>
              <a:t/>
            </a:r>
            <a:br>
              <a:rPr lang="en-US" altLang="ja-JP" sz="1100" dirty="0" smtClean="0"/>
            </a:br>
            <a:r>
              <a:rPr lang="en-US" altLang="ja-JP" sz="1100" dirty="0">
                <a:hlinkClick r:id="rId2"/>
              </a:rPr>
              <a:t>http://</a:t>
            </a:r>
            <a:r>
              <a:rPr lang="en-US" altLang="ja-JP" sz="1100" dirty="0" smtClean="0">
                <a:hlinkClick r:id="rId2"/>
              </a:rPr>
              <a:t>www.cisco.com/c/en/us/products/collateral/security/fireamp-private-cloud-virtual-appliance/datasheet-c78-733180.html</a:t>
            </a:r>
            <a:endParaRPr lang="en-US" altLang="ja-JP" sz="1100" dirty="0" smtClean="0"/>
          </a:p>
        </p:txBody>
      </p:sp>
      <p:sp>
        <p:nvSpPr>
          <p:cNvPr id="3" name="タイトル 2"/>
          <p:cNvSpPr>
            <a:spLocks noGrp="1"/>
          </p:cNvSpPr>
          <p:nvPr>
            <p:ph type="title"/>
          </p:nvPr>
        </p:nvSpPr>
        <p:spPr/>
        <p:txBody>
          <a:bodyPr/>
          <a:lstStyle/>
          <a:p>
            <a:r>
              <a:rPr kumimoji="1" lang="en-US" altLang="ja-JP" dirty="0" smtClean="0"/>
              <a:t>AMP </a:t>
            </a:r>
            <a:r>
              <a:rPr kumimoji="1" lang="ja-JP" altLang="en-US" dirty="0" smtClean="0"/>
              <a:t>オンプレミス向け</a:t>
            </a:r>
            <a:r>
              <a:rPr kumimoji="1" lang="en-US" altLang="ja-JP" dirty="0" smtClean="0"/>
              <a:t> </a:t>
            </a:r>
            <a:r>
              <a:rPr kumimoji="1" lang="ja-JP" altLang="en-US" dirty="0" smtClean="0"/>
              <a:t>と</a:t>
            </a:r>
            <a:r>
              <a:rPr kumimoji="1" lang="en-US" altLang="ja-JP" dirty="0" smtClean="0"/>
              <a:t> </a:t>
            </a:r>
            <a:r>
              <a:rPr kumimoji="1" lang="ja-JP" altLang="en-US" dirty="0" smtClean="0"/>
              <a:t>クラウド向け比較</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3281750839"/>
              </p:ext>
            </p:extLst>
          </p:nvPr>
        </p:nvGraphicFramePr>
        <p:xfrm>
          <a:off x="211872" y="1088997"/>
          <a:ext cx="8697951" cy="3214812"/>
        </p:xfrm>
        <a:graphic>
          <a:graphicData uri="http://schemas.openxmlformats.org/drawingml/2006/table">
            <a:tbl>
              <a:tblPr firstRow="1" bandRow="1">
                <a:tableStyleId>{5C22544A-7EE6-4342-B048-85BDC9FD1C3A}</a:tableStyleId>
              </a:tblPr>
              <a:tblGrid>
                <a:gridCol w="3190234">
                  <a:extLst>
                    <a:ext uri="{9D8B030D-6E8A-4147-A177-3AD203B41FA5}">
                      <a16:colId xmlns:a16="http://schemas.microsoft.com/office/drawing/2014/main" val="20000"/>
                    </a:ext>
                  </a:extLst>
                </a:gridCol>
                <a:gridCol w="2702859">
                  <a:extLst>
                    <a:ext uri="{9D8B030D-6E8A-4147-A177-3AD203B41FA5}">
                      <a16:colId xmlns:a16="http://schemas.microsoft.com/office/drawing/2014/main" val="20001"/>
                    </a:ext>
                  </a:extLst>
                </a:gridCol>
                <a:gridCol w="2804858">
                  <a:extLst>
                    <a:ext uri="{9D8B030D-6E8A-4147-A177-3AD203B41FA5}">
                      <a16:colId xmlns:a16="http://schemas.microsoft.com/office/drawing/2014/main" val="20002"/>
                    </a:ext>
                  </a:extLst>
                </a:gridCol>
              </a:tblGrid>
              <a:tr h="436466">
                <a:tc>
                  <a:txBody>
                    <a:bodyPr/>
                    <a:lstStyle/>
                    <a:p>
                      <a:pPr algn="ctr" fontAlgn="base"/>
                      <a:r>
                        <a:rPr lang="ja-JP" altLang="en-US" dirty="0" smtClean="0">
                          <a:solidFill>
                            <a:srgbClr val="FFFFFF"/>
                          </a:solidFill>
                          <a:effectLst/>
                          <a:latin typeface="inherit" charset="0"/>
                        </a:rPr>
                        <a:t>機  能</a:t>
                      </a:r>
                      <a:endParaRPr lang="ja-JP" altLang="en-US" dirty="0">
                        <a:solidFill>
                          <a:srgbClr val="FFFFFF"/>
                        </a:solidFill>
                        <a:effectLst/>
                        <a:latin typeface="inherit" charset="0"/>
                      </a:endParaRPr>
                    </a:p>
                  </a:txBody>
                  <a:tcPr marL="88900" marR="63500" marT="63500" marB="63500"/>
                </a:tc>
                <a:tc>
                  <a:txBody>
                    <a:bodyPr/>
                    <a:lstStyle/>
                    <a:p>
                      <a:pPr algn="ctr" fontAlgn="base"/>
                      <a:r>
                        <a:rPr lang="en-US" altLang="ja-JP" dirty="0">
                          <a:solidFill>
                            <a:srgbClr val="FFFFFF"/>
                          </a:solidFill>
                          <a:effectLst/>
                          <a:latin typeface="inherit" charset="0"/>
                        </a:rPr>
                        <a:t>Cisco AMP </a:t>
                      </a:r>
                      <a:r>
                        <a:rPr lang="en-US" altLang="ja-JP" dirty="0" smtClean="0">
                          <a:solidFill>
                            <a:srgbClr val="FFFFFF"/>
                          </a:solidFill>
                          <a:effectLst/>
                          <a:latin typeface="inherit" charset="0"/>
                        </a:rPr>
                        <a:t>Private Cloud</a:t>
                      </a:r>
                    </a:p>
                    <a:p>
                      <a:pPr algn="ctr" fontAlgn="base"/>
                      <a:r>
                        <a:rPr lang="ja-JP" altLang="en-US" dirty="0" smtClean="0">
                          <a:solidFill>
                            <a:srgbClr val="FFFFFF"/>
                          </a:solidFill>
                          <a:effectLst/>
                          <a:latin typeface="inherit" charset="0"/>
                        </a:rPr>
                        <a:t>仮想</a:t>
                      </a:r>
                      <a:r>
                        <a:rPr lang="ja-JP" altLang="en-US" dirty="0" smtClean="0">
                          <a:solidFill>
                            <a:srgbClr val="FFFFFF"/>
                          </a:solidFill>
                          <a:effectLst/>
                          <a:latin typeface="inherit" charset="0"/>
                        </a:rPr>
                        <a:t>アプライアンス </a:t>
                      </a:r>
                      <a:r>
                        <a:rPr lang="en-US" altLang="ja-JP" dirty="0" smtClean="0">
                          <a:solidFill>
                            <a:srgbClr val="FFFFFF"/>
                          </a:solidFill>
                          <a:effectLst/>
                          <a:latin typeface="inherit" charset="0"/>
                        </a:rPr>
                        <a:t>(</a:t>
                      </a:r>
                      <a:r>
                        <a:rPr lang="ja-JP" altLang="en-US" dirty="0" smtClean="0">
                          <a:solidFill>
                            <a:srgbClr val="FFFFFF"/>
                          </a:solidFill>
                          <a:effectLst/>
                          <a:latin typeface="inherit" charset="0"/>
                        </a:rPr>
                        <a:t>オンプレミス</a:t>
                      </a:r>
                      <a:r>
                        <a:rPr lang="en-US" altLang="ja-JP" dirty="0" smtClean="0">
                          <a:solidFill>
                            <a:srgbClr val="FFFFFF"/>
                          </a:solidFill>
                          <a:effectLst/>
                          <a:latin typeface="inherit" charset="0"/>
                        </a:rPr>
                        <a:t>)</a:t>
                      </a:r>
                      <a:endParaRPr lang="ja-JP" altLang="en-US" dirty="0">
                        <a:solidFill>
                          <a:srgbClr val="FFFFFF"/>
                        </a:solidFill>
                        <a:effectLst/>
                        <a:latin typeface="inherit" charset="0"/>
                      </a:endParaRPr>
                    </a:p>
                  </a:txBody>
                  <a:tcPr marL="88900" marR="63500" marT="63500" marB="63500"/>
                </a:tc>
                <a:tc>
                  <a:txBody>
                    <a:bodyPr/>
                    <a:lstStyle/>
                    <a:p>
                      <a:pPr algn="ctr" fontAlgn="base"/>
                      <a:r>
                        <a:rPr kumimoji="1" lang="en-US" altLang="ja-JP" sz="1400" b="1" i="0" kern="1200" dirty="0" smtClean="0">
                          <a:solidFill>
                            <a:schemeClr val="lt1"/>
                          </a:solidFill>
                          <a:effectLst/>
                          <a:latin typeface="+mn-lt"/>
                          <a:ea typeface="+mn-ea"/>
                          <a:cs typeface="+mn-cs"/>
                        </a:rPr>
                        <a:t>Cisco Collective Security Intelligence </a:t>
                      </a:r>
                      <a:r>
                        <a:rPr kumimoji="1" lang="ja-JP" altLang="en-US" sz="1400" b="1" i="0" kern="1200" dirty="0" smtClean="0">
                          <a:solidFill>
                            <a:schemeClr val="lt1"/>
                          </a:solidFill>
                          <a:effectLst/>
                          <a:latin typeface="+mn-lt"/>
                          <a:ea typeface="+mn-ea"/>
                          <a:cs typeface="+mn-cs"/>
                        </a:rPr>
                        <a:t>パブリック クラウド</a:t>
                      </a:r>
                      <a:endParaRPr lang="ja-JP" altLang="en-US" b="1" dirty="0">
                        <a:solidFill>
                          <a:srgbClr val="FFFFFF"/>
                        </a:solidFill>
                        <a:effectLst/>
                        <a:latin typeface="inherit" charset="0"/>
                      </a:endParaRPr>
                    </a:p>
                  </a:txBody>
                  <a:tcPr marL="88900" marR="63500" marT="63500" marB="63500"/>
                </a:tc>
                <a:extLst>
                  <a:ext uri="{0D108BD9-81ED-4DB2-BD59-A6C34878D82A}">
                    <a16:rowId xmlns:a16="http://schemas.microsoft.com/office/drawing/2014/main" val="10000"/>
                  </a:ext>
                </a:extLst>
              </a:tr>
              <a:tr h="436466">
                <a:tc>
                  <a:txBody>
                    <a:bodyPr/>
                    <a:lstStyle/>
                    <a:p>
                      <a:pPr fontAlgn="base"/>
                      <a:r>
                        <a:rPr lang="ja-JP" altLang="en-US">
                          <a:solidFill>
                            <a:srgbClr val="000000"/>
                          </a:solidFill>
                          <a:effectLst/>
                          <a:latin typeface="inherit" charset="0"/>
                        </a:rPr>
                        <a:t>ファイルおよびデバイスのトラジェクトリ</a:t>
                      </a:r>
                    </a:p>
                  </a:txBody>
                  <a:tcPr marL="88900" marR="63500" marT="63500" marB="63500"/>
                </a:tc>
                <a:tc>
                  <a:txBody>
                    <a:bodyPr/>
                    <a:lstStyle/>
                    <a:p>
                      <a:pPr algn="ctr" fontAlgn="base"/>
                      <a:r>
                        <a:rPr lang="ja-JP" altLang="en-US" dirty="0">
                          <a:solidFill>
                            <a:srgbClr val="000000"/>
                          </a:solidFill>
                          <a:effectLst/>
                          <a:latin typeface="inherit" charset="0"/>
                        </a:rPr>
                        <a:t>あり</a:t>
                      </a:r>
                    </a:p>
                  </a:txBody>
                  <a:tcPr marL="88900" marR="63500" marT="63500" marB="63500"/>
                </a:tc>
                <a:tc>
                  <a:txBody>
                    <a:bodyPr/>
                    <a:lstStyle/>
                    <a:p>
                      <a:pPr algn="ctr" fontAlgn="base"/>
                      <a:r>
                        <a:rPr lang="ja-JP" altLang="en-US" dirty="0">
                          <a:solidFill>
                            <a:srgbClr val="000000"/>
                          </a:solidFill>
                          <a:effectLst/>
                          <a:latin typeface="inherit" charset="0"/>
                        </a:rPr>
                        <a:t>あり</a:t>
                      </a:r>
                    </a:p>
                  </a:txBody>
                  <a:tcPr marL="88900" marR="63500" marT="63500" marB="63500"/>
                </a:tc>
                <a:extLst>
                  <a:ext uri="{0D108BD9-81ED-4DB2-BD59-A6C34878D82A}">
                    <a16:rowId xmlns:a16="http://schemas.microsoft.com/office/drawing/2014/main" val="10001"/>
                  </a:ext>
                </a:extLst>
              </a:tr>
              <a:tr h="268287">
                <a:tc>
                  <a:txBody>
                    <a:bodyPr/>
                    <a:lstStyle/>
                    <a:p>
                      <a:pPr fontAlgn="base"/>
                      <a:r>
                        <a:rPr lang="ja-JP" altLang="en-US">
                          <a:solidFill>
                            <a:srgbClr val="000000"/>
                          </a:solidFill>
                          <a:effectLst/>
                          <a:latin typeface="inherit" charset="0"/>
                        </a:rPr>
                        <a:t>脅威の根本原因</a:t>
                      </a:r>
                    </a:p>
                  </a:txBody>
                  <a:tcPr marL="88900" marR="63500" marT="63500" marB="63500"/>
                </a:tc>
                <a:tc>
                  <a:txBody>
                    <a:bodyPr/>
                    <a:lstStyle/>
                    <a:p>
                      <a:pPr algn="ctr" fontAlgn="base"/>
                      <a:r>
                        <a:rPr lang="ja-JP" altLang="en-US" dirty="0">
                          <a:solidFill>
                            <a:srgbClr val="000000"/>
                          </a:solidFill>
                          <a:effectLst/>
                          <a:latin typeface="inherit" charset="0"/>
                        </a:rPr>
                        <a:t>あり</a:t>
                      </a:r>
                    </a:p>
                  </a:txBody>
                  <a:tcPr marL="88900" marR="63500" marT="63500" marB="63500"/>
                </a:tc>
                <a:tc>
                  <a:txBody>
                    <a:bodyPr/>
                    <a:lstStyle/>
                    <a:p>
                      <a:pPr algn="ctr" fontAlgn="base"/>
                      <a:r>
                        <a:rPr lang="ja-JP" altLang="en-US" dirty="0">
                          <a:solidFill>
                            <a:srgbClr val="000000"/>
                          </a:solidFill>
                          <a:effectLst/>
                          <a:latin typeface="inherit" charset="0"/>
                        </a:rPr>
                        <a:t>あり</a:t>
                      </a:r>
                    </a:p>
                  </a:txBody>
                  <a:tcPr marL="88900" marR="63500" marT="63500" marB="63500"/>
                </a:tc>
                <a:extLst>
                  <a:ext uri="{0D108BD9-81ED-4DB2-BD59-A6C34878D82A}">
                    <a16:rowId xmlns:a16="http://schemas.microsoft.com/office/drawing/2014/main" val="10002"/>
                  </a:ext>
                </a:extLst>
              </a:tr>
              <a:tr h="436466">
                <a:tc>
                  <a:txBody>
                    <a:bodyPr/>
                    <a:lstStyle/>
                    <a:p>
                      <a:pPr fontAlgn="base"/>
                      <a:r>
                        <a:rPr lang="ja-JP" altLang="en-US" dirty="0">
                          <a:solidFill>
                            <a:srgbClr val="000000"/>
                          </a:solidFill>
                          <a:effectLst/>
                          <a:latin typeface="inherit" charset="0"/>
                        </a:rPr>
                        <a:t>侵害および警告の（ローカル）クラウドの指標</a:t>
                      </a:r>
                    </a:p>
                  </a:txBody>
                  <a:tcPr marL="88900" marR="63500" marT="63500" marB="63500"/>
                </a:tc>
                <a:tc>
                  <a:txBody>
                    <a:bodyPr/>
                    <a:lstStyle/>
                    <a:p>
                      <a:pPr algn="ctr" fontAlgn="base"/>
                      <a:r>
                        <a:rPr lang="ja-JP" altLang="en-US" dirty="0">
                          <a:solidFill>
                            <a:srgbClr val="000000"/>
                          </a:solidFill>
                          <a:effectLst/>
                          <a:latin typeface="inherit" charset="0"/>
                        </a:rPr>
                        <a:t>あり</a:t>
                      </a:r>
                    </a:p>
                  </a:txBody>
                  <a:tcPr marL="88900" marR="63500" marT="63500" marB="63500"/>
                </a:tc>
                <a:tc>
                  <a:txBody>
                    <a:bodyPr/>
                    <a:lstStyle/>
                    <a:p>
                      <a:pPr algn="ctr" fontAlgn="base"/>
                      <a:r>
                        <a:rPr lang="ja-JP" altLang="en-US" dirty="0">
                          <a:solidFill>
                            <a:srgbClr val="000000"/>
                          </a:solidFill>
                          <a:effectLst/>
                          <a:latin typeface="inherit" charset="0"/>
                        </a:rPr>
                        <a:t>あり</a:t>
                      </a:r>
                    </a:p>
                  </a:txBody>
                  <a:tcPr marL="88900" marR="63500" marT="63500" marB="63500"/>
                </a:tc>
                <a:extLst>
                  <a:ext uri="{0D108BD9-81ED-4DB2-BD59-A6C34878D82A}">
                    <a16:rowId xmlns:a16="http://schemas.microsoft.com/office/drawing/2014/main" val="10003"/>
                  </a:ext>
                </a:extLst>
              </a:tr>
              <a:tr h="307557">
                <a:tc>
                  <a:txBody>
                    <a:bodyPr/>
                    <a:lstStyle/>
                    <a:p>
                      <a:pPr fontAlgn="base"/>
                      <a:r>
                        <a:rPr lang="ja-JP" altLang="en-US">
                          <a:solidFill>
                            <a:srgbClr val="000000"/>
                          </a:solidFill>
                          <a:effectLst/>
                          <a:latin typeface="inherit" charset="0"/>
                        </a:rPr>
                        <a:t>シンプルで高度なカスタム検出</a:t>
                      </a:r>
                    </a:p>
                  </a:txBody>
                  <a:tcPr marL="88900" marR="63500" marT="63500" marB="63500"/>
                </a:tc>
                <a:tc>
                  <a:txBody>
                    <a:bodyPr/>
                    <a:lstStyle/>
                    <a:p>
                      <a:pPr algn="ctr" fontAlgn="base"/>
                      <a:r>
                        <a:rPr lang="ja-JP" altLang="en-US" dirty="0">
                          <a:solidFill>
                            <a:srgbClr val="000000"/>
                          </a:solidFill>
                          <a:effectLst/>
                          <a:latin typeface="inherit" charset="0"/>
                        </a:rPr>
                        <a:t>あり</a:t>
                      </a:r>
                    </a:p>
                  </a:txBody>
                  <a:tcPr marL="88900" marR="63500" marT="63500" marB="63500"/>
                </a:tc>
                <a:tc>
                  <a:txBody>
                    <a:bodyPr/>
                    <a:lstStyle/>
                    <a:p>
                      <a:pPr algn="ctr" fontAlgn="base"/>
                      <a:r>
                        <a:rPr lang="ja-JP" altLang="en-US" dirty="0">
                          <a:solidFill>
                            <a:srgbClr val="000000"/>
                          </a:solidFill>
                          <a:effectLst/>
                          <a:latin typeface="inherit" charset="0"/>
                        </a:rPr>
                        <a:t>あり</a:t>
                      </a:r>
                    </a:p>
                  </a:txBody>
                  <a:tcPr marL="88900" marR="63500" marT="63500" marB="63500"/>
                </a:tc>
                <a:extLst>
                  <a:ext uri="{0D108BD9-81ED-4DB2-BD59-A6C34878D82A}">
                    <a16:rowId xmlns:a16="http://schemas.microsoft.com/office/drawing/2014/main" val="10004"/>
                  </a:ext>
                </a:extLst>
              </a:tr>
              <a:tr h="436466">
                <a:tc>
                  <a:txBody>
                    <a:bodyPr/>
                    <a:lstStyle/>
                    <a:p>
                      <a:pPr fontAlgn="base"/>
                      <a:r>
                        <a:rPr lang="ja-JP" altLang="en-US" dirty="0">
                          <a:solidFill>
                            <a:srgbClr val="000000"/>
                          </a:solidFill>
                          <a:effectLst/>
                          <a:latin typeface="inherit" charset="0"/>
                        </a:rPr>
                        <a:t>クラウド検索、レトロスペクティブ アラート</a:t>
                      </a:r>
                    </a:p>
                  </a:txBody>
                  <a:tcPr marL="88900" marR="63500" marT="63500" marB="63500"/>
                </a:tc>
                <a:tc>
                  <a:txBody>
                    <a:bodyPr/>
                    <a:lstStyle/>
                    <a:p>
                      <a:pPr algn="ctr" fontAlgn="base"/>
                      <a:r>
                        <a:rPr lang="ja-JP" altLang="en-US" dirty="0">
                          <a:solidFill>
                            <a:srgbClr val="000000"/>
                          </a:solidFill>
                          <a:effectLst/>
                          <a:latin typeface="inherit" charset="0"/>
                        </a:rPr>
                        <a:t>あり</a:t>
                      </a:r>
                    </a:p>
                  </a:txBody>
                  <a:tcPr marL="88900" marR="63500" marT="63500" marB="63500"/>
                </a:tc>
                <a:tc>
                  <a:txBody>
                    <a:bodyPr/>
                    <a:lstStyle/>
                    <a:p>
                      <a:pPr algn="ctr" fontAlgn="base"/>
                      <a:r>
                        <a:rPr lang="ja-JP" altLang="en-US" dirty="0">
                          <a:solidFill>
                            <a:srgbClr val="000000"/>
                          </a:solidFill>
                          <a:effectLst/>
                          <a:latin typeface="inherit" charset="0"/>
                        </a:rPr>
                        <a:t>あり</a:t>
                      </a:r>
                    </a:p>
                  </a:txBody>
                  <a:tcPr marL="88900" marR="63500" marT="63500" marB="63500"/>
                </a:tc>
                <a:extLst>
                  <a:ext uri="{0D108BD9-81ED-4DB2-BD59-A6C34878D82A}">
                    <a16:rowId xmlns:a16="http://schemas.microsoft.com/office/drawing/2014/main" val="10005"/>
                  </a:ext>
                </a:extLst>
              </a:tr>
              <a:tr h="436466">
                <a:tc>
                  <a:txBody>
                    <a:bodyPr/>
                    <a:lstStyle/>
                    <a:p>
                      <a:pPr fontAlgn="base"/>
                      <a:r>
                        <a:rPr lang="ja-JP" altLang="en-US" dirty="0">
                          <a:solidFill>
                            <a:srgbClr val="000000"/>
                          </a:solidFill>
                          <a:effectLst/>
                          <a:latin typeface="inherit" charset="0"/>
                        </a:rPr>
                        <a:t>ファイル分析、ファイル プロパティ</a:t>
                      </a:r>
                      <a:r>
                        <a:rPr lang="ja-JP" altLang="en-US" dirty="0" smtClean="0">
                          <a:solidFill>
                            <a:srgbClr val="000000"/>
                          </a:solidFill>
                          <a:effectLst/>
                          <a:latin typeface="inherit" charset="0"/>
                        </a:rPr>
                        <a:t>、</a:t>
                      </a:r>
                      <a:r>
                        <a:rPr lang="en-US" altLang="ja-JP" smtClean="0">
                          <a:solidFill>
                            <a:srgbClr val="000000"/>
                          </a:solidFill>
                          <a:effectLst/>
                          <a:latin typeface="inherit" charset="0"/>
                        </a:rPr>
                        <a:t/>
                      </a:r>
                      <a:br>
                        <a:rPr lang="en-US" altLang="ja-JP" smtClean="0">
                          <a:solidFill>
                            <a:srgbClr val="000000"/>
                          </a:solidFill>
                          <a:effectLst/>
                          <a:latin typeface="inherit" charset="0"/>
                        </a:rPr>
                      </a:br>
                      <a:r>
                        <a:rPr lang="ja-JP" altLang="en-US" dirty="0" smtClean="0">
                          <a:solidFill>
                            <a:srgbClr val="000000"/>
                          </a:solidFill>
                          <a:effectLst/>
                          <a:latin typeface="inherit" charset="0"/>
                        </a:rPr>
                        <a:t>定期的</a:t>
                      </a:r>
                      <a:r>
                        <a:rPr lang="ja-JP" altLang="en-US" dirty="0">
                          <a:solidFill>
                            <a:srgbClr val="000000"/>
                          </a:solidFill>
                          <a:effectLst/>
                          <a:latin typeface="inherit" charset="0"/>
                        </a:rPr>
                        <a:t>スキャン</a:t>
                      </a:r>
                    </a:p>
                  </a:txBody>
                  <a:tcPr marL="88900" marR="63500" marT="63500" marB="63500"/>
                </a:tc>
                <a:tc>
                  <a:txBody>
                    <a:bodyPr/>
                    <a:lstStyle/>
                    <a:p>
                      <a:pPr algn="ctr" fontAlgn="base"/>
                      <a:r>
                        <a:rPr lang="en-US" altLang="ja-JP">
                          <a:solidFill>
                            <a:srgbClr val="000000"/>
                          </a:solidFill>
                          <a:effectLst/>
                          <a:latin typeface="inherit" charset="0"/>
                        </a:rPr>
                        <a:t>-</a:t>
                      </a:r>
                    </a:p>
                  </a:txBody>
                  <a:tcPr marL="88900" marR="63500" marT="63500" marB="63500"/>
                </a:tc>
                <a:tc>
                  <a:txBody>
                    <a:bodyPr/>
                    <a:lstStyle/>
                    <a:p>
                      <a:pPr algn="ctr" fontAlgn="base"/>
                      <a:r>
                        <a:rPr lang="ja-JP" altLang="en-US" dirty="0">
                          <a:solidFill>
                            <a:srgbClr val="000000"/>
                          </a:solidFill>
                          <a:effectLst/>
                          <a:latin typeface="inherit" charset="0"/>
                        </a:rPr>
                        <a:t>あり</a:t>
                      </a:r>
                    </a:p>
                  </a:txBody>
                  <a:tcPr marL="88900" marR="63500" marT="63500" marB="6350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6924404"/>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Freeform 2"/>
          <p:cNvSpPr>
            <a:spLocks/>
          </p:cNvSpPr>
          <p:nvPr/>
        </p:nvSpPr>
        <p:spPr bwMode="auto">
          <a:xfrm>
            <a:off x="3739732" y="1513188"/>
            <a:ext cx="1530268" cy="809159"/>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57" name="Rectangle 56"/>
          <p:cNvSpPr/>
          <p:nvPr/>
        </p:nvSpPr>
        <p:spPr>
          <a:xfrm>
            <a:off x="379708" y="869958"/>
            <a:ext cx="5509722" cy="3759817"/>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smtClean="0"/>
          </a:p>
        </p:txBody>
      </p:sp>
      <p:sp>
        <p:nvSpPr>
          <p:cNvPr id="58" name="Rectangle 57"/>
          <p:cNvSpPr/>
          <p:nvPr/>
        </p:nvSpPr>
        <p:spPr>
          <a:xfrm>
            <a:off x="5909262" y="869958"/>
            <a:ext cx="2830342" cy="3759817"/>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smtClean="0"/>
          </a:p>
        </p:txBody>
      </p:sp>
      <p:sp>
        <p:nvSpPr>
          <p:cNvPr id="2" name="Title 1"/>
          <p:cNvSpPr>
            <a:spLocks noGrp="1"/>
          </p:cNvSpPr>
          <p:nvPr>
            <p:ph type="ctrTitle"/>
          </p:nvPr>
        </p:nvSpPr>
        <p:spPr>
          <a:xfrm>
            <a:off x="437765" y="341313"/>
            <a:ext cx="8550117" cy="731837"/>
          </a:xfrm>
        </p:spPr>
        <p:txBody>
          <a:bodyPr/>
          <a:lstStyle/>
          <a:p>
            <a:r>
              <a:rPr lang="en-US" altLang="ja-JP" dirty="0" smtClean="0"/>
              <a:t>AMP Private Cloud</a:t>
            </a:r>
            <a:r>
              <a:rPr lang="ja-JP" altLang="en-US" dirty="0" smtClean="0"/>
              <a:t>：</a:t>
            </a:r>
            <a:r>
              <a:rPr lang="en-US" altLang="ja-JP" dirty="0" smtClean="0"/>
              <a:t>Cloud Proxy Mode</a:t>
            </a:r>
            <a:r>
              <a:rPr lang="ja-JP" altLang="en-US" dirty="0" smtClean="0"/>
              <a:t>の構成</a:t>
            </a:r>
            <a:endParaRPr lang="en-US" dirty="0"/>
          </a:p>
        </p:txBody>
      </p:sp>
      <p:sp>
        <p:nvSpPr>
          <p:cNvPr id="68" name="TextBox 67"/>
          <p:cNvSpPr txBox="1"/>
          <p:nvPr/>
        </p:nvSpPr>
        <p:spPr>
          <a:xfrm>
            <a:off x="3780309" y="1951603"/>
            <a:ext cx="1377300" cy="430887"/>
          </a:xfrm>
          <a:prstGeom prst="rect">
            <a:avLst/>
          </a:prstGeom>
          <a:noFill/>
        </p:spPr>
        <p:txBody>
          <a:bodyPr wrap="none" rtlCol="0">
            <a:spAutoFit/>
          </a:bodyPr>
          <a:lstStyle/>
          <a:p>
            <a:r>
              <a:rPr lang="en-US" altLang="ja-JP" sz="1100" dirty="0">
                <a:solidFill>
                  <a:schemeClr val="tx2"/>
                </a:solidFill>
              </a:rPr>
              <a:t>AMP Private Cloud</a:t>
            </a:r>
          </a:p>
          <a:p>
            <a:endParaRPr lang="en-US" sz="1100" dirty="0">
              <a:solidFill>
                <a:srgbClr val="FF0000"/>
              </a:solidFill>
            </a:endParaRPr>
          </a:p>
        </p:txBody>
      </p:sp>
      <p:cxnSp>
        <p:nvCxnSpPr>
          <p:cNvPr id="67" name="Curved Connector 66"/>
          <p:cNvCxnSpPr/>
          <p:nvPr/>
        </p:nvCxnSpPr>
        <p:spPr>
          <a:xfrm rot="10800000" flipV="1">
            <a:off x="5624817" y="2220668"/>
            <a:ext cx="874343" cy="143452"/>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5641664" y="1927448"/>
            <a:ext cx="800219" cy="276999"/>
          </a:xfrm>
          <a:prstGeom prst="rect">
            <a:avLst/>
          </a:prstGeom>
          <a:noFill/>
        </p:spPr>
        <p:txBody>
          <a:bodyPr wrap="none" rtlCol="0">
            <a:spAutoFit/>
          </a:bodyPr>
          <a:lstStyle/>
          <a:p>
            <a:r>
              <a:rPr lang="ja-JP" altLang="en-US" sz="1200" dirty="0" smtClean="0">
                <a:solidFill>
                  <a:srgbClr val="FF0000"/>
                </a:solidFill>
              </a:rPr>
              <a:t>更新情報</a:t>
            </a:r>
            <a:endParaRPr lang="en-US" sz="1200" dirty="0">
              <a:solidFill>
                <a:srgbClr val="FF0000"/>
              </a:solidFill>
            </a:endParaRPr>
          </a:p>
        </p:txBody>
      </p:sp>
      <p:cxnSp>
        <p:nvCxnSpPr>
          <p:cNvPr id="36" name="Straight Connector 42"/>
          <p:cNvCxnSpPr>
            <a:stCxn id="68" idx="1"/>
            <a:endCxn id="80" idx="1"/>
          </p:cNvCxnSpPr>
          <p:nvPr/>
        </p:nvCxnSpPr>
        <p:spPr>
          <a:xfrm flipH="1">
            <a:off x="2155929" y="2167047"/>
            <a:ext cx="1624380" cy="66562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73" name="Freeform 45"/>
          <p:cNvSpPr>
            <a:spLocks noEditPoints="1"/>
          </p:cNvSpPr>
          <p:nvPr/>
        </p:nvSpPr>
        <p:spPr bwMode="auto">
          <a:xfrm>
            <a:off x="647596" y="2663826"/>
            <a:ext cx="729663" cy="449382"/>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74" name="Freeform 45"/>
          <p:cNvSpPr>
            <a:spLocks noEditPoints="1"/>
          </p:cNvSpPr>
          <p:nvPr/>
        </p:nvSpPr>
        <p:spPr bwMode="auto">
          <a:xfrm>
            <a:off x="643936" y="3322045"/>
            <a:ext cx="729663" cy="449382"/>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80" name="Freeform 45"/>
          <p:cNvSpPr>
            <a:spLocks noEditPoints="1"/>
          </p:cNvSpPr>
          <p:nvPr/>
        </p:nvSpPr>
        <p:spPr bwMode="auto">
          <a:xfrm>
            <a:off x="1489992" y="2665508"/>
            <a:ext cx="729663" cy="449382"/>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88" name="Freeform 45"/>
          <p:cNvSpPr>
            <a:spLocks noEditPoints="1"/>
          </p:cNvSpPr>
          <p:nvPr/>
        </p:nvSpPr>
        <p:spPr bwMode="auto">
          <a:xfrm>
            <a:off x="1486332" y="3323727"/>
            <a:ext cx="729663" cy="449382"/>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grpSp>
        <p:nvGrpSpPr>
          <p:cNvPr id="89" name="Group 12"/>
          <p:cNvGrpSpPr/>
          <p:nvPr/>
        </p:nvGrpSpPr>
        <p:grpSpPr>
          <a:xfrm>
            <a:off x="986307" y="2826701"/>
            <a:ext cx="129628" cy="140215"/>
            <a:chOff x="2322747" y="1197939"/>
            <a:chExt cx="198707" cy="241668"/>
          </a:xfrm>
        </p:grpSpPr>
        <p:sp>
          <p:nvSpPr>
            <p:cNvPr id="91" name="Rectangle 13"/>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92" name="Rectangle 14"/>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93" name="Freeform 15"/>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94" name="Group 16"/>
          <p:cNvGrpSpPr/>
          <p:nvPr/>
        </p:nvGrpSpPr>
        <p:grpSpPr>
          <a:xfrm>
            <a:off x="1836340" y="2821563"/>
            <a:ext cx="129628" cy="140215"/>
            <a:chOff x="2322747" y="1197939"/>
            <a:chExt cx="198707" cy="241668"/>
          </a:xfrm>
        </p:grpSpPr>
        <p:sp>
          <p:nvSpPr>
            <p:cNvPr id="95" name="Rectangle 17"/>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96" name="Rectangle 18"/>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97" name="Freeform 19"/>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98" name="Group 20"/>
          <p:cNvGrpSpPr/>
          <p:nvPr/>
        </p:nvGrpSpPr>
        <p:grpSpPr>
          <a:xfrm>
            <a:off x="997923" y="3491739"/>
            <a:ext cx="129628" cy="140215"/>
            <a:chOff x="2322747" y="1197939"/>
            <a:chExt cx="198707" cy="241668"/>
          </a:xfrm>
        </p:grpSpPr>
        <p:sp>
          <p:nvSpPr>
            <p:cNvPr id="99" name="Rectangle 21"/>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00" name="Rectangle 22"/>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01" name="Freeform 23"/>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102" name="Group 24"/>
          <p:cNvGrpSpPr/>
          <p:nvPr/>
        </p:nvGrpSpPr>
        <p:grpSpPr>
          <a:xfrm>
            <a:off x="1840319" y="3486602"/>
            <a:ext cx="129628" cy="140215"/>
            <a:chOff x="2322747" y="1197939"/>
            <a:chExt cx="198707" cy="241668"/>
          </a:xfrm>
        </p:grpSpPr>
        <p:sp>
          <p:nvSpPr>
            <p:cNvPr id="103" name="Rectangle 25"/>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04" name="Rectangle 26"/>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05" name="Freeform 27"/>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cxnSp>
        <p:nvCxnSpPr>
          <p:cNvPr id="106" name="Straight Connector 42"/>
          <p:cNvCxnSpPr>
            <a:stCxn id="68" idx="1"/>
            <a:endCxn id="73" idx="1"/>
          </p:cNvCxnSpPr>
          <p:nvPr/>
        </p:nvCxnSpPr>
        <p:spPr>
          <a:xfrm flipH="1">
            <a:off x="1313533" y="2167047"/>
            <a:ext cx="2466776" cy="663945"/>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07" name="Straight Connector 42"/>
          <p:cNvCxnSpPr>
            <a:stCxn id="68" idx="1"/>
            <a:endCxn id="88" idx="1"/>
          </p:cNvCxnSpPr>
          <p:nvPr/>
        </p:nvCxnSpPr>
        <p:spPr>
          <a:xfrm flipH="1">
            <a:off x="2152269" y="2167047"/>
            <a:ext cx="1628040" cy="132384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08" name="Straight Connector 42"/>
          <p:cNvCxnSpPr>
            <a:stCxn id="68" idx="1"/>
            <a:endCxn id="74" idx="1"/>
          </p:cNvCxnSpPr>
          <p:nvPr/>
        </p:nvCxnSpPr>
        <p:spPr>
          <a:xfrm flipH="1">
            <a:off x="1309873" y="2167047"/>
            <a:ext cx="2470436" cy="132216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09" name="Freeform 2"/>
          <p:cNvSpPr>
            <a:spLocks/>
          </p:cNvSpPr>
          <p:nvPr/>
        </p:nvSpPr>
        <p:spPr bwMode="auto">
          <a:xfrm>
            <a:off x="6335635" y="1738771"/>
            <a:ext cx="2099282" cy="115789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10" name="Can 34"/>
          <p:cNvSpPr/>
          <p:nvPr/>
        </p:nvSpPr>
        <p:spPr>
          <a:xfrm>
            <a:off x="7737839" y="2506707"/>
            <a:ext cx="734669" cy="745283"/>
          </a:xfrm>
          <a:prstGeom prst="can">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2" name="Can 34"/>
          <p:cNvSpPr/>
          <p:nvPr/>
        </p:nvSpPr>
        <p:spPr>
          <a:xfrm>
            <a:off x="5060408" y="2058699"/>
            <a:ext cx="421434" cy="397062"/>
          </a:xfrm>
          <a:prstGeom prst="can">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3" name="TextBox 67"/>
          <p:cNvSpPr txBox="1"/>
          <p:nvPr/>
        </p:nvSpPr>
        <p:spPr>
          <a:xfrm>
            <a:off x="6542809" y="2318979"/>
            <a:ext cx="1324402" cy="430887"/>
          </a:xfrm>
          <a:prstGeom prst="rect">
            <a:avLst/>
          </a:prstGeom>
          <a:noFill/>
        </p:spPr>
        <p:txBody>
          <a:bodyPr wrap="none" rtlCol="0">
            <a:spAutoFit/>
          </a:bodyPr>
          <a:lstStyle/>
          <a:p>
            <a:r>
              <a:rPr lang="en-US" altLang="ja-JP" sz="1100" dirty="0">
                <a:solidFill>
                  <a:schemeClr val="tx2"/>
                </a:solidFill>
              </a:rPr>
              <a:t>AMP </a:t>
            </a:r>
            <a:r>
              <a:rPr lang="en-US" altLang="ja-JP" sz="1100" dirty="0" smtClean="0">
                <a:solidFill>
                  <a:schemeClr val="tx2"/>
                </a:solidFill>
              </a:rPr>
              <a:t>Public </a:t>
            </a:r>
            <a:r>
              <a:rPr lang="en-US" altLang="ja-JP" sz="1100" dirty="0">
                <a:solidFill>
                  <a:schemeClr val="tx2"/>
                </a:solidFill>
              </a:rPr>
              <a:t>Cloud</a:t>
            </a:r>
          </a:p>
          <a:p>
            <a:endParaRPr lang="en-US" sz="1100" dirty="0">
              <a:solidFill>
                <a:srgbClr val="FF0000"/>
              </a:solidFill>
            </a:endParaRPr>
          </a:p>
        </p:txBody>
      </p:sp>
      <p:sp>
        <p:nvSpPr>
          <p:cNvPr id="17" name="テキスト ボックス 16"/>
          <p:cNvSpPr txBox="1"/>
          <p:nvPr/>
        </p:nvSpPr>
        <p:spPr>
          <a:xfrm>
            <a:off x="859686" y="3834375"/>
            <a:ext cx="1218603" cy="307777"/>
          </a:xfrm>
          <a:prstGeom prst="rect">
            <a:avLst/>
          </a:prstGeom>
          <a:noFill/>
        </p:spPr>
        <p:txBody>
          <a:bodyPr wrap="none" rtlCol="0">
            <a:spAutoFit/>
          </a:bodyPr>
          <a:lstStyle/>
          <a:p>
            <a:r>
              <a:rPr kumimoji="1" lang="ja-JP" altLang="en-US" sz="1400" dirty="0" smtClean="0"/>
              <a:t>エンドポイント</a:t>
            </a:r>
            <a:endParaRPr kumimoji="1" lang="ja-JP" altLang="en-US" sz="1400" dirty="0"/>
          </a:p>
        </p:txBody>
      </p:sp>
      <p:cxnSp>
        <p:nvCxnSpPr>
          <p:cNvPr id="114" name="Straight Arrow Connector 33"/>
          <p:cNvCxnSpPr>
            <a:stCxn id="120" idx="1"/>
            <a:endCxn id="111" idx="10"/>
          </p:cNvCxnSpPr>
          <p:nvPr/>
        </p:nvCxnSpPr>
        <p:spPr>
          <a:xfrm>
            <a:off x="2152269" y="1721862"/>
            <a:ext cx="1851765" cy="138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0" name="図形グループ 19"/>
          <p:cNvGrpSpPr/>
          <p:nvPr/>
        </p:nvGrpSpPr>
        <p:grpSpPr>
          <a:xfrm>
            <a:off x="520262" y="949934"/>
            <a:ext cx="1741127" cy="816144"/>
            <a:chOff x="1465482" y="663326"/>
            <a:chExt cx="1754108" cy="1269209"/>
          </a:xfrm>
        </p:grpSpPr>
        <p:pic>
          <p:nvPicPr>
            <p:cNvPr id="117" name="図 6" descr="Screen Shot 2014-12-03 at 0.18.4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2675" y="663326"/>
              <a:ext cx="701794" cy="772761"/>
            </a:xfrm>
            <a:prstGeom prst="rect">
              <a:avLst/>
            </a:prstGeom>
          </p:spPr>
        </p:pic>
        <p:pic>
          <p:nvPicPr>
            <p:cNvPr id="118" name="図 7" descr="Screen Shot 2014-12-03 at 0.20.36.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93023" y="749577"/>
              <a:ext cx="826567" cy="772470"/>
            </a:xfrm>
            <a:prstGeom prst="rect">
              <a:avLst/>
            </a:prstGeom>
          </p:spPr>
        </p:pic>
        <p:pic>
          <p:nvPicPr>
            <p:cNvPr id="119" name="図 8" descr="Screen Shot 2014-12-03 at 0.23.1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65482" y="1560766"/>
              <a:ext cx="902190" cy="371769"/>
            </a:xfrm>
            <a:prstGeom prst="rect">
              <a:avLst/>
            </a:prstGeom>
          </p:spPr>
        </p:pic>
      </p:grpSp>
      <p:sp>
        <p:nvSpPr>
          <p:cNvPr id="120" name="Freeform 45"/>
          <p:cNvSpPr>
            <a:spLocks noEditPoints="1"/>
          </p:cNvSpPr>
          <p:nvPr/>
        </p:nvSpPr>
        <p:spPr bwMode="auto">
          <a:xfrm>
            <a:off x="1486332" y="1554696"/>
            <a:ext cx="729663" cy="449382"/>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121" name="テキスト ボックス 120"/>
          <p:cNvSpPr txBox="1"/>
          <p:nvPr/>
        </p:nvSpPr>
        <p:spPr>
          <a:xfrm>
            <a:off x="998660" y="1998561"/>
            <a:ext cx="723275" cy="307777"/>
          </a:xfrm>
          <a:prstGeom prst="rect">
            <a:avLst/>
          </a:prstGeom>
          <a:noFill/>
        </p:spPr>
        <p:txBody>
          <a:bodyPr wrap="none" rtlCol="0">
            <a:spAutoFit/>
          </a:bodyPr>
          <a:lstStyle/>
          <a:p>
            <a:r>
              <a:rPr kumimoji="1" lang="ja-JP" altLang="en-US" sz="1400" dirty="0" smtClean="0"/>
              <a:t>管理者</a:t>
            </a:r>
            <a:endParaRPr kumimoji="1" lang="ja-JP" altLang="en-US" sz="1400" dirty="0"/>
          </a:p>
        </p:txBody>
      </p:sp>
      <p:sp>
        <p:nvSpPr>
          <p:cNvPr id="122" name="Rectangle 56"/>
          <p:cNvSpPr/>
          <p:nvPr/>
        </p:nvSpPr>
        <p:spPr>
          <a:xfrm>
            <a:off x="437766" y="918402"/>
            <a:ext cx="2062444" cy="1369045"/>
          </a:xfrm>
          <a:prstGeom prst="rect">
            <a:avLst/>
          </a:prstGeom>
          <a:noFill/>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smtClean="0"/>
          </a:p>
        </p:txBody>
      </p:sp>
      <p:sp>
        <p:nvSpPr>
          <p:cNvPr id="123" name="テキスト ボックス 122"/>
          <p:cNvSpPr txBox="1"/>
          <p:nvPr/>
        </p:nvSpPr>
        <p:spPr>
          <a:xfrm>
            <a:off x="2527162" y="4317145"/>
            <a:ext cx="1444626" cy="307777"/>
          </a:xfrm>
          <a:prstGeom prst="rect">
            <a:avLst/>
          </a:prstGeom>
          <a:noFill/>
        </p:spPr>
        <p:txBody>
          <a:bodyPr wrap="none" rtlCol="0">
            <a:spAutoFit/>
          </a:bodyPr>
          <a:lstStyle/>
          <a:p>
            <a:r>
              <a:rPr kumimoji="1" lang="ja-JP" altLang="en-US" sz="1400" dirty="0" smtClean="0"/>
              <a:t>社内ネットワーク</a:t>
            </a:r>
            <a:endParaRPr kumimoji="1" lang="ja-JP" altLang="en-US" sz="1400" dirty="0"/>
          </a:p>
        </p:txBody>
      </p:sp>
      <p:sp>
        <p:nvSpPr>
          <p:cNvPr id="124" name="テキスト ボックス 123"/>
          <p:cNvSpPr txBox="1"/>
          <p:nvPr/>
        </p:nvSpPr>
        <p:spPr>
          <a:xfrm>
            <a:off x="6745598" y="4338218"/>
            <a:ext cx="1213794" cy="307777"/>
          </a:xfrm>
          <a:prstGeom prst="rect">
            <a:avLst/>
          </a:prstGeom>
          <a:noFill/>
        </p:spPr>
        <p:txBody>
          <a:bodyPr wrap="none" rtlCol="0">
            <a:spAutoFit/>
          </a:bodyPr>
          <a:lstStyle/>
          <a:p>
            <a:r>
              <a:rPr kumimoji="1" lang="ja-JP" altLang="en-US" sz="1400" dirty="0" smtClean="0"/>
              <a:t>インターネット</a:t>
            </a:r>
            <a:endParaRPr kumimoji="1" lang="ja-JP" altLang="en-US" sz="1400" dirty="0"/>
          </a:p>
        </p:txBody>
      </p:sp>
      <p:pic>
        <p:nvPicPr>
          <p:cNvPr id="126" name="Picture 8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29951" y="3029279"/>
            <a:ext cx="927418" cy="927418"/>
          </a:xfrm>
          <a:prstGeom prst="rect">
            <a:avLst/>
          </a:prstGeom>
        </p:spPr>
      </p:pic>
      <p:cxnSp>
        <p:nvCxnSpPr>
          <p:cNvPr id="127" name="Straight Connector 42"/>
          <p:cNvCxnSpPr/>
          <p:nvPr/>
        </p:nvCxnSpPr>
        <p:spPr>
          <a:xfrm flipH="1">
            <a:off x="3164977" y="2220668"/>
            <a:ext cx="594314" cy="1076533"/>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30" name="テキスト ボックス 129"/>
          <p:cNvSpPr txBox="1"/>
          <p:nvPr/>
        </p:nvSpPr>
        <p:spPr>
          <a:xfrm>
            <a:off x="2471347" y="3794875"/>
            <a:ext cx="1444626" cy="307777"/>
          </a:xfrm>
          <a:prstGeom prst="rect">
            <a:avLst/>
          </a:prstGeom>
          <a:noFill/>
        </p:spPr>
        <p:txBody>
          <a:bodyPr wrap="none" rtlCol="0">
            <a:spAutoFit/>
          </a:bodyPr>
          <a:lstStyle/>
          <a:p>
            <a:r>
              <a:rPr kumimoji="1" lang="ja-JP" altLang="en-US" sz="1400" smtClean="0"/>
              <a:t>ネットワーク機器</a:t>
            </a:r>
            <a:endParaRPr kumimoji="1" lang="ja-JP" altLang="en-US" sz="1400" dirty="0"/>
          </a:p>
        </p:txBody>
      </p:sp>
    </p:spTree>
    <p:extLst>
      <p:ext uri="{BB962C8B-B14F-4D97-AF65-F5344CB8AC3E}">
        <p14:creationId xmlns:p14="http://schemas.microsoft.com/office/powerpoint/2010/main" val="361549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Freeform 2"/>
          <p:cNvSpPr>
            <a:spLocks/>
          </p:cNvSpPr>
          <p:nvPr/>
        </p:nvSpPr>
        <p:spPr bwMode="auto">
          <a:xfrm>
            <a:off x="3739732" y="1513188"/>
            <a:ext cx="1530268" cy="809159"/>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57" name="Rectangle 56"/>
          <p:cNvSpPr/>
          <p:nvPr/>
        </p:nvSpPr>
        <p:spPr>
          <a:xfrm>
            <a:off x="379708" y="869958"/>
            <a:ext cx="5509722" cy="3759817"/>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smtClean="0"/>
          </a:p>
        </p:txBody>
      </p:sp>
      <p:sp>
        <p:nvSpPr>
          <p:cNvPr id="58" name="Rectangle 57"/>
          <p:cNvSpPr/>
          <p:nvPr/>
        </p:nvSpPr>
        <p:spPr>
          <a:xfrm>
            <a:off x="5909262" y="869958"/>
            <a:ext cx="2830342" cy="3759817"/>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smtClean="0"/>
          </a:p>
        </p:txBody>
      </p:sp>
      <p:sp>
        <p:nvSpPr>
          <p:cNvPr id="2" name="Title 1"/>
          <p:cNvSpPr>
            <a:spLocks noGrp="1"/>
          </p:cNvSpPr>
          <p:nvPr>
            <p:ph type="ctrTitle"/>
          </p:nvPr>
        </p:nvSpPr>
        <p:spPr/>
        <p:txBody>
          <a:bodyPr/>
          <a:lstStyle/>
          <a:p>
            <a:r>
              <a:rPr lang="en-US" altLang="ja-JP" dirty="0" smtClean="0"/>
              <a:t>AMP Private Cloud</a:t>
            </a:r>
            <a:r>
              <a:rPr lang="ja-JP" altLang="en-US" dirty="0" smtClean="0"/>
              <a:t>：</a:t>
            </a:r>
            <a:r>
              <a:rPr lang="en-US" altLang="ja-JP" dirty="0" smtClean="0"/>
              <a:t> Air Gap Mode</a:t>
            </a:r>
            <a:r>
              <a:rPr lang="ja-JP" altLang="en-US" dirty="0" smtClean="0"/>
              <a:t>の構成</a:t>
            </a:r>
            <a:endParaRPr lang="en-US" dirty="0"/>
          </a:p>
        </p:txBody>
      </p:sp>
      <p:sp>
        <p:nvSpPr>
          <p:cNvPr id="68" name="TextBox 67"/>
          <p:cNvSpPr txBox="1"/>
          <p:nvPr/>
        </p:nvSpPr>
        <p:spPr>
          <a:xfrm>
            <a:off x="3780309" y="1951603"/>
            <a:ext cx="1377300" cy="430887"/>
          </a:xfrm>
          <a:prstGeom prst="rect">
            <a:avLst/>
          </a:prstGeom>
          <a:noFill/>
        </p:spPr>
        <p:txBody>
          <a:bodyPr wrap="none" rtlCol="0">
            <a:spAutoFit/>
          </a:bodyPr>
          <a:lstStyle/>
          <a:p>
            <a:r>
              <a:rPr lang="en-US" altLang="ja-JP" sz="1100" dirty="0">
                <a:solidFill>
                  <a:schemeClr val="tx2"/>
                </a:solidFill>
              </a:rPr>
              <a:t>AMP Private Cloud</a:t>
            </a:r>
          </a:p>
          <a:p>
            <a:endParaRPr lang="en-US" sz="1100" dirty="0">
              <a:solidFill>
                <a:srgbClr val="FF0000"/>
              </a:solidFill>
            </a:endParaRPr>
          </a:p>
        </p:txBody>
      </p:sp>
      <p:sp>
        <p:nvSpPr>
          <p:cNvPr id="79" name="TextBox 78"/>
          <p:cNvSpPr txBox="1"/>
          <p:nvPr/>
        </p:nvSpPr>
        <p:spPr>
          <a:xfrm>
            <a:off x="4874098" y="3727297"/>
            <a:ext cx="796105" cy="261610"/>
          </a:xfrm>
          <a:prstGeom prst="rect">
            <a:avLst/>
          </a:prstGeom>
          <a:noFill/>
        </p:spPr>
        <p:txBody>
          <a:bodyPr wrap="none" rtlCol="0">
            <a:spAutoFit/>
          </a:bodyPr>
          <a:lstStyle/>
          <a:p>
            <a:r>
              <a:rPr lang="en-US" altLang="ja-JP" sz="1100" dirty="0"/>
              <a:t>a</a:t>
            </a:r>
            <a:r>
              <a:rPr lang="en-US" altLang="ja-JP" sz="1100" dirty="0" smtClean="0"/>
              <a:t>mp-sync</a:t>
            </a:r>
            <a:endParaRPr lang="en-US" sz="1100" dirty="0"/>
          </a:p>
        </p:txBody>
      </p:sp>
      <p:cxnSp>
        <p:nvCxnSpPr>
          <p:cNvPr id="81" name="Straight Arrow Connector 80"/>
          <p:cNvCxnSpPr/>
          <p:nvPr/>
        </p:nvCxnSpPr>
        <p:spPr>
          <a:xfrm flipH="1" flipV="1">
            <a:off x="4452071" y="2383298"/>
            <a:ext cx="819054" cy="607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Curved Connector 66"/>
          <p:cNvCxnSpPr/>
          <p:nvPr/>
        </p:nvCxnSpPr>
        <p:spPr>
          <a:xfrm rot="10800000" flipV="1">
            <a:off x="5535246" y="2692911"/>
            <a:ext cx="686091" cy="291857"/>
          </a:xfrm>
          <a:prstGeom prst="curved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5494413" y="2457250"/>
            <a:ext cx="841897" cy="276999"/>
          </a:xfrm>
          <a:prstGeom prst="rect">
            <a:avLst/>
          </a:prstGeom>
          <a:noFill/>
        </p:spPr>
        <p:txBody>
          <a:bodyPr wrap="none" rtlCol="0">
            <a:spAutoFit/>
          </a:bodyPr>
          <a:lstStyle/>
          <a:p>
            <a:r>
              <a:rPr lang="en-US" altLang="ja-JP" sz="1200" dirty="0" smtClean="0">
                <a:solidFill>
                  <a:srgbClr val="FF0000"/>
                </a:solidFill>
              </a:rPr>
              <a:t>Gap Data</a:t>
            </a:r>
            <a:endParaRPr lang="en-US" sz="1200" dirty="0">
              <a:solidFill>
                <a:srgbClr val="FF0000"/>
              </a:solidFill>
            </a:endParaRPr>
          </a:p>
        </p:txBody>
      </p:sp>
      <p:grpSp>
        <p:nvGrpSpPr>
          <p:cNvPr id="28" name="Group 69"/>
          <p:cNvGrpSpPr/>
          <p:nvPr/>
        </p:nvGrpSpPr>
        <p:grpSpPr>
          <a:xfrm>
            <a:off x="4840041" y="3044455"/>
            <a:ext cx="546949" cy="654012"/>
            <a:chOff x="3328042" y="2512077"/>
            <a:chExt cx="741623" cy="1019662"/>
          </a:xfrm>
        </p:grpSpPr>
        <p:sp>
          <p:nvSpPr>
            <p:cNvPr id="29" name="Cube 71"/>
            <p:cNvSpPr/>
            <p:nvPr/>
          </p:nvSpPr>
          <p:spPr>
            <a:xfrm>
              <a:off x="3328042" y="2512077"/>
              <a:ext cx="741623" cy="1019662"/>
            </a:xfrm>
            <a:prstGeom prst="cube">
              <a:avLst>
                <a:gd name="adj" fmla="val 37082"/>
              </a:avLst>
            </a:prstGeom>
            <a:solidFill>
              <a:schemeClr val="accent4"/>
            </a:solidFill>
            <a:ln>
              <a:solidFill>
                <a:srgbClr val="272A4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 name="Rectangle 74"/>
            <p:cNvSpPr/>
            <p:nvPr/>
          </p:nvSpPr>
          <p:spPr>
            <a:xfrm>
              <a:off x="3389632" y="2863580"/>
              <a:ext cx="370814" cy="647888"/>
            </a:xfrm>
            <a:prstGeom prst="rect">
              <a:avLst/>
            </a:prstGeom>
            <a:solidFill>
              <a:schemeClr val="accent3">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 name="Rectangle 75"/>
            <p:cNvSpPr/>
            <p:nvPr/>
          </p:nvSpPr>
          <p:spPr>
            <a:xfrm>
              <a:off x="3411472" y="2925120"/>
              <a:ext cx="254373" cy="143131"/>
            </a:xfrm>
            <a:prstGeom prst="rect">
              <a:avLst/>
            </a:prstGeom>
            <a:solidFill>
              <a:schemeClr val="accent3">
                <a:lumMod val="85000"/>
              </a:schemeClr>
            </a:solidFill>
            <a:ln>
              <a:solidFill>
                <a:srgbClr val="272A4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32" name="Straight Connector 76"/>
            <p:cNvCxnSpPr/>
            <p:nvPr/>
          </p:nvCxnSpPr>
          <p:spPr>
            <a:xfrm>
              <a:off x="3402202" y="3142409"/>
              <a:ext cx="26883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77"/>
            <p:cNvCxnSpPr/>
            <p:nvPr/>
          </p:nvCxnSpPr>
          <p:spPr>
            <a:xfrm>
              <a:off x="3406282" y="3211379"/>
              <a:ext cx="268839" cy="0"/>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34" name="Picture 61" descr="cento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35227" y="3056169"/>
            <a:ext cx="964845" cy="662527"/>
          </a:xfrm>
          <a:prstGeom prst="rect">
            <a:avLst/>
          </a:prstGeom>
        </p:spPr>
      </p:pic>
      <p:cxnSp>
        <p:nvCxnSpPr>
          <p:cNvPr id="36" name="Straight Connector 42"/>
          <p:cNvCxnSpPr>
            <a:stCxn id="68" idx="1"/>
            <a:endCxn id="80" idx="1"/>
          </p:cNvCxnSpPr>
          <p:nvPr/>
        </p:nvCxnSpPr>
        <p:spPr>
          <a:xfrm flipH="1">
            <a:off x="2155929" y="2167047"/>
            <a:ext cx="1624380" cy="66562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73" name="Freeform 45"/>
          <p:cNvSpPr>
            <a:spLocks noEditPoints="1"/>
          </p:cNvSpPr>
          <p:nvPr/>
        </p:nvSpPr>
        <p:spPr bwMode="auto">
          <a:xfrm>
            <a:off x="647596" y="2663826"/>
            <a:ext cx="729663" cy="449382"/>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74" name="Freeform 45"/>
          <p:cNvSpPr>
            <a:spLocks noEditPoints="1"/>
          </p:cNvSpPr>
          <p:nvPr/>
        </p:nvSpPr>
        <p:spPr bwMode="auto">
          <a:xfrm>
            <a:off x="643936" y="3322045"/>
            <a:ext cx="729663" cy="449382"/>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80" name="Freeform 45"/>
          <p:cNvSpPr>
            <a:spLocks noEditPoints="1"/>
          </p:cNvSpPr>
          <p:nvPr/>
        </p:nvSpPr>
        <p:spPr bwMode="auto">
          <a:xfrm>
            <a:off x="1489992" y="2665508"/>
            <a:ext cx="729663" cy="449382"/>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88" name="Freeform 45"/>
          <p:cNvSpPr>
            <a:spLocks noEditPoints="1"/>
          </p:cNvSpPr>
          <p:nvPr/>
        </p:nvSpPr>
        <p:spPr bwMode="auto">
          <a:xfrm>
            <a:off x="1486332" y="3323727"/>
            <a:ext cx="729663" cy="449382"/>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grpSp>
        <p:nvGrpSpPr>
          <p:cNvPr id="89" name="Group 12"/>
          <p:cNvGrpSpPr/>
          <p:nvPr/>
        </p:nvGrpSpPr>
        <p:grpSpPr>
          <a:xfrm>
            <a:off x="986307" y="2826701"/>
            <a:ext cx="129628" cy="140215"/>
            <a:chOff x="2322747" y="1197939"/>
            <a:chExt cx="198707" cy="241668"/>
          </a:xfrm>
        </p:grpSpPr>
        <p:sp>
          <p:nvSpPr>
            <p:cNvPr id="91" name="Rectangle 13"/>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92" name="Rectangle 14"/>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93" name="Freeform 15"/>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94" name="Group 16"/>
          <p:cNvGrpSpPr/>
          <p:nvPr/>
        </p:nvGrpSpPr>
        <p:grpSpPr>
          <a:xfrm>
            <a:off x="1836340" y="2821563"/>
            <a:ext cx="129628" cy="140215"/>
            <a:chOff x="2322747" y="1197939"/>
            <a:chExt cx="198707" cy="241668"/>
          </a:xfrm>
        </p:grpSpPr>
        <p:sp>
          <p:nvSpPr>
            <p:cNvPr id="95" name="Rectangle 17"/>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96" name="Rectangle 18"/>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97" name="Freeform 19"/>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98" name="Group 20"/>
          <p:cNvGrpSpPr/>
          <p:nvPr/>
        </p:nvGrpSpPr>
        <p:grpSpPr>
          <a:xfrm>
            <a:off x="997923" y="3491739"/>
            <a:ext cx="129628" cy="140215"/>
            <a:chOff x="2322747" y="1197939"/>
            <a:chExt cx="198707" cy="241668"/>
          </a:xfrm>
        </p:grpSpPr>
        <p:sp>
          <p:nvSpPr>
            <p:cNvPr id="99" name="Rectangle 21"/>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00" name="Rectangle 22"/>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01" name="Freeform 23"/>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grpSp>
        <p:nvGrpSpPr>
          <p:cNvPr id="102" name="Group 24"/>
          <p:cNvGrpSpPr/>
          <p:nvPr/>
        </p:nvGrpSpPr>
        <p:grpSpPr>
          <a:xfrm>
            <a:off x="1840319" y="3486602"/>
            <a:ext cx="129628" cy="140215"/>
            <a:chOff x="2322747" y="1197939"/>
            <a:chExt cx="198707" cy="241668"/>
          </a:xfrm>
        </p:grpSpPr>
        <p:sp>
          <p:nvSpPr>
            <p:cNvPr id="103" name="Rectangle 25"/>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04" name="Rectangle 26"/>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Arial" pitchFamily="34" charset="0"/>
                <a:ea typeface="ＭＳ Ｐゴシック" pitchFamily="50" charset="-128"/>
                <a:cs typeface="Arial" pitchFamily="34" charset="0"/>
              </a:endParaRPr>
            </a:p>
          </p:txBody>
        </p:sp>
        <p:sp>
          <p:nvSpPr>
            <p:cNvPr id="105" name="Freeform 27"/>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ja-JP" altLang="en-US">
                <a:solidFill>
                  <a:srgbClr val="FFFFFF"/>
                </a:solidFill>
                <a:latin typeface="Arial" pitchFamily="34" charset="0"/>
                <a:ea typeface="ＭＳ Ｐゴシック" pitchFamily="50" charset="-128"/>
                <a:cs typeface="Arial" pitchFamily="34" charset="0"/>
              </a:endParaRPr>
            </a:p>
          </p:txBody>
        </p:sp>
      </p:grpSp>
      <p:cxnSp>
        <p:nvCxnSpPr>
          <p:cNvPr id="106" name="Straight Connector 42"/>
          <p:cNvCxnSpPr>
            <a:stCxn id="68" idx="1"/>
            <a:endCxn id="73" idx="1"/>
          </p:cNvCxnSpPr>
          <p:nvPr/>
        </p:nvCxnSpPr>
        <p:spPr>
          <a:xfrm flipH="1">
            <a:off x="1313533" y="2167047"/>
            <a:ext cx="2466776" cy="663945"/>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07" name="Straight Connector 42"/>
          <p:cNvCxnSpPr>
            <a:stCxn id="68" idx="1"/>
            <a:endCxn id="88" idx="1"/>
          </p:cNvCxnSpPr>
          <p:nvPr/>
        </p:nvCxnSpPr>
        <p:spPr>
          <a:xfrm flipH="1">
            <a:off x="2152269" y="2167047"/>
            <a:ext cx="1628040" cy="132384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08" name="Straight Connector 42"/>
          <p:cNvCxnSpPr>
            <a:stCxn id="68" idx="1"/>
            <a:endCxn id="74" idx="1"/>
          </p:cNvCxnSpPr>
          <p:nvPr/>
        </p:nvCxnSpPr>
        <p:spPr>
          <a:xfrm flipH="1">
            <a:off x="1309873" y="2167047"/>
            <a:ext cx="2470436" cy="132216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09" name="Freeform 2"/>
          <p:cNvSpPr>
            <a:spLocks/>
          </p:cNvSpPr>
          <p:nvPr/>
        </p:nvSpPr>
        <p:spPr bwMode="auto">
          <a:xfrm>
            <a:off x="6335635" y="1738771"/>
            <a:ext cx="2099282" cy="115789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10" name="Can 34"/>
          <p:cNvSpPr/>
          <p:nvPr/>
        </p:nvSpPr>
        <p:spPr>
          <a:xfrm>
            <a:off x="7737839" y="2506707"/>
            <a:ext cx="734669" cy="745283"/>
          </a:xfrm>
          <a:prstGeom prst="can">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2" name="Can 34"/>
          <p:cNvSpPr/>
          <p:nvPr/>
        </p:nvSpPr>
        <p:spPr>
          <a:xfrm>
            <a:off x="5060408" y="2058699"/>
            <a:ext cx="421434" cy="397062"/>
          </a:xfrm>
          <a:prstGeom prst="can">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3" name="TextBox 67"/>
          <p:cNvSpPr txBox="1"/>
          <p:nvPr/>
        </p:nvSpPr>
        <p:spPr>
          <a:xfrm>
            <a:off x="6542809" y="2318979"/>
            <a:ext cx="1324402" cy="430887"/>
          </a:xfrm>
          <a:prstGeom prst="rect">
            <a:avLst/>
          </a:prstGeom>
          <a:noFill/>
        </p:spPr>
        <p:txBody>
          <a:bodyPr wrap="none" rtlCol="0">
            <a:spAutoFit/>
          </a:bodyPr>
          <a:lstStyle/>
          <a:p>
            <a:r>
              <a:rPr lang="en-US" altLang="ja-JP" sz="1100" dirty="0">
                <a:solidFill>
                  <a:schemeClr val="tx2"/>
                </a:solidFill>
              </a:rPr>
              <a:t>AMP </a:t>
            </a:r>
            <a:r>
              <a:rPr lang="en-US" altLang="ja-JP" sz="1100" dirty="0" smtClean="0">
                <a:solidFill>
                  <a:schemeClr val="tx2"/>
                </a:solidFill>
              </a:rPr>
              <a:t>Public </a:t>
            </a:r>
            <a:r>
              <a:rPr lang="en-US" altLang="ja-JP" sz="1100" dirty="0">
                <a:solidFill>
                  <a:schemeClr val="tx2"/>
                </a:solidFill>
              </a:rPr>
              <a:t>Cloud</a:t>
            </a:r>
          </a:p>
          <a:p>
            <a:endParaRPr lang="en-US" sz="1100" dirty="0">
              <a:solidFill>
                <a:srgbClr val="FF0000"/>
              </a:solidFill>
            </a:endParaRPr>
          </a:p>
        </p:txBody>
      </p:sp>
      <p:sp>
        <p:nvSpPr>
          <p:cNvPr id="17" name="テキスト ボックス 16"/>
          <p:cNvSpPr txBox="1"/>
          <p:nvPr/>
        </p:nvSpPr>
        <p:spPr>
          <a:xfrm>
            <a:off x="859686" y="3834375"/>
            <a:ext cx="1218603" cy="307777"/>
          </a:xfrm>
          <a:prstGeom prst="rect">
            <a:avLst/>
          </a:prstGeom>
          <a:noFill/>
        </p:spPr>
        <p:txBody>
          <a:bodyPr wrap="none" rtlCol="0">
            <a:spAutoFit/>
          </a:bodyPr>
          <a:lstStyle/>
          <a:p>
            <a:r>
              <a:rPr kumimoji="1" lang="ja-JP" altLang="en-US" sz="1400" dirty="0" smtClean="0"/>
              <a:t>エンドポイント</a:t>
            </a:r>
            <a:endParaRPr kumimoji="1" lang="ja-JP" altLang="en-US" sz="1400" dirty="0"/>
          </a:p>
        </p:txBody>
      </p:sp>
      <p:cxnSp>
        <p:nvCxnSpPr>
          <p:cNvPr id="114" name="Straight Arrow Connector 33"/>
          <p:cNvCxnSpPr>
            <a:stCxn id="120" idx="1"/>
            <a:endCxn id="111" idx="10"/>
          </p:cNvCxnSpPr>
          <p:nvPr/>
        </p:nvCxnSpPr>
        <p:spPr>
          <a:xfrm>
            <a:off x="2152269" y="1721862"/>
            <a:ext cx="1851765" cy="138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0" name="図形グループ 19"/>
          <p:cNvGrpSpPr/>
          <p:nvPr/>
        </p:nvGrpSpPr>
        <p:grpSpPr>
          <a:xfrm>
            <a:off x="520262" y="949934"/>
            <a:ext cx="1741127" cy="816144"/>
            <a:chOff x="1465482" y="663326"/>
            <a:chExt cx="1754108" cy="1269209"/>
          </a:xfrm>
        </p:grpSpPr>
        <p:pic>
          <p:nvPicPr>
            <p:cNvPr id="117" name="図 6" descr="Screen Shot 2014-12-03 at 0.18.4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2675" y="663326"/>
              <a:ext cx="701794" cy="772761"/>
            </a:xfrm>
            <a:prstGeom prst="rect">
              <a:avLst/>
            </a:prstGeom>
          </p:spPr>
        </p:pic>
        <p:pic>
          <p:nvPicPr>
            <p:cNvPr id="118" name="図 7" descr="Screen Shot 2014-12-03 at 0.20.36.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93023" y="749577"/>
              <a:ext cx="826567" cy="772470"/>
            </a:xfrm>
            <a:prstGeom prst="rect">
              <a:avLst/>
            </a:prstGeom>
          </p:spPr>
        </p:pic>
        <p:pic>
          <p:nvPicPr>
            <p:cNvPr id="119" name="図 8" descr="Screen Shot 2014-12-03 at 0.23.1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65482" y="1560766"/>
              <a:ext cx="902190" cy="371769"/>
            </a:xfrm>
            <a:prstGeom prst="rect">
              <a:avLst/>
            </a:prstGeom>
          </p:spPr>
        </p:pic>
      </p:grpSp>
      <p:sp>
        <p:nvSpPr>
          <p:cNvPr id="120" name="Freeform 45"/>
          <p:cNvSpPr>
            <a:spLocks noEditPoints="1"/>
          </p:cNvSpPr>
          <p:nvPr/>
        </p:nvSpPr>
        <p:spPr bwMode="auto">
          <a:xfrm>
            <a:off x="1486332" y="1554696"/>
            <a:ext cx="729663" cy="449382"/>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121" name="テキスト ボックス 120"/>
          <p:cNvSpPr txBox="1"/>
          <p:nvPr/>
        </p:nvSpPr>
        <p:spPr>
          <a:xfrm>
            <a:off x="998660" y="1998561"/>
            <a:ext cx="723275" cy="307777"/>
          </a:xfrm>
          <a:prstGeom prst="rect">
            <a:avLst/>
          </a:prstGeom>
          <a:noFill/>
        </p:spPr>
        <p:txBody>
          <a:bodyPr wrap="none" rtlCol="0">
            <a:spAutoFit/>
          </a:bodyPr>
          <a:lstStyle/>
          <a:p>
            <a:r>
              <a:rPr kumimoji="1" lang="ja-JP" altLang="en-US" sz="1400" dirty="0" smtClean="0"/>
              <a:t>管理者</a:t>
            </a:r>
            <a:endParaRPr kumimoji="1" lang="ja-JP" altLang="en-US" sz="1400" dirty="0"/>
          </a:p>
        </p:txBody>
      </p:sp>
      <p:sp>
        <p:nvSpPr>
          <p:cNvPr id="122" name="Rectangle 56"/>
          <p:cNvSpPr/>
          <p:nvPr/>
        </p:nvSpPr>
        <p:spPr>
          <a:xfrm>
            <a:off x="437766" y="918402"/>
            <a:ext cx="2062444" cy="1369045"/>
          </a:xfrm>
          <a:prstGeom prst="rect">
            <a:avLst/>
          </a:prstGeom>
          <a:noFill/>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smtClean="0"/>
          </a:p>
        </p:txBody>
      </p:sp>
      <p:sp>
        <p:nvSpPr>
          <p:cNvPr id="123" name="テキスト ボックス 122"/>
          <p:cNvSpPr txBox="1"/>
          <p:nvPr/>
        </p:nvSpPr>
        <p:spPr>
          <a:xfrm>
            <a:off x="2527162" y="4317145"/>
            <a:ext cx="1444626" cy="307777"/>
          </a:xfrm>
          <a:prstGeom prst="rect">
            <a:avLst/>
          </a:prstGeom>
          <a:noFill/>
        </p:spPr>
        <p:txBody>
          <a:bodyPr wrap="none" rtlCol="0">
            <a:spAutoFit/>
          </a:bodyPr>
          <a:lstStyle/>
          <a:p>
            <a:r>
              <a:rPr kumimoji="1" lang="ja-JP" altLang="en-US" sz="1400" dirty="0" smtClean="0"/>
              <a:t>社内ネットワーク</a:t>
            </a:r>
            <a:endParaRPr kumimoji="1" lang="ja-JP" altLang="en-US" sz="1400" dirty="0"/>
          </a:p>
        </p:txBody>
      </p:sp>
      <p:sp>
        <p:nvSpPr>
          <p:cNvPr id="124" name="テキスト ボックス 123"/>
          <p:cNvSpPr txBox="1"/>
          <p:nvPr/>
        </p:nvSpPr>
        <p:spPr>
          <a:xfrm>
            <a:off x="6745598" y="4338218"/>
            <a:ext cx="1213794" cy="307777"/>
          </a:xfrm>
          <a:prstGeom prst="rect">
            <a:avLst/>
          </a:prstGeom>
          <a:noFill/>
        </p:spPr>
        <p:txBody>
          <a:bodyPr wrap="none" rtlCol="0">
            <a:spAutoFit/>
          </a:bodyPr>
          <a:lstStyle/>
          <a:p>
            <a:r>
              <a:rPr kumimoji="1" lang="ja-JP" altLang="en-US" sz="1400" dirty="0" smtClean="0"/>
              <a:t>インターネット</a:t>
            </a:r>
            <a:endParaRPr kumimoji="1" lang="ja-JP" altLang="en-US" sz="1400" dirty="0"/>
          </a:p>
        </p:txBody>
      </p:sp>
      <p:sp>
        <p:nvSpPr>
          <p:cNvPr id="125" name="テキスト ボックス 124"/>
          <p:cNvSpPr txBox="1"/>
          <p:nvPr/>
        </p:nvSpPr>
        <p:spPr>
          <a:xfrm>
            <a:off x="4153073" y="2595749"/>
            <a:ext cx="800219" cy="276999"/>
          </a:xfrm>
          <a:prstGeom prst="rect">
            <a:avLst/>
          </a:prstGeom>
          <a:noFill/>
        </p:spPr>
        <p:txBody>
          <a:bodyPr wrap="none" rtlCol="0">
            <a:spAutoFit/>
          </a:bodyPr>
          <a:lstStyle/>
          <a:p>
            <a:r>
              <a:rPr kumimoji="1" lang="ja-JP" altLang="en-US" sz="1200" dirty="0" smtClean="0">
                <a:solidFill>
                  <a:schemeClr val="accent1"/>
                </a:solidFill>
              </a:rPr>
              <a:t>更新情報</a:t>
            </a:r>
            <a:endParaRPr kumimoji="1" lang="ja-JP" altLang="en-US" sz="1200" dirty="0">
              <a:solidFill>
                <a:schemeClr val="accent1"/>
              </a:solidFill>
            </a:endParaRPr>
          </a:p>
        </p:txBody>
      </p:sp>
      <p:pic>
        <p:nvPicPr>
          <p:cNvPr id="126" name="Picture 8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29951" y="3029279"/>
            <a:ext cx="927418" cy="927418"/>
          </a:xfrm>
          <a:prstGeom prst="rect">
            <a:avLst/>
          </a:prstGeom>
        </p:spPr>
      </p:pic>
      <p:cxnSp>
        <p:nvCxnSpPr>
          <p:cNvPr id="127" name="Straight Connector 42"/>
          <p:cNvCxnSpPr/>
          <p:nvPr/>
        </p:nvCxnSpPr>
        <p:spPr>
          <a:xfrm flipH="1">
            <a:off x="3164977" y="2220668"/>
            <a:ext cx="594314" cy="1076533"/>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30" name="テキスト ボックス 129"/>
          <p:cNvSpPr txBox="1"/>
          <p:nvPr/>
        </p:nvSpPr>
        <p:spPr>
          <a:xfrm>
            <a:off x="2471347" y="3794875"/>
            <a:ext cx="1444626" cy="307777"/>
          </a:xfrm>
          <a:prstGeom prst="rect">
            <a:avLst/>
          </a:prstGeom>
          <a:noFill/>
        </p:spPr>
        <p:txBody>
          <a:bodyPr wrap="none" rtlCol="0">
            <a:spAutoFit/>
          </a:bodyPr>
          <a:lstStyle/>
          <a:p>
            <a:r>
              <a:rPr kumimoji="1" lang="ja-JP" altLang="en-US" sz="1400" smtClean="0"/>
              <a:t>ネットワーク機器</a:t>
            </a:r>
            <a:endParaRPr kumimoji="1" lang="ja-JP" altLang="en-US" sz="1400" dirty="0"/>
          </a:p>
        </p:txBody>
      </p:sp>
    </p:spTree>
    <p:extLst>
      <p:ext uri="{BB962C8B-B14F-4D97-AF65-F5344CB8AC3E}">
        <p14:creationId xmlns:p14="http://schemas.microsoft.com/office/powerpoint/2010/main" val="33467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lang="en-US" altLang="ja-JP" sz="4400" dirty="0" smtClean="0"/>
              <a:t>AMP </a:t>
            </a:r>
            <a:r>
              <a:rPr lang="ja-JP" altLang="en-US" sz="4400" dirty="0" smtClean="0"/>
              <a:t>アーキテクチャ</a:t>
            </a:r>
            <a:endParaRPr kumimoji="1" lang="ja-JP" altLang="en-US" sz="4400" dirty="0"/>
          </a:p>
        </p:txBody>
      </p:sp>
    </p:spTree>
    <p:extLst>
      <p:ext uri="{BB962C8B-B14F-4D97-AF65-F5344CB8AC3E}">
        <p14:creationId xmlns:p14="http://schemas.microsoft.com/office/powerpoint/2010/main" val="3757993095"/>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ounded Rectangular Callout 46"/>
          <p:cNvSpPr/>
          <p:nvPr/>
        </p:nvSpPr>
        <p:spPr>
          <a:xfrm flipV="1">
            <a:off x="3431343" y="3344563"/>
            <a:ext cx="4023740" cy="1559518"/>
          </a:xfrm>
          <a:prstGeom prst="wedgeRoundRectCallout">
            <a:avLst>
              <a:gd name="adj1" fmla="val -43451"/>
              <a:gd name="adj2" fmla="val 60053"/>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cs typeface="メイリオ"/>
            </a:endParaRPr>
          </a:p>
        </p:txBody>
      </p:sp>
      <p:sp>
        <p:nvSpPr>
          <p:cNvPr id="57" name="cloud"/>
          <p:cNvSpPr>
            <a:spLocks/>
          </p:cNvSpPr>
          <p:nvPr/>
        </p:nvSpPr>
        <p:spPr bwMode="auto">
          <a:xfrm>
            <a:off x="5043319" y="831940"/>
            <a:ext cx="3966307" cy="2373941"/>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11535" rIns="91412" bIns="45706" rtlCol="0" anchor="b"/>
          <a:lstStyle/>
          <a:p>
            <a:pPr algn="ctr"/>
            <a:r>
              <a:rPr lang="en-US" altLang="ja-JP" sz="1000" dirty="0" smtClean="0">
                <a:solidFill>
                  <a:schemeClr val="tx1"/>
                </a:solidFill>
                <a:cs typeface="メイリオ"/>
              </a:rPr>
              <a:t>Collective Security Intelligence </a:t>
            </a:r>
            <a:r>
              <a:rPr lang="ja-JP" altLang="en-US" sz="1000" dirty="0" smtClean="0">
                <a:solidFill>
                  <a:schemeClr val="tx1"/>
                </a:solidFill>
                <a:cs typeface="メイリオ"/>
              </a:rPr>
              <a:t>クラウド</a:t>
            </a:r>
            <a:endParaRPr lang="ja-JP" altLang="en-US" sz="1000" dirty="0">
              <a:solidFill>
                <a:schemeClr val="tx1"/>
              </a:solidFill>
              <a:cs typeface="メイリオ"/>
            </a:endParaRPr>
          </a:p>
        </p:txBody>
      </p:sp>
      <p:sp>
        <p:nvSpPr>
          <p:cNvPr id="58" name="Freeform 57"/>
          <p:cNvSpPr>
            <a:spLocks/>
          </p:cNvSpPr>
          <p:nvPr/>
        </p:nvSpPr>
        <p:spPr bwMode="auto">
          <a:xfrm>
            <a:off x="4990143" y="826001"/>
            <a:ext cx="4063664" cy="2366361"/>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F2F2F2">
              <a:alpha val="10000"/>
            </a:srgb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a:solidFill>
                <a:srgbClr val="FFFFFF"/>
              </a:solidFill>
              <a:cs typeface="Arial" pitchFamily="34" charset="0"/>
            </a:endParaRPr>
          </a:p>
        </p:txBody>
      </p:sp>
      <p:sp>
        <p:nvSpPr>
          <p:cNvPr id="3" name="Title 2"/>
          <p:cNvSpPr>
            <a:spLocks noGrp="1"/>
          </p:cNvSpPr>
          <p:nvPr>
            <p:ph type="title"/>
          </p:nvPr>
        </p:nvSpPr>
        <p:spPr/>
        <p:txBody>
          <a:bodyPr/>
          <a:lstStyle/>
          <a:p>
            <a:r>
              <a:rPr lang="en-US" altLang="ja-JP" dirty="0" smtClean="0">
                <a:ea typeface="+mn-ea"/>
              </a:rPr>
              <a:t>AMP for Endpoint</a:t>
            </a:r>
            <a:r>
              <a:rPr lang="ja-JP" altLang="en-US" dirty="0" smtClean="0">
                <a:ea typeface="+mn-ea"/>
              </a:rPr>
              <a:t> 基本動作</a:t>
            </a:r>
            <a:endParaRPr lang="en-US" dirty="0">
              <a:ea typeface="+mn-ea"/>
            </a:endParaRPr>
          </a:p>
        </p:txBody>
      </p:sp>
      <p:sp>
        <p:nvSpPr>
          <p:cNvPr id="5" name="テキスト ボックス 387"/>
          <p:cNvSpPr txBox="1"/>
          <p:nvPr/>
        </p:nvSpPr>
        <p:spPr>
          <a:xfrm>
            <a:off x="7236157" y="2682090"/>
            <a:ext cx="1701735" cy="369328"/>
          </a:xfrm>
          <a:prstGeom prst="rect">
            <a:avLst/>
          </a:prstGeom>
          <a:noFill/>
        </p:spPr>
        <p:txBody>
          <a:bodyPr wrap="square" lIns="91436" tIns="45718" rIns="91436" bIns="45718" rtlCol="0">
            <a:spAutoFit/>
          </a:bodyPr>
          <a:lstStyle/>
          <a:p>
            <a:pPr algn="ctr"/>
            <a:r>
              <a:rPr kumimoji="1" lang="en-US" altLang="ja-JP" dirty="0" smtClean="0">
                <a:cs typeface="メイリオ"/>
              </a:rPr>
              <a:t>AMP Cloud</a:t>
            </a:r>
            <a:endParaRPr kumimoji="1" lang="ja-JP" altLang="en-US" dirty="0">
              <a:cs typeface="メイリオ"/>
            </a:endParaRPr>
          </a:p>
        </p:txBody>
      </p:sp>
      <p:sp>
        <p:nvSpPr>
          <p:cNvPr id="6" name="円柱 63"/>
          <p:cNvSpPr/>
          <p:nvPr/>
        </p:nvSpPr>
        <p:spPr>
          <a:xfrm>
            <a:off x="5043319" y="2440559"/>
            <a:ext cx="774842" cy="572746"/>
          </a:xfrm>
          <a:prstGeom prst="can">
            <a:avLst/>
          </a:prstGeom>
          <a:solidFill>
            <a:schemeClr val="tx1">
              <a:lumMod val="60000"/>
              <a:lumOff val="40000"/>
            </a:schemeClr>
          </a:solidFill>
          <a:ln/>
        </p:spPr>
        <p:style>
          <a:lnRef idx="0">
            <a:schemeClr val="accent2"/>
          </a:lnRef>
          <a:fillRef idx="3">
            <a:schemeClr val="accent2"/>
          </a:fillRef>
          <a:effectRef idx="3">
            <a:schemeClr val="accent2"/>
          </a:effectRef>
          <a:fontRef idx="minor">
            <a:schemeClr val="lt1"/>
          </a:fontRef>
        </p:style>
        <p:txBody>
          <a:bodyPr lIns="91436" tIns="45718" rIns="91436" bIns="45718" rtlCol="0" anchor="ctr"/>
          <a:lstStyle/>
          <a:p>
            <a:pPr algn="ctr"/>
            <a:endParaRPr kumimoji="1" lang="ja-JP" altLang="en-US" sz="2400" dirty="0" smtClean="0">
              <a:cs typeface="メイリオ"/>
            </a:endParaRPr>
          </a:p>
        </p:txBody>
      </p:sp>
      <p:sp>
        <p:nvSpPr>
          <p:cNvPr id="7" name="テキスト ボックス 64"/>
          <p:cNvSpPr txBox="1"/>
          <p:nvPr/>
        </p:nvSpPr>
        <p:spPr>
          <a:xfrm>
            <a:off x="5080675" y="2627552"/>
            <a:ext cx="695154" cy="324002"/>
          </a:xfrm>
          <a:prstGeom prst="rect">
            <a:avLst/>
          </a:prstGeom>
          <a:noFill/>
          <a:ln>
            <a:noFill/>
          </a:ln>
        </p:spPr>
        <p:style>
          <a:lnRef idx="0">
            <a:schemeClr val="accent4"/>
          </a:lnRef>
          <a:fillRef idx="3">
            <a:schemeClr val="accent4"/>
          </a:fillRef>
          <a:effectRef idx="3">
            <a:schemeClr val="accent4"/>
          </a:effectRef>
          <a:fontRef idx="minor">
            <a:schemeClr val="lt1"/>
          </a:fontRef>
        </p:style>
        <p:txBody>
          <a:bodyPr wrap="square" lIns="91436" tIns="45718" rIns="91436" bIns="45718" rtlCol="0" anchor="ctr" anchorCtr="0">
            <a:noAutofit/>
          </a:bodyPr>
          <a:lstStyle/>
          <a:p>
            <a:pPr algn="ctr"/>
            <a:r>
              <a:rPr kumimoji="1" lang="en-US" altLang="ja-JP" sz="900" dirty="0" smtClean="0">
                <a:solidFill>
                  <a:srgbClr val="0000FF"/>
                </a:solidFill>
                <a:cs typeface="メイリオ"/>
              </a:rPr>
              <a:t>Malware</a:t>
            </a:r>
            <a:endParaRPr kumimoji="1" lang="en-US" altLang="ja-JP" sz="900" dirty="0">
              <a:solidFill>
                <a:srgbClr val="0000FF"/>
              </a:solidFill>
              <a:cs typeface="メイリオ"/>
            </a:endParaRPr>
          </a:p>
          <a:p>
            <a:pPr algn="ctr"/>
            <a:r>
              <a:rPr kumimoji="1" lang="en-US" altLang="ja-JP" sz="900" dirty="0" smtClean="0">
                <a:solidFill>
                  <a:srgbClr val="0000FF"/>
                </a:solidFill>
                <a:cs typeface="メイリオ"/>
              </a:rPr>
              <a:t>Hash DB</a:t>
            </a:r>
            <a:endParaRPr kumimoji="1" lang="ja-JP" altLang="en-US" sz="900" dirty="0">
              <a:solidFill>
                <a:srgbClr val="0000FF"/>
              </a:solidFill>
              <a:cs typeface="メイリオ"/>
            </a:endParaRPr>
          </a:p>
        </p:txBody>
      </p:sp>
      <p:sp>
        <p:nvSpPr>
          <p:cNvPr id="40" name="TextBox 39"/>
          <p:cNvSpPr txBox="1"/>
          <p:nvPr/>
        </p:nvSpPr>
        <p:spPr>
          <a:xfrm>
            <a:off x="2497187" y="2387146"/>
            <a:ext cx="1976823" cy="369332"/>
          </a:xfrm>
          <a:prstGeom prst="rect">
            <a:avLst/>
          </a:prstGeom>
          <a:noFill/>
        </p:spPr>
        <p:txBody>
          <a:bodyPr wrap="none" rtlCol="0">
            <a:spAutoFit/>
          </a:bodyPr>
          <a:lstStyle/>
          <a:p>
            <a:r>
              <a:rPr lang="ja-JP" altLang="en-US" dirty="0" smtClean="0">
                <a:cs typeface="メイリオ"/>
              </a:rPr>
              <a:t>ハッシュ</a:t>
            </a:r>
            <a:r>
              <a:rPr lang="en-US" altLang="ja-JP" dirty="0" smtClean="0">
                <a:cs typeface="メイリオ"/>
              </a:rPr>
              <a:t> /</a:t>
            </a:r>
            <a:r>
              <a:rPr lang="ja-JP" altLang="en-US" dirty="0" smtClean="0">
                <a:cs typeface="メイリオ"/>
              </a:rPr>
              <a:t> メタ情報</a:t>
            </a:r>
            <a:endParaRPr lang="en-US" dirty="0">
              <a:cs typeface="メイリオ"/>
            </a:endParaRPr>
          </a:p>
        </p:txBody>
      </p:sp>
      <p:sp>
        <p:nvSpPr>
          <p:cNvPr id="46" name="Freeform 45"/>
          <p:cNvSpPr>
            <a:spLocks noEditPoints="1"/>
          </p:cNvSpPr>
          <p:nvPr/>
        </p:nvSpPr>
        <p:spPr bwMode="auto">
          <a:xfrm>
            <a:off x="743272" y="2454638"/>
            <a:ext cx="1483362" cy="984671"/>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cs typeface="メイリオ"/>
            </a:endParaRPr>
          </a:p>
        </p:txBody>
      </p:sp>
      <p:sp>
        <p:nvSpPr>
          <p:cNvPr id="47" name="Rounded Rectangular Callout 46"/>
          <p:cNvSpPr/>
          <p:nvPr/>
        </p:nvSpPr>
        <p:spPr>
          <a:xfrm>
            <a:off x="651851" y="991715"/>
            <a:ext cx="3075149" cy="1132850"/>
          </a:xfrm>
          <a:prstGeom prst="wedgeRoundRectCallout">
            <a:avLst>
              <a:gd name="adj1" fmla="val 37585"/>
              <a:gd name="adj2" fmla="val 77140"/>
              <a:gd name="adj3" fmla="val 1666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cs typeface="メイリオ"/>
            </a:endParaRPr>
          </a:p>
        </p:txBody>
      </p:sp>
      <p:sp>
        <p:nvSpPr>
          <p:cNvPr id="48" name="Document 47"/>
          <p:cNvSpPr/>
          <p:nvPr/>
        </p:nvSpPr>
        <p:spPr>
          <a:xfrm>
            <a:off x="544662" y="2313398"/>
            <a:ext cx="674020" cy="703463"/>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smtClean="0">
                <a:solidFill>
                  <a:srgbClr val="676767"/>
                </a:solidFill>
                <a:cs typeface="メイリオ"/>
              </a:rPr>
              <a:t>ファイル</a:t>
            </a:r>
            <a:endParaRPr lang="en-US" sz="900" dirty="0" smtClean="0">
              <a:solidFill>
                <a:srgbClr val="676767"/>
              </a:solidFill>
              <a:cs typeface="メイリオ"/>
            </a:endParaRPr>
          </a:p>
        </p:txBody>
      </p:sp>
      <p:cxnSp>
        <p:nvCxnSpPr>
          <p:cNvPr id="51" name="直線矢印コネクタ 6"/>
          <p:cNvCxnSpPr/>
          <p:nvPr/>
        </p:nvCxnSpPr>
        <p:spPr>
          <a:xfrm flipH="1">
            <a:off x="2226634" y="2743825"/>
            <a:ext cx="2728325" cy="0"/>
          </a:xfrm>
          <a:prstGeom prst="straightConnector1">
            <a:avLst/>
          </a:prstGeom>
          <a:ln w="38100" cmpd="sng">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3" name="直線矢印コネクタ 6"/>
          <p:cNvCxnSpPr/>
          <p:nvPr/>
        </p:nvCxnSpPr>
        <p:spPr>
          <a:xfrm flipH="1">
            <a:off x="2226634" y="2982093"/>
            <a:ext cx="2728325" cy="0"/>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108177" y="2981167"/>
            <a:ext cx="646331" cy="369332"/>
          </a:xfrm>
          <a:prstGeom prst="rect">
            <a:avLst/>
          </a:prstGeom>
          <a:noFill/>
        </p:spPr>
        <p:txBody>
          <a:bodyPr wrap="none" rtlCol="0">
            <a:spAutoFit/>
          </a:bodyPr>
          <a:lstStyle/>
          <a:p>
            <a:r>
              <a:rPr lang="ja-JP" altLang="en-US" dirty="0" smtClean="0">
                <a:cs typeface="メイリオ"/>
              </a:rPr>
              <a:t>結果</a:t>
            </a:r>
            <a:endParaRPr lang="en-US" dirty="0">
              <a:cs typeface="メイリオ"/>
            </a:endParaRPr>
          </a:p>
        </p:txBody>
      </p:sp>
      <p:sp>
        <p:nvSpPr>
          <p:cNvPr id="55" name="TextBox 54"/>
          <p:cNvSpPr txBox="1"/>
          <p:nvPr/>
        </p:nvSpPr>
        <p:spPr>
          <a:xfrm>
            <a:off x="781429" y="1088382"/>
            <a:ext cx="658260" cy="846386"/>
          </a:xfrm>
          <a:prstGeom prst="rect">
            <a:avLst/>
          </a:prstGeom>
          <a:noFill/>
          <a:ln>
            <a:solidFill>
              <a:srgbClr val="4D4D4D"/>
            </a:solidFill>
          </a:ln>
        </p:spPr>
        <p:txBody>
          <a:bodyPr wrap="square" rtlCol="0">
            <a:spAutoFit/>
          </a:bodyPr>
          <a:lstStyle/>
          <a:p>
            <a:r>
              <a:rPr lang="sv-SE" sz="700" dirty="0">
                <a:solidFill>
                  <a:schemeClr val="bg1"/>
                </a:solidFill>
                <a:cs typeface="Lucida Console"/>
              </a:rPr>
              <a:t>3372c1edab46837f1e973164fa2d726c5c5e17bcb888828ccd7c4dfcc234a370</a:t>
            </a:r>
            <a:endParaRPr lang="en-US" sz="700" dirty="0">
              <a:solidFill>
                <a:schemeClr val="bg1"/>
              </a:solidFill>
              <a:cs typeface="Lucida Console"/>
            </a:endParaRPr>
          </a:p>
        </p:txBody>
      </p:sp>
      <p:sp>
        <p:nvSpPr>
          <p:cNvPr id="56" name="TextBox 55"/>
          <p:cNvSpPr txBox="1"/>
          <p:nvPr/>
        </p:nvSpPr>
        <p:spPr>
          <a:xfrm>
            <a:off x="1332414" y="1175471"/>
            <a:ext cx="2429422" cy="738664"/>
          </a:xfrm>
          <a:prstGeom prst="rect">
            <a:avLst/>
          </a:prstGeom>
          <a:noFill/>
          <a:ln>
            <a:noFill/>
          </a:ln>
        </p:spPr>
        <p:txBody>
          <a:bodyPr wrap="square" rtlCol="0">
            <a:spAutoFit/>
          </a:bodyPr>
          <a:lstStyle/>
          <a:p>
            <a:r>
              <a:rPr lang="ja-JP" altLang="en-US" sz="1400" dirty="0" smtClean="0">
                <a:solidFill>
                  <a:schemeClr val="bg1"/>
                </a:solidFill>
                <a:cs typeface="メイリオ"/>
              </a:rPr>
              <a:t>このファイル名は</a:t>
            </a:r>
            <a:r>
              <a:rPr lang="en-US" altLang="ja-JP" sz="1400" dirty="0" smtClean="0">
                <a:solidFill>
                  <a:schemeClr val="bg1"/>
                </a:solidFill>
                <a:cs typeface="メイリオ"/>
              </a:rPr>
              <a:t> </a:t>
            </a:r>
            <a:r>
              <a:rPr lang="en-US" altLang="ja-JP" sz="1400" dirty="0" err="1" smtClean="0">
                <a:solidFill>
                  <a:schemeClr val="bg1"/>
                </a:solidFill>
                <a:cs typeface="メイリオ"/>
              </a:rPr>
              <a:t>aaa</a:t>
            </a:r>
            <a:r>
              <a:rPr lang="en-US" altLang="ja-JP" sz="1400" dirty="0" smtClean="0">
                <a:solidFill>
                  <a:schemeClr val="bg1"/>
                </a:solidFill>
                <a:cs typeface="メイリオ"/>
              </a:rPr>
              <a:t> </a:t>
            </a:r>
            <a:br>
              <a:rPr lang="en-US" altLang="ja-JP" sz="1400" dirty="0" smtClean="0">
                <a:solidFill>
                  <a:schemeClr val="bg1"/>
                </a:solidFill>
                <a:cs typeface="メイリオ"/>
              </a:rPr>
            </a:br>
            <a:r>
              <a:rPr lang="ja-JP" altLang="en-US" sz="1400" dirty="0" smtClean="0">
                <a:solidFill>
                  <a:schemeClr val="bg1"/>
                </a:solidFill>
                <a:cs typeface="メイリオ"/>
              </a:rPr>
              <a:t>フォルダ</a:t>
            </a:r>
            <a:r>
              <a:rPr lang="en-US" altLang="ja-JP" sz="1400" dirty="0" smtClean="0">
                <a:solidFill>
                  <a:schemeClr val="bg1"/>
                </a:solidFill>
                <a:cs typeface="メイリオ"/>
              </a:rPr>
              <a:t> </a:t>
            </a:r>
            <a:r>
              <a:rPr lang="en-US" sz="1400" dirty="0" smtClean="0">
                <a:solidFill>
                  <a:schemeClr val="bg1"/>
                </a:solidFill>
                <a:cs typeface="メイリオ"/>
              </a:rPr>
              <a:t>C:\</a:t>
            </a:r>
            <a:r>
              <a:rPr lang="en-US" sz="1400" dirty="0" err="1" smtClean="0">
                <a:solidFill>
                  <a:schemeClr val="bg1"/>
                </a:solidFill>
                <a:cs typeface="メイリオ"/>
              </a:rPr>
              <a:t>bbb</a:t>
            </a:r>
            <a:r>
              <a:rPr lang="en-US" sz="1400" dirty="0" smtClean="0">
                <a:solidFill>
                  <a:schemeClr val="bg1"/>
                </a:solidFill>
                <a:cs typeface="メイリオ"/>
              </a:rPr>
              <a:t> </a:t>
            </a:r>
            <a:r>
              <a:rPr lang="ja-JP" altLang="en-US" sz="1400" dirty="0" smtClean="0">
                <a:solidFill>
                  <a:schemeClr val="bg1"/>
                </a:solidFill>
                <a:cs typeface="メイリオ"/>
              </a:rPr>
              <a:t>配下に存在</a:t>
            </a:r>
            <a:r>
              <a:rPr lang="en-US" altLang="ja-JP" sz="1400" dirty="0" smtClean="0">
                <a:solidFill>
                  <a:schemeClr val="bg1"/>
                </a:solidFill>
                <a:cs typeface="メイリオ"/>
              </a:rPr>
              <a:t/>
            </a:r>
            <a:br>
              <a:rPr lang="en-US" altLang="ja-JP" sz="1400" dirty="0" smtClean="0">
                <a:solidFill>
                  <a:schemeClr val="bg1"/>
                </a:solidFill>
                <a:cs typeface="メイリオ"/>
              </a:rPr>
            </a:br>
            <a:r>
              <a:rPr lang="ja-JP" altLang="en-US" sz="1400" dirty="0" smtClean="0">
                <a:solidFill>
                  <a:schemeClr val="bg1"/>
                </a:solidFill>
                <a:cs typeface="メイリオ"/>
              </a:rPr>
              <a:t>作成したのは</a:t>
            </a:r>
            <a:r>
              <a:rPr lang="en-US" altLang="ja-JP" sz="1400" dirty="0" smtClean="0">
                <a:solidFill>
                  <a:schemeClr val="bg1"/>
                </a:solidFill>
                <a:cs typeface="メイリオ"/>
              </a:rPr>
              <a:t> ccc</a:t>
            </a:r>
            <a:endParaRPr lang="en-US" sz="1400" dirty="0">
              <a:solidFill>
                <a:schemeClr val="bg1"/>
              </a:solidFill>
              <a:cs typeface="メイリオ"/>
            </a:endParaRPr>
          </a:p>
        </p:txBody>
      </p:sp>
      <p:sp>
        <p:nvSpPr>
          <p:cNvPr id="66" name="Text Placeholder 2"/>
          <p:cNvSpPr>
            <a:spLocks noGrp="1"/>
          </p:cNvSpPr>
          <p:nvPr>
            <p:ph type="body" sz="quarter" idx="4294967295"/>
          </p:nvPr>
        </p:nvSpPr>
        <p:spPr>
          <a:xfrm>
            <a:off x="3431343" y="3428140"/>
            <a:ext cx="4490497" cy="1073775"/>
          </a:xfrm>
          <a:prstGeom prst="rect">
            <a:avLst/>
          </a:prstGeom>
        </p:spPr>
        <p:txBody>
          <a:bodyPr/>
          <a:lstStyle/>
          <a:p>
            <a:pPr>
              <a:buClr>
                <a:srgbClr val="C00000"/>
              </a:buClr>
            </a:pPr>
            <a:r>
              <a:rPr lang="ja-JP" altLang="ja-JP" b="1" dirty="0" smtClean="0">
                <a:solidFill>
                  <a:srgbClr val="008000"/>
                </a:solidFill>
                <a:ea typeface="+mn-ea"/>
                <a:cs typeface="メイリオ"/>
              </a:rPr>
              <a:t>G</a:t>
            </a:r>
            <a:r>
              <a:rPr lang="en-US" altLang="ja-JP" b="1" dirty="0" err="1" smtClean="0">
                <a:solidFill>
                  <a:srgbClr val="008000"/>
                </a:solidFill>
                <a:ea typeface="+mn-ea"/>
                <a:cs typeface="メイリオ"/>
              </a:rPr>
              <a:t>ood</a:t>
            </a:r>
            <a:r>
              <a:rPr lang="en-US" altLang="ja-JP" dirty="0" smtClean="0">
                <a:solidFill>
                  <a:schemeClr val="tx1">
                    <a:lumMod val="50000"/>
                  </a:schemeClr>
                </a:solidFill>
                <a:ea typeface="+mn-ea"/>
                <a:cs typeface="メイリオ"/>
              </a:rPr>
              <a:t>: </a:t>
            </a:r>
            <a:r>
              <a:rPr lang="ja-JP" altLang="en-US" dirty="0" smtClean="0">
                <a:solidFill>
                  <a:schemeClr val="tx1">
                    <a:lumMod val="50000"/>
                  </a:schemeClr>
                </a:solidFill>
                <a:ea typeface="+mn-ea"/>
                <a:cs typeface="メイリオ"/>
              </a:rPr>
              <a:t>既知の正常ファイル</a:t>
            </a:r>
            <a:r>
              <a:rPr lang="en-US" altLang="ja-JP" dirty="0" smtClean="0">
                <a:solidFill>
                  <a:schemeClr val="tx1">
                    <a:lumMod val="50000"/>
                  </a:schemeClr>
                </a:solidFill>
                <a:ea typeface="+mn-ea"/>
                <a:cs typeface="メイリオ"/>
              </a:rPr>
              <a:t>, </a:t>
            </a:r>
            <a:r>
              <a:rPr lang="ja-JP" altLang="en-US" dirty="0" smtClean="0">
                <a:solidFill>
                  <a:schemeClr val="tx1">
                    <a:lumMod val="50000"/>
                  </a:schemeClr>
                </a:solidFill>
                <a:ea typeface="+mn-ea"/>
                <a:cs typeface="メイリオ"/>
              </a:rPr>
              <a:t>ベンダー提供</a:t>
            </a:r>
            <a:endParaRPr lang="en-US" altLang="ja-JP" dirty="0" smtClean="0">
              <a:solidFill>
                <a:schemeClr val="tx1">
                  <a:lumMod val="50000"/>
                </a:schemeClr>
              </a:solidFill>
              <a:ea typeface="+mn-ea"/>
              <a:cs typeface="メイリオ"/>
            </a:endParaRPr>
          </a:p>
          <a:p>
            <a:pPr>
              <a:buClr>
                <a:srgbClr val="C00000"/>
              </a:buClr>
            </a:pPr>
            <a:r>
              <a:rPr lang="en-US" altLang="ja-JP" dirty="0" smtClean="0">
                <a:solidFill>
                  <a:schemeClr val="tx1">
                    <a:lumMod val="50000"/>
                  </a:schemeClr>
                </a:solidFill>
                <a:ea typeface="+mn-ea"/>
                <a:cs typeface="メイリオ"/>
              </a:rPr>
              <a:t>Unknown: AMP DB </a:t>
            </a:r>
            <a:r>
              <a:rPr lang="ja-JP" altLang="en-US" dirty="0" smtClean="0">
                <a:solidFill>
                  <a:schemeClr val="tx1">
                    <a:lumMod val="50000"/>
                  </a:schemeClr>
                </a:solidFill>
                <a:ea typeface="+mn-ea"/>
                <a:cs typeface="メイリオ"/>
              </a:rPr>
              <a:t>に情報なし</a:t>
            </a:r>
            <a:endParaRPr lang="en-US" altLang="ja-JP" dirty="0" smtClean="0">
              <a:solidFill>
                <a:schemeClr val="tx1">
                  <a:lumMod val="50000"/>
                </a:schemeClr>
              </a:solidFill>
              <a:ea typeface="+mn-ea"/>
              <a:cs typeface="メイリオ"/>
            </a:endParaRPr>
          </a:p>
          <a:p>
            <a:pPr>
              <a:buClr>
                <a:srgbClr val="C00000"/>
              </a:buClr>
            </a:pPr>
            <a:r>
              <a:rPr lang="en-US" dirty="0" smtClean="0">
                <a:solidFill>
                  <a:srgbClr val="FF0000"/>
                </a:solidFill>
                <a:ea typeface="+mn-ea"/>
                <a:cs typeface="メイリオ"/>
              </a:rPr>
              <a:t>Malicious</a:t>
            </a:r>
            <a:r>
              <a:rPr lang="en-US" altLang="ja-JP" dirty="0">
                <a:solidFill>
                  <a:schemeClr val="tx1">
                    <a:lumMod val="50000"/>
                  </a:schemeClr>
                </a:solidFill>
                <a:ea typeface="+mn-ea"/>
                <a:cs typeface="メイリオ"/>
              </a:rPr>
              <a:t>: </a:t>
            </a:r>
            <a:r>
              <a:rPr lang="ja-JP" altLang="en-US" dirty="0" smtClean="0">
                <a:solidFill>
                  <a:schemeClr val="tx1">
                    <a:lumMod val="50000"/>
                  </a:schemeClr>
                </a:solidFill>
                <a:ea typeface="+mn-ea"/>
                <a:cs typeface="メイリオ"/>
              </a:rPr>
              <a:t>マルウェア</a:t>
            </a:r>
            <a:endParaRPr lang="en-US" altLang="ja-JP" dirty="0" smtClean="0">
              <a:solidFill>
                <a:schemeClr val="tx1">
                  <a:lumMod val="50000"/>
                </a:schemeClr>
              </a:solidFill>
              <a:ea typeface="+mn-ea"/>
              <a:cs typeface="メイリオ"/>
            </a:endParaRPr>
          </a:p>
          <a:p>
            <a:pPr>
              <a:buClr>
                <a:srgbClr val="C00000"/>
              </a:buClr>
            </a:pPr>
            <a:endParaRPr lang="en-US" dirty="0">
              <a:solidFill>
                <a:srgbClr val="FF0000"/>
              </a:solidFill>
              <a:ea typeface="+mn-ea"/>
              <a:cs typeface="メイリオ"/>
            </a:endParaRPr>
          </a:p>
        </p:txBody>
      </p:sp>
      <p:sp>
        <p:nvSpPr>
          <p:cNvPr id="67" name="Right Arrow 66"/>
          <p:cNvSpPr/>
          <p:nvPr/>
        </p:nvSpPr>
        <p:spPr>
          <a:xfrm>
            <a:off x="4139339" y="4589762"/>
            <a:ext cx="465994" cy="228397"/>
          </a:xfrm>
          <a:prstGeom prst="rightArrow">
            <a:avLst/>
          </a:prstGeom>
          <a:solidFill>
            <a:srgbClr val="FFFFFF"/>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cs typeface="メイリオ"/>
            </a:endParaRPr>
          </a:p>
        </p:txBody>
      </p:sp>
      <p:sp>
        <p:nvSpPr>
          <p:cNvPr id="69" name="TextBox 68"/>
          <p:cNvSpPr txBox="1"/>
          <p:nvPr/>
        </p:nvSpPr>
        <p:spPr>
          <a:xfrm>
            <a:off x="4701820" y="4518332"/>
            <a:ext cx="2122697" cy="369332"/>
          </a:xfrm>
          <a:prstGeom prst="rect">
            <a:avLst/>
          </a:prstGeom>
          <a:noFill/>
        </p:spPr>
        <p:txBody>
          <a:bodyPr wrap="none" rtlCol="0">
            <a:spAutoFit/>
          </a:bodyPr>
          <a:lstStyle/>
          <a:p>
            <a:r>
              <a:rPr lang="ja-JP" altLang="en-US" dirty="0" smtClean="0">
                <a:solidFill>
                  <a:schemeClr val="tx1">
                    <a:lumMod val="50000"/>
                  </a:schemeClr>
                </a:solidFill>
                <a:cs typeface="メイリオ"/>
              </a:rPr>
              <a:t>検知</a:t>
            </a:r>
            <a:r>
              <a:rPr lang="en-US" altLang="en-US" dirty="0" smtClean="0">
                <a:solidFill>
                  <a:schemeClr val="tx1">
                    <a:lumMod val="50000"/>
                  </a:schemeClr>
                </a:solidFill>
                <a:cs typeface="メイリオ"/>
              </a:rPr>
              <a:t>, </a:t>
            </a:r>
            <a:r>
              <a:rPr lang="ja-JP" altLang="en-US" dirty="0" smtClean="0">
                <a:solidFill>
                  <a:schemeClr val="tx1">
                    <a:lumMod val="50000"/>
                  </a:schemeClr>
                </a:solidFill>
                <a:cs typeface="メイリオ"/>
              </a:rPr>
              <a:t>隔離</a:t>
            </a:r>
            <a:r>
              <a:rPr lang="en-US" altLang="en-US" dirty="0" smtClean="0">
                <a:solidFill>
                  <a:schemeClr val="tx1">
                    <a:lumMod val="50000"/>
                  </a:schemeClr>
                </a:solidFill>
                <a:cs typeface="メイリオ"/>
              </a:rPr>
              <a:t>, </a:t>
            </a:r>
            <a:r>
              <a:rPr lang="ja-JP" altLang="en-US" dirty="0" smtClean="0">
                <a:solidFill>
                  <a:schemeClr val="tx1">
                    <a:lumMod val="50000"/>
                  </a:schemeClr>
                </a:solidFill>
                <a:cs typeface="メイリオ"/>
              </a:rPr>
              <a:t>ブロック</a:t>
            </a:r>
            <a:endParaRPr lang="en-US" dirty="0">
              <a:solidFill>
                <a:schemeClr val="tx1">
                  <a:lumMod val="50000"/>
                </a:schemeClr>
              </a:solidFill>
              <a:cs typeface="メイリオ"/>
            </a:endParaRPr>
          </a:p>
        </p:txBody>
      </p:sp>
      <p:sp>
        <p:nvSpPr>
          <p:cNvPr id="187" name="Freeform 86"/>
          <p:cNvSpPr>
            <a:spLocks noEditPoints="1"/>
          </p:cNvSpPr>
          <p:nvPr/>
        </p:nvSpPr>
        <p:spPr bwMode="auto">
          <a:xfrm>
            <a:off x="1741386" y="2766974"/>
            <a:ext cx="448040" cy="526812"/>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srgbClr val="FFFFFF"/>
              </a:solidFill>
              <a:cs typeface="メイリオ"/>
            </a:endParaRPr>
          </a:p>
        </p:txBody>
      </p:sp>
      <p:grpSp>
        <p:nvGrpSpPr>
          <p:cNvPr id="2" name="図形グループ 1"/>
          <p:cNvGrpSpPr/>
          <p:nvPr/>
        </p:nvGrpSpPr>
        <p:grpSpPr>
          <a:xfrm>
            <a:off x="5790907" y="1858368"/>
            <a:ext cx="654538" cy="689036"/>
            <a:chOff x="5392613" y="1094154"/>
            <a:chExt cx="863632" cy="896823"/>
          </a:xfrm>
          <a:solidFill>
            <a:schemeClr val="tx2">
              <a:lumMod val="75000"/>
            </a:schemeClr>
          </a:solidFill>
        </p:grpSpPr>
        <p:sp>
          <p:nvSpPr>
            <p:cNvPr id="190" name="Block Arc 131"/>
            <p:cNvSpPr/>
            <p:nvPr/>
          </p:nvSpPr>
          <p:spPr>
            <a:xfrm>
              <a:off x="5392615" y="1094154"/>
              <a:ext cx="863630" cy="896823"/>
            </a:xfrm>
            <a:prstGeom prst="blockArc">
              <a:avLst>
                <a:gd name="adj1" fmla="val 10800000"/>
                <a:gd name="adj2" fmla="val 21454085"/>
                <a:gd name="adj3" fmla="val 11481"/>
              </a:avLst>
            </a:prstGeom>
            <a:grp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cs typeface="Arial" pitchFamily="34" charset="0"/>
              </a:endParaRPr>
            </a:p>
          </p:txBody>
        </p:sp>
        <p:sp>
          <p:nvSpPr>
            <p:cNvPr id="191" name="Block Arc 132"/>
            <p:cNvSpPr/>
            <p:nvPr/>
          </p:nvSpPr>
          <p:spPr>
            <a:xfrm rot="10800000">
              <a:off x="5392613" y="1101251"/>
              <a:ext cx="860389" cy="823286"/>
            </a:xfrm>
            <a:prstGeom prst="blockArc">
              <a:avLst>
                <a:gd name="adj1" fmla="val 10800000"/>
                <a:gd name="adj2" fmla="val 21454085"/>
                <a:gd name="adj3" fmla="val 11481"/>
              </a:avLst>
            </a:prstGeom>
            <a:grp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cs typeface="Arial" pitchFamily="34" charset="0"/>
              </a:endParaRPr>
            </a:p>
          </p:txBody>
        </p:sp>
      </p:grpSp>
      <p:grpSp>
        <p:nvGrpSpPr>
          <p:cNvPr id="193" name="Group 134"/>
          <p:cNvGrpSpPr/>
          <p:nvPr/>
        </p:nvGrpSpPr>
        <p:grpSpPr>
          <a:xfrm>
            <a:off x="5984528" y="2013795"/>
            <a:ext cx="260275" cy="313355"/>
            <a:chOff x="663239" y="2943930"/>
            <a:chExt cx="702966" cy="647528"/>
          </a:xfrm>
          <a:solidFill>
            <a:srgbClr val="1F4E83"/>
          </a:solidFill>
        </p:grpSpPr>
        <p:sp>
          <p:nvSpPr>
            <p:cNvPr id="194" name="Freeform 226"/>
            <p:cNvSpPr>
              <a:spLocks/>
            </p:cNvSpPr>
            <p:nvPr/>
          </p:nvSpPr>
          <p:spPr bwMode="auto">
            <a:xfrm>
              <a:off x="799438" y="3266295"/>
              <a:ext cx="46868" cy="46869"/>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39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89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89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39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39"/>
                  </a:lnTo>
                  <a:lnTo>
                    <a:pt x="3" y="46"/>
                  </a:lnTo>
                  <a:lnTo>
                    <a:pt x="1" y="52"/>
                  </a:lnTo>
                  <a:lnTo>
                    <a:pt x="1" y="58"/>
                  </a:lnTo>
                  <a:lnTo>
                    <a:pt x="0" y="65"/>
                  </a:lnTo>
                  <a:lnTo>
                    <a:pt x="0" y="65"/>
                  </a:lnTo>
                  <a:lnTo>
                    <a:pt x="1" y="71"/>
                  </a:lnTo>
                  <a:lnTo>
                    <a:pt x="1" y="77"/>
                  </a:lnTo>
                  <a:lnTo>
                    <a:pt x="3" y="83"/>
                  </a:lnTo>
                  <a:lnTo>
                    <a:pt x="5" y="89"/>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89"/>
                  </a:lnTo>
                  <a:lnTo>
                    <a:pt x="127" y="83"/>
                  </a:lnTo>
                  <a:lnTo>
                    <a:pt x="129" y="77"/>
                  </a:lnTo>
                  <a:lnTo>
                    <a:pt x="130" y="71"/>
                  </a:lnTo>
                  <a:lnTo>
                    <a:pt x="130" y="65"/>
                  </a:lnTo>
                  <a:lnTo>
                    <a:pt x="130" y="65"/>
                  </a:lnTo>
                  <a:lnTo>
                    <a:pt x="130" y="58"/>
                  </a:lnTo>
                  <a:lnTo>
                    <a:pt x="129" y="52"/>
                  </a:lnTo>
                  <a:lnTo>
                    <a:pt x="127" y="46"/>
                  </a:lnTo>
                  <a:lnTo>
                    <a:pt x="125" y="39"/>
                  </a:lnTo>
                  <a:lnTo>
                    <a:pt x="118" y="28"/>
                  </a:lnTo>
                  <a:lnTo>
                    <a:pt x="110" y="19"/>
                  </a:lnTo>
                  <a:lnTo>
                    <a:pt x="101" y="11"/>
                  </a:lnTo>
                  <a:lnTo>
                    <a:pt x="90" y="5"/>
                  </a:lnTo>
                  <a:lnTo>
                    <a:pt x="84" y="3"/>
                  </a:lnTo>
                  <a:lnTo>
                    <a:pt x="78" y="1"/>
                  </a:lnTo>
                  <a:lnTo>
                    <a:pt x="71"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195" name="Freeform 227"/>
            <p:cNvSpPr>
              <a:spLocks/>
            </p:cNvSpPr>
            <p:nvPr/>
          </p:nvSpPr>
          <p:spPr bwMode="auto">
            <a:xfrm>
              <a:off x="799438" y="3347696"/>
              <a:ext cx="46868" cy="46869"/>
            </a:xfrm>
            <a:custGeom>
              <a:avLst/>
              <a:gdLst>
                <a:gd name="T0" fmla="*/ 65 w 130"/>
                <a:gd name="T1" fmla="*/ 0 h 130"/>
                <a:gd name="T2" fmla="*/ 65 w 130"/>
                <a:gd name="T3" fmla="*/ 0 h 130"/>
                <a:gd name="T4" fmla="*/ 58 w 130"/>
                <a:gd name="T5" fmla="*/ 1 h 130"/>
                <a:gd name="T6" fmla="*/ 52 w 130"/>
                <a:gd name="T7" fmla="*/ 1 h 130"/>
                <a:gd name="T8" fmla="*/ 46 w 130"/>
                <a:gd name="T9" fmla="*/ 3 h 130"/>
                <a:gd name="T10" fmla="*/ 40 w 130"/>
                <a:gd name="T11" fmla="*/ 5 h 130"/>
                <a:gd name="T12" fmla="*/ 34 w 130"/>
                <a:gd name="T13" fmla="*/ 8 h 130"/>
                <a:gd name="T14" fmla="*/ 29 w 130"/>
                <a:gd name="T15" fmla="*/ 11 h 130"/>
                <a:gd name="T16" fmla="*/ 19 w 130"/>
                <a:gd name="T17" fmla="*/ 20 h 130"/>
                <a:gd name="T18" fmla="*/ 11 w 130"/>
                <a:gd name="T19" fmla="*/ 29 h 130"/>
                <a:gd name="T20" fmla="*/ 5 w 130"/>
                <a:gd name="T21" fmla="*/ 40 h 130"/>
                <a:gd name="T22" fmla="*/ 3 w 130"/>
                <a:gd name="T23" fmla="*/ 46 h 130"/>
                <a:gd name="T24" fmla="*/ 1 w 130"/>
                <a:gd name="T25" fmla="*/ 52 h 130"/>
                <a:gd name="T26" fmla="*/ 1 w 130"/>
                <a:gd name="T27" fmla="*/ 58 h 130"/>
                <a:gd name="T28" fmla="*/ 0 w 130"/>
                <a:gd name="T29" fmla="*/ 66 h 130"/>
                <a:gd name="T30" fmla="*/ 0 w 130"/>
                <a:gd name="T31" fmla="*/ 66 h 130"/>
                <a:gd name="T32" fmla="*/ 1 w 130"/>
                <a:gd name="T33" fmla="*/ 72 h 130"/>
                <a:gd name="T34" fmla="*/ 1 w 130"/>
                <a:gd name="T35" fmla="*/ 78 h 130"/>
                <a:gd name="T36" fmla="*/ 3 w 130"/>
                <a:gd name="T37" fmla="*/ 84 h 130"/>
                <a:gd name="T38" fmla="*/ 5 w 130"/>
                <a:gd name="T39" fmla="*/ 90 h 130"/>
                <a:gd name="T40" fmla="*/ 11 w 130"/>
                <a:gd name="T41" fmla="*/ 101 h 130"/>
                <a:gd name="T42" fmla="*/ 19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9 h 130"/>
                <a:gd name="T54" fmla="*/ 58 w 130"/>
                <a:gd name="T55" fmla="*/ 130 h 130"/>
                <a:gd name="T56" fmla="*/ 65 w 130"/>
                <a:gd name="T57" fmla="*/ 130 h 130"/>
                <a:gd name="T58" fmla="*/ 65 w 130"/>
                <a:gd name="T59" fmla="*/ 130 h 130"/>
                <a:gd name="T60" fmla="*/ 71 w 130"/>
                <a:gd name="T61" fmla="*/ 130 h 130"/>
                <a:gd name="T62" fmla="*/ 78 w 130"/>
                <a:gd name="T63" fmla="*/ 129 h 130"/>
                <a:gd name="T64" fmla="*/ 84 w 130"/>
                <a:gd name="T65" fmla="*/ 127 h 130"/>
                <a:gd name="T66" fmla="*/ 90 w 130"/>
                <a:gd name="T67" fmla="*/ 125 h 130"/>
                <a:gd name="T68" fmla="*/ 101 w 130"/>
                <a:gd name="T69" fmla="*/ 119 h 130"/>
                <a:gd name="T70" fmla="*/ 110 w 130"/>
                <a:gd name="T71" fmla="*/ 110 h 130"/>
                <a:gd name="T72" fmla="*/ 118 w 130"/>
                <a:gd name="T73" fmla="*/ 101 h 130"/>
                <a:gd name="T74" fmla="*/ 125 w 130"/>
                <a:gd name="T75" fmla="*/ 90 h 130"/>
                <a:gd name="T76" fmla="*/ 127 w 130"/>
                <a:gd name="T77" fmla="*/ 84 h 130"/>
                <a:gd name="T78" fmla="*/ 129 w 130"/>
                <a:gd name="T79" fmla="*/ 78 h 130"/>
                <a:gd name="T80" fmla="*/ 130 w 130"/>
                <a:gd name="T81" fmla="*/ 72 h 130"/>
                <a:gd name="T82" fmla="*/ 130 w 130"/>
                <a:gd name="T83" fmla="*/ 66 h 130"/>
                <a:gd name="T84" fmla="*/ 130 w 130"/>
                <a:gd name="T85" fmla="*/ 66 h 130"/>
                <a:gd name="T86" fmla="*/ 130 w 130"/>
                <a:gd name="T87" fmla="*/ 58 h 130"/>
                <a:gd name="T88" fmla="*/ 129 w 130"/>
                <a:gd name="T89" fmla="*/ 52 h 130"/>
                <a:gd name="T90" fmla="*/ 127 w 130"/>
                <a:gd name="T91" fmla="*/ 46 h 130"/>
                <a:gd name="T92" fmla="*/ 125 w 130"/>
                <a:gd name="T93" fmla="*/ 40 h 130"/>
                <a:gd name="T94" fmla="*/ 118 w 130"/>
                <a:gd name="T95" fmla="*/ 29 h 130"/>
                <a:gd name="T96" fmla="*/ 110 w 130"/>
                <a:gd name="T97" fmla="*/ 20 h 130"/>
                <a:gd name="T98" fmla="*/ 101 w 130"/>
                <a:gd name="T99" fmla="*/ 11 h 130"/>
                <a:gd name="T100" fmla="*/ 90 w 130"/>
                <a:gd name="T101" fmla="*/ 5 h 130"/>
                <a:gd name="T102" fmla="*/ 84 w 130"/>
                <a:gd name="T103" fmla="*/ 3 h 130"/>
                <a:gd name="T104" fmla="*/ 78 w 130"/>
                <a:gd name="T105" fmla="*/ 1 h 130"/>
                <a:gd name="T106" fmla="*/ 71 w 130"/>
                <a:gd name="T107" fmla="*/ 1 h 130"/>
                <a:gd name="T108" fmla="*/ 65 w 130"/>
                <a:gd name="T109" fmla="*/ 0 h 130"/>
                <a:gd name="T110" fmla="*/ 65 w 130"/>
                <a:gd name="T11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0"/>
                  </a:moveTo>
                  <a:lnTo>
                    <a:pt x="65" y="0"/>
                  </a:lnTo>
                  <a:lnTo>
                    <a:pt x="58" y="1"/>
                  </a:lnTo>
                  <a:lnTo>
                    <a:pt x="52" y="1"/>
                  </a:lnTo>
                  <a:lnTo>
                    <a:pt x="46" y="3"/>
                  </a:lnTo>
                  <a:lnTo>
                    <a:pt x="40" y="5"/>
                  </a:lnTo>
                  <a:lnTo>
                    <a:pt x="34" y="8"/>
                  </a:lnTo>
                  <a:lnTo>
                    <a:pt x="29" y="11"/>
                  </a:lnTo>
                  <a:lnTo>
                    <a:pt x="19" y="20"/>
                  </a:lnTo>
                  <a:lnTo>
                    <a:pt x="11" y="29"/>
                  </a:lnTo>
                  <a:lnTo>
                    <a:pt x="5" y="40"/>
                  </a:lnTo>
                  <a:lnTo>
                    <a:pt x="3" y="46"/>
                  </a:lnTo>
                  <a:lnTo>
                    <a:pt x="1" y="52"/>
                  </a:lnTo>
                  <a:lnTo>
                    <a:pt x="1" y="58"/>
                  </a:lnTo>
                  <a:lnTo>
                    <a:pt x="0" y="66"/>
                  </a:lnTo>
                  <a:lnTo>
                    <a:pt x="0" y="66"/>
                  </a:lnTo>
                  <a:lnTo>
                    <a:pt x="1" y="72"/>
                  </a:lnTo>
                  <a:lnTo>
                    <a:pt x="1" y="78"/>
                  </a:lnTo>
                  <a:lnTo>
                    <a:pt x="3" y="84"/>
                  </a:lnTo>
                  <a:lnTo>
                    <a:pt x="5" y="90"/>
                  </a:lnTo>
                  <a:lnTo>
                    <a:pt x="11" y="101"/>
                  </a:lnTo>
                  <a:lnTo>
                    <a:pt x="19" y="110"/>
                  </a:lnTo>
                  <a:lnTo>
                    <a:pt x="29" y="119"/>
                  </a:lnTo>
                  <a:lnTo>
                    <a:pt x="34" y="122"/>
                  </a:lnTo>
                  <a:lnTo>
                    <a:pt x="40" y="125"/>
                  </a:lnTo>
                  <a:lnTo>
                    <a:pt x="46" y="127"/>
                  </a:lnTo>
                  <a:lnTo>
                    <a:pt x="52" y="129"/>
                  </a:lnTo>
                  <a:lnTo>
                    <a:pt x="58" y="130"/>
                  </a:lnTo>
                  <a:lnTo>
                    <a:pt x="65" y="130"/>
                  </a:lnTo>
                  <a:lnTo>
                    <a:pt x="65" y="130"/>
                  </a:lnTo>
                  <a:lnTo>
                    <a:pt x="71" y="130"/>
                  </a:lnTo>
                  <a:lnTo>
                    <a:pt x="78" y="129"/>
                  </a:lnTo>
                  <a:lnTo>
                    <a:pt x="84" y="127"/>
                  </a:lnTo>
                  <a:lnTo>
                    <a:pt x="90" y="125"/>
                  </a:lnTo>
                  <a:lnTo>
                    <a:pt x="101" y="119"/>
                  </a:lnTo>
                  <a:lnTo>
                    <a:pt x="110" y="110"/>
                  </a:lnTo>
                  <a:lnTo>
                    <a:pt x="118" y="101"/>
                  </a:lnTo>
                  <a:lnTo>
                    <a:pt x="125" y="90"/>
                  </a:lnTo>
                  <a:lnTo>
                    <a:pt x="127" y="84"/>
                  </a:lnTo>
                  <a:lnTo>
                    <a:pt x="129" y="78"/>
                  </a:lnTo>
                  <a:lnTo>
                    <a:pt x="130" y="72"/>
                  </a:lnTo>
                  <a:lnTo>
                    <a:pt x="130" y="66"/>
                  </a:lnTo>
                  <a:lnTo>
                    <a:pt x="130" y="66"/>
                  </a:lnTo>
                  <a:lnTo>
                    <a:pt x="130" y="58"/>
                  </a:lnTo>
                  <a:lnTo>
                    <a:pt x="129" y="52"/>
                  </a:lnTo>
                  <a:lnTo>
                    <a:pt x="127" y="46"/>
                  </a:lnTo>
                  <a:lnTo>
                    <a:pt x="125" y="40"/>
                  </a:lnTo>
                  <a:lnTo>
                    <a:pt x="118" y="29"/>
                  </a:lnTo>
                  <a:lnTo>
                    <a:pt x="110" y="20"/>
                  </a:lnTo>
                  <a:lnTo>
                    <a:pt x="101" y="11"/>
                  </a:lnTo>
                  <a:lnTo>
                    <a:pt x="90" y="5"/>
                  </a:lnTo>
                  <a:lnTo>
                    <a:pt x="84" y="3"/>
                  </a:lnTo>
                  <a:lnTo>
                    <a:pt x="78" y="1"/>
                  </a:lnTo>
                  <a:lnTo>
                    <a:pt x="71" y="1"/>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196" name="Freeform 228"/>
            <p:cNvSpPr>
              <a:spLocks/>
            </p:cNvSpPr>
            <p:nvPr/>
          </p:nvSpPr>
          <p:spPr bwMode="auto">
            <a:xfrm>
              <a:off x="799438" y="3431564"/>
              <a:ext cx="46868" cy="44401"/>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90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40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4" y="3"/>
                  </a:lnTo>
                  <a:lnTo>
                    <a:pt x="78" y="1"/>
                  </a:lnTo>
                  <a:lnTo>
                    <a:pt x="71"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197" name="Freeform 229"/>
            <p:cNvSpPr>
              <a:spLocks/>
            </p:cNvSpPr>
            <p:nvPr/>
          </p:nvSpPr>
          <p:spPr bwMode="auto">
            <a:xfrm>
              <a:off x="883306" y="3431564"/>
              <a:ext cx="44401" cy="44401"/>
            </a:xfrm>
            <a:custGeom>
              <a:avLst/>
              <a:gdLst>
                <a:gd name="T0" fmla="*/ 65 w 129"/>
                <a:gd name="T1" fmla="*/ 0 h 129"/>
                <a:gd name="T2" fmla="*/ 65 w 129"/>
                <a:gd name="T3" fmla="*/ 0 h 129"/>
                <a:gd name="T4" fmla="*/ 58 w 129"/>
                <a:gd name="T5" fmla="*/ 0 h 129"/>
                <a:gd name="T6" fmla="*/ 52 w 129"/>
                <a:gd name="T7" fmla="*/ 1 h 129"/>
                <a:gd name="T8" fmla="*/ 45 w 129"/>
                <a:gd name="T9" fmla="*/ 3 h 129"/>
                <a:gd name="T10" fmla="*/ 39 w 129"/>
                <a:gd name="T11" fmla="*/ 5 h 129"/>
                <a:gd name="T12" fmla="*/ 28 w 129"/>
                <a:gd name="T13" fmla="*/ 11 h 129"/>
                <a:gd name="T14" fmla="*/ 19 w 129"/>
                <a:gd name="T15" fmla="*/ 19 h 129"/>
                <a:gd name="T16" fmla="*/ 11 w 129"/>
                <a:gd name="T17" fmla="*/ 28 h 129"/>
                <a:gd name="T18" fmla="*/ 5 w 129"/>
                <a:gd name="T19" fmla="*/ 40 h 129"/>
                <a:gd name="T20" fmla="*/ 3 w 129"/>
                <a:gd name="T21" fmla="*/ 46 h 129"/>
                <a:gd name="T22" fmla="*/ 1 w 129"/>
                <a:gd name="T23" fmla="*/ 52 h 129"/>
                <a:gd name="T24" fmla="*/ 1 w 129"/>
                <a:gd name="T25" fmla="*/ 58 h 129"/>
                <a:gd name="T26" fmla="*/ 0 w 129"/>
                <a:gd name="T27" fmla="*/ 65 h 129"/>
                <a:gd name="T28" fmla="*/ 0 w 129"/>
                <a:gd name="T29" fmla="*/ 65 h 129"/>
                <a:gd name="T30" fmla="*/ 1 w 129"/>
                <a:gd name="T31" fmla="*/ 71 h 129"/>
                <a:gd name="T32" fmla="*/ 1 w 129"/>
                <a:gd name="T33" fmla="*/ 77 h 129"/>
                <a:gd name="T34" fmla="*/ 3 w 129"/>
                <a:gd name="T35" fmla="*/ 83 h 129"/>
                <a:gd name="T36" fmla="*/ 5 w 129"/>
                <a:gd name="T37" fmla="*/ 90 h 129"/>
                <a:gd name="T38" fmla="*/ 11 w 129"/>
                <a:gd name="T39" fmla="*/ 101 h 129"/>
                <a:gd name="T40" fmla="*/ 19 w 129"/>
                <a:gd name="T41" fmla="*/ 110 h 129"/>
                <a:gd name="T42" fmla="*/ 28 w 129"/>
                <a:gd name="T43" fmla="*/ 118 h 129"/>
                <a:gd name="T44" fmla="*/ 39 w 129"/>
                <a:gd name="T45" fmla="*/ 124 h 129"/>
                <a:gd name="T46" fmla="*/ 45 w 129"/>
                <a:gd name="T47" fmla="*/ 126 h 129"/>
                <a:gd name="T48" fmla="*/ 52 w 129"/>
                <a:gd name="T49" fmla="*/ 128 h 129"/>
                <a:gd name="T50" fmla="*/ 58 w 129"/>
                <a:gd name="T51" fmla="*/ 129 h 129"/>
                <a:gd name="T52" fmla="*/ 65 w 129"/>
                <a:gd name="T53" fmla="*/ 129 h 129"/>
                <a:gd name="T54" fmla="*/ 65 w 129"/>
                <a:gd name="T55" fmla="*/ 129 h 129"/>
                <a:gd name="T56" fmla="*/ 71 w 129"/>
                <a:gd name="T57" fmla="*/ 129 h 129"/>
                <a:gd name="T58" fmla="*/ 77 w 129"/>
                <a:gd name="T59" fmla="*/ 128 h 129"/>
                <a:gd name="T60" fmla="*/ 83 w 129"/>
                <a:gd name="T61" fmla="*/ 126 h 129"/>
                <a:gd name="T62" fmla="*/ 89 w 129"/>
                <a:gd name="T63" fmla="*/ 124 h 129"/>
                <a:gd name="T64" fmla="*/ 101 w 129"/>
                <a:gd name="T65" fmla="*/ 118 h 129"/>
                <a:gd name="T66" fmla="*/ 110 w 129"/>
                <a:gd name="T67" fmla="*/ 110 h 129"/>
                <a:gd name="T68" fmla="*/ 118 w 129"/>
                <a:gd name="T69" fmla="*/ 101 h 129"/>
                <a:gd name="T70" fmla="*/ 124 w 129"/>
                <a:gd name="T71" fmla="*/ 90 h 129"/>
                <a:gd name="T72" fmla="*/ 126 w 129"/>
                <a:gd name="T73" fmla="*/ 83 h 129"/>
                <a:gd name="T74" fmla="*/ 128 w 129"/>
                <a:gd name="T75" fmla="*/ 77 h 129"/>
                <a:gd name="T76" fmla="*/ 129 w 129"/>
                <a:gd name="T77" fmla="*/ 71 h 129"/>
                <a:gd name="T78" fmla="*/ 129 w 129"/>
                <a:gd name="T79" fmla="*/ 65 h 129"/>
                <a:gd name="T80" fmla="*/ 129 w 129"/>
                <a:gd name="T81" fmla="*/ 65 h 129"/>
                <a:gd name="T82" fmla="*/ 129 w 129"/>
                <a:gd name="T83" fmla="*/ 58 h 129"/>
                <a:gd name="T84" fmla="*/ 128 w 129"/>
                <a:gd name="T85" fmla="*/ 52 h 129"/>
                <a:gd name="T86" fmla="*/ 126 w 129"/>
                <a:gd name="T87" fmla="*/ 46 h 129"/>
                <a:gd name="T88" fmla="*/ 124 w 129"/>
                <a:gd name="T89" fmla="*/ 40 h 129"/>
                <a:gd name="T90" fmla="*/ 118 w 129"/>
                <a:gd name="T91" fmla="*/ 28 h 129"/>
                <a:gd name="T92" fmla="*/ 110 w 129"/>
                <a:gd name="T93" fmla="*/ 19 h 129"/>
                <a:gd name="T94" fmla="*/ 101 w 129"/>
                <a:gd name="T95" fmla="*/ 11 h 129"/>
                <a:gd name="T96" fmla="*/ 95 w 129"/>
                <a:gd name="T97" fmla="*/ 8 h 129"/>
                <a:gd name="T98" fmla="*/ 89 w 129"/>
                <a:gd name="T99" fmla="*/ 5 h 129"/>
                <a:gd name="T100" fmla="*/ 83 w 129"/>
                <a:gd name="T101" fmla="*/ 3 h 129"/>
                <a:gd name="T102" fmla="*/ 77 w 129"/>
                <a:gd name="T103" fmla="*/ 1 h 129"/>
                <a:gd name="T104" fmla="*/ 71 w 129"/>
                <a:gd name="T105" fmla="*/ 0 h 129"/>
                <a:gd name="T106" fmla="*/ 65 w 129"/>
                <a:gd name="T107" fmla="*/ 0 h 129"/>
                <a:gd name="T108" fmla="*/ 65 w 129"/>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 h="129">
                  <a:moveTo>
                    <a:pt x="65" y="0"/>
                  </a:moveTo>
                  <a:lnTo>
                    <a:pt x="65" y="0"/>
                  </a:lnTo>
                  <a:lnTo>
                    <a:pt x="58" y="0"/>
                  </a:lnTo>
                  <a:lnTo>
                    <a:pt x="52" y="1"/>
                  </a:lnTo>
                  <a:lnTo>
                    <a:pt x="45" y="3"/>
                  </a:lnTo>
                  <a:lnTo>
                    <a:pt x="39" y="5"/>
                  </a:lnTo>
                  <a:lnTo>
                    <a:pt x="28"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8" y="118"/>
                  </a:lnTo>
                  <a:lnTo>
                    <a:pt x="39" y="124"/>
                  </a:lnTo>
                  <a:lnTo>
                    <a:pt x="45" y="126"/>
                  </a:lnTo>
                  <a:lnTo>
                    <a:pt x="52" y="128"/>
                  </a:lnTo>
                  <a:lnTo>
                    <a:pt x="58" y="129"/>
                  </a:lnTo>
                  <a:lnTo>
                    <a:pt x="65" y="129"/>
                  </a:lnTo>
                  <a:lnTo>
                    <a:pt x="65" y="129"/>
                  </a:lnTo>
                  <a:lnTo>
                    <a:pt x="71" y="129"/>
                  </a:lnTo>
                  <a:lnTo>
                    <a:pt x="77" y="128"/>
                  </a:lnTo>
                  <a:lnTo>
                    <a:pt x="83" y="126"/>
                  </a:lnTo>
                  <a:lnTo>
                    <a:pt x="89" y="124"/>
                  </a:lnTo>
                  <a:lnTo>
                    <a:pt x="101" y="118"/>
                  </a:lnTo>
                  <a:lnTo>
                    <a:pt x="110" y="110"/>
                  </a:lnTo>
                  <a:lnTo>
                    <a:pt x="118" y="101"/>
                  </a:lnTo>
                  <a:lnTo>
                    <a:pt x="124" y="90"/>
                  </a:lnTo>
                  <a:lnTo>
                    <a:pt x="126" y="83"/>
                  </a:lnTo>
                  <a:lnTo>
                    <a:pt x="128" y="77"/>
                  </a:lnTo>
                  <a:lnTo>
                    <a:pt x="129" y="71"/>
                  </a:lnTo>
                  <a:lnTo>
                    <a:pt x="129" y="65"/>
                  </a:lnTo>
                  <a:lnTo>
                    <a:pt x="129" y="65"/>
                  </a:lnTo>
                  <a:lnTo>
                    <a:pt x="129" y="58"/>
                  </a:lnTo>
                  <a:lnTo>
                    <a:pt x="128" y="52"/>
                  </a:lnTo>
                  <a:lnTo>
                    <a:pt x="126" y="46"/>
                  </a:lnTo>
                  <a:lnTo>
                    <a:pt x="124" y="40"/>
                  </a:lnTo>
                  <a:lnTo>
                    <a:pt x="118" y="28"/>
                  </a:lnTo>
                  <a:lnTo>
                    <a:pt x="110" y="19"/>
                  </a:lnTo>
                  <a:lnTo>
                    <a:pt x="101" y="11"/>
                  </a:lnTo>
                  <a:lnTo>
                    <a:pt x="95" y="8"/>
                  </a:lnTo>
                  <a:lnTo>
                    <a:pt x="89" y="5"/>
                  </a:lnTo>
                  <a:lnTo>
                    <a:pt x="83" y="3"/>
                  </a:lnTo>
                  <a:lnTo>
                    <a:pt x="77" y="1"/>
                  </a:lnTo>
                  <a:lnTo>
                    <a:pt x="71"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198" name="Freeform 230"/>
            <p:cNvSpPr>
              <a:spLocks/>
            </p:cNvSpPr>
            <p:nvPr/>
          </p:nvSpPr>
          <p:spPr bwMode="auto">
            <a:xfrm>
              <a:off x="964707" y="3431564"/>
              <a:ext cx="44401" cy="44401"/>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8 w 130"/>
                <a:gd name="T41" fmla="*/ 96 h 129"/>
                <a:gd name="T42" fmla="*/ 11 w 130"/>
                <a:gd name="T43" fmla="*/ 101 h 129"/>
                <a:gd name="T44" fmla="*/ 19 w 130"/>
                <a:gd name="T45" fmla="*/ 110 h 129"/>
                <a:gd name="T46" fmla="*/ 29 w 130"/>
                <a:gd name="T47" fmla="*/ 118 h 129"/>
                <a:gd name="T48" fmla="*/ 34 w 130"/>
                <a:gd name="T49" fmla="*/ 121 h 129"/>
                <a:gd name="T50" fmla="*/ 40 w 130"/>
                <a:gd name="T51" fmla="*/ 124 h 129"/>
                <a:gd name="T52" fmla="*/ 46 w 130"/>
                <a:gd name="T53" fmla="*/ 126 h 129"/>
                <a:gd name="T54" fmla="*/ 52 w 130"/>
                <a:gd name="T55" fmla="*/ 128 h 129"/>
                <a:gd name="T56" fmla="*/ 58 w 130"/>
                <a:gd name="T57" fmla="*/ 129 h 129"/>
                <a:gd name="T58" fmla="*/ 65 w 130"/>
                <a:gd name="T59" fmla="*/ 129 h 129"/>
                <a:gd name="T60" fmla="*/ 65 w 130"/>
                <a:gd name="T61" fmla="*/ 129 h 129"/>
                <a:gd name="T62" fmla="*/ 72 w 130"/>
                <a:gd name="T63" fmla="*/ 129 h 129"/>
                <a:gd name="T64" fmla="*/ 78 w 130"/>
                <a:gd name="T65" fmla="*/ 128 h 129"/>
                <a:gd name="T66" fmla="*/ 85 w 130"/>
                <a:gd name="T67" fmla="*/ 126 h 129"/>
                <a:gd name="T68" fmla="*/ 90 w 130"/>
                <a:gd name="T69" fmla="*/ 124 h 129"/>
                <a:gd name="T70" fmla="*/ 101 w 130"/>
                <a:gd name="T71" fmla="*/ 118 h 129"/>
                <a:gd name="T72" fmla="*/ 110 w 130"/>
                <a:gd name="T73" fmla="*/ 110 h 129"/>
                <a:gd name="T74" fmla="*/ 118 w 130"/>
                <a:gd name="T75" fmla="*/ 101 h 129"/>
                <a:gd name="T76" fmla="*/ 125 w 130"/>
                <a:gd name="T77" fmla="*/ 90 h 129"/>
                <a:gd name="T78" fmla="*/ 127 w 130"/>
                <a:gd name="T79" fmla="*/ 83 h 129"/>
                <a:gd name="T80" fmla="*/ 129 w 130"/>
                <a:gd name="T81" fmla="*/ 77 h 129"/>
                <a:gd name="T82" fmla="*/ 130 w 130"/>
                <a:gd name="T83" fmla="*/ 71 h 129"/>
                <a:gd name="T84" fmla="*/ 130 w 130"/>
                <a:gd name="T85" fmla="*/ 65 h 129"/>
                <a:gd name="T86" fmla="*/ 130 w 130"/>
                <a:gd name="T87" fmla="*/ 65 h 129"/>
                <a:gd name="T88" fmla="*/ 130 w 130"/>
                <a:gd name="T89" fmla="*/ 58 h 129"/>
                <a:gd name="T90" fmla="*/ 129 w 130"/>
                <a:gd name="T91" fmla="*/ 52 h 129"/>
                <a:gd name="T92" fmla="*/ 127 w 130"/>
                <a:gd name="T93" fmla="*/ 46 h 129"/>
                <a:gd name="T94" fmla="*/ 125 w 130"/>
                <a:gd name="T95" fmla="*/ 40 h 129"/>
                <a:gd name="T96" fmla="*/ 118 w 130"/>
                <a:gd name="T97" fmla="*/ 28 h 129"/>
                <a:gd name="T98" fmla="*/ 110 w 130"/>
                <a:gd name="T99" fmla="*/ 19 h 129"/>
                <a:gd name="T100" fmla="*/ 101 w 130"/>
                <a:gd name="T101" fmla="*/ 11 h 129"/>
                <a:gd name="T102" fmla="*/ 90 w 130"/>
                <a:gd name="T103" fmla="*/ 5 h 129"/>
                <a:gd name="T104" fmla="*/ 85 w 130"/>
                <a:gd name="T105" fmla="*/ 3 h 129"/>
                <a:gd name="T106" fmla="*/ 78 w 130"/>
                <a:gd name="T107" fmla="*/ 1 h 129"/>
                <a:gd name="T108" fmla="*/ 72 w 130"/>
                <a:gd name="T109" fmla="*/ 0 h 129"/>
                <a:gd name="T110" fmla="*/ 65 w 130"/>
                <a:gd name="T111" fmla="*/ 0 h 129"/>
                <a:gd name="T112" fmla="*/ 65 w 130"/>
                <a:gd name="T11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8" y="96"/>
                  </a:lnTo>
                  <a:lnTo>
                    <a:pt x="11" y="101"/>
                  </a:lnTo>
                  <a:lnTo>
                    <a:pt x="19" y="110"/>
                  </a:lnTo>
                  <a:lnTo>
                    <a:pt x="29" y="118"/>
                  </a:lnTo>
                  <a:lnTo>
                    <a:pt x="34" y="121"/>
                  </a:lnTo>
                  <a:lnTo>
                    <a:pt x="40" y="124"/>
                  </a:lnTo>
                  <a:lnTo>
                    <a:pt x="46" y="126"/>
                  </a:lnTo>
                  <a:lnTo>
                    <a:pt x="52" y="128"/>
                  </a:lnTo>
                  <a:lnTo>
                    <a:pt x="58" y="129"/>
                  </a:lnTo>
                  <a:lnTo>
                    <a:pt x="65" y="129"/>
                  </a:lnTo>
                  <a:lnTo>
                    <a:pt x="65" y="129"/>
                  </a:lnTo>
                  <a:lnTo>
                    <a:pt x="72" y="129"/>
                  </a:lnTo>
                  <a:lnTo>
                    <a:pt x="78" y="128"/>
                  </a:lnTo>
                  <a:lnTo>
                    <a:pt x="85"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5" y="3"/>
                  </a:lnTo>
                  <a:lnTo>
                    <a:pt x="78" y="1"/>
                  </a:lnTo>
                  <a:lnTo>
                    <a:pt x="72"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199" name="Freeform 231"/>
            <p:cNvSpPr>
              <a:spLocks/>
            </p:cNvSpPr>
            <p:nvPr/>
          </p:nvSpPr>
          <p:spPr bwMode="auto">
            <a:xfrm>
              <a:off x="1169444" y="3226828"/>
              <a:ext cx="44401" cy="44401"/>
            </a:xfrm>
            <a:custGeom>
              <a:avLst/>
              <a:gdLst>
                <a:gd name="T0" fmla="*/ 65 w 130"/>
                <a:gd name="T1" fmla="*/ 129 h 129"/>
                <a:gd name="T2" fmla="*/ 65 w 130"/>
                <a:gd name="T3" fmla="*/ 129 h 129"/>
                <a:gd name="T4" fmla="*/ 72 w 130"/>
                <a:gd name="T5" fmla="*/ 129 h 129"/>
                <a:gd name="T6" fmla="*/ 78 w 130"/>
                <a:gd name="T7" fmla="*/ 128 h 129"/>
                <a:gd name="T8" fmla="*/ 84 w 130"/>
                <a:gd name="T9" fmla="*/ 126 h 129"/>
                <a:gd name="T10" fmla="*/ 90 w 130"/>
                <a:gd name="T11" fmla="*/ 124 h 129"/>
                <a:gd name="T12" fmla="*/ 101 w 130"/>
                <a:gd name="T13" fmla="*/ 118 h 129"/>
                <a:gd name="T14" fmla="*/ 110 w 130"/>
                <a:gd name="T15" fmla="*/ 111 h 129"/>
                <a:gd name="T16" fmla="*/ 119 w 130"/>
                <a:gd name="T17" fmla="*/ 100 h 129"/>
                <a:gd name="T18" fmla="*/ 122 w 130"/>
                <a:gd name="T19" fmla="*/ 95 h 129"/>
                <a:gd name="T20" fmla="*/ 125 w 130"/>
                <a:gd name="T21" fmla="*/ 90 h 129"/>
                <a:gd name="T22" fmla="*/ 127 w 130"/>
                <a:gd name="T23" fmla="*/ 84 h 129"/>
                <a:gd name="T24" fmla="*/ 128 w 130"/>
                <a:gd name="T25" fmla="*/ 78 h 129"/>
                <a:gd name="T26" fmla="*/ 129 w 130"/>
                <a:gd name="T27" fmla="*/ 71 h 129"/>
                <a:gd name="T28" fmla="*/ 130 w 130"/>
                <a:gd name="T29" fmla="*/ 65 h 129"/>
                <a:gd name="T30" fmla="*/ 130 w 130"/>
                <a:gd name="T31" fmla="*/ 65 h 129"/>
                <a:gd name="T32" fmla="*/ 129 w 130"/>
                <a:gd name="T33" fmla="*/ 58 h 129"/>
                <a:gd name="T34" fmla="*/ 128 w 130"/>
                <a:gd name="T35" fmla="*/ 51 h 129"/>
                <a:gd name="T36" fmla="*/ 127 w 130"/>
                <a:gd name="T37" fmla="*/ 45 h 129"/>
                <a:gd name="T38" fmla="*/ 125 w 130"/>
                <a:gd name="T39" fmla="*/ 39 h 129"/>
                <a:gd name="T40" fmla="*/ 119 w 130"/>
                <a:gd name="T41" fmla="*/ 28 h 129"/>
                <a:gd name="T42" fmla="*/ 110 w 130"/>
                <a:gd name="T43" fmla="*/ 19 h 129"/>
                <a:gd name="T44" fmla="*/ 101 w 130"/>
                <a:gd name="T45" fmla="*/ 11 h 129"/>
                <a:gd name="T46" fmla="*/ 90 w 130"/>
                <a:gd name="T47" fmla="*/ 6 h 129"/>
                <a:gd name="T48" fmla="*/ 84 w 130"/>
                <a:gd name="T49" fmla="*/ 3 h 129"/>
                <a:gd name="T50" fmla="*/ 78 w 130"/>
                <a:gd name="T51" fmla="*/ 1 h 129"/>
                <a:gd name="T52" fmla="*/ 72 w 130"/>
                <a:gd name="T53" fmla="*/ 0 h 129"/>
                <a:gd name="T54" fmla="*/ 65 w 130"/>
                <a:gd name="T55" fmla="*/ 0 h 129"/>
                <a:gd name="T56" fmla="*/ 65 w 130"/>
                <a:gd name="T57" fmla="*/ 0 h 129"/>
                <a:gd name="T58" fmla="*/ 58 w 130"/>
                <a:gd name="T59" fmla="*/ 0 h 129"/>
                <a:gd name="T60" fmla="*/ 51 w 130"/>
                <a:gd name="T61" fmla="*/ 1 h 129"/>
                <a:gd name="T62" fmla="*/ 45 w 130"/>
                <a:gd name="T63" fmla="*/ 3 h 129"/>
                <a:gd name="T64" fmla="*/ 40 w 130"/>
                <a:gd name="T65" fmla="*/ 6 h 129"/>
                <a:gd name="T66" fmla="*/ 29 w 130"/>
                <a:gd name="T67" fmla="*/ 11 h 129"/>
                <a:gd name="T68" fmla="*/ 20 w 130"/>
                <a:gd name="T69" fmla="*/ 19 h 129"/>
                <a:gd name="T70" fmla="*/ 12 w 130"/>
                <a:gd name="T71" fmla="*/ 28 h 129"/>
                <a:gd name="T72" fmla="*/ 5 w 130"/>
                <a:gd name="T73" fmla="*/ 39 h 129"/>
                <a:gd name="T74" fmla="*/ 3 w 130"/>
                <a:gd name="T75" fmla="*/ 45 h 129"/>
                <a:gd name="T76" fmla="*/ 1 w 130"/>
                <a:gd name="T77" fmla="*/ 51 h 129"/>
                <a:gd name="T78" fmla="*/ 0 w 130"/>
                <a:gd name="T79" fmla="*/ 58 h 129"/>
                <a:gd name="T80" fmla="*/ 0 w 130"/>
                <a:gd name="T81" fmla="*/ 65 h 129"/>
                <a:gd name="T82" fmla="*/ 0 w 130"/>
                <a:gd name="T83" fmla="*/ 65 h 129"/>
                <a:gd name="T84" fmla="*/ 0 w 130"/>
                <a:gd name="T85" fmla="*/ 71 h 129"/>
                <a:gd name="T86" fmla="*/ 1 w 130"/>
                <a:gd name="T87" fmla="*/ 78 h 129"/>
                <a:gd name="T88" fmla="*/ 3 w 130"/>
                <a:gd name="T89" fmla="*/ 84 h 129"/>
                <a:gd name="T90" fmla="*/ 5 w 130"/>
                <a:gd name="T91" fmla="*/ 90 h 129"/>
                <a:gd name="T92" fmla="*/ 12 w 130"/>
                <a:gd name="T93" fmla="*/ 100 h 129"/>
                <a:gd name="T94" fmla="*/ 20 w 130"/>
                <a:gd name="T95" fmla="*/ 111 h 129"/>
                <a:gd name="T96" fmla="*/ 29 w 130"/>
                <a:gd name="T97" fmla="*/ 118 h 129"/>
                <a:gd name="T98" fmla="*/ 40 w 130"/>
                <a:gd name="T99" fmla="*/ 124 h 129"/>
                <a:gd name="T100" fmla="*/ 45 w 130"/>
                <a:gd name="T101" fmla="*/ 126 h 129"/>
                <a:gd name="T102" fmla="*/ 51 w 130"/>
                <a:gd name="T103" fmla="*/ 128 h 129"/>
                <a:gd name="T104" fmla="*/ 58 w 130"/>
                <a:gd name="T105" fmla="*/ 129 h 129"/>
                <a:gd name="T106" fmla="*/ 65 w 130"/>
                <a:gd name="T107" fmla="*/ 129 h 129"/>
                <a:gd name="T108" fmla="*/ 65 w 130"/>
                <a:gd name="T10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 h="129">
                  <a:moveTo>
                    <a:pt x="65" y="129"/>
                  </a:moveTo>
                  <a:lnTo>
                    <a:pt x="65" y="129"/>
                  </a:lnTo>
                  <a:lnTo>
                    <a:pt x="72" y="129"/>
                  </a:lnTo>
                  <a:lnTo>
                    <a:pt x="78" y="128"/>
                  </a:lnTo>
                  <a:lnTo>
                    <a:pt x="84" y="126"/>
                  </a:lnTo>
                  <a:lnTo>
                    <a:pt x="90" y="124"/>
                  </a:lnTo>
                  <a:lnTo>
                    <a:pt x="101" y="118"/>
                  </a:lnTo>
                  <a:lnTo>
                    <a:pt x="110" y="111"/>
                  </a:lnTo>
                  <a:lnTo>
                    <a:pt x="119" y="100"/>
                  </a:lnTo>
                  <a:lnTo>
                    <a:pt x="122" y="95"/>
                  </a:lnTo>
                  <a:lnTo>
                    <a:pt x="125" y="90"/>
                  </a:lnTo>
                  <a:lnTo>
                    <a:pt x="127" y="84"/>
                  </a:lnTo>
                  <a:lnTo>
                    <a:pt x="128" y="78"/>
                  </a:lnTo>
                  <a:lnTo>
                    <a:pt x="129" y="71"/>
                  </a:lnTo>
                  <a:lnTo>
                    <a:pt x="130" y="65"/>
                  </a:lnTo>
                  <a:lnTo>
                    <a:pt x="130" y="65"/>
                  </a:lnTo>
                  <a:lnTo>
                    <a:pt x="129" y="58"/>
                  </a:lnTo>
                  <a:lnTo>
                    <a:pt x="128" y="51"/>
                  </a:lnTo>
                  <a:lnTo>
                    <a:pt x="127" y="45"/>
                  </a:lnTo>
                  <a:lnTo>
                    <a:pt x="125" y="39"/>
                  </a:lnTo>
                  <a:lnTo>
                    <a:pt x="119" y="28"/>
                  </a:lnTo>
                  <a:lnTo>
                    <a:pt x="110" y="19"/>
                  </a:lnTo>
                  <a:lnTo>
                    <a:pt x="101" y="11"/>
                  </a:lnTo>
                  <a:lnTo>
                    <a:pt x="90" y="6"/>
                  </a:lnTo>
                  <a:lnTo>
                    <a:pt x="84" y="3"/>
                  </a:lnTo>
                  <a:lnTo>
                    <a:pt x="78" y="1"/>
                  </a:lnTo>
                  <a:lnTo>
                    <a:pt x="72" y="0"/>
                  </a:lnTo>
                  <a:lnTo>
                    <a:pt x="65" y="0"/>
                  </a:lnTo>
                  <a:lnTo>
                    <a:pt x="65" y="0"/>
                  </a:lnTo>
                  <a:lnTo>
                    <a:pt x="58" y="0"/>
                  </a:lnTo>
                  <a:lnTo>
                    <a:pt x="51" y="1"/>
                  </a:lnTo>
                  <a:lnTo>
                    <a:pt x="45" y="3"/>
                  </a:lnTo>
                  <a:lnTo>
                    <a:pt x="40" y="6"/>
                  </a:lnTo>
                  <a:lnTo>
                    <a:pt x="29" y="11"/>
                  </a:lnTo>
                  <a:lnTo>
                    <a:pt x="20" y="19"/>
                  </a:lnTo>
                  <a:lnTo>
                    <a:pt x="12" y="28"/>
                  </a:lnTo>
                  <a:lnTo>
                    <a:pt x="5" y="39"/>
                  </a:lnTo>
                  <a:lnTo>
                    <a:pt x="3" y="45"/>
                  </a:lnTo>
                  <a:lnTo>
                    <a:pt x="1" y="51"/>
                  </a:lnTo>
                  <a:lnTo>
                    <a:pt x="0" y="58"/>
                  </a:lnTo>
                  <a:lnTo>
                    <a:pt x="0" y="65"/>
                  </a:lnTo>
                  <a:lnTo>
                    <a:pt x="0" y="65"/>
                  </a:lnTo>
                  <a:lnTo>
                    <a:pt x="0" y="71"/>
                  </a:lnTo>
                  <a:lnTo>
                    <a:pt x="1" y="78"/>
                  </a:lnTo>
                  <a:lnTo>
                    <a:pt x="3" y="84"/>
                  </a:lnTo>
                  <a:lnTo>
                    <a:pt x="5" y="90"/>
                  </a:lnTo>
                  <a:lnTo>
                    <a:pt x="12" y="100"/>
                  </a:lnTo>
                  <a:lnTo>
                    <a:pt x="20" y="111"/>
                  </a:lnTo>
                  <a:lnTo>
                    <a:pt x="29" y="118"/>
                  </a:lnTo>
                  <a:lnTo>
                    <a:pt x="40" y="124"/>
                  </a:lnTo>
                  <a:lnTo>
                    <a:pt x="45" y="126"/>
                  </a:lnTo>
                  <a:lnTo>
                    <a:pt x="51" y="128"/>
                  </a:lnTo>
                  <a:lnTo>
                    <a:pt x="58" y="129"/>
                  </a:lnTo>
                  <a:lnTo>
                    <a:pt x="65" y="129"/>
                  </a:lnTo>
                  <a:lnTo>
                    <a:pt x="65" y="1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200" name="Freeform 232"/>
            <p:cNvSpPr>
              <a:spLocks/>
            </p:cNvSpPr>
            <p:nvPr/>
          </p:nvSpPr>
          <p:spPr bwMode="auto">
            <a:xfrm>
              <a:off x="1169444" y="3145427"/>
              <a:ext cx="44401" cy="44401"/>
            </a:xfrm>
            <a:custGeom>
              <a:avLst/>
              <a:gdLst>
                <a:gd name="T0" fmla="*/ 65 w 130"/>
                <a:gd name="T1" fmla="*/ 128 h 128"/>
                <a:gd name="T2" fmla="*/ 65 w 130"/>
                <a:gd name="T3" fmla="*/ 128 h 128"/>
                <a:gd name="T4" fmla="*/ 72 w 130"/>
                <a:gd name="T5" fmla="*/ 128 h 128"/>
                <a:gd name="T6" fmla="*/ 78 w 130"/>
                <a:gd name="T7" fmla="*/ 127 h 128"/>
                <a:gd name="T8" fmla="*/ 84 w 130"/>
                <a:gd name="T9" fmla="*/ 125 h 128"/>
                <a:gd name="T10" fmla="*/ 90 w 130"/>
                <a:gd name="T11" fmla="*/ 123 h 128"/>
                <a:gd name="T12" fmla="*/ 95 w 130"/>
                <a:gd name="T13" fmla="*/ 121 h 128"/>
                <a:gd name="T14" fmla="*/ 101 w 130"/>
                <a:gd name="T15" fmla="*/ 117 h 128"/>
                <a:gd name="T16" fmla="*/ 110 w 130"/>
                <a:gd name="T17" fmla="*/ 110 h 128"/>
                <a:gd name="T18" fmla="*/ 119 w 130"/>
                <a:gd name="T19" fmla="*/ 100 h 128"/>
                <a:gd name="T20" fmla="*/ 125 w 130"/>
                <a:gd name="T21" fmla="*/ 90 h 128"/>
                <a:gd name="T22" fmla="*/ 127 w 130"/>
                <a:gd name="T23" fmla="*/ 84 h 128"/>
                <a:gd name="T24" fmla="*/ 128 w 130"/>
                <a:gd name="T25" fmla="*/ 77 h 128"/>
                <a:gd name="T26" fmla="*/ 129 w 130"/>
                <a:gd name="T27" fmla="*/ 70 h 128"/>
                <a:gd name="T28" fmla="*/ 130 w 130"/>
                <a:gd name="T29" fmla="*/ 64 h 128"/>
                <a:gd name="T30" fmla="*/ 130 w 130"/>
                <a:gd name="T31" fmla="*/ 64 h 128"/>
                <a:gd name="T32" fmla="*/ 129 w 130"/>
                <a:gd name="T33" fmla="*/ 57 h 128"/>
                <a:gd name="T34" fmla="*/ 128 w 130"/>
                <a:gd name="T35" fmla="*/ 51 h 128"/>
                <a:gd name="T36" fmla="*/ 127 w 130"/>
                <a:gd name="T37" fmla="*/ 45 h 128"/>
                <a:gd name="T38" fmla="*/ 125 w 130"/>
                <a:gd name="T39" fmla="*/ 39 h 128"/>
                <a:gd name="T40" fmla="*/ 122 w 130"/>
                <a:gd name="T41" fmla="*/ 34 h 128"/>
                <a:gd name="T42" fmla="*/ 119 w 130"/>
                <a:gd name="T43" fmla="*/ 27 h 128"/>
                <a:gd name="T44" fmla="*/ 110 w 130"/>
                <a:gd name="T45" fmla="*/ 18 h 128"/>
                <a:gd name="T46" fmla="*/ 101 w 130"/>
                <a:gd name="T47" fmla="*/ 10 h 128"/>
                <a:gd name="T48" fmla="*/ 90 w 130"/>
                <a:gd name="T49" fmla="*/ 5 h 128"/>
                <a:gd name="T50" fmla="*/ 84 w 130"/>
                <a:gd name="T51" fmla="*/ 2 h 128"/>
                <a:gd name="T52" fmla="*/ 78 w 130"/>
                <a:gd name="T53" fmla="*/ 1 h 128"/>
                <a:gd name="T54" fmla="*/ 72 w 130"/>
                <a:gd name="T55" fmla="*/ 0 h 128"/>
                <a:gd name="T56" fmla="*/ 65 w 130"/>
                <a:gd name="T57" fmla="*/ 0 h 128"/>
                <a:gd name="T58" fmla="*/ 65 w 130"/>
                <a:gd name="T59" fmla="*/ 0 h 128"/>
                <a:gd name="T60" fmla="*/ 58 w 130"/>
                <a:gd name="T61" fmla="*/ 0 h 128"/>
                <a:gd name="T62" fmla="*/ 51 w 130"/>
                <a:gd name="T63" fmla="*/ 1 h 128"/>
                <a:gd name="T64" fmla="*/ 45 w 130"/>
                <a:gd name="T65" fmla="*/ 2 h 128"/>
                <a:gd name="T66" fmla="*/ 40 w 130"/>
                <a:gd name="T67" fmla="*/ 5 h 128"/>
                <a:gd name="T68" fmla="*/ 29 w 130"/>
                <a:gd name="T69" fmla="*/ 10 h 128"/>
                <a:gd name="T70" fmla="*/ 20 w 130"/>
                <a:gd name="T71" fmla="*/ 18 h 128"/>
                <a:gd name="T72" fmla="*/ 12 w 130"/>
                <a:gd name="T73" fmla="*/ 27 h 128"/>
                <a:gd name="T74" fmla="*/ 5 w 130"/>
                <a:gd name="T75" fmla="*/ 39 h 128"/>
                <a:gd name="T76" fmla="*/ 3 w 130"/>
                <a:gd name="T77" fmla="*/ 45 h 128"/>
                <a:gd name="T78" fmla="*/ 1 w 130"/>
                <a:gd name="T79" fmla="*/ 51 h 128"/>
                <a:gd name="T80" fmla="*/ 0 w 130"/>
                <a:gd name="T81" fmla="*/ 57 h 128"/>
                <a:gd name="T82" fmla="*/ 0 w 130"/>
                <a:gd name="T83" fmla="*/ 64 h 128"/>
                <a:gd name="T84" fmla="*/ 0 w 130"/>
                <a:gd name="T85" fmla="*/ 64 h 128"/>
                <a:gd name="T86" fmla="*/ 0 w 130"/>
                <a:gd name="T87" fmla="*/ 70 h 128"/>
                <a:gd name="T88" fmla="*/ 1 w 130"/>
                <a:gd name="T89" fmla="*/ 77 h 128"/>
                <a:gd name="T90" fmla="*/ 3 w 130"/>
                <a:gd name="T91" fmla="*/ 84 h 128"/>
                <a:gd name="T92" fmla="*/ 5 w 130"/>
                <a:gd name="T93" fmla="*/ 90 h 128"/>
                <a:gd name="T94" fmla="*/ 12 w 130"/>
                <a:gd name="T95" fmla="*/ 100 h 128"/>
                <a:gd name="T96" fmla="*/ 20 w 130"/>
                <a:gd name="T97" fmla="*/ 110 h 128"/>
                <a:gd name="T98" fmla="*/ 29 w 130"/>
                <a:gd name="T99" fmla="*/ 117 h 128"/>
                <a:gd name="T100" fmla="*/ 40 w 130"/>
                <a:gd name="T101" fmla="*/ 123 h 128"/>
                <a:gd name="T102" fmla="*/ 45 w 130"/>
                <a:gd name="T103" fmla="*/ 125 h 128"/>
                <a:gd name="T104" fmla="*/ 51 w 130"/>
                <a:gd name="T105" fmla="*/ 127 h 128"/>
                <a:gd name="T106" fmla="*/ 58 w 130"/>
                <a:gd name="T107" fmla="*/ 128 h 128"/>
                <a:gd name="T108" fmla="*/ 65 w 130"/>
                <a:gd name="T109" fmla="*/ 128 h 128"/>
                <a:gd name="T110" fmla="*/ 65 w 130"/>
                <a:gd name="T11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8">
                  <a:moveTo>
                    <a:pt x="65" y="128"/>
                  </a:moveTo>
                  <a:lnTo>
                    <a:pt x="65" y="128"/>
                  </a:lnTo>
                  <a:lnTo>
                    <a:pt x="72" y="128"/>
                  </a:lnTo>
                  <a:lnTo>
                    <a:pt x="78" y="127"/>
                  </a:lnTo>
                  <a:lnTo>
                    <a:pt x="84" y="125"/>
                  </a:lnTo>
                  <a:lnTo>
                    <a:pt x="90" y="123"/>
                  </a:lnTo>
                  <a:lnTo>
                    <a:pt x="95" y="121"/>
                  </a:lnTo>
                  <a:lnTo>
                    <a:pt x="101" y="117"/>
                  </a:lnTo>
                  <a:lnTo>
                    <a:pt x="110" y="110"/>
                  </a:lnTo>
                  <a:lnTo>
                    <a:pt x="119" y="100"/>
                  </a:lnTo>
                  <a:lnTo>
                    <a:pt x="125" y="90"/>
                  </a:lnTo>
                  <a:lnTo>
                    <a:pt x="127" y="84"/>
                  </a:lnTo>
                  <a:lnTo>
                    <a:pt x="128" y="77"/>
                  </a:lnTo>
                  <a:lnTo>
                    <a:pt x="129" y="70"/>
                  </a:lnTo>
                  <a:lnTo>
                    <a:pt x="130" y="64"/>
                  </a:lnTo>
                  <a:lnTo>
                    <a:pt x="130" y="64"/>
                  </a:lnTo>
                  <a:lnTo>
                    <a:pt x="129" y="57"/>
                  </a:lnTo>
                  <a:lnTo>
                    <a:pt x="128" y="51"/>
                  </a:lnTo>
                  <a:lnTo>
                    <a:pt x="127" y="45"/>
                  </a:lnTo>
                  <a:lnTo>
                    <a:pt x="125" y="39"/>
                  </a:lnTo>
                  <a:lnTo>
                    <a:pt x="122" y="34"/>
                  </a:lnTo>
                  <a:lnTo>
                    <a:pt x="119" y="27"/>
                  </a:lnTo>
                  <a:lnTo>
                    <a:pt x="110" y="18"/>
                  </a:lnTo>
                  <a:lnTo>
                    <a:pt x="101" y="10"/>
                  </a:lnTo>
                  <a:lnTo>
                    <a:pt x="90" y="5"/>
                  </a:lnTo>
                  <a:lnTo>
                    <a:pt x="84" y="2"/>
                  </a:lnTo>
                  <a:lnTo>
                    <a:pt x="78" y="1"/>
                  </a:lnTo>
                  <a:lnTo>
                    <a:pt x="72" y="0"/>
                  </a:lnTo>
                  <a:lnTo>
                    <a:pt x="65" y="0"/>
                  </a:lnTo>
                  <a:lnTo>
                    <a:pt x="65" y="0"/>
                  </a:lnTo>
                  <a:lnTo>
                    <a:pt x="58" y="0"/>
                  </a:lnTo>
                  <a:lnTo>
                    <a:pt x="51" y="1"/>
                  </a:lnTo>
                  <a:lnTo>
                    <a:pt x="45" y="2"/>
                  </a:lnTo>
                  <a:lnTo>
                    <a:pt x="40" y="5"/>
                  </a:lnTo>
                  <a:lnTo>
                    <a:pt x="29" y="10"/>
                  </a:lnTo>
                  <a:lnTo>
                    <a:pt x="20" y="18"/>
                  </a:lnTo>
                  <a:lnTo>
                    <a:pt x="12" y="27"/>
                  </a:lnTo>
                  <a:lnTo>
                    <a:pt x="5" y="39"/>
                  </a:lnTo>
                  <a:lnTo>
                    <a:pt x="3" y="45"/>
                  </a:lnTo>
                  <a:lnTo>
                    <a:pt x="1" y="51"/>
                  </a:lnTo>
                  <a:lnTo>
                    <a:pt x="0" y="57"/>
                  </a:lnTo>
                  <a:lnTo>
                    <a:pt x="0" y="64"/>
                  </a:lnTo>
                  <a:lnTo>
                    <a:pt x="0" y="64"/>
                  </a:lnTo>
                  <a:lnTo>
                    <a:pt x="0" y="70"/>
                  </a:lnTo>
                  <a:lnTo>
                    <a:pt x="1" y="77"/>
                  </a:lnTo>
                  <a:lnTo>
                    <a:pt x="3" y="84"/>
                  </a:lnTo>
                  <a:lnTo>
                    <a:pt x="5" y="90"/>
                  </a:lnTo>
                  <a:lnTo>
                    <a:pt x="12" y="100"/>
                  </a:lnTo>
                  <a:lnTo>
                    <a:pt x="20" y="110"/>
                  </a:lnTo>
                  <a:lnTo>
                    <a:pt x="29" y="117"/>
                  </a:lnTo>
                  <a:lnTo>
                    <a:pt x="40" y="123"/>
                  </a:lnTo>
                  <a:lnTo>
                    <a:pt x="45" y="125"/>
                  </a:lnTo>
                  <a:lnTo>
                    <a:pt x="51" y="127"/>
                  </a:lnTo>
                  <a:lnTo>
                    <a:pt x="58" y="128"/>
                  </a:lnTo>
                  <a:lnTo>
                    <a:pt x="65" y="128"/>
                  </a:lnTo>
                  <a:lnTo>
                    <a:pt x="65" y="1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201" name="Freeform 233"/>
            <p:cNvSpPr>
              <a:spLocks/>
            </p:cNvSpPr>
            <p:nvPr/>
          </p:nvSpPr>
          <p:spPr bwMode="auto">
            <a:xfrm>
              <a:off x="1169444" y="3064026"/>
              <a:ext cx="44401" cy="44401"/>
            </a:xfrm>
            <a:custGeom>
              <a:avLst/>
              <a:gdLst>
                <a:gd name="T0" fmla="*/ 65 w 130"/>
                <a:gd name="T1" fmla="*/ 130 h 130"/>
                <a:gd name="T2" fmla="*/ 65 w 130"/>
                <a:gd name="T3" fmla="*/ 130 h 130"/>
                <a:gd name="T4" fmla="*/ 72 w 130"/>
                <a:gd name="T5" fmla="*/ 129 h 130"/>
                <a:gd name="T6" fmla="*/ 78 w 130"/>
                <a:gd name="T7" fmla="*/ 128 h 130"/>
                <a:gd name="T8" fmla="*/ 84 w 130"/>
                <a:gd name="T9" fmla="*/ 127 h 130"/>
                <a:gd name="T10" fmla="*/ 90 w 130"/>
                <a:gd name="T11" fmla="*/ 125 h 130"/>
                <a:gd name="T12" fmla="*/ 95 w 130"/>
                <a:gd name="T13" fmla="*/ 122 h 130"/>
                <a:gd name="T14" fmla="*/ 101 w 130"/>
                <a:gd name="T15" fmla="*/ 119 h 130"/>
                <a:gd name="T16" fmla="*/ 110 w 130"/>
                <a:gd name="T17" fmla="*/ 110 h 130"/>
                <a:gd name="T18" fmla="*/ 119 w 130"/>
                <a:gd name="T19" fmla="*/ 100 h 130"/>
                <a:gd name="T20" fmla="*/ 125 w 130"/>
                <a:gd name="T21" fmla="*/ 90 h 130"/>
                <a:gd name="T22" fmla="*/ 127 w 130"/>
                <a:gd name="T23" fmla="*/ 84 h 130"/>
                <a:gd name="T24" fmla="*/ 128 w 130"/>
                <a:gd name="T25" fmla="*/ 78 h 130"/>
                <a:gd name="T26" fmla="*/ 129 w 130"/>
                <a:gd name="T27" fmla="*/ 71 h 130"/>
                <a:gd name="T28" fmla="*/ 130 w 130"/>
                <a:gd name="T29" fmla="*/ 65 h 130"/>
                <a:gd name="T30" fmla="*/ 130 w 130"/>
                <a:gd name="T31" fmla="*/ 65 h 130"/>
                <a:gd name="T32" fmla="*/ 129 w 130"/>
                <a:gd name="T33" fmla="*/ 57 h 130"/>
                <a:gd name="T34" fmla="*/ 128 w 130"/>
                <a:gd name="T35" fmla="*/ 51 h 130"/>
                <a:gd name="T36" fmla="*/ 127 w 130"/>
                <a:gd name="T37" fmla="*/ 45 h 130"/>
                <a:gd name="T38" fmla="*/ 125 w 130"/>
                <a:gd name="T39" fmla="*/ 39 h 130"/>
                <a:gd name="T40" fmla="*/ 119 w 130"/>
                <a:gd name="T41" fmla="*/ 29 h 130"/>
                <a:gd name="T42" fmla="*/ 110 w 130"/>
                <a:gd name="T43" fmla="*/ 19 h 130"/>
                <a:gd name="T44" fmla="*/ 101 w 130"/>
                <a:gd name="T45" fmla="*/ 11 h 130"/>
                <a:gd name="T46" fmla="*/ 90 w 130"/>
                <a:gd name="T47" fmla="*/ 5 h 130"/>
                <a:gd name="T48" fmla="*/ 84 w 130"/>
                <a:gd name="T49" fmla="*/ 2 h 130"/>
                <a:gd name="T50" fmla="*/ 78 w 130"/>
                <a:gd name="T51" fmla="*/ 1 h 130"/>
                <a:gd name="T52" fmla="*/ 72 w 130"/>
                <a:gd name="T53" fmla="*/ 0 h 130"/>
                <a:gd name="T54" fmla="*/ 65 w 130"/>
                <a:gd name="T55" fmla="*/ 0 h 130"/>
                <a:gd name="T56" fmla="*/ 65 w 130"/>
                <a:gd name="T57" fmla="*/ 0 h 130"/>
                <a:gd name="T58" fmla="*/ 58 w 130"/>
                <a:gd name="T59" fmla="*/ 0 h 130"/>
                <a:gd name="T60" fmla="*/ 51 w 130"/>
                <a:gd name="T61" fmla="*/ 1 h 130"/>
                <a:gd name="T62" fmla="*/ 45 w 130"/>
                <a:gd name="T63" fmla="*/ 2 h 130"/>
                <a:gd name="T64" fmla="*/ 40 w 130"/>
                <a:gd name="T65" fmla="*/ 5 h 130"/>
                <a:gd name="T66" fmla="*/ 29 w 130"/>
                <a:gd name="T67" fmla="*/ 11 h 130"/>
                <a:gd name="T68" fmla="*/ 20 w 130"/>
                <a:gd name="T69" fmla="*/ 19 h 130"/>
                <a:gd name="T70" fmla="*/ 12 w 130"/>
                <a:gd name="T71" fmla="*/ 29 h 130"/>
                <a:gd name="T72" fmla="*/ 5 w 130"/>
                <a:gd name="T73" fmla="*/ 39 h 130"/>
                <a:gd name="T74" fmla="*/ 3 w 130"/>
                <a:gd name="T75" fmla="*/ 45 h 130"/>
                <a:gd name="T76" fmla="*/ 1 w 130"/>
                <a:gd name="T77" fmla="*/ 51 h 130"/>
                <a:gd name="T78" fmla="*/ 0 w 130"/>
                <a:gd name="T79" fmla="*/ 57 h 130"/>
                <a:gd name="T80" fmla="*/ 0 w 130"/>
                <a:gd name="T81" fmla="*/ 65 h 130"/>
                <a:gd name="T82" fmla="*/ 0 w 130"/>
                <a:gd name="T83" fmla="*/ 65 h 130"/>
                <a:gd name="T84" fmla="*/ 0 w 130"/>
                <a:gd name="T85" fmla="*/ 71 h 130"/>
                <a:gd name="T86" fmla="*/ 1 w 130"/>
                <a:gd name="T87" fmla="*/ 78 h 130"/>
                <a:gd name="T88" fmla="*/ 3 w 130"/>
                <a:gd name="T89" fmla="*/ 84 h 130"/>
                <a:gd name="T90" fmla="*/ 5 w 130"/>
                <a:gd name="T91" fmla="*/ 90 h 130"/>
                <a:gd name="T92" fmla="*/ 12 w 130"/>
                <a:gd name="T93" fmla="*/ 100 h 130"/>
                <a:gd name="T94" fmla="*/ 20 w 130"/>
                <a:gd name="T95" fmla="*/ 110 h 130"/>
                <a:gd name="T96" fmla="*/ 29 w 130"/>
                <a:gd name="T97" fmla="*/ 119 h 130"/>
                <a:gd name="T98" fmla="*/ 34 w 130"/>
                <a:gd name="T99" fmla="*/ 122 h 130"/>
                <a:gd name="T100" fmla="*/ 40 w 130"/>
                <a:gd name="T101" fmla="*/ 125 h 130"/>
                <a:gd name="T102" fmla="*/ 45 w 130"/>
                <a:gd name="T103" fmla="*/ 127 h 130"/>
                <a:gd name="T104" fmla="*/ 51 w 130"/>
                <a:gd name="T105" fmla="*/ 128 h 130"/>
                <a:gd name="T106" fmla="*/ 58 w 130"/>
                <a:gd name="T107" fmla="*/ 129 h 130"/>
                <a:gd name="T108" fmla="*/ 65 w 130"/>
                <a:gd name="T109" fmla="*/ 130 h 130"/>
                <a:gd name="T110" fmla="*/ 65 w 130"/>
                <a:gd name="T111"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130"/>
                  </a:moveTo>
                  <a:lnTo>
                    <a:pt x="65" y="130"/>
                  </a:lnTo>
                  <a:lnTo>
                    <a:pt x="72" y="129"/>
                  </a:lnTo>
                  <a:lnTo>
                    <a:pt x="78" y="128"/>
                  </a:lnTo>
                  <a:lnTo>
                    <a:pt x="84" y="127"/>
                  </a:lnTo>
                  <a:lnTo>
                    <a:pt x="90" y="125"/>
                  </a:lnTo>
                  <a:lnTo>
                    <a:pt x="95" y="122"/>
                  </a:lnTo>
                  <a:lnTo>
                    <a:pt x="101" y="119"/>
                  </a:lnTo>
                  <a:lnTo>
                    <a:pt x="110" y="110"/>
                  </a:lnTo>
                  <a:lnTo>
                    <a:pt x="119" y="100"/>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lnTo>
                    <a:pt x="58" y="0"/>
                  </a:lnTo>
                  <a:lnTo>
                    <a:pt x="51" y="1"/>
                  </a:lnTo>
                  <a:lnTo>
                    <a:pt x="45"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12" y="100"/>
                  </a:lnTo>
                  <a:lnTo>
                    <a:pt x="20" y="110"/>
                  </a:lnTo>
                  <a:lnTo>
                    <a:pt x="29" y="119"/>
                  </a:lnTo>
                  <a:lnTo>
                    <a:pt x="34" y="122"/>
                  </a:lnTo>
                  <a:lnTo>
                    <a:pt x="40" y="125"/>
                  </a:lnTo>
                  <a:lnTo>
                    <a:pt x="45" y="127"/>
                  </a:lnTo>
                  <a:lnTo>
                    <a:pt x="51" y="128"/>
                  </a:lnTo>
                  <a:lnTo>
                    <a:pt x="58" y="129"/>
                  </a:lnTo>
                  <a:lnTo>
                    <a:pt x="65" y="130"/>
                  </a:lnTo>
                  <a:lnTo>
                    <a:pt x="65"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202" name="Freeform 234"/>
            <p:cNvSpPr>
              <a:spLocks/>
            </p:cNvSpPr>
            <p:nvPr/>
          </p:nvSpPr>
          <p:spPr bwMode="auto">
            <a:xfrm>
              <a:off x="1085576" y="3064026"/>
              <a:ext cx="46868" cy="44401"/>
            </a:xfrm>
            <a:custGeom>
              <a:avLst/>
              <a:gdLst>
                <a:gd name="T0" fmla="*/ 64 w 129"/>
                <a:gd name="T1" fmla="*/ 130 h 130"/>
                <a:gd name="T2" fmla="*/ 64 w 129"/>
                <a:gd name="T3" fmla="*/ 130 h 130"/>
                <a:gd name="T4" fmla="*/ 71 w 129"/>
                <a:gd name="T5" fmla="*/ 129 h 130"/>
                <a:gd name="T6" fmla="*/ 77 w 129"/>
                <a:gd name="T7" fmla="*/ 128 h 130"/>
                <a:gd name="T8" fmla="*/ 83 w 129"/>
                <a:gd name="T9" fmla="*/ 127 h 130"/>
                <a:gd name="T10" fmla="*/ 90 w 129"/>
                <a:gd name="T11" fmla="*/ 125 h 130"/>
                <a:gd name="T12" fmla="*/ 96 w 129"/>
                <a:gd name="T13" fmla="*/ 122 h 130"/>
                <a:gd name="T14" fmla="*/ 101 w 129"/>
                <a:gd name="T15" fmla="*/ 119 h 130"/>
                <a:gd name="T16" fmla="*/ 110 w 129"/>
                <a:gd name="T17" fmla="*/ 110 h 130"/>
                <a:gd name="T18" fmla="*/ 118 w 129"/>
                <a:gd name="T19" fmla="*/ 101 h 130"/>
                <a:gd name="T20" fmla="*/ 124 w 129"/>
                <a:gd name="T21" fmla="*/ 90 h 130"/>
                <a:gd name="T22" fmla="*/ 126 w 129"/>
                <a:gd name="T23" fmla="*/ 84 h 130"/>
                <a:gd name="T24" fmla="*/ 127 w 129"/>
                <a:gd name="T25" fmla="*/ 78 h 130"/>
                <a:gd name="T26" fmla="*/ 128 w 129"/>
                <a:gd name="T27" fmla="*/ 71 h 130"/>
                <a:gd name="T28" fmla="*/ 129 w 129"/>
                <a:gd name="T29" fmla="*/ 65 h 130"/>
                <a:gd name="T30" fmla="*/ 129 w 129"/>
                <a:gd name="T31" fmla="*/ 65 h 130"/>
                <a:gd name="T32" fmla="*/ 128 w 129"/>
                <a:gd name="T33" fmla="*/ 57 h 130"/>
                <a:gd name="T34" fmla="*/ 127 w 129"/>
                <a:gd name="T35" fmla="*/ 51 h 130"/>
                <a:gd name="T36" fmla="*/ 126 w 129"/>
                <a:gd name="T37" fmla="*/ 45 h 130"/>
                <a:gd name="T38" fmla="*/ 124 w 129"/>
                <a:gd name="T39" fmla="*/ 39 h 130"/>
                <a:gd name="T40" fmla="*/ 118 w 129"/>
                <a:gd name="T41" fmla="*/ 29 h 130"/>
                <a:gd name="T42" fmla="*/ 110 w 129"/>
                <a:gd name="T43" fmla="*/ 19 h 130"/>
                <a:gd name="T44" fmla="*/ 101 w 129"/>
                <a:gd name="T45" fmla="*/ 11 h 130"/>
                <a:gd name="T46" fmla="*/ 96 w 129"/>
                <a:gd name="T47" fmla="*/ 7 h 130"/>
                <a:gd name="T48" fmla="*/ 90 w 129"/>
                <a:gd name="T49" fmla="*/ 5 h 130"/>
                <a:gd name="T50" fmla="*/ 83 w 129"/>
                <a:gd name="T51" fmla="*/ 2 h 130"/>
                <a:gd name="T52" fmla="*/ 77 w 129"/>
                <a:gd name="T53" fmla="*/ 1 h 130"/>
                <a:gd name="T54" fmla="*/ 71 w 129"/>
                <a:gd name="T55" fmla="*/ 0 h 130"/>
                <a:gd name="T56" fmla="*/ 64 w 129"/>
                <a:gd name="T57" fmla="*/ 0 h 130"/>
                <a:gd name="T58" fmla="*/ 64 w 129"/>
                <a:gd name="T59" fmla="*/ 0 h 130"/>
                <a:gd name="T60" fmla="*/ 58 w 129"/>
                <a:gd name="T61" fmla="*/ 0 h 130"/>
                <a:gd name="T62" fmla="*/ 52 w 129"/>
                <a:gd name="T63" fmla="*/ 1 h 130"/>
                <a:gd name="T64" fmla="*/ 46 w 129"/>
                <a:gd name="T65" fmla="*/ 2 h 130"/>
                <a:gd name="T66" fmla="*/ 40 w 129"/>
                <a:gd name="T67" fmla="*/ 5 h 130"/>
                <a:gd name="T68" fmla="*/ 33 w 129"/>
                <a:gd name="T69" fmla="*/ 7 h 130"/>
                <a:gd name="T70" fmla="*/ 28 w 129"/>
                <a:gd name="T71" fmla="*/ 11 h 130"/>
                <a:gd name="T72" fmla="*/ 19 w 129"/>
                <a:gd name="T73" fmla="*/ 19 h 130"/>
                <a:gd name="T74" fmla="*/ 11 w 129"/>
                <a:gd name="T75" fmla="*/ 29 h 130"/>
                <a:gd name="T76" fmla="*/ 5 w 129"/>
                <a:gd name="T77" fmla="*/ 39 h 130"/>
                <a:gd name="T78" fmla="*/ 3 w 129"/>
                <a:gd name="T79" fmla="*/ 45 h 130"/>
                <a:gd name="T80" fmla="*/ 1 w 129"/>
                <a:gd name="T81" fmla="*/ 51 h 130"/>
                <a:gd name="T82" fmla="*/ 0 w 129"/>
                <a:gd name="T83" fmla="*/ 57 h 130"/>
                <a:gd name="T84" fmla="*/ 0 w 129"/>
                <a:gd name="T85" fmla="*/ 65 h 130"/>
                <a:gd name="T86" fmla="*/ 0 w 129"/>
                <a:gd name="T87" fmla="*/ 65 h 130"/>
                <a:gd name="T88" fmla="*/ 0 w 129"/>
                <a:gd name="T89" fmla="*/ 71 h 130"/>
                <a:gd name="T90" fmla="*/ 1 w 129"/>
                <a:gd name="T91" fmla="*/ 78 h 130"/>
                <a:gd name="T92" fmla="*/ 3 w 129"/>
                <a:gd name="T93" fmla="*/ 84 h 130"/>
                <a:gd name="T94" fmla="*/ 5 w 129"/>
                <a:gd name="T95" fmla="*/ 90 h 130"/>
                <a:gd name="T96" fmla="*/ 8 w 129"/>
                <a:gd name="T97" fmla="*/ 95 h 130"/>
                <a:gd name="T98" fmla="*/ 11 w 129"/>
                <a:gd name="T99" fmla="*/ 101 h 130"/>
                <a:gd name="T100" fmla="*/ 19 w 129"/>
                <a:gd name="T101" fmla="*/ 110 h 130"/>
                <a:gd name="T102" fmla="*/ 28 w 129"/>
                <a:gd name="T103" fmla="*/ 119 h 130"/>
                <a:gd name="T104" fmla="*/ 33 w 129"/>
                <a:gd name="T105" fmla="*/ 122 h 130"/>
                <a:gd name="T106" fmla="*/ 40 w 129"/>
                <a:gd name="T107" fmla="*/ 125 h 130"/>
                <a:gd name="T108" fmla="*/ 46 w 129"/>
                <a:gd name="T109" fmla="*/ 127 h 130"/>
                <a:gd name="T110" fmla="*/ 52 w 129"/>
                <a:gd name="T111" fmla="*/ 128 h 130"/>
                <a:gd name="T112" fmla="*/ 58 w 129"/>
                <a:gd name="T113" fmla="*/ 129 h 130"/>
                <a:gd name="T114" fmla="*/ 64 w 129"/>
                <a:gd name="T115" fmla="*/ 130 h 130"/>
                <a:gd name="T116" fmla="*/ 64 w 129"/>
                <a:gd name="T11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 h="130">
                  <a:moveTo>
                    <a:pt x="64" y="130"/>
                  </a:moveTo>
                  <a:lnTo>
                    <a:pt x="64" y="130"/>
                  </a:lnTo>
                  <a:lnTo>
                    <a:pt x="71" y="129"/>
                  </a:lnTo>
                  <a:lnTo>
                    <a:pt x="77" y="128"/>
                  </a:lnTo>
                  <a:lnTo>
                    <a:pt x="83" y="127"/>
                  </a:lnTo>
                  <a:lnTo>
                    <a:pt x="90" y="125"/>
                  </a:lnTo>
                  <a:lnTo>
                    <a:pt x="96" y="122"/>
                  </a:lnTo>
                  <a:lnTo>
                    <a:pt x="101" y="119"/>
                  </a:lnTo>
                  <a:lnTo>
                    <a:pt x="110" y="110"/>
                  </a:lnTo>
                  <a:lnTo>
                    <a:pt x="118" y="101"/>
                  </a:lnTo>
                  <a:lnTo>
                    <a:pt x="124" y="90"/>
                  </a:lnTo>
                  <a:lnTo>
                    <a:pt x="126" y="84"/>
                  </a:lnTo>
                  <a:lnTo>
                    <a:pt x="127" y="78"/>
                  </a:lnTo>
                  <a:lnTo>
                    <a:pt x="128" y="71"/>
                  </a:lnTo>
                  <a:lnTo>
                    <a:pt x="129" y="65"/>
                  </a:lnTo>
                  <a:lnTo>
                    <a:pt x="129" y="65"/>
                  </a:lnTo>
                  <a:lnTo>
                    <a:pt x="128" y="57"/>
                  </a:lnTo>
                  <a:lnTo>
                    <a:pt x="127" y="51"/>
                  </a:lnTo>
                  <a:lnTo>
                    <a:pt x="126" y="45"/>
                  </a:lnTo>
                  <a:lnTo>
                    <a:pt x="124" y="39"/>
                  </a:lnTo>
                  <a:lnTo>
                    <a:pt x="118" y="29"/>
                  </a:lnTo>
                  <a:lnTo>
                    <a:pt x="110" y="19"/>
                  </a:lnTo>
                  <a:lnTo>
                    <a:pt x="101" y="11"/>
                  </a:lnTo>
                  <a:lnTo>
                    <a:pt x="96" y="7"/>
                  </a:lnTo>
                  <a:lnTo>
                    <a:pt x="90" y="5"/>
                  </a:lnTo>
                  <a:lnTo>
                    <a:pt x="83" y="2"/>
                  </a:lnTo>
                  <a:lnTo>
                    <a:pt x="77" y="1"/>
                  </a:lnTo>
                  <a:lnTo>
                    <a:pt x="71" y="0"/>
                  </a:lnTo>
                  <a:lnTo>
                    <a:pt x="64" y="0"/>
                  </a:lnTo>
                  <a:lnTo>
                    <a:pt x="64" y="0"/>
                  </a:lnTo>
                  <a:lnTo>
                    <a:pt x="58" y="0"/>
                  </a:lnTo>
                  <a:lnTo>
                    <a:pt x="52" y="1"/>
                  </a:lnTo>
                  <a:lnTo>
                    <a:pt x="46" y="2"/>
                  </a:lnTo>
                  <a:lnTo>
                    <a:pt x="40" y="5"/>
                  </a:lnTo>
                  <a:lnTo>
                    <a:pt x="33" y="7"/>
                  </a:lnTo>
                  <a:lnTo>
                    <a:pt x="28" y="11"/>
                  </a:lnTo>
                  <a:lnTo>
                    <a:pt x="19" y="19"/>
                  </a:lnTo>
                  <a:lnTo>
                    <a:pt x="11" y="29"/>
                  </a:lnTo>
                  <a:lnTo>
                    <a:pt x="5" y="39"/>
                  </a:lnTo>
                  <a:lnTo>
                    <a:pt x="3" y="45"/>
                  </a:lnTo>
                  <a:lnTo>
                    <a:pt x="1" y="51"/>
                  </a:lnTo>
                  <a:lnTo>
                    <a:pt x="0" y="57"/>
                  </a:lnTo>
                  <a:lnTo>
                    <a:pt x="0" y="65"/>
                  </a:lnTo>
                  <a:lnTo>
                    <a:pt x="0" y="65"/>
                  </a:lnTo>
                  <a:lnTo>
                    <a:pt x="0" y="71"/>
                  </a:lnTo>
                  <a:lnTo>
                    <a:pt x="1" y="78"/>
                  </a:lnTo>
                  <a:lnTo>
                    <a:pt x="3" y="84"/>
                  </a:lnTo>
                  <a:lnTo>
                    <a:pt x="5" y="90"/>
                  </a:lnTo>
                  <a:lnTo>
                    <a:pt x="8" y="95"/>
                  </a:lnTo>
                  <a:lnTo>
                    <a:pt x="11" y="101"/>
                  </a:lnTo>
                  <a:lnTo>
                    <a:pt x="19" y="110"/>
                  </a:lnTo>
                  <a:lnTo>
                    <a:pt x="28" y="119"/>
                  </a:lnTo>
                  <a:lnTo>
                    <a:pt x="33" y="122"/>
                  </a:lnTo>
                  <a:lnTo>
                    <a:pt x="40" y="125"/>
                  </a:lnTo>
                  <a:lnTo>
                    <a:pt x="46" y="127"/>
                  </a:lnTo>
                  <a:lnTo>
                    <a:pt x="52" y="128"/>
                  </a:lnTo>
                  <a:lnTo>
                    <a:pt x="58" y="129"/>
                  </a:lnTo>
                  <a:lnTo>
                    <a:pt x="64" y="130"/>
                  </a:lnTo>
                  <a:lnTo>
                    <a:pt x="64"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203" name="Freeform 235"/>
            <p:cNvSpPr>
              <a:spLocks/>
            </p:cNvSpPr>
            <p:nvPr/>
          </p:nvSpPr>
          <p:spPr bwMode="auto">
            <a:xfrm>
              <a:off x="1004174" y="3064026"/>
              <a:ext cx="46868" cy="44401"/>
            </a:xfrm>
            <a:custGeom>
              <a:avLst/>
              <a:gdLst>
                <a:gd name="T0" fmla="*/ 65 w 130"/>
                <a:gd name="T1" fmla="*/ 0 h 130"/>
                <a:gd name="T2" fmla="*/ 65 w 130"/>
                <a:gd name="T3" fmla="*/ 0 h 130"/>
                <a:gd name="T4" fmla="*/ 58 w 130"/>
                <a:gd name="T5" fmla="*/ 0 h 130"/>
                <a:gd name="T6" fmla="*/ 52 w 130"/>
                <a:gd name="T7" fmla="*/ 1 h 130"/>
                <a:gd name="T8" fmla="*/ 46 w 130"/>
                <a:gd name="T9" fmla="*/ 2 h 130"/>
                <a:gd name="T10" fmla="*/ 40 w 130"/>
                <a:gd name="T11" fmla="*/ 5 h 130"/>
                <a:gd name="T12" fmla="*/ 29 w 130"/>
                <a:gd name="T13" fmla="*/ 11 h 130"/>
                <a:gd name="T14" fmla="*/ 20 w 130"/>
                <a:gd name="T15" fmla="*/ 19 h 130"/>
                <a:gd name="T16" fmla="*/ 12 w 130"/>
                <a:gd name="T17" fmla="*/ 29 h 130"/>
                <a:gd name="T18" fmla="*/ 5 w 130"/>
                <a:gd name="T19" fmla="*/ 39 h 130"/>
                <a:gd name="T20" fmla="*/ 3 w 130"/>
                <a:gd name="T21" fmla="*/ 45 h 130"/>
                <a:gd name="T22" fmla="*/ 1 w 130"/>
                <a:gd name="T23" fmla="*/ 51 h 130"/>
                <a:gd name="T24" fmla="*/ 0 w 130"/>
                <a:gd name="T25" fmla="*/ 57 h 130"/>
                <a:gd name="T26" fmla="*/ 0 w 130"/>
                <a:gd name="T27" fmla="*/ 65 h 130"/>
                <a:gd name="T28" fmla="*/ 0 w 130"/>
                <a:gd name="T29" fmla="*/ 65 h 130"/>
                <a:gd name="T30" fmla="*/ 0 w 130"/>
                <a:gd name="T31" fmla="*/ 71 h 130"/>
                <a:gd name="T32" fmla="*/ 1 w 130"/>
                <a:gd name="T33" fmla="*/ 78 h 130"/>
                <a:gd name="T34" fmla="*/ 3 w 130"/>
                <a:gd name="T35" fmla="*/ 84 h 130"/>
                <a:gd name="T36" fmla="*/ 5 w 130"/>
                <a:gd name="T37" fmla="*/ 90 h 130"/>
                <a:gd name="T38" fmla="*/ 8 w 130"/>
                <a:gd name="T39" fmla="*/ 95 h 130"/>
                <a:gd name="T40" fmla="*/ 12 w 130"/>
                <a:gd name="T41" fmla="*/ 101 h 130"/>
                <a:gd name="T42" fmla="*/ 20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8 h 130"/>
                <a:gd name="T54" fmla="*/ 58 w 130"/>
                <a:gd name="T55" fmla="*/ 129 h 130"/>
                <a:gd name="T56" fmla="*/ 65 w 130"/>
                <a:gd name="T57" fmla="*/ 130 h 130"/>
                <a:gd name="T58" fmla="*/ 65 w 130"/>
                <a:gd name="T59" fmla="*/ 130 h 130"/>
                <a:gd name="T60" fmla="*/ 72 w 130"/>
                <a:gd name="T61" fmla="*/ 129 h 130"/>
                <a:gd name="T62" fmla="*/ 78 w 130"/>
                <a:gd name="T63" fmla="*/ 128 h 130"/>
                <a:gd name="T64" fmla="*/ 84 w 130"/>
                <a:gd name="T65" fmla="*/ 127 h 130"/>
                <a:gd name="T66" fmla="*/ 90 w 130"/>
                <a:gd name="T67" fmla="*/ 125 h 130"/>
                <a:gd name="T68" fmla="*/ 101 w 130"/>
                <a:gd name="T69" fmla="*/ 119 h 130"/>
                <a:gd name="T70" fmla="*/ 110 w 130"/>
                <a:gd name="T71" fmla="*/ 110 h 130"/>
                <a:gd name="T72" fmla="*/ 119 w 130"/>
                <a:gd name="T73" fmla="*/ 101 h 130"/>
                <a:gd name="T74" fmla="*/ 122 w 130"/>
                <a:gd name="T75" fmla="*/ 95 h 130"/>
                <a:gd name="T76" fmla="*/ 125 w 130"/>
                <a:gd name="T77" fmla="*/ 90 h 130"/>
                <a:gd name="T78" fmla="*/ 127 w 130"/>
                <a:gd name="T79" fmla="*/ 84 h 130"/>
                <a:gd name="T80" fmla="*/ 128 w 130"/>
                <a:gd name="T81" fmla="*/ 78 h 130"/>
                <a:gd name="T82" fmla="*/ 129 w 130"/>
                <a:gd name="T83" fmla="*/ 71 h 130"/>
                <a:gd name="T84" fmla="*/ 130 w 130"/>
                <a:gd name="T85" fmla="*/ 65 h 130"/>
                <a:gd name="T86" fmla="*/ 130 w 130"/>
                <a:gd name="T87" fmla="*/ 65 h 130"/>
                <a:gd name="T88" fmla="*/ 129 w 130"/>
                <a:gd name="T89" fmla="*/ 57 h 130"/>
                <a:gd name="T90" fmla="*/ 128 w 130"/>
                <a:gd name="T91" fmla="*/ 51 h 130"/>
                <a:gd name="T92" fmla="*/ 127 w 130"/>
                <a:gd name="T93" fmla="*/ 45 h 130"/>
                <a:gd name="T94" fmla="*/ 125 w 130"/>
                <a:gd name="T95" fmla="*/ 39 h 130"/>
                <a:gd name="T96" fmla="*/ 119 w 130"/>
                <a:gd name="T97" fmla="*/ 29 h 130"/>
                <a:gd name="T98" fmla="*/ 110 w 130"/>
                <a:gd name="T99" fmla="*/ 19 h 130"/>
                <a:gd name="T100" fmla="*/ 101 w 130"/>
                <a:gd name="T101" fmla="*/ 11 h 130"/>
                <a:gd name="T102" fmla="*/ 90 w 130"/>
                <a:gd name="T103" fmla="*/ 5 h 130"/>
                <a:gd name="T104" fmla="*/ 84 w 130"/>
                <a:gd name="T105" fmla="*/ 2 h 130"/>
                <a:gd name="T106" fmla="*/ 78 w 130"/>
                <a:gd name="T107" fmla="*/ 1 h 130"/>
                <a:gd name="T108" fmla="*/ 72 w 130"/>
                <a:gd name="T109" fmla="*/ 0 h 130"/>
                <a:gd name="T110" fmla="*/ 65 w 130"/>
                <a:gd name="T111" fmla="*/ 0 h 130"/>
                <a:gd name="T112" fmla="*/ 65 w 130"/>
                <a:gd name="T11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30">
                  <a:moveTo>
                    <a:pt x="65" y="0"/>
                  </a:moveTo>
                  <a:lnTo>
                    <a:pt x="65" y="0"/>
                  </a:lnTo>
                  <a:lnTo>
                    <a:pt x="58" y="0"/>
                  </a:lnTo>
                  <a:lnTo>
                    <a:pt x="52" y="1"/>
                  </a:lnTo>
                  <a:lnTo>
                    <a:pt x="46"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8" y="95"/>
                  </a:lnTo>
                  <a:lnTo>
                    <a:pt x="12" y="101"/>
                  </a:lnTo>
                  <a:lnTo>
                    <a:pt x="20" y="110"/>
                  </a:lnTo>
                  <a:lnTo>
                    <a:pt x="29" y="119"/>
                  </a:lnTo>
                  <a:lnTo>
                    <a:pt x="34" y="122"/>
                  </a:lnTo>
                  <a:lnTo>
                    <a:pt x="40" y="125"/>
                  </a:lnTo>
                  <a:lnTo>
                    <a:pt x="46" y="127"/>
                  </a:lnTo>
                  <a:lnTo>
                    <a:pt x="52" y="128"/>
                  </a:lnTo>
                  <a:lnTo>
                    <a:pt x="58" y="129"/>
                  </a:lnTo>
                  <a:lnTo>
                    <a:pt x="65" y="130"/>
                  </a:lnTo>
                  <a:lnTo>
                    <a:pt x="65" y="130"/>
                  </a:lnTo>
                  <a:lnTo>
                    <a:pt x="72" y="129"/>
                  </a:lnTo>
                  <a:lnTo>
                    <a:pt x="78" y="128"/>
                  </a:lnTo>
                  <a:lnTo>
                    <a:pt x="84" y="127"/>
                  </a:lnTo>
                  <a:lnTo>
                    <a:pt x="90" y="125"/>
                  </a:lnTo>
                  <a:lnTo>
                    <a:pt x="101" y="119"/>
                  </a:lnTo>
                  <a:lnTo>
                    <a:pt x="110" y="110"/>
                  </a:lnTo>
                  <a:lnTo>
                    <a:pt x="119" y="101"/>
                  </a:lnTo>
                  <a:lnTo>
                    <a:pt x="122" y="95"/>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grpSp>
          <p:nvGrpSpPr>
            <p:cNvPr id="204" name="Group 145"/>
            <p:cNvGrpSpPr/>
            <p:nvPr/>
          </p:nvGrpSpPr>
          <p:grpSpPr>
            <a:xfrm>
              <a:off x="663239" y="2943930"/>
              <a:ext cx="319266" cy="286919"/>
              <a:chOff x="2708095" y="2906283"/>
              <a:chExt cx="357455" cy="321239"/>
            </a:xfrm>
            <a:grpFill/>
          </p:grpSpPr>
          <p:sp>
            <p:nvSpPr>
              <p:cNvPr id="227" name="Rectangle 186"/>
              <p:cNvSpPr/>
              <p:nvPr/>
            </p:nvSpPr>
            <p:spPr>
              <a:xfrm>
                <a:off x="2709377"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8" name="Rectangle 187"/>
              <p:cNvSpPr/>
              <p:nvPr/>
            </p:nvSpPr>
            <p:spPr>
              <a:xfrm>
                <a:off x="3010385"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9" name="Rectangle 188"/>
              <p:cNvSpPr/>
              <p:nvPr/>
            </p:nvSpPr>
            <p:spPr>
              <a:xfrm>
                <a:off x="2708095"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0" name="Rectangle 189"/>
              <p:cNvSpPr/>
              <p:nvPr/>
            </p:nvSpPr>
            <p:spPr>
              <a:xfrm>
                <a:off x="2859241"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1" name="Rectangle 193"/>
              <p:cNvSpPr/>
              <p:nvPr/>
            </p:nvSpPr>
            <p:spPr>
              <a:xfrm>
                <a:off x="2800754"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2" name="Rectangle 194"/>
              <p:cNvSpPr/>
              <p:nvPr/>
            </p:nvSpPr>
            <p:spPr>
              <a:xfrm>
                <a:off x="2870632"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3" name="Rectangle 196"/>
              <p:cNvSpPr/>
              <p:nvPr/>
            </p:nvSpPr>
            <p:spPr>
              <a:xfrm>
                <a:off x="2940510" y="2906283"/>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4" name="Rectangle 198"/>
              <p:cNvSpPr/>
              <p:nvPr/>
            </p:nvSpPr>
            <p:spPr>
              <a:xfrm>
                <a:off x="2708097"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5" name="Rectangle 201"/>
              <p:cNvSpPr/>
              <p:nvPr/>
            </p:nvSpPr>
            <p:spPr>
              <a:xfrm>
                <a:off x="3009105"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6" name="Rectangle 202"/>
              <p:cNvSpPr/>
              <p:nvPr/>
            </p:nvSpPr>
            <p:spPr>
              <a:xfrm>
                <a:off x="2799472"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7" name="Rectangle 205"/>
              <p:cNvSpPr/>
              <p:nvPr/>
            </p:nvSpPr>
            <p:spPr>
              <a:xfrm>
                <a:off x="2869351"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8" name="Rectangle 206"/>
              <p:cNvSpPr/>
              <p:nvPr/>
            </p:nvSpPr>
            <p:spPr>
              <a:xfrm>
                <a:off x="2939229"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39" name="Rectangle 207"/>
              <p:cNvSpPr/>
              <p:nvPr/>
            </p:nvSpPr>
            <p:spPr>
              <a:xfrm>
                <a:off x="2708097"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40" name="Rectangle 208"/>
              <p:cNvSpPr/>
              <p:nvPr/>
            </p:nvSpPr>
            <p:spPr>
              <a:xfrm>
                <a:off x="3009106"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41" name="Rectangle 209"/>
              <p:cNvSpPr/>
              <p:nvPr/>
            </p:nvSpPr>
            <p:spPr>
              <a:xfrm>
                <a:off x="2799473" y="3192889"/>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42" name="Rectangle 210"/>
              <p:cNvSpPr/>
              <p:nvPr/>
            </p:nvSpPr>
            <p:spPr>
              <a:xfrm>
                <a:off x="2869351" y="3192888"/>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43" name="Rectangle 211"/>
              <p:cNvSpPr/>
              <p:nvPr/>
            </p:nvSpPr>
            <p:spPr>
              <a:xfrm>
                <a:off x="2939229" y="3192887"/>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44" name="Rectangle 212"/>
              <p:cNvSpPr/>
              <p:nvPr/>
            </p:nvSpPr>
            <p:spPr>
              <a:xfrm>
                <a:off x="3010389" y="2977417"/>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45" name="Rectangle 213"/>
              <p:cNvSpPr/>
              <p:nvPr/>
            </p:nvSpPr>
            <p:spPr>
              <a:xfrm>
                <a:off x="2708099" y="3109090"/>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46" name="Rectangle 214"/>
              <p:cNvSpPr/>
              <p:nvPr/>
            </p:nvSpPr>
            <p:spPr>
              <a:xfrm>
                <a:off x="2859250" y="3109088"/>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47" name="Rectangle 215"/>
              <p:cNvSpPr/>
              <p:nvPr/>
            </p:nvSpPr>
            <p:spPr>
              <a:xfrm>
                <a:off x="3010394" y="3109130"/>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grpSp>
        <p:grpSp>
          <p:nvGrpSpPr>
            <p:cNvPr id="205" name="Group 146"/>
            <p:cNvGrpSpPr/>
            <p:nvPr/>
          </p:nvGrpSpPr>
          <p:grpSpPr>
            <a:xfrm>
              <a:off x="1046939" y="3304539"/>
              <a:ext cx="319266" cy="286919"/>
              <a:chOff x="2708095" y="2906283"/>
              <a:chExt cx="357455" cy="321239"/>
            </a:xfrm>
            <a:grpFill/>
          </p:grpSpPr>
          <p:sp>
            <p:nvSpPr>
              <p:cNvPr id="206" name="Rectangle 147"/>
              <p:cNvSpPr/>
              <p:nvPr/>
            </p:nvSpPr>
            <p:spPr>
              <a:xfrm>
                <a:off x="2709377"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07" name="Rectangle 148"/>
              <p:cNvSpPr/>
              <p:nvPr/>
            </p:nvSpPr>
            <p:spPr>
              <a:xfrm>
                <a:off x="3010385"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08" name="Rectangle 149"/>
              <p:cNvSpPr/>
              <p:nvPr/>
            </p:nvSpPr>
            <p:spPr>
              <a:xfrm>
                <a:off x="2708095"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09" name="Rectangle 150"/>
              <p:cNvSpPr/>
              <p:nvPr/>
            </p:nvSpPr>
            <p:spPr>
              <a:xfrm>
                <a:off x="2859241"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0" name="Rectangle 151"/>
              <p:cNvSpPr/>
              <p:nvPr/>
            </p:nvSpPr>
            <p:spPr>
              <a:xfrm>
                <a:off x="2800754"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1" name="Rectangle 152"/>
              <p:cNvSpPr/>
              <p:nvPr/>
            </p:nvSpPr>
            <p:spPr>
              <a:xfrm>
                <a:off x="2870632"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2" name="Rectangle 153"/>
              <p:cNvSpPr/>
              <p:nvPr/>
            </p:nvSpPr>
            <p:spPr>
              <a:xfrm>
                <a:off x="2940510" y="2906283"/>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3" name="Rectangle 154"/>
              <p:cNvSpPr/>
              <p:nvPr/>
            </p:nvSpPr>
            <p:spPr>
              <a:xfrm>
                <a:off x="2708097"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4" name="Rectangle 155"/>
              <p:cNvSpPr/>
              <p:nvPr/>
            </p:nvSpPr>
            <p:spPr>
              <a:xfrm>
                <a:off x="3009105"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5" name="Rectangle 156"/>
              <p:cNvSpPr/>
              <p:nvPr/>
            </p:nvSpPr>
            <p:spPr>
              <a:xfrm>
                <a:off x="2799472"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6" name="Rectangle 157"/>
              <p:cNvSpPr/>
              <p:nvPr/>
            </p:nvSpPr>
            <p:spPr>
              <a:xfrm>
                <a:off x="2869351"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7" name="Rectangle 158"/>
              <p:cNvSpPr/>
              <p:nvPr/>
            </p:nvSpPr>
            <p:spPr>
              <a:xfrm>
                <a:off x="2939229"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8" name="Rectangle 159"/>
              <p:cNvSpPr/>
              <p:nvPr/>
            </p:nvSpPr>
            <p:spPr>
              <a:xfrm>
                <a:off x="2708097"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19" name="Rectangle 160"/>
              <p:cNvSpPr/>
              <p:nvPr/>
            </p:nvSpPr>
            <p:spPr>
              <a:xfrm>
                <a:off x="3009106"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0" name="Rectangle 161"/>
              <p:cNvSpPr/>
              <p:nvPr/>
            </p:nvSpPr>
            <p:spPr>
              <a:xfrm>
                <a:off x="2799473" y="3192889"/>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1" name="Rectangle 162"/>
              <p:cNvSpPr/>
              <p:nvPr/>
            </p:nvSpPr>
            <p:spPr>
              <a:xfrm>
                <a:off x="2869351" y="3192888"/>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2" name="Rectangle 163"/>
              <p:cNvSpPr/>
              <p:nvPr/>
            </p:nvSpPr>
            <p:spPr>
              <a:xfrm>
                <a:off x="2939229" y="3192887"/>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3" name="Rectangle 164"/>
              <p:cNvSpPr/>
              <p:nvPr/>
            </p:nvSpPr>
            <p:spPr>
              <a:xfrm>
                <a:off x="3010389" y="2977417"/>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4" name="Rectangle 173"/>
              <p:cNvSpPr/>
              <p:nvPr/>
            </p:nvSpPr>
            <p:spPr>
              <a:xfrm>
                <a:off x="2708099" y="3109090"/>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5" name="Rectangle 174"/>
              <p:cNvSpPr/>
              <p:nvPr/>
            </p:nvSpPr>
            <p:spPr>
              <a:xfrm>
                <a:off x="2859250" y="3109088"/>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sp>
            <p:nvSpPr>
              <p:cNvPr id="226" name="Rectangle 175"/>
              <p:cNvSpPr/>
              <p:nvPr/>
            </p:nvSpPr>
            <p:spPr>
              <a:xfrm>
                <a:off x="3010394" y="3109130"/>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rgbClr val="8E909E"/>
                  </a:solidFill>
                  <a:cs typeface="Arial" pitchFamily="34" charset="0"/>
                </a:endParaRPr>
              </a:p>
            </p:txBody>
          </p:sp>
        </p:grpSp>
      </p:grpSp>
      <p:grpSp>
        <p:nvGrpSpPr>
          <p:cNvPr id="248" name="図形グループ 247"/>
          <p:cNvGrpSpPr/>
          <p:nvPr/>
        </p:nvGrpSpPr>
        <p:grpSpPr>
          <a:xfrm>
            <a:off x="6698535" y="1852915"/>
            <a:ext cx="654538" cy="689036"/>
            <a:chOff x="5392613" y="1094154"/>
            <a:chExt cx="863632" cy="896823"/>
          </a:xfrm>
        </p:grpSpPr>
        <p:sp>
          <p:nvSpPr>
            <p:cNvPr id="249" name="Block Arc 131"/>
            <p:cNvSpPr/>
            <p:nvPr/>
          </p:nvSpPr>
          <p:spPr>
            <a:xfrm>
              <a:off x="5392615" y="1094154"/>
              <a:ext cx="863630" cy="896823"/>
            </a:xfrm>
            <a:prstGeom prst="blockArc">
              <a:avLst>
                <a:gd name="adj1" fmla="val 10800000"/>
                <a:gd name="adj2" fmla="val 21454085"/>
                <a:gd name="adj3" fmla="val 11481"/>
              </a:avLst>
            </a:prstGeom>
            <a:solidFill>
              <a:srgbClr val="408B39"/>
            </a:solidFill>
            <a:ln>
              <a:solidFill>
                <a:srgbClr val="408B3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cs typeface="Arial" pitchFamily="34" charset="0"/>
              </a:endParaRPr>
            </a:p>
          </p:txBody>
        </p:sp>
        <p:sp>
          <p:nvSpPr>
            <p:cNvPr id="250" name="Block Arc 132"/>
            <p:cNvSpPr/>
            <p:nvPr/>
          </p:nvSpPr>
          <p:spPr>
            <a:xfrm rot="10800000">
              <a:off x="5392613" y="1101251"/>
              <a:ext cx="860389" cy="823286"/>
            </a:xfrm>
            <a:prstGeom prst="blockArc">
              <a:avLst>
                <a:gd name="adj1" fmla="val 10800000"/>
                <a:gd name="adj2" fmla="val 21454085"/>
                <a:gd name="adj3" fmla="val 11481"/>
              </a:avLst>
            </a:prstGeom>
            <a:solidFill>
              <a:srgbClr val="408B39"/>
            </a:solid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cs typeface="Arial" pitchFamily="34" charset="0"/>
              </a:endParaRPr>
            </a:p>
          </p:txBody>
        </p:sp>
      </p:grpSp>
      <p:grpSp>
        <p:nvGrpSpPr>
          <p:cNvPr id="251" name="図形グループ 250"/>
          <p:cNvGrpSpPr/>
          <p:nvPr/>
        </p:nvGrpSpPr>
        <p:grpSpPr>
          <a:xfrm>
            <a:off x="7594571" y="1851729"/>
            <a:ext cx="654538" cy="689036"/>
            <a:chOff x="5392613" y="1094154"/>
            <a:chExt cx="863632" cy="896823"/>
          </a:xfrm>
        </p:grpSpPr>
        <p:sp>
          <p:nvSpPr>
            <p:cNvPr id="252" name="Block Arc 131"/>
            <p:cNvSpPr/>
            <p:nvPr/>
          </p:nvSpPr>
          <p:spPr>
            <a:xfrm>
              <a:off x="5392615" y="1094154"/>
              <a:ext cx="863630" cy="896823"/>
            </a:xfrm>
            <a:prstGeom prst="blockArc">
              <a:avLst>
                <a:gd name="adj1" fmla="val 10800000"/>
                <a:gd name="adj2" fmla="val 21454085"/>
                <a:gd name="adj3" fmla="val 11481"/>
              </a:avLst>
            </a:prstGeom>
            <a:solidFill>
              <a:srgbClr val="1C8AB1"/>
            </a:solidFill>
            <a:ln>
              <a:solidFill>
                <a:srgbClr val="1C8A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cs typeface="Arial" pitchFamily="34" charset="0"/>
              </a:endParaRPr>
            </a:p>
          </p:txBody>
        </p:sp>
        <p:sp>
          <p:nvSpPr>
            <p:cNvPr id="253" name="Block Arc 132"/>
            <p:cNvSpPr/>
            <p:nvPr/>
          </p:nvSpPr>
          <p:spPr>
            <a:xfrm rot="10800000">
              <a:off x="5392613" y="1101251"/>
              <a:ext cx="860389" cy="823286"/>
            </a:xfrm>
            <a:prstGeom prst="blockArc">
              <a:avLst>
                <a:gd name="adj1" fmla="val 10800000"/>
                <a:gd name="adj2" fmla="val 21454085"/>
                <a:gd name="adj3" fmla="val 11481"/>
              </a:avLst>
            </a:prstGeom>
            <a:solidFill>
              <a:srgbClr val="1C8AB1"/>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cs typeface="Arial" pitchFamily="34" charset="0"/>
              </a:endParaRPr>
            </a:p>
          </p:txBody>
        </p:sp>
      </p:grpSp>
      <p:grpSp>
        <p:nvGrpSpPr>
          <p:cNvPr id="259" name="Group 115"/>
          <p:cNvGrpSpPr>
            <a:grpSpLocks noChangeAspect="1"/>
          </p:cNvGrpSpPr>
          <p:nvPr/>
        </p:nvGrpSpPr>
        <p:grpSpPr>
          <a:xfrm>
            <a:off x="6914363" y="2019411"/>
            <a:ext cx="231250" cy="305543"/>
            <a:chOff x="3346450" y="2720976"/>
            <a:chExt cx="447675" cy="563563"/>
          </a:xfrm>
          <a:solidFill>
            <a:schemeClr val="accent4">
              <a:lumMod val="75000"/>
            </a:schemeClr>
          </a:solidFill>
        </p:grpSpPr>
        <p:sp>
          <p:nvSpPr>
            <p:cNvPr id="260" name="Freeform 14"/>
            <p:cNvSpPr>
              <a:spLocks/>
            </p:cNvSpPr>
            <p:nvPr/>
          </p:nvSpPr>
          <p:spPr bwMode="auto">
            <a:xfrm>
              <a:off x="3379788" y="2876551"/>
              <a:ext cx="285750" cy="354013"/>
            </a:xfrm>
            <a:custGeom>
              <a:avLst/>
              <a:gdLst>
                <a:gd name="T0" fmla="*/ 1072 w 1085"/>
                <a:gd name="T1" fmla="*/ 267 h 1335"/>
                <a:gd name="T2" fmla="*/ 1019 w 1085"/>
                <a:gd name="T3" fmla="*/ 134 h 1335"/>
                <a:gd name="T4" fmla="*/ 932 w 1085"/>
                <a:gd name="T5" fmla="*/ 44 h 1335"/>
                <a:gd name="T6" fmla="*/ 840 w 1085"/>
                <a:gd name="T7" fmla="*/ 7 h 1335"/>
                <a:gd name="T8" fmla="*/ 725 w 1085"/>
                <a:gd name="T9" fmla="*/ 4 h 1335"/>
                <a:gd name="T10" fmla="*/ 629 w 1085"/>
                <a:gd name="T11" fmla="*/ 41 h 1335"/>
                <a:gd name="T12" fmla="*/ 547 w 1085"/>
                <a:gd name="T13" fmla="*/ 114 h 1335"/>
                <a:gd name="T14" fmla="*/ 462 w 1085"/>
                <a:gd name="T15" fmla="*/ 238 h 1335"/>
                <a:gd name="T16" fmla="*/ 328 w 1085"/>
                <a:gd name="T17" fmla="*/ 510 h 1335"/>
                <a:gd name="T18" fmla="*/ 212 w 1085"/>
                <a:gd name="T19" fmla="*/ 743 h 1335"/>
                <a:gd name="T20" fmla="*/ 45 w 1085"/>
                <a:gd name="T21" fmla="*/ 958 h 1335"/>
                <a:gd name="T22" fmla="*/ 51 w 1085"/>
                <a:gd name="T23" fmla="*/ 1101 h 1335"/>
                <a:gd name="T24" fmla="*/ 215 w 1085"/>
                <a:gd name="T25" fmla="*/ 966 h 1335"/>
                <a:gd name="T26" fmla="*/ 362 w 1085"/>
                <a:gd name="T27" fmla="*/ 752 h 1335"/>
                <a:gd name="T28" fmla="*/ 449 w 1085"/>
                <a:gd name="T29" fmla="*/ 565 h 1335"/>
                <a:gd name="T30" fmla="*/ 592 w 1085"/>
                <a:gd name="T31" fmla="*/ 281 h 1335"/>
                <a:gd name="T32" fmla="*/ 667 w 1085"/>
                <a:gd name="T33" fmla="*/ 183 h 1335"/>
                <a:gd name="T34" fmla="*/ 724 w 1085"/>
                <a:gd name="T35" fmla="*/ 145 h 1335"/>
                <a:gd name="T36" fmla="*/ 787 w 1085"/>
                <a:gd name="T37" fmla="*/ 135 h 1335"/>
                <a:gd name="T38" fmla="*/ 842 w 1085"/>
                <a:gd name="T39" fmla="*/ 147 h 1335"/>
                <a:gd name="T40" fmla="*/ 897 w 1085"/>
                <a:gd name="T41" fmla="*/ 191 h 1335"/>
                <a:gd name="T42" fmla="*/ 935 w 1085"/>
                <a:gd name="T43" fmla="*/ 268 h 1335"/>
                <a:gd name="T44" fmla="*/ 951 w 1085"/>
                <a:gd name="T45" fmla="*/ 371 h 1335"/>
                <a:gd name="T46" fmla="*/ 949 w 1085"/>
                <a:gd name="T47" fmla="*/ 458 h 1335"/>
                <a:gd name="T48" fmla="*/ 928 w 1085"/>
                <a:gd name="T49" fmla="*/ 568 h 1335"/>
                <a:gd name="T50" fmla="*/ 886 w 1085"/>
                <a:gd name="T51" fmla="*/ 678 h 1335"/>
                <a:gd name="T52" fmla="*/ 825 w 1085"/>
                <a:gd name="T53" fmla="*/ 781 h 1335"/>
                <a:gd name="T54" fmla="*/ 744 w 1085"/>
                <a:gd name="T55" fmla="*/ 874 h 1335"/>
                <a:gd name="T56" fmla="*/ 643 w 1085"/>
                <a:gd name="T57" fmla="*/ 951 h 1335"/>
                <a:gd name="T58" fmla="*/ 623 w 1085"/>
                <a:gd name="T59" fmla="*/ 919 h 1335"/>
                <a:gd name="T60" fmla="*/ 749 w 1085"/>
                <a:gd name="T61" fmla="*/ 731 h 1335"/>
                <a:gd name="T62" fmla="*/ 820 w 1085"/>
                <a:gd name="T63" fmla="*/ 569 h 1335"/>
                <a:gd name="T64" fmla="*/ 847 w 1085"/>
                <a:gd name="T65" fmla="*/ 441 h 1335"/>
                <a:gd name="T66" fmla="*/ 843 w 1085"/>
                <a:gd name="T67" fmla="*/ 359 h 1335"/>
                <a:gd name="T68" fmla="*/ 807 w 1085"/>
                <a:gd name="T69" fmla="*/ 312 h 1335"/>
                <a:gd name="T70" fmla="*/ 747 w 1085"/>
                <a:gd name="T71" fmla="*/ 306 h 1335"/>
                <a:gd name="T72" fmla="*/ 684 w 1085"/>
                <a:gd name="T73" fmla="*/ 342 h 1335"/>
                <a:gd name="T74" fmla="*/ 644 w 1085"/>
                <a:gd name="T75" fmla="*/ 401 h 1335"/>
                <a:gd name="T76" fmla="*/ 599 w 1085"/>
                <a:gd name="T77" fmla="*/ 553 h 1335"/>
                <a:gd name="T78" fmla="*/ 500 w 1085"/>
                <a:gd name="T79" fmla="*/ 814 h 1335"/>
                <a:gd name="T80" fmla="*/ 415 w 1085"/>
                <a:gd name="T81" fmla="*/ 958 h 1335"/>
                <a:gd name="T82" fmla="*/ 321 w 1085"/>
                <a:gd name="T83" fmla="*/ 1074 h 1335"/>
                <a:gd name="T84" fmla="*/ 203 w 1085"/>
                <a:gd name="T85" fmla="*/ 1190 h 1335"/>
                <a:gd name="T86" fmla="*/ 194 w 1085"/>
                <a:gd name="T87" fmla="*/ 1288 h 1335"/>
                <a:gd name="T88" fmla="*/ 339 w 1085"/>
                <a:gd name="T89" fmla="*/ 1267 h 1335"/>
                <a:gd name="T90" fmla="*/ 554 w 1085"/>
                <a:gd name="T91" fmla="*/ 1142 h 1335"/>
                <a:gd name="T92" fmla="*/ 686 w 1085"/>
                <a:gd name="T93" fmla="*/ 1082 h 1335"/>
                <a:gd name="T94" fmla="*/ 821 w 1085"/>
                <a:gd name="T95" fmla="*/ 988 h 1335"/>
                <a:gd name="T96" fmla="*/ 927 w 1085"/>
                <a:gd name="T97" fmla="*/ 873 h 1335"/>
                <a:gd name="T98" fmla="*/ 1004 w 1085"/>
                <a:gd name="T99" fmla="*/ 744 h 1335"/>
                <a:gd name="T100" fmla="*/ 1055 w 1085"/>
                <a:gd name="T101" fmla="*/ 607 h 1335"/>
                <a:gd name="T102" fmla="*/ 1081 w 1085"/>
                <a:gd name="T103" fmla="*/ 471 h 1335"/>
                <a:gd name="T104" fmla="*/ 1085 w 1085"/>
                <a:gd name="T105" fmla="*/ 366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5" h="1335">
                  <a:moveTo>
                    <a:pt x="1085" y="366"/>
                  </a:moveTo>
                  <a:lnTo>
                    <a:pt x="1085" y="366"/>
                  </a:lnTo>
                  <a:lnTo>
                    <a:pt x="1082" y="332"/>
                  </a:lnTo>
                  <a:lnTo>
                    <a:pt x="1078" y="299"/>
                  </a:lnTo>
                  <a:lnTo>
                    <a:pt x="1072" y="267"/>
                  </a:lnTo>
                  <a:lnTo>
                    <a:pt x="1065" y="238"/>
                  </a:lnTo>
                  <a:lnTo>
                    <a:pt x="1055" y="210"/>
                  </a:lnTo>
                  <a:lnTo>
                    <a:pt x="1045" y="183"/>
                  </a:lnTo>
                  <a:lnTo>
                    <a:pt x="1033" y="157"/>
                  </a:lnTo>
                  <a:lnTo>
                    <a:pt x="1019" y="134"/>
                  </a:lnTo>
                  <a:lnTo>
                    <a:pt x="1005" y="112"/>
                  </a:lnTo>
                  <a:lnTo>
                    <a:pt x="989" y="92"/>
                  </a:lnTo>
                  <a:lnTo>
                    <a:pt x="971" y="74"/>
                  </a:lnTo>
                  <a:lnTo>
                    <a:pt x="952" y="58"/>
                  </a:lnTo>
                  <a:lnTo>
                    <a:pt x="932" y="44"/>
                  </a:lnTo>
                  <a:lnTo>
                    <a:pt x="911" y="32"/>
                  </a:lnTo>
                  <a:lnTo>
                    <a:pt x="888" y="21"/>
                  </a:lnTo>
                  <a:lnTo>
                    <a:pt x="864" y="14"/>
                  </a:lnTo>
                  <a:lnTo>
                    <a:pt x="864" y="14"/>
                  </a:lnTo>
                  <a:lnTo>
                    <a:pt x="840" y="7"/>
                  </a:lnTo>
                  <a:lnTo>
                    <a:pt x="815" y="4"/>
                  </a:lnTo>
                  <a:lnTo>
                    <a:pt x="791" y="1"/>
                  </a:lnTo>
                  <a:lnTo>
                    <a:pt x="768" y="0"/>
                  </a:lnTo>
                  <a:lnTo>
                    <a:pt x="746" y="1"/>
                  </a:lnTo>
                  <a:lnTo>
                    <a:pt x="725" y="4"/>
                  </a:lnTo>
                  <a:lnTo>
                    <a:pt x="705" y="9"/>
                  </a:lnTo>
                  <a:lnTo>
                    <a:pt x="685" y="14"/>
                  </a:lnTo>
                  <a:lnTo>
                    <a:pt x="665" y="21"/>
                  </a:lnTo>
                  <a:lnTo>
                    <a:pt x="648" y="31"/>
                  </a:lnTo>
                  <a:lnTo>
                    <a:pt x="629" y="41"/>
                  </a:lnTo>
                  <a:lnTo>
                    <a:pt x="613" y="53"/>
                  </a:lnTo>
                  <a:lnTo>
                    <a:pt x="595" y="66"/>
                  </a:lnTo>
                  <a:lnTo>
                    <a:pt x="579" y="81"/>
                  </a:lnTo>
                  <a:lnTo>
                    <a:pt x="564" y="96"/>
                  </a:lnTo>
                  <a:lnTo>
                    <a:pt x="547" y="114"/>
                  </a:lnTo>
                  <a:lnTo>
                    <a:pt x="533" y="131"/>
                  </a:lnTo>
                  <a:lnTo>
                    <a:pt x="518" y="150"/>
                  </a:lnTo>
                  <a:lnTo>
                    <a:pt x="504" y="171"/>
                  </a:lnTo>
                  <a:lnTo>
                    <a:pt x="490" y="192"/>
                  </a:lnTo>
                  <a:lnTo>
                    <a:pt x="462" y="238"/>
                  </a:lnTo>
                  <a:lnTo>
                    <a:pt x="435" y="287"/>
                  </a:lnTo>
                  <a:lnTo>
                    <a:pt x="408" y="339"/>
                  </a:lnTo>
                  <a:lnTo>
                    <a:pt x="382" y="394"/>
                  </a:lnTo>
                  <a:lnTo>
                    <a:pt x="328" y="510"/>
                  </a:lnTo>
                  <a:lnTo>
                    <a:pt x="328" y="510"/>
                  </a:lnTo>
                  <a:lnTo>
                    <a:pt x="292" y="589"/>
                  </a:lnTo>
                  <a:lnTo>
                    <a:pt x="252" y="674"/>
                  </a:lnTo>
                  <a:lnTo>
                    <a:pt x="252" y="674"/>
                  </a:lnTo>
                  <a:lnTo>
                    <a:pt x="235" y="706"/>
                  </a:lnTo>
                  <a:lnTo>
                    <a:pt x="212" y="743"/>
                  </a:lnTo>
                  <a:lnTo>
                    <a:pt x="187" y="782"/>
                  </a:lnTo>
                  <a:lnTo>
                    <a:pt x="157" y="823"/>
                  </a:lnTo>
                  <a:lnTo>
                    <a:pt x="123" y="867"/>
                  </a:lnTo>
                  <a:lnTo>
                    <a:pt x="86" y="911"/>
                  </a:lnTo>
                  <a:lnTo>
                    <a:pt x="45" y="958"/>
                  </a:lnTo>
                  <a:lnTo>
                    <a:pt x="0" y="1006"/>
                  </a:lnTo>
                  <a:lnTo>
                    <a:pt x="0" y="1006"/>
                  </a:lnTo>
                  <a:lnTo>
                    <a:pt x="17" y="1039"/>
                  </a:lnTo>
                  <a:lnTo>
                    <a:pt x="33" y="1069"/>
                  </a:lnTo>
                  <a:lnTo>
                    <a:pt x="51" y="1101"/>
                  </a:lnTo>
                  <a:lnTo>
                    <a:pt x="68" y="1130"/>
                  </a:lnTo>
                  <a:lnTo>
                    <a:pt x="68" y="1130"/>
                  </a:lnTo>
                  <a:lnTo>
                    <a:pt x="121" y="1074"/>
                  </a:lnTo>
                  <a:lnTo>
                    <a:pt x="170" y="1019"/>
                  </a:lnTo>
                  <a:lnTo>
                    <a:pt x="215" y="966"/>
                  </a:lnTo>
                  <a:lnTo>
                    <a:pt x="256" y="915"/>
                  </a:lnTo>
                  <a:lnTo>
                    <a:pt x="291" y="866"/>
                  </a:lnTo>
                  <a:lnTo>
                    <a:pt x="324" y="818"/>
                  </a:lnTo>
                  <a:lnTo>
                    <a:pt x="350" y="773"/>
                  </a:lnTo>
                  <a:lnTo>
                    <a:pt x="362" y="752"/>
                  </a:lnTo>
                  <a:lnTo>
                    <a:pt x="373" y="731"/>
                  </a:lnTo>
                  <a:lnTo>
                    <a:pt x="373" y="731"/>
                  </a:lnTo>
                  <a:lnTo>
                    <a:pt x="412" y="647"/>
                  </a:lnTo>
                  <a:lnTo>
                    <a:pt x="449" y="565"/>
                  </a:lnTo>
                  <a:lnTo>
                    <a:pt x="449" y="565"/>
                  </a:lnTo>
                  <a:lnTo>
                    <a:pt x="500" y="455"/>
                  </a:lnTo>
                  <a:lnTo>
                    <a:pt x="525" y="405"/>
                  </a:lnTo>
                  <a:lnTo>
                    <a:pt x="547" y="360"/>
                  </a:lnTo>
                  <a:lnTo>
                    <a:pt x="569" y="319"/>
                  </a:lnTo>
                  <a:lnTo>
                    <a:pt x="592" y="281"/>
                  </a:lnTo>
                  <a:lnTo>
                    <a:pt x="613" y="247"/>
                  </a:lnTo>
                  <a:lnTo>
                    <a:pt x="634" y="219"/>
                  </a:lnTo>
                  <a:lnTo>
                    <a:pt x="644" y="206"/>
                  </a:lnTo>
                  <a:lnTo>
                    <a:pt x="656" y="195"/>
                  </a:lnTo>
                  <a:lnTo>
                    <a:pt x="667" y="183"/>
                  </a:lnTo>
                  <a:lnTo>
                    <a:pt x="677" y="174"/>
                  </a:lnTo>
                  <a:lnTo>
                    <a:pt x="689" y="165"/>
                  </a:lnTo>
                  <a:lnTo>
                    <a:pt x="701" y="157"/>
                  </a:lnTo>
                  <a:lnTo>
                    <a:pt x="711" y="151"/>
                  </a:lnTo>
                  <a:lnTo>
                    <a:pt x="724" y="145"/>
                  </a:lnTo>
                  <a:lnTo>
                    <a:pt x="736" y="142"/>
                  </a:lnTo>
                  <a:lnTo>
                    <a:pt x="747" y="138"/>
                  </a:lnTo>
                  <a:lnTo>
                    <a:pt x="760" y="136"/>
                  </a:lnTo>
                  <a:lnTo>
                    <a:pt x="773" y="135"/>
                  </a:lnTo>
                  <a:lnTo>
                    <a:pt x="787" y="135"/>
                  </a:lnTo>
                  <a:lnTo>
                    <a:pt x="800" y="136"/>
                  </a:lnTo>
                  <a:lnTo>
                    <a:pt x="814" y="138"/>
                  </a:lnTo>
                  <a:lnTo>
                    <a:pt x="829" y="142"/>
                  </a:lnTo>
                  <a:lnTo>
                    <a:pt x="829" y="142"/>
                  </a:lnTo>
                  <a:lnTo>
                    <a:pt x="842" y="147"/>
                  </a:lnTo>
                  <a:lnTo>
                    <a:pt x="854" y="153"/>
                  </a:lnTo>
                  <a:lnTo>
                    <a:pt x="866" y="161"/>
                  </a:lnTo>
                  <a:lnTo>
                    <a:pt x="877" y="169"/>
                  </a:lnTo>
                  <a:lnTo>
                    <a:pt x="887" y="179"/>
                  </a:lnTo>
                  <a:lnTo>
                    <a:pt x="897" y="191"/>
                  </a:lnTo>
                  <a:lnTo>
                    <a:pt x="905" y="204"/>
                  </a:lnTo>
                  <a:lnTo>
                    <a:pt x="914" y="218"/>
                  </a:lnTo>
                  <a:lnTo>
                    <a:pt x="922" y="234"/>
                  </a:lnTo>
                  <a:lnTo>
                    <a:pt x="929" y="251"/>
                  </a:lnTo>
                  <a:lnTo>
                    <a:pt x="935" y="268"/>
                  </a:lnTo>
                  <a:lnTo>
                    <a:pt x="939" y="287"/>
                  </a:lnTo>
                  <a:lnTo>
                    <a:pt x="944" y="307"/>
                  </a:lnTo>
                  <a:lnTo>
                    <a:pt x="946" y="328"/>
                  </a:lnTo>
                  <a:lnTo>
                    <a:pt x="950" y="349"/>
                  </a:lnTo>
                  <a:lnTo>
                    <a:pt x="951" y="371"/>
                  </a:lnTo>
                  <a:lnTo>
                    <a:pt x="951" y="371"/>
                  </a:lnTo>
                  <a:lnTo>
                    <a:pt x="951" y="393"/>
                  </a:lnTo>
                  <a:lnTo>
                    <a:pt x="951" y="415"/>
                  </a:lnTo>
                  <a:lnTo>
                    <a:pt x="950" y="436"/>
                  </a:lnTo>
                  <a:lnTo>
                    <a:pt x="949" y="458"/>
                  </a:lnTo>
                  <a:lnTo>
                    <a:pt x="946" y="480"/>
                  </a:lnTo>
                  <a:lnTo>
                    <a:pt x="943" y="501"/>
                  </a:lnTo>
                  <a:lnTo>
                    <a:pt x="938" y="524"/>
                  </a:lnTo>
                  <a:lnTo>
                    <a:pt x="934" y="546"/>
                  </a:lnTo>
                  <a:lnTo>
                    <a:pt x="928" y="568"/>
                  </a:lnTo>
                  <a:lnTo>
                    <a:pt x="921" y="590"/>
                  </a:lnTo>
                  <a:lnTo>
                    <a:pt x="914" y="613"/>
                  </a:lnTo>
                  <a:lnTo>
                    <a:pt x="904" y="635"/>
                  </a:lnTo>
                  <a:lnTo>
                    <a:pt x="896" y="656"/>
                  </a:lnTo>
                  <a:lnTo>
                    <a:pt x="886" y="678"/>
                  </a:lnTo>
                  <a:lnTo>
                    <a:pt x="875" y="699"/>
                  </a:lnTo>
                  <a:lnTo>
                    <a:pt x="863" y="720"/>
                  </a:lnTo>
                  <a:lnTo>
                    <a:pt x="852" y="741"/>
                  </a:lnTo>
                  <a:lnTo>
                    <a:pt x="839" y="761"/>
                  </a:lnTo>
                  <a:lnTo>
                    <a:pt x="825" y="781"/>
                  </a:lnTo>
                  <a:lnTo>
                    <a:pt x="809" y="801"/>
                  </a:lnTo>
                  <a:lnTo>
                    <a:pt x="794" y="820"/>
                  </a:lnTo>
                  <a:lnTo>
                    <a:pt x="778" y="839"/>
                  </a:lnTo>
                  <a:lnTo>
                    <a:pt x="761" y="857"/>
                  </a:lnTo>
                  <a:lnTo>
                    <a:pt x="744" y="874"/>
                  </a:lnTo>
                  <a:lnTo>
                    <a:pt x="725" y="891"/>
                  </a:lnTo>
                  <a:lnTo>
                    <a:pt x="705" y="908"/>
                  </a:lnTo>
                  <a:lnTo>
                    <a:pt x="685" y="923"/>
                  </a:lnTo>
                  <a:lnTo>
                    <a:pt x="664" y="937"/>
                  </a:lnTo>
                  <a:lnTo>
                    <a:pt x="643" y="951"/>
                  </a:lnTo>
                  <a:lnTo>
                    <a:pt x="620" y="964"/>
                  </a:lnTo>
                  <a:lnTo>
                    <a:pt x="596" y="977"/>
                  </a:lnTo>
                  <a:lnTo>
                    <a:pt x="573" y="987"/>
                  </a:lnTo>
                  <a:lnTo>
                    <a:pt x="573" y="987"/>
                  </a:lnTo>
                  <a:lnTo>
                    <a:pt x="623" y="919"/>
                  </a:lnTo>
                  <a:lnTo>
                    <a:pt x="670" y="855"/>
                  </a:lnTo>
                  <a:lnTo>
                    <a:pt x="691" y="823"/>
                  </a:lnTo>
                  <a:lnTo>
                    <a:pt x="712" y="793"/>
                  </a:lnTo>
                  <a:lnTo>
                    <a:pt x="731" y="763"/>
                  </a:lnTo>
                  <a:lnTo>
                    <a:pt x="749" y="731"/>
                  </a:lnTo>
                  <a:lnTo>
                    <a:pt x="766" y="700"/>
                  </a:lnTo>
                  <a:lnTo>
                    <a:pt x="781" y="669"/>
                  </a:lnTo>
                  <a:lnTo>
                    <a:pt x="795" y="636"/>
                  </a:lnTo>
                  <a:lnTo>
                    <a:pt x="808" y="603"/>
                  </a:lnTo>
                  <a:lnTo>
                    <a:pt x="820" y="569"/>
                  </a:lnTo>
                  <a:lnTo>
                    <a:pt x="829" y="533"/>
                  </a:lnTo>
                  <a:lnTo>
                    <a:pt x="838" y="497"/>
                  </a:lnTo>
                  <a:lnTo>
                    <a:pt x="845" y="457"/>
                  </a:lnTo>
                  <a:lnTo>
                    <a:pt x="845" y="457"/>
                  </a:lnTo>
                  <a:lnTo>
                    <a:pt x="847" y="441"/>
                  </a:lnTo>
                  <a:lnTo>
                    <a:pt x="849" y="419"/>
                  </a:lnTo>
                  <a:lnTo>
                    <a:pt x="849" y="396"/>
                  </a:lnTo>
                  <a:lnTo>
                    <a:pt x="848" y="383"/>
                  </a:lnTo>
                  <a:lnTo>
                    <a:pt x="847" y="371"/>
                  </a:lnTo>
                  <a:lnTo>
                    <a:pt x="843" y="359"/>
                  </a:lnTo>
                  <a:lnTo>
                    <a:pt x="840" y="348"/>
                  </a:lnTo>
                  <a:lnTo>
                    <a:pt x="834" y="338"/>
                  </a:lnTo>
                  <a:lnTo>
                    <a:pt x="827" y="327"/>
                  </a:lnTo>
                  <a:lnTo>
                    <a:pt x="818" y="319"/>
                  </a:lnTo>
                  <a:lnTo>
                    <a:pt x="807" y="312"/>
                  </a:lnTo>
                  <a:lnTo>
                    <a:pt x="794" y="307"/>
                  </a:lnTo>
                  <a:lnTo>
                    <a:pt x="779" y="305"/>
                  </a:lnTo>
                  <a:lnTo>
                    <a:pt x="779" y="305"/>
                  </a:lnTo>
                  <a:lnTo>
                    <a:pt x="763" y="304"/>
                  </a:lnTo>
                  <a:lnTo>
                    <a:pt x="747" y="306"/>
                  </a:lnTo>
                  <a:lnTo>
                    <a:pt x="733" y="309"/>
                  </a:lnTo>
                  <a:lnTo>
                    <a:pt x="719" y="315"/>
                  </a:lnTo>
                  <a:lnTo>
                    <a:pt x="708" y="323"/>
                  </a:lnTo>
                  <a:lnTo>
                    <a:pt x="696" y="333"/>
                  </a:lnTo>
                  <a:lnTo>
                    <a:pt x="684" y="342"/>
                  </a:lnTo>
                  <a:lnTo>
                    <a:pt x="675" y="354"/>
                  </a:lnTo>
                  <a:lnTo>
                    <a:pt x="665" y="366"/>
                  </a:lnTo>
                  <a:lnTo>
                    <a:pt x="658" y="377"/>
                  </a:lnTo>
                  <a:lnTo>
                    <a:pt x="650" y="389"/>
                  </a:lnTo>
                  <a:lnTo>
                    <a:pt x="644" y="401"/>
                  </a:lnTo>
                  <a:lnTo>
                    <a:pt x="635" y="422"/>
                  </a:lnTo>
                  <a:lnTo>
                    <a:pt x="630" y="438"/>
                  </a:lnTo>
                  <a:lnTo>
                    <a:pt x="630" y="438"/>
                  </a:lnTo>
                  <a:lnTo>
                    <a:pt x="615" y="497"/>
                  </a:lnTo>
                  <a:lnTo>
                    <a:pt x="599" y="553"/>
                  </a:lnTo>
                  <a:lnTo>
                    <a:pt x="582" y="608"/>
                  </a:lnTo>
                  <a:lnTo>
                    <a:pt x="564" y="662"/>
                  </a:lnTo>
                  <a:lnTo>
                    <a:pt x="545" y="713"/>
                  </a:lnTo>
                  <a:lnTo>
                    <a:pt x="524" y="764"/>
                  </a:lnTo>
                  <a:lnTo>
                    <a:pt x="500" y="814"/>
                  </a:lnTo>
                  <a:lnTo>
                    <a:pt x="475" y="862"/>
                  </a:lnTo>
                  <a:lnTo>
                    <a:pt x="461" y="887"/>
                  </a:lnTo>
                  <a:lnTo>
                    <a:pt x="446" y="910"/>
                  </a:lnTo>
                  <a:lnTo>
                    <a:pt x="431" y="933"/>
                  </a:lnTo>
                  <a:lnTo>
                    <a:pt x="415" y="958"/>
                  </a:lnTo>
                  <a:lnTo>
                    <a:pt x="398" y="981"/>
                  </a:lnTo>
                  <a:lnTo>
                    <a:pt x="381" y="1005"/>
                  </a:lnTo>
                  <a:lnTo>
                    <a:pt x="362" y="1027"/>
                  </a:lnTo>
                  <a:lnTo>
                    <a:pt x="342" y="1051"/>
                  </a:lnTo>
                  <a:lnTo>
                    <a:pt x="321" y="1074"/>
                  </a:lnTo>
                  <a:lnTo>
                    <a:pt x="300" y="1097"/>
                  </a:lnTo>
                  <a:lnTo>
                    <a:pt x="278" y="1121"/>
                  </a:lnTo>
                  <a:lnTo>
                    <a:pt x="253" y="1143"/>
                  </a:lnTo>
                  <a:lnTo>
                    <a:pt x="229" y="1166"/>
                  </a:lnTo>
                  <a:lnTo>
                    <a:pt x="203" y="1190"/>
                  </a:lnTo>
                  <a:lnTo>
                    <a:pt x="176" y="1213"/>
                  </a:lnTo>
                  <a:lnTo>
                    <a:pt x="147" y="1237"/>
                  </a:lnTo>
                  <a:lnTo>
                    <a:pt x="147" y="1237"/>
                  </a:lnTo>
                  <a:lnTo>
                    <a:pt x="170" y="1262"/>
                  </a:lnTo>
                  <a:lnTo>
                    <a:pt x="194" y="1288"/>
                  </a:lnTo>
                  <a:lnTo>
                    <a:pt x="218" y="1312"/>
                  </a:lnTo>
                  <a:lnTo>
                    <a:pt x="243" y="1335"/>
                  </a:lnTo>
                  <a:lnTo>
                    <a:pt x="243" y="1335"/>
                  </a:lnTo>
                  <a:lnTo>
                    <a:pt x="292" y="1300"/>
                  </a:lnTo>
                  <a:lnTo>
                    <a:pt x="339" y="1267"/>
                  </a:lnTo>
                  <a:lnTo>
                    <a:pt x="386" y="1237"/>
                  </a:lnTo>
                  <a:lnTo>
                    <a:pt x="430" y="1209"/>
                  </a:lnTo>
                  <a:lnTo>
                    <a:pt x="473" y="1183"/>
                  </a:lnTo>
                  <a:lnTo>
                    <a:pt x="514" y="1161"/>
                  </a:lnTo>
                  <a:lnTo>
                    <a:pt x="554" y="1142"/>
                  </a:lnTo>
                  <a:lnTo>
                    <a:pt x="592" y="1125"/>
                  </a:lnTo>
                  <a:lnTo>
                    <a:pt x="592" y="1125"/>
                  </a:lnTo>
                  <a:lnTo>
                    <a:pt x="624" y="1113"/>
                  </a:lnTo>
                  <a:lnTo>
                    <a:pt x="656" y="1099"/>
                  </a:lnTo>
                  <a:lnTo>
                    <a:pt x="686" y="1082"/>
                  </a:lnTo>
                  <a:lnTo>
                    <a:pt x="716" y="1066"/>
                  </a:lnTo>
                  <a:lnTo>
                    <a:pt x="744" y="1047"/>
                  </a:lnTo>
                  <a:lnTo>
                    <a:pt x="771" y="1028"/>
                  </a:lnTo>
                  <a:lnTo>
                    <a:pt x="797" y="1008"/>
                  </a:lnTo>
                  <a:lnTo>
                    <a:pt x="821" y="988"/>
                  </a:lnTo>
                  <a:lnTo>
                    <a:pt x="845" y="966"/>
                  </a:lnTo>
                  <a:lnTo>
                    <a:pt x="867" y="944"/>
                  </a:lnTo>
                  <a:lnTo>
                    <a:pt x="888" y="921"/>
                  </a:lnTo>
                  <a:lnTo>
                    <a:pt x="908" y="897"/>
                  </a:lnTo>
                  <a:lnTo>
                    <a:pt x="927" y="873"/>
                  </a:lnTo>
                  <a:lnTo>
                    <a:pt x="944" y="848"/>
                  </a:lnTo>
                  <a:lnTo>
                    <a:pt x="960" y="822"/>
                  </a:lnTo>
                  <a:lnTo>
                    <a:pt x="977" y="796"/>
                  </a:lnTo>
                  <a:lnTo>
                    <a:pt x="991" y="771"/>
                  </a:lnTo>
                  <a:lnTo>
                    <a:pt x="1004" y="744"/>
                  </a:lnTo>
                  <a:lnTo>
                    <a:pt x="1017" y="717"/>
                  </a:lnTo>
                  <a:lnTo>
                    <a:pt x="1028" y="690"/>
                  </a:lnTo>
                  <a:lnTo>
                    <a:pt x="1038" y="662"/>
                  </a:lnTo>
                  <a:lnTo>
                    <a:pt x="1047" y="635"/>
                  </a:lnTo>
                  <a:lnTo>
                    <a:pt x="1055" y="607"/>
                  </a:lnTo>
                  <a:lnTo>
                    <a:pt x="1062" y="580"/>
                  </a:lnTo>
                  <a:lnTo>
                    <a:pt x="1069" y="552"/>
                  </a:lnTo>
                  <a:lnTo>
                    <a:pt x="1074" y="525"/>
                  </a:lnTo>
                  <a:lnTo>
                    <a:pt x="1078" y="498"/>
                  </a:lnTo>
                  <a:lnTo>
                    <a:pt x="1081" y="471"/>
                  </a:lnTo>
                  <a:lnTo>
                    <a:pt x="1083" y="444"/>
                  </a:lnTo>
                  <a:lnTo>
                    <a:pt x="1085" y="417"/>
                  </a:lnTo>
                  <a:lnTo>
                    <a:pt x="1085" y="391"/>
                  </a:lnTo>
                  <a:lnTo>
                    <a:pt x="1085" y="366"/>
                  </a:lnTo>
                  <a:lnTo>
                    <a:pt x="1085" y="3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1200">
                <a:solidFill>
                  <a:sysClr val="windowText" lastClr="000000"/>
                </a:solidFill>
                <a:cs typeface="Arial" pitchFamily="34" charset="0"/>
              </a:endParaRPr>
            </a:p>
          </p:txBody>
        </p:sp>
        <p:sp>
          <p:nvSpPr>
            <p:cNvPr id="261" name="Freeform 15"/>
            <p:cNvSpPr>
              <a:spLocks/>
            </p:cNvSpPr>
            <p:nvPr/>
          </p:nvSpPr>
          <p:spPr bwMode="auto">
            <a:xfrm>
              <a:off x="3346450" y="2720976"/>
              <a:ext cx="447675" cy="563563"/>
            </a:xfrm>
            <a:custGeom>
              <a:avLst/>
              <a:gdLst>
                <a:gd name="T0" fmla="*/ 842 w 1692"/>
                <a:gd name="T1" fmla="*/ 2095 h 2130"/>
                <a:gd name="T2" fmla="*/ 794 w 1692"/>
                <a:gd name="T3" fmla="*/ 2124 h 2130"/>
                <a:gd name="T4" fmla="*/ 873 w 1692"/>
                <a:gd name="T5" fmla="*/ 2130 h 2130"/>
                <a:gd name="T6" fmla="*/ 1022 w 1692"/>
                <a:gd name="T7" fmla="*/ 2113 h 2130"/>
                <a:gd name="T8" fmla="*/ 1163 w 1692"/>
                <a:gd name="T9" fmla="*/ 2067 h 2130"/>
                <a:gd name="T10" fmla="*/ 1294 w 1692"/>
                <a:gd name="T11" fmla="*/ 1993 h 2130"/>
                <a:gd name="T12" fmla="*/ 1412 w 1692"/>
                <a:gd name="T13" fmla="*/ 1894 h 2130"/>
                <a:gd name="T14" fmla="*/ 1466 w 1692"/>
                <a:gd name="T15" fmla="*/ 1821 h 2130"/>
                <a:gd name="T16" fmla="*/ 1529 w 1692"/>
                <a:gd name="T17" fmla="*/ 1715 h 2130"/>
                <a:gd name="T18" fmla="*/ 1582 w 1692"/>
                <a:gd name="T19" fmla="*/ 1604 h 2130"/>
                <a:gd name="T20" fmla="*/ 1649 w 1692"/>
                <a:gd name="T21" fmla="*/ 1398 h 2130"/>
                <a:gd name="T22" fmla="*/ 1687 w 1692"/>
                <a:gd name="T23" fmla="*/ 1156 h 2130"/>
                <a:gd name="T24" fmla="*/ 1691 w 1692"/>
                <a:gd name="T25" fmla="*/ 977 h 2130"/>
                <a:gd name="T26" fmla="*/ 1677 w 1692"/>
                <a:gd name="T27" fmla="*/ 822 h 2130"/>
                <a:gd name="T28" fmla="*/ 1644 w 1692"/>
                <a:gd name="T29" fmla="*/ 667 h 2130"/>
                <a:gd name="T30" fmla="*/ 1594 w 1692"/>
                <a:gd name="T31" fmla="*/ 518 h 2130"/>
                <a:gd name="T32" fmla="*/ 1521 w 1692"/>
                <a:gd name="T33" fmla="*/ 377 h 2130"/>
                <a:gd name="T34" fmla="*/ 1428 w 1692"/>
                <a:gd name="T35" fmla="*/ 252 h 2130"/>
                <a:gd name="T36" fmla="*/ 1310 w 1692"/>
                <a:gd name="T37" fmla="*/ 145 h 2130"/>
                <a:gd name="T38" fmla="*/ 1169 w 1692"/>
                <a:gd name="T39" fmla="*/ 64 h 2130"/>
                <a:gd name="T40" fmla="*/ 1001 w 1692"/>
                <a:gd name="T41" fmla="*/ 14 h 2130"/>
                <a:gd name="T42" fmla="*/ 926 w 1692"/>
                <a:gd name="T43" fmla="*/ 4 h 2130"/>
                <a:gd name="T44" fmla="*/ 835 w 1692"/>
                <a:gd name="T45" fmla="*/ 0 h 2130"/>
                <a:gd name="T46" fmla="*/ 751 w 1692"/>
                <a:gd name="T47" fmla="*/ 7 h 2130"/>
                <a:gd name="T48" fmla="*/ 655 w 1692"/>
                <a:gd name="T49" fmla="*/ 32 h 2130"/>
                <a:gd name="T50" fmla="*/ 521 w 1692"/>
                <a:gd name="T51" fmla="*/ 101 h 2130"/>
                <a:gd name="T52" fmla="*/ 409 w 1692"/>
                <a:gd name="T53" fmla="*/ 200 h 2130"/>
                <a:gd name="T54" fmla="*/ 315 w 1692"/>
                <a:gd name="T55" fmla="*/ 322 h 2130"/>
                <a:gd name="T56" fmla="*/ 234 w 1692"/>
                <a:gd name="T57" fmla="*/ 461 h 2130"/>
                <a:gd name="T58" fmla="*/ 130 w 1692"/>
                <a:gd name="T59" fmla="*/ 685 h 2130"/>
                <a:gd name="T60" fmla="*/ 27 w 1692"/>
                <a:gd name="T61" fmla="*/ 924 h 2130"/>
                <a:gd name="T62" fmla="*/ 0 w 1692"/>
                <a:gd name="T63" fmla="*/ 1039 h 2130"/>
                <a:gd name="T64" fmla="*/ 7 w 1692"/>
                <a:gd name="T65" fmla="*/ 1178 h 2130"/>
                <a:gd name="T66" fmla="*/ 69 w 1692"/>
                <a:gd name="T67" fmla="*/ 1136 h 2130"/>
                <a:gd name="T68" fmla="*/ 143 w 1692"/>
                <a:gd name="T69" fmla="*/ 992 h 2130"/>
                <a:gd name="T70" fmla="*/ 253 w 1692"/>
                <a:gd name="T71" fmla="*/ 738 h 2130"/>
                <a:gd name="T72" fmla="*/ 367 w 1692"/>
                <a:gd name="T73" fmla="*/ 494 h 2130"/>
                <a:gd name="T74" fmla="*/ 439 w 1692"/>
                <a:gd name="T75" fmla="*/ 375 h 2130"/>
                <a:gd name="T76" fmla="*/ 521 w 1692"/>
                <a:gd name="T77" fmla="*/ 274 h 2130"/>
                <a:gd name="T78" fmla="*/ 616 w 1692"/>
                <a:gd name="T79" fmla="*/ 198 h 2130"/>
                <a:gd name="T80" fmla="*/ 729 w 1692"/>
                <a:gd name="T81" fmla="*/ 149 h 2130"/>
                <a:gd name="T82" fmla="*/ 861 w 1692"/>
                <a:gd name="T83" fmla="*/ 134 h 2130"/>
                <a:gd name="T84" fmla="*/ 977 w 1692"/>
                <a:gd name="T85" fmla="*/ 145 h 2130"/>
                <a:gd name="T86" fmla="*/ 1117 w 1692"/>
                <a:gd name="T87" fmla="*/ 189 h 2130"/>
                <a:gd name="T88" fmla="*/ 1237 w 1692"/>
                <a:gd name="T89" fmla="*/ 258 h 2130"/>
                <a:gd name="T90" fmla="*/ 1336 w 1692"/>
                <a:gd name="T91" fmla="*/ 350 h 2130"/>
                <a:gd name="T92" fmla="*/ 1415 w 1692"/>
                <a:gd name="T93" fmla="*/ 459 h 2130"/>
                <a:gd name="T94" fmla="*/ 1476 w 1692"/>
                <a:gd name="T95" fmla="*/ 581 h 2130"/>
                <a:gd name="T96" fmla="*/ 1519 w 1692"/>
                <a:gd name="T97" fmla="*/ 712 h 2130"/>
                <a:gd name="T98" fmla="*/ 1546 w 1692"/>
                <a:gd name="T99" fmla="*/ 847 h 2130"/>
                <a:gd name="T100" fmla="*/ 1558 w 1692"/>
                <a:gd name="T101" fmla="*/ 981 h 2130"/>
                <a:gd name="T102" fmla="*/ 1558 w 1692"/>
                <a:gd name="T103" fmla="*/ 1110 h 2130"/>
                <a:gd name="T104" fmla="*/ 1536 w 1692"/>
                <a:gd name="T105" fmla="*/ 1282 h 2130"/>
                <a:gd name="T106" fmla="*/ 1494 w 1692"/>
                <a:gd name="T107" fmla="*/ 1452 h 2130"/>
                <a:gd name="T108" fmla="*/ 1430 w 1692"/>
                <a:gd name="T109" fmla="*/ 1612 h 2130"/>
                <a:gd name="T110" fmla="*/ 1344 w 1692"/>
                <a:gd name="T111" fmla="*/ 1760 h 2130"/>
                <a:gd name="T112" fmla="*/ 1238 w 1692"/>
                <a:gd name="T113" fmla="*/ 1886 h 2130"/>
                <a:gd name="T114" fmla="*/ 1109 w 1692"/>
                <a:gd name="T115" fmla="*/ 1988 h 2130"/>
                <a:gd name="T116" fmla="*/ 958 w 1692"/>
                <a:gd name="T117" fmla="*/ 2061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2" h="2130">
                  <a:moveTo>
                    <a:pt x="917" y="2072"/>
                  </a:moveTo>
                  <a:lnTo>
                    <a:pt x="917" y="2072"/>
                  </a:lnTo>
                  <a:lnTo>
                    <a:pt x="880" y="2083"/>
                  </a:lnTo>
                  <a:lnTo>
                    <a:pt x="842" y="2095"/>
                  </a:lnTo>
                  <a:lnTo>
                    <a:pt x="805" y="2108"/>
                  </a:lnTo>
                  <a:lnTo>
                    <a:pt x="767" y="2120"/>
                  </a:lnTo>
                  <a:lnTo>
                    <a:pt x="767" y="2120"/>
                  </a:lnTo>
                  <a:lnTo>
                    <a:pt x="794" y="2124"/>
                  </a:lnTo>
                  <a:lnTo>
                    <a:pt x="820" y="2126"/>
                  </a:lnTo>
                  <a:lnTo>
                    <a:pt x="847" y="2129"/>
                  </a:lnTo>
                  <a:lnTo>
                    <a:pt x="873" y="2130"/>
                  </a:lnTo>
                  <a:lnTo>
                    <a:pt x="873" y="2130"/>
                  </a:lnTo>
                  <a:lnTo>
                    <a:pt x="911" y="2129"/>
                  </a:lnTo>
                  <a:lnTo>
                    <a:pt x="949" y="2125"/>
                  </a:lnTo>
                  <a:lnTo>
                    <a:pt x="986" y="2120"/>
                  </a:lnTo>
                  <a:lnTo>
                    <a:pt x="1022" y="2113"/>
                  </a:lnTo>
                  <a:lnTo>
                    <a:pt x="1059" y="2104"/>
                  </a:lnTo>
                  <a:lnTo>
                    <a:pt x="1094" y="2093"/>
                  </a:lnTo>
                  <a:lnTo>
                    <a:pt x="1129" y="2081"/>
                  </a:lnTo>
                  <a:lnTo>
                    <a:pt x="1163" y="2067"/>
                  </a:lnTo>
                  <a:lnTo>
                    <a:pt x="1197" y="2051"/>
                  </a:lnTo>
                  <a:lnTo>
                    <a:pt x="1230" y="2034"/>
                  </a:lnTo>
                  <a:lnTo>
                    <a:pt x="1262" y="2014"/>
                  </a:lnTo>
                  <a:lnTo>
                    <a:pt x="1294" y="1993"/>
                  </a:lnTo>
                  <a:lnTo>
                    <a:pt x="1325" y="1971"/>
                  </a:lnTo>
                  <a:lnTo>
                    <a:pt x="1355" y="1947"/>
                  </a:lnTo>
                  <a:lnTo>
                    <a:pt x="1384" y="1921"/>
                  </a:lnTo>
                  <a:lnTo>
                    <a:pt x="1412" y="1894"/>
                  </a:lnTo>
                  <a:lnTo>
                    <a:pt x="1412" y="1894"/>
                  </a:lnTo>
                  <a:lnTo>
                    <a:pt x="1431" y="1871"/>
                  </a:lnTo>
                  <a:lnTo>
                    <a:pt x="1450" y="1846"/>
                  </a:lnTo>
                  <a:lnTo>
                    <a:pt x="1466" y="1821"/>
                  </a:lnTo>
                  <a:lnTo>
                    <a:pt x="1484" y="1795"/>
                  </a:lnTo>
                  <a:lnTo>
                    <a:pt x="1499" y="1769"/>
                  </a:lnTo>
                  <a:lnTo>
                    <a:pt x="1515" y="1742"/>
                  </a:lnTo>
                  <a:lnTo>
                    <a:pt x="1529" y="1715"/>
                  </a:lnTo>
                  <a:lnTo>
                    <a:pt x="1543" y="1688"/>
                  </a:lnTo>
                  <a:lnTo>
                    <a:pt x="1558" y="1660"/>
                  </a:lnTo>
                  <a:lnTo>
                    <a:pt x="1570" y="1632"/>
                  </a:lnTo>
                  <a:lnTo>
                    <a:pt x="1582" y="1604"/>
                  </a:lnTo>
                  <a:lnTo>
                    <a:pt x="1594" y="1575"/>
                  </a:lnTo>
                  <a:lnTo>
                    <a:pt x="1615" y="1516"/>
                  </a:lnTo>
                  <a:lnTo>
                    <a:pt x="1632" y="1458"/>
                  </a:lnTo>
                  <a:lnTo>
                    <a:pt x="1649" y="1398"/>
                  </a:lnTo>
                  <a:lnTo>
                    <a:pt x="1662" y="1337"/>
                  </a:lnTo>
                  <a:lnTo>
                    <a:pt x="1673" y="1276"/>
                  </a:lnTo>
                  <a:lnTo>
                    <a:pt x="1682" y="1215"/>
                  </a:lnTo>
                  <a:lnTo>
                    <a:pt x="1687" y="1156"/>
                  </a:lnTo>
                  <a:lnTo>
                    <a:pt x="1691" y="1095"/>
                  </a:lnTo>
                  <a:lnTo>
                    <a:pt x="1692" y="1035"/>
                  </a:lnTo>
                  <a:lnTo>
                    <a:pt x="1691" y="977"/>
                  </a:lnTo>
                  <a:lnTo>
                    <a:pt x="1691" y="977"/>
                  </a:lnTo>
                  <a:lnTo>
                    <a:pt x="1689" y="938"/>
                  </a:lnTo>
                  <a:lnTo>
                    <a:pt x="1686" y="899"/>
                  </a:lnTo>
                  <a:lnTo>
                    <a:pt x="1682" y="861"/>
                  </a:lnTo>
                  <a:lnTo>
                    <a:pt x="1677" y="822"/>
                  </a:lnTo>
                  <a:lnTo>
                    <a:pt x="1670" y="783"/>
                  </a:lnTo>
                  <a:lnTo>
                    <a:pt x="1663" y="745"/>
                  </a:lnTo>
                  <a:lnTo>
                    <a:pt x="1655" y="706"/>
                  </a:lnTo>
                  <a:lnTo>
                    <a:pt x="1644" y="667"/>
                  </a:lnTo>
                  <a:lnTo>
                    <a:pt x="1634" y="630"/>
                  </a:lnTo>
                  <a:lnTo>
                    <a:pt x="1622" y="591"/>
                  </a:lnTo>
                  <a:lnTo>
                    <a:pt x="1608" y="554"/>
                  </a:lnTo>
                  <a:lnTo>
                    <a:pt x="1594" y="518"/>
                  </a:lnTo>
                  <a:lnTo>
                    <a:pt x="1577" y="481"/>
                  </a:lnTo>
                  <a:lnTo>
                    <a:pt x="1560" y="446"/>
                  </a:lnTo>
                  <a:lnTo>
                    <a:pt x="1541" y="411"/>
                  </a:lnTo>
                  <a:lnTo>
                    <a:pt x="1521" y="377"/>
                  </a:lnTo>
                  <a:lnTo>
                    <a:pt x="1500" y="344"/>
                  </a:lnTo>
                  <a:lnTo>
                    <a:pt x="1478" y="313"/>
                  </a:lnTo>
                  <a:lnTo>
                    <a:pt x="1453" y="281"/>
                  </a:lnTo>
                  <a:lnTo>
                    <a:pt x="1428" y="252"/>
                  </a:lnTo>
                  <a:lnTo>
                    <a:pt x="1401" y="222"/>
                  </a:lnTo>
                  <a:lnTo>
                    <a:pt x="1373" y="196"/>
                  </a:lnTo>
                  <a:lnTo>
                    <a:pt x="1342" y="170"/>
                  </a:lnTo>
                  <a:lnTo>
                    <a:pt x="1310" y="145"/>
                  </a:lnTo>
                  <a:lnTo>
                    <a:pt x="1278" y="123"/>
                  </a:lnTo>
                  <a:lnTo>
                    <a:pt x="1243" y="102"/>
                  </a:lnTo>
                  <a:lnTo>
                    <a:pt x="1207" y="82"/>
                  </a:lnTo>
                  <a:lnTo>
                    <a:pt x="1169" y="64"/>
                  </a:lnTo>
                  <a:lnTo>
                    <a:pt x="1129" y="49"/>
                  </a:lnTo>
                  <a:lnTo>
                    <a:pt x="1088" y="35"/>
                  </a:lnTo>
                  <a:lnTo>
                    <a:pt x="1046" y="23"/>
                  </a:lnTo>
                  <a:lnTo>
                    <a:pt x="1001" y="14"/>
                  </a:lnTo>
                  <a:lnTo>
                    <a:pt x="1001" y="14"/>
                  </a:lnTo>
                  <a:lnTo>
                    <a:pt x="976" y="9"/>
                  </a:lnTo>
                  <a:lnTo>
                    <a:pt x="951" y="6"/>
                  </a:lnTo>
                  <a:lnTo>
                    <a:pt x="926" y="4"/>
                  </a:lnTo>
                  <a:lnTo>
                    <a:pt x="903" y="1"/>
                  </a:lnTo>
                  <a:lnTo>
                    <a:pt x="880" y="0"/>
                  </a:lnTo>
                  <a:lnTo>
                    <a:pt x="857" y="0"/>
                  </a:lnTo>
                  <a:lnTo>
                    <a:pt x="835" y="0"/>
                  </a:lnTo>
                  <a:lnTo>
                    <a:pt x="813" y="0"/>
                  </a:lnTo>
                  <a:lnTo>
                    <a:pt x="792" y="2"/>
                  </a:lnTo>
                  <a:lnTo>
                    <a:pt x="771" y="5"/>
                  </a:lnTo>
                  <a:lnTo>
                    <a:pt x="751" y="7"/>
                  </a:lnTo>
                  <a:lnTo>
                    <a:pt x="731" y="11"/>
                  </a:lnTo>
                  <a:lnTo>
                    <a:pt x="711" y="15"/>
                  </a:lnTo>
                  <a:lnTo>
                    <a:pt x="692" y="20"/>
                  </a:lnTo>
                  <a:lnTo>
                    <a:pt x="655" y="32"/>
                  </a:lnTo>
                  <a:lnTo>
                    <a:pt x="620" y="46"/>
                  </a:lnTo>
                  <a:lnTo>
                    <a:pt x="585" y="62"/>
                  </a:lnTo>
                  <a:lnTo>
                    <a:pt x="553" y="80"/>
                  </a:lnTo>
                  <a:lnTo>
                    <a:pt x="521" y="101"/>
                  </a:lnTo>
                  <a:lnTo>
                    <a:pt x="491" y="123"/>
                  </a:lnTo>
                  <a:lnTo>
                    <a:pt x="463" y="146"/>
                  </a:lnTo>
                  <a:lnTo>
                    <a:pt x="436" y="172"/>
                  </a:lnTo>
                  <a:lnTo>
                    <a:pt x="409" y="200"/>
                  </a:lnTo>
                  <a:lnTo>
                    <a:pt x="384" y="228"/>
                  </a:lnTo>
                  <a:lnTo>
                    <a:pt x="360" y="259"/>
                  </a:lnTo>
                  <a:lnTo>
                    <a:pt x="337" y="290"/>
                  </a:lnTo>
                  <a:lnTo>
                    <a:pt x="315" y="322"/>
                  </a:lnTo>
                  <a:lnTo>
                    <a:pt x="293" y="356"/>
                  </a:lnTo>
                  <a:lnTo>
                    <a:pt x="273" y="390"/>
                  </a:lnTo>
                  <a:lnTo>
                    <a:pt x="253" y="425"/>
                  </a:lnTo>
                  <a:lnTo>
                    <a:pt x="234" y="461"/>
                  </a:lnTo>
                  <a:lnTo>
                    <a:pt x="216" y="498"/>
                  </a:lnTo>
                  <a:lnTo>
                    <a:pt x="198" y="535"/>
                  </a:lnTo>
                  <a:lnTo>
                    <a:pt x="163" y="610"/>
                  </a:lnTo>
                  <a:lnTo>
                    <a:pt x="130" y="685"/>
                  </a:lnTo>
                  <a:lnTo>
                    <a:pt x="99" y="760"/>
                  </a:lnTo>
                  <a:lnTo>
                    <a:pt x="99" y="760"/>
                  </a:lnTo>
                  <a:lnTo>
                    <a:pt x="51" y="870"/>
                  </a:lnTo>
                  <a:lnTo>
                    <a:pt x="27" y="924"/>
                  </a:lnTo>
                  <a:lnTo>
                    <a:pt x="3" y="978"/>
                  </a:lnTo>
                  <a:lnTo>
                    <a:pt x="3" y="978"/>
                  </a:lnTo>
                  <a:lnTo>
                    <a:pt x="0" y="1007"/>
                  </a:lnTo>
                  <a:lnTo>
                    <a:pt x="0" y="1039"/>
                  </a:lnTo>
                  <a:lnTo>
                    <a:pt x="0" y="1039"/>
                  </a:lnTo>
                  <a:lnTo>
                    <a:pt x="0" y="1085"/>
                  </a:lnTo>
                  <a:lnTo>
                    <a:pt x="4" y="1132"/>
                  </a:lnTo>
                  <a:lnTo>
                    <a:pt x="7" y="1178"/>
                  </a:lnTo>
                  <a:lnTo>
                    <a:pt x="13" y="1224"/>
                  </a:lnTo>
                  <a:lnTo>
                    <a:pt x="13" y="1224"/>
                  </a:lnTo>
                  <a:lnTo>
                    <a:pt x="42" y="1179"/>
                  </a:lnTo>
                  <a:lnTo>
                    <a:pt x="69" y="1136"/>
                  </a:lnTo>
                  <a:lnTo>
                    <a:pt x="94" y="1092"/>
                  </a:lnTo>
                  <a:lnTo>
                    <a:pt x="116" y="1050"/>
                  </a:lnTo>
                  <a:lnTo>
                    <a:pt x="116" y="1050"/>
                  </a:lnTo>
                  <a:lnTo>
                    <a:pt x="143" y="992"/>
                  </a:lnTo>
                  <a:lnTo>
                    <a:pt x="169" y="932"/>
                  </a:lnTo>
                  <a:lnTo>
                    <a:pt x="220" y="813"/>
                  </a:lnTo>
                  <a:lnTo>
                    <a:pt x="220" y="813"/>
                  </a:lnTo>
                  <a:lnTo>
                    <a:pt x="253" y="738"/>
                  </a:lnTo>
                  <a:lnTo>
                    <a:pt x="285" y="665"/>
                  </a:lnTo>
                  <a:lnTo>
                    <a:pt x="316" y="595"/>
                  </a:lnTo>
                  <a:lnTo>
                    <a:pt x="349" y="527"/>
                  </a:lnTo>
                  <a:lnTo>
                    <a:pt x="367" y="494"/>
                  </a:lnTo>
                  <a:lnTo>
                    <a:pt x="384" y="463"/>
                  </a:lnTo>
                  <a:lnTo>
                    <a:pt x="402" y="432"/>
                  </a:lnTo>
                  <a:lnTo>
                    <a:pt x="419" y="403"/>
                  </a:lnTo>
                  <a:lnTo>
                    <a:pt x="439" y="375"/>
                  </a:lnTo>
                  <a:lnTo>
                    <a:pt x="458" y="348"/>
                  </a:lnTo>
                  <a:lnTo>
                    <a:pt x="478" y="322"/>
                  </a:lnTo>
                  <a:lnTo>
                    <a:pt x="499" y="297"/>
                  </a:lnTo>
                  <a:lnTo>
                    <a:pt x="521" y="274"/>
                  </a:lnTo>
                  <a:lnTo>
                    <a:pt x="544" y="253"/>
                  </a:lnTo>
                  <a:lnTo>
                    <a:pt x="567" y="233"/>
                  </a:lnTo>
                  <a:lnTo>
                    <a:pt x="590" y="214"/>
                  </a:lnTo>
                  <a:lnTo>
                    <a:pt x="616" y="198"/>
                  </a:lnTo>
                  <a:lnTo>
                    <a:pt x="642" y="183"/>
                  </a:lnTo>
                  <a:lnTo>
                    <a:pt x="670" y="170"/>
                  </a:lnTo>
                  <a:lnTo>
                    <a:pt x="698" y="158"/>
                  </a:lnTo>
                  <a:lnTo>
                    <a:pt x="729" y="149"/>
                  </a:lnTo>
                  <a:lnTo>
                    <a:pt x="759" y="142"/>
                  </a:lnTo>
                  <a:lnTo>
                    <a:pt x="792" y="137"/>
                  </a:lnTo>
                  <a:lnTo>
                    <a:pt x="826" y="134"/>
                  </a:lnTo>
                  <a:lnTo>
                    <a:pt x="861" y="134"/>
                  </a:lnTo>
                  <a:lnTo>
                    <a:pt x="898" y="135"/>
                  </a:lnTo>
                  <a:lnTo>
                    <a:pt x="936" y="138"/>
                  </a:lnTo>
                  <a:lnTo>
                    <a:pt x="977" y="145"/>
                  </a:lnTo>
                  <a:lnTo>
                    <a:pt x="977" y="145"/>
                  </a:lnTo>
                  <a:lnTo>
                    <a:pt x="1014" y="153"/>
                  </a:lnTo>
                  <a:lnTo>
                    <a:pt x="1049" y="163"/>
                  </a:lnTo>
                  <a:lnTo>
                    <a:pt x="1084" y="174"/>
                  </a:lnTo>
                  <a:lnTo>
                    <a:pt x="1117" y="189"/>
                  </a:lnTo>
                  <a:lnTo>
                    <a:pt x="1150" y="204"/>
                  </a:lnTo>
                  <a:lnTo>
                    <a:pt x="1180" y="220"/>
                  </a:lnTo>
                  <a:lnTo>
                    <a:pt x="1210" y="239"/>
                  </a:lnTo>
                  <a:lnTo>
                    <a:pt x="1237" y="258"/>
                  </a:lnTo>
                  <a:lnTo>
                    <a:pt x="1264" y="279"/>
                  </a:lnTo>
                  <a:lnTo>
                    <a:pt x="1289" y="301"/>
                  </a:lnTo>
                  <a:lnTo>
                    <a:pt x="1313" y="326"/>
                  </a:lnTo>
                  <a:lnTo>
                    <a:pt x="1336" y="350"/>
                  </a:lnTo>
                  <a:lnTo>
                    <a:pt x="1357" y="376"/>
                  </a:lnTo>
                  <a:lnTo>
                    <a:pt x="1377" y="403"/>
                  </a:lnTo>
                  <a:lnTo>
                    <a:pt x="1397" y="431"/>
                  </a:lnTo>
                  <a:lnTo>
                    <a:pt x="1415" y="459"/>
                  </a:lnTo>
                  <a:lnTo>
                    <a:pt x="1431" y="488"/>
                  </a:lnTo>
                  <a:lnTo>
                    <a:pt x="1447" y="519"/>
                  </a:lnTo>
                  <a:lnTo>
                    <a:pt x="1461" y="549"/>
                  </a:lnTo>
                  <a:lnTo>
                    <a:pt x="1476" y="581"/>
                  </a:lnTo>
                  <a:lnTo>
                    <a:pt x="1487" y="614"/>
                  </a:lnTo>
                  <a:lnTo>
                    <a:pt x="1499" y="646"/>
                  </a:lnTo>
                  <a:lnTo>
                    <a:pt x="1510" y="679"/>
                  </a:lnTo>
                  <a:lnTo>
                    <a:pt x="1519" y="712"/>
                  </a:lnTo>
                  <a:lnTo>
                    <a:pt x="1527" y="746"/>
                  </a:lnTo>
                  <a:lnTo>
                    <a:pt x="1534" y="779"/>
                  </a:lnTo>
                  <a:lnTo>
                    <a:pt x="1540" y="813"/>
                  </a:lnTo>
                  <a:lnTo>
                    <a:pt x="1546" y="847"/>
                  </a:lnTo>
                  <a:lnTo>
                    <a:pt x="1550" y="881"/>
                  </a:lnTo>
                  <a:lnTo>
                    <a:pt x="1554" y="914"/>
                  </a:lnTo>
                  <a:lnTo>
                    <a:pt x="1556" y="948"/>
                  </a:lnTo>
                  <a:lnTo>
                    <a:pt x="1558" y="981"/>
                  </a:lnTo>
                  <a:lnTo>
                    <a:pt x="1558" y="981"/>
                  </a:lnTo>
                  <a:lnTo>
                    <a:pt x="1559" y="1023"/>
                  </a:lnTo>
                  <a:lnTo>
                    <a:pt x="1559" y="1067"/>
                  </a:lnTo>
                  <a:lnTo>
                    <a:pt x="1558" y="1110"/>
                  </a:lnTo>
                  <a:lnTo>
                    <a:pt x="1554" y="1153"/>
                  </a:lnTo>
                  <a:lnTo>
                    <a:pt x="1549" y="1195"/>
                  </a:lnTo>
                  <a:lnTo>
                    <a:pt x="1543" y="1239"/>
                  </a:lnTo>
                  <a:lnTo>
                    <a:pt x="1536" y="1282"/>
                  </a:lnTo>
                  <a:lnTo>
                    <a:pt x="1528" y="1325"/>
                  </a:lnTo>
                  <a:lnTo>
                    <a:pt x="1518" y="1368"/>
                  </a:lnTo>
                  <a:lnTo>
                    <a:pt x="1507" y="1410"/>
                  </a:lnTo>
                  <a:lnTo>
                    <a:pt x="1494" y="1452"/>
                  </a:lnTo>
                  <a:lnTo>
                    <a:pt x="1480" y="1493"/>
                  </a:lnTo>
                  <a:lnTo>
                    <a:pt x="1465" y="1534"/>
                  </a:lnTo>
                  <a:lnTo>
                    <a:pt x="1449" y="1574"/>
                  </a:lnTo>
                  <a:lnTo>
                    <a:pt x="1430" y="1612"/>
                  </a:lnTo>
                  <a:lnTo>
                    <a:pt x="1411" y="1651"/>
                  </a:lnTo>
                  <a:lnTo>
                    <a:pt x="1390" y="1688"/>
                  </a:lnTo>
                  <a:lnTo>
                    <a:pt x="1368" y="1725"/>
                  </a:lnTo>
                  <a:lnTo>
                    <a:pt x="1344" y="1760"/>
                  </a:lnTo>
                  <a:lnTo>
                    <a:pt x="1320" y="1794"/>
                  </a:lnTo>
                  <a:lnTo>
                    <a:pt x="1294" y="1825"/>
                  </a:lnTo>
                  <a:lnTo>
                    <a:pt x="1266" y="1857"/>
                  </a:lnTo>
                  <a:lnTo>
                    <a:pt x="1238" y="1886"/>
                  </a:lnTo>
                  <a:lnTo>
                    <a:pt x="1207" y="1914"/>
                  </a:lnTo>
                  <a:lnTo>
                    <a:pt x="1176" y="1941"/>
                  </a:lnTo>
                  <a:lnTo>
                    <a:pt x="1143" y="1966"/>
                  </a:lnTo>
                  <a:lnTo>
                    <a:pt x="1109" y="1988"/>
                  </a:lnTo>
                  <a:lnTo>
                    <a:pt x="1073" y="2009"/>
                  </a:lnTo>
                  <a:lnTo>
                    <a:pt x="1036" y="2029"/>
                  </a:lnTo>
                  <a:lnTo>
                    <a:pt x="998" y="2045"/>
                  </a:lnTo>
                  <a:lnTo>
                    <a:pt x="958" y="2061"/>
                  </a:lnTo>
                  <a:lnTo>
                    <a:pt x="917" y="2072"/>
                  </a:lnTo>
                  <a:lnTo>
                    <a:pt x="917" y="20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1200">
                <a:solidFill>
                  <a:sysClr val="windowText" lastClr="000000"/>
                </a:solidFill>
                <a:cs typeface="Arial" pitchFamily="34" charset="0"/>
              </a:endParaRPr>
            </a:p>
          </p:txBody>
        </p:sp>
        <p:sp>
          <p:nvSpPr>
            <p:cNvPr id="262" name="Freeform 16"/>
            <p:cNvSpPr>
              <a:spLocks/>
            </p:cNvSpPr>
            <p:nvPr/>
          </p:nvSpPr>
          <p:spPr bwMode="auto">
            <a:xfrm>
              <a:off x="3355975" y="2797176"/>
              <a:ext cx="376238" cy="469900"/>
            </a:xfrm>
            <a:custGeom>
              <a:avLst/>
              <a:gdLst>
                <a:gd name="T0" fmla="*/ 873 w 1420"/>
                <a:gd name="T1" fmla="*/ 1639 h 1776"/>
                <a:gd name="T2" fmla="*/ 1014 w 1420"/>
                <a:gd name="T3" fmla="*/ 1560 h 1776"/>
                <a:gd name="T4" fmla="*/ 1133 w 1420"/>
                <a:gd name="T5" fmla="*/ 1457 h 1776"/>
                <a:gd name="T6" fmla="*/ 1233 w 1420"/>
                <a:gd name="T7" fmla="*/ 1337 h 1776"/>
                <a:gd name="T8" fmla="*/ 1310 w 1420"/>
                <a:gd name="T9" fmla="*/ 1201 h 1776"/>
                <a:gd name="T10" fmla="*/ 1367 w 1420"/>
                <a:gd name="T11" fmla="*/ 1056 h 1776"/>
                <a:gd name="T12" fmla="*/ 1405 w 1420"/>
                <a:gd name="T13" fmla="*/ 905 h 1776"/>
                <a:gd name="T14" fmla="*/ 1420 w 1420"/>
                <a:gd name="T15" fmla="*/ 755 h 1776"/>
                <a:gd name="T16" fmla="*/ 1418 w 1420"/>
                <a:gd name="T17" fmla="*/ 649 h 1776"/>
                <a:gd name="T18" fmla="*/ 1402 w 1420"/>
                <a:gd name="T19" fmla="*/ 526 h 1776"/>
                <a:gd name="T20" fmla="*/ 1372 w 1420"/>
                <a:gd name="T21" fmla="*/ 413 h 1776"/>
                <a:gd name="T22" fmla="*/ 1327 w 1420"/>
                <a:gd name="T23" fmla="*/ 311 h 1776"/>
                <a:gd name="T24" fmla="*/ 1270 w 1420"/>
                <a:gd name="T25" fmla="*/ 222 h 1776"/>
                <a:gd name="T26" fmla="*/ 1201 w 1420"/>
                <a:gd name="T27" fmla="*/ 147 h 1776"/>
                <a:gd name="T28" fmla="*/ 1121 w 1420"/>
                <a:gd name="T29" fmla="*/ 85 h 1776"/>
                <a:gd name="T30" fmla="*/ 1031 w 1420"/>
                <a:gd name="T31" fmla="*/ 41 h 1776"/>
                <a:gd name="T32" fmla="*/ 957 w 1420"/>
                <a:gd name="T33" fmla="*/ 17 h 1776"/>
                <a:gd name="T34" fmla="*/ 809 w 1420"/>
                <a:gd name="T35" fmla="*/ 0 h 1776"/>
                <a:gd name="T36" fmla="*/ 686 w 1420"/>
                <a:gd name="T37" fmla="*/ 18 h 1776"/>
                <a:gd name="T38" fmla="*/ 582 w 1420"/>
                <a:gd name="T39" fmla="*/ 67 h 1776"/>
                <a:gd name="T40" fmla="*/ 495 w 1420"/>
                <a:gd name="T41" fmla="*/ 142 h 1776"/>
                <a:gd name="T42" fmla="*/ 422 w 1420"/>
                <a:gd name="T43" fmla="*/ 237 h 1776"/>
                <a:gd name="T44" fmla="*/ 360 w 1420"/>
                <a:gd name="T45" fmla="*/ 347 h 1776"/>
                <a:gd name="T46" fmla="*/ 254 w 1420"/>
                <a:gd name="T47" fmla="*/ 590 h 1776"/>
                <a:gd name="T48" fmla="*/ 147 w 1420"/>
                <a:gd name="T49" fmla="*/ 837 h 1776"/>
                <a:gd name="T50" fmla="*/ 104 w 1420"/>
                <a:gd name="T51" fmla="*/ 915 h 1776"/>
                <a:gd name="T52" fmla="*/ 23 w 1420"/>
                <a:gd name="T53" fmla="*/ 1031 h 1776"/>
                <a:gd name="T54" fmla="*/ 21 w 1420"/>
                <a:gd name="T55" fmla="*/ 1138 h 1776"/>
                <a:gd name="T56" fmla="*/ 83 w 1420"/>
                <a:gd name="T57" fmla="*/ 1168 h 1776"/>
                <a:gd name="T58" fmla="*/ 205 w 1420"/>
                <a:gd name="T59" fmla="*/ 1004 h 1776"/>
                <a:gd name="T60" fmla="*/ 268 w 1420"/>
                <a:gd name="T61" fmla="*/ 894 h 1776"/>
                <a:gd name="T62" fmla="*/ 378 w 1420"/>
                <a:gd name="T63" fmla="*/ 640 h 1776"/>
                <a:gd name="T64" fmla="*/ 483 w 1420"/>
                <a:gd name="T65" fmla="*/ 401 h 1776"/>
                <a:gd name="T66" fmla="*/ 550 w 1420"/>
                <a:gd name="T67" fmla="*/ 286 h 1776"/>
                <a:gd name="T68" fmla="*/ 610 w 1420"/>
                <a:gd name="T69" fmla="*/ 216 h 1776"/>
                <a:gd name="T70" fmla="*/ 676 w 1420"/>
                <a:gd name="T71" fmla="*/ 167 h 1776"/>
                <a:gd name="T72" fmla="*/ 755 w 1420"/>
                <a:gd name="T73" fmla="*/ 139 h 1776"/>
                <a:gd name="T74" fmla="*/ 847 w 1420"/>
                <a:gd name="T75" fmla="*/ 134 h 1776"/>
                <a:gd name="T76" fmla="*/ 927 w 1420"/>
                <a:gd name="T77" fmla="*/ 147 h 1776"/>
                <a:gd name="T78" fmla="*/ 1003 w 1420"/>
                <a:gd name="T79" fmla="*/ 173 h 1776"/>
                <a:gd name="T80" fmla="*/ 1072 w 1420"/>
                <a:gd name="T81" fmla="*/ 213 h 1776"/>
                <a:gd name="T82" fmla="*/ 1132 w 1420"/>
                <a:gd name="T83" fmla="*/ 264 h 1776"/>
                <a:gd name="T84" fmla="*/ 1183 w 1420"/>
                <a:gd name="T85" fmla="*/ 327 h 1776"/>
                <a:gd name="T86" fmla="*/ 1224 w 1420"/>
                <a:gd name="T87" fmla="*/ 402 h 1776"/>
                <a:gd name="T88" fmla="*/ 1256 w 1420"/>
                <a:gd name="T89" fmla="*/ 488 h 1776"/>
                <a:gd name="T90" fmla="*/ 1277 w 1420"/>
                <a:gd name="T91" fmla="*/ 583 h 1776"/>
                <a:gd name="T92" fmla="*/ 1287 w 1420"/>
                <a:gd name="T93" fmla="*/ 686 h 1776"/>
                <a:gd name="T94" fmla="*/ 1285 w 1420"/>
                <a:gd name="T95" fmla="*/ 783 h 1776"/>
                <a:gd name="T96" fmla="*/ 1268 w 1420"/>
                <a:gd name="T97" fmla="*/ 914 h 1776"/>
                <a:gd name="T98" fmla="*/ 1233 w 1420"/>
                <a:gd name="T99" fmla="*/ 1043 h 1776"/>
                <a:gd name="T100" fmla="*/ 1179 w 1420"/>
                <a:gd name="T101" fmla="*/ 1167 h 1776"/>
                <a:gd name="T102" fmla="*/ 1107 w 1420"/>
                <a:gd name="T103" fmla="*/ 1282 h 1776"/>
                <a:gd name="T104" fmla="*/ 1020 w 1420"/>
                <a:gd name="T105" fmla="*/ 1383 h 1776"/>
                <a:gd name="T106" fmla="*/ 913 w 1420"/>
                <a:gd name="T107" fmla="*/ 1467 h 1776"/>
                <a:gd name="T108" fmla="*/ 789 w 1420"/>
                <a:gd name="T109" fmla="*/ 1529 h 1776"/>
                <a:gd name="T110" fmla="*/ 672 w 1420"/>
                <a:gd name="T111" fmla="*/ 1570 h 1776"/>
                <a:gd name="T112" fmla="*/ 498 w 1420"/>
                <a:gd name="T113" fmla="*/ 1649 h 1776"/>
                <a:gd name="T114" fmla="*/ 442 w 1420"/>
                <a:gd name="T115" fmla="*/ 1721 h 1776"/>
                <a:gd name="T116" fmla="*/ 547 w 1420"/>
                <a:gd name="T117" fmla="*/ 1776 h 1776"/>
                <a:gd name="T118" fmla="*/ 705 w 1420"/>
                <a:gd name="T119" fmla="*/ 1701 h 1776"/>
                <a:gd name="T120" fmla="*/ 795 w 1420"/>
                <a:gd name="T121" fmla="*/ 1667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0" h="1776">
                  <a:moveTo>
                    <a:pt x="795" y="1667"/>
                  </a:moveTo>
                  <a:lnTo>
                    <a:pt x="795" y="1667"/>
                  </a:lnTo>
                  <a:lnTo>
                    <a:pt x="835" y="1654"/>
                  </a:lnTo>
                  <a:lnTo>
                    <a:pt x="873" y="1639"/>
                  </a:lnTo>
                  <a:lnTo>
                    <a:pt x="911" y="1621"/>
                  </a:lnTo>
                  <a:lnTo>
                    <a:pt x="946" y="1602"/>
                  </a:lnTo>
                  <a:lnTo>
                    <a:pt x="980" y="1583"/>
                  </a:lnTo>
                  <a:lnTo>
                    <a:pt x="1014" y="1560"/>
                  </a:lnTo>
                  <a:lnTo>
                    <a:pt x="1045" y="1537"/>
                  </a:lnTo>
                  <a:lnTo>
                    <a:pt x="1076" y="1511"/>
                  </a:lnTo>
                  <a:lnTo>
                    <a:pt x="1105" y="1485"/>
                  </a:lnTo>
                  <a:lnTo>
                    <a:pt x="1133" y="1457"/>
                  </a:lnTo>
                  <a:lnTo>
                    <a:pt x="1160" y="1429"/>
                  </a:lnTo>
                  <a:lnTo>
                    <a:pt x="1185" y="1399"/>
                  </a:lnTo>
                  <a:lnTo>
                    <a:pt x="1209" y="1368"/>
                  </a:lnTo>
                  <a:lnTo>
                    <a:pt x="1233" y="1337"/>
                  </a:lnTo>
                  <a:lnTo>
                    <a:pt x="1254" y="1304"/>
                  </a:lnTo>
                  <a:lnTo>
                    <a:pt x="1274" y="1270"/>
                  </a:lnTo>
                  <a:lnTo>
                    <a:pt x="1292" y="1236"/>
                  </a:lnTo>
                  <a:lnTo>
                    <a:pt x="1310" y="1201"/>
                  </a:lnTo>
                  <a:lnTo>
                    <a:pt x="1326" y="1165"/>
                  </a:lnTo>
                  <a:lnTo>
                    <a:pt x="1342" y="1128"/>
                  </a:lnTo>
                  <a:lnTo>
                    <a:pt x="1356" y="1092"/>
                  </a:lnTo>
                  <a:lnTo>
                    <a:pt x="1367" y="1056"/>
                  </a:lnTo>
                  <a:lnTo>
                    <a:pt x="1379" y="1018"/>
                  </a:lnTo>
                  <a:lnTo>
                    <a:pt x="1388" y="981"/>
                  </a:lnTo>
                  <a:lnTo>
                    <a:pt x="1397" y="943"/>
                  </a:lnTo>
                  <a:lnTo>
                    <a:pt x="1405" y="905"/>
                  </a:lnTo>
                  <a:lnTo>
                    <a:pt x="1411" y="867"/>
                  </a:lnTo>
                  <a:lnTo>
                    <a:pt x="1414" y="830"/>
                  </a:lnTo>
                  <a:lnTo>
                    <a:pt x="1418" y="792"/>
                  </a:lnTo>
                  <a:lnTo>
                    <a:pt x="1420" y="755"/>
                  </a:lnTo>
                  <a:lnTo>
                    <a:pt x="1420" y="717"/>
                  </a:lnTo>
                  <a:lnTo>
                    <a:pt x="1420" y="681"/>
                  </a:lnTo>
                  <a:lnTo>
                    <a:pt x="1420" y="681"/>
                  </a:lnTo>
                  <a:lnTo>
                    <a:pt x="1418" y="649"/>
                  </a:lnTo>
                  <a:lnTo>
                    <a:pt x="1415" y="618"/>
                  </a:lnTo>
                  <a:lnTo>
                    <a:pt x="1412" y="586"/>
                  </a:lnTo>
                  <a:lnTo>
                    <a:pt x="1407" y="556"/>
                  </a:lnTo>
                  <a:lnTo>
                    <a:pt x="1402" y="526"/>
                  </a:lnTo>
                  <a:lnTo>
                    <a:pt x="1395" y="497"/>
                  </a:lnTo>
                  <a:lnTo>
                    <a:pt x="1388" y="468"/>
                  </a:lnTo>
                  <a:lnTo>
                    <a:pt x="1380" y="441"/>
                  </a:lnTo>
                  <a:lnTo>
                    <a:pt x="1372" y="413"/>
                  </a:lnTo>
                  <a:lnTo>
                    <a:pt x="1361" y="387"/>
                  </a:lnTo>
                  <a:lnTo>
                    <a:pt x="1351" y="361"/>
                  </a:lnTo>
                  <a:lnTo>
                    <a:pt x="1339" y="336"/>
                  </a:lnTo>
                  <a:lnTo>
                    <a:pt x="1327" y="311"/>
                  </a:lnTo>
                  <a:lnTo>
                    <a:pt x="1315" y="288"/>
                  </a:lnTo>
                  <a:lnTo>
                    <a:pt x="1301" y="265"/>
                  </a:lnTo>
                  <a:lnTo>
                    <a:pt x="1285" y="243"/>
                  </a:lnTo>
                  <a:lnTo>
                    <a:pt x="1270" y="222"/>
                  </a:lnTo>
                  <a:lnTo>
                    <a:pt x="1255" y="202"/>
                  </a:lnTo>
                  <a:lnTo>
                    <a:pt x="1237" y="182"/>
                  </a:lnTo>
                  <a:lnTo>
                    <a:pt x="1220" y="165"/>
                  </a:lnTo>
                  <a:lnTo>
                    <a:pt x="1201" y="147"/>
                  </a:lnTo>
                  <a:lnTo>
                    <a:pt x="1182" y="130"/>
                  </a:lnTo>
                  <a:lnTo>
                    <a:pt x="1162" y="114"/>
                  </a:lnTo>
                  <a:lnTo>
                    <a:pt x="1142" y="99"/>
                  </a:lnTo>
                  <a:lnTo>
                    <a:pt x="1121" y="85"/>
                  </a:lnTo>
                  <a:lnTo>
                    <a:pt x="1100" y="72"/>
                  </a:lnTo>
                  <a:lnTo>
                    <a:pt x="1078" y="60"/>
                  </a:lnTo>
                  <a:lnTo>
                    <a:pt x="1055" y="50"/>
                  </a:lnTo>
                  <a:lnTo>
                    <a:pt x="1031" y="41"/>
                  </a:lnTo>
                  <a:lnTo>
                    <a:pt x="1007" y="31"/>
                  </a:lnTo>
                  <a:lnTo>
                    <a:pt x="982" y="24"/>
                  </a:lnTo>
                  <a:lnTo>
                    <a:pt x="957" y="17"/>
                  </a:lnTo>
                  <a:lnTo>
                    <a:pt x="957" y="17"/>
                  </a:lnTo>
                  <a:lnTo>
                    <a:pt x="918" y="9"/>
                  </a:lnTo>
                  <a:lnTo>
                    <a:pt x="880" y="4"/>
                  </a:lnTo>
                  <a:lnTo>
                    <a:pt x="844" y="1"/>
                  </a:lnTo>
                  <a:lnTo>
                    <a:pt x="809" y="0"/>
                  </a:lnTo>
                  <a:lnTo>
                    <a:pt x="776" y="2"/>
                  </a:lnTo>
                  <a:lnTo>
                    <a:pt x="744" y="5"/>
                  </a:lnTo>
                  <a:lnTo>
                    <a:pt x="714" y="11"/>
                  </a:lnTo>
                  <a:lnTo>
                    <a:pt x="686" y="18"/>
                  </a:lnTo>
                  <a:lnTo>
                    <a:pt x="658" y="28"/>
                  </a:lnTo>
                  <a:lnTo>
                    <a:pt x="631" y="39"/>
                  </a:lnTo>
                  <a:lnTo>
                    <a:pt x="606" y="53"/>
                  </a:lnTo>
                  <a:lnTo>
                    <a:pt x="582" y="67"/>
                  </a:lnTo>
                  <a:lnTo>
                    <a:pt x="559" y="84"/>
                  </a:lnTo>
                  <a:lnTo>
                    <a:pt x="537" y="103"/>
                  </a:lnTo>
                  <a:lnTo>
                    <a:pt x="516" y="121"/>
                  </a:lnTo>
                  <a:lnTo>
                    <a:pt x="495" y="142"/>
                  </a:lnTo>
                  <a:lnTo>
                    <a:pt x="476" y="165"/>
                  </a:lnTo>
                  <a:lnTo>
                    <a:pt x="458" y="188"/>
                  </a:lnTo>
                  <a:lnTo>
                    <a:pt x="440" y="213"/>
                  </a:lnTo>
                  <a:lnTo>
                    <a:pt x="422" y="237"/>
                  </a:lnTo>
                  <a:lnTo>
                    <a:pt x="406" y="264"/>
                  </a:lnTo>
                  <a:lnTo>
                    <a:pt x="391" y="291"/>
                  </a:lnTo>
                  <a:lnTo>
                    <a:pt x="376" y="319"/>
                  </a:lnTo>
                  <a:lnTo>
                    <a:pt x="360" y="347"/>
                  </a:lnTo>
                  <a:lnTo>
                    <a:pt x="332" y="406"/>
                  </a:lnTo>
                  <a:lnTo>
                    <a:pt x="305" y="467"/>
                  </a:lnTo>
                  <a:lnTo>
                    <a:pt x="280" y="528"/>
                  </a:lnTo>
                  <a:lnTo>
                    <a:pt x="254" y="590"/>
                  </a:lnTo>
                  <a:lnTo>
                    <a:pt x="254" y="590"/>
                  </a:lnTo>
                  <a:lnTo>
                    <a:pt x="203" y="713"/>
                  </a:lnTo>
                  <a:lnTo>
                    <a:pt x="176" y="775"/>
                  </a:lnTo>
                  <a:lnTo>
                    <a:pt x="147" y="837"/>
                  </a:lnTo>
                  <a:lnTo>
                    <a:pt x="147" y="837"/>
                  </a:lnTo>
                  <a:lnTo>
                    <a:pt x="134" y="861"/>
                  </a:lnTo>
                  <a:lnTo>
                    <a:pt x="120" y="888"/>
                  </a:lnTo>
                  <a:lnTo>
                    <a:pt x="104" y="915"/>
                  </a:lnTo>
                  <a:lnTo>
                    <a:pt x="86" y="943"/>
                  </a:lnTo>
                  <a:lnTo>
                    <a:pt x="66" y="973"/>
                  </a:lnTo>
                  <a:lnTo>
                    <a:pt x="45" y="1002"/>
                  </a:lnTo>
                  <a:lnTo>
                    <a:pt x="23" y="1031"/>
                  </a:lnTo>
                  <a:lnTo>
                    <a:pt x="0" y="1062"/>
                  </a:lnTo>
                  <a:lnTo>
                    <a:pt x="0" y="1062"/>
                  </a:lnTo>
                  <a:lnTo>
                    <a:pt x="9" y="1100"/>
                  </a:lnTo>
                  <a:lnTo>
                    <a:pt x="21" y="1138"/>
                  </a:lnTo>
                  <a:lnTo>
                    <a:pt x="32" y="1175"/>
                  </a:lnTo>
                  <a:lnTo>
                    <a:pt x="47" y="1211"/>
                  </a:lnTo>
                  <a:lnTo>
                    <a:pt x="47" y="1211"/>
                  </a:lnTo>
                  <a:lnTo>
                    <a:pt x="83" y="1168"/>
                  </a:lnTo>
                  <a:lnTo>
                    <a:pt x="118" y="1126"/>
                  </a:lnTo>
                  <a:lnTo>
                    <a:pt x="150" y="1084"/>
                  </a:lnTo>
                  <a:lnTo>
                    <a:pt x="179" y="1044"/>
                  </a:lnTo>
                  <a:lnTo>
                    <a:pt x="205" y="1004"/>
                  </a:lnTo>
                  <a:lnTo>
                    <a:pt x="229" y="966"/>
                  </a:lnTo>
                  <a:lnTo>
                    <a:pt x="250" y="929"/>
                  </a:lnTo>
                  <a:lnTo>
                    <a:pt x="268" y="894"/>
                  </a:lnTo>
                  <a:lnTo>
                    <a:pt x="268" y="894"/>
                  </a:lnTo>
                  <a:lnTo>
                    <a:pt x="297" y="830"/>
                  </a:lnTo>
                  <a:lnTo>
                    <a:pt x="325" y="766"/>
                  </a:lnTo>
                  <a:lnTo>
                    <a:pt x="378" y="640"/>
                  </a:lnTo>
                  <a:lnTo>
                    <a:pt x="378" y="640"/>
                  </a:lnTo>
                  <a:lnTo>
                    <a:pt x="405" y="574"/>
                  </a:lnTo>
                  <a:lnTo>
                    <a:pt x="431" y="512"/>
                  </a:lnTo>
                  <a:lnTo>
                    <a:pt x="458" y="454"/>
                  </a:lnTo>
                  <a:lnTo>
                    <a:pt x="483" y="401"/>
                  </a:lnTo>
                  <a:lnTo>
                    <a:pt x="509" y="351"/>
                  </a:lnTo>
                  <a:lnTo>
                    <a:pt x="523" y="329"/>
                  </a:lnTo>
                  <a:lnTo>
                    <a:pt x="536" y="306"/>
                  </a:lnTo>
                  <a:lnTo>
                    <a:pt x="550" y="286"/>
                  </a:lnTo>
                  <a:lnTo>
                    <a:pt x="564" y="267"/>
                  </a:lnTo>
                  <a:lnTo>
                    <a:pt x="579" y="249"/>
                  </a:lnTo>
                  <a:lnTo>
                    <a:pt x="595" y="231"/>
                  </a:lnTo>
                  <a:lnTo>
                    <a:pt x="610" y="216"/>
                  </a:lnTo>
                  <a:lnTo>
                    <a:pt x="625" y="202"/>
                  </a:lnTo>
                  <a:lnTo>
                    <a:pt x="641" y="188"/>
                  </a:lnTo>
                  <a:lnTo>
                    <a:pt x="659" y="176"/>
                  </a:lnTo>
                  <a:lnTo>
                    <a:pt x="676" y="167"/>
                  </a:lnTo>
                  <a:lnTo>
                    <a:pt x="695" y="158"/>
                  </a:lnTo>
                  <a:lnTo>
                    <a:pt x="714" y="149"/>
                  </a:lnTo>
                  <a:lnTo>
                    <a:pt x="734" y="144"/>
                  </a:lnTo>
                  <a:lnTo>
                    <a:pt x="755" y="139"/>
                  </a:lnTo>
                  <a:lnTo>
                    <a:pt x="776" y="135"/>
                  </a:lnTo>
                  <a:lnTo>
                    <a:pt x="799" y="134"/>
                  </a:lnTo>
                  <a:lnTo>
                    <a:pt x="823" y="133"/>
                  </a:lnTo>
                  <a:lnTo>
                    <a:pt x="847" y="134"/>
                  </a:lnTo>
                  <a:lnTo>
                    <a:pt x="872" y="138"/>
                  </a:lnTo>
                  <a:lnTo>
                    <a:pt x="899" y="141"/>
                  </a:lnTo>
                  <a:lnTo>
                    <a:pt x="927" y="147"/>
                  </a:lnTo>
                  <a:lnTo>
                    <a:pt x="927" y="147"/>
                  </a:lnTo>
                  <a:lnTo>
                    <a:pt x="947" y="153"/>
                  </a:lnTo>
                  <a:lnTo>
                    <a:pt x="966" y="159"/>
                  </a:lnTo>
                  <a:lnTo>
                    <a:pt x="986" y="166"/>
                  </a:lnTo>
                  <a:lnTo>
                    <a:pt x="1003" y="173"/>
                  </a:lnTo>
                  <a:lnTo>
                    <a:pt x="1022" y="181"/>
                  </a:lnTo>
                  <a:lnTo>
                    <a:pt x="1039" y="190"/>
                  </a:lnTo>
                  <a:lnTo>
                    <a:pt x="1056" y="201"/>
                  </a:lnTo>
                  <a:lnTo>
                    <a:pt x="1072" y="213"/>
                  </a:lnTo>
                  <a:lnTo>
                    <a:pt x="1087" y="224"/>
                  </a:lnTo>
                  <a:lnTo>
                    <a:pt x="1104" y="236"/>
                  </a:lnTo>
                  <a:lnTo>
                    <a:pt x="1118" y="250"/>
                  </a:lnTo>
                  <a:lnTo>
                    <a:pt x="1132" y="264"/>
                  </a:lnTo>
                  <a:lnTo>
                    <a:pt x="1146" y="278"/>
                  </a:lnTo>
                  <a:lnTo>
                    <a:pt x="1159" y="295"/>
                  </a:lnTo>
                  <a:lnTo>
                    <a:pt x="1172" y="311"/>
                  </a:lnTo>
                  <a:lnTo>
                    <a:pt x="1183" y="327"/>
                  </a:lnTo>
                  <a:lnTo>
                    <a:pt x="1195" y="345"/>
                  </a:lnTo>
                  <a:lnTo>
                    <a:pt x="1206" y="364"/>
                  </a:lnTo>
                  <a:lnTo>
                    <a:pt x="1215" y="382"/>
                  </a:lnTo>
                  <a:lnTo>
                    <a:pt x="1224" y="402"/>
                  </a:lnTo>
                  <a:lnTo>
                    <a:pt x="1234" y="422"/>
                  </a:lnTo>
                  <a:lnTo>
                    <a:pt x="1242" y="443"/>
                  </a:lnTo>
                  <a:lnTo>
                    <a:pt x="1249" y="466"/>
                  </a:lnTo>
                  <a:lnTo>
                    <a:pt x="1256" y="488"/>
                  </a:lnTo>
                  <a:lnTo>
                    <a:pt x="1262" y="510"/>
                  </a:lnTo>
                  <a:lnTo>
                    <a:pt x="1268" y="533"/>
                  </a:lnTo>
                  <a:lnTo>
                    <a:pt x="1272" y="558"/>
                  </a:lnTo>
                  <a:lnTo>
                    <a:pt x="1277" y="583"/>
                  </a:lnTo>
                  <a:lnTo>
                    <a:pt x="1281" y="607"/>
                  </a:lnTo>
                  <a:lnTo>
                    <a:pt x="1283" y="633"/>
                  </a:lnTo>
                  <a:lnTo>
                    <a:pt x="1285" y="659"/>
                  </a:lnTo>
                  <a:lnTo>
                    <a:pt x="1287" y="686"/>
                  </a:lnTo>
                  <a:lnTo>
                    <a:pt x="1287" y="686"/>
                  </a:lnTo>
                  <a:lnTo>
                    <a:pt x="1288" y="718"/>
                  </a:lnTo>
                  <a:lnTo>
                    <a:pt x="1287" y="750"/>
                  </a:lnTo>
                  <a:lnTo>
                    <a:pt x="1285" y="783"/>
                  </a:lnTo>
                  <a:lnTo>
                    <a:pt x="1283" y="816"/>
                  </a:lnTo>
                  <a:lnTo>
                    <a:pt x="1278" y="848"/>
                  </a:lnTo>
                  <a:lnTo>
                    <a:pt x="1274" y="881"/>
                  </a:lnTo>
                  <a:lnTo>
                    <a:pt x="1268" y="914"/>
                  </a:lnTo>
                  <a:lnTo>
                    <a:pt x="1261" y="946"/>
                  </a:lnTo>
                  <a:lnTo>
                    <a:pt x="1253" y="978"/>
                  </a:lnTo>
                  <a:lnTo>
                    <a:pt x="1243" y="1011"/>
                  </a:lnTo>
                  <a:lnTo>
                    <a:pt x="1233" y="1043"/>
                  </a:lnTo>
                  <a:lnTo>
                    <a:pt x="1221" y="1074"/>
                  </a:lnTo>
                  <a:lnTo>
                    <a:pt x="1208" y="1106"/>
                  </a:lnTo>
                  <a:lnTo>
                    <a:pt x="1194" y="1136"/>
                  </a:lnTo>
                  <a:lnTo>
                    <a:pt x="1179" y="1167"/>
                  </a:lnTo>
                  <a:lnTo>
                    <a:pt x="1162" y="1197"/>
                  </a:lnTo>
                  <a:lnTo>
                    <a:pt x="1146" y="1227"/>
                  </a:lnTo>
                  <a:lnTo>
                    <a:pt x="1127" y="1255"/>
                  </a:lnTo>
                  <a:lnTo>
                    <a:pt x="1107" y="1282"/>
                  </a:lnTo>
                  <a:lnTo>
                    <a:pt x="1087" y="1309"/>
                  </a:lnTo>
                  <a:lnTo>
                    <a:pt x="1066" y="1334"/>
                  </a:lnTo>
                  <a:lnTo>
                    <a:pt x="1043" y="1360"/>
                  </a:lnTo>
                  <a:lnTo>
                    <a:pt x="1020" y="1383"/>
                  </a:lnTo>
                  <a:lnTo>
                    <a:pt x="995" y="1406"/>
                  </a:lnTo>
                  <a:lnTo>
                    <a:pt x="968" y="1428"/>
                  </a:lnTo>
                  <a:lnTo>
                    <a:pt x="941" y="1448"/>
                  </a:lnTo>
                  <a:lnTo>
                    <a:pt x="913" y="1467"/>
                  </a:lnTo>
                  <a:lnTo>
                    <a:pt x="884" y="1484"/>
                  </a:lnTo>
                  <a:lnTo>
                    <a:pt x="853" y="1501"/>
                  </a:lnTo>
                  <a:lnTo>
                    <a:pt x="822" y="1516"/>
                  </a:lnTo>
                  <a:lnTo>
                    <a:pt x="789" y="1529"/>
                  </a:lnTo>
                  <a:lnTo>
                    <a:pt x="755" y="1540"/>
                  </a:lnTo>
                  <a:lnTo>
                    <a:pt x="755" y="1540"/>
                  </a:lnTo>
                  <a:lnTo>
                    <a:pt x="714" y="1554"/>
                  </a:lnTo>
                  <a:lnTo>
                    <a:pt x="672" y="1570"/>
                  </a:lnTo>
                  <a:lnTo>
                    <a:pt x="630" y="1587"/>
                  </a:lnTo>
                  <a:lnTo>
                    <a:pt x="586" y="1606"/>
                  </a:lnTo>
                  <a:lnTo>
                    <a:pt x="543" y="1627"/>
                  </a:lnTo>
                  <a:lnTo>
                    <a:pt x="498" y="1649"/>
                  </a:lnTo>
                  <a:lnTo>
                    <a:pt x="454" y="1674"/>
                  </a:lnTo>
                  <a:lnTo>
                    <a:pt x="410" y="1698"/>
                  </a:lnTo>
                  <a:lnTo>
                    <a:pt x="410" y="1698"/>
                  </a:lnTo>
                  <a:lnTo>
                    <a:pt x="442" y="1721"/>
                  </a:lnTo>
                  <a:lnTo>
                    <a:pt x="476" y="1741"/>
                  </a:lnTo>
                  <a:lnTo>
                    <a:pt x="511" y="1758"/>
                  </a:lnTo>
                  <a:lnTo>
                    <a:pt x="547" y="1776"/>
                  </a:lnTo>
                  <a:lnTo>
                    <a:pt x="547" y="1776"/>
                  </a:lnTo>
                  <a:lnTo>
                    <a:pt x="611" y="1743"/>
                  </a:lnTo>
                  <a:lnTo>
                    <a:pt x="643" y="1728"/>
                  </a:lnTo>
                  <a:lnTo>
                    <a:pt x="674" y="1714"/>
                  </a:lnTo>
                  <a:lnTo>
                    <a:pt x="705" y="1701"/>
                  </a:lnTo>
                  <a:lnTo>
                    <a:pt x="735" y="1688"/>
                  </a:lnTo>
                  <a:lnTo>
                    <a:pt x="765" y="1677"/>
                  </a:lnTo>
                  <a:lnTo>
                    <a:pt x="795" y="1667"/>
                  </a:lnTo>
                  <a:lnTo>
                    <a:pt x="795" y="16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1200">
                <a:solidFill>
                  <a:sysClr val="windowText" lastClr="000000"/>
                </a:solidFill>
                <a:cs typeface="Arial" pitchFamily="34" charset="0"/>
              </a:endParaRPr>
            </a:p>
          </p:txBody>
        </p:sp>
      </p:grpSp>
      <p:grpSp>
        <p:nvGrpSpPr>
          <p:cNvPr id="268" name="Group 124"/>
          <p:cNvGrpSpPr>
            <a:grpSpLocks noChangeAspect="1"/>
          </p:cNvGrpSpPr>
          <p:nvPr/>
        </p:nvGrpSpPr>
        <p:grpSpPr>
          <a:xfrm>
            <a:off x="7814680" y="2025402"/>
            <a:ext cx="214448" cy="291276"/>
            <a:chOff x="12249151" y="6053138"/>
            <a:chExt cx="323850" cy="419100"/>
          </a:xfrm>
          <a:solidFill>
            <a:schemeClr val="accent5">
              <a:lumMod val="75000"/>
            </a:schemeClr>
          </a:solidFill>
        </p:grpSpPr>
        <p:sp>
          <p:nvSpPr>
            <p:cNvPr id="269" name="Freeform 164"/>
            <p:cNvSpPr>
              <a:spLocks noEditPoints="1"/>
            </p:cNvSpPr>
            <p:nvPr/>
          </p:nvSpPr>
          <p:spPr bwMode="auto">
            <a:xfrm>
              <a:off x="12430126" y="6151563"/>
              <a:ext cx="42863" cy="42863"/>
            </a:xfrm>
            <a:custGeom>
              <a:avLst/>
              <a:gdLst>
                <a:gd name="T0" fmla="*/ 147 w 191"/>
                <a:gd name="T1" fmla="*/ 15 h 191"/>
                <a:gd name="T2" fmla="*/ 130 w 191"/>
                <a:gd name="T3" fmla="*/ 6 h 191"/>
                <a:gd name="T4" fmla="*/ 112 w 191"/>
                <a:gd name="T5" fmla="*/ 1 h 191"/>
                <a:gd name="T6" fmla="*/ 94 w 191"/>
                <a:gd name="T7" fmla="*/ 0 h 191"/>
                <a:gd name="T8" fmla="*/ 75 w 191"/>
                <a:gd name="T9" fmla="*/ 2 h 191"/>
                <a:gd name="T10" fmla="*/ 58 w 191"/>
                <a:gd name="T11" fmla="*/ 8 h 191"/>
                <a:gd name="T12" fmla="*/ 42 w 191"/>
                <a:gd name="T13" fmla="*/ 16 h 191"/>
                <a:gd name="T14" fmla="*/ 27 w 191"/>
                <a:gd name="T15" fmla="*/ 29 h 191"/>
                <a:gd name="T16" fmla="*/ 15 w 191"/>
                <a:gd name="T17" fmla="*/ 44 h 191"/>
                <a:gd name="T18" fmla="*/ 10 w 191"/>
                <a:gd name="T19" fmla="*/ 52 h 191"/>
                <a:gd name="T20" fmla="*/ 4 w 191"/>
                <a:gd name="T21" fmla="*/ 70 h 191"/>
                <a:gd name="T22" fmla="*/ 0 w 191"/>
                <a:gd name="T23" fmla="*/ 89 h 191"/>
                <a:gd name="T24" fmla="*/ 1 w 191"/>
                <a:gd name="T25" fmla="*/ 107 h 191"/>
                <a:gd name="T26" fmla="*/ 5 w 191"/>
                <a:gd name="T27" fmla="*/ 125 h 191"/>
                <a:gd name="T28" fmla="*/ 12 w 191"/>
                <a:gd name="T29" fmla="*/ 142 h 191"/>
                <a:gd name="T30" fmla="*/ 22 w 191"/>
                <a:gd name="T31" fmla="*/ 157 h 191"/>
                <a:gd name="T32" fmla="*/ 37 w 191"/>
                <a:gd name="T33" fmla="*/ 171 h 191"/>
                <a:gd name="T34" fmla="*/ 44 w 191"/>
                <a:gd name="T35" fmla="*/ 176 h 191"/>
                <a:gd name="T36" fmla="*/ 61 w 191"/>
                <a:gd name="T37" fmla="*/ 185 h 191"/>
                <a:gd name="T38" fmla="*/ 80 w 191"/>
                <a:gd name="T39" fmla="*/ 190 h 191"/>
                <a:gd name="T40" fmla="*/ 98 w 191"/>
                <a:gd name="T41" fmla="*/ 191 h 191"/>
                <a:gd name="T42" fmla="*/ 116 w 191"/>
                <a:gd name="T43" fmla="*/ 189 h 191"/>
                <a:gd name="T44" fmla="*/ 134 w 191"/>
                <a:gd name="T45" fmla="*/ 183 h 191"/>
                <a:gd name="T46" fmla="*/ 150 w 191"/>
                <a:gd name="T47" fmla="*/ 175 h 191"/>
                <a:gd name="T48" fmla="*/ 164 w 191"/>
                <a:gd name="T49" fmla="*/ 162 h 191"/>
                <a:gd name="T50" fmla="*/ 177 w 191"/>
                <a:gd name="T51" fmla="*/ 147 h 191"/>
                <a:gd name="T52" fmla="*/ 181 w 191"/>
                <a:gd name="T53" fmla="*/ 139 h 191"/>
                <a:gd name="T54" fmla="*/ 188 w 191"/>
                <a:gd name="T55" fmla="*/ 121 h 191"/>
                <a:gd name="T56" fmla="*/ 191 w 191"/>
                <a:gd name="T57" fmla="*/ 102 h 191"/>
                <a:gd name="T58" fmla="*/ 191 w 191"/>
                <a:gd name="T59" fmla="*/ 84 h 191"/>
                <a:gd name="T60" fmla="*/ 187 w 191"/>
                <a:gd name="T61" fmla="*/ 66 h 191"/>
                <a:gd name="T62" fmla="*/ 180 w 191"/>
                <a:gd name="T63" fmla="*/ 49 h 191"/>
                <a:gd name="T64" fmla="*/ 169 w 191"/>
                <a:gd name="T65" fmla="*/ 34 h 191"/>
                <a:gd name="T66" fmla="*/ 155 w 191"/>
                <a:gd name="T67" fmla="*/ 20 h 191"/>
                <a:gd name="T68" fmla="*/ 147 w 191"/>
                <a:gd name="T69" fmla="*/ 15 h 191"/>
                <a:gd name="T70" fmla="*/ 132 w 191"/>
                <a:gd name="T71" fmla="*/ 119 h 191"/>
                <a:gd name="T72" fmla="*/ 120 w 191"/>
                <a:gd name="T73" fmla="*/ 131 h 191"/>
                <a:gd name="T74" fmla="*/ 105 w 191"/>
                <a:gd name="T75" fmla="*/ 138 h 191"/>
                <a:gd name="T76" fmla="*/ 89 w 191"/>
                <a:gd name="T77" fmla="*/ 138 h 191"/>
                <a:gd name="T78" fmla="*/ 72 w 191"/>
                <a:gd name="T79" fmla="*/ 132 h 191"/>
                <a:gd name="T80" fmla="*/ 65 w 191"/>
                <a:gd name="T81" fmla="*/ 127 h 191"/>
                <a:gd name="T82" fmla="*/ 56 w 191"/>
                <a:gd name="T83" fmla="*/ 112 h 191"/>
                <a:gd name="T84" fmla="*/ 52 w 191"/>
                <a:gd name="T85" fmla="*/ 97 h 191"/>
                <a:gd name="T86" fmla="*/ 55 w 191"/>
                <a:gd name="T87" fmla="*/ 80 h 191"/>
                <a:gd name="T88" fmla="*/ 59 w 191"/>
                <a:gd name="T89" fmla="*/ 72 h 191"/>
                <a:gd name="T90" fmla="*/ 71 w 191"/>
                <a:gd name="T91" fmla="*/ 60 h 191"/>
                <a:gd name="T92" fmla="*/ 87 w 191"/>
                <a:gd name="T93" fmla="*/ 53 h 191"/>
                <a:gd name="T94" fmla="*/ 103 w 191"/>
                <a:gd name="T95" fmla="*/ 53 h 191"/>
                <a:gd name="T96" fmla="*/ 119 w 191"/>
                <a:gd name="T97" fmla="*/ 59 h 191"/>
                <a:gd name="T98" fmla="*/ 126 w 191"/>
                <a:gd name="T99" fmla="*/ 64 h 191"/>
                <a:gd name="T100" fmla="*/ 136 w 191"/>
                <a:gd name="T101" fmla="*/ 79 h 191"/>
                <a:gd name="T102" fmla="*/ 139 w 191"/>
                <a:gd name="T103" fmla="*/ 95 h 191"/>
                <a:gd name="T104" fmla="*/ 136 w 191"/>
                <a:gd name="T105" fmla="*/ 111 h 191"/>
                <a:gd name="T106" fmla="*/ 132 w 191"/>
                <a:gd name="T107" fmla="*/ 1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1">
                  <a:moveTo>
                    <a:pt x="147" y="15"/>
                  </a:moveTo>
                  <a:lnTo>
                    <a:pt x="147" y="15"/>
                  </a:lnTo>
                  <a:lnTo>
                    <a:pt x="139" y="10"/>
                  </a:lnTo>
                  <a:lnTo>
                    <a:pt x="130" y="6"/>
                  </a:lnTo>
                  <a:lnTo>
                    <a:pt x="121" y="3"/>
                  </a:lnTo>
                  <a:lnTo>
                    <a:pt x="112" y="1"/>
                  </a:lnTo>
                  <a:lnTo>
                    <a:pt x="103" y="0"/>
                  </a:lnTo>
                  <a:lnTo>
                    <a:pt x="94" y="0"/>
                  </a:lnTo>
                  <a:lnTo>
                    <a:pt x="85" y="1"/>
                  </a:lnTo>
                  <a:lnTo>
                    <a:pt x="75" y="2"/>
                  </a:lnTo>
                  <a:lnTo>
                    <a:pt x="66" y="4"/>
                  </a:lnTo>
                  <a:lnTo>
                    <a:pt x="58" y="8"/>
                  </a:lnTo>
                  <a:lnTo>
                    <a:pt x="50" y="12"/>
                  </a:lnTo>
                  <a:lnTo>
                    <a:pt x="42" y="16"/>
                  </a:lnTo>
                  <a:lnTo>
                    <a:pt x="35" y="22"/>
                  </a:lnTo>
                  <a:lnTo>
                    <a:pt x="27" y="29"/>
                  </a:lnTo>
                  <a:lnTo>
                    <a:pt x="21" y="36"/>
                  </a:lnTo>
                  <a:lnTo>
                    <a:pt x="15" y="44"/>
                  </a:lnTo>
                  <a:lnTo>
                    <a:pt x="15" y="44"/>
                  </a:lnTo>
                  <a:lnTo>
                    <a:pt x="10" y="52"/>
                  </a:lnTo>
                  <a:lnTo>
                    <a:pt x="6" y="61"/>
                  </a:lnTo>
                  <a:lnTo>
                    <a:pt x="4" y="70"/>
                  </a:lnTo>
                  <a:lnTo>
                    <a:pt x="2" y="80"/>
                  </a:lnTo>
                  <a:lnTo>
                    <a:pt x="0" y="89"/>
                  </a:lnTo>
                  <a:lnTo>
                    <a:pt x="0" y="98"/>
                  </a:lnTo>
                  <a:lnTo>
                    <a:pt x="1" y="107"/>
                  </a:lnTo>
                  <a:lnTo>
                    <a:pt x="2" y="116"/>
                  </a:lnTo>
                  <a:lnTo>
                    <a:pt x="5" y="125"/>
                  </a:lnTo>
                  <a:lnTo>
                    <a:pt x="8" y="134"/>
                  </a:lnTo>
                  <a:lnTo>
                    <a:pt x="12" y="142"/>
                  </a:lnTo>
                  <a:lnTo>
                    <a:pt x="17" y="150"/>
                  </a:lnTo>
                  <a:lnTo>
                    <a:pt x="22" y="157"/>
                  </a:lnTo>
                  <a:lnTo>
                    <a:pt x="28" y="165"/>
                  </a:lnTo>
                  <a:lnTo>
                    <a:pt x="37" y="171"/>
                  </a:lnTo>
                  <a:lnTo>
                    <a:pt x="44" y="176"/>
                  </a:lnTo>
                  <a:lnTo>
                    <a:pt x="44" y="176"/>
                  </a:lnTo>
                  <a:lnTo>
                    <a:pt x="53" y="181"/>
                  </a:lnTo>
                  <a:lnTo>
                    <a:pt x="61" y="185"/>
                  </a:lnTo>
                  <a:lnTo>
                    <a:pt x="70" y="188"/>
                  </a:lnTo>
                  <a:lnTo>
                    <a:pt x="80" y="190"/>
                  </a:lnTo>
                  <a:lnTo>
                    <a:pt x="89" y="191"/>
                  </a:lnTo>
                  <a:lnTo>
                    <a:pt x="98" y="191"/>
                  </a:lnTo>
                  <a:lnTo>
                    <a:pt x="107" y="190"/>
                  </a:lnTo>
                  <a:lnTo>
                    <a:pt x="116" y="189"/>
                  </a:lnTo>
                  <a:lnTo>
                    <a:pt x="126" y="187"/>
                  </a:lnTo>
                  <a:lnTo>
                    <a:pt x="134" y="183"/>
                  </a:lnTo>
                  <a:lnTo>
                    <a:pt x="142" y="179"/>
                  </a:lnTo>
                  <a:lnTo>
                    <a:pt x="150" y="175"/>
                  </a:lnTo>
                  <a:lnTo>
                    <a:pt x="157" y="169"/>
                  </a:lnTo>
                  <a:lnTo>
                    <a:pt x="164" y="162"/>
                  </a:lnTo>
                  <a:lnTo>
                    <a:pt x="171" y="155"/>
                  </a:lnTo>
                  <a:lnTo>
                    <a:pt x="177" y="147"/>
                  </a:lnTo>
                  <a:lnTo>
                    <a:pt x="177" y="147"/>
                  </a:lnTo>
                  <a:lnTo>
                    <a:pt x="181" y="139"/>
                  </a:lnTo>
                  <a:lnTo>
                    <a:pt x="185" y="130"/>
                  </a:lnTo>
                  <a:lnTo>
                    <a:pt x="188" y="121"/>
                  </a:lnTo>
                  <a:lnTo>
                    <a:pt x="190" y="111"/>
                  </a:lnTo>
                  <a:lnTo>
                    <a:pt x="191" y="102"/>
                  </a:lnTo>
                  <a:lnTo>
                    <a:pt x="191" y="93"/>
                  </a:lnTo>
                  <a:lnTo>
                    <a:pt x="191" y="84"/>
                  </a:lnTo>
                  <a:lnTo>
                    <a:pt x="189" y="76"/>
                  </a:lnTo>
                  <a:lnTo>
                    <a:pt x="187" y="66"/>
                  </a:lnTo>
                  <a:lnTo>
                    <a:pt x="184" y="57"/>
                  </a:lnTo>
                  <a:lnTo>
                    <a:pt x="180" y="49"/>
                  </a:lnTo>
                  <a:lnTo>
                    <a:pt x="175" y="42"/>
                  </a:lnTo>
                  <a:lnTo>
                    <a:pt x="169" y="34"/>
                  </a:lnTo>
                  <a:lnTo>
                    <a:pt x="162" y="27"/>
                  </a:lnTo>
                  <a:lnTo>
                    <a:pt x="155" y="20"/>
                  </a:lnTo>
                  <a:lnTo>
                    <a:pt x="147" y="15"/>
                  </a:lnTo>
                  <a:lnTo>
                    <a:pt x="147" y="15"/>
                  </a:lnTo>
                  <a:close/>
                  <a:moveTo>
                    <a:pt x="132" y="119"/>
                  </a:moveTo>
                  <a:lnTo>
                    <a:pt x="132" y="119"/>
                  </a:lnTo>
                  <a:lnTo>
                    <a:pt x="127" y="126"/>
                  </a:lnTo>
                  <a:lnTo>
                    <a:pt x="120" y="131"/>
                  </a:lnTo>
                  <a:lnTo>
                    <a:pt x="113" y="135"/>
                  </a:lnTo>
                  <a:lnTo>
                    <a:pt x="105" y="138"/>
                  </a:lnTo>
                  <a:lnTo>
                    <a:pt x="97" y="139"/>
                  </a:lnTo>
                  <a:lnTo>
                    <a:pt x="89" y="138"/>
                  </a:lnTo>
                  <a:lnTo>
                    <a:pt x="81" y="136"/>
                  </a:lnTo>
                  <a:lnTo>
                    <a:pt x="72" y="132"/>
                  </a:lnTo>
                  <a:lnTo>
                    <a:pt x="72" y="132"/>
                  </a:lnTo>
                  <a:lnTo>
                    <a:pt x="65" y="127"/>
                  </a:lnTo>
                  <a:lnTo>
                    <a:pt x="60" y="121"/>
                  </a:lnTo>
                  <a:lnTo>
                    <a:pt x="56" y="112"/>
                  </a:lnTo>
                  <a:lnTo>
                    <a:pt x="53" y="105"/>
                  </a:lnTo>
                  <a:lnTo>
                    <a:pt x="52" y="97"/>
                  </a:lnTo>
                  <a:lnTo>
                    <a:pt x="53" y="88"/>
                  </a:lnTo>
                  <a:lnTo>
                    <a:pt x="55" y="80"/>
                  </a:lnTo>
                  <a:lnTo>
                    <a:pt x="59" y="72"/>
                  </a:lnTo>
                  <a:lnTo>
                    <a:pt x="59" y="72"/>
                  </a:lnTo>
                  <a:lnTo>
                    <a:pt x="65" y="65"/>
                  </a:lnTo>
                  <a:lnTo>
                    <a:pt x="71" y="60"/>
                  </a:lnTo>
                  <a:lnTo>
                    <a:pt x="78" y="56"/>
                  </a:lnTo>
                  <a:lnTo>
                    <a:pt x="87" y="53"/>
                  </a:lnTo>
                  <a:lnTo>
                    <a:pt x="95" y="52"/>
                  </a:lnTo>
                  <a:lnTo>
                    <a:pt x="103" y="53"/>
                  </a:lnTo>
                  <a:lnTo>
                    <a:pt x="111" y="55"/>
                  </a:lnTo>
                  <a:lnTo>
                    <a:pt x="119" y="59"/>
                  </a:lnTo>
                  <a:lnTo>
                    <a:pt x="119" y="59"/>
                  </a:lnTo>
                  <a:lnTo>
                    <a:pt x="126" y="64"/>
                  </a:lnTo>
                  <a:lnTo>
                    <a:pt x="132" y="71"/>
                  </a:lnTo>
                  <a:lnTo>
                    <a:pt x="136" y="79"/>
                  </a:lnTo>
                  <a:lnTo>
                    <a:pt x="138" y="87"/>
                  </a:lnTo>
                  <a:lnTo>
                    <a:pt x="139" y="95"/>
                  </a:lnTo>
                  <a:lnTo>
                    <a:pt x="138" y="103"/>
                  </a:lnTo>
                  <a:lnTo>
                    <a:pt x="136" y="111"/>
                  </a:lnTo>
                  <a:lnTo>
                    <a:pt x="132" y="119"/>
                  </a:lnTo>
                  <a:lnTo>
                    <a:pt x="132" y="1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270" name="Freeform 165"/>
            <p:cNvSpPr>
              <a:spLocks noEditPoints="1"/>
            </p:cNvSpPr>
            <p:nvPr/>
          </p:nvSpPr>
          <p:spPr bwMode="auto">
            <a:xfrm>
              <a:off x="12303126" y="6183313"/>
              <a:ext cx="63500" cy="63500"/>
            </a:xfrm>
            <a:custGeom>
              <a:avLst/>
              <a:gdLst>
                <a:gd name="T0" fmla="*/ 126 w 281"/>
                <a:gd name="T1" fmla="*/ 1 h 280"/>
                <a:gd name="T2" fmla="*/ 86 w 281"/>
                <a:gd name="T3" fmla="*/ 11 h 280"/>
                <a:gd name="T4" fmla="*/ 51 w 281"/>
                <a:gd name="T5" fmla="*/ 32 h 280"/>
                <a:gd name="T6" fmla="*/ 24 w 281"/>
                <a:gd name="T7" fmla="*/ 62 h 280"/>
                <a:gd name="T8" fmla="*/ 6 w 281"/>
                <a:gd name="T9" fmla="*/ 98 h 280"/>
                <a:gd name="T10" fmla="*/ 0 w 281"/>
                <a:gd name="T11" fmla="*/ 140 h 280"/>
                <a:gd name="T12" fmla="*/ 3 w 281"/>
                <a:gd name="T13" fmla="*/ 169 h 280"/>
                <a:gd name="T14" fmla="*/ 17 w 281"/>
                <a:gd name="T15" fmla="*/ 207 h 280"/>
                <a:gd name="T16" fmla="*/ 41 w 281"/>
                <a:gd name="T17" fmla="*/ 239 h 280"/>
                <a:gd name="T18" fmla="*/ 74 w 281"/>
                <a:gd name="T19" fmla="*/ 263 h 280"/>
                <a:gd name="T20" fmla="*/ 112 w 281"/>
                <a:gd name="T21" fmla="*/ 277 h 280"/>
                <a:gd name="T22" fmla="*/ 140 w 281"/>
                <a:gd name="T23" fmla="*/ 280 h 280"/>
                <a:gd name="T24" fmla="*/ 181 w 281"/>
                <a:gd name="T25" fmla="*/ 274 h 280"/>
                <a:gd name="T26" fmla="*/ 218 w 281"/>
                <a:gd name="T27" fmla="*/ 256 h 280"/>
                <a:gd name="T28" fmla="*/ 248 w 281"/>
                <a:gd name="T29" fmla="*/ 229 h 280"/>
                <a:gd name="T30" fmla="*/ 269 w 281"/>
                <a:gd name="T31" fmla="*/ 194 h 280"/>
                <a:gd name="T32" fmla="*/ 280 w 281"/>
                <a:gd name="T33" fmla="*/ 154 h 280"/>
                <a:gd name="T34" fmla="*/ 280 w 281"/>
                <a:gd name="T35" fmla="*/ 126 h 280"/>
                <a:gd name="T36" fmla="*/ 269 w 281"/>
                <a:gd name="T37" fmla="*/ 86 h 280"/>
                <a:gd name="T38" fmla="*/ 248 w 281"/>
                <a:gd name="T39" fmla="*/ 51 h 280"/>
                <a:gd name="T40" fmla="*/ 218 w 281"/>
                <a:gd name="T41" fmla="*/ 24 h 280"/>
                <a:gd name="T42" fmla="*/ 181 w 281"/>
                <a:gd name="T43" fmla="*/ 6 h 280"/>
                <a:gd name="T44" fmla="*/ 140 w 281"/>
                <a:gd name="T45" fmla="*/ 0 h 280"/>
                <a:gd name="T46" fmla="*/ 140 w 281"/>
                <a:gd name="T47" fmla="*/ 219 h 280"/>
                <a:gd name="T48" fmla="*/ 117 w 281"/>
                <a:gd name="T49" fmla="*/ 216 h 280"/>
                <a:gd name="T50" fmla="*/ 96 w 281"/>
                <a:gd name="T51" fmla="*/ 206 h 280"/>
                <a:gd name="T52" fmla="*/ 79 w 281"/>
                <a:gd name="T53" fmla="*/ 190 h 280"/>
                <a:gd name="T54" fmla="*/ 67 w 281"/>
                <a:gd name="T55" fmla="*/ 171 h 280"/>
                <a:gd name="T56" fmla="*/ 62 w 281"/>
                <a:gd name="T57" fmla="*/ 148 h 280"/>
                <a:gd name="T58" fmla="*/ 62 w 281"/>
                <a:gd name="T59" fmla="*/ 132 h 280"/>
                <a:gd name="T60" fmla="*/ 67 w 281"/>
                <a:gd name="T61" fmla="*/ 109 h 280"/>
                <a:gd name="T62" fmla="*/ 79 w 281"/>
                <a:gd name="T63" fmla="*/ 90 h 280"/>
                <a:gd name="T64" fmla="*/ 96 w 281"/>
                <a:gd name="T65" fmla="*/ 75 h 280"/>
                <a:gd name="T66" fmla="*/ 117 w 281"/>
                <a:gd name="T67" fmla="*/ 64 h 280"/>
                <a:gd name="T68" fmla="*/ 140 w 281"/>
                <a:gd name="T69" fmla="*/ 61 h 280"/>
                <a:gd name="T70" fmla="*/ 156 w 281"/>
                <a:gd name="T71" fmla="*/ 62 h 280"/>
                <a:gd name="T72" fmla="*/ 178 w 281"/>
                <a:gd name="T73" fmla="*/ 71 h 280"/>
                <a:gd name="T74" fmla="*/ 196 w 281"/>
                <a:gd name="T75" fmla="*/ 84 h 280"/>
                <a:gd name="T76" fmla="*/ 210 w 281"/>
                <a:gd name="T77" fmla="*/ 102 h 280"/>
                <a:gd name="T78" fmla="*/ 218 w 281"/>
                <a:gd name="T79" fmla="*/ 124 h 280"/>
                <a:gd name="T80" fmla="*/ 219 w 281"/>
                <a:gd name="T81" fmla="*/ 140 h 280"/>
                <a:gd name="T82" fmla="*/ 216 w 281"/>
                <a:gd name="T83" fmla="*/ 164 h 280"/>
                <a:gd name="T84" fmla="*/ 206 w 281"/>
                <a:gd name="T85" fmla="*/ 184 h 280"/>
                <a:gd name="T86" fmla="*/ 191 w 281"/>
                <a:gd name="T87" fmla="*/ 201 h 280"/>
                <a:gd name="T88" fmla="*/ 171 w 281"/>
                <a:gd name="T89" fmla="*/ 213 h 280"/>
                <a:gd name="T90" fmla="*/ 149 w 281"/>
                <a:gd name="T91" fmla="*/ 21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1" h="280">
                  <a:moveTo>
                    <a:pt x="140" y="0"/>
                  </a:moveTo>
                  <a:lnTo>
                    <a:pt x="140" y="0"/>
                  </a:lnTo>
                  <a:lnTo>
                    <a:pt x="126" y="1"/>
                  </a:lnTo>
                  <a:lnTo>
                    <a:pt x="112" y="3"/>
                  </a:lnTo>
                  <a:lnTo>
                    <a:pt x="98" y="6"/>
                  </a:lnTo>
                  <a:lnTo>
                    <a:pt x="86" y="11"/>
                  </a:lnTo>
                  <a:lnTo>
                    <a:pt x="74" y="17"/>
                  </a:lnTo>
                  <a:lnTo>
                    <a:pt x="62" y="24"/>
                  </a:lnTo>
                  <a:lnTo>
                    <a:pt x="51" y="32"/>
                  </a:lnTo>
                  <a:lnTo>
                    <a:pt x="41" y="41"/>
                  </a:lnTo>
                  <a:lnTo>
                    <a:pt x="32" y="51"/>
                  </a:lnTo>
                  <a:lnTo>
                    <a:pt x="24" y="62"/>
                  </a:lnTo>
                  <a:lnTo>
                    <a:pt x="17" y="74"/>
                  </a:lnTo>
                  <a:lnTo>
                    <a:pt x="12" y="86"/>
                  </a:lnTo>
                  <a:lnTo>
                    <a:pt x="6" y="98"/>
                  </a:lnTo>
                  <a:lnTo>
                    <a:pt x="3" y="111"/>
                  </a:lnTo>
                  <a:lnTo>
                    <a:pt x="1" y="126"/>
                  </a:lnTo>
                  <a:lnTo>
                    <a:pt x="0" y="140"/>
                  </a:lnTo>
                  <a:lnTo>
                    <a:pt x="0" y="140"/>
                  </a:lnTo>
                  <a:lnTo>
                    <a:pt x="1" y="154"/>
                  </a:lnTo>
                  <a:lnTo>
                    <a:pt x="3" y="169"/>
                  </a:lnTo>
                  <a:lnTo>
                    <a:pt x="6" y="182"/>
                  </a:lnTo>
                  <a:lnTo>
                    <a:pt x="12" y="194"/>
                  </a:lnTo>
                  <a:lnTo>
                    <a:pt x="17" y="207"/>
                  </a:lnTo>
                  <a:lnTo>
                    <a:pt x="24" y="218"/>
                  </a:lnTo>
                  <a:lnTo>
                    <a:pt x="32" y="229"/>
                  </a:lnTo>
                  <a:lnTo>
                    <a:pt x="41" y="239"/>
                  </a:lnTo>
                  <a:lnTo>
                    <a:pt x="51" y="248"/>
                  </a:lnTo>
                  <a:lnTo>
                    <a:pt x="62" y="256"/>
                  </a:lnTo>
                  <a:lnTo>
                    <a:pt x="74" y="263"/>
                  </a:lnTo>
                  <a:lnTo>
                    <a:pt x="86" y="269"/>
                  </a:lnTo>
                  <a:lnTo>
                    <a:pt x="98" y="274"/>
                  </a:lnTo>
                  <a:lnTo>
                    <a:pt x="112" y="277"/>
                  </a:lnTo>
                  <a:lnTo>
                    <a:pt x="126" y="279"/>
                  </a:lnTo>
                  <a:lnTo>
                    <a:pt x="140" y="280"/>
                  </a:lnTo>
                  <a:lnTo>
                    <a:pt x="140" y="280"/>
                  </a:lnTo>
                  <a:lnTo>
                    <a:pt x="155" y="279"/>
                  </a:lnTo>
                  <a:lnTo>
                    <a:pt x="168" y="277"/>
                  </a:lnTo>
                  <a:lnTo>
                    <a:pt x="181" y="274"/>
                  </a:lnTo>
                  <a:lnTo>
                    <a:pt x="195" y="269"/>
                  </a:lnTo>
                  <a:lnTo>
                    <a:pt x="207" y="263"/>
                  </a:lnTo>
                  <a:lnTo>
                    <a:pt x="218" y="256"/>
                  </a:lnTo>
                  <a:lnTo>
                    <a:pt x="229" y="248"/>
                  </a:lnTo>
                  <a:lnTo>
                    <a:pt x="240" y="239"/>
                  </a:lnTo>
                  <a:lnTo>
                    <a:pt x="248" y="229"/>
                  </a:lnTo>
                  <a:lnTo>
                    <a:pt x="256" y="218"/>
                  </a:lnTo>
                  <a:lnTo>
                    <a:pt x="263" y="207"/>
                  </a:lnTo>
                  <a:lnTo>
                    <a:pt x="269" y="194"/>
                  </a:lnTo>
                  <a:lnTo>
                    <a:pt x="273" y="182"/>
                  </a:lnTo>
                  <a:lnTo>
                    <a:pt x="277" y="169"/>
                  </a:lnTo>
                  <a:lnTo>
                    <a:pt x="280" y="154"/>
                  </a:lnTo>
                  <a:lnTo>
                    <a:pt x="281" y="140"/>
                  </a:lnTo>
                  <a:lnTo>
                    <a:pt x="281" y="140"/>
                  </a:lnTo>
                  <a:lnTo>
                    <a:pt x="280" y="126"/>
                  </a:lnTo>
                  <a:lnTo>
                    <a:pt x="277" y="111"/>
                  </a:lnTo>
                  <a:lnTo>
                    <a:pt x="273" y="98"/>
                  </a:lnTo>
                  <a:lnTo>
                    <a:pt x="269" y="86"/>
                  </a:lnTo>
                  <a:lnTo>
                    <a:pt x="263" y="74"/>
                  </a:lnTo>
                  <a:lnTo>
                    <a:pt x="256" y="62"/>
                  </a:lnTo>
                  <a:lnTo>
                    <a:pt x="248" y="51"/>
                  </a:lnTo>
                  <a:lnTo>
                    <a:pt x="240" y="41"/>
                  </a:lnTo>
                  <a:lnTo>
                    <a:pt x="229" y="32"/>
                  </a:lnTo>
                  <a:lnTo>
                    <a:pt x="218" y="24"/>
                  </a:lnTo>
                  <a:lnTo>
                    <a:pt x="207" y="17"/>
                  </a:lnTo>
                  <a:lnTo>
                    <a:pt x="195" y="11"/>
                  </a:lnTo>
                  <a:lnTo>
                    <a:pt x="181" y="6"/>
                  </a:lnTo>
                  <a:lnTo>
                    <a:pt x="168" y="3"/>
                  </a:lnTo>
                  <a:lnTo>
                    <a:pt x="155" y="1"/>
                  </a:lnTo>
                  <a:lnTo>
                    <a:pt x="140" y="0"/>
                  </a:lnTo>
                  <a:lnTo>
                    <a:pt x="140" y="0"/>
                  </a:lnTo>
                  <a:close/>
                  <a:moveTo>
                    <a:pt x="140" y="219"/>
                  </a:moveTo>
                  <a:lnTo>
                    <a:pt x="140" y="219"/>
                  </a:lnTo>
                  <a:lnTo>
                    <a:pt x="132" y="219"/>
                  </a:lnTo>
                  <a:lnTo>
                    <a:pt x="124" y="218"/>
                  </a:lnTo>
                  <a:lnTo>
                    <a:pt x="117" y="216"/>
                  </a:lnTo>
                  <a:lnTo>
                    <a:pt x="110" y="213"/>
                  </a:lnTo>
                  <a:lnTo>
                    <a:pt x="103" y="210"/>
                  </a:lnTo>
                  <a:lnTo>
                    <a:pt x="96" y="206"/>
                  </a:lnTo>
                  <a:lnTo>
                    <a:pt x="90" y="201"/>
                  </a:lnTo>
                  <a:lnTo>
                    <a:pt x="84" y="196"/>
                  </a:lnTo>
                  <a:lnTo>
                    <a:pt x="79" y="190"/>
                  </a:lnTo>
                  <a:lnTo>
                    <a:pt x="75" y="184"/>
                  </a:lnTo>
                  <a:lnTo>
                    <a:pt x="71" y="178"/>
                  </a:lnTo>
                  <a:lnTo>
                    <a:pt x="67" y="171"/>
                  </a:lnTo>
                  <a:lnTo>
                    <a:pt x="65" y="164"/>
                  </a:lnTo>
                  <a:lnTo>
                    <a:pt x="63" y="156"/>
                  </a:lnTo>
                  <a:lnTo>
                    <a:pt x="62" y="148"/>
                  </a:lnTo>
                  <a:lnTo>
                    <a:pt x="61" y="140"/>
                  </a:lnTo>
                  <a:lnTo>
                    <a:pt x="61" y="140"/>
                  </a:lnTo>
                  <a:lnTo>
                    <a:pt x="62" y="132"/>
                  </a:lnTo>
                  <a:lnTo>
                    <a:pt x="63" y="124"/>
                  </a:lnTo>
                  <a:lnTo>
                    <a:pt x="65" y="117"/>
                  </a:lnTo>
                  <a:lnTo>
                    <a:pt x="67" y="109"/>
                  </a:lnTo>
                  <a:lnTo>
                    <a:pt x="71" y="102"/>
                  </a:lnTo>
                  <a:lnTo>
                    <a:pt x="75" y="96"/>
                  </a:lnTo>
                  <a:lnTo>
                    <a:pt x="79" y="90"/>
                  </a:lnTo>
                  <a:lnTo>
                    <a:pt x="84" y="84"/>
                  </a:lnTo>
                  <a:lnTo>
                    <a:pt x="90" y="79"/>
                  </a:lnTo>
                  <a:lnTo>
                    <a:pt x="96" y="75"/>
                  </a:lnTo>
                  <a:lnTo>
                    <a:pt x="103" y="71"/>
                  </a:lnTo>
                  <a:lnTo>
                    <a:pt x="110" y="67"/>
                  </a:lnTo>
                  <a:lnTo>
                    <a:pt x="117" y="64"/>
                  </a:lnTo>
                  <a:lnTo>
                    <a:pt x="124" y="62"/>
                  </a:lnTo>
                  <a:lnTo>
                    <a:pt x="132" y="61"/>
                  </a:lnTo>
                  <a:lnTo>
                    <a:pt x="140" y="61"/>
                  </a:lnTo>
                  <a:lnTo>
                    <a:pt x="140" y="61"/>
                  </a:lnTo>
                  <a:lnTo>
                    <a:pt x="149" y="61"/>
                  </a:lnTo>
                  <a:lnTo>
                    <a:pt x="156" y="62"/>
                  </a:lnTo>
                  <a:lnTo>
                    <a:pt x="164" y="64"/>
                  </a:lnTo>
                  <a:lnTo>
                    <a:pt x="171" y="67"/>
                  </a:lnTo>
                  <a:lnTo>
                    <a:pt x="178" y="71"/>
                  </a:lnTo>
                  <a:lnTo>
                    <a:pt x="184" y="75"/>
                  </a:lnTo>
                  <a:lnTo>
                    <a:pt x="191" y="79"/>
                  </a:lnTo>
                  <a:lnTo>
                    <a:pt x="196" y="84"/>
                  </a:lnTo>
                  <a:lnTo>
                    <a:pt x="201" y="90"/>
                  </a:lnTo>
                  <a:lnTo>
                    <a:pt x="206" y="96"/>
                  </a:lnTo>
                  <a:lnTo>
                    <a:pt x="210" y="102"/>
                  </a:lnTo>
                  <a:lnTo>
                    <a:pt x="213" y="109"/>
                  </a:lnTo>
                  <a:lnTo>
                    <a:pt x="216" y="117"/>
                  </a:lnTo>
                  <a:lnTo>
                    <a:pt x="218" y="124"/>
                  </a:lnTo>
                  <a:lnTo>
                    <a:pt x="219" y="132"/>
                  </a:lnTo>
                  <a:lnTo>
                    <a:pt x="219" y="140"/>
                  </a:lnTo>
                  <a:lnTo>
                    <a:pt x="219" y="140"/>
                  </a:lnTo>
                  <a:lnTo>
                    <a:pt x="219" y="148"/>
                  </a:lnTo>
                  <a:lnTo>
                    <a:pt x="218" y="156"/>
                  </a:lnTo>
                  <a:lnTo>
                    <a:pt x="216" y="164"/>
                  </a:lnTo>
                  <a:lnTo>
                    <a:pt x="213" y="171"/>
                  </a:lnTo>
                  <a:lnTo>
                    <a:pt x="210" y="178"/>
                  </a:lnTo>
                  <a:lnTo>
                    <a:pt x="206" y="184"/>
                  </a:lnTo>
                  <a:lnTo>
                    <a:pt x="201" y="190"/>
                  </a:lnTo>
                  <a:lnTo>
                    <a:pt x="196" y="196"/>
                  </a:lnTo>
                  <a:lnTo>
                    <a:pt x="191" y="201"/>
                  </a:lnTo>
                  <a:lnTo>
                    <a:pt x="184" y="206"/>
                  </a:lnTo>
                  <a:lnTo>
                    <a:pt x="178" y="210"/>
                  </a:lnTo>
                  <a:lnTo>
                    <a:pt x="171" y="213"/>
                  </a:lnTo>
                  <a:lnTo>
                    <a:pt x="164" y="216"/>
                  </a:lnTo>
                  <a:lnTo>
                    <a:pt x="156" y="218"/>
                  </a:lnTo>
                  <a:lnTo>
                    <a:pt x="149" y="219"/>
                  </a:lnTo>
                  <a:lnTo>
                    <a:pt x="140" y="219"/>
                  </a:lnTo>
                  <a:lnTo>
                    <a:pt x="140" y="2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271" name="Freeform 166"/>
            <p:cNvSpPr>
              <a:spLocks noEditPoints="1"/>
            </p:cNvSpPr>
            <p:nvPr/>
          </p:nvSpPr>
          <p:spPr bwMode="auto">
            <a:xfrm>
              <a:off x="12360276" y="6084888"/>
              <a:ext cx="39688" cy="41275"/>
            </a:xfrm>
            <a:custGeom>
              <a:avLst/>
              <a:gdLst>
                <a:gd name="T0" fmla="*/ 90 w 180"/>
                <a:gd name="T1" fmla="*/ 0 h 179"/>
                <a:gd name="T2" fmla="*/ 71 w 180"/>
                <a:gd name="T3" fmla="*/ 1 h 179"/>
                <a:gd name="T4" fmla="*/ 54 w 180"/>
                <a:gd name="T5" fmla="*/ 8 h 179"/>
                <a:gd name="T6" fmla="*/ 40 w 180"/>
                <a:gd name="T7" fmla="*/ 16 h 179"/>
                <a:gd name="T8" fmla="*/ 26 w 180"/>
                <a:gd name="T9" fmla="*/ 26 h 179"/>
                <a:gd name="T10" fmla="*/ 15 w 180"/>
                <a:gd name="T11" fmla="*/ 39 h 179"/>
                <a:gd name="T12" fmla="*/ 7 w 180"/>
                <a:gd name="T13" fmla="*/ 55 h 179"/>
                <a:gd name="T14" fmla="*/ 2 w 180"/>
                <a:gd name="T15" fmla="*/ 72 h 179"/>
                <a:gd name="T16" fmla="*/ 0 w 180"/>
                <a:gd name="T17" fmla="*/ 89 h 179"/>
                <a:gd name="T18" fmla="*/ 0 w 180"/>
                <a:gd name="T19" fmla="*/ 99 h 179"/>
                <a:gd name="T20" fmla="*/ 4 w 180"/>
                <a:gd name="T21" fmla="*/ 117 h 179"/>
                <a:gd name="T22" fmla="*/ 10 w 180"/>
                <a:gd name="T23" fmla="*/ 132 h 179"/>
                <a:gd name="T24" fmla="*/ 20 w 180"/>
                <a:gd name="T25" fmla="*/ 147 h 179"/>
                <a:gd name="T26" fmla="*/ 33 w 180"/>
                <a:gd name="T27" fmla="*/ 159 h 179"/>
                <a:gd name="T28" fmla="*/ 47 w 180"/>
                <a:gd name="T29" fmla="*/ 169 h 179"/>
                <a:gd name="T30" fmla="*/ 63 w 180"/>
                <a:gd name="T31" fmla="*/ 175 h 179"/>
                <a:gd name="T32" fmla="*/ 81 w 180"/>
                <a:gd name="T33" fmla="*/ 179 h 179"/>
                <a:gd name="T34" fmla="*/ 90 w 180"/>
                <a:gd name="T35" fmla="*/ 179 h 179"/>
                <a:gd name="T36" fmla="*/ 107 w 180"/>
                <a:gd name="T37" fmla="*/ 178 h 179"/>
                <a:gd name="T38" fmla="*/ 125 w 180"/>
                <a:gd name="T39" fmla="*/ 173 h 179"/>
                <a:gd name="T40" fmla="*/ 140 w 180"/>
                <a:gd name="T41" fmla="*/ 164 h 179"/>
                <a:gd name="T42" fmla="*/ 153 w 180"/>
                <a:gd name="T43" fmla="*/ 154 h 179"/>
                <a:gd name="T44" fmla="*/ 165 w 180"/>
                <a:gd name="T45" fmla="*/ 140 h 179"/>
                <a:gd name="T46" fmla="*/ 173 w 180"/>
                <a:gd name="T47" fmla="*/ 125 h 179"/>
                <a:gd name="T48" fmla="*/ 178 w 180"/>
                <a:gd name="T49" fmla="*/ 108 h 179"/>
                <a:gd name="T50" fmla="*/ 180 w 180"/>
                <a:gd name="T51" fmla="*/ 89 h 179"/>
                <a:gd name="T52" fmla="*/ 179 w 180"/>
                <a:gd name="T53" fmla="*/ 81 h 179"/>
                <a:gd name="T54" fmla="*/ 176 w 180"/>
                <a:gd name="T55" fmla="*/ 63 h 179"/>
                <a:gd name="T56" fmla="*/ 169 w 180"/>
                <a:gd name="T57" fmla="*/ 47 h 179"/>
                <a:gd name="T58" fmla="*/ 159 w 180"/>
                <a:gd name="T59" fmla="*/ 33 h 179"/>
                <a:gd name="T60" fmla="*/ 147 w 180"/>
                <a:gd name="T61" fmla="*/ 21 h 179"/>
                <a:gd name="T62" fmla="*/ 133 w 180"/>
                <a:gd name="T63" fmla="*/ 11 h 179"/>
                <a:gd name="T64" fmla="*/ 116 w 180"/>
                <a:gd name="T65" fmla="*/ 4 h 179"/>
                <a:gd name="T66" fmla="*/ 99 w 180"/>
                <a:gd name="T67" fmla="*/ 0 h 179"/>
                <a:gd name="T68" fmla="*/ 90 w 180"/>
                <a:gd name="T69" fmla="*/ 0 h 179"/>
                <a:gd name="T70" fmla="*/ 90 w 180"/>
                <a:gd name="T71" fmla="*/ 130 h 179"/>
                <a:gd name="T72" fmla="*/ 73 w 180"/>
                <a:gd name="T73" fmla="*/ 127 h 179"/>
                <a:gd name="T74" fmla="*/ 61 w 180"/>
                <a:gd name="T75" fmla="*/ 119 h 179"/>
                <a:gd name="T76" fmla="*/ 52 w 180"/>
                <a:gd name="T77" fmla="*/ 106 h 179"/>
                <a:gd name="T78" fmla="*/ 49 w 180"/>
                <a:gd name="T79" fmla="*/ 89 h 179"/>
                <a:gd name="T80" fmla="*/ 50 w 180"/>
                <a:gd name="T81" fmla="*/ 81 h 179"/>
                <a:gd name="T82" fmla="*/ 56 w 180"/>
                <a:gd name="T83" fmla="*/ 67 h 179"/>
                <a:gd name="T84" fmla="*/ 67 w 180"/>
                <a:gd name="T85" fmla="*/ 57 h 179"/>
                <a:gd name="T86" fmla="*/ 82 w 180"/>
                <a:gd name="T87" fmla="*/ 50 h 179"/>
                <a:gd name="T88" fmla="*/ 90 w 180"/>
                <a:gd name="T89" fmla="*/ 49 h 179"/>
                <a:gd name="T90" fmla="*/ 105 w 180"/>
                <a:gd name="T91" fmla="*/ 53 h 179"/>
                <a:gd name="T92" fmla="*/ 118 w 180"/>
                <a:gd name="T93" fmla="*/ 61 h 179"/>
                <a:gd name="T94" fmla="*/ 127 w 180"/>
                <a:gd name="T95" fmla="*/ 74 h 179"/>
                <a:gd name="T96" fmla="*/ 130 w 180"/>
                <a:gd name="T97" fmla="*/ 89 h 179"/>
                <a:gd name="T98" fmla="*/ 130 w 180"/>
                <a:gd name="T99" fmla="*/ 99 h 179"/>
                <a:gd name="T100" fmla="*/ 124 w 180"/>
                <a:gd name="T101" fmla="*/ 113 h 179"/>
                <a:gd name="T102" fmla="*/ 112 w 180"/>
                <a:gd name="T103" fmla="*/ 123 h 179"/>
                <a:gd name="T104" fmla="*/ 98 w 180"/>
                <a:gd name="T105" fmla="*/ 129 h 179"/>
                <a:gd name="T106" fmla="*/ 90 w 180"/>
                <a:gd name="T107" fmla="*/ 13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79">
                  <a:moveTo>
                    <a:pt x="90" y="0"/>
                  </a:moveTo>
                  <a:lnTo>
                    <a:pt x="90" y="0"/>
                  </a:lnTo>
                  <a:lnTo>
                    <a:pt x="81" y="0"/>
                  </a:lnTo>
                  <a:lnTo>
                    <a:pt x="71" y="1"/>
                  </a:lnTo>
                  <a:lnTo>
                    <a:pt x="63" y="4"/>
                  </a:lnTo>
                  <a:lnTo>
                    <a:pt x="54" y="8"/>
                  </a:lnTo>
                  <a:lnTo>
                    <a:pt x="47" y="11"/>
                  </a:lnTo>
                  <a:lnTo>
                    <a:pt x="40" y="16"/>
                  </a:lnTo>
                  <a:lnTo>
                    <a:pt x="33" y="21"/>
                  </a:lnTo>
                  <a:lnTo>
                    <a:pt x="26" y="26"/>
                  </a:lnTo>
                  <a:lnTo>
                    <a:pt x="20" y="33"/>
                  </a:lnTo>
                  <a:lnTo>
                    <a:pt x="15" y="39"/>
                  </a:lnTo>
                  <a:lnTo>
                    <a:pt x="10" y="47"/>
                  </a:lnTo>
                  <a:lnTo>
                    <a:pt x="7" y="55"/>
                  </a:lnTo>
                  <a:lnTo>
                    <a:pt x="4" y="63"/>
                  </a:lnTo>
                  <a:lnTo>
                    <a:pt x="2" y="72"/>
                  </a:lnTo>
                  <a:lnTo>
                    <a:pt x="0" y="81"/>
                  </a:lnTo>
                  <a:lnTo>
                    <a:pt x="0" y="89"/>
                  </a:lnTo>
                  <a:lnTo>
                    <a:pt x="0" y="89"/>
                  </a:lnTo>
                  <a:lnTo>
                    <a:pt x="0" y="99"/>
                  </a:lnTo>
                  <a:lnTo>
                    <a:pt x="2" y="108"/>
                  </a:lnTo>
                  <a:lnTo>
                    <a:pt x="4" y="117"/>
                  </a:lnTo>
                  <a:lnTo>
                    <a:pt x="7" y="125"/>
                  </a:lnTo>
                  <a:lnTo>
                    <a:pt x="10" y="132"/>
                  </a:lnTo>
                  <a:lnTo>
                    <a:pt x="15" y="140"/>
                  </a:lnTo>
                  <a:lnTo>
                    <a:pt x="20" y="147"/>
                  </a:lnTo>
                  <a:lnTo>
                    <a:pt x="26" y="154"/>
                  </a:lnTo>
                  <a:lnTo>
                    <a:pt x="33" y="159"/>
                  </a:lnTo>
                  <a:lnTo>
                    <a:pt x="40" y="164"/>
                  </a:lnTo>
                  <a:lnTo>
                    <a:pt x="47" y="169"/>
                  </a:lnTo>
                  <a:lnTo>
                    <a:pt x="54" y="173"/>
                  </a:lnTo>
                  <a:lnTo>
                    <a:pt x="63" y="175"/>
                  </a:lnTo>
                  <a:lnTo>
                    <a:pt x="71" y="178"/>
                  </a:lnTo>
                  <a:lnTo>
                    <a:pt x="81" y="179"/>
                  </a:lnTo>
                  <a:lnTo>
                    <a:pt x="90" y="179"/>
                  </a:lnTo>
                  <a:lnTo>
                    <a:pt x="90" y="179"/>
                  </a:lnTo>
                  <a:lnTo>
                    <a:pt x="99" y="179"/>
                  </a:lnTo>
                  <a:lnTo>
                    <a:pt x="107" y="178"/>
                  </a:lnTo>
                  <a:lnTo>
                    <a:pt x="116" y="175"/>
                  </a:lnTo>
                  <a:lnTo>
                    <a:pt x="125" y="173"/>
                  </a:lnTo>
                  <a:lnTo>
                    <a:pt x="133" y="169"/>
                  </a:lnTo>
                  <a:lnTo>
                    <a:pt x="140" y="164"/>
                  </a:lnTo>
                  <a:lnTo>
                    <a:pt x="147" y="159"/>
                  </a:lnTo>
                  <a:lnTo>
                    <a:pt x="153" y="154"/>
                  </a:lnTo>
                  <a:lnTo>
                    <a:pt x="159" y="147"/>
                  </a:lnTo>
                  <a:lnTo>
                    <a:pt x="165" y="140"/>
                  </a:lnTo>
                  <a:lnTo>
                    <a:pt x="169" y="132"/>
                  </a:lnTo>
                  <a:lnTo>
                    <a:pt x="173" y="125"/>
                  </a:lnTo>
                  <a:lnTo>
                    <a:pt x="176" y="117"/>
                  </a:lnTo>
                  <a:lnTo>
                    <a:pt x="178" y="108"/>
                  </a:lnTo>
                  <a:lnTo>
                    <a:pt x="179" y="99"/>
                  </a:lnTo>
                  <a:lnTo>
                    <a:pt x="180" y="89"/>
                  </a:lnTo>
                  <a:lnTo>
                    <a:pt x="180" y="89"/>
                  </a:lnTo>
                  <a:lnTo>
                    <a:pt x="179" y="81"/>
                  </a:lnTo>
                  <a:lnTo>
                    <a:pt x="178" y="72"/>
                  </a:lnTo>
                  <a:lnTo>
                    <a:pt x="176" y="63"/>
                  </a:lnTo>
                  <a:lnTo>
                    <a:pt x="173" y="55"/>
                  </a:lnTo>
                  <a:lnTo>
                    <a:pt x="169" y="47"/>
                  </a:lnTo>
                  <a:lnTo>
                    <a:pt x="165" y="39"/>
                  </a:lnTo>
                  <a:lnTo>
                    <a:pt x="159" y="33"/>
                  </a:lnTo>
                  <a:lnTo>
                    <a:pt x="153" y="26"/>
                  </a:lnTo>
                  <a:lnTo>
                    <a:pt x="147" y="21"/>
                  </a:lnTo>
                  <a:lnTo>
                    <a:pt x="140" y="16"/>
                  </a:lnTo>
                  <a:lnTo>
                    <a:pt x="133" y="11"/>
                  </a:lnTo>
                  <a:lnTo>
                    <a:pt x="125" y="8"/>
                  </a:lnTo>
                  <a:lnTo>
                    <a:pt x="116" y="4"/>
                  </a:lnTo>
                  <a:lnTo>
                    <a:pt x="107" y="1"/>
                  </a:lnTo>
                  <a:lnTo>
                    <a:pt x="99" y="0"/>
                  </a:lnTo>
                  <a:lnTo>
                    <a:pt x="90" y="0"/>
                  </a:lnTo>
                  <a:lnTo>
                    <a:pt x="90" y="0"/>
                  </a:lnTo>
                  <a:close/>
                  <a:moveTo>
                    <a:pt x="90" y="130"/>
                  </a:moveTo>
                  <a:lnTo>
                    <a:pt x="90" y="130"/>
                  </a:lnTo>
                  <a:lnTo>
                    <a:pt x="82" y="129"/>
                  </a:lnTo>
                  <a:lnTo>
                    <a:pt x="73" y="127"/>
                  </a:lnTo>
                  <a:lnTo>
                    <a:pt x="67" y="123"/>
                  </a:lnTo>
                  <a:lnTo>
                    <a:pt x="61" y="119"/>
                  </a:lnTo>
                  <a:lnTo>
                    <a:pt x="56" y="113"/>
                  </a:lnTo>
                  <a:lnTo>
                    <a:pt x="52" y="106"/>
                  </a:lnTo>
                  <a:lnTo>
                    <a:pt x="50" y="99"/>
                  </a:lnTo>
                  <a:lnTo>
                    <a:pt x="49" y="89"/>
                  </a:lnTo>
                  <a:lnTo>
                    <a:pt x="49" y="89"/>
                  </a:lnTo>
                  <a:lnTo>
                    <a:pt x="50" y="81"/>
                  </a:lnTo>
                  <a:lnTo>
                    <a:pt x="52" y="74"/>
                  </a:lnTo>
                  <a:lnTo>
                    <a:pt x="56" y="67"/>
                  </a:lnTo>
                  <a:lnTo>
                    <a:pt x="61" y="61"/>
                  </a:lnTo>
                  <a:lnTo>
                    <a:pt x="67" y="57"/>
                  </a:lnTo>
                  <a:lnTo>
                    <a:pt x="73" y="53"/>
                  </a:lnTo>
                  <a:lnTo>
                    <a:pt x="82" y="50"/>
                  </a:lnTo>
                  <a:lnTo>
                    <a:pt x="90" y="49"/>
                  </a:lnTo>
                  <a:lnTo>
                    <a:pt x="90" y="49"/>
                  </a:lnTo>
                  <a:lnTo>
                    <a:pt x="98" y="50"/>
                  </a:lnTo>
                  <a:lnTo>
                    <a:pt x="105" y="53"/>
                  </a:lnTo>
                  <a:lnTo>
                    <a:pt x="112" y="57"/>
                  </a:lnTo>
                  <a:lnTo>
                    <a:pt x="118" y="61"/>
                  </a:lnTo>
                  <a:lnTo>
                    <a:pt x="124" y="67"/>
                  </a:lnTo>
                  <a:lnTo>
                    <a:pt x="127" y="74"/>
                  </a:lnTo>
                  <a:lnTo>
                    <a:pt x="130" y="81"/>
                  </a:lnTo>
                  <a:lnTo>
                    <a:pt x="130" y="89"/>
                  </a:lnTo>
                  <a:lnTo>
                    <a:pt x="130" y="89"/>
                  </a:lnTo>
                  <a:lnTo>
                    <a:pt x="130" y="99"/>
                  </a:lnTo>
                  <a:lnTo>
                    <a:pt x="127" y="106"/>
                  </a:lnTo>
                  <a:lnTo>
                    <a:pt x="124" y="113"/>
                  </a:lnTo>
                  <a:lnTo>
                    <a:pt x="118" y="119"/>
                  </a:lnTo>
                  <a:lnTo>
                    <a:pt x="112" y="123"/>
                  </a:lnTo>
                  <a:lnTo>
                    <a:pt x="105" y="127"/>
                  </a:lnTo>
                  <a:lnTo>
                    <a:pt x="98" y="129"/>
                  </a:lnTo>
                  <a:lnTo>
                    <a:pt x="90" y="130"/>
                  </a:lnTo>
                  <a:lnTo>
                    <a:pt x="90"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sp>
          <p:nvSpPr>
            <p:cNvPr id="272" name="Freeform 167"/>
            <p:cNvSpPr>
              <a:spLocks noEditPoints="1"/>
            </p:cNvSpPr>
            <p:nvPr/>
          </p:nvSpPr>
          <p:spPr bwMode="auto">
            <a:xfrm>
              <a:off x="12249151" y="6053138"/>
              <a:ext cx="323850" cy="419100"/>
            </a:xfrm>
            <a:custGeom>
              <a:avLst/>
              <a:gdLst>
                <a:gd name="T0" fmla="*/ 1296 w 1430"/>
                <a:gd name="T1" fmla="*/ 631 h 1852"/>
                <a:gd name="T2" fmla="*/ 1222 w 1430"/>
                <a:gd name="T3" fmla="*/ 292 h 1852"/>
                <a:gd name="T4" fmla="*/ 976 w 1430"/>
                <a:gd name="T5" fmla="*/ 68 h 1852"/>
                <a:gd name="T6" fmla="*/ 506 w 1430"/>
                <a:gd name="T7" fmla="*/ 7 h 1852"/>
                <a:gd name="T8" fmla="*/ 126 w 1430"/>
                <a:gd name="T9" fmla="*/ 234 h 1852"/>
                <a:gd name="T10" fmla="*/ 2 w 1430"/>
                <a:gd name="T11" fmla="*/ 588 h 1852"/>
                <a:gd name="T12" fmla="*/ 101 w 1430"/>
                <a:gd name="T13" fmla="*/ 1047 h 1852"/>
                <a:gd name="T14" fmla="*/ 241 w 1430"/>
                <a:gd name="T15" fmla="*/ 1351 h 1852"/>
                <a:gd name="T16" fmla="*/ 141 w 1430"/>
                <a:gd name="T17" fmla="*/ 1652 h 1852"/>
                <a:gd name="T18" fmla="*/ 92 w 1430"/>
                <a:gd name="T19" fmla="*/ 1828 h 1852"/>
                <a:gd name="T20" fmla="*/ 956 w 1430"/>
                <a:gd name="T21" fmla="*/ 1821 h 1852"/>
                <a:gd name="T22" fmla="*/ 898 w 1430"/>
                <a:gd name="T23" fmla="*/ 1649 h 1852"/>
                <a:gd name="T24" fmla="*/ 912 w 1430"/>
                <a:gd name="T25" fmla="*/ 1484 h 1852"/>
                <a:gd name="T26" fmla="*/ 1155 w 1430"/>
                <a:gd name="T27" fmla="*/ 1452 h 1852"/>
                <a:gd name="T28" fmla="*/ 1279 w 1430"/>
                <a:gd name="T29" fmla="*/ 1422 h 1852"/>
                <a:gd name="T30" fmla="*/ 1323 w 1430"/>
                <a:gd name="T31" fmla="*/ 1262 h 1852"/>
                <a:gd name="T32" fmla="*/ 1338 w 1430"/>
                <a:gd name="T33" fmla="*/ 1181 h 1852"/>
                <a:gd name="T34" fmla="*/ 1341 w 1430"/>
                <a:gd name="T35" fmla="*/ 1072 h 1852"/>
                <a:gd name="T36" fmla="*/ 1430 w 1430"/>
                <a:gd name="T37" fmla="*/ 985 h 1852"/>
                <a:gd name="T38" fmla="*/ 655 w 1430"/>
                <a:gd name="T39" fmla="*/ 768 h 1852"/>
                <a:gd name="T40" fmla="*/ 618 w 1430"/>
                <a:gd name="T41" fmla="*/ 895 h 1852"/>
                <a:gd name="T42" fmla="*/ 508 w 1430"/>
                <a:gd name="T43" fmla="*/ 933 h 1852"/>
                <a:gd name="T44" fmla="*/ 439 w 1430"/>
                <a:gd name="T45" fmla="*/ 1006 h 1852"/>
                <a:gd name="T46" fmla="*/ 291 w 1430"/>
                <a:gd name="T47" fmla="*/ 982 h 1852"/>
                <a:gd name="T48" fmla="*/ 188 w 1430"/>
                <a:gd name="T49" fmla="*/ 928 h 1852"/>
                <a:gd name="T50" fmla="*/ 94 w 1430"/>
                <a:gd name="T51" fmla="*/ 793 h 1852"/>
                <a:gd name="T52" fmla="*/ 129 w 1430"/>
                <a:gd name="T53" fmla="*/ 702 h 1852"/>
                <a:gd name="T54" fmla="*/ 106 w 1430"/>
                <a:gd name="T55" fmla="*/ 600 h 1852"/>
                <a:gd name="T56" fmla="*/ 198 w 1430"/>
                <a:gd name="T57" fmla="*/ 504 h 1852"/>
                <a:gd name="T58" fmla="*/ 295 w 1430"/>
                <a:gd name="T59" fmla="*/ 434 h 1852"/>
                <a:gd name="T60" fmla="*/ 462 w 1430"/>
                <a:gd name="T61" fmla="*/ 429 h 1852"/>
                <a:gd name="T62" fmla="*/ 561 w 1430"/>
                <a:gd name="T63" fmla="*/ 508 h 1852"/>
                <a:gd name="T64" fmla="*/ 639 w 1430"/>
                <a:gd name="T65" fmla="*/ 566 h 1852"/>
                <a:gd name="T66" fmla="*/ 629 w 1430"/>
                <a:gd name="T67" fmla="*/ 665 h 1852"/>
                <a:gd name="T68" fmla="*/ 634 w 1430"/>
                <a:gd name="T69" fmla="*/ 397 h 1852"/>
                <a:gd name="T70" fmla="*/ 533 w 1430"/>
                <a:gd name="T71" fmla="*/ 409 h 1852"/>
                <a:gd name="T72" fmla="*/ 468 w 1430"/>
                <a:gd name="T73" fmla="*/ 359 h 1852"/>
                <a:gd name="T74" fmla="*/ 415 w 1430"/>
                <a:gd name="T75" fmla="*/ 313 h 1852"/>
                <a:gd name="T76" fmla="*/ 431 w 1430"/>
                <a:gd name="T77" fmla="*/ 232 h 1852"/>
                <a:gd name="T78" fmla="*/ 410 w 1430"/>
                <a:gd name="T79" fmla="*/ 163 h 1852"/>
                <a:gd name="T80" fmla="*/ 468 w 1430"/>
                <a:gd name="T81" fmla="*/ 107 h 1852"/>
                <a:gd name="T82" fmla="*/ 533 w 1430"/>
                <a:gd name="T83" fmla="*/ 56 h 1852"/>
                <a:gd name="T84" fmla="*/ 633 w 1430"/>
                <a:gd name="T85" fmla="*/ 65 h 1852"/>
                <a:gd name="T86" fmla="*/ 701 w 1430"/>
                <a:gd name="T87" fmla="*/ 101 h 1852"/>
                <a:gd name="T88" fmla="*/ 755 w 1430"/>
                <a:gd name="T89" fmla="*/ 184 h 1852"/>
                <a:gd name="T90" fmla="*/ 743 w 1430"/>
                <a:gd name="T91" fmla="*/ 265 h 1852"/>
                <a:gd name="T92" fmla="*/ 723 w 1430"/>
                <a:gd name="T93" fmla="*/ 344 h 1852"/>
                <a:gd name="T94" fmla="*/ 1083 w 1430"/>
                <a:gd name="T95" fmla="*/ 566 h 1852"/>
                <a:gd name="T96" fmla="*/ 1025 w 1430"/>
                <a:gd name="T97" fmla="*/ 616 h 1852"/>
                <a:gd name="T98" fmla="*/ 1014 w 1430"/>
                <a:gd name="T99" fmla="*/ 683 h 1852"/>
                <a:gd name="T100" fmla="*/ 921 w 1430"/>
                <a:gd name="T101" fmla="*/ 713 h 1852"/>
                <a:gd name="T102" fmla="*/ 833 w 1430"/>
                <a:gd name="T103" fmla="*/ 716 h 1852"/>
                <a:gd name="T104" fmla="*/ 747 w 1430"/>
                <a:gd name="T105" fmla="*/ 655 h 1852"/>
                <a:gd name="T106" fmla="*/ 716 w 1430"/>
                <a:gd name="T107" fmla="*/ 582 h 1852"/>
                <a:gd name="T108" fmla="*/ 708 w 1430"/>
                <a:gd name="T109" fmla="*/ 474 h 1852"/>
                <a:gd name="T110" fmla="*/ 779 w 1430"/>
                <a:gd name="T111" fmla="*/ 423 h 1852"/>
                <a:gd name="T112" fmla="*/ 804 w 1430"/>
                <a:gd name="T113" fmla="*/ 359 h 1852"/>
                <a:gd name="T114" fmla="*/ 885 w 1430"/>
                <a:gd name="T115" fmla="*/ 374 h 1852"/>
                <a:gd name="T116" fmla="*/ 963 w 1430"/>
                <a:gd name="T117" fmla="*/ 351 h 1852"/>
                <a:gd name="T118" fmla="*/ 1036 w 1430"/>
                <a:gd name="T119" fmla="*/ 416 h 1852"/>
                <a:gd name="T120" fmla="*/ 1081 w 1430"/>
                <a:gd name="T121" fmla="*/ 487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30" h="1852">
                  <a:moveTo>
                    <a:pt x="1389" y="891"/>
                  </a:moveTo>
                  <a:lnTo>
                    <a:pt x="1389" y="891"/>
                  </a:lnTo>
                  <a:lnTo>
                    <a:pt x="1355" y="834"/>
                  </a:lnTo>
                  <a:lnTo>
                    <a:pt x="1340" y="805"/>
                  </a:lnTo>
                  <a:lnTo>
                    <a:pt x="1325" y="776"/>
                  </a:lnTo>
                  <a:lnTo>
                    <a:pt x="1312" y="748"/>
                  </a:lnTo>
                  <a:lnTo>
                    <a:pt x="1302" y="722"/>
                  </a:lnTo>
                  <a:lnTo>
                    <a:pt x="1298" y="710"/>
                  </a:lnTo>
                  <a:lnTo>
                    <a:pt x="1295" y="698"/>
                  </a:lnTo>
                  <a:lnTo>
                    <a:pt x="1292" y="686"/>
                  </a:lnTo>
                  <a:lnTo>
                    <a:pt x="1291" y="676"/>
                  </a:lnTo>
                  <a:lnTo>
                    <a:pt x="1291" y="676"/>
                  </a:lnTo>
                  <a:lnTo>
                    <a:pt x="1291" y="666"/>
                  </a:lnTo>
                  <a:lnTo>
                    <a:pt x="1292" y="655"/>
                  </a:lnTo>
                  <a:lnTo>
                    <a:pt x="1296" y="631"/>
                  </a:lnTo>
                  <a:lnTo>
                    <a:pt x="1301" y="605"/>
                  </a:lnTo>
                  <a:lnTo>
                    <a:pt x="1304" y="590"/>
                  </a:lnTo>
                  <a:lnTo>
                    <a:pt x="1305" y="574"/>
                  </a:lnTo>
                  <a:lnTo>
                    <a:pt x="1306" y="557"/>
                  </a:lnTo>
                  <a:lnTo>
                    <a:pt x="1307" y="538"/>
                  </a:lnTo>
                  <a:lnTo>
                    <a:pt x="1305" y="518"/>
                  </a:lnTo>
                  <a:lnTo>
                    <a:pt x="1303" y="495"/>
                  </a:lnTo>
                  <a:lnTo>
                    <a:pt x="1298" y="472"/>
                  </a:lnTo>
                  <a:lnTo>
                    <a:pt x="1291" y="446"/>
                  </a:lnTo>
                  <a:lnTo>
                    <a:pt x="1283" y="418"/>
                  </a:lnTo>
                  <a:lnTo>
                    <a:pt x="1270" y="389"/>
                  </a:lnTo>
                  <a:lnTo>
                    <a:pt x="1270" y="389"/>
                  </a:lnTo>
                  <a:lnTo>
                    <a:pt x="1257" y="358"/>
                  </a:lnTo>
                  <a:lnTo>
                    <a:pt x="1241" y="325"/>
                  </a:lnTo>
                  <a:lnTo>
                    <a:pt x="1222" y="292"/>
                  </a:lnTo>
                  <a:lnTo>
                    <a:pt x="1213" y="275"/>
                  </a:lnTo>
                  <a:lnTo>
                    <a:pt x="1202" y="259"/>
                  </a:lnTo>
                  <a:lnTo>
                    <a:pt x="1191" y="243"/>
                  </a:lnTo>
                  <a:lnTo>
                    <a:pt x="1178" y="226"/>
                  </a:lnTo>
                  <a:lnTo>
                    <a:pt x="1165" y="210"/>
                  </a:lnTo>
                  <a:lnTo>
                    <a:pt x="1151" y="193"/>
                  </a:lnTo>
                  <a:lnTo>
                    <a:pt x="1135" y="178"/>
                  </a:lnTo>
                  <a:lnTo>
                    <a:pt x="1119" y="163"/>
                  </a:lnTo>
                  <a:lnTo>
                    <a:pt x="1103" y="147"/>
                  </a:lnTo>
                  <a:lnTo>
                    <a:pt x="1084" y="133"/>
                  </a:lnTo>
                  <a:lnTo>
                    <a:pt x="1065" y="119"/>
                  </a:lnTo>
                  <a:lnTo>
                    <a:pt x="1044" y="106"/>
                  </a:lnTo>
                  <a:lnTo>
                    <a:pt x="1023" y="92"/>
                  </a:lnTo>
                  <a:lnTo>
                    <a:pt x="1000" y="80"/>
                  </a:lnTo>
                  <a:lnTo>
                    <a:pt x="976" y="68"/>
                  </a:lnTo>
                  <a:lnTo>
                    <a:pt x="951" y="57"/>
                  </a:lnTo>
                  <a:lnTo>
                    <a:pt x="925" y="47"/>
                  </a:lnTo>
                  <a:lnTo>
                    <a:pt x="896" y="37"/>
                  </a:lnTo>
                  <a:lnTo>
                    <a:pt x="866" y="29"/>
                  </a:lnTo>
                  <a:lnTo>
                    <a:pt x="836" y="22"/>
                  </a:lnTo>
                  <a:lnTo>
                    <a:pt x="803" y="16"/>
                  </a:lnTo>
                  <a:lnTo>
                    <a:pt x="768" y="9"/>
                  </a:lnTo>
                  <a:lnTo>
                    <a:pt x="732" y="5"/>
                  </a:lnTo>
                  <a:lnTo>
                    <a:pt x="694" y="2"/>
                  </a:lnTo>
                  <a:lnTo>
                    <a:pt x="656" y="0"/>
                  </a:lnTo>
                  <a:lnTo>
                    <a:pt x="615" y="0"/>
                  </a:lnTo>
                  <a:lnTo>
                    <a:pt x="615" y="0"/>
                  </a:lnTo>
                  <a:lnTo>
                    <a:pt x="577" y="0"/>
                  </a:lnTo>
                  <a:lnTo>
                    <a:pt x="541" y="3"/>
                  </a:lnTo>
                  <a:lnTo>
                    <a:pt x="506" y="7"/>
                  </a:lnTo>
                  <a:lnTo>
                    <a:pt x="472" y="13"/>
                  </a:lnTo>
                  <a:lnTo>
                    <a:pt x="440" y="22"/>
                  </a:lnTo>
                  <a:lnTo>
                    <a:pt x="408" y="31"/>
                  </a:lnTo>
                  <a:lnTo>
                    <a:pt x="378" y="41"/>
                  </a:lnTo>
                  <a:lnTo>
                    <a:pt x="350" y="53"/>
                  </a:lnTo>
                  <a:lnTo>
                    <a:pt x="322" y="67"/>
                  </a:lnTo>
                  <a:lnTo>
                    <a:pt x="295" y="81"/>
                  </a:lnTo>
                  <a:lnTo>
                    <a:pt x="270" y="96"/>
                  </a:lnTo>
                  <a:lnTo>
                    <a:pt x="246" y="114"/>
                  </a:lnTo>
                  <a:lnTo>
                    <a:pt x="223" y="131"/>
                  </a:lnTo>
                  <a:lnTo>
                    <a:pt x="201" y="151"/>
                  </a:lnTo>
                  <a:lnTo>
                    <a:pt x="181" y="170"/>
                  </a:lnTo>
                  <a:lnTo>
                    <a:pt x="161" y="190"/>
                  </a:lnTo>
                  <a:lnTo>
                    <a:pt x="143" y="212"/>
                  </a:lnTo>
                  <a:lnTo>
                    <a:pt x="126" y="234"/>
                  </a:lnTo>
                  <a:lnTo>
                    <a:pt x="110" y="257"/>
                  </a:lnTo>
                  <a:lnTo>
                    <a:pt x="95" y="280"/>
                  </a:lnTo>
                  <a:lnTo>
                    <a:pt x="82" y="305"/>
                  </a:lnTo>
                  <a:lnTo>
                    <a:pt x="68" y="329"/>
                  </a:lnTo>
                  <a:lnTo>
                    <a:pt x="57" y="355"/>
                  </a:lnTo>
                  <a:lnTo>
                    <a:pt x="47" y="380"/>
                  </a:lnTo>
                  <a:lnTo>
                    <a:pt x="38" y="406"/>
                  </a:lnTo>
                  <a:lnTo>
                    <a:pt x="30" y="432"/>
                  </a:lnTo>
                  <a:lnTo>
                    <a:pt x="21" y="457"/>
                  </a:lnTo>
                  <a:lnTo>
                    <a:pt x="16" y="484"/>
                  </a:lnTo>
                  <a:lnTo>
                    <a:pt x="11" y="511"/>
                  </a:lnTo>
                  <a:lnTo>
                    <a:pt x="7" y="536"/>
                  </a:lnTo>
                  <a:lnTo>
                    <a:pt x="4" y="563"/>
                  </a:lnTo>
                  <a:lnTo>
                    <a:pt x="2" y="588"/>
                  </a:lnTo>
                  <a:lnTo>
                    <a:pt x="2" y="588"/>
                  </a:lnTo>
                  <a:lnTo>
                    <a:pt x="0" y="630"/>
                  </a:lnTo>
                  <a:lnTo>
                    <a:pt x="0" y="671"/>
                  </a:lnTo>
                  <a:lnTo>
                    <a:pt x="2" y="709"/>
                  </a:lnTo>
                  <a:lnTo>
                    <a:pt x="5" y="746"/>
                  </a:lnTo>
                  <a:lnTo>
                    <a:pt x="9" y="781"/>
                  </a:lnTo>
                  <a:lnTo>
                    <a:pt x="14" y="813"/>
                  </a:lnTo>
                  <a:lnTo>
                    <a:pt x="21" y="845"/>
                  </a:lnTo>
                  <a:lnTo>
                    <a:pt x="28" y="876"/>
                  </a:lnTo>
                  <a:lnTo>
                    <a:pt x="37" y="904"/>
                  </a:lnTo>
                  <a:lnTo>
                    <a:pt x="47" y="931"/>
                  </a:lnTo>
                  <a:lnTo>
                    <a:pt x="56" y="956"/>
                  </a:lnTo>
                  <a:lnTo>
                    <a:pt x="67" y="981"/>
                  </a:lnTo>
                  <a:lnTo>
                    <a:pt x="78" y="1005"/>
                  </a:lnTo>
                  <a:lnTo>
                    <a:pt x="90" y="1027"/>
                  </a:lnTo>
                  <a:lnTo>
                    <a:pt x="101" y="1047"/>
                  </a:lnTo>
                  <a:lnTo>
                    <a:pt x="113" y="1068"/>
                  </a:lnTo>
                  <a:lnTo>
                    <a:pt x="137" y="1105"/>
                  </a:lnTo>
                  <a:lnTo>
                    <a:pt x="160" y="1140"/>
                  </a:lnTo>
                  <a:lnTo>
                    <a:pt x="182" y="1170"/>
                  </a:lnTo>
                  <a:lnTo>
                    <a:pt x="202" y="1200"/>
                  </a:lnTo>
                  <a:lnTo>
                    <a:pt x="219" y="1226"/>
                  </a:lnTo>
                  <a:lnTo>
                    <a:pt x="226" y="1240"/>
                  </a:lnTo>
                  <a:lnTo>
                    <a:pt x="232" y="1253"/>
                  </a:lnTo>
                  <a:lnTo>
                    <a:pt x="236" y="1265"/>
                  </a:lnTo>
                  <a:lnTo>
                    <a:pt x="240" y="1279"/>
                  </a:lnTo>
                  <a:lnTo>
                    <a:pt x="242" y="1291"/>
                  </a:lnTo>
                  <a:lnTo>
                    <a:pt x="243" y="1303"/>
                  </a:lnTo>
                  <a:lnTo>
                    <a:pt x="243" y="1303"/>
                  </a:lnTo>
                  <a:lnTo>
                    <a:pt x="243" y="1328"/>
                  </a:lnTo>
                  <a:lnTo>
                    <a:pt x="241" y="1351"/>
                  </a:lnTo>
                  <a:lnTo>
                    <a:pt x="240" y="1375"/>
                  </a:lnTo>
                  <a:lnTo>
                    <a:pt x="237" y="1397"/>
                  </a:lnTo>
                  <a:lnTo>
                    <a:pt x="231" y="1442"/>
                  </a:lnTo>
                  <a:lnTo>
                    <a:pt x="224" y="1486"/>
                  </a:lnTo>
                  <a:lnTo>
                    <a:pt x="216" y="1528"/>
                  </a:lnTo>
                  <a:lnTo>
                    <a:pt x="206" y="1568"/>
                  </a:lnTo>
                  <a:lnTo>
                    <a:pt x="198" y="1606"/>
                  </a:lnTo>
                  <a:lnTo>
                    <a:pt x="192" y="1641"/>
                  </a:lnTo>
                  <a:lnTo>
                    <a:pt x="188" y="1641"/>
                  </a:lnTo>
                  <a:lnTo>
                    <a:pt x="188" y="1641"/>
                  </a:lnTo>
                  <a:lnTo>
                    <a:pt x="178" y="1641"/>
                  </a:lnTo>
                  <a:lnTo>
                    <a:pt x="168" y="1643"/>
                  </a:lnTo>
                  <a:lnTo>
                    <a:pt x="158" y="1645"/>
                  </a:lnTo>
                  <a:lnTo>
                    <a:pt x="149" y="1648"/>
                  </a:lnTo>
                  <a:lnTo>
                    <a:pt x="141" y="1652"/>
                  </a:lnTo>
                  <a:lnTo>
                    <a:pt x="133" y="1657"/>
                  </a:lnTo>
                  <a:lnTo>
                    <a:pt x="125" y="1663"/>
                  </a:lnTo>
                  <a:lnTo>
                    <a:pt x="117" y="1669"/>
                  </a:lnTo>
                  <a:lnTo>
                    <a:pt x="111" y="1676"/>
                  </a:lnTo>
                  <a:lnTo>
                    <a:pt x="105" y="1685"/>
                  </a:lnTo>
                  <a:lnTo>
                    <a:pt x="100" y="1693"/>
                  </a:lnTo>
                  <a:lnTo>
                    <a:pt x="96" y="1701"/>
                  </a:lnTo>
                  <a:lnTo>
                    <a:pt x="93" y="1710"/>
                  </a:lnTo>
                  <a:lnTo>
                    <a:pt x="91" y="1719"/>
                  </a:lnTo>
                  <a:lnTo>
                    <a:pt x="89" y="1730"/>
                  </a:lnTo>
                  <a:lnTo>
                    <a:pt x="89" y="1740"/>
                  </a:lnTo>
                  <a:lnTo>
                    <a:pt x="89" y="1813"/>
                  </a:lnTo>
                  <a:lnTo>
                    <a:pt x="89" y="1813"/>
                  </a:lnTo>
                  <a:lnTo>
                    <a:pt x="89" y="1821"/>
                  </a:lnTo>
                  <a:lnTo>
                    <a:pt x="92" y="1828"/>
                  </a:lnTo>
                  <a:lnTo>
                    <a:pt x="95" y="1835"/>
                  </a:lnTo>
                  <a:lnTo>
                    <a:pt x="100" y="1841"/>
                  </a:lnTo>
                  <a:lnTo>
                    <a:pt x="106" y="1846"/>
                  </a:lnTo>
                  <a:lnTo>
                    <a:pt x="112" y="1849"/>
                  </a:lnTo>
                  <a:lnTo>
                    <a:pt x="121" y="1851"/>
                  </a:lnTo>
                  <a:lnTo>
                    <a:pt x="129" y="1852"/>
                  </a:lnTo>
                  <a:lnTo>
                    <a:pt x="917" y="1852"/>
                  </a:lnTo>
                  <a:lnTo>
                    <a:pt x="917" y="1852"/>
                  </a:lnTo>
                  <a:lnTo>
                    <a:pt x="926" y="1851"/>
                  </a:lnTo>
                  <a:lnTo>
                    <a:pt x="933" y="1849"/>
                  </a:lnTo>
                  <a:lnTo>
                    <a:pt x="940" y="1846"/>
                  </a:lnTo>
                  <a:lnTo>
                    <a:pt x="946" y="1841"/>
                  </a:lnTo>
                  <a:lnTo>
                    <a:pt x="950" y="1835"/>
                  </a:lnTo>
                  <a:lnTo>
                    <a:pt x="954" y="1828"/>
                  </a:lnTo>
                  <a:lnTo>
                    <a:pt x="956" y="1821"/>
                  </a:lnTo>
                  <a:lnTo>
                    <a:pt x="957" y="1813"/>
                  </a:lnTo>
                  <a:lnTo>
                    <a:pt x="957" y="1740"/>
                  </a:lnTo>
                  <a:lnTo>
                    <a:pt x="957" y="1740"/>
                  </a:lnTo>
                  <a:lnTo>
                    <a:pt x="956" y="1730"/>
                  </a:lnTo>
                  <a:lnTo>
                    <a:pt x="955" y="1720"/>
                  </a:lnTo>
                  <a:lnTo>
                    <a:pt x="953" y="1710"/>
                  </a:lnTo>
                  <a:lnTo>
                    <a:pt x="949" y="1702"/>
                  </a:lnTo>
                  <a:lnTo>
                    <a:pt x="945" y="1693"/>
                  </a:lnTo>
                  <a:lnTo>
                    <a:pt x="941" y="1685"/>
                  </a:lnTo>
                  <a:lnTo>
                    <a:pt x="935" y="1677"/>
                  </a:lnTo>
                  <a:lnTo>
                    <a:pt x="929" y="1670"/>
                  </a:lnTo>
                  <a:lnTo>
                    <a:pt x="922" y="1664"/>
                  </a:lnTo>
                  <a:lnTo>
                    <a:pt x="914" y="1658"/>
                  </a:lnTo>
                  <a:lnTo>
                    <a:pt x="906" y="1653"/>
                  </a:lnTo>
                  <a:lnTo>
                    <a:pt x="898" y="1649"/>
                  </a:lnTo>
                  <a:lnTo>
                    <a:pt x="889" y="1646"/>
                  </a:lnTo>
                  <a:lnTo>
                    <a:pt x="880" y="1643"/>
                  </a:lnTo>
                  <a:lnTo>
                    <a:pt x="869" y="1642"/>
                  </a:lnTo>
                  <a:lnTo>
                    <a:pt x="860" y="1641"/>
                  </a:lnTo>
                  <a:lnTo>
                    <a:pt x="860" y="1641"/>
                  </a:lnTo>
                  <a:lnTo>
                    <a:pt x="861" y="1613"/>
                  </a:lnTo>
                  <a:lnTo>
                    <a:pt x="863" y="1600"/>
                  </a:lnTo>
                  <a:lnTo>
                    <a:pt x="866" y="1587"/>
                  </a:lnTo>
                  <a:lnTo>
                    <a:pt x="866" y="1587"/>
                  </a:lnTo>
                  <a:lnTo>
                    <a:pt x="873" y="1562"/>
                  </a:lnTo>
                  <a:lnTo>
                    <a:pt x="882" y="1538"/>
                  </a:lnTo>
                  <a:lnTo>
                    <a:pt x="891" y="1518"/>
                  </a:lnTo>
                  <a:lnTo>
                    <a:pt x="901" y="1500"/>
                  </a:lnTo>
                  <a:lnTo>
                    <a:pt x="906" y="1492"/>
                  </a:lnTo>
                  <a:lnTo>
                    <a:pt x="912" y="1484"/>
                  </a:lnTo>
                  <a:lnTo>
                    <a:pt x="918" y="1478"/>
                  </a:lnTo>
                  <a:lnTo>
                    <a:pt x="926" y="1472"/>
                  </a:lnTo>
                  <a:lnTo>
                    <a:pt x="933" y="1467"/>
                  </a:lnTo>
                  <a:lnTo>
                    <a:pt x="940" y="1462"/>
                  </a:lnTo>
                  <a:lnTo>
                    <a:pt x="948" y="1458"/>
                  </a:lnTo>
                  <a:lnTo>
                    <a:pt x="956" y="1454"/>
                  </a:lnTo>
                  <a:lnTo>
                    <a:pt x="964" y="1450"/>
                  </a:lnTo>
                  <a:lnTo>
                    <a:pt x="974" y="1447"/>
                  </a:lnTo>
                  <a:lnTo>
                    <a:pt x="993" y="1443"/>
                  </a:lnTo>
                  <a:lnTo>
                    <a:pt x="1015" y="1441"/>
                  </a:lnTo>
                  <a:lnTo>
                    <a:pt x="1038" y="1440"/>
                  </a:lnTo>
                  <a:lnTo>
                    <a:pt x="1064" y="1441"/>
                  </a:lnTo>
                  <a:lnTo>
                    <a:pt x="1091" y="1443"/>
                  </a:lnTo>
                  <a:lnTo>
                    <a:pt x="1122" y="1447"/>
                  </a:lnTo>
                  <a:lnTo>
                    <a:pt x="1155" y="1452"/>
                  </a:lnTo>
                  <a:lnTo>
                    <a:pt x="1155" y="1452"/>
                  </a:lnTo>
                  <a:lnTo>
                    <a:pt x="1169" y="1455"/>
                  </a:lnTo>
                  <a:lnTo>
                    <a:pt x="1181" y="1456"/>
                  </a:lnTo>
                  <a:lnTo>
                    <a:pt x="1194" y="1456"/>
                  </a:lnTo>
                  <a:lnTo>
                    <a:pt x="1206" y="1456"/>
                  </a:lnTo>
                  <a:lnTo>
                    <a:pt x="1216" y="1455"/>
                  </a:lnTo>
                  <a:lnTo>
                    <a:pt x="1225" y="1454"/>
                  </a:lnTo>
                  <a:lnTo>
                    <a:pt x="1235" y="1450"/>
                  </a:lnTo>
                  <a:lnTo>
                    <a:pt x="1243" y="1448"/>
                  </a:lnTo>
                  <a:lnTo>
                    <a:pt x="1250" y="1444"/>
                  </a:lnTo>
                  <a:lnTo>
                    <a:pt x="1257" y="1441"/>
                  </a:lnTo>
                  <a:lnTo>
                    <a:pt x="1263" y="1437"/>
                  </a:lnTo>
                  <a:lnTo>
                    <a:pt x="1269" y="1432"/>
                  </a:lnTo>
                  <a:lnTo>
                    <a:pt x="1274" y="1427"/>
                  </a:lnTo>
                  <a:lnTo>
                    <a:pt x="1279" y="1422"/>
                  </a:lnTo>
                  <a:lnTo>
                    <a:pt x="1287" y="1410"/>
                  </a:lnTo>
                  <a:lnTo>
                    <a:pt x="1292" y="1397"/>
                  </a:lnTo>
                  <a:lnTo>
                    <a:pt x="1296" y="1384"/>
                  </a:lnTo>
                  <a:lnTo>
                    <a:pt x="1299" y="1371"/>
                  </a:lnTo>
                  <a:lnTo>
                    <a:pt x="1301" y="1356"/>
                  </a:lnTo>
                  <a:lnTo>
                    <a:pt x="1303" y="1331"/>
                  </a:lnTo>
                  <a:lnTo>
                    <a:pt x="1304" y="1307"/>
                  </a:lnTo>
                  <a:lnTo>
                    <a:pt x="1304" y="1307"/>
                  </a:lnTo>
                  <a:lnTo>
                    <a:pt x="1305" y="1298"/>
                  </a:lnTo>
                  <a:lnTo>
                    <a:pt x="1306" y="1290"/>
                  </a:lnTo>
                  <a:lnTo>
                    <a:pt x="1308" y="1284"/>
                  </a:lnTo>
                  <a:lnTo>
                    <a:pt x="1310" y="1278"/>
                  </a:lnTo>
                  <a:lnTo>
                    <a:pt x="1313" y="1274"/>
                  </a:lnTo>
                  <a:lnTo>
                    <a:pt x="1316" y="1269"/>
                  </a:lnTo>
                  <a:lnTo>
                    <a:pt x="1323" y="1262"/>
                  </a:lnTo>
                  <a:lnTo>
                    <a:pt x="1336" y="1253"/>
                  </a:lnTo>
                  <a:lnTo>
                    <a:pt x="1343" y="1248"/>
                  </a:lnTo>
                  <a:lnTo>
                    <a:pt x="1345" y="1244"/>
                  </a:lnTo>
                  <a:lnTo>
                    <a:pt x="1348" y="1240"/>
                  </a:lnTo>
                  <a:lnTo>
                    <a:pt x="1348" y="1240"/>
                  </a:lnTo>
                  <a:lnTo>
                    <a:pt x="1352" y="1230"/>
                  </a:lnTo>
                  <a:lnTo>
                    <a:pt x="1353" y="1219"/>
                  </a:lnTo>
                  <a:lnTo>
                    <a:pt x="1353" y="1211"/>
                  </a:lnTo>
                  <a:lnTo>
                    <a:pt x="1351" y="1204"/>
                  </a:lnTo>
                  <a:lnTo>
                    <a:pt x="1347" y="1197"/>
                  </a:lnTo>
                  <a:lnTo>
                    <a:pt x="1341" y="1192"/>
                  </a:lnTo>
                  <a:lnTo>
                    <a:pt x="1335" y="1187"/>
                  </a:lnTo>
                  <a:lnTo>
                    <a:pt x="1327" y="1184"/>
                  </a:lnTo>
                  <a:lnTo>
                    <a:pt x="1327" y="1184"/>
                  </a:lnTo>
                  <a:lnTo>
                    <a:pt x="1338" y="1181"/>
                  </a:lnTo>
                  <a:lnTo>
                    <a:pt x="1344" y="1180"/>
                  </a:lnTo>
                  <a:lnTo>
                    <a:pt x="1349" y="1177"/>
                  </a:lnTo>
                  <a:lnTo>
                    <a:pt x="1353" y="1173"/>
                  </a:lnTo>
                  <a:lnTo>
                    <a:pt x="1354" y="1169"/>
                  </a:lnTo>
                  <a:lnTo>
                    <a:pt x="1355" y="1166"/>
                  </a:lnTo>
                  <a:lnTo>
                    <a:pt x="1356" y="1156"/>
                  </a:lnTo>
                  <a:lnTo>
                    <a:pt x="1354" y="1144"/>
                  </a:lnTo>
                  <a:lnTo>
                    <a:pt x="1354" y="1144"/>
                  </a:lnTo>
                  <a:lnTo>
                    <a:pt x="1350" y="1129"/>
                  </a:lnTo>
                  <a:lnTo>
                    <a:pt x="1345" y="1115"/>
                  </a:lnTo>
                  <a:lnTo>
                    <a:pt x="1341" y="1101"/>
                  </a:lnTo>
                  <a:lnTo>
                    <a:pt x="1340" y="1093"/>
                  </a:lnTo>
                  <a:lnTo>
                    <a:pt x="1339" y="1086"/>
                  </a:lnTo>
                  <a:lnTo>
                    <a:pt x="1340" y="1079"/>
                  </a:lnTo>
                  <a:lnTo>
                    <a:pt x="1341" y="1072"/>
                  </a:lnTo>
                  <a:lnTo>
                    <a:pt x="1344" y="1065"/>
                  </a:lnTo>
                  <a:lnTo>
                    <a:pt x="1349" y="1058"/>
                  </a:lnTo>
                  <a:lnTo>
                    <a:pt x="1355" y="1051"/>
                  </a:lnTo>
                  <a:lnTo>
                    <a:pt x="1364" y="1043"/>
                  </a:lnTo>
                  <a:lnTo>
                    <a:pt x="1375" y="1036"/>
                  </a:lnTo>
                  <a:lnTo>
                    <a:pt x="1388" y="1029"/>
                  </a:lnTo>
                  <a:lnTo>
                    <a:pt x="1388" y="1029"/>
                  </a:lnTo>
                  <a:lnTo>
                    <a:pt x="1398" y="1025"/>
                  </a:lnTo>
                  <a:lnTo>
                    <a:pt x="1407" y="1020"/>
                  </a:lnTo>
                  <a:lnTo>
                    <a:pt x="1415" y="1015"/>
                  </a:lnTo>
                  <a:lnTo>
                    <a:pt x="1420" y="1010"/>
                  </a:lnTo>
                  <a:lnTo>
                    <a:pt x="1425" y="1005"/>
                  </a:lnTo>
                  <a:lnTo>
                    <a:pt x="1428" y="998"/>
                  </a:lnTo>
                  <a:lnTo>
                    <a:pt x="1430" y="992"/>
                  </a:lnTo>
                  <a:lnTo>
                    <a:pt x="1430" y="985"/>
                  </a:lnTo>
                  <a:lnTo>
                    <a:pt x="1429" y="977"/>
                  </a:lnTo>
                  <a:lnTo>
                    <a:pt x="1427" y="969"/>
                  </a:lnTo>
                  <a:lnTo>
                    <a:pt x="1424" y="960"/>
                  </a:lnTo>
                  <a:lnTo>
                    <a:pt x="1419" y="948"/>
                  </a:lnTo>
                  <a:lnTo>
                    <a:pt x="1406" y="923"/>
                  </a:lnTo>
                  <a:lnTo>
                    <a:pt x="1389" y="891"/>
                  </a:lnTo>
                  <a:lnTo>
                    <a:pt x="1389" y="891"/>
                  </a:lnTo>
                  <a:close/>
                  <a:moveTo>
                    <a:pt x="634" y="714"/>
                  </a:moveTo>
                  <a:lnTo>
                    <a:pt x="634" y="714"/>
                  </a:lnTo>
                  <a:lnTo>
                    <a:pt x="634" y="726"/>
                  </a:lnTo>
                  <a:lnTo>
                    <a:pt x="633" y="739"/>
                  </a:lnTo>
                  <a:lnTo>
                    <a:pt x="629" y="763"/>
                  </a:lnTo>
                  <a:lnTo>
                    <a:pt x="649" y="767"/>
                  </a:lnTo>
                  <a:lnTo>
                    <a:pt x="649" y="767"/>
                  </a:lnTo>
                  <a:lnTo>
                    <a:pt x="655" y="768"/>
                  </a:lnTo>
                  <a:lnTo>
                    <a:pt x="658" y="770"/>
                  </a:lnTo>
                  <a:lnTo>
                    <a:pt x="658" y="770"/>
                  </a:lnTo>
                  <a:lnTo>
                    <a:pt x="664" y="774"/>
                  </a:lnTo>
                  <a:lnTo>
                    <a:pt x="667" y="780"/>
                  </a:lnTo>
                  <a:lnTo>
                    <a:pt x="669" y="787"/>
                  </a:lnTo>
                  <a:lnTo>
                    <a:pt x="668" y="793"/>
                  </a:lnTo>
                  <a:lnTo>
                    <a:pt x="668" y="793"/>
                  </a:lnTo>
                  <a:lnTo>
                    <a:pt x="668" y="793"/>
                  </a:lnTo>
                  <a:lnTo>
                    <a:pt x="663" y="810"/>
                  </a:lnTo>
                  <a:lnTo>
                    <a:pt x="656" y="829"/>
                  </a:lnTo>
                  <a:lnTo>
                    <a:pt x="647" y="846"/>
                  </a:lnTo>
                  <a:lnTo>
                    <a:pt x="639" y="862"/>
                  </a:lnTo>
                  <a:lnTo>
                    <a:pt x="639" y="862"/>
                  </a:lnTo>
                  <a:lnTo>
                    <a:pt x="629" y="879"/>
                  </a:lnTo>
                  <a:lnTo>
                    <a:pt x="618" y="895"/>
                  </a:lnTo>
                  <a:lnTo>
                    <a:pt x="605" y="909"/>
                  </a:lnTo>
                  <a:lnTo>
                    <a:pt x="593" y="924"/>
                  </a:lnTo>
                  <a:lnTo>
                    <a:pt x="593" y="924"/>
                  </a:lnTo>
                  <a:lnTo>
                    <a:pt x="593" y="924"/>
                  </a:lnTo>
                  <a:lnTo>
                    <a:pt x="587" y="927"/>
                  </a:lnTo>
                  <a:lnTo>
                    <a:pt x="581" y="929"/>
                  </a:lnTo>
                  <a:lnTo>
                    <a:pt x="575" y="928"/>
                  </a:lnTo>
                  <a:lnTo>
                    <a:pt x="569" y="926"/>
                  </a:lnTo>
                  <a:lnTo>
                    <a:pt x="569" y="926"/>
                  </a:lnTo>
                  <a:lnTo>
                    <a:pt x="565" y="924"/>
                  </a:lnTo>
                  <a:lnTo>
                    <a:pt x="561" y="920"/>
                  </a:lnTo>
                  <a:lnTo>
                    <a:pt x="547" y="904"/>
                  </a:lnTo>
                  <a:lnTo>
                    <a:pt x="547" y="904"/>
                  </a:lnTo>
                  <a:lnTo>
                    <a:pt x="529" y="920"/>
                  </a:lnTo>
                  <a:lnTo>
                    <a:pt x="508" y="933"/>
                  </a:lnTo>
                  <a:lnTo>
                    <a:pt x="486" y="944"/>
                  </a:lnTo>
                  <a:lnTo>
                    <a:pt x="474" y="949"/>
                  </a:lnTo>
                  <a:lnTo>
                    <a:pt x="462" y="953"/>
                  </a:lnTo>
                  <a:lnTo>
                    <a:pt x="469" y="973"/>
                  </a:lnTo>
                  <a:lnTo>
                    <a:pt x="469" y="973"/>
                  </a:lnTo>
                  <a:lnTo>
                    <a:pt x="470" y="978"/>
                  </a:lnTo>
                  <a:lnTo>
                    <a:pt x="471" y="982"/>
                  </a:lnTo>
                  <a:lnTo>
                    <a:pt x="471" y="982"/>
                  </a:lnTo>
                  <a:lnTo>
                    <a:pt x="470" y="988"/>
                  </a:lnTo>
                  <a:lnTo>
                    <a:pt x="467" y="994"/>
                  </a:lnTo>
                  <a:lnTo>
                    <a:pt x="462" y="999"/>
                  </a:lnTo>
                  <a:lnTo>
                    <a:pt x="456" y="1002"/>
                  </a:lnTo>
                  <a:lnTo>
                    <a:pt x="457" y="1002"/>
                  </a:lnTo>
                  <a:lnTo>
                    <a:pt x="457" y="1002"/>
                  </a:lnTo>
                  <a:lnTo>
                    <a:pt x="439" y="1006"/>
                  </a:lnTo>
                  <a:lnTo>
                    <a:pt x="419" y="1009"/>
                  </a:lnTo>
                  <a:lnTo>
                    <a:pt x="401" y="1011"/>
                  </a:lnTo>
                  <a:lnTo>
                    <a:pt x="381" y="1012"/>
                  </a:lnTo>
                  <a:lnTo>
                    <a:pt x="381" y="1012"/>
                  </a:lnTo>
                  <a:lnTo>
                    <a:pt x="362" y="1011"/>
                  </a:lnTo>
                  <a:lnTo>
                    <a:pt x="343" y="1009"/>
                  </a:lnTo>
                  <a:lnTo>
                    <a:pt x="324" y="1006"/>
                  </a:lnTo>
                  <a:lnTo>
                    <a:pt x="306" y="1002"/>
                  </a:lnTo>
                  <a:lnTo>
                    <a:pt x="306" y="1002"/>
                  </a:lnTo>
                  <a:lnTo>
                    <a:pt x="306" y="1002"/>
                  </a:lnTo>
                  <a:lnTo>
                    <a:pt x="300" y="999"/>
                  </a:lnTo>
                  <a:lnTo>
                    <a:pt x="295" y="994"/>
                  </a:lnTo>
                  <a:lnTo>
                    <a:pt x="292" y="988"/>
                  </a:lnTo>
                  <a:lnTo>
                    <a:pt x="291" y="982"/>
                  </a:lnTo>
                  <a:lnTo>
                    <a:pt x="291" y="982"/>
                  </a:lnTo>
                  <a:lnTo>
                    <a:pt x="291" y="977"/>
                  </a:lnTo>
                  <a:lnTo>
                    <a:pt x="292" y="973"/>
                  </a:lnTo>
                  <a:lnTo>
                    <a:pt x="300" y="953"/>
                  </a:lnTo>
                  <a:lnTo>
                    <a:pt x="300" y="953"/>
                  </a:lnTo>
                  <a:lnTo>
                    <a:pt x="288" y="949"/>
                  </a:lnTo>
                  <a:lnTo>
                    <a:pt x="277" y="944"/>
                  </a:lnTo>
                  <a:lnTo>
                    <a:pt x="255" y="933"/>
                  </a:lnTo>
                  <a:lnTo>
                    <a:pt x="234" y="920"/>
                  </a:lnTo>
                  <a:lnTo>
                    <a:pt x="215" y="904"/>
                  </a:lnTo>
                  <a:lnTo>
                    <a:pt x="200" y="920"/>
                  </a:lnTo>
                  <a:lnTo>
                    <a:pt x="200" y="920"/>
                  </a:lnTo>
                  <a:lnTo>
                    <a:pt x="198" y="924"/>
                  </a:lnTo>
                  <a:lnTo>
                    <a:pt x="194" y="926"/>
                  </a:lnTo>
                  <a:lnTo>
                    <a:pt x="194" y="926"/>
                  </a:lnTo>
                  <a:lnTo>
                    <a:pt x="188" y="928"/>
                  </a:lnTo>
                  <a:lnTo>
                    <a:pt x="181" y="929"/>
                  </a:lnTo>
                  <a:lnTo>
                    <a:pt x="175" y="927"/>
                  </a:lnTo>
                  <a:lnTo>
                    <a:pt x="170" y="924"/>
                  </a:lnTo>
                  <a:lnTo>
                    <a:pt x="170" y="924"/>
                  </a:lnTo>
                  <a:lnTo>
                    <a:pt x="170" y="924"/>
                  </a:lnTo>
                  <a:lnTo>
                    <a:pt x="157" y="909"/>
                  </a:lnTo>
                  <a:lnTo>
                    <a:pt x="145" y="895"/>
                  </a:lnTo>
                  <a:lnTo>
                    <a:pt x="134" y="879"/>
                  </a:lnTo>
                  <a:lnTo>
                    <a:pt x="124" y="862"/>
                  </a:lnTo>
                  <a:lnTo>
                    <a:pt x="124" y="862"/>
                  </a:lnTo>
                  <a:lnTo>
                    <a:pt x="114" y="846"/>
                  </a:lnTo>
                  <a:lnTo>
                    <a:pt x="106" y="829"/>
                  </a:lnTo>
                  <a:lnTo>
                    <a:pt x="100" y="810"/>
                  </a:lnTo>
                  <a:lnTo>
                    <a:pt x="94" y="793"/>
                  </a:lnTo>
                  <a:lnTo>
                    <a:pt x="94" y="793"/>
                  </a:lnTo>
                  <a:lnTo>
                    <a:pt x="94" y="793"/>
                  </a:lnTo>
                  <a:lnTo>
                    <a:pt x="94" y="787"/>
                  </a:lnTo>
                  <a:lnTo>
                    <a:pt x="95" y="780"/>
                  </a:lnTo>
                  <a:lnTo>
                    <a:pt x="99" y="774"/>
                  </a:lnTo>
                  <a:lnTo>
                    <a:pt x="104" y="770"/>
                  </a:lnTo>
                  <a:lnTo>
                    <a:pt x="104" y="770"/>
                  </a:lnTo>
                  <a:lnTo>
                    <a:pt x="108" y="768"/>
                  </a:lnTo>
                  <a:lnTo>
                    <a:pt x="112" y="767"/>
                  </a:lnTo>
                  <a:lnTo>
                    <a:pt x="133" y="763"/>
                  </a:lnTo>
                  <a:lnTo>
                    <a:pt x="133" y="763"/>
                  </a:lnTo>
                  <a:lnTo>
                    <a:pt x="130" y="739"/>
                  </a:lnTo>
                  <a:lnTo>
                    <a:pt x="129" y="726"/>
                  </a:lnTo>
                  <a:lnTo>
                    <a:pt x="129" y="714"/>
                  </a:lnTo>
                  <a:lnTo>
                    <a:pt x="129" y="714"/>
                  </a:lnTo>
                  <a:lnTo>
                    <a:pt x="129" y="702"/>
                  </a:lnTo>
                  <a:lnTo>
                    <a:pt x="130" y="690"/>
                  </a:lnTo>
                  <a:lnTo>
                    <a:pt x="133" y="665"/>
                  </a:lnTo>
                  <a:lnTo>
                    <a:pt x="112" y="661"/>
                  </a:lnTo>
                  <a:lnTo>
                    <a:pt x="112" y="661"/>
                  </a:lnTo>
                  <a:lnTo>
                    <a:pt x="108" y="660"/>
                  </a:lnTo>
                  <a:lnTo>
                    <a:pt x="104" y="658"/>
                  </a:lnTo>
                  <a:lnTo>
                    <a:pt x="104" y="658"/>
                  </a:lnTo>
                  <a:lnTo>
                    <a:pt x="99" y="654"/>
                  </a:lnTo>
                  <a:lnTo>
                    <a:pt x="95" y="649"/>
                  </a:lnTo>
                  <a:lnTo>
                    <a:pt x="94" y="642"/>
                  </a:lnTo>
                  <a:lnTo>
                    <a:pt x="94" y="635"/>
                  </a:lnTo>
                  <a:lnTo>
                    <a:pt x="94" y="635"/>
                  </a:lnTo>
                  <a:lnTo>
                    <a:pt x="94" y="635"/>
                  </a:lnTo>
                  <a:lnTo>
                    <a:pt x="100" y="618"/>
                  </a:lnTo>
                  <a:lnTo>
                    <a:pt x="106" y="600"/>
                  </a:lnTo>
                  <a:lnTo>
                    <a:pt x="114" y="582"/>
                  </a:lnTo>
                  <a:lnTo>
                    <a:pt x="124" y="566"/>
                  </a:lnTo>
                  <a:lnTo>
                    <a:pt x="124" y="566"/>
                  </a:lnTo>
                  <a:lnTo>
                    <a:pt x="134" y="549"/>
                  </a:lnTo>
                  <a:lnTo>
                    <a:pt x="145" y="533"/>
                  </a:lnTo>
                  <a:lnTo>
                    <a:pt x="157" y="519"/>
                  </a:lnTo>
                  <a:lnTo>
                    <a:pt x="170" y="504"/>
                  </a:lnTo>
                  <a:lnTo>
                    <a:pt x="170" y="504"/>
                  </a:lnTo>
                  <a:lnTo>
                    <a:pt x="170" y="504"/>
                  </a:lnTo>
                  <a:lnTo>
                    <a:pt x="175" y="501"/>
                  </a:lnTo>
                  <a:lnTo>
                    <a:pt x="181" y="499"/>
                  </a:lnTo>
                  <a:lnTo>
                    <a:pt x="188" y="500"/>
                  </a:lnTo>
                  <a:lnTo>
                    <a:pt x="194" y="502"/>
                  </a:lnTo>
                  <a:lnTo>
                    <a:pt x="194" y="502"/>
                  </a:lnTo>
                  <a:lnTo>
                    <a:pt x="198" y="504"/>
                  </a:lnTo>
                  <a:lnTo>
                    <a:pt x="200" y="508"/>
                  </a:lnTo>
                  <a:lnTo>
                    <a:pt x="215" y="524"/>
                  </a:lnTo>
                  <a:lnTo>
                    <a:pt x="215" y="524"/>
                  </a:lnTo>
                  <a:lnTo>
                    <a:pt x="234" y="508"/>
                  </a:lnTo>
                  <a:lnTo>
                    <a:pt x="255" y="495"/>
                  </a:lnTo>
                  <a:lnTo>
                    <a:pt x="277" y="484"/>
                  </a:lnTo>
                  <a:lnTo>
                    <a:pt x="288" y="479"/>
                  </a:lnTo>
                  <a:lnTo>
                    <a:pt x="300" y="475"/>
                  </a:lnTo>
                  <a:lnTo>
                    <a:pt x="292" y="455"/>
                  </a:lnTo>
                  <a:lnTo>
                    <a:pt x="292" y="455"/>
                  </a:lnTo>
                  <a:lnTo>
                    <a:pt x="291" y="450"/>
                  </a:lnTo>
                  <a:lnTo>
                    <a:pt x="291" y="446"/>
                  </a:lnTo>
                  <a:lnTo>
                    <a:pt x="291" y="446"/>
                  </a:lnTo>
                  <a:lnTo>
                    <a:pt x="292" y="440"/>
                  </a:lnTo>
                  <a:lnTo>
                    <a:pt x="295" y="434"/>
                  </a:lnTo>
                  <a:lnTo>
                    <a:pt x="300" y="429"/>
                  </a:lnTo>
                  <a:lnTo>
                    <a:pt x="306" y="426"/>
                  </a:lnTo>
                  <a:lnTo>
                    <a:pt x="306" y="426"/>
                  </a:lnTo>
                  <a:lnTo>
                    <a:pt x="324" y="423"/>
                  </a:lnTo>
                  <a:lnTo>
                    <a:pt x="343" y="419"/>
                  </a:lnTo>
                  <a:lnTo>
                    <a:pt x="362" y="417"/>
                  </a:lnTo>
                  <a:lnTo>
                    <a:pt x="381" y="416"/>
                  </a:lnTo>
                  <a:lnTo>
                    <a:pt x="381" y="416"/>
                  </a:lnTo>
                  <a:lnTo>
                    <a:pt x="401" y="417"/>
                  </a:lnTo>
                  <a:lnTo>
                    <a:pt x="419" y="419"/>
                  </a:lnTo>
                  <a:lnTo>
                    <a:pt x="439" y="423"/>
                  </a:lnTo>
                  <a:lnTo>
                    <a:pt x="457" y="426"/>
                  </a:lnTo>
                  <a:lnTo>
                    <a:pt x="456" y="426"/>
                  </a:lnTo>
                  <a:lnTo>
                    <a:pt x="456" y="426"/>
                  </a:lnTo>
                  <a:lnTo>
                    <a:pt x="462" y="429"/>
                  </a:lnTo>
                  <a:lnTo>
                    <a:pt x="467" y="434"/>
                  </a:lnTo>
                  <a:lnTo>
                    <a:pt x="470" y="440"/>
                  </a:lnTo>
                  <a:lnTo>
                    <a:pt x="471" y="446"/>
                  </a:lnTo>
                  <a:lnTo>
                    <a:pt x="471" y="446"/>
                  </a:lnTo>
                  <a:lnTo>
                    <a:pt x="470" y="450"/>
                  </a:lnTo>
                  <a:lnTo>
                    <a:pt x="469" y="455"/>
                  </a:lnTo>
                  <a:lnTo>
                    <a:pt x="462" y="475"/>
                  </a:lnTo>
                  <a:lnTo>
                    <a:pt x="462" y="475"/>
                  </a:lnTo>
                  <a:lnTo>
                    <a:pt x="474" y="479"/>
                  </a:lnTo>
                  <a:lnTo>
                    <a:pt x="486" y="484"/>
                  </a:lnTo>
                  <a:lnTo>
                    <a:pt x="497" y="489"/>
                  </a:lnTo>
                  <a:lnTo>
                    <a:pt x="508" y="495"/>
                  </a:lnTo>
                  <a:lnTo>
                    <a:pt x="529" y="508"/>
                  </a:lnTo>
                  <a:lnTo>
                    <a:pt x="547" y="524"/>
                  </a:lnTo>
                  <a:lnTo>
                    <a:pt x="561" y="508"/>
                  </a:lnTo>
                  <a:lnTo>
                    <a:pt x="561" y="508"/>
                  </a:lnTo>
                  <a:lnTo>
                    <a:pt x="565" y="504"/>
                  </a:lnTo>
                  <a:lnTo>
                    <a:pt x="568" y="502"/>
                  </a:lnTo>
                  <a:lnTo>
                    <a:pt x="568" y="502"/>
                  </a:lnTo>
                  <a:lnTo>
                    <a:pt x="575" y="500"/>
                  </a:lnTo>
                  <a:lnTo>
                    <a:pt x="581" y="499"/>
                  </a:lnTo>
                  <a:lnTo>
                    <a:pt x="587" y="501"/>
                  </a:lnTo>
                  <a:lnTo>
                    <a:pt x="593" y="504"/>
                  </a:lnTo>
                  <a:lnTo>
                    <a:pt x="593" y="504"/>
                  </a:lnTo>
                  <a:lnTo>
                    <a:pt x="593" y="504"/>
                  </a:lnTo>
                  <a:lnTo>
                    <a:pt x="605" y="519"/>
                  </a:lnTo>
                  <a:lnTo>
                    <a:pt x="618" y="533"/>
                  </a:lnTo>
                  <a:lnTo>
                    <a:pt x="628" y="549"/>
                  </a:lnTo>
                  <a:lnTo>
                    <a:pt x="639" y="566"/>
                  </a:lnTo>
                  <a:lnTo>
                    <a:pt x="639" y="566"/>
                  </a:lnTo>
                  <a:lnTo>
                    <a:pt x="647" y="582"/>
                  </a:lnTo>
                  <a:lnTo>
                    <a:pt x="656" y="600"/>
                  </a:lnTo>
                  <a:lnTo>
                    <a:pt x="663" y="618"/>
                  </a:lnTo>
                  <a:lnTo>
                    <a:pt x="668" y="635"/>
                  </a:lnTo>
                  <a:lnTo>
                    <a:pt x="668" y="635"/>
                  </a:lnTo>
                  <a:lnTo>
                    <a:pt x="668" y="635"/>
                  </a:lnTo>
                  <a:lnTo>
                    <a:pt x="669" y="642"/>
                  </a:lnTo>
                  <a:lnTo>
                    <a:pt x="667" y="649"/>
                  </a:lnTo>
                  <a:lnTo>
                    <a:pt x="664" y="654"/>
                  </a:lnTo>
                  <a:lnTo>
                    <a:pt x="658" y="658"/>
                  </a:lnTo>
                  <a:lnTo>
                    <a:pt x="658" y="658"/>
                  </a:lnTo>
                  <a:lnTo>
                    <a:pt x="655" y="660"/>
                  </a:lnTo>
                  <a:lnTo>
                    <a:pt x="649" y="661"/>
                  </a:lnTo>
                  <a:lnTo>
                    <a:pt x="629" y="665"/>
                  </a:lnTo>
                  <a:lnTo>
                    <a:pt x="629" y="665"/>
                  </a:lnTo>
                  <a:lnTo>
                    <a:pt x="633" y="690"/>
                  </a:lnTo>
                  <a:lnTo>
                    <a:pt x="634" y="702"/>
                  </a:lnTo>
                  <a:lnTo>
                    <a:pt x="634" y="714"/>
                  </a:lnTo>
                  <a:lnTo>
                    <a:pt x="634" y="714"/>
                  </a:lnTo>
                  <a:close/>
                  <a:moveTo>
                    <a:pt x="689" y="359"/>
                  </a:moveTo>
                  <a:lnTo>
                    <a:pt x="676" y="344"/>
                  </a:lnTo>
                  <a:lnTo>
                    <a:pt x="676" y="344"/>
                  </a:lnTo>
                  <a:lnTo>
                    <a:pt x="665" y="353"/>
                  </a:lnTo>
                  <a:lnTo>
                    <a:pt x="652" y="360"/>
                  </a:lnTo>
                  <a:lnTo>
                    <a:pt x="639" y="367"/>
                  </a:lnTo>
                  <a:lnTo>
                    <a:pt x="626" y="372"/>
                  </a:lnTo>
                  <a:lnTo>
                    <a:pt x="632" y="392"/>
                  </a:lnTo>
                  <a:lnTo>
                    <a:pt x="632" y="392"/>
                  </a:lnTo>
                  <a:lnTo>
                    <a:pt x="634" y="397"/>
                  </a:lnTo>
                  <a:lnTo>
                    <a:pt x="634" y="397"/>
                  </a:lnTo>
                  <a:lnTo>
                    <a:pt x="633" y="401"/>
                  </a:lnTo>
                  <a:lnTo>
                    <a:pt x="631" y="404"/>
                  </a:lnTo>
                  <a:lnTo>
                    <a:pt x="628" y="407"/>
                  </a:lnTo>
                  <a:lnTo>
                    <a:pt x="625" y="409"/>
                  </a:lnTo>
                  <a:lnTo>
                    <a:pt x="625" y="409"/>
                  </a:lnTo>
                  <a:lnTo>
                    <a:pt x="625" y="409"/>
                  </a:lnTo>
                  <a:lnTo>
                    <a:pt x="614" y="411"/>
                  </a:lnTo>
                  <a:lnTo>
                    <a:pt x="602" y="413"/>
                  </a:lnTo>
                  <a:lnTo>
                    <a:pt x="590" y="414"/>
                  </a:lnTo>
                  <a:lnTo>
                    <a:pt x="579" y="414"/>
                  </a:lnTo>
                  <a:lnTo>
                    <a:pt x="579" y="414"/>
                  </a:lnTo>
                  <a:lnTo>
                    <a:pt x="567" y="414"/>
                  </a:lnTo>
                  <a:lnTo>
                    <a:pt x="555" y="413"/>
                  </a:lnTo>
                  <a:lnTo>
                    <a:pt x="544" y="411"/>
                  </a:lnTo>
                  <a:lnTo>
                    <a:pt x="533" y="409"/>
                  </a:lnTo>
                  <a:lnTo>
                    <a:pt x="533" y="409"/>
                  </a:lnTo>
                  <a:lnTo>
                    <a:pt x="533" y="409"/>
                  </a:lnTo>
                  <a:lnTo>
                    <a:pt x="529" y="407"/>
                  </a:lnTo>
                  <a:lnTo>
                    <a:pt x="526" y="404"/>
                  </a:lnTo>
                  <a:lnTo>
                    <a:pt x="525" y="401"/>
                  </a:lnTo>
                  <a:lnTo>
                    <a:pt x="524" y="397"/>
                  </a:lnTo>
                  <a:lnTo>
                    <a:pt x="524" y="397"/>
                  </a:lnTo>
                  <a:lnTo>
                    <a:pt x="525" y="392"/>
                  </a:lnTo>
                  <a:lnTo>
                    <a:pt x="531" y="372"/>
                  </a:lnTo>
                  <a:lnTo>
                    <a:pt x="531" y="372"/>
                  </a:lnTo>
                  <a:lnTo>
                    <a:pt x="517" y="367"/>
                  </a:lnTo>
                  <a:lnTo>
                    <a:pt x="504" y="360"/>
                  </a:lnTo>
                  <a:lnTo>
                    <a:pt x="493" y="353"/>
                  </a:lnTo>
                  <a:lnTo>
                    <a:pt x="482" y="344"/>
                  </a:lnTo>
                  <a:lnTo>
                    <a:pt x="468" y="359"/>
                  </a:lnTo>
                  <a:lnTo>
                    <a:pt x="468" y="359"/>
                  </a:lnTo>
                  <a:lnTo>
                    <a:pt x="466" y="361"/>
                  </a:lnTo>
                  <a:lnTo>
                    <a:pt x="464" y="362"/>
                  </a:lnTo>
                  <a:lnTo>
                    <a:pt x="464" y="362"/>
                  </a:lnTo>
                  <a:lnTo>
                    <a:pt x="460" y="364"/>
                  </a:lnTo>
                  <a:lnTo>
                    <a:pt x="456" y="364"/>
                  </a:lnTo>
                  <a:lnTo>
                    <a:pt x="452" y="363"/>
                  </a:lnTo>
                  <a:lnTo>
                    <a:pt x="449" y="361"/>
                  </a:lnTo>
                  <a:lnTo>
                    <a:pt x="449" y="361"/>
                  </a:lnTo>
                  <a:lnTo>
                    <a:pt x="441" y="352"/>
                  </a:lnTo>
                  <a:lnTo>
                    <a:pt x="434" y="344"/>
                  </a:lnTo>
                  <a:lnTo>
                    <a:pt x="427" y="334"/>
                  </a:lnTo>
                  <a:lnTo>
                    <a:pt x="421" y="324"/>
                  </a:lnTo>
                  <a:lnTo>
                    <a:pt x="421" y="324"/>
                  </a:lnTo>
                  <a:lnTo>
                    <a:pt x="415" y="313"/>
                  </a:lnTo>
                  <a:lnTo>
                    <a:pt x="410" y="303"/>
                  </a:lnTo>
                  <a:lnTo>
                    <a:pt x="406" y="292"/>
                  </a:lnTo>
                  <a:lnTo>
                    <a:pt x="403" y="281"/>
                  </a:lnTo>
                  <a:lnTo>
                    <a:pt x="403" y="281"/>
                  </a:lnTo>
                  <a:lnTo>
                    <a:pt x="403" y="281"/>
                  </a:lnTo>
                  <a:lnTo>
                    <a:pt x="403" y="277"/>
                  </a:lnTo>
                  <a:lnTo>
                    <a:pt x="404" y="273"/>
                  </a:lnTo>
                  <a:lnTo>
                    <a:pt x="406" y="270"/>
                  </a:lnTo>
                  <a:lnTo>
                    <a:pt x="409" y="267"/>
                  </a:lnTo>
                  <a:lnTo>
                    <a:pt x="409" y="267"/>
                  </a:lnTo>
                  <a:lnTo>
                    <a:pt x="414" y="265"/>
                  </a:lnTo>
                  <a:lnTo>
                    <a:pt x="434" y="262"/>
                  </a:lnTo>
                  <a:lnTo>
                    <a:pt x="434" y="262"/>
                  </a:lnTo>
                  <a:lnTo>
                    <a:pt x="432" y="248"/>
                  </a:lnTo>
                  <a:lnTo>
                    <a:pt x="431" y="232"/>
                  </a:lnTo>
                  <a:lnTo>
                    <a:pt x="431" y="232"/>
                  </a:lnTo>
                  <a:lnTo>
                    <a:pt x="432" y="218"/>
                  </a:lnTo>
                  <a:lnTo>
                    <a:pt x="434" y="204"/>
                  </a:lnTo>
                  <a:lnTo>
                    <a:pt x="414" y="201"/>
                  </a:lnTo>
                  <a:lnTo>
                    <a:pt x="414" y="201"/>
                  </a:lnTo>
                  <a:lnTo>
                    <a:pt x="409" y="199"/>
                  </a:lnTo>
                  <a:lnTo>
                    <a:pt x="409" y="199"/>
                  </a:lnTo>
                  <a:lnTo>
                    <a:pt x="406" y="196"/>
                  </a:lnTo>
                  <a:lnTo>
                    <a:pt x="404" y="192"/>
                  </a:lnTo>
                  <a:lnTo>
                    <a:pt x="403" y="188"/>
                  </a:lnTo>
                  <a:lnTo>
                    <a:pt x="403" y="184"/>
                  </a:lnTo>
                  <a:lnTo>
                    <a:pt x="403" y="185"/>
                  </a:lnTo>
                  <a:lnTo>
                    <a:pt x="403" y="185"/>
                  </a:lnTo>
                  <a:lnTo>
                    <a:pt x="406" y="174"/>
                  </a:lnTo>
                  <a:lnTo>
                    <a:pt x="410" y="163"/>
                  </a:lnTo>
                  <a:lnTo>
                    <a:pt x="415" y="153"/>
                  </a:lnTo>
                  <a:lnTo>
                    <a:pt x="421" y="142"/>
                  </a:lnTo>
                  <a:lnTo>
                    <a:pt x="421" y="142"/>
                  </a:lnTo>
                  <a:lnTo>
                    <a:pt x="427" y="132"/>
                  </a:lnTo>
                  <a:lnTo>
                    <a:pt x="434" y="122"/>
                  </a:lnTo>
                  <a:lnTo>
                    <a:pt x="441" y="114"/>
                  </a:lnTo>
                  <a:lnTo>
                    <a:pt x="449" y="104"/>
                  </a:lnTo>
                  <a:lnTo>
                    <a:pt x="449" y="104"/>
                  </a:lnTo>
                  <a:lnTo>
                    <a:pt x="452" y="102"/>
                  </a:lnTo>
                  <a:lnTo>
                    <a:pt x="456" y="101"/>
                  </a:lnTo>
                  <a:lnTo>
                    <a:pt x="460" y="101"/>
                  </a:lnTo>
                  <a:lnTo>
                    <a:pt x="464" y="103"/>
                  </a:lnTo>
                  <a:lnTo>
                    <a:pt x="464" y="103"/>
                  </a:lnTo>
                  <a:lnTo>
                    <a:pt x="466" y="104"/>
                  </a:lnTo>
                  <a:lnTo>
                    <a:pt x="468" y="107"/>
                  </a:lnTo>
                  <a:lnTo>
                    <a:pt x="482" y="122"/>
                  </a:lnTo>
                  <a:lnTo>
                    <a:pt x="482" y="122"/>
                  </a:lnTo>
                  <a:lnTo>
                    <a:pt x="493" y="113"/>
                  </a:lnTo>
                  <a:lnTo>
                    <a:pt x="504" y="106"/>
                  </a:lnTo>
                  <a:lnTo>
                    <a:pt x="517" y="98"/>
                  </a:lnTo>
                  <a:lnTo>
                    <a:pt x="531" y="93"/>
                  </a:lnTo>
                  <a:lnTo>
                    <a:pt x="525" y="74"/>
                  </a:lnTo>
                  <a:lnTo>
                    <a:pt x="525" y="74"/>
                  </a:lnTo>
                  <a:lnTo>
                    <a:pt x="524" y="69"/>
                  </a:lnTo>
                  <a:lnTo>
                    <a:pt x="524" y="69"/>
                  </a:lnTo>
                  <a:lnTo>
                    <a:pt x="525" y="65"/>
                  </a:lnTo>
                  <a:lnTo>
                    <a:pt x="526" y="62"/>
                  </a:lnTo>
                  <a:lnTo>
                    <a:pt x="529" y="58"/>
                  </a:lnTo>
                  <a:lnTo>
                    <a:pt x="533" y="56"/>
                  </a:lnTo>
                  <a:lnTo>
                    <a:pt x="533" y="56"/>
                  </a:lnTo>
                  <a:lnTo>
                    <a:pt x="533" y="56"/>
                  </a:lnTo>
                  <a:lnTo>
                    <a:pt x="544" y="54"/>
                  </a:lnTo>
                  <a:lnTo>
                    <a:pt x="555" y="52"/>
                  </a:lnTo>
                  <a:lnTo>
                    <a:pt x="567" y="51"/>
                  </a:lnTo>
                  <a:lnTo>
                    <a:pt x="579" y="51"/>
                  </a:lnTo>
                  <a:lnTo>
                    <a:pt x="579" y="51"/>
                  </a:lnTo>
                  <a:lnTo>
                    <a:pt x="590" y="51"/>
                  </a:lnTo>
                  <a:lnTo>
                    <a:pt x="602" y="52"/>
                  </a:lnTo>
                  <a:lnTo>
                    <a:pt x="614" y="54"/>
                  </a:lnTo>
                  <a:lnTo>
                    <a:pt x="625" y="56"/>
                  </a:lnTo>
                  <a:lnTo>
                    <a:pt x="625" y="56"/>
                  </a:lnTo>
                  <a:lnTo>
                    <a:pt x="625" y="56"/>
                  </a:lnTo>
                  <a:lnTo>
                    <a:pt x="628" y="58"/>
                  </a:lnTo>
                  <a:lnTo>
                    <a:pt x="631" y="62"/>
                  </a:lnTo>
                  <a:lnTo>
                    <a:pt x="633" y="65"/>
                  </a:lnTo>
                  <a:lnTo>
                    <a:pt x="634" y="69"/>
                  </a:lnTo>
                  <a:lnTo>
                    <a:pt x="634" y="69"/>
                  </a:lnTo>
                  <a:lnTo>
                    <a:pt x="632" y="74"/>
                  </a:lnTo>
                  <a:lnTo>
                    <a:pt x="626" y="93"/>
                  </a:lnTo>
                  <a:lnTo>
                    <a:pt x="626" y="93"/>
                  </a:lnTo>
                  <a:lnTo>
                    <a:pt x="639" y="98"/>
                  </a:lnTo>
                  <a:lnTo>
                    <a:pt x="652" y="106"/>
                  </a:lnTo>
                  <a:lnTo>
                    <a:pt x="665" y="113"/>
                  </a:lnTo>
                  <a:lnTo>
                    <a:pt x="676" y="122"/>
                  </a:lnTo>
                  <a:lnTo>
                    <a:pt x="689" y="107"/>
                  </a:lnTo>
                  <a:lnTo>
                    <a:pt x="689" y="107"/>
                  </a:lnTo>
                  <a:lnTo>
                    <a:pt x="693" y="103"/>
                  </a:lnTo>
                  <a:lnTo>
                    <a:pt x="693" y="103"/>
                  </a:lnTo>
                  <a:lnTo>
                    <a:pt x="696" y="101"/>
                  </a:lnTo>
                  <a:lnTo>
                    <a:pt x="701" y="101"/>
                  </a:lnTo>
                  <a:lnTo>
                    <a:pt x="705" y="102"/>
                  </a:lnTo>
                  <a:lnTo>
                    <a:pt x="708" y="104"/>
                  </a:lnTo>
                  <a:lnTo>
                    <a:pt x="708" y="104"/>
                  </a:lnTo>
                  <a:lnTo>
                    <a:pt x="708" y="104"/>
                  </a:lnTo>
                  <a:lnTo>
                    <a:pt x="716" y="114"/>
                  </a:lnTo>
                  <a:lnTo>
                    <a:pt x="723" y="122"/>
                  </a:lnTo>
                  <a:lnTo>
                    <a:pt x="730" y="132"/>
                  </a:lnTo>
                  <a:lnTo>
                    <a:pt x="736" y="142"/>
                  </a:lnTo>
                  <a:lnTo>
                    <a:pt x="736" y="142"/>
                  </a:lnTo>
                  <a:lnTo>
                    <a:pt x="741" y="153"/>
                  </a:lnTo>
                  <a:lnTo>
                    <a:pt x="747" y="163"/>
                  </a:lnTo>
                  <a:lnTo>
                    <a:pt x="751" y="174"/>
                  </a:lnTo>
                  <a:lnTo>
                    <a:pt x="754" y="184"/>
                  </a:lnTo>
                  <a:lnTo>
                    <a:pt x="755" y="184"/>
                  </a:lnTo>
                  <a:lnTo>
                    <a:pt x="755" y="184"/>
                  </a:lnTo>
                  <a:lnTo>
                    <a:pt x="755" y="188"/>
                  </a:lnTo>
                  <a:lnTo>
                    <a:pt x="754" y="192"/>
                  </a:lnTo>
                  <a:lnTo>
                    <a:pt x="752" y="196"/>
                  </a:lnTo>
                  <a:lnTo>
                    <a:pt x="748" y="199"/>
                  </a:lnTo>
                  <a:lnTo>
                    <a:pt x="748" y="199"/>
                  </a:lnTo>
                  <a:lnTo>
                    <a:pt x="743" y="201"/>
                  </a:lnTo>
                  <a:lnTo>
                    <a:pt x="723" y="204"/>
                  </a:lnTo>
                  <a:lnTo>
                    <a:pt x="723" y="204"/>
                  </a:lnTo>
                  <a:lnTo>
                    <a:pt x="725" y="218"/>
                  </a:lnTo>
                  <a:lnTo>
                    <a:pt x="726" y="232"/>
                  </a:lnTo>
                  <a:lnTo>
                    <a:pt x="726" y="232"/>
                  </a:lnTo>
                  <a:lnTo>
                    <a:pt x="725" y="248"/>
                  </a:lnTo>
                  <a:lnTo>
                    <a:pt x="723" y="262"/>
                  </a:lnTo>
                  <a:lnTo>
                    <a:pt x="743" y="265"/>
                  </a:lnTo>
                  <a:lnTo>
                    <a:pt x="743" y="265"/>
                  </a:lnTo>
                  <a:lnTo>
                    <a:pt x="748" y="267"/>
                  </a:lnTo>
                  <a:lnTo>
                    <a:pt x="748" y="267"/>
                  </a:lnTo>
                  <a:lnTo>
                    <a:pt x="752" y="270"/>
                  </a:lnTo>
                  <a:lnTo>
                    <a:pt x="754" y="273"/>
                  </a:lnTo>
                  <a:lnTo>
                    <a:pt x="755" y="277"/>
                  </a:lnTo>
                  <a:lnTo>
                    <a:pt x="755" y="281"/>
                  </a:lnTo>
                  <a:lnTo>
                    <a:pt x="754" y="281"/>
                  </a:lnTo>
                  <a:lnTo>
                    <a:pt x="754" y="281"/>
                  </a:lnTo>
                  <a:lnTo>
                    <a:pt x="751" y="292"/>
                  </a:lnTo>
                  <a:lnTo>
                    <a:pt x="747" y="303"/>
                  </a:lnTo>
                  <a:lnTo>
                    <a:pt x="741" y="313"/>
                  </a:lnTo>
                  <a:lnTo>
                    <a:pt x="736" y="323"/>
                  </a:lnTo>
                  <a:lnTo>
                    <a:pt x="736" y="323"/>
                  </a:lnTo>
                  <a:lnTo>
                    <a:pt x="730" y="334"/>
                  </a:lnTo>
                  <a:lnTo>
                    <a:pt x="723" y="344"/>
                  </a:lnTo>
                  <a:lnTo>
                    <a:pt x="716" y="352"/>
                  </a:lnTo>
                  <a:lnTo>
                    <a:pt x="708" y="361"/>
                  </a:lnTo>
                  <a:lnTo>
                    <a:pt x="708" y="361"/>
                  </a:lnTo>
                  <a:lnTo>
                    <a:pt x="708" y="361"/>
                  </a:lnTo>
                  <a:lnTo>
                    <a:pt x="705" y="363"/>
                  </a:lnTo>
                  <a:lnTo>
                    <a:pt x="701" y="364"/>
                  </a:lnTo>
                  <a:lnTo>
                    <a:pt x="696" y="364"/>
                  </a:lnTo>
                  <a:lnTo>
                    <a:pt x="693" y="362"/>
                  </a:lnTo>
                  <a:lnTo>
                    <a:pt x="693" y="362"/>
                  </a:lnTo>
                  <a:lnTo>
                    <a:pt x="689" y="359"/>
                  </a:lnTo>
                  <a:lnTo>
                    <a:pt x="689" y="359"/>
                  </a:lnTo>
                  <a:close/>
                  <a:moveTo>
                    <a:pt x="1086" y="540"/>
                  </a:moveTo>
                  <a:lnTo>
                    <a:pt x="1086" y="540"/>
                  </a:lnTo>
                  <a:lnTo>
                    <a:pt x="1085" y="553"/>
                  </a:lnTo>
                  <a:lnTo>
                    <a:pt x="1083" y="566"/>
                  </a:lnTo>
                  <a:lnTo>
                    <a:pt x="1081" y="577"/>
                  </a:lnTo>
                  <a:lnTo>
                    <a:pt x="1078" y="589"/>
                  </a:lnTo>
                  <a:lnTo>
                    <a:pt x="1078" y="589"/>
                  </a:lnTo>
                  <a:lnTo>
                    <a:pt x="1078" y="589"/>
                  </a:lnTo>
                  <a:lnTo>
                    <a:pt x="1076" y="593"/>
                  </a:lnTo>
                  <a:lnTo>
                    <a:pt x="1073" y="595"/>
                  </a:lnTo>
                  <a:lnTo>
                    <a:pt x="1069" y="597"/>
                  </a:lnTo>
                  <a:lnTo>
                    <a:pt x="1065" y="598"/>
                  </a:lnTo>
                  <a:lnTo>
                    <a:pt x="1065" y="598"/>
                  </a:lnTo>
                  <a:lnTo>
                    <a:pt x="1062" y="597"/>
                  </a:lnTo>
                  <a:lnTo>
                    <a:pt x="1059" y="596"/>
                  </a:lnTo>
                  <a:lnTo>
                    <a:pt x="1039" y="589"/>
                  </a:lnTo>
                  <a:lnTo>
                    <a:pt x="1039" y="589"/>
                  </a:lnTo>
                  <a:lnTo>
                    <a:pt x="1033" y="603"/>
                  </a:lnTo>
                  <a:lnTo>
                    <a:pt x="1025" y="616"/>
                  </a:lnTo>
                  <a:lnTo>
                    <a:pt x="1025" y="616"/>
                  </a:lnTo>
                  <a:lnTo>
                    <a:pt x="1016" y="629"/>
                  </a:lnTo>
                  <a:lnTo>
                    <a:pt x="1006" y="640"/>
                  </a:lnTo>
                  <a:lnTo>
                    <a:pt x="1022" y="655"/>
                  </a:lnTo>
                  <a:lnTo>
                    <a:pt x="1022" y="655"/>
                  </a:lnTo>
                  <a:lnTo>
                    <a:pt x="1024" y="657"/>
                  </a:lnTo>
                  <a:lnTo>
                    <a:pt x="1025" y="660"/>
                  </a:lnTo>
                  <a:lnTo>
                    <a:pt x="1025" y="660"/>
                  </a:lnTo>
                  <a:lnTo>
                    <a:pt x="1026" y="664"/>
                  </a:lnTo>
                  <a:lnTo>
                    <a:pt x="1026" y="668"/>
                  </a:lnTo>
                  <a:lnTo>
                    <a:pt x="1025" y="672"/>
                  </a:lnTo>
                  <a:lnTo>
                    <a:pt x="1023" y="675"/>
                  </a:lnTo>
                  <a:lnTo>
                    <a:pt x="1023" y="675"/>
                  </a:lnTo>
                  <a:lnTo>
                    <a:pt x="1023" y="675"/>
                  </a:lnTo>
                  <a:lnTo>
                    <a:pt x="1014" y="683"/>
                  </a:lnTo>
                  <a:lnTo>
                    <a:pt x="1003" y="691"/>
                  </a:lnTo>
                  <a:lnTo>
                    <a:pt x="993" y="698"/>
                  </a:lnTo>
                  <a:lnTo>
                    <a:pt x="982" y="704"/>
                  </a:lnTo>
                  <a:lnTo>
                    <a:pt x="982" y="704"/>
                  </a:lnTo>
                  <a:lnTo>
                    <a:pt x="971" y="709"/>
                  </a:lnTo>
                  <a:lnTo>
                    <a:pt x="958" y="714"/>
                  </a:lnTo>
                  <a:lnTo>
                    <a:pt x="947" y="718"/>
                  </a:lnTo>
                  <a:lnTo>
                    <a:pt x="935" y="721"/>
                  </a:lnTo>
                  <a:lnTo>
                    <a:pt x="935" y="721"/>
                  </a:lnTo>
                  <a:lnTo>
                    <a:pt x="935" y="721"/>
                  </a:lnTo>
                  <a:lnTo>
                    <a:pt x="931" y="721"/>
                  </a:lnTo>
                  <a:lnTo>
                    <a:pt x="927" y="719"/>
                  </a:lnTo>
                  <a:lnTo>
                    <a:pt x="924" y="717"/>
                  </a:lnTo>
                  <a:lnTo>
                    <a:pt x="921" y="713"/>
                  </a:lnTo>
                  <a:lnTo>
                    <a:pt x="921" y="713"/>
                  </a:lnTo>
                  <a:lnTo>
                    <a:pt x="919" y="708"/>
                  </a:lnTo>
                  <a:lnTo>
                    <a:pt x="916" y="686"/>
                  </a:lnTo>
                  <a:lnTo>
                    <a:pt x="916" y="686"/>
                  </a:lnTo>
                  <a:lnTo>
                    <a:pt x="901" y="688"/>
                  </a:lnTo>
                  <a:lnTo>
                    <a:pt x="886" y="688"/>
                  </a:lnTo>
                  <a:lnTo>
                    <a:pt x="870" y="687"/>
                  </a:lnTo>
                  <a:lnTo>
                    <a:pt x="855" y="684"/>
                  </a:lnTo>
                  <a:lnTo>
                    <a:pt x="850" y="705"/>
                  </a:lnTo>
                  <a:lnTo>
                    <a:pt x="850" y="705"/>
                  </a:lnTo>
                  <a:lnTo>
                    <a:pt x="848" y="710"/>
                  </a:lnTo>
                  <a:lnTo>
                    <a:pt x="848" y="710"/>
                  </a:lnTo>
                  <a:lnTo>
                    <a:pt x="845" y="713"/>
                  </a:lnTo>
                  <a:lnTo>
                    <a:pt x="842" y="715"/>
                  </a:lnTo>
                  <a:lnTo>
                    <a:pt x="837" y="716"/>
                  </a:lnTo>
                  <a:lnTo>
                    <a:pt x="833" y="716"/>
                  </a:lnTo>
                  <a:lnTo>
                    <a:pt x="833" y="716"/>
                  </a:lnTo>
                  <a:lnTo>
                    <a:pt x="833" y="716"/>
                  </a:lnTo>
                  <a:lnTo>
                    <a:pt x="821" y="712"/>
                  </a:lnTo>
                  <a:lnTo>
                    <a:pt x="810" y="707"/>
                  </a:lnTo>
                  <a:lnTo>
                    <a:pt x="799" y="701"/>
                  </a:lnTo>
                  <a:lnTo>
                    <a:pt x="789" y="695"/>
                  </a:lnTo>
                  <a:lnTo>
                    <a:pt x="789" y="695"/>
                  </a:lnTo>
                  <a:lnTo>
                    <a:pt x="777" y="687"/>
                  </a:lnTo>
                  <a:lnTo>
                    <a:pt x="768" y="680"/>
                  </a:lnTo>
                  <a:lnTo>
                    <a:pt x="759" y="672"/>
                  </a:lnTo>
                  <a:lnTo>
                    <a:pt x="750" y="663"/>
                  </a:lnTo>
                  <a:lnTo>
                    <a:pt x="750" y="663"/>
                  </a:lnTo>
                  <a:lnTo>
                    <a:pt x="750" y="663"/>
                  </a:lnTo>
                  <a:lnTo>
                    <a:pt x="748" y="660"/>
                  </a:lnTo>
                  <a:lnTo>
                    <a:pt x="747" y="655"/>
                  </a:lnTo>
                  <a:lnTo>
                    <a:pt x="748" y="651"/>
                  </a:lnTo>
                  <a:lnTo>
                    <a:pt x="750" y="647"/>
                  </a:lnTo>
                  <a:lnTo>
                    <a:pt x="750" y="647"/>
                  </a:lnTo>
                  <a:lnTo>
                    <a:pt x="751" y="645"/>
                  </a:lnTo>
                  <a:lnTo>
                    <a:pt x="753" y="642"/>
                  </a:lnTo>
                  <a:lnTo>
                    <a:pt x="770" y="629"/>
                  </a:lnTo>
                  <a:lnTo>
                    <a:pt x="770" y="629"/>
                  </a:lnTo>
                  <a:lnTo>
                    <a:pt x="761" y="617"/>
                  </a:lnTo>
                  <a:lnTo>
                    <a:pt x="753" y="604"/>
                  </a:lnTo>
                  <a:lnTo>
                    <a:pt x="747" y="589"/>
                  </a:lnTo>
                  <a:lnTo>
                    <a:pt x="741" y="575"/>
                  </a:lnTo>
                  <a:lnTo>
                    <a:pt x="721" y="581"/>
                  </a:lnTo>
                  <a:lnTo>
                    <a:pt x="721" y="581"/>
                  </a:lnTo>
                  <a:lnTo>
                    <a:pt x="719" y="582"/>
                  </a:lnTo>
                  <a:lnTo>
                    <a:pt x="716" y="582"/>
                  </a:lnTo>
                  <a:lnTo>
                    <a:pt x="716" y="582"/>
                  </a:lnTo>
                  <a:lnTo>
                    <a:pt x="711" y="581"/>
                  </a:lnTo>
                  <a:lnTo>
                    <a:pt x="708" y="579"/>
                  </a:lnTo>
                  <a:lnTo>
                    <a:pt x="705" y="576"/>
                  </a:lnTo>
                  <a:lnTo>
                    <a:pt x="703" y="572"/>
                  </a:lnTo>
                  <a:lnTo>
                    <a:pt x="703" y="572"/>
                  </a:lnTo>
                  <a:lnTo>
                    <a:pt x="701" y="560"/>
                  </a:lnTo>
                  <a:lnTo>
                    <a:pt x="700" y="547"/>
                  </a:lnTo>
                  <a:lnTo>
                    <a:pt x="699" y="535"/>
                  </a:lnTo>
                  <a:lnTo>
                    <a:pt x="700" y="523"/>
                  </a:lnTo>
                  <a:lnTo>
                    <a:pt x="700" y="523"/>
                  </a:lnTo>
                  <a:lnTo>
                    <a:pt x="701" y="511"/>
                  </a:lnTo>
                  <a:lnTo>
                    <a:pt x="702" y="497"/>
                  </a:lnTo>
                  <a:lnTo>
                    <a:pt x="705" y="486"/>
                  </a:lnTo>
                  <a:lnTo>
                    <a:pt x="708" y="474"/>
                  </a:lnTo>
                  <a:lnTo>
                    <a:pt x="708" y="474"/>
                  </a:lnTo>
                  <a:lnTo>
                    <a:pt x="708" y="474"/>
                  </a:lnTo>
                  <a:lnTo>
                    <a:pt x="710" y="470"/>
                  </a:lnTo>
                  <a:lnTo>
                    <a:pt x="713" y="468"/>
                  </a:lnTo>
                  <a:lnTo>
                    <a:pt x="717" y="466"/>
                  </a:lnTo>
                  <a:lnTo>
                    <a:pt x="721" y="465"/>
                  </a:lnTo>
                  <a:lnTo>
                    <a:pt x="721" y="465"/>
                  </a:lnTo>
                  <a:lnTo>
                    <a:pt x="726" y="467"/>
                  </a:lnTo>
                  <a:lnTo>
                    <a:pt x="747" y="474"/>
                  </a:lnTo>
                  <a:lnTo>
                    <a:pt x="747" y="474"/>
                  </a:lnTo>
                  <a:lnTo>
                    <a:pt x="753" y="460"/>
                  </a:lnTo>
                  <a:lnTo>
                    <a:pt x="760" y="447"/>
                  </a:lnTo>
                  <a:lnTo>
                    <a:pt x="760" y="447"/>
                  </a:lnTo>
                  <a:lnTo>
                    <a:pt x="769" y="434"/>
                  </a:lnTo>
                  <a:lnTo>
                    <a:pt x="779" y="423"/>
                  </a:lnTo>
                  <a:lnTo>
                    <a:pt x="764" y="408"/>
                  </a:lnTo>
                  <a:lnTo>
                    <a:pt x="764" y="408"/>
                  </a:lnTo>
                  <a:lnTo>
                    <a:pt x="760" y="403"/>
                  </a:lnTo>
                  <a:lnTo>
                    <a:pt x="760" y="403"/>
                  </a:lnTo>
                  <a:lnTo>
                    <a:pt x="759" y="399"/>
                  </a:lnTo>
                  <a:lnTo>
                    <a:pt x="759" y="395"/>
                  </a:lnTo>
                  <a:lnTo>
                    <a:pt x="760" y="391"/>
                  </a:lnTo>
                  <a:lnTo>
                    <a:pt x="763" y="388"/>
                  </a:lnTo>
                  <a:lnTo>
                    <a:pt x="763" y="388"/>
                  </a:lnTo>
                  <a:lnTo>
                    <a:pt x="763" y="388"/>
                  </a:lnTo>
                  <a:lnTo>
                    <a:pt x="772" y="380"/>
                  </a:lnTo>
                  <a:lnTo>
                    <a:pt x="782" y="372"/>
                  </a:lnTo>
                  <a:lnTo>
                    <a:pt x="793" y="365"/>
                  </a:lnTo>
                  <a:lnTo>
                    <a:pt x="804" y="359"/>
                  </a:lnTo>
                  <a:lnTo>
                    <a:pt x="804" y="359"/>
                  </a:lnTo>
                  <a:lnTo>
                    <a:pt x="815" y="354"/>
                  </a:lnTo>
                  <a:lnTo>
                    <a:pt x="826" y="349"/>
                  </a:lnTo>
                  <a:lnTo>
                    <a:pt x="839" y="346"/>
                  </a:lnTo>
                  <a:lnTo>
                    <a:pt x="850" y="343"/>
                  </a:lnTo>
                  <a:lnTo>
                    <a:pt x="850" y="343"/>
                  </a:lnTo>
                  <a:lnTo>
                    <a:pt x="854" y="343"/>
                  </a:lnTo>
                  <a:lnTo>
                    <a:pt x="858" y="344"/>
                  </a:lnTo>
                  <a:lnTo>
                    <a:pt x="862" y="346"/>
                  </a:lnTo>
                  <a:lnTo>
                    <a:pt x="864" y="350"/>
                  </a:lnTo>
                  <a:lnTo>
                    <a:pt x="864" y="350"/>
                  </a:lnTo>
                  <a:lnTo>
                    <a:pt x="865" y="352"/>
                  </a:lnTo>
                  <a:lnTo>
                    <a:pt x="866" y="355"/>
                  </a:lnTo>
                  <a:lnTo>
                    <a:pt x="869" y="377"/>
                  </a:lnTo>
                  <a:lnTo>
                    <a:pt x="869" y="377"/>
                  </a:lnTo>
                  <a:lnTo>
                    <a:pt x="885" y="374"/>
                  </a:lnTo>
                  <a:lnTo>
                    <a:pt x="900" y="374"/>
                  </a:lnTo>
                  <a:lnTo>
                    <a:pt x="915" y="377"/>
                  </a:lnTo>
                  <a:lnTo>
                    <a:pt x="931" y="379"/>
                  </a:lnTo>
                  <a:lnTo>
                    <a:pt x="936" y="358"/>
                  </a:lnTo>
                  <a:lnTo>
                    <a:pt x="936" y="358"/>
                  </a:lnTo>
                  <a:lnTo>
                    <a:pt x="936" y="356"/>
                  </a:lnTo>
                  <a:lnTo>
                    <a:pt x="938" y="353"/>
                  </a:lnTo>
                  <a:lnTo>
                    <a:pt x="938" y="353"/>
                  </a:lnTo>
                  <a:lnTo>
                    <a:pt x="940" y="350"/>
                  </a:lnTo>
                  <a:lnTo>
                    <a:pt x="944" y="348"/>
                  </a:lnTo>
                  <a:lnTo>
                    <a:pt x="948" y="347"/>
                  </a:lnTo>
                  <a:lnTo>
                    <a:pt x="952" y="347"/>
                  </a:lnTo>
                  <a:lnTo>
                    <a:pt x="952" y="347"/>
                  </a:lnTo>
                  <a:lnTo>
                    <a:pt x="952" y="347"/>
                  </a:lnTo>
                  <a:lnTo>
                    <a:pt x="963" y="351"/>
                  </a:lnTo>
                  <a:lnTo>
                    <a:pt x="976" y="356"/>
                  </a:lnTo>
                  <a:lnTo>
                    <a:pt x="986" y="362"/>
                  </a:lnTo>
                  <a:lnTo>
                    <a:pt x="997" y="368"/>
                  </a:lnTo>
                  <a:lnTo>
                    <a:pt x="997" y="368"/>
                  </a:lnTo>
                  <a:lnTo>
                    <a:pt x="1007" y="376"/>
                  </a:lnTo>
                  <a:lnTo>
                    <a:pt x="1018" y="384"/>
                  </a:lnTo>
                  <a:lnTo>
                    <a:pt x="1027" y="392"/>
                  </a:lnTo>
                  <a:lnTo>
                    <a:pt x="1035" y="400"/>
                  </a:lnTo>
                  <a:lnTo>
                    <a:pt x="1035" y="400"/>
                  </a:lnTo>
                  <a:lnTo>
                    <a:pt x="1035" y="400"/>
                  </a:lnTo>
                  <a:lnTo>
                    <a:pt x="1037" y="404"/>
                  </a:lnTo>
                  <a:lnTo>
                    <a:pt x="1038" y="408"/>
                  </a:lnTo>
                  <a:lnTo>
                    <a:pt x="1038" y="412"/>
                  </a:lnTo>
                  <a:lnTo>
                    <a:pt x="1036" y="416"/>
                  </a:lnTo>
                  <a:lnTo>
                    <a:pt x="1036" y="416"/>
                  </a:lnTo>
                  <a:lnTo>
                    <a:pt x="1032" y="421"/>
                  </a:lnTo>
                  <a:lnTo>
                    <a:pt x="1016" y="434"/>
                  </a:lnTo>
                  <a:lnTo>
                    <a:pt x="1016" y="434"/>
                  </a:lnTo>
                  <a:lnTo>
                    <a:pt x="1025" y="446"/>
                  </a:lnTo>
                  <a:lnTo>
                    <a:pt x="1032" y="459"/>
                  </a:lnTo>
                  <a:lnTo>
                    <a:pt x="1038" y="474"/>
                  </a:lnTo>
                  <a:lnTo>
                    <a:pt x="1043" y="488"/>
                  </a:lnTo>
                  <a:lnTo>
                    <a:pt x="1064" y="482"/>
                  </a:lnTo>
                  <a:lnTo>
                    <a:pt x="1064" y="482"/>
                  </a:lnTo>
                  <a:lnTo>
                    <a:pt x="1067" y="481"/>
                  </a:lnTo>
                  <a:lnTo>
                    <a:pt x="1070" y="481"/>
                  </a:lnTo>
                  <a:lnTo>
                    <a:pt x="1070" y="481"/>
                  </a:lnTo>
                  <a:lnTo>
                    <a:pt x="1074" y="482"/>
                  </a:lnTo>
                  <a:lnTo>
                    <a:pt x="1078" y="484"/>
                  </a:lnTo>
                  <a:lnTo>
                    <a:pt x="1081" y="487"/>
                  </a:lnTo>
                  <a:lnTo>
                    <a:pt x="1082" y="491"/>
                  </a:lnTo>
                  <a:lnTo>
                    <a:pt x="1082" y="491"/>
                  </a:lnTo>
                  <a:lnTo>
                    <a:pt x="1082" y="491"/>
                  </a:lnTo>
                  <a:lnTo>
                    <a:pt x="1084" y="503"/>
                  </a:lnTo>
                  <a:lnTo>
                    <a:pt x="1086" y="516"/>
                  </a:lnTo>
                  <a:lnTo>
                    <a:pt x="1086" y="528"/>
                  </a:lnTo>
                  <a:lnTo>
                    <a:pt x="1086" y="540"/>
                  </a:lnTo>
                  <a:lnTo>
                    <a:pt x="1086" y="5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2000" kern="0">
                <a:solidFill>
                  <a:sysClr val="windowText" lastClr="000000"/>
                </a:solidFill>
                <a:cs typeface="Arial" pitchFamily="34" charset="0"/>
              </a:endParaRPr>
            </a:p>
          </p:txBody>
        </p:sp>
      </p:grpSp>
      <p:sp>
        <p:nvSpPr>
          <p:cNvPr id="273" name="テキスト ボックス 387"/>
          <p:cNvSpPr txBox="1"/>
          <p:nvPr/>
        </p:nvSpPr>
        <p:spPr>
          <a:xfrm>
            <a:off x="5764452" y="2476820"/>
            <a:ext cx="709291" cy="246217"/>
          </a:xfrm>
          <a:prstGeom prst="rect">
            <a:avLst/>
          </a:prstGeom>
          <a:noFill/>
        </p:spPr>
        <p:txBody>
          <a:bodyPr wrap="square" lIns="91436" tIns="45718" rIns="91436" bIns="45718" rtlCol="0">
            <a:spAutoFit/>
          </a:bodyPr>
          <a:lstStyle/>
          <a:p>
            <a:pPr algn="ctr"/>
            <a:r>
              <a:rPr kumimoji="1" lang="ja-JP" altLang="en-US" sz="1000" dirty="0" smtClean="0">
                <a:solidFill>
                  <a:schemeClr val="tx2">
                    <a:lumMod val="75000"/>
                  </a:schemeClr>
                </a:solidFill>
                <a:cs typeface="メイリオ"/>
              </a:rPr>
              <a:t>ハッシュ</a:t>
            </a:r>
            <a:endParaRPr kumimoji="1" lang="ja-JP" altLang="en-US" sz="1000" dirty="0">
              <a:solidFill>
                <a:schemeClr val="tx2">
                  <a:lumMod val="75000"/>
                </a:schemeClr>
              </a:solidFill>
              <a:cs typeface="メイリオ"/>
            </a:endParaRPr>
          </a:p>
        </p:txBody>
      </p:sp>
      <p:sp>
        <p:nvSpPr>
          <p:cNvPr id="274" name="テキスト ボックス 387"/>
          <p:cNvSpPr txBox="1"/>
          <p:nvPr/>
        </p:nvSpPr>
        <p:spPr>
          <a:xfrm>
            <a:off x="6381449" y="2442147"/>
            <a:ext cx="1321494" cy="369328"/>
          </a:xfrm>
          <a:prstGeom prst="rect">
            <a:avLst/>
          </a:prstGeom>
          <a:noFill/>
        </p:spPr>
        <p:txBody>
          <a:bodyPr wrap="square" lIns="91436" tIns="45718" rIns="91436" bIns="45718" rtlCol="0">
            <a:spAutoFit/>
          </a:bodyPr>
          <a:lstStyle/>
          <a:p>
            <a:pPr algn="ctr"/>
            <a:r>
              <a:rPr kumimoji="1" lang="ja-JP" altLang="en-US" sz="900" dirty="0" smtClean="0">
                <a:solidFill>
                  <a:schemeClr val="accent4">
                    <a:lumMod val="75000"/>
                  </a:schemeClr>
                </a:solidFill>
                <a:cs typeface="メイリオ"/>
              </a:rPr>
              <a:t>ファジー</a:t>
            </a:r>
            <a:endParaRPr kumimoji="1" lang="en-US" altLang="ja-JP" sz="900" dirty="0" smtClean="0">
              <a:solidFill>
                <a:schemeClr val="accent4">
                  <a:lumMod val="75000"/>
                </a:schemeClr>
              </a:solidFill>
              <a:cs typeface="メイリオ"/>
            </a:endParaRPr>
          </a:p>
          <a:p>
            <a:pPr algn="ctr"/>
            <a:r>
              <a:rPr kumimoji="1" lang="ja-JP" altLang="en-US" sz="900" dirty="0" smtClean="0">
                <a:solidFill>
                  <a:schemeClr val="accent4">
                    <a:lumMod val="75000"/>
                  </a:schemeClr>
                </a:solidFill>
                <a:cs typeface="メイリオ"/>
              </a:rPr>
              <a:t>フィンガープリント</a:t>
            </a:r>
            <a:endParaRPr kumimoji="1" lang="ja-JP" altLang="en-US" sz="900" dirty="0">
              <a:solidFill>
                <a:schemeClr val="accent4">
                  <a:lumMod val="75000"/>
                </a:schemeClr>
              </a:solidFill>
              <a:cs typeface="メイリオ"/>
            </a:endParaRPr>
          </a:p>
        </p:txBody>
      </p:sp>
      <p:sp>
        <p:nvSpPr>
          <p:cNvPr id="275" name="テキスト ボックス 387"/>
          <p:cNvSpPr txBox="1"/>
          <p:nvPr/>
        </p:nvSpPr>
        <p:spPr>
          <a:xfrm>
            <a:off x="7455084" y="2484168"/>
            <a:ext cx="1017483" cy="230828"/>
          </a:xfrm>
          <a:prstGeom prst="rect">
            <a:avLst/>
          </a:prstGeom>
          <a:noFill/>
        </p:spPr>
        <p:txBody>
          <a:bodyPr wrap="square" lIns="91436" tIns="45718" rIns="91436" bIns="45718" rtlCol="0">
            <a:spAutoFit/>
          </a:bodyPr>
          <a:lstStyle/>
          <a:p>
            <a:pPr algn="ctr"/>
            <a:r>
              <a:rPr kumimoji="1" lang="ja-JP" altLang="en-US" sz="900" dirty="0" smtClean="0">
                <a:solidFill>
                  <a:schemeClr val="accent5">
                    <a:lumMod val="75000"/>
                  </a:schemeClr>
                </a:solidFill>
                <a:cs typeface="メイリオ"/>
              </a:rPr>
              <a:t>ヒューリスティック</a:t>
            </a:r>
            <a:endParaRPr kumimoji="1" lang="ja-JP" altLang="en-US" sz="900" dirty="0">
              <a:solidFill>
                <a:schemeClr val="accent5">
                  <a:lumMod val="75000"/>
                </a:schemeClr>
              </a:solidFill>
              <a:cs typeface="メイリオ"/>
            </a:endParaRPr>
          </a:p>
        </p:txBody>
      </p:sp>
      <p:grpSp>
        <p:nvGrpSpPr>
          <p:cNvPr id="277" name="Group 365"/>
          <p:cNvGrpSpPr/>
          <p:nvPr/>
        </p:nvGrpSpPr>
        <p:grpSpPr>
          <a:xfrm>
            <a:off x="6873361" y="1292478"/>
            <a:ext cx="240271" cy="247637"/>
            <a:chOff x="5821845" y="3728590"/>
            <a:chExt cx="491166" cy="443394"/>
          </a:xfrm>
          <a:solidFill>
            <a:srgbClr val="FFAB60"/>
          </a:solidFill>
        </p:grpSpPr>
        <p:sp>
          <p:nvSpPr>
            <p:cNvPr id="278" name="Freeform 171"/>
            <p:cNvSpPr>
              <a:spLocks/>
            </p:cNvSpPr>
            <p:nvPr/>
          </p:nvSpPr>
          <p:spPr bwMode="auto">
            <a:xfrm>
              <a:off x="5821845" y="3895796"/>
              <a:ext cx="491166" cy="276188"/>
            </a:xfrm>
            <a:custGeom>
              <a:avLst/>
              <a:gdLst>
                <a:gd name="T0" fmla="*/ 459 w 660"/>
                <a:gd name="T1" fmla="*/ 77 h 371"/>
                <a:gd name="T2" fmla="*/ 130 w 660"/>
                <a:gd name="T3" fmla="*/ 144 h 371"/>
                <a:gd name="T4" fmla="*/ 29 w 660"/>
                <a:gd name="T5" fmla="*/ 113 h 371"/>
                <a:gd name="T6" fmla="*/ 22 w 660"/>
                <a:gd name="T7" fmla="*/ 113 h 371"/>
                <a:gd name="T8" fmla="*/ 22 w 660"/>
                <a:gd name="T9" fmla="*/ 115 h 371"/>
                <a:gd name="T10" fmla="*/ 0 w 660"/>
                <a:gd name="T11" fmla="*/ 117 h 371"/>
                <a:gd name="T12" fmla="*/ 0 w 660"/>
                <a:gd name="T13" fmla="*/ 259 h 371"/>
                <a:gd name="T14" fmla="*/ 3 w 660"/>
                <a:gd name="T15" fmla="*/ 272 h 371"/>
                <a:gd name="T16" fmla="*/ 10 w 660"/>
                <a:gd name="T17" fmla="*/ 283 h 371"/>
                <a:gd name="T18" fmla="*/ 22 w 660"/>
                <a:gd name="T19" fmla="*/ 291 h 371"/>
                <a:gd name="T20" fmla="*/ 35 w 660"/>
                <a:gd name="T21" fmla="*/ 294 h 371"/>
                <a:gd name="T22" fmla="*/ 261 w 660"/>
                <a:gd name="T23" fmla="*/ 318 h 371"/>
                <a:gd name="T24" fmla="*/ 211 w 660"/>
                <a:gd name="T25" fmla="*/ 318 h 371"/>
                <a:gd name="T26" fmla="*/ 200 w 660"/>
                <a:gd name="T27" fmla="*/ 321 h 371"/>
                <a:gd name="T28" fmla="*/ 192 w 660"/>
                <a:gd name="T29" fmla="*/ 326 h 371"/>
                <a:gd name="T30" fmla="*/ 186 w 660"/>
                <a:gd name="T31" fmla="*/ 334 h 371"/>
                <a:gd name="T32" fmla="*/ 184 w 660"/>
                <a:gd name="T33" fmla="*/ 344 h 371"/>
                <a:gd name="T34" fmla="*/ 185 w 660"/>
                <a:gd name="T35" fmla="*/ 349 h 371"/>
                <a:gd name="T36" fmla="*/ 189 w 660"/>
                <a:gd name="T37" fmla="*/ 359 h 371"/>
                <a:gd name="T38" fmla="*/ 196 w 660"/>
                <a:gd name="T39" fmla="*/ 365 h 371"/>
                <a:gd name="T40" fmla="*/ 205 w 660"/>
                <a:gd name="T41" fmla="*/ 369 h 371"/>
                <a:gd name="T42" fmla="*/ 448 w 660"/>
                <a:gd name="T43" fmla="*/ 371 h 371"/>
                <a:gd name="T44" fmla="*/ 453 w 660"/>
                <a:gd name="T45" fmla="*/ 369 h 371"/>
                <a:gd name="T46" fmla="*/ 464 w 660"/>
                <a:gd name="T47" fmla="*/ 365 h 371"/>
                <a:gd name="T48" fmla="*/ 471 w 660"/>
                <a:gd name="T49" fmla="*/ 359 h 371"/>
                <a:gd name="T50" fmla="*/ 475 w 660"/>
                <a:gd name="T51" fmla="*/ 349 h 371"/>
                <a:gd name="T52" fmla="*/ 475 w 660"/>
                <a:gd name="T53" fmla="*/ 344 h 371"/>
                <a:gd name="T54" fmla="*/ 474 w 660"/>
                <a:gd name="T55" fmla="*/ 334 h 371"/>
                <a:gd name="T56" fmla="*/ 467 w 660"/>
                <a:gd name="T57" fmla="*/ 326 h 371"/>
                <a:gd name="T58" fmla="*/ 459 w 660"/>
                <a:gd name="T59" fmla="*/ 321 h 371"/>
                <a:gd name="T60" fmla="*/ 448 w 660"/>
                <a:gd name="T61" fmla="*/ 318 h 371"/>
                <a:gd name="T62" fmla="*/ 395 w 660"/>
                <a:gd name="T63" fmla="*/ 294 h 371"/>
                <a:gd name="T64" fmla="*/ 625 w 660"/>
                <a:gd name="T65" fmla="*/ 294 h 371"/>
                <a:gd name="T66" fmla="*/ 638 w 660"/>
                <a:gd name="T67" fmla="*/ 291 h 371"/>
                <a:gd name="T68" fmla="*/ 649 w 660"/>
                <a:gd name="T69" fmla="*/ 283 h 371"/>
                <a:gd name="T70" fmla="*/ 657 w 660"/>
                <a:gd name="T71" fmla="*/ 272 h 371"/>
                <a:gd name="T72" fmla="*/ 660 w 660"/>
                <a:gd name="T73" fmla="*/ 259 h 371"/>
                <a:gd name="T74" fmla="*/ 660 w 660"/>
                <a:gd name="T75" fmla="*/ 0 h 371"/>
                <a:gd name="T76" fmla="*/ 631 w 660"/>
                <a:gd name="T77" fmla="*/ 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0" h="371">
                  <a:moveTo>
                    <a:pt x="631" y="5"/>
                  </a:moveTo>
                  <a:lnTo>
                    <a:pt x="459" y="77"/>
                  </a:lnTo>
                  <a:lnTo>
                    <a:pt x="285" y="28"/>
                  </a:lnTo>
                  <a:lnTo>
                    <a:pt x="130" y="144"/>
                  </a:lnTo>
                  <a:lnTo>
                    <a:pt x="29" y="116"/>
                  </a:lnTo>
                  <a:lnTo>
                    <a:pt x="29" y="113"/>
                  </a:lnTo>
                  <a:lnTo>
                    <a:pt x="29" y="113"/>
                  </a:lnTo>
                  <a:lnTo>
                    <a:pt x="22" y="113"/>
                  </a:lnTo>
                  <a:lnTo>
                    <a:pt x="22" y="113"/>
                  </a:lnTo>
                  <a:lnTo>
                    <a:pt x="22" y="115"/>
                  </a:lnTo>
                  <a:lnTo>
                    <a:pt x="22" y="115"/>
                  </a:lnTo>
                  <a:lnTo>
                    <a:pt x="0" y="117"/>
                  </a:lnTo>
                  <a:lnTo>
                    <a:pt x="0" y="259"/>
                  </a:lnTo>
                  <a:lnTo>
                    <a:pt x="0" y="259"/>
                  </a:lnTo>
                  <a:lnTo>
                    <a:pt x="0" y="266"/>
                  </a:lnTo>
                  <a:lnTo>
                    <a:pt x="3" y="272"/>
                  </a:lnTo>
                  <a:lnTo>
                    <a:pt x="6" y="278"/>
                  </a:lnTo>
                  <a:lnTo>
                    <a:pt x="10" y="283"/>
                  </a:lnTo>
                  <a:lnTo>
                    <a:pt x="15" y="287"/>
                  </a:lnTo>
                  <a:lnTo>
                    <a:pt x="22" y="291"/>
                  </a:lnTo>
                  <a:lnTo>
                    <a:pt x="29" y="293"/>
                  </a:lnTo>
                  <a:lnTo>
                    <a:pt x="35" y="294"/>
                  </a:lnTo>
                  <a:lnTo>
                    <a:pt x="261" y="294"/>
                  </a:lnTo>
                  <a:lnTo>
                    <a:pt x="261" y="318"/>
                  </a:lnTo>
                  <a:lnTo>
                    <a:pt x="211" y="318"/>
                  </a:lnTo>
                  <a:lnTo>
                    <a:pt x="211" y="318"/>
                  </a:lnTo>
                  <a:lnTo>
                    <a:pt x="205" y="318"/>
                  </a:lnTo>
                  <a:lnTo>
                    <a:pt x="200" y="321"/>
                  </a:lnTo>
                  <a:lnTo>
                    <a:pt x="196" y="322"/>
                  </a:lnTo>
                  <a:lnTo>
                    <a:pt x="192" y="326"/>
                  </a:lnTo>
                  <a:lnTo>
                    <a:pt x="189" y="330"/>
                  </a:lnTo>
                  <a:lnTo>
                    <a:pt x="186" y="334"/>
                  </a:lnTo>
                  <a:lnTo>
                    <a:pt x="185" y="338"/>
                  </a:lnTo>
                  <a:lnTo>
                    <a:pt x="184" y="344"/>
                  </a:lnTo>
                  <a:lnTo>
                    <a:pt x="184" y="344"/>
                  </a:lnTo>
                  <a:lnTo>
                    <a:pt x="185" y="349"/>
                  </a:lnTo>
                  <a:lnTo>
                    <a:pt x="186" y="355"/>
                  </a:lnTo>
                  <a:lnTo>
                    <a:pt x="189" y="359"/>
                  </a:lnTo>
                  <a:lnTo>
                    <a:pt x="192" y="363"/>
                  </a:lnTo>
                  <a:lnTo>
                    <a:pt x="196" y="365"/>
                  </a:lnTo>
                  <a:lnTo>
                    <a:pt x="200" y="368"/>
                  </a:lnTo>
                  <a:lnTo>
                    <a:pt x="205" y="369"/>
                  </a:lnTo>
                  <a:lnTo>
                    <a:pt x="211" y="371"/>
                  </a:lnTo>
                  <a:lnTo>
                    <a:pt x="448" y="371"/>
                  </a:lnTo>
                  <a:lnTo>
                    <a:pt x="448" y="371"/>
                  </a:lnTo>
                  <a:lnTo>
                    <a:pt x="453" y="369"/>
                  </a:lnTo>
                  <a:lnTo>
                    <a:pt x="459" y="368"/>
                  </a:lnTo>
                  <a:lnTo>
                    <a:pt x="464" y="365"/>
                  </a:lnTo>
                  <a:lnTo>
                    <a:pt x="467" y="363"/>
                  </a:lnTo>
                  <a:lnTo>
                    <a:pt x="471" y="359"/>
                  </a:lnTo>
                  <a:lnTo>
                    <a:pt x="474" y="355"/>
                  </a:lnTo>
                  <a:lnTo>
                    <a:pt x="475" y="349"/>
                  </a:lnTo>
                  <a:lnTo>
                    <a:pt x="475" y="344"/>
                  </a:lnTo>
                  <a:lnTo>
                    <a:pt x="475" y="344"/>
                  </a:lnTo>
                  <a:lnTo>
                    <a:pt x="475" y="338"/>
                  </a:lnTo>
                  <a:lnTo>
                    <a:pt x="474" y="334"/>
                  </a:lnTo>
                  <a:lnTo>
                    <a:pt x="471" y="330"/>
                  </a:lnTo>
                  <a:lnTo>
                    <a:pt x="467" y="326"/>
                  </a:lnTo>
                  <a:lnTo>
                    <a:pt x="464" y="322"/>
                  </a:lnTo>
                  <a:lnTo>
                    <a:pt x="459" y="321"/>
                  </a:lnTo>
                  <a:lnTo>
                    <a:pt x="453" y="318"/>
                  </a:lnTo>
                  <a:lnTo>
                    <a:pt x="448" y="318"/>
                  </a:lnTo>
                  <a:lnTo>
                    <a:pt x="395" y="318"/>
                  </a:lnTo>
                  <a:lnTo>
                    <a:pt x="395" y="294"/>
                  </a:lnTo>
                  <a:lnTo>
                    <a:pt x="625" y="294"/>
                  </a:lnTo>
                  <a:lnTo>
                    <a:pt x="625" y="294"/>
                  </a:lnTo>
                  <a:lnTo>
                    <a:pt x="631" y="293"/>
                  </a:lnTo>
                  <a:lnTo>
                    <a:pt x="638" y="291"/>
                  </a:lnTo>
                  <a:lnTo>
                    <a:pt x="643" y="287"/>
                  </a:lnTo>
                  <a:lnTo>
                    <a:pt x="649" y="283"/>
                  </a:lnTo>
                  <a:lnTo>
                    <a:pt x="654" y="278"/>
                  </a:lnTo>
                  <a:lnTo>
                    <a:pt x="657" y="272"/>
                  </a:lnTo>
                  <a:lnTo>
                    <a:pt x="660" y="266"/>
                  </a:lnTo>
                  <a:lnTo>
                    <a:pt x="660" y="259"/>
                  </a:lnTo>
                  <a:lnTo>
                    <a:pt x="660" y="0"/>
                  </a:lnTo>
                  <a:lnTo>
                    <a:pt x="660" y="0"/>
                  </a:lnTo>
                  <a:lnTo>
                    <a:pt x="631" y="4"/>
                  </a:lnTo>
                  <a:lnTo>
                    <a:pt x="631"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000" dirty="0">
                <a:solidFill>
                  <a:srgbClr val="FFFFFF"/>
                </a:solidFill>
              </a:endParaRPr>
            </a:p>
          </p:txBody>
        </p:sp>
        <p:sp>
          <p:nvSpPr>
            <p:cNvPr id="279" name="Freeform 172"/>
            <p:cNvSpPr>
              <a:spLocks/>
            </p:cNvSpPr>
            <p:nvPr/>
          </p:nvSpPr>
          <p:spPr bwMode="auto">
            <a:xfrm>
              <a:off x="5821845" y="3728590"/>
              <a:ext cx="491166" cy="226922"/>
            </a:xfrm>
            <a:custGeom>
              <a:avLst/>
              <a:gdLst>
                <a:gd name="T0" fmla="*/ 625 w 660"/>
                <a:gd name="T1" fmla="*/ 0 h 304"/>
                <a:gd name="T2" fmla="*/ 35 w 660"/>
                <a:gd name="T3" fmla="*/ 0 h 304"/>
                <a:gd name="T4" fmla="*/ 35 w 660"/>
                <a:gd name="T5" fmla="*/ 0 h 304"/>
                <a:gd name="T6" fmla="*/ 29 w 660"/>
                <a:gd name="T7" fmla="*/ 0 h 304"/>
                <a:gd name="T8" fmla="*/ 22 w 660"/>
                <a:gd name="T9" fmla="*/ 3 h 304"/>
                <a:gd name="T10" fmla="*/ 15 w 660"/>
                <a:gd name="T11" fmla="*/ 6 h 304"/>
                <a:gd name="T12" fmla="*/ 10 w 660"/>
                <a:gd name="T13" fmla="*/ 10 h 304"/>
                <a:gd name="T14" fmla="*/ 6 w 660"/>
                <a:gd name="T15" fmla="*/ 15 h 304"/>
                <a:gd name="T16" fmla="*/ 3 w 660"/>
                <a:gd name="T17" fmla="*/ 20 h 304"/>
                <a:gd name="T18" fmla="*/ 0 w 660"/>
                <a:gd name="T19" fmla="*/ 27 h 304"/>
                <a:gd name="T20" fmla="*/ 0 w 660"/>
                <a:gd name="T21" fmla="*/ 34 h 304"/>
                <a:gd name="T22" fmla="*/ 0 w 660"/>
                <a:gd name="T23" fmla="*/ 278 h 304"/>
                <a:gd name="T24" fmla="*/ 0 w 660"/>
                <a:gd name="T25" fmla="*/ 278 h 304"/>
                <a:gd name="T26" fmla="*/ 29 w 660"/>
                <a:gd name="T27" fmla="*/ 273 h 304"/>
                <a:gd name="T28" fmla="*/ 29 w 660"/>
                <a:gd name="T29" fmla="*/ 273 h 304"/>
                <a:gd name="T30" fmla="*/ 136 w 660"/>
                <a:gd name="T31" fmla="*/ 304 h 304"/>
                <a:gd name="T32" fmla="*/ 293 w 660"/>
                <a:gd name="T33" fmla="*/ 188 h 304"/>
                <a:gd name="T34" fmla="*/ 463 w 660"/>
                <a:gd name="T35" fmla="*/ 233 h 304"/>
                <a:gd name="T36" fmla="*/ 635 w 660"/>
                <a:gd name="T37" fmla="*/ 163 h 304"/>
                <a:gd name="T38" fmla="*/ 635 w 660"/>
                <a:gd name="T39" fmla="*/ 163 h 304"/>
                <a:gd name="T40" fmla="*/ 660 w 660"/>
                <a:gd name="T41" fmla="*/ 161 h 304"/>
                <a:gd name="T42" fmla="*/ 660 w 660"/>
                <a:gd name="T43" fmla="*/ 34 h 304"/>
                <a:gd name="T44" fmla="*/ 660 w 660"/>
                <a:gd name="T45" fmla="*/ 34 h 304"/>
                <a:gd name="T46" fmla="*/ 660 w 660"/>
                <a:gd name="T47" fmla="*/ 27 h 304"/>
                <a:gd name="T48" fmla="*/ 657 w 660"/>
                <a:gd name="T49" fmla="*/ 20 h 304"/>
                <a:gd name="T50" fmla="*/ 654 w 660"/>
                <a:gd name="T51" fmla="*/ 15 h 304"/>
                <a:gd name="T52" fmla="*/ 649 w 660"/>
                <a:gd name="T53" fmla="*/ 10 h 304"/>
                <a:gd name="T54" fmla="*/ 643 w 660"/>
                <a:gd name="T55" fmla="*/ 6 h 304"/>
                <a:gd name="T56" fmla="*/ 638 w 660"/>
                <a:gd name="T57" fmla="*/ 3 h 304"/>
                <a:gd name="T58" fmla="*/ 631 w 660"/>
                <a:gd name="T59" fmla="*/ 0 h 304"/>
                <a:gd name="T60" fmla="*/ 625 w 660"/>
                <a:gd name="T61" fmla="*/ 0 h 304"/>
                <a:gd name="T62" fmla="*/ 625 w 660"/>
                <a:gd name="T6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0" h="304">
                  <a:moveTo>
                    <a:pt x="625" y="0"/>
                  </a:moveTo>
                  <a:lnTo>
                    <a:pt x="35" y="0"/>
                  </a:lnTo>
                  <a:lnTo>
                    <a:pt x="35" y="0"/>
                  </a:lnTo>
                  <a:lnTo>
                    <a:pt x="29" y="0"/>
                  </a:lnTo>
                  <a:lnTo>
                    <a:pt x="22" y="3"/>
                  </a:lnTo>
                  <a:lnTo>
                    <a:pt x="15" y="6"/>
                  </a:lnTo>
                  <a:lnTo>
                    <a:pt x="10" y="10"/>
                  </a:lnTo>
                  <a:lnTo>
                    <a:pt x="6" y="15"/>
                  </a:lnTo>
                  <a:lnTo>
                    <a:pt x="3" y="20"/>
                  </a:lnTo>
                  <a:lnTo>
                    <a:pt x="0" y="27"/>
                  </a:lnTo>
                  <a:lnTo>
                    <a:pt x="0" y="34"/>
                  </a:lnTo>
                  <a:lnTo>
                    <a:pt x="0" y="278"/>
                  </a:lnTo>
                  <a:lnTo>
                    <a:pt x="0" y="278"/>
                  </a:lnTo>
                  <a:lnTo>
                    <a:pt x="29" y="273"/>
                  </a:lnTo>
                  <a:lnTo>
                    <a:pt x="29" y="273"/>
                  </a:lnTo>
                  <a:lnTo>
                    <a:pt x="136" y="304"/>
                  </a:lnTo>
                  <a:lnTo>
                    <a:pt x="293" y="188"/>
                  </a:lnTo>
                  <a:lnTo>
                    <a:pt x="463" y="233"/>
                  </a:lnTo>
                  <a:lnTo>
                    <a:pt x="635" y="163"/>
                  </a:lnTo>
                  <a:lnTo>
                    <a:pt x="635" y="163"/>
                  </a:lnTo>
                  <a:lnTo>
                    <a:pt x="660" y="161"/>
                  </a:lnTo>
                  <a:lnTo>
                    <a:pt x="660" y="34"/>
                  </a:lnTo>
                  <a:lnTo>
                    <a:pt x="660" y="34"/>
                  </a:lnTo>
                  <a:lnTo>
                    <a:pt x="660" y="27"/>
                  </a:lnTo>
                  <a:lnTo>
                    <a:pt x="657" y="20"/>
                  </a:lnTo>
                  <a:lnTo>
                    <a:pt x="654" y="15"/>
                  </a:lnTo>
                  <a:lnTo>
                    <a:pt x="649" y="10"/>
                  </a:lnTo>
                  <a:lnTo>
                    <a:pt x="643" y="6"/>
                  </a:lnTo>
                  <a:lnTo>
                    <a:pt x="638" y="3"/>
                  </a:lnTo>
                  <a:lnTo>
                    <a:pt x="631" y="0"/>
                  </a:lnTo>
                  <a:lnTo>
                    <a:pt x="625" y="0"/>
                  </a:lnTo>
                  <a:lnTo>
                    <a:pt x="62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000" dirty="0">
                <a:solidFill>
                  <a:srgbClr val="FFFFFF"/>
                </a:solidFill>
              </a:endParaRPr>
            </a:p>
          </p:txBody>
        </p:sp>
      </p:grpSp>
      <p:grpSp>
        <p:nvGrpSpPr>
          <p:cNvPr id="280" name="図形グループ 279"/>
          <p:cNvGrpSpPr/>
          <p:nvPr/>
        </p:nvGrpSpPr>
        <p:grpSpPr>
          <a:xfrm>
            <a:off x="6671159" y="1093237"/>
            <a:ext cx="654538" cy="689036"/>
            <a:chOff x="5392613" y="1094154"/>
            <a:chExt cx="863632" cy="896823"/>
          </a:xfrm>
          <a:solidFill>
            <a:srgbClr val="FFAB60"/>
          </a:solidFill>
        </p:grpSpPr>
        <p:sp>
          <p:nvSpPr>
            <p:cNvPr id="281" name="Block Arc 131"/>
            <p:cNvSpPr/>
            <p:nvPr/>
          </p:nvSpPr>
          <p:spPr>
            <a:xfrm>
              <a:off x="5392615" y="1094154"/>
              <a:ext cx="863630" cy="896823"/>
            </a:xfrm>
            <a:prstGeom prst="blockArc">
              <a:avLst>
                <a:gd name="adj1" fmla="val 10800000"/>
                <a:gd name="adj2" fmla="val 21454085"/>
                <a:gd name="adj3" fmla="val 11481"/>
              </a:avLst>
            </a:prstGeom>
            <a:grpFill/>
            <a:ln>
              <a:solidFill>
                <a:srgbClr val="FFAB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cs typeface="Arial" pitchFamily="34" charset="0"/>
              </a:endParaRPr>
            </a:p>
          </p:txBody>
        </p:sp>
        <p:sp>
          <p:nvSpPr>
            <p:cNvPr id="282" name="Block Arc 132"/>
            <p:cNvSpPr/>
            <p:nvPr/>
          </p:nvSpPr>
          <p:spPr>
            <a:xfrm rot="10800000">
              <a:off x="5392613" y="1101251"/>
              <a:ext cx="860389" cy="823286"/>
            </a:xfrm>
            <a:prstGeom prst="blockArc">
              <a:avLst>
                <a:gd name="adj1" fmla="val 10800000"/>
                <a:gd name="adj2" fmla="val 21454085"/>
                <a:gd name="adj3" fmla="val 11481"/>
              </a:avLst>
            </a:prstGeom>
            <a:grpFill/>
            <a:ln>
              <a:solidFill>
                <a:srgbClr val="FFAB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2000">
                <a:solidFill>
                  <a:prstClr val="white"/>
                </a:solidFill>
                <a:cs typeface="Arial" pitchFamily="34" charset="0"/>
              </a:endParaRPr>
            </a:p>
          </p:txBody>
        </p:sp>
      </p:grpSp>
      <p:sp>
        <p:nvSpPr>
          <p:cNvPr id="283" name="テキスト ボックス 387"/>
          <p:cNvSpPr txBox="1"/>
          <p:nvPr/>
        </p:nvSpPr>
        <p:spPr>
          <a:xfrm>
            <a:off x="7251332" y="1266159"/>
            <a:ext cx="899067" cy="369328"/>
          </a:xfrm>
          <a:prstGeom prst="rect">
            <a:avLst/>
          </a:prstGeom>
          <a:noFill/>
        </p:spPr>
        <p:txBody>
          <a:bodyPr wrap="square" lIns="91436" tIns="45718" rIns="91436" bIns="45718" rtlCol="0">
            <a:spAutoFit/>
          </a:bodyPr>
          <a:lstStyle/>
          <a:p>
            <a:pPr algn="ctr"/>
            <a:r>
              <a:rPr kumimoji="1" lang="en-US" altLang="ja-JP" sz="900" dirty="0" smtClean="0">
                <a:solidFill>
                  <a:srgbClr val="FF7C00"/>
                </a:solidFill>
                <a:cs typeface="メイリオ"/>
              </a:rPr>
              <a:t>IOC</a:t>
            </a:r>
          </a:p>
          <a:p>
            <a:pPr algn="ctr"/>
            <a:r>
              <a:rPr kumimoji="1" lang="ja-JP" altLang="en-US" sz="900" dirty="0" smtClean="0">
                <a:solidFill>
                  <a:srgbClr val="FF7C00"/>
                </a:solidFill>
                <a:cs typeface="メイリオ"/>
              </a:rPr>
              <a:t>振る舞い検知</a:t>
            </a:r>
            <a:endParaRPr kumimoji="1" lang="ja-JP" altLang="en-US" sz="900" dirty="0">
              <a:solidFill>
                <a:srgbClr val="FF7C00"/>
              </a:solidFill>
              <a:cs typeface="メイリオ"/>
            </a:endParaRPr>
          </a:p>
        </p:txBody>
      </p:sp>
      <p:grpSp>
        <p:nvGrpSpPr>
          <p:cNvPr id="114" name="図形グループ 113"/>
          <p:cNvGrpSpPr/>
          <p:nvPr/>
        </p:nvGrpSpPr>
        <p:grpSpPr>
          <a:xfrm>
            <a:off x="7637795" y="90807"/>
            <a:ext cx="1393921" cy="923782"/>
            <a:chOff x="7543971" y="-46159"/>
            <a:chExt cx="1393921" cy="923782"/>
          </a:xfrm>
        </p:grpSpPr>
        <p:sp>
          <p:nvSpPr>
            <p:cNvPr id="115" name="Freeform 62"/>
            <p:cNvSpPr>
              <a:spLocks/>
            </p:cNvSpPr>
            <p:nvPr/>
          </p:nvSpPr>
          <p:spPr bwMode="auto">
            <a:xfrm>
              <a:off x="7543971" y="-46159"/>
              <a:ext cx="1393921" cy="923782"/>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ＭＳ Ｐゴシック"/>
                <a:ea typeface="ＭＳ Ｐゴシック"/>
                <a:cs typeface="ＭＳ Ｐゴシック"/>
              </a:endParaRPr>
            </a:p>
          </p:txBody>
        </p:sp>
        <p:grpSp>
          <p:nvGrpSpPr>
            <p:cNvPr id="116" name="Group 1"/>
            <p:cNvGrpSpPr/>
            <p:nvPr/>
          </p:nvGrpSpPr>
          <p:grpSpPr>
            <a:xfrm>
              <a:off x="8034624" y="74052"/>
              <a:ext cx="473658" cy="423339"/>
              <a:chOff x="2827882" y="2904850"/>
              <a:chExt cx="363240" cy="346173"/>
            </a:xfrm>
          </p:grpSpPr>
          <p:sp>
            <p:nvSpPr>
              <p:cNvPr id="119" name="Freeform 245"/>
              <p:cNvSpPr>
                <a:spLocks noEditPoints="1"/>
              </p:cNvSpPr>
              <p:nvPr/>
            </p:nvSpPr>
            <p:spPr bwMode="auto">
              <a:xfrm>
                <a:off x="2896000" y="2949517"/>
                <a:ext cx="238413" cy="301506"/>
              </a:xfrm>
              <a:custGeom>
                <a:avLst/>
                <a:gdLst>
                  <a:gd name="T0" fmla="*/ 1074 w 1176"/>
                  <a:gd name="T1" fmla="*/ 908 h 1512"/>
                  <a:gd name="T2" fmla="*/ 1017 w 1176"/>
                  <a:gd name="T3" fmla="*/ 1062 h 1512"/>
                  <a:gd name="T4" fmla="*/ 796 w 1176"/>
                  <a:gd name="T5" fmla="*/ 1059 h 1512"/>
                  <a:gd name="T6" fmla="*/ 826 w 1176"/>
                  <a:gd name="T7" fmla="*/ 896 h 1512"/>
                  <a:gd name="T8" fmla="*/ 1018 w 1176"/>
                  <a:gd name="T9" fmla="*/ 735 h 1512"/>
                  <a:gd name="T10" fmla="*/ 810 w 1176"/>
                  <a:gd name="T11" fmla="*/ 733 h 1512"/>
                  <a:gd name="T12" fmla="*/ 739 w 1176"/>
                  <a:gd name="T13" fmla="*/ 735 h 1512"/>
                  <a:gd name="T14" fmla="*/ 443 w 1176"/>
                  <a:gd name="T15" fmla="*/ 537 h 1512"/>
                  <a:gd name="T16" fmla="*/ 379 w 1176"/>
                  <a:gd name="T17" fmla="*/ 436 h 1512"/>
                  <a:gd name="T18" fmla="*/ 166 w 1176"/>
                  <a:gd name="T19" fmla="*/ 365 h 1512"/>
                  <a:gd name="T20" fmla="*/ 223 w 1176"/>
                  <a:gd name="T21" fmla="*/ 262 h 1512"/>
                  <a:gd name="T22" fmla="*/ 283 w 1176"/>
                  <a:gd name="T23" fmla="*/ 185 h 1512"/>
                  <a:gd name="T24" fmla="*/ 335 w 1176"/>
                  <a:gd name="T25" fmla="*/ 105 h 1512"/>
                  <a:gd name="T26" fmla="*/ 360 w 1176"/>
                  <a:gd name="T27" fmla="*/ 17 h 1512"/>
                  <a:gd name="T28" fmla="*/ 302 w 1176"/>
                  <a:gd name="T29" fmla="*/ 39 h 1512"/>
                  <a:gd name="T30" fmla="*/ 214 w 1176"/>
                  <a:gd name="T31" fmla="*/ 117 h 1512"/>
                  <a:gd name="T32" fmla="*/ 137 w 1176"/>
                  <a:gd name="T33" fmla="*/ 215 h 1512"/>
                  <a:gd name="T34" fmla="*/ 69 w 1176"/>
                  <a:gd name="T35" fmla="*/ 350 h 1512"/>
                  <a:gd name="T36" fmla="*/ 19 w 1176"/>
                  <a:gd name="T37" fmla="*/ 524 h 1512"/>
                  <a:gd name="T38" fmla="*/ 0 w 1176"/>
                  <a:gd name="T39" fmla="*/ 744 h 1512"/>
                  <a:gd name="T40" fmla="*/ 16 w 1176"/>
                  <a:gd name="T41" fmla="*/ 947 h 1512"/>
                  <a:gd name="T42" fmla="*/ 71 w 1176"/>
                  <a:gd name="T43" fmla="*/ 1149 h 1512"/>
                  <a:gd name="T44" fmla="*/ 149 w 1176"/>
                  <a:gd name="T45" fmla="*/ 1299 h 1512"/>
                  <a:gd name="T46" fmla="*/ 236 w 1176"/>
                  <a:gd name="T47" fmla="*/ 1403 h 1512"/>
                  <a:gd name="T48" fmla="*/ 313 w 1176"/>
                  <a:gd name="T49" fmla="*/ 1469 h 1512"/>
                  <a:gd name="T50" fmla="*/ 380 w 1176"/>
                  <a:gd name="T51" fmla="*/ 1507 h 1512"/>
                  <a:gd name="T52" fmla="*/ 437 w 1176"/>
                  <a:gd name="T53" fmla="*/ 1512 h 1512"/>
                  <a:gd name="T54" fmla="*/ 571 w 1176"/>
                  <a:gd name="T55" fmla="*/ 1500 h 1512"/>
                  <a:gd name="T56" fmla="*/ 728 w 1176"/>
                  <a:gd name="T57" fmla="*/ 1453 h 1512"/>
                  <a:gd name="T58" fmla="*/ 869 w 1176"/>
                  <a:gd name="T59" fmla="*/ 1375 h 1512"/>
                  <a:gd name="T60" fmla="*/ 988 w 1176"/>
                  <a:gd name="T61" fmla="*/ 1268 h 1512"/>
                  <a:gd name="T62" fmla="*/ 1084 w 1176"/>
                  <a:gd name="T63" fmla="*/ 1138 h 1512"/>
                  <a:gd name="T64" fmla="*/ 1152 w 1176"/>
                  <a:gd name="T65" fmla="*/ 989 h 1512"/>
                  <a:gd name="T66" fmla="*/ 1172 w 1176"/>
                  <a:gd name="T67" fmla="*/ 888 h 1512"/>
                  <a:gd name="T68" fmla="*/ 354 w 1176"/>
                  <a:gd name="T69" fmla="*/ 1379 h 1512"/>
                  <a:gd name="T70" fmla="*/ 271 w 1176"/>
                  <a:gd name="T71" fmla="*/ 1299 h 1512"/>
                  <a:gd name="T72" fmla="*/ 197 w 1176"/>
                  <a:gd name="T73" fmla="*/ 1192 h 1512"/>
                  <a:gd name="T74" fmla="*/ 378 w 1176"/>
                  <a:gd name="T75" fmla="*/ 1395 h 1512"/>
                  <a:gd name="T76" fmla="*/ 125 w 1176"/>
                  <a:gd name="T77" fmla="*/ 998 h 1512"/>
                  <a:gd name="T78" fmla="*/ 99 w 1176"/>
                  <a:gd name="T79" fmla="*/ 823 h 1512"/>
                  <a:gd name="T80" fmla="*/ 97 w 1176"/>
                  <a:gd name="T81" fmla="*/ 735 h 1512"/>
                  <a:gd name="T82" fmla="*/ 107 w 1176"/>
                  <a:gd name="T83" fmla="*/ 588 h 1512"/>
                  <a:gd name="T84" fmla="*/ 378 w 1176"/>
                  <a:gd name="T85" fmla="*/ 463 h 1512"/>
                  <a:gd name="T86" fmla="*/ 737 w 1176"/>
                  <a:gd name="T87" fmla="*/ 824 h 1512"/>
                  <a:gd name="T88" fmla="*/ 710 w 1176"/>
                  <a:gd name="T89" fmla="*/ 998 h 1512"/>
                  <a:gd name="T90" fmla="*/ 473 w 1176"/>
                  <a:gd name="T91" fmla="*/ 1378 h 1512"/>
                  <a:gd name="T92" fmla="*/ 654 w 1176"/>
                  <a:gd name="T93" fmla="*/ 1159 h 1512"/>
                  <a:gd name="T94" fmla="*/ 588 w 1176"/>
                  <a:gd name="T95" fmla="*/ 1267 h 1512"/>
                  <a:gd name="T96" fmla="*/ 521 w 1176"/>
                  <a:gd name="T97" fmla="*/ 1340 h 1512"/>
                  <a:gd name="T98" fmla="*/ 605 w 1176"/>
                  <a:gd name="T99" fmla="*/ 1393 h 1512"/>
                  <a:gd name="T100" fmla="*/ 710 w 1176"/>
                  <a:gd name="T101" fmla="*/ 1259 h 1512"/>
                  <a:gd name="T102" fmla="*/ 762 w 1176"/>
                  <a:gd name="T103" fmla="*/ 1155 h 1512"/>
                  <a:gd name="T104" fmla="*/ 973 w 1176"/>
                  <a:gd name="T105" fmla="*/ 1132 h 1512"/>
                  <a:gd name="T106" fmla="*/ 872 w 1176"/>
                  <a:gd name="T107" fmla="*/ 1247 h 1512"/>
                  <a:gd name="T108" fmla="*/ 749 w 1176"/>
                  <a:gd name="T109" fmla="*/ 1335 h 1512"/>
                  <a:gd name="T110" fmla="*/ 605 w 1176"/>
                  <a:gd name="T111" fmla="*/ 1393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6" h="1512">
                    <a:moveTo>
                      <a:pt x="1090" y="808"/>
                    </a:moveTo>
                    <a:lnTo>
                      <a:pt x="1090" y="808"/>
                    </a:lnTo>
                    <a:lnTo>
                      <a:pt x="1086" y="841"/>
                    </a:lnTo>
                    <a:lnTo>
                      <a:pt x="1081" y="875"/>
                    </a:lnTo>
                    <a:lnTo>
                      <a:pt x="1074" y="908"/>
                    </a:lnTo>
                    <a:lnTo>
                      <a:pt x="1066" y="939"/>
                    </a:lnTo>
                    <a:lnTo>
                      <a:pt x="1056" y="971"/>
                    </a:lnTo>
                    <a:lnTo>
                      <a:pt x="1045" y="1001"/>
                    </a:lnTo>
                    <a:lnTo>
                      <a:pt x="1031" y="1032"/>
                    </a:lnTo>
                    <a:lnTo>
                      <a:pt x="1017" y="1062"/>
                    </a:lnTo>
                    <a:lnTo>
                      <a:pt x="1017" y="1062"/>
                    </a:lnTo>
                    <a:lnTo>
                      <a:pt x="1011" y="1059"/>
                    </a:lnTo>
                    <a:lnTo>
                      <a:pt x="1006" y="1059"/>
                    </a:lnTo>
                    <a:lnTo>
                      <a:pt x="796" y="1059"/>
                    </a:lnTo>
                    <a:lnTo>
                      <a:pt x="796" y="1059"/>
                    </a:lnTo>
                    <a:lnTo>
                      <a:pt x="803" y="1028"/>
                    </a:lnTo>
                    <a:lnTo>
                      <a:pt x="810" y="997"/>
                    </a:lnTo>
                    <a:lnTo>
                      <a:pt x="817" y="965"/>
                    </a:lnTo>
                    <a:lnTo>
                      <a:pt x="822" y="931"/>
                    </a:lnTo>
                    <a:lnTo>
                      <a:pt x="826" y="896"/>
                    </a:lnTo>
                    <a:lnTo>
                      <a:pt x="830" y="861"/>
                    </a:lnTo>
                    <a:lnTo>
                      <a:pt x="833" y="823"/>
                    </a:lnTo>
                    <a:lnTo>
                      <a:pt x="834" y="784"/>
                    </a:lnTo>
                    <a:lnTo>
                      <a:pt x="1066" y="784"/>
                    </a:lnTo>
                    <a:lnTo>
                      <a:pt x="1018" y="735"/>
                    </a:lnTo>
                    <a:lnTo>
                      <a:pt x="835" y="735"/>
                    </a:lnTo>
                    <a:lnTo>
                      <a:pt x="835" y="735"/>
                    </a:lnTo>
                    <a:lnTo>
                      <a:pt x="835" y="734"/>
                    </a:lnTo>
                    <a:lnTo>
                      <a:pt x="835" y="734"/>
                    </a:lnTo>
                    <a:lnTo>
                      <a:pt x="810" y="733"/>
                    </a:lnTo>
                    <a:lnTo>
                      <a:pt x="785" y="730"/>
                    </a:lnTo>
                    <a:lnTo>
                      <a:pt x="762" y="727"/>
                    </a:lnTo>
                    <a:lnTo>
                      <a:pt x="738" y="722"/>
                    </a:lnTo>
                    <a:lnTo>
                      <a:pt x="738" y="722"/>
                    </a:lnTo>
                    <a:lnTo>
                      <a:pt x="739" y="735"/>
                    </a:lnTo>
                    <a:lnTo>
                      <a:pt x="473" y="735"/>
                    </a:lnTo>
                    <a:lnTo>
                      <a:pt x="473" y="573"/>
                    </a:lnTo>
                    <a:lnTo>
                      <a:pt x="473" y="573"/>
                    </a:lnTo>
                    <a:lnTo>
                      <a:pt x="458" y="555"/>
                    </a:lnTo>
                    <a:lnTo>
                      <a:pt x="443" y="537"/>
                    </a:lnTo>
                    <a:lnTo>
                      <a:pt x="428" y="518"/>
                    </a:lnTo>
                    <a:lnTo>
                      <a:pt x="414" y="499"/>
                    </a:lnTo>
                    <a:lnTo>
                      <a:pt x="402" y="478"/>
                    </a:lnTo>
                    <a:lnTo>
                      <a:pt x="390" y="458"/>
                    </a:lnTo>
                    <a:lnTo>
                      <a:pt x="379" y="436"/>
                    </a:lnTo>
                    <a:lnTo>
                      <a:pt x="368" y="415"/>
                    </a:lnTo>
                    <a:lnTo>
                      <a:pt x="148" y="415"/>
                    </a:lnTo>
                    <a:lnTo>
                      <a:pt x="148" y="415"/>
                    </a:lnTo>
                    <a:lnTo>
                      <a:pt x="157" y="389"/>
                    </a:lnTo>
                    <a:lnTo>
                      <a:pt x="166" y="365"/>
                    </a:lnTo>
                    <a:lnTo>
                      <a:pt x="178" y="342"/>
                    </a:lnTo>
                    <a:lnTo>
                      <a:pt x="188" y="320"/>
                    </a:lnTo>
                    <a:lnTo>
                      <a:pt x="199" y="300"/>
                    </a:lnTo>
                    <a:lnTo>
                      <a:pt x="210" y="280"/>
                    </a:lnTo>
                    <a:lnTo>
                      <a:pt x="223" y="262"/>
                    </a:lnTo>
                    <a:lnTo>
                      <a:pt x="235" y="245"/>
                    </a:lnTo>
                    <a:lnTo>
                      <a:pt x="246" y="228"/>
                    </a:lnTo>
                    <a:lnTo>
                      <a:pt x="258" y="213"/>
                    </a:lnTo>
                    <a:lnTo>
                      <a:pt x="271" y="199"/>
                    </a:lnTo>
                    <a:lnTo>
                      <a:pt x="283" y="185"/>
                    </a:lnTo>
                    <a:lnTo>
                      <a:pt x="306" y="162"/>
                    </a:lnTo>
                    <a:lnTo>
                      <a:pt x="330" y="141"/>
                    </a:lnTo>
                    <a:lnTo>
                      <a:pt x="330" y="141"/>
                    </a:lnTo>
                    <a:lnTo>
                      <a:pt x="332" y="123"/>
                    </a:lnTo>
                    <a:lnTo>
                      <a:pt x="335" y="105"/>
                    </a:lnTo>
                    <a:lnTo>
                      <a:pt x="339" y="86"/>
                    </a:lnTo>
                    <a:lnTo>
                      <a:pt x="343" y="69"/>
                    </a:lnTo>
                    <a:lnTo>
                      <a:pt x="348" y="52"/>
                    </a:lnTo>
                    <a:lnTo>
                      <a:pt x="354" y="34"/>
                    </a:lnTo>
                    <a:lnTo>
                      <a:pt x="360" y="17"/>
                    </a:lnTo>
                    <a:lnTo>
                      <a:pt x="366" y="0"/>
                    </a:lnTo>
                    <a:lnTo>
                      <a:pt x="366" y="0"/>
                    </a:lnTo>
                    <a:lnTo>
                      <a:pt x="349" y="10"/>
                    </a:lnTo>
                    <a:lnTo>
                      <a:pt x="327" y="23"/>
                    </a:lnTo>
                    <a:lnTo>
                      <a:pt x="302" y="39"/>
                    </a:lnTo>
                    <a:lnTo>
                      <a:pt x="275" y="61"/>
                    </a:lnTo>
                    <a:lnTo>
                      <a:pt x="259" y="73"/>
                    </a:lnTo>
                    <a:lnTo>
                      <a:pt x="245" y="86"/>
                    </a:lnTo>
                    <a:lnTo>
                      <a:pt x="230" y="101"/>
                    </a:lnTo>
                    <a:lnTo>
                      <a:pt x="214" y="117"/>
                    </a:lnTo>
                    <a:lnTo>
                      <a:pt x="198" y="134"/>
                    </a:lnTo>
                    <a:lnTo>
                      <a:pt x="183" y="153"/>
                    </a:lnTo>
                    <a:lnTo>
                      <a:pt x="168" y="172"/>
                    </a:lnTo>
                    <a:lnTo>
                      <a:pt x="152" y="192"/>
                    </a:lnTo>
                    <a:lnTo>
                      <a:pt x="137" y="215"/>
                    </a:lnTo>
                    <a:lnTo>
                      <a:pt x="123" y="239"/>
                    </a:lnTo>
                    <a:lnTo>
                      <a:pt x="108" y="265"/>
                    </a:lnTo>
                    <a:lnTo>
                      <a:pt x="94" y="291"/>
                    </a:lnTo>
                    <a:lnTo>
                      <a:pt x="81" y="320"/>
                    </a:lnTo>
                    <a:lnTo>
                      <a:pt x="69" y="350"/>
                    </a:lnTo>
                    <a:lnTo>
                      <a:pt x="56" y="381"/>
                    </a:lnTo>
                    <a:lnTo>
                      <a:pt x="45" y="415"/>
                    </a:lnTo>
                    <a:lnTo>
                      <a:pt x="36" y="450"/>
                    </a:lnTo>
                    <a:lnTo>
                      <a:pt x="27" y="486"/>
                    </a:lnTo>
                    <a:lnTo>
                      <a:pt x="19" y="524"/>
                    </a:lnTo>
                    <a:lnTo>
                      <a:pt x="12" y="565"/>
                    </a:lnTo>
                    <a:lnTo>
                      <a:pt x="6" y="607"/>
                    </a:lnTo>
                    <a:lnTo>
                      <a:pt x="3" y="650"/>
                    </a:lnTo>
                    <a:lnTo>
                      <a:pt x="0" y="696"/>
                    </a:lnTo>
                    <a:lnTo>
                      <a:pt x="0" y="744"/>
                    </a:lnTo>
                    <a:lnTo>
                      <a:pt x="0" y="744"/>
                    </a:lnTo>
                    <a:lnTo>
                      <a:pt x="1" y="798"/>
                    </a:lnTo>
                    <a:lnTo>
                      <a:pt x="4" y="850"/>
                    </a:lnTo>
                    <a:lnTo>
                      <a:pt x="8" y="900"/>
                    </a:lnTo>
                    <a:lnTo>
                      <a:pt x="16" y="947"/>
                    </a:lnTo>
                    <a:lnTo>
                      <a:pt x="24" y="992"/>
                    </a:lnTo>
                    <a:lnTo>
                      <a:pt x="34" y="1034"/>
                    </a:lnTo>
                    <a:lnTo>
                      <a:pt x="44" y="1075"/>
                    </a:lnTo>
                    <a:lnTo>
                      <a:pt x="57" y="1113"/>
                    </a:lnTo>
                    <a:lnTo>
                      <a:pt x="71" y="1149"/>
                    </a:lnTo>
                    <a:lnTo>
                      <a:pt x="85" y="1183"/>
                    </a:lnTo>
                    <a:lnTo>
                      <a:pt x="100" y="1215"/>
                    </a:lnTo>
                    <a:lnTo>
                      <a:pt x="115" y="1245"/>
                    </a:lnTo>
                    <a:lnTo>
                      <a:pt x="132" y="1273"/>
                    </a:lnTo>
                    <a:lnTo>
                      <a:pt x="149" y="1299"/>
                    </a:lnTo>
                    <a:lnTo>
                      <a:pt x="166" y="1324"/>
                    </a:lnTo>
                    <a:lnTo>
                      <a:pt x="184" y="1346"/>
                    </a:lnTo>
                    <a:lnTo>
                      <a:pt x="201" y="1367"/>
                    </a:lnTo>
                    <a:lnTo>
                      <a:pt x="218" y="1386"/>
                    </a:lnTo>
                    <a:lnTo>
                      <a:pt x="236" y="1403"/>
                    </a:lnTo>
                    <a:lnTo>
                      <a:pt x="252" y="1420"/>
                    </a:lnTo>
                    <a:lnTo>
                      <a:pt x="268" y="1434"/>
                    </a:lnTo>
                    <a:lnTo>
                      <a:pt x="285" y="1447"/>
                    </a:lnTo>
                    <a:lnTo>
                      <a:pt x="299" y="1458"/>
                    </a:lnTo>
                    <a:lnTo>
                      <a:pt x="313" y="1469"/>
                    </a:lnTo>
                    <a:lnTo>
                      <a:pt x="339" y="1486"/>
                    </a:lnTo>
                    <a:lnTo>
                      <a:pt x="358" y="1497"/>
                    </a:lnTo>
                    <a:lnTo>
                      <a:pt x="372" y="1504"/>
                    </a:lnTo>
                    <a:lnTo>
                      <a:pt x="380" y="1507"/>
                    </a:lnTo>
                    <a:lnTo>
                      <a:pt x="380" y="1507"/>
                    </a:lnTo>
                    <a:lnTo>
                      <a:pt x="388" y="1510"/>
                    </a:lnTo>
                    <a:lnTo>
                      <a:pt x="397" y="1511"/>
                    </a:lnTo>
                    <a:lnTo>
                      <a:pt x="436" y="1512"/>
                    </a:lnTo>
                    <a:lnTo>
                      <a:pt x="436" y="1512"/>
                    </a:lnTo>
                    <a:lnTo>
                      <a:pt x="437" y="1512"/>
                    </a:lnTo>
                    <a:lnTo>
                      <a:pt x="437" y="1512"/>
                    </a:lnTo>
                    <a:lnTo>
                      <a:pt x="471" y="1511"/>
                    </a:lnTo>
                    <a:lnTo>
                      <a:pt x="505" y="1509"/>
                    </a:lnTo>
                    <a:lnTo>
                      <a:pt x="539" y="1505"/>
                    </a:lnTo>
                    <a:lnTo>
                      <a:pt x="571" y="1500"/>
                    </a:lnTo>
                    <a:lnTo>
                      <a:pt x="604" y="1494"/>
                    </a:lnTo>
                    <a:lnTo>
                      <a:pt x="636" y="1486"/>
                    </a:lnTo>
                    <a:lnTo>
                      <a:pt x="667" y="1476"/>
                    </a:lnTo>
                    <a:lnTo>
                      <a:pt x="698" y="1465"/>
                    </a:lnTo>
                    <a:lnTo>
                      <a:pt x="728" y="1453"/>
                    </a:lnTo>
                    <a:lnTo>
                      <a:pt x="758" y="1440"/>
                    </a:lnTo>
                    <a:lnTo>
                      <a:pt x="787" y="1425"/>
                    </a:lnTo>
                    <a:lnTo>
                      <a:pt x="815" y="1409"/>
                    </a:lnTo>
                    <a:lnTo>
                      <a:pt x="842" y="1392"/>
                    </a:lnTo>
                    <a:lnTo>
                      <a:pt x="869" y="1375"/>
                    </a:lnTo>
                    <a:lnTo>
                      <a:pt x="895" y="1355"/>
                    </a:lnTo>
                    <a:lnTo>
                      <a:pt x="919" y="1335"/>
                    </a:lnTo>
                    <a:lnTo>
                      <a:pt x="944" y="1314"/>
                    </a:lnTo>
                    <a:lnTo>
                      <a:pt x="967" y="1291"/>
                    </a:lnTo>
                    <a:lnTo>
                      <a:pt x="988" y="1268"/>
                    </a:lnTo>
                    <a:lnTo>
                      <a:pt x="1010" y="1243"/>
                    </a:lnTo>
                    <a:lnTo>
                      <a:pt x="1030" y="1219"/>
                    </a:lnTo>
                    <a:lnTo>
                      <a:pt x="1050" y="1192"/>
                    </a:lnTo>
                    <a:lnTo>
                      <a:pt x="1068" y="1166"/>
                    </a:lnTo>
                    <a:lnTo>
                      <a:pt x="1084" y="1138"/>
                    </a:lnTo>
                    <a:lnTo>
                      <a:pt x="1101" y="1110"/>
                    </a:lnTo>
                    <a:lnTo>
                      <a:pt x="1115" y="1081"/>
                    </a:lnTo>
                    <a:lnTo>
                      <a:pt x="1128" y="1050"/>
                    </a:lnTo>
                    <a:lnTo>
                      <a:pt x="1140" y="1021"/>
                    </a:lnTo>
                    <a:lnTo>
                      <a:pt x="1152" y="989"/>
                    </a:lnTo>
                    <a:lnTo>
                      <a:pt x="1162" y="958"/>
                    </a:lnTo>
                    <a:lnTo>
                      <a:pt x="1170" y="925"/>
                    </a:lnTo>
                    <a:lnTo>
                      <a:pt x="1176" y="892"/>
                    </a:lnTo>
                    <a:lnTo>
                      <a:pt x="1176" y="892"/>
                    </a:lnTo>
                    <a:lnTo>
                      <a:pt x="1172" y="888"/>
                    </a:lnTo>
                    <a:lnTo>
                      <a:pt x="1167" y="884"/>
                    </a:lnTo>
                    <a:lnTo>
                      <a:pt x="1090" y="808"/>
                    </a:lnTo>
                    <a:close/>
                    <a:moveTo>
                      <a:pt x="378" y="1395"/>
                    </a:moveTo>
                    <a:lnTo>
                      <a:pt x="378" y="1395"/>
                    </a:lnTo>
                    <a:lnTo>
                      <a:pt x="354" y="1379"/>
                    </a:lnTo>
                    <a:lnTo>
                      <a:pt x="329" y="1358"/>
                    </a:lnTo>
                    <a:lnTo>
                      <a:pt x="314" y="1345"/>
                    </a:lnTo>
                    <a:lnTo>
                      <a:pt x="300" y="1332"/>
                    </a:lnTo>
                    <a:lnTo>
                      <a:pt x="286" y="1317"/>
                    </a:lnTo>
                    <a:lnTo>
                      <a:pt x="271" y="1299"/>
                    </a:lnTo>
                    <a:lnTo>
                      <a:pt x="256" y="1281"/>
                    </a:lnTo>
                    <a:lnTo>
                      <a:pt x="241" y="1261"/>
                    </a:lnTo>
                    <a:lnTo>
                      <a:pt x="226" y="1240"/>
                    </a:lnTo>
                    <a:lnTo>
                      <a:pt x="211" y="1217"/>
                    </a:lnTo>
                    <a:lnTo>
                      <a:pt x="197" y="1192"/>
                    </a:lnTo>
                    <a:lnTo>
                      <a:pt x="184" y="1166"/>
                    </a:lnTo>
                    <a:lnTo>
                      <a:pt x="171" y="1137"/>
                    </a:lnTo>
                    <a:lnTo>
                      <a:pt x="158" y="1106"/>
                    </a:lnTo>
                    <a:lnTo>
                      <a:pt x="378" y="1106"/>
                    </a:lnTo>
                    <a:lnTo>
                      <a:pt x="378" y="1395"/>
                    </a:lnTo>
                    <a:close/>
                    <a:moveTo>
                      <a:pt x="378" y="1059"/>
                    </a:moveTo>
                    <a:lnTo>
                      <a:pt x="141" y="1059"/>
                    </a:lnTo>
                    <a:lnTo>
                      <a:pt x="141" y="1059"/>
                    </a:lnTo>
                    <a:lnTo>
                      <a:pt x="133" y="1029"/>
                    </a:lnTo>
                    <a:lnTo>
                      <a:pt x="125" y="998"/>
                    </a:lnTo>
                    <a:lnTo>
                      <a:pt x="118" y="967"/>
                    </a:lnTo>
                    <a:lnTo>
                      <a:pt x="111" y="933"/>
                    </a:lnTo>
                    <a:lnTo>
                      <a:pt x="106" y="898"/>
                    </a:lnTo>
                    <a:lnTo>
                      <a:pt x="102" y="862"/>
                    </a:lnTo>
                    <a:lnTo>
                      <a:pt x="99" y="823"/>
                    </a:lnTo>
                    <a:lnTo>
                      <a:pt x="97" y="784"/>
                    </a:lnTo>
                    <a:lnTo>
                      <a:pt x="378" y="784"/>
                    </a:lnTo>
                    <a:lnTo>
                      <a:pt x="378" y="1059"/>
                    </a:lnTo>
                    <a:close/>
                    <a:moveTo>
                      <a:pt x="378" y="735"/>
                    </a:moveTo>
                    <a:lnTo>
                      <a:pt x="97" y="735"/>
                    </a:lnTo>
                    <a:lnTo>
                      <a:pt x="97" y="735"/>
                    </a:lnTo>
                    <a:lnTo>
                      <a:pt x="98" y="696"/>
                    </a:lnTo>
                    <a:lnTo>
                      <a:pt x="100" y="659"/>
                    </a:lnTo>
                    <a:lnTo>
                      <a:pt x="103" y="623"/>
                    </a:lnTo>
                    <a:lnTo>
                      <a:pt x="107" y="588"/>
                    </a:lnTo>
                    <a:lnTo>
                      <a:pt x="112" y="555"/>
                    </a:lnTo>
                    <a:lnTo>
                      <a:pt x="119" y="523"/>
                    </a:lnTo>
                    <a:lnTo>
                      <a:pt x="125" y="492"/>
                    </a:lnTo>
                    <a:lnTo>
                      <a:pt x="133" y="463"/>
                    </a:lnTo>
                    <a:lnTo>
                      <a:pt x="378" y="463"/>
                    </a:lnTo>
                    <a:lnTo>
                      <a:pt x="378" y="735"/>
                    </a:lnTo>
                    <a:close/>
                    <a:moveTo>
                      <a:pt x="473" y="784"/>
                    </a:moveTo>
                    <a:lnTo>
                      <a:pt x="738" y="784"/>
                    </a:lnTo>
                    <a:lnTo>
                      <a:pt x="738" y="784"/>
                    </a:lnTo>
                    <a:lnTo>
                      <a:pt x="737" y="824"/>
                    </a:lnTo>
                    <a:lnTo>
                      <a:pt x="733" y="862"/>
                    </a:lnTo>
                    <a:lnTo>
                      <a:pt x="728" y="898"/>
                    </a:lnTo>
                    <a:lnTo>
                      <a:pt x="723" y="933"/>
                    </a:lnTo>
                    <a:lnTo>
                      <a:pt x="717" y="967"/>
                    </a:lnTo>
                    <a:lnTo>
                      <a:pt x="710" y="998"/>
                    </a:lnTo>
                    <a:lnTo>
                      <a:pt x="703" y="1029"/>
                    </a:lnTo>
                    <a:lnTo>
                      <a:pt x="694" y="1059"/>
                    </a:lnTo>
                    <a:lnTo>
                      <a:pt x="473" y="1059"/>
                    </a:lnTo>
                    <a:lnTo>
                      <a:pt x="473" y="784"/>
                    </a:lnTo>
                    <a:close/>
                    <a:moveTo>
                      <a:pt x="473" y="1378"/>
                    </a:moveTo>
                    <a:lnTo>
                      <a:pt x="473" y="1106"/>
                    </a:lnTo>
                    <a:lnTo>
                      <a:pt x="677" y="1106"/>
                    </a:lnTo>
                    <a:lnTo>
                      <a:pt x="677" y="1106"/>
                    </a:lnTo>
                    <a:lnTo>
                      <a:pt x="665" y="1134"/>
                    </a:lnTo>
                    <a:lnTo>
                      <a:pt x="654" y="1159"/>
                    </a:lnTo>
                    <a:lnTo>
                      <a:pt x="642" y="1184"/>
                    </a:lnTo>
                    <a:lnTo>
                      <a:pt x="628" y="1206"/>
                    </a:lnTo>
                    <a:lnTo>
                      <a:pt x="615" y="1228"/>
                    </a:lnTo>
                    <a:lnTo>
                      <a:pt x="602" y="1248"/>
                    </a:lnTo>
                    <a:lnTo>
                      <a:pt x="588" y="1267"/>
                    </a:lnTo>
                    <a:lnTo>
                      <a:pt x="574" y="1284"/>
                    </a:lnTo>
                    <a:lnTo>
                      <a:pt x="561" y="1299"/>
                    </a:lnTo>
                    <a:lnTo>
                      <a:pt x="547" y="1315"/>
                    </a:lnTo>
                    <a:lnTo>
                      <a:pt x="534" y="1328"/>
                    </a:lnTo>
                    <a:lnTo>
                      <a:pt x="521" y="1340"/>
                    </a:lnTo>
                    <a:lnTo>
                      <a:pt x="496" y="1360"/>
                    </a:lnTo>
                    <a:lnTo>
                      <a:pt x="473" y="1378"/>
                    </a:lnTo>
                    <a:lnTo>
                      <a:pt x="473" y="1378"/>
                    </a:lnTo>
                    <a:close/>
                    <a:moveTo>
                      <a:pt x="605" y="1393"/>
                    </a:moveTo>
                    <a:lnTo>
                      <a:pt x="605" y="1393"/>
                    </a:lnTo>
                    <a:lnTo>
                      <a:pt x="628" y="1369"/>
                    </a:lnTo>
                    <a:lnTo>
                      <a:pt x="652" y="1342"/>
                    </a:lnTo>
                    <a:lnTo>
                      <a:pt x="675" y="1311"/>
                    </a:lnTo>
                    <a:lnTo>
                      <a:pt x="699" y="1278"/>
                    </a:lnTo>
                    <a:lnTo>
                      <a:pt x="710" y="1259"/>
                    </a:lnTo>
                    <a:lnTo>
                      <a:pt x="721" y="1240"/>
                    </a:lnTo>
                    <a:lnTo>
                      <a:pt x="731" y="1221"/>
                    </a:lnTo>
                    <a:lnTo>
                      <a:pt x="743" y="1199"/>
                    </a:lnTo>
                    <a:lnTo>
                      <a:pt x="753" y="1178"/>
                    </a:lnTo>
                    <a:lnTo>
                      <a:pt x="762" y="1155"/>
                    </a:lnTo>
                    <a:lnTo>
                      <a:pt x="771" y="1131"/>
                    </a:lnTo>
                    <a:lnTo>
                      <a:pt x="780" y="1106"/>
                    </a:lnTo>
                    <a:lnTo>
                      <a:pt x="990" y="1106"/>
                    </a:lnTo>
                    <a:lnTo>
                      <a:pt x="990" y="1106"/>
                    </a:lnTo>
                    <a:lnTo>
                      <a:pt x="973" y="1132"/>
                    </a:lnTo>
                    <a:lnTo>
                      <a:pt x="956" y="1157"/>
                    </a:lnTo>
                    <a:lnTo>
                      <a:pt x="936" y="1181"/>
                    </a:lnTo>
                    <a:lnTo>
                      <a:pt x="916" y="1204"/>
                    </a:lnTo>
                    <a:lnTo>
                      <a:pt x="895" y="1226"/>
                    </a:lnTo>
                    <a:lnTo>
                      <a:pt x="872" y="1247"/>
                    </a:lnTo>
                    <a:lnTo>
                      <a:pt x="850" y="1267"/>
                    </a:lnTo>
                    <a:lnTo>
                      <a:pt x="825" y="1286"/>
                    </a:lnTo>
                    <a:lnTo>
                      <a:pt x="801" y="1303"/>
                    </a:lnTo>
                    <a:lnTo>
                      <a:pt x="775" y="1320"/>
                    </a:lnTo>
                    <a:lnTo>
                      <a:pt x="749" y="1335"/>
                    </a:lnTo>
                    <a:lnTo>
                      <a:pt x="721" y="1349"/>
                    </a:lnTo>
                    <a:lnTo>
                      <a:pt x="694" y="1362"/>
                    </a:lnTo>
                    <a:lnTo>
                      <a:pt x="664" y="1374"/>
                    </a:lnTo>
                    <a:lnTo>
                      <a:pt x="636" y="1384"/>
                    </a:lnTo>
                    <a:lnTo>
                      <a:pt x="605" y="1393"/>
                    </a:lnTo>
                    <a:lnTo>
                      <a:pt x="605" y="1393"/>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ＭＳ Ｐゴシック"/>
                  <a:ea typeface="ＭＳ Ｐゴシック"/>
                  <a:cs typeface="ＭＳ Ｐゴシック"/>
                </a:endParaRPr>
              </a:p>
            </p:txBody>
          </p:sp>
          <p:sp>
            <p:nvSpPr>
              <p:cNvPr id="120" name="Freeform 247"/>
              <p:cNvSpPr>
                <a:spLocks noEditPoints="1"/>
              </p:cNvSpPr>
              <p:nvPr/>
            </p:nvSpPr>
            <p:spPr bwMode="auto">
              <a:xfrm>
                <a:off x="2968319" y="2904850"/>
                <a:ext cx="222803" cy="217755"/>
              </a:xfrm>
              <a:custGeom>
                <a:avLst/>
                <a:gdLst>
                  <a:gd name="T0" fmla="*/ 842 w 1096"/>
                  <a:gd name="T1" fmla="*/ 566 h 1096"/>
                  <a:gd name="T2" fmla="*/ 863 w 1096"/>
                  <a:gd name="T3" fmla="*/ 455 h 1096"/>
                  <a:gd name="T4" fmla="*/ 859 w 1096"/>
                  <a:gd name="T5" fmla="*/ 366 h 1096"/>
                  <a:gd name="T6" fmla="*/ 829 w 1096"/>
                  <a:gd name="T7" fmla="*/ 264 h 1096"/>
                  <a:gd name="T8" fmla="*/ 777 w 1096"/>
                  <a:gd name="T9" fmla="*/ 174 h 1096"/>
                  <a:gd name="T10" fmla="*/ 706 w 1096"/>
                  <a:gd name="T11" fmla="*/ 99 h 1096"/>
                  <a:gd name="T12" fmla="*/ 619 w 1096"/>
                  <a:gd name="T13" fmla="*/ 43 h 1096"/>
                  <a:gd name="T14" fmla="*/ 518 w 1096"/>
                  <a:gd name="T15" fmla="*/ 9 h 1096"/>
                  <a:gd name="T16" fmla="*/ 432 w 1096"/>
                  <a:gd name="T17" fmla="*/ 0 h 1096"/>
                  <a:gd name="T18" fmla="*/ 324 w 1096"/>
                  <a:gd name="T19" fmla="*/ 13 h 1096"/>
                  <a:gd name="T20" fmla="*/ 227 w 1096"/>
                  <a:gd name="T21" fmla="*/ 52 h 1096"/>
                  <a:gd name="T22" fmla="*/ 142 w 1096"/>
                  <a:gd name="T23" fmla="*/ 112 h 1096"/>
                  <a:gd name="T24" fmla="*/ 74 w 1096"/>
                  <a:gd name="T25" fmla="*/ 191 h 1096"/>
                  <a:gd name="T26" fmla="*/ 27 w 1096"/>
                  <a:gd name="T27" fmla="*/ 284 h 1096"/>
                  <a:gd name="T28" fmla="*/ 2 w 1096"/>
                  <a:gd name="T29" fmla="*/ 388 h 1096"/>
                  <a:gd name="T30" fmla="*/ 2 w 1096"/>
                  <a:gd name="T31" fmla="*/ 476 h 1096"/>
                  <a:gd name="T32" fmla="*/ 27 w 1096"/>
                  <a:gd name="T33" fmla="*/ 581 h 1096"/>
                  <a:gd name="T34" fmla="*/ 74 w 1096"/>
                  <a:gd name="T35" fmla="*/ 673 h 1096"/>
                  <a:gd name="T36" fmla="*/ 142 w 1096"/>
                  <a:gd name="T37" fmla="*/ 751 h 1096"/>
                  <a:gd name="T38" fmla="*/ 227 w 1096"/>
                  <a:gd name="T39" fmla="*/ 811 h 1096"/>
                  <a:gd name="T40" fmla="*/ 324 w 1096"/>
                  <a:gd name="T41" fmla="*/ 850 h 1096"/>
                  <a:gd name="T42" fmla="*/ 432 w 1096"/>
                  <a:gd name="T43" fmla="*/ 864 h 1096"/>
                  <a:gd name="T44" fmla="*/ 524 w 1096"/>
                  <a:gd name="T45" fmla="*/ 854 h 1096"/>
                  <a:gd name="T46" fmla="*/ 833 w 1096"/>
                  <a:gd name="T47" fmla="*/ 1051 h 1096"/>
                  <a:gd name="T48" fmla="*/ 884 w 1096"/>
                  <a:gd name="T49" fmla="*/ 1084 h 1096"/>
                  <a:gd name="T50" fmla="*/ 942 w 1096"/>
                  <a:gd name="T51" fmla="*/ 1096 h 1096"/>
                  <a:gd name="T52" fmla="*/ 1013 w 1096"/>
                  <a:gd name="T53" fmla="*/ 1078 h 1096"/>
                  <a:gd name="T54" fmla="*/ 1061 w 1096"/>
                  <a:gd name="T55" fmla="*/ 1039 h 1096"/>
                  <a:gd name="T56" fmla="*/ 1093 w 1096"/>
                  <a:gd name="T57" fmla="*/ 971 h 1096"/>
                  <a:gd name="T58" fmla="*/ 1093 w 1096"/>
                  <a:gd name="T59" fmla="*/ 912 h 1096"/>
                  <a:gd name="T60" fmla="*/ 1061 w 1096"/>
                  <a:gd name="T61" fmla="*/ 845 h 1096"/>
                  <a:gd name="T62" fmla="*/ 417 w 1096"/>
                  <a:gd name="T63" fmla="*/ 712 h 1096"/>
                  <a:gd name="T64" fmla="*/ 348 w 1096"/>
                  <a:gd name="T65" fmla="*/ 700 h 1096"/>
                  <a:gd name="T66" fmla="*/ 287 w 1096"/>
                  <a:gd name="T67" fmla="*/ 672 h 1096"/>
                  <a:gd name="T68" fmla="*/ 234 w 1096"/>
                  <a:gd name="T69" fmla="*/ 631 h 1096"/>
                  <a:gd name="T70" fmla="*/ 192 w 1096"/>
                  <a:gd name="T71" fmla="*/ 578 h 1096"/>
                  <a:gd name="T72" fmla="*/ 164 w 1096"/>
                  <a:gd name="T73" fmla="*/ 515 h 1096"/>
                  <a:gd name="T74" fmla="*/ 151 w 1096"/>
                  <a:gd name="T75" fmla="*/ 446 h 1096"/>
                  <a:gd name="T76" fmla="*/ 154 w 1096"/>
                  <a:gd name="T77" fmla="*/ 389 h 1096"/>
                  <a:gd name="T78" fmla="*/ 174 w 1096"/>
                  <a:gd name="T79" fmla="*/ 323 h 1096"/>
                  <a:gd name="T80" fmla="*/ 207 w 1096"/>
                  <a:gd name="T81" fmla="*/ 264 h 1096"/>
                  <a:gd name="T82" fmla="*/ 253 w 1096"/>
                  <a:gd name="T83" fmla="*/ 215 h 1096"/>
                  <a:gd name="T84" fmla="*/ 310 w 1096"/>
                  <a:gd name="T85" fmla="*/ 179 h 1096"/>
                  <a:gd name="T86" fmla="*/ 376 w 1096"/>
                  <a:gd name="T87" fmla="*/ 156 h 1096"/>
                  <a:gd name="T88" fmla="*/ 432 w 1096"/>
                  <a:gd name="T89" fmla="*/ 151 h 1096"/>
                  <a:gd name="T90" fmla="*/ 502 w 1096"/>
                  <a:gd name="T91" fmla="*/ 160 h 1096"/>
                  <a:gd name="T92" fmla="*/ 565 w 1096"/>
                  <a:gd name="T93" fmla="*/ 185 h 1096"/>
                  <a:gd name="T94" fmla="*/ 620 w 1096"/>
                  <a:gd name="T95" fmla="*/ 224 h 1096"/>
                  <a:gd name="T96" fmla="*/ 665 w 1096"/>
                  <a:gd name="T97" fmla="*/ 275 h 1096"/>
                  <a:gd name="T98" fmla="*/ 696 w 1096"/>
                  <a:gd name="T99" fmla="*/ 336 h 1096"/>
                  <a:gd name="T100" fmla="*/ 712 w 1096"/>
                  <a:gd name="T101" fmla="*/ 403 h 1096"/>
                  <a:gd name="T102" fmla="*/ 712 w 1096"/>
                  <a:gd name="T103" fmla="*/ 460 h 1096"/>
                  <a:gd name="T104" fmla="*/ 696 w 1096"/>
                  <a:gd name="T105" fmla="*/ 529 h 1096"/>
                  <a:gd name="T106" fmla="*/ 665 w 1096"/>
                  <a:gd name="T107" fmla="*/ 589 h 1096"/>
                  <a:gd name="T108" fmla="*/ 620 w 1096"/>
                  <a:gd name="T109" fmla="*/ 640 h 1096"/>
                  <a:gd name="T110" fmla="*/ 565 w 1096"/>
                  <a:gd name="T111" fmla="*/ 679 h 1096"/>
                  <a:gd name="T112" fmla="*/ 502 w 1096"/>
                  <a:gd name="T113" fmla="*/ 704 h 1096"/>
                  <a:gd name="T114" fmla="*/ 432 w 1096"/>
                  <a:gd name="T115" fmla="*/ 713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6" h="1096">
                    <a:moveTo>
                      <a:pt x="1051" y="833"/>
                    </a:moveTo>
                    <a:lnTo>
                      <a:pt x="825" y="608"/>
                    </a:lnTo>
                    <a:lnTo>
                      <a:pt x="825" y="608"/>
                    </a:lnTo>
                    <a:lnTo>
                      <a:pt x="835" y="588"/>
                    </a:lnTo>
                    <a:lnTo>
                      <a:pt x="842" y="566"/>
                    </a:lnTo>
                    <a:lnTo>
                      <a:pt x="849" y="545"/>
                    </a:lnTo>
                    <a:lnTo>
                      <a:pt x="854" y="523"/>
                    </a:lnTo>
                    <a:lnTo>
                      <a:pt x="858" y="501"/>
                    </a:lnTo>
                    <a:lnTo>
                      <a:pt x="861" y="479"/>
                    </a:lnTo>
                    <a:lnTo>
                      <a:pt x="863" y="455"/>
                    </a:lnTo>
                    <a:lnTo>
                      <a:pt x="864" y="432"/>
                    </a:lnTo>
                    <a:lnTo>
                      <a:pt x="864" y="432"/>
                    </a:lnTo>
                    <a:lnTo>
                      <a:pt x="863" y="409"/>
                    </a:lnTo>
                    <a:lnTo>
                      <a:pt x="862" y="388"/>
                    </a:lnTo>
                    <a:lnTo>
                      <a:pt x="859" y="366"/>
                    </a:lnTo>
                    <a:lnTo>
                      <a:pt x="855" y="345"/>
                    </a:lnTo>
                    <a:lnTo>
                      <a:pt x="850" y="324"/>
                    </a:lnTo>
                    <a:lnTo>
                      <a:pt x="845" y="303"/>
                    </a:lnTo>
                    <a:lnTo>
                      <a:pt x="838" y="284"/>
                    </a:lnTo>
                    <a:lnTo>
                      <a:pt x="829" y="264"/>
                    </a:lnTo>
                    <a:lnTo>
                      <a:pt x="821" y="245"/>
                    </a:lnTo>
                    <a:lnTo>
                      <a:pt x="812" y="227"/>
                    </a:lnTo>
                    <a:lnTo>
                      <a:pt x="801" y="208"/>
                    </a:lnTo>
                    <a:lnTo>
                      <a:pt x="790" y="191"/>
                    </a:lnTo>
                    <a:lnTo>
                      <a:pt x="777" y="174"/>
                    </a:lnTo>
                    <a:lnTo>
                      <a:pt x="765" y="157"/>
                    </a:lnTo>
                    <a:lnTo>
                      <a:pt x="752" y="142"/>
                    </a:lnTo>
                    <a:lnTo>
                      <a:pt x="738" y="127"/>
                    </a:lnTo>
                    <a:lnTo>
                      <a:pt x="722" y="112"/>
                    </a:lnTo>
                    <a:lnTo>
                      <a:pt x="706" y="99"/>
                    </a:lnTo>
                    <a:lnTo>
                      <a:pt x="690" y="86"/>
                    </a:lnTo>
                    <a:lnTo>
                      <a:pt x="673" y="74"/>
                    </a:lnTo>
                    <a:lnTo>
                      <a:pt x="656" y="62"/>
                    </a:lnTo>
                    <a:lnTo>
                      <a:pt x="638" y="52"/>
                    </a:lnTo>
                    <a:lnTo>
                      <a:pt x="619" y="43"/>
                    </a:lnTo>
                    <a:lnTo>
                      <a:pt x="600" y="34"/>
                    </a:lnTo>
                    <a:lnTo>
                      <a:pt x="581" y="27"/>
                    </a:lnTo>
                    <a:lnTo>
                      <a:pt x="560" y="20"/>
                    </a:lnTo>
                    <a:lnTo>
                      <a:pt x="540" y="13"/>
                    </a:lnTo>
                    <a:lnTo>
                      <a:pt x="518" y="9"/>
                    </a:lnTo>
                    <a:lnTo>
                      <a:pt x="498" y="5"/>
                    </a:lnTo>
                    <a:lnTo>
                      <a:pt x="476" y="2"/>
                    </a:lnTo>
                    <a:lnTo>
                      <a:pt x="454" y="0"/>
                    </a:lnTo>
                    <a:lnTo>
                      <a:pt x="432" y="0"/>
                    </a:lnTo>
                    <a:lnTo>
                      <a:pt x="432" y="0"/>
                    </a:lnTo>
                    <a:lnTo>
                      <a:pt x="409" y="0"/>
                    </a:lnTo>
                    <a:lnTo>
                      <a:pt x="388" y="2"/>
                    </a:lnTo>
                    <a:lnTo>
                      <a:pt x="367" y="5"/>
                    </a:lnTo>
                    <a:lnTo>
                      <a:pt x="345" y="9"/>
                    </a:lnTo>
                    <a:lnTo>
                      <a:pt x="324" y="13"/>
                    </a:lnTo>
                    <a:lnTo>
                      <a:pt x="303" y="20"/>
                    </a:lnTo>
                    <a:lnTo>
                      <a:pt x="284" y="27"/>
                    </a:lnTo>
                    <a:lnTo>
                      <a:pt x="265" y="34"/>
                    </a:lnTo>
                    <a:lnTo>
                      <a:pt x="245" y="43"/>
                    </a:lnTo>
                    <a:lnTo>
                      <a:pt x="227" y="52"/>
                    </a:lnTo>
                    <a:lnTo>
                      <a:pt x="208" y="62"/>
                    </a:lnTo>
                    <a:lnTo>
                      <a:pt x="191" y="74"/>
                    </a:lnTo>
                    <a:lnTo>
                      <a:pt x="174" y="86"/>
                    </a:lnTo>
                    <a:lnTo>
                      <a:pt x="157" y="99"/>
                    </a:lnTo>
                    <a:lnTo>
                      <a:pt x="142" y="112"/>
                    </a:lnTo>
                    <a:lnTo>
                      <a:pt x="127" y="127"/>
                    </a:lnTo>
                    <a:lnTo>
                      <a:pt x="113" y="142"/>
                    </a:lnTo>
                    <a:lnTo>
                      <a:pt x="99" y="157"/>
                    </a:lnTo>
                    <a:lnTo>
                      <a:pt x="86" y="174"/>
                    </a:lnTo>
                    <a:lnTo>
                      <a:pt x="74" y="191"/>
                    </a:lnTo>
                    <a:lnTo>
                      <a:pt x="63" y="208"/>
                    </a:lnTo>
                    <a:lnTo>
                      <a:pt x="52" y="227"/>
                    </a:lnTo>
                    <a:lnTo>
                      <a:pt x="43" y="245"/>
                    </a:lnTo>
                    <a:lnTo>
                      <a:pt x="34" y="264"/>
                    </a:lnTo>
                    <a:lnTo>
                      <a:pt x="27" y="284"/>
                    </a:lnTo>
                    <a:lnTo>
                      <a:pt x="20" y="303"/>
                    </a:lnTo>
                    <a:lnTo>
                      <a:pt x="14" y="324"/>
                    </a:lnTo>
                    <a:lnTo>
                      <a:pt x="10" y="345"/>
                    </a:lnTo>
                    <a:lnTo>
                      <a:pt x="6" y="366"/>
                    </a:lnTo>
                    <a:lnTo>
                      <a:pt x="2" y="388"/>
                    </a:lnTo>
                    <a:lnTo>
                      <a:pt x="1" y="409"/>
                    </a:lnTo>
                    <a:lnTo>
                      <a:pt x="0" y="432"/>
                    </a:lnTo>
                    <a:lnTo>
                      <a:pt x="0" y="432"/>
                    </a:lnTo>
                    <a:lnTo>
                      <a:pt x="1" y="454"/>
                    </a:lnTo>
                    <a:lnTo>
                      <a:pt x="2" y="476"/>
                    </a:lnTo>
                    <a:lnTo>
                      <a:pt x="6" y="498"/>
                    </a:lnTo>
                    <a:lnTo>
                      <a:pt x="10" y="518"/>
                    </a:lnTo>
                    <a:lnTo>
                      <a:pt x="14" y="540"/>
                    </a:lnTo>
                    <a:lnTo>
                      <a:pt x="20" y="560"/>
                    </a:lnTo>
                    <a:lnTo>
                      <a:pt x="27" y="581"/>
                    </a:lnTo>
                    <a:lnTo>
                      <a:pt x="34" y="600"/>
                    </a:lnTo>
                    <a:lnTo>
                      <a:pt x="43" y="619"/>
                    </a:lnTo>
                    <a:lnTo>
                      <a:pt x="52" y="638"/>
                    </a:lnTo>
                    <a:lnTo>
                      <a:pt x="63" y="656"/>
                    </a:lnTo>
                    <a:lnTo>
                      <a:pt x="74" y="673"/>
                    </a:lnTo>
                    <a:lnTo>
                      <a:pt x="86" y="690"/>
                    </a:lnTo>
                    <a:lnTo>
                      <a:pt x="99" y="706"/>
                    </a:lnTo>
                    <a:lnTo>
                      <a:pt x="113" y="722"/>
                    </a:lnTo>
                    <a:lnTo>
                      <a:pt x="127" y="737"/>
                    </a:lnTo>
                    <a:lnTo>
                      <a:pt x="142" y="751"/>
                    </a:lnTo>
                    <a:lnTo>
                      <a:pt x="157" y="765"/>
                    </a:lnTo>
                    <a:lnTo>
                      <a:pt x="174" y="777"/>
                    </a:lnTo>
                    <a:lnTo>
                      <a:pt x="191" y="790"/>
                    </a:lnTo>
                    <a:lnTo>
                      <a:pt x="208" y="801"/>
                    </a:lnTo>
                    <a:lnTo>
                      <a:pt x="227" y="811"/>
                    </a:lnTo>
                    <a:lnTo>
                      <a:pt x="245" y="821"/>
                    </a:lnTo>
                    <a:lnTo>
                      <a:pt x="265" y="829"/>
                    </a:lnTo>
                    <a:lnTo>
                      <a:pt x="284" y="838"/>
                    </a:lnTo>
                    <a:lnTo>
                      <a:pt x="303" y="844"/>
                    </a:lnTo>
                    <a:lnTo>
                      <a:pt x="324" y="850"/>
                    </a:lnTo>
                    <a:lnTo>
                      <a:pt x="345" y="855"/>
                    </a:lnTo>
                    <a:lnTo>
                      <a:pt x="367" y="859"/>
                    </a:lnTo>
                    <a:lnTo>
                      <a:pt x="388" y="861"/>
                    </a:lnTo>
                    <a:lnTo>
                      <a:pt x="409" y="863"/>
                    </a:lnTo>
                    <a:lnTo>
                      <a:pt x="432" y="864"/>
                    </a:lnTo>
                    <a:lnTo>
                      <a:pt x="432" y="864"/>
                    </a:lnTo>
                    <a:lnTo>
                      <a:pt x="455" y="863"/>
                    </a:lnTo>
                    <a:lnTo>
                      <a:pt x="479" y="861"/>
                    </a:lnTo>
                    <a:lnTo>
                      <a:pt x="501" y="858"/>
                    </a:lnTo>
                    <a:lnTo>
                      <a:pt x="524" y="854"/>
                    </a:lnTo>
                    <a:lnTo>
                      <a:pt x="545" y="848"/>
                    </a:lnTo>
                    <a:lnTo>
                      <a:pt x="566" y="842"/>
                    </a:lnTo>
                    <a:lnTo>
                      <a:pt x="588" y="835"/>
                    </a:lnTo>
                    <a:lnTo>
                      <a:pt x="608" y="825"/>
                    </a:lnTo>
                    <a:lnTo>
                      <a:pt x="833" y="1051"/>
                    </a:lnTo>
                    <a:lnTo>
                      <a:pt x="833" y="1051"/>
                    </a:lnTo>
                    <a:lnTo>
                      <a:pt x="845" y="1061"/>
                    </a:lnTo>
                    <a:lnTo>
                      <a:pt x="857" y="1070"/>
                    </a:lnTo>
                    <a:lnTo>
                      <a:pt x="870" y="1078"/>
                    </a:lnTo>
                    <a:lnTo>
                      <a:pt x="884" y="1084"/>
                    </a:lnTo>
                    <a:lnTo>
                      <a:pt x="898" y="1090"/>
                    </a:lnTo>
                    <a:lnTo>
                      <a:pt x="912" y="1093"/>
                    </a:lnTo>
                    <a:lnTo>
                      <a:pt x="927" y="1095"/>
                    </a:lnTo>
                    <a:lnTo>
                      <a:pt x="942" y="1096"/>
                    </a:lnTo>
                    <a:lnTo>
                      <a:pt x="942" y="1096"/>
                    </a:lnTo>
                    <a:lnTo>
                      <a:pt x="957" y="1095"/>
                    </a:lnTo>
                    <a:lnTo>
                      <a:pt x="971" y="1093"/>
                    </a:lnTo>
                    <a:lnTo>
                      <a:pt x="986" y="1090"/>
                    </a:lnTo>
                    <a:lnTo>
                      <a:pt x="1000" y="1084"/>
                    </a:lnTo>
                    <a:lnTo>
                      <a:pt x="1013" y="1078"/>
                    </a:lnTo>
                    <a:lnTo>
                      <a:pt x="1026" y="1070"/>
                    </a:lnTo>
                    <a:lnTo>
                      <a:pt x="1039" y="1061"/>
                    </a:lnTo>
                    <a:lnTo>
                      <a:pt x="1051" y="1051"/>
                    </a:lnTo>
                    <a:lnTo>
                      <a:pt x="1051" y="1051"/>
                    </a:lnTo>
                    <a:lnTo>
                      <a:pt x="1061" y="1039"/>
                    </a:lnTo>
                    <a:lnTo>
                      <a:pt x="1070" y="1026"/>
                    </a:lnTo>
                    <a:lnTo>
                      <a:pt x="1078" y="1013"/>
                    </a:lnTo>
                    <a:lnTo>
                      <a:pt x="1084" y="1000"/>
                    </a:lnTo>
                    <a:lnTo>
                      <a:pt x="1090" y="986"/>
                    </a:lnTo>
                    <a:lnTo>
                      <a:pt x="1093" y="971"/>
                    </a:lnTo>
                    <a:lnTo>
                      <a:pt x="1095" y="956"/>
                    </a:lnTo>
                    <a:lnTo>
                      <a:pt x="1096" y="942"/>
                    </a:lnTo>
                    <a:lnTo>
                      <a:pt x="1096" y="942"/>
                    </a:lnTo>
                    <a:lnTo>
                      <a:pt x="1095" y="927"/>
                    </a:lnTo>
                    <a:lnTo>
                      <a:pt x="1093" y="912"/>
                    </a:lnTo>
                    <a:lnTo>
                      <a:pt x="1090" y="898"/>
                    </a:lnTo>
                    <a:lnTo>
                      <a:pt x="1084" y="884"/>
                    </a:lnTo>
                    <a:lnTo>
                      <a:pt x="1078" y="870"/>
                    </a:lnTo>
                    <a:lnTo>
                      <a:pt x="1070" y="857"/>
                    </a:lnTo>
                    <a:lnTo>
                      <a:pt x="1061" y="845"/>
                    </a:lnTo>
                    <a:lnTo>
                      <a:pt x="1051" y="833"/>
                    </a:lnTo>
                    <a:lnTo>
                      <a:pt x="1051" y="833"/>
                    </a:lnTo>
                    <a:close/>
                    <a:moveTo>
                      <a:pt x="432" y="713"/>
                    </a:moveTo>
                    <a:lnTo>
                      <a:pt x="432" y="713"/>
                    </a:lnTo>
                    <a:lnTo>
                      <a:pt x="417" y="712"/>
                    </a:lnTo>
                    <a:lnTo>
                      <a:pt x="403" y="711"/>
                    </a:lnTo>
                    <a:lnTo>
                      <a:pt x="389" y="709"/>
                    </a:lnTo>
                    <a:lnTo>
                      <a:pt x="376" y="707"/>
                    </a:lnTo>
                    <a:lnTo>
                      <a:pt x="361" y="704"/>
                    </a:lnTo>
                    <a:lnTo>
                      <a:pt x="348" y="700"/>
                    </a:lnTo>
                    <a:lnTo>
                      <a:pt x="336" y="696"/>
                    </a:lnTo>
                    <a:lnTo>
                      <a:pt x="323" y="691"/>
                    </a:lnTo>
                    <a:lnTo>
                      <a:pt x="310" y="685"/>
                    </a:lnTo>
                    <a:lnTo>
                      <a:pt x="298" y="679"/>
                    </a:lnTo>
                    <a:lnTo>
                      <a:pt x="287" y="672"/>
                    </a:lnTo>
                    <a:lnTo>
                      <a:pt x="275" y="664"/>
                    </a:lnTo>
                    <a:lnTo>
                      <a:pt x="265" y="657"/>
                    </a:lnTo>
                    <a:lnTo>
                      <a:pt x="253" y="649"/>
                    </a:lnTo>
                    <a:lnTo>
                      <a:pt x="243" y="640"/>
                    </a:lnTo>
                    <a:lnTo>
                      <a:pt x="234" y="631"/>
                    </a:lnTo>
                    <a:lnTo>
                      <a:pt x="225" y="620"/>
                    </a:lnTo>
                    <a:lnTo>
                      <a:pt x="216" y="610"/>
                    </a:lnTo>
                    <a:lnTo>
                      <a:pt x="207" y="600"/>
                    </a:lnTo>
                    <a:lnTo>
                      <a:pt x="199" y="589"/>
                    </a:lnTo>
                    <a:lnTo>
                      <a:pt x="192" y="578"/>
                    </a:lnTo>
                    <a:lnTo>
                      <a:pt x="185" y="565"/>
                    </a:lnTo>
                    <a:lnTo>
                      <a:pt x="179" y="553"/>
                    </a:lnTo>
                    <a:lnTo>
                      <a:pt x="174" y="541"/>
                    </a:lnTo>
                    <a:lnTo>
                      <a:pt x="169" y="529"/>
                    </a:lnTo>
                    <a:lnTo>
                      <a:pt x="164" y="515"/>
                    </a:lnTo>
                    <a:lnTo>
                      <a:pt x="161" y="502"/>
                    </a:lnTo>
                    <a:lnTo>
                      <a:pt x="156" y="489"/>
                    </a:lnTo>
                    <a:lnTo>
                      <a:pt x="154" y="475"/>
                    </a:lnTo>
                    <a:lnTo>
                      <a:pt x="152" y="460"/>
                    </a:lnTo>
                    <a:lnTo>
                      <a:pt x="151" y="446"/>
                    </a:lnTo>
                    <a:lnTo>
                      <a:pt x="151" y="432"/>
                    </a:lnTo>
                    <a:lnTo>
                      <a:pt x="151" y="432"/>
                    </a:lnTo>
                    <a:lnTo>
                      <a:pt x="151" y="417"/>
                    </a:lnTo>
                    <a:lnTo>
                      <a:pt x="152" y="403"/>
                    </a:lnTo>
                    <a:lnTo>
                      <a:pt x="154" y="389"/>
                    </a:lnTo>
                    <a:lnTo>
                      <a:pt x="156" y="376"/>
                    </a:lnTo>
                    <a:lnTo>
                      <a:pt x="161" y="361"/>
                    </a:lnTo>
                    <a:lnTo>
                      <a:pt x="164" y="348"/>
                    </a:lnTo>
                    <a:lnTo>
                      <a:pt x="169" y="336"/>
                    </a:lnTo>
                    <a:lnTo>
                      <a:pt x="174" y="323"/>
                    </a:lnTo>
                    <a:lnTo>
                      <a:pt x="179" y="310"/>
                    </a:lnTo>
                    <a:lnTo>
                      <a:pt x="185" y="298"/>
                    </a:lnTo>
                    <a:lnTo>
                      <a:pt x="192" y="287"/>
                    </a:lnTo>
                    <a:lnTo>
                      <a:pt x="199" y="275"/>
                    </a:lnTo>
                    <a:lnTo>
                      <a:pt x="207" y="264"/>
                    </a:lnTo>
                    <a:lnTo>
                      <a:pt x="216" y="253"/>
                    </a:lnTo>
                    <a:lnTo>
                      <a:pt x="225" y="243"/>
                    </a:lnTo>
                    <a:lnTo>
                      <a:pt x="234" y="234"/>
                    </a:lnTo>
                    <a:lnTo>
                      <a:pt x="243" y="224"/>
                    </a:lnTo>
                    <a:lnTo>
                      <a:pt x="253" y="215"/>
                    </a:lnTo>
                    <a:lnTo>
                      <a:pt x="265" y="207"/>
                    </a:lnTo>
                    <a:lnTo>
                      <a:pt x="275" y="199"/>
                    </a:lnTo>
                    <a:lnTo>
                      <a:pt x="287" y="192"/>
                    </a:lnTo>
                    <a:lnTo>
                      <a:pt x="298" y="185"/>
                    </a:lnTo>
                    <a:lnTo>
                      <a:pt x="310" y="179"/>
                    </a:lnTo>
                    <a:lnTo>
                      <a:pt x="323" y="174"/>
                    </a:lnTo>
                    <a:lnTo>
                      <a:pt x="336" y="169"/>
                    </a:lnTo>
                    <a:lnTo>
                      <a:pt x="348" y="163"/>
                    </a:lnTo>
                    <a:lnTo>
                      <a:pt x="361" y="160"/>
                    </a:lnTo>
                    <a:lnTo>
                      <a:pt x="376" y="156"/>
                    </a:lnTo>
                    <a:lnTo>
                      <a:pt x="389" y="154"/>
                    </a:lnTo>
                    <a:lnTo>
                      <a:pt x="403" y="152"/>
                    </a:lnTo>
                    <a:lnTo>
                      <a:pt x="417" y="151"/>
                    </a:lnTo>
                    <a:lnTo>
                      <a:pt x="432" y="151"/>
                    </a:lnTo>
                    <a:lnTo>
                      <a:pt x="432" y="151"/>
                    </a:lnTo>
                    <a:lnTo>
                      <a:pt x="446" y="151"/>
                    </a:lnTo>
                    <a:lnTo>
                      <a:pt x="460" y="152"/>
                    </a:lnTo>
                    <a:lnTo>
                      <a:pt x="475" y="154"/>
                    </a:lnTo>
                    <a:lnTo>
                      <a:pt x="489" y="156"/>
                    </a:lnTo>
                    <a:lnTo>
                      <a:pt x="502" y="160"/>
                    </a:lnTo>
                    <a:lnTo>
                      <a:pt x="515" y="163"/>
                    </a:lnTo>
                    <a:lnTo>
                      <a:pt x="529" y="169"/>
                    </a:lnTo>
                    <a:lnTo>
                      <a:pt x="541" y="174"/>
                    </a:lnTo>
                    <a:lnTo>
                      <a:pt x="554" y="179"/>
                    </a:lnTo>
                    <a:lnTo>
                      <a:pt x="565" y="185"/>
                    </a:lnTo>
                    <a:lnTo>
                      <a:pt x="578" y="192"/>
                    </a:lnTo>
                    <a:lnTo>
                      <a:pt x="589" y="199"/>
                    </a:lnTo>
                    <a:lnTo>
                      <a:pt x="600" y="207"/>
                    </a:lnTo>
                    <a:lnTo>
                      <a:pt x="610" y="215"/>
                    </a:lnTo>
                    <a:lnTo>
                      <a:pt x="620" y="224"/>
                    </a:lnTo>
                    <a:lnTo>
                      <a:pt x="631" y="234"/>
                    </a:lnTo>
                    <a:lnTo>
                      <a:pt x="640" y="243"/>
                    </a:lnTo>
                    <a:lnTo>
                      <a:pt x="649" y="253"/>
                    </a:lnTo>
                    <a:lnTo>
                      <a:pt x="657" y="264"/>
                    </a:lnTo>
                    <a:lnTo>
                      <a:pt x="665" y="275"/>
                    </a:lnTo>
                    <a:lnTo>
                      <a:pt x="672" y="287"/>
                    </a:lnTo>
                    <a:lnTo>
                      <a:pt x="680" y="298"/>
                    </a:lnTo>
                    <a:lnTo>
                      <a:pt x="686" y="310"/>
                    </a:lnTo>
                    <a:lnTo>
                      <a:pt x="691" y="323"/>
                    </a:lnTo>
                    <a:lnTo>
                      <a:pt x="696" y="336"/>
                    </a:lnTo>
                    <a:lnTo>
                      <a:pt x="701" y="348"/>
                    </a:lnTo>
                    <a:lnTo>
                      <a:pt x="704" y="361"/>
                    </a:lnTo>
                    <a:lnTo>
                      <a:pt x="707" y="376"/>
                    </a:lnTo>
                    <a:lnTo>
                      <a:pt x="710" y="389"/>
                    </a:lnTo>
                    <a:lnTo>
                      <a:pt x="712" y="403"/>
                    </a:lnTo>
                    <a:lnTo>
                      <a:pt x="713" y="417"/>
                    </a:lnTo>
                    <a:lnTo>
                      <a:pt x="713" y="432"/>
                    </a:lnTo>
                    <a:lnTo>
                      <a:pt x="713" y="432"/>
                    </a:lnTo>
                    <a:lnTo>
                      <a:pt x="713" y="446"/>
                    </a:lnTo>
                    <a:lnTo>
                      <a:pt x="712" y="460"/>
                    </a:lnTo>
                    <a:lnTo>
                      <a:pt x="710" y="475"/>
                    </a:lnTo>
                    <a:lnTo>
                      <a:pt x="707" y="489"/>
                    </a:lnTo>
                    <a:lnTo>
                      <a:pt x="704" y="502"/>
                    </a:lnTo>
                    <a:lnTo>
                      <a:pt x="701" y="515"/>
                    </a:lnTo>
                    <a:lnTo>
                      <a:pt x="696" y="529"/>
                    </a:lnTo>
                    <a:lnTo>
                      <a:pt x="691" y="541"/>
                    </a:lnTo>
                    <a:lnTo>
                      <a:pt x="686" y="553"/>
                    </a:lnTo>
                    <a:lnTo>
                      <a:pt x="680" y="565"/>
                    </a:lnTo>
                    <a:lnTo>
                      <a:pt x="672" y="578"/>
                    </a:lnTo>
                    <a:lnTo>
                      <a:pt x="665" y="589"/>
                    </a:lnTo>
                    <a:lnTo>
                      <a:pt x="657" y="600"/>
                    </a:lnTo>
                    <a:lnTo>
                      <a:pt x="649" y="610"/>
                    </a:lnTo>
                    <a:lnTo>
                      <a:pt x="640" y="620"/>
                    </a:lnTo>
                    <a:lnTo>
                      <a:pt x="631" y="631"/>
                    </a:lnTo>
                    <a:lnTo>
                      <a:pt x="620" y="640"/>
                    </a:lnTo>
                    <a:lnTo>
                      <a:pt x="610" y="649"/>
                    </a:lnTo>
                    <a:lnTo>
                      <a:pt x="600" y="657"/>
                    </a:lnTo>
                    <a:lnTo>
                      <a:pt x="589" y="664"/>
                    </a:lnTo>
                    <a:lnTo>
                      <a:pt x="578" y="672"/>
                    </a:lnTo>
                    <a:lnTo>
                      <a:pt x="565" y="679"/>
                    </a:lnTo>
                    <a:lnTo>
                      <a:pt x="554" y="685"/>
                    </a:lnTo>
                    <a:lnTo>
                      <a:pt x="541" y="691"/>
                    </a:lnTo>
                    <a:lnTo>
                      <a:pt x="529" y="696"/>
                    </a:lnTo>
                    <a:lnTo>
                      <a:pt x="515" y="700"/>
                    </a:lnTo>
                    <a:lnTo>
                      <a:pt x="502" y="704"/>
                    </a:lnTo>
                    <a:lnTo>
                      <a:pt x="489" y="707"/>
                    </a:lnTo>
                    <a:lnTo>
                      <a:pt x="475" y="709"/>
                    </a:lnTo>
                    <a:lnTo>
                      <a:pt x="460" y="711"/>
                    </a:lnTo>
                    <a:lnTo>
                      <a:pt x="446" y="712"/>
                    </a:lnTo>
                    <a:lnTo>
                      <a:pt x="432" y="713"/>
                    </a:lnTo>
                    <a:lnTo>
                      <a:pt x="432" y="713"/>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ＭＳ Ｐゴシック"/>
                  <a:ea typeface="ＭＳ Ｐゴシック"/>
                  <a:cs typeface="ＭＳ Ｐゴシック"/>
                </a:endParaRPr>
              </a:p>
            </p:txBody>
          </p:sp>
          <p:sp>
            <p:nvSpPr>
              <p:cNvPr id="121" name="Freeform 246"/>
              <p:cNvSpPr>
                <a:spLocks/>
              </p:cNvSpPr>
              <p:nvPr/>
            </p:nvSpPr>
            <p:spPr bwMode="auto">
              <a:xfrm>
                <a:off x="2827882" y="2955100"/>
                <a:ext cx="107854" cy="287548"/>
              </a:xfrm>
              <a:custGeom>
                <a:avLst/>
                <a:gdLst>
                  <a:gd name="T0" fmla="*/ 529 w 529"/>
                  <a:gd name="T1" fmla="*/ 0 h 1446"/>
                  <a:gd name="T2" fmla="*/ 473 w 529"/>
                  <a:gd name="T3" fmla="*/ 21 h 1446"/>
                  <a:gd name="T4" fmla="*/ 418 w 529"/>
                  <a:gd name="T5" fmla="*/ 46 h 1446"/>
                  <a:gd name="T6" fmla="*/ 367 w 529"/>
                  <a:gd name="T7" fmla="*/ 75 h 1446"/>
                  <a:gd name="T8" fmla="*/ 317 w 529"/>
                  <a:gd name="T9" fmla="*/ 107 h 1446"/>
                  <a:gd name="T10" fmla="*/ 271 w 529"/>
                  <a:gd name="T11" fmla="*/ 144 h 1446"/>
                  <a:gd name="T12" fmla="*/ 227 w 529"/>
                  <a:gd name="T13" fmla="*/ 184 h 1446"/>
                  <a:gd name="T14" fmla="*/ 186 w 529"/>
                  <a:gd name="T15" fmla="*/ 227 h 1446"/>
                  <a:gd name="T16" fmla="*/ 150 w 529"/>
                  <a:gd name="T17" fmla="*/ 273 h 1446"/>
                  <a:gd name="T18" fmla="*/ 116 w 529"/>
                  <a:gd name="T19" fmla="*/ 321 h 1446"/>
                  <a:gd name="T20" fmla="*/ 86 w 529"/>
                  <a:gd name="T21" fmla="*/ 374 h 1446"/>
                  <a:gd name="T22" fmla="*/ 61 w 529"/>
                  <a:gd name="T23" fmla="*/ 427 h 1446"/>
                  <a:gd name="T24" fmla="*/ 40 w 529"/>
                  <a:gd name="T25" fmla="*/ 483 h 1446"/>
                  <a:gd name="T26" fmla="*/ 23 w 529"/>
                  <a:gd name="T27" fmla="*/ 541 h 1446"/>
                  <a:gd name="T28" fmla="*/ 10 w 529"/>
                  <a:gd name="T29" fmla="*/ 601 h 1446"/>
                  <a:gd name="T30" fmla="*/ 3 w 529"/>
                  <a:gd name="T31" fmla="*/ 662 h 1446"/>
                  <a:gd name="T32" fmla="*/ 0 w 529"/>
                  <a:gd name="T33" fmla="*/ 725 h 1446"/>
                  <a:gd name="T34" fmla="*/ 1 w 529"/>
                  <a:gd name="T35" fmla="*/ 757 h 1446"/>
                  <a:gd name="T36" fmla="*/ 6 w 529"/>
                  <a:gd name="T37" fmla="*/ 817 h 1446"/>
                  <a:gd name="T38" fmla="*/ 16 w 529"/>
                  <a:gd name="T39" fmla="*/ 877 h 1446"/>
                  <a:gd name="T40" fmla="*/ 30 w 529"/>
                  <a:gd name="T41" fmla="*/ 936 h 1446"/>
                  <a:gd name="T42" fmla="*/ 50 w 529"/>
                  <a:gd name="T43" fmla="*/ 992 h 1446"/>
                  <a:gd name="T44" fmla="*/ 73 w 529"/>
                  <a:gd name="T45" fmla="*/ 1046 h 1446"/>
                  <a:gd name="T46" fmla="*/ 101 w 529"/>
                  <a:gd name="T47" fmla="*/ 1098 h 1446"/>
                  <a:gd name="T48" fmla="*/ 132 w 529"/>
                  <a:gd name="T49" fmla="*/ 1148 h 1446"/>
                  <a:gd name="T50" fmla="*/ 167 w 529"/>
                  <a:gd name="T51" fmla="*/ 1195 h 1446"/>
                  <a:gd name="T52" fmla="*/ 206 w 529"/>
                  <a:gd name="T53" fmla="*/ 1239 h 1446"/>
                  <a:gd name="T54" fmla="*/ 248 w 529"/>
                  <a:gd name="T55" fmla="*/ 1280 h 1446"/>
                  <a:gd name="T56" fmla="*/ 291 w 529"/>
                  <a:gd name="T57" fmla="*/ 1318 h 1446"/>
                  <a:gd name="T58" fmla="*/ 338 w 529"/>
                  <a:gd name="T59" fmla="*/ 1353 h 1446"/>
                  <a:gd name="T60" fmla="*/ 388 w 529"/>
                  <a:gd name="T61" fmla="*/ 1384 h 1446"/>
                  <a:gd name="T62" fmla="*/ 440 w 529"/>
                  <a:gd name="T63" fmla="*/ 1411 h 1446"/>
                  <a:gd name="T64" fmla="*/ 494 w 529"/>
                  <a:gd name="T65" fmla="*/ 1435 h 1446"/>
                  <a:gd name="T66" fmla="*/ 522 w 529"/>
                  <a:gd name="T67" fmla="*/ 1446 h 1446"/>
                  <a:gd name="T68" fmla="*/ 460 w 529"/>
                  <a:gd name="T69" fmla="*/ 1377 h 1446"/>
                  <a:gd name="T70" fmla="*/ 404 w 529"/>
                  <a:gd name="T71" fmla="*/ 1303 h 1446"/>
                  <a:gd name="T72" fmla="*/ 354 w 529"/>
                  <a:gd name="T73" fmla="*/ 1220 h 1446"/>
                  <a:gd name="T74" fmla="*/ 311 w 529"/>
                  <a:gd name="T75" fmla="*/ 1132 h 1446"/>
                  <a:gd name="T76" fmla="*/ 284 w 529"/>
                  <a:gd name="T77" fmla="*/ 1062 h 1446"/>
                  <a:gd name="T78" fmla="*/ 269 w 529"/>
                  <a:gd name="T79" fmla="*/ 1014 h 1446"/>
                  <a:gd name="T80" fmla="*/ 256 w 529"/>
                  <a:gd name="T81" fmla="*/ 965 h 1446"/>
                  <a:gd name="T82" fmla="*/ 246 w 529"/>
                  <a:gd name="T83" fmla="*/ 914 h 1446"/>
                  <a:gd name="T84" fmla="*/ 237 w 529"/>
                  <a:gd name="T85" fmla="*/ 863 h 1446"/>
                  <a:gd name="T86" fmla="*/ 232 w 529"/>
                  <a:gd name="T87" fmla="*/ 811 h 1446"/>
                  <a:gd name="T88" fmla="*/ 229 w 529"/>
                  <a:gd name="T89" fmla="*/ 758 h 1446"/>
                  <a:gd name="T90" fmla="*/ 229 w 529"/>
                  <a:gd name="T91" fmla="*/ 731 h 1446"/>
                  <a:gd name="T92" fmla="*/ 230 w 529"/>
                  <a:gd name="T93" fmla="*/ 675 h 1446"/>
                  <a:gd name="T94" fmla="*/ 234 w 529"/>
                  <a:gd name="T95" fmla="*/ 621 h 1446"/>
                  <a:gd name="T96" fmla="*/ 241 w 529"/>
                  <a:gd name="T97" fmla="*/ 567 h 1446"/>
                  <a:gd name="T98" fmla="*/ 251 w 529"/>
                  <a:gd name="T99" fmla="*/ 515 h 1446"/>
                  <a:gd name="T100" fmla="*/ 262 w 529"/>
                  <a:gd name="T101" fmla="*/ 464 h 1446"/>
                  <a:gd name="T102" fmla="*/ 276 w 529"/>
                  <a:gd name="T103" fmla="*/ 414 h 1446"/>
                  <a:gd name="T104" fmla="*/ 292 w 529"/>
                  <a:gd name="T105" fmla="*/ 365 h 1446"/>
                  <a:gd name="T106" fmla="*/ 311 w 529"/>
                  <a:gd name="T107" fmla="*/ 317 h 1446"/>
                  <a:gd name="T108" fmla="*/ 331 w 529"/>
                  <a:gd name="T109" fmla="*/ 272 h 1446"/>
                  <a:gd name="T110" fmla="*/ 354 w 529"/>
                  <a:gd name="T111" fmla="*/ 228 h 1446"/>
                  <a:gd name="T112" fmla="*/ 379 w 529"/>
                  <a:gd name="T113" fmla="*/ 185 h 1446"/>
                  <a:gd name="T114" fmla="*/ 406 w 529"/>
                  <a:gd name="T115" fmla="*/ 144 h 1446"/>
                  <a:gd name="T116" fmla="*/ 434 w 529"/>
                  <a:gd name="T117" fmla="*/ 105 h 1446"/>
                  <a:gd name="T118" fmla="*/ 464 w 529"/>
                  <a:gd name="T119" fmla="*/ 69 h 1446"/>
                  <a:gd name="T120" fmla="*/ 495 w 529"/>
                  <a:gd name="T121" fmla="*/ 33 h 1446"/>
                  <a:gd name="T122" fmla="*/ 529 w 529"/>
                  <a:gd name="T123"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9" h="1446">
                    <a:moveTo>
                      <a:pt x="529" y="0"/>
                    </a:moveTo>
                    <a:lnTo>
                      <a:pt x="529" y="0"/>
                    </a:lnTo>
                    <a:lnTo>
                      <a:pt x="500" y="10"/>
                    </a:lnTo>
                    <a:lnTo>
                      <a:pt x="473" y="21"/>
                    </a:lnTo>
                    <a:lnTo>
                      <a:pt x="445" y="33"/>
                    </a:lnTo>
                    <a:lnTo>
                      <a:pt x="418" y="46"/>
                    </a:lnTo>
                    <a:lnTo>
                      <a:pt x="392" y="59"/>
                    </a:lnTo>
                    <a:lnTo>
                      <a:pt x="367" y="75"/>
                    </a:lnTo>
                    <a:lnTo>
                      <a:pt x="341" y="91"/>
                    </a:lnTo>
                    <a:lnTo>
                      <a:pt x="317" y="107"/>
                    </a:lnTo>
                    <a:lnTo>
                      <a:pt x="293" y="126"/>
                    </a:lnTo>
                    <a:lnTo>
                      <a:pt x="271" y="144"/>
                    </a:lnTo>
                    <a:lnTo>
                      <a:pt x="249" y="163"/>
                    </a:lnTo>
                    <a:lnTo>
                      <a:pt x="227" y="184"/>
                    </a:lnTo>
                    <a:lnTo>
                      <a:pt x="207" y="205"/>
                    </a:lnTo>
                    <a:lnTo>
                      <a:pt x="186" y="227"/>
                    </a:lnTo>
                    <a:lnTo>
                      <a:pt x="168" y="249"/>
                    </a:lnTo>
                    <a:lnTo>
                      <a:pt x="150" y="273"/>
                    </a:lnTo>
                    <a:lnTo>
                      <a:pt x="132" y="297"/>
                    </a:lnTo>
                    <a:lnTo>
                      <a:pt x="116" y="321"/>
                    </a:lnTo>
                    <a:lnTo>
                      <a:pt x="101" y="347"/>
                    </a:lnTo>
                    <a:lnTo>
                      <a:pt x="86" y="374"/>
                    </a:lnTo>
                    <a:lnTo>
                      <a:pt x="73" y="400"/>
                    </a:lnTo>
                    <a:lnTo>
                      <a:pt x="61" y="427"/>
                    </a:lnTo>
                    <a:lnTo>
                      <a:pt x="50" y="455"/>
                    </a:lnTo>
                    <a:lnTo>
                      <a:pt x="40" y="483"/>
                    </a:lnTo>
                    <a:lnTo>
                      <a:pt x="30" y="512"/>
                    </a:lnTo>
                    <a:lnTo>
                      <a:pt x="23" y="541"/>
                    </a:lnTo>
                    <a:lnTo>
                      <a:pt x="16" y="571"/>
                    </a:lnTo>
                    <a:lnTo>
                      <a:pt x="10" y="601"/>
                    </a:lnTo>
                    <a:lnTo>
                      <a:pt x="6" y="632"/>
                    </a:lnTo>
                    <a:lnTo>
                      <a:pt x="3" y="662"/>
                    </a:lnTo>
                    <a:lnTo>
                      <a:pt x="1" y="694"/>
                    </a:lnTo>
                    <a:lnTo>
                      <a:pt x="0" y="725"/>
                    </a:lnTo>
                    <a:lnTo>
                      <a:pt x="0" y="725"/>
                    </a:lnTo>
                    <a:lnTo>
                      <a:pt x="1" y="757"/>
                    </a:lnTo>
                    <a:lnTo>
                      <a:pt x="3" y="788"/>
                    </a:lnTo>
                    <a:lnTo>
                      <a:pt x="6" y="817"/>
                    </a:lnTo>
                    <a:lnTo>
                      <a:pt x="10" y="848"/>
                    </a:lnTo>
                    <a:lnTo>
                      <a:pt x="16" y="877"/>
                    </a:lnTo>
                    <a:lnTo>
                      <a:pt x="23" y="907"/>
                    </a:lnTo>
                    <a:lnTo>
                      <a:pt x="30" y="936"/>
                    </a:lnTo>
                    <a:lnTo>
                      <a:pt x="40" y="964"/>
                    </a:lnTo>
                    <a:lnTo>
                      <a:pt x="50" y="992"/>
                    </a:lnTo>
                    <a:lnTo>
                      <a:pt x="61" y="1019"/>
                    </a:lnTo>
                    <a:lnTo>
                      <a:pt x="73" y="1046"/>
                    </a:lnTo>
                    <a:lnTo>
                      <a:pt x="86" y="1072"/>
                    </a:lnTo>
                    <a:lnTo>
                      <a:pt x="101" y="1098"/>
                    </a:lnTo>
                    <a:lnTo>
                      <a:pt x="116" y="1123"/>
                    </a:lnTo>
                    <a:lnTo>
                      <a:pt x="132" y="1148"/>
                    </a:lnTo>
                    <a:lnTo>
                      <a:pt x="150" y="1171"/>
                    </a:lnTo>
                    <a:lnTo>
                      <a:pt x="167" y="1195"/>
                    </a:lnTo>
                    <a:lnTo>
                      <a:pt x="186" y="1217"/>
                    </a:lnTo>
                    <a:lnTo>
                      <a:pt x="206" y="1239"/>
                    </a:lnTo>
                    <a:lnTo>
                      <a:pt x="226" y="1260"/>
                    </a:lnTo>
                    <a:lnTo>
                      <a:pt x="248" y="1280"/>
                    </a:lnTo>
                    <a:lnTo>
                      <a:pt x="269" y="1300"/>
                    </a:lnTo>
                    <a:lnTo>
                      <a:pt x="291" y="1318"/>
                    </a:lnTo>
                    <a:lnTo>
                      <a:pt x="315" y="1335"/>
                    </a:lnTo>
                    <a:lnTo>
                      <a:pt x="338" y="1353"/>
                    </a:lnTo>
                    <a:lnTo>
                      <a:pt x="363" y="1369"/>
                    </a:lnTo>
                    <a:lnTo>
                      <a:pt x="388" y="1384"/>
                    </a:lnTo>
                    <a:lnTo>
                      <a:pt x="414" y="1398"/>
                    </a:lnTo>
                    <a:lnTo>
                      <a:pt x="440" y="1411"/>
                    </a:lnTo>
                    <a:lnTo>
                      <a:pt x="467" y="1423"/>
                    </a:lnTo>
                    <a:lnTo>
                      <a:pt x="494" y="1435"/>
                    </a:lnTo>
                    <a:lnTo>
                      <a:pt x="522" y="1446"/>
                    </a:lnTo>
                    <a:lnTo>
                      <a:pt x="522" y="1446"/>
                    </a:lnTo>
                    <a:lnTo>
                      <a:pt x="490" y="1412"/>
                    </a:lnTo>
                    <a:lnTo>
                      <a:pt x="460" y="1377"/>
                    </a:lnTo>
                    <a:lnTo>
                      <a:pt x="431" y="1341"/>
                    </a:lnTo>
                    <a:lnTo>
                      <a:pt x="404" y="1303"/>
                    </a:lnTo>
                    <a:lnTo>
                      <a:pt x="377" y="1262"/>
                    </a:lnTo>
                    <a:lnTo>
                      <a:pt x="354" y="1220"/>
                    </a:lnTo>
                    <a:lnTo>
                      <a:pt x="331" y="1177"/>
                    </a:lnTo>
                    <a:lnTo>
                      <a:pt x="311" y="1132"/>
                    </a:lnTo>
                    <a:lnTo>
                      <a:pt x="292" y="1086"/>
                    </a:lnTo>
                    <a:lnTo>
                      <a:pt x="284" y="1062"/>
                    </a:lnTo>
                    <a:lnTo>
                      <a:pt x="276" y="1039"/>
                    </a:lnTo>
                    <a:lnTo>
                      <a:pt x="269" y="1014"/>
                    </a:lnTo>
                    <a:lnTo>
                      <a:pt x="262" y="990"/>
                    </a:lnTo>
                    <a:lnTo>
                      <a:pt x="256" y="965"/>
                    </a:lnTo>
                    <a:lnTo>
                      <a:pt x="251" y="940"/>
                    </a:lnTo>
                    <a:lnTo>
                      <a:pt x="246" y="914"/>
                    </a:lnTo>
                    <a:lnTo>
                      <a:pt x="241" y="889"/>
                    </a:lnTo>
                    <a:lnTo>
                      <a:pt x="237" y="863"/>
                    </a:lnTo>
                    <a:lnTo>
                      <a:pt x="234" y="837"/>
                    </a:lnTo>
                    <a:lnTo>
                      <a:pt x="232" y="811"/>
                    </a:lnTo>
                    <a:lnTo>
                      <a:pt x="230" y="785"/>
                    </a:lnTo>
                    <a:lnTo>
                      <a:pt x="229" y="758"/>
                    </a:lnTo>
                    <a:lnTo>
                      <a:pt x="229" y="731"/>
                    </a:lnTo>
                    <a:lnTo>
                      <a:pt x="229" y="731"/>
                    </a:lnTo>
                    <a:lnTo>
                      <a:pt x="229" y="703"/>
                    </a:lnTo>
                    <a:lnTo>
                      <a:pt x="230" y="675"/>
                    </a:lnTo>
                    <a:lnTo>
                      <a:pt x="232" y="648"/>
                    </a:lnTo>
                    <a:lnTo>
                      <a:pt x="234" y="621"/>
                    </a:lnTo>
                    <a:lnTo>
                      <a:pt x="237" y="595"/>
                    </a:lnTo>
                    <a:lnTo>
                      <a:pt x="241" y="567"/>
                    </a:lnTo>
                    <a:lnTo>
                      <a:pt x="246" y="542"/>
                    </a:lnTo>
                    <a:lnTo>
                      <a:pt x="251" y="515"/>
                    </a:lnTo>
                    <a:lnTo>
                      <a:pt x="256" y="490"/>
                    </a:lnTo>
                    <a:lnTo>
                      <a:pt x="262" y="464"/>
                    </a:lnTo>
                    <a:lnTo>
                      <a:pt x="269" y="439"/>
                    </a:lnTo>
                    <a:lnTo>
                      <a:pt x="276" y="414"/>
                    </a:lnTo>
                    <a:lnTo>
                      <a:pt x="284" y="390"/>
                    </a:lnTo>
                    <a:lnTo>
                      <a:pt x="292" y="365"/>
                    </a:lnTo>
                    <a:lnTo>
                      <a:pt x="302" y="341"/>
                    </a:lnTo>
                    <a:lnTo>
                      <a:pt x="311" y="317"/>
                    </a:lnTo>
                    <a:lnTo>
                      <a:pt x="321" y="295"/>
                    </a:lnTo>
                    <a:lnTo>
                      <a:pt x="331" y="272"/>
                    </a:lnTo>
                    <a:lnTo>
                      <a:pt x="342" y="250"/>
                    </a:lnTo>
                    <a:lnTo>
                      <a:pt x="354" y="228"/>
                    </a:lnTo>
                    <a:lnTo>
                      <a:pt x="366" y="206"/>
                    </a:lnTo>
                    <a:lnTo>
                      <a:pt x="379" y="185"/>
                    </a:lnTo>
                    <a:lnTo>
                      <a:pt x="391" y="164"/>
                    </a:lnTo>
                    <a:lnTo>
                      <a:pt x="406" y="144"/>
                    </a:lnTo>
                    <a:lnTo>
                      <a:pt x="419" y="125"/>
                    </a:lnTo>
                    <a:lnTo>
                      <a:pt x="434" y="105"/>
                    </a:lnTo>
                    <a:lnTo>
                      <a:pt x="448" y="87"/>
                    </a:lnTo>
                    <a:lnTo>
                      <a:pt x="464" y="69"/>
                    </a:lnTo>
                    <a:lnTo>
                      <a:pt x="479" y="50"/>
                    </a:lnTo>
                    <a:lnTo>
                      <a:pt x="495" y="33"/>
                    </a:lnTo>
                    <a:lnTo>
                      <a:pt x="512" y="17"/>
                    </a:lnTo>
                    <a:lnTo>
                      <a:pt x="529" y="0"/>
                    </a:lnTo>
                    <a:lnTo>
                      <a:pt x="529" y="0"/>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ＭＳ Ｐゴシック"/>
                  <a:ea typeface="ＭＳ Ｐゴシック"/>
                  <a:cs typeface="ＭＳ Ｐゴシック"/>
                </a:endParaRPr>
              </a:p>
            </p:txBody>
          </p:sp>
        </p:grpSp>
        <p:sp>
          <p:nvSpPr>
            <p:cNvPr id="117" name="TextBox 84"/>
            <p:cNvSpPr txBox="1"/>
            <p:nvPr/>
          </p:nvSpPr>
          <p:spPr>
            <a:xfrm>
              <a:off x="7775207" y="370520"/>
              <a:ext cx="942887" cy="430887"/>
            </a:xfrm>
            <a:prstGeom prst="rect">
              <a:avLst/>
            </a:prstGeom>
            <a:noFill/>
          </p:spPr>
          <p:txBody>
            <a:bodyPr wrap="none" rtlCol="0">
              <a:spAutoFit/>
            </a:bodyPr>
            <a:lstStyle/>
            <a:p>
              <a:pPr algn="ctr"/>
              <a:r>
                <a:rPr lang="en-US" altLang="ja-JP" sz="1100" b="1" dirty="0" smtClean="0">
                  <a:ea typeface="ＭＳ Ｐゴシック"/>
                  <a:cs typeface="ＭＳ Ｐゴシック"/>
                </a:rPr>
                <a:t>Threat Grid</a:t>
              </a:r>
            </a:p>
            <a:p>
              <a:pPr algn="ctr"/>
              <a:r>
                <a:rPr lang="en-US" altLang="ja-JP" sz="1100" b="1" dirty="0" smtClean="0">
                  <a:ea typeface="ＭＳ Ｐゴシック"/>
                  <a:cs typeface="ＭＳ Ｐゴシック"/>
                </a:rPr>
                <a:t> </a:t>
              </a:r>
            </a:p>
          </p:txBody>
        </p:sp>
        <p:sp>
          <p:nvSpPr>
            <p:cNvPr id="118" name="テキスト ボックス 387"/>
            <p:cNvSpPr txBox="1"/>
            <p:nvPr/>
          </p:nvSpPr>
          <p:spPr>
            <a:xfrm>
              <a:off x="7696161" y="508295"/>
              <a:ext cx="1158464" cy="369328"/>
            </a:xfrm>
            <a:prstGeom prst="rect">
              <a:avLst/>
            </a:prstGeom>
            <a:noFill/>
          </p:spPr>
          <p:txBody>
            <a:bodyPr wrap="square" lIns="91436" tIns="45718" rIns="91436" bIns="45718" rtlCol="0">
              <a:spAutoFit/>
            </a:bodyPr>
            <a:lstStyle/>
            <a:p>
              <a:pPr algn="ctr"/>
              <a:r>
                <a:rPr kumimoji="1" lang="ja-JP" altLang="en-US" sz="900" dirty="0" smtClean="0">
                  <a:solidFill>
                    <a:schemeClr val="accent4">
                      <a:lumMod val="75000"/>
                    </a:schemeClr>
                  </a:solidFill>
                  <a:cs typeface="メイリオ"/>
                </a:rPr>
                <a:t>サンドボックス</a:t>
              </a:r>
              <a:endParaRPr kumimoji="1" lang="en-US" altLang="ja-JP" sz="900" dirty="0" smtClean="0">
                <a:solidFill>
                  <a:schemeClr val="accent4">
                    <a:lumMod val="75000"/>
                  </a:schemeClr>
                </a:solidFill>
                <a:cs typeface="メイリオ"/>
              </a:endParaRPr>
            </a:p>
            <a:p>
              <a:pPr algn="ctr"/>
              <a:r>
                <a:rPr kumimoji="1" lang="en-US" altLang="ja-JP" sz="900" dirty="0" smtClean="0">
                  <a:solidFill>
                    <a:schemeClr val="accent4">
                      <a:lumMod val="75000"/>
                    </a:schemeClr>
                  </a:solidFill>
                  <a:cs typeface="メイリオ"/>
                </a:rPr>
                <a:t>&amp; </a:t>
              </a:r>
              <a:r>
                <a:rPr kumimoji="1" lang="ja-JP" altLang="en-US" sz="900" dirty="0" smtClean="0">
                  <a:solidFill>
                    <a:schemeClr val="accent4">
                      <a:lumMod val="75000"/>
                    </a:schemeClr>
                  </a:solidFill>
                  <a:cs typeface="メイリオ"/>
                </a:rPr>
                <a:t>インテリジェンス</a:t>
              </a:r>
              <a:endParaRPr kumimoji="1" lang="en-US" altLang="ja-JP" sz="900" dirty="0">
                <a:solidFill>
                  <a:schemeClr val="accent4">
                    <a:lumMod val="75000"/>
                  </a:schemeClr>
                </a:solidFill>
                <a:cs typeface="メイリオ"/>
              </a:endParaRPr>
            </a:p>
          </p:txBody>
        </p:sp>
      </p:grpSp>
    </p:spTree>
    <p:extLst>
      <p:ext uri="{BB962C8B-B14F-4D97-AF65-F5344CB8AC3E}">
        <p14:creationId xmlns:p14="http://schemas.microsoft.com/office/powerpoint/2010/main" val="1415176388"/>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smtClean="0"/>
              <a:t>マルウェア感染原因・範囲の特定</a:t>
            </a:r>
            <a:endParaRPr lang="cs-CZ" dirty="0"/>
          </a:p>
        </p:txBody>
      </p:sp>
      <p:pic>
        <p:nvPicPr>
          <p:cNvPr id="4" name="Picture 3"/>
          <p:cNvPicPr/>
          <p:nvPr/>
        </p:nvPicPr>
        <p:blipFill rotWithShape="1">
          <a:blip r:embed="rId3"/>
          <a:srcRect t="-8" b="13921"/>
          <a:stretch/>
        </p:blipFill>
        <p:spPr>
          <a:xfrm>
            <a:off x="2160750" y="939579"/>
            <a:ext cx="6622504" cy="3938883"/>
          </a:xfrm>
          <a:prstGeom prst="rect">
            <a:avLst/>
          </a:prstGeom>
        </p:spPr>
      </p:pic>
      <p:sp>
        <p:nvSpPr>
          <p:cNvPr id="5" name="TextBox 4"/>
          <p:cNvSpPr txBox="1"/>
          <p:nvPr/>
        </p:nvSpPr>
        <p:spPr>
          <a:xfrm>
            <a:off x="47065" y="2858626"/>
            <a:ext cx="5818481" cy="2031325"/>
          </a:xfrm>
          <a:prstGeom prst="rect">
            <a:avLst/>
          </a:prstGeom>
          <a:noFill/>
        </p:spPr>
        <p:txBody>
          <a:bodyPr wrap="square" rtlCol="0">
            <a:spAutoFit/>
          </a:bodyPr>
          <a:lstStyle/>
          <a:p>
            <a:pPr marL="285750" indent="-285750">
              <a:buFont typeface="Arial" charset="0"/>
              <a:buChar char="•"/>
            </a:pPr>
            <a:r>
              <a:rPr lang="ja-JP" altLang="en-US" dirty="0" smtClean="0"/>
              <a:t>マルウェア感染の原因</a:t>
            </a:r>
            <a:endParaRPr lang="en-US" altLang="ja-JP" dirty="0"/>
          </a:p>
          <a:p>
            <a:pPr marL="742893" lvl="1" indent="-285750">
              <a:buFont typeface="Arial" charset="0"/>
              <a:buChar char="•"/>
            </a:pPr>
            <a:r>
              <a:rPr lang="ja-JP" altLang="en-US" dirty="0" smtClean="0"/>
              <a:t>いつ、どのプログラムがマルウェアを</a:t>
            </a:r>
            <a:r>
              <a:rPr lang="ja-JP" altLang="en-US" dirty="0" smtClean="0"/>
              <a:t>ダウンロード</a:t>
            </a:r>
            <a:r>
              <a:rPr lang="en-US" altLang="ja-JP" smtClean="0"/>
              <a:t/>
            </a:r>
            <a:br>
              <a:rPr lang="en-US" altLang="ja-JP" smtClean="0"/>
            </a:br>
            <a:r>
              <a:rPr lang="ja-JP" altLang="en-US" dirty="0" smtClean="0"/>
              <a:t>した</a:t>
            </a:r>
            <a:r>
              <a:rPr lang="ja-JP" altLang="en-US" dirty="0" smtClean="0"/>
              <a:t>か</a:t>
            </a:r>
            <a:endParaRPr lang="en-US" altLang="ja-JP" dirty="0" smtClean="0"/>
          </a:p>
          <a:p>
            <a:pPr marL="742893" lvl="1" indent="-285750">
              <a:buFont typeface="Arial" charset="0"/>
              <a:buChar char="•"/>
            </a:pPr>
            <a:r>
              <a:rPr lang="ja-JP" altLang="en-US" dirty="0" smtClean="0"/>
              <a:t>いつ、どのプログラムがマルウェアを実行したか</a:t>
            </a:r>
            <a:endParaRPr lang="en-US" altLang="ja-JP" dirty="0" smtClean="0"/>
          </a:p>
          <a:p>
            <a:pPr marL="285750" indent="-285750">
              <a:buFont typeface="Arial" charset="0"/>
              <a:buChar char="•"/>
            </a:pPr>
            <a:r>
              <a:rPr lang="ja-JP" altLang="en-US" dirty="0" smtClean="0"/>
              <a:t>感染範囲の特定</a:t>
            </a:r>
            <a:endParaRPr lang="en-US" altLang="ja-JP" dirty="0"/>
          </a:p>
          <a:p>
            <a:pPr marL="742893" lvl="1" indent="-285750">
              <a:buFont typeface="Arial" charset="0"/>
              <a:buChar char="•"/>
            </a:pPr>
            <a:r>
              <a:rPr lang="ja-JP" altLang="en-US" dirty="0" smtClean="0"/>
              <a:t>特定のマルウェアが企業のどの端末に</a:t>
            </a:r>
            <a:r>
              <a:rPr lang="ja-JP" altLang="en-US" dirty="0" smtClean="0"/>
              <a:t>ひそんで</a:t>
            </a:r>
            <a:r>
              <a:rPr lang="en-US" altLang="ja-JP" dirty="0" smtClean="0"/>
              <a:t/>
            </a:r>
            <a:br>
              <a:rPr lang="en-US" altLang="ja-JP" dirty="0" smtClean="0"/>
            </a:br>
            <a:r>
              <a:rPr lang="ja-JP" altLang="en-US" dirty="0" smtClean="0"/>
              <a:t>いる</a:t>
            </a:r>
            <a:r>
              <a:rPr lang="ja-JP" altLang="en-US" dirty="0" smtClean="0"/>
              <a:t>か</a:t>
            </a:r>
            <a:endParaRPr lang="cs-CZ" dirty="0"/>
          </a:p>
        </p:txBody>
      </p:sp>
    </p:spTree>
    <p:extLst>
      <p:ext uri="{BB962C8B-B14F-4D97-AF65-F5344CB8AC3E}">
        <p14:creationId xmlns:p14="http://schemas.microsoft.com/office/powerpoint/2010/main" val="5309596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999709" y="816618"/>
            <a:ext cx="3204301" cy="4135826"/>
          </a:xfrm>
          <a:prstGeom prst="rect">
            <a:avLst/>
          </a:prstGeom>
        </p:spPr>
      </p:pic>
      <p:sp>
        <p:nvSpPr>
          <p:cNvPr id="3" name="Title 2"/>
          <p:cNvSpPr>
            <a:spLocks noGrp="1"/>
          </p:cNvSpPr>
          <p:nvPr>
            <p:ph type="title"/>
          </p:nvPr>
        </p:nvSpPr>
        <p:spPr/>
        <p:txBody>
          <a:bodyPr/>
          <a:lstStyle/>
          <a:p>
            <a:r>
              <a:rPr lang="ja-JP" altLang="en-US" sz="2800" dirty="0" smtClean="0"/>
              <a:t>マルウェア</a:t>
            </a:r>
            <a:r>
              <a:rPr lang="ja-JP" altLang="en-US" sz="2800" dirty="0" smtClean="0"/>
              <a:t>や ふさわしく</a:t>
            </a:r>
            <a:r>
              <a:rPr lang="ja-JP" altLang="en-US" sz="2800" dirty="0" smtClean="0"/>
              <a:t>ないファイルを全</a:t>
            </a:r>
            <a:r>
              <a:rPr lang="en-US" altLang="ja-JP" sz="2800" dirty="0" smtClean="0"/>
              <a:t>PC</a:t>
            </a:r>
            <a:r>
              <a:rPr lang="ja-JP" altLang="en-US" sz="2800" dirty="0" smtClean="0"/>
              <a:t>から隔離</a:t>
            </a:r>
            <a:endParaRPr lang="cs-CZ" sz="2800" dirty="0"/>
          </a:p>
        </p:txBody>
      </p:sp>
      <p:sp>
        <p:nvSpPr>
          <p:cNvPr id="5" name="TextBox 4"/>
          <p:cNvSpPr txBox="1"/>
          <p:nvPr/>
        </p:nvSpPr>
        <p:spPr>
          <a:xfrm>
            <a:off x="4403912" y="3003591"/>
            <a:ext cx="4365215" cy="1200329"/>
          </a:xfrm>
          <a:prstGeom prst="rect">
            <a:avLst/>
          </a:prstGeom>
          <a:noFill/>
        </p:spPr>
        <p:txBody>
          <a:bodyPr wrap="square" rtlCol="0">
            <a:spAutoFit/>
          </a:bodyPr>
          <a:lstStyle/>
          <a:p>
            <a:r>
              <a:rPr lang="ja-JP" altLang="en-US" dirty="0" smtClean="0"/>
              <a:t>右クリックひとつで、</a:t>
            </a:r>
            <a:endParaRPr lang="en-US" altLang="ja-JP" dirty="0" smtClean="0"/>
          </a:p>
          <a:p>
            <a:r>
              <a:rPr lang="ja-JP" altLang="en-US" dirty="0" smtClean="0"/>
              <a:t>企業内の</a:t>
            </a:r>
            <a:r>
              <a:rPr lang="en-US" altLang="ja-JP" dirty="0" smtClean="0"/>
              <a:t>AMP for Endpoint</a:t>
            </a:r>
            <a:r>
              <a:rPr lang="ja-JP" altLang="en-US" dirty="0" smtClean="0"/>
              <a:t>がインストールされている全ての端末から、</a:t>
            </a:r>
            <a:endParaRPr lang="en-US" altLang="ja-JP" dirty="0" smtClean="0"/>
          </a:p>
          <a:p>
            <a:r>
              <a:rPr lang="ja-JP" altLang="en-US" dirty="0" smtClean="0"/>
              <a:t>特定のファイルを全台隔離完了</a:t>
            </a:r>
            <a:r>
              <a:rPr lang="en-US" dirty="0" smtClean="0"/>
              <a:t>!</a:t>
            </a:r>
            <a:endParaRPr lang="cs-CZ" dirty="0"/>
          </a:p>
        </p:txBody>
      </p:sp>
      <p:sp>
        <p:nvSpPr>
          <p:cNvPr id="6" name="Rectangle 5"/>
          <p:cNvSpPr/>
          <p:nvPr/>
        </p:nvSpPr>
        <p:spPr>
          <a:xfrm>
            <a:off x="2672390" y="3841274"/>
            <a:ext cx="1104900" cy="22204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cs-CZ"/>
          </a:p>
        </p:txBody>
      </p:sp>
    </p:spTree>
    <p:extLst>
      <p:ext uri="{BB962C8B-B14F-4D97-AF65-F5344CB8AC3E}">
        <p14:creationId xmlns:p14="http://schemas.microsoft.com/office/powerpoint/2010/main" val="9448270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dirty="0" smtClean="0">
                <a:latin typeface="Arial" pitchFamily="34" charset="0"/>
                <a:ea typeface="ＭＳ Ｐゴシック" pitchFamily="50" charset="-128"/>
                <a:cs typeface="Arial" pitchFamily="34" charset="0"/>
              </a:rPr>
              <a:t>世界最大規模の脅威情報データベース</a:t>
            </a:r>
            <a:r>
              <a:rPr lang="en-US" altLang="ja-JP" dirty="0" smtClean="0">
                <a:latin typeface="Arial" pitchFamily="34" charset="0"/>
                <a:ea typeface="ＭＳ Ｐゴシック" pitchFamily="50" charset="-128"/>
                <a:cs typeface="Arial" pitchFamily="34" charset="0"/>
              </a:rPr>
              <a:t/>
            </a:r>
            <a:br>
              <a:rPr lang="en-US" altLang="ja-JP" dirty="0" smtClean="0">
                <a:latin typeface="Arial" pitchFamily="34" charset="0"/>
                <a:ea typeface="ＭＳ Ｐゴシック" pitchFamily="50" charset="-128"/>
                <a:cs typeface="Arial" pitchFamily="34" charset="0"/>
              </a:rPr>
            </a:br>
            <a:r>
              <a:rPr lang="ja-JP" altLang="en-US" sz="1800" dirty="0" smtClean="0">
                <a:latin typeface="Arial" pitchFamily="34" charset="0"/>
                <a:ea typeface="ＭＳ Ｐゴシック" pitchFamily="50" charset="-128"/>
                <a:cs typeface="Arial" pitchFamily="34" charset="0"/>
              </a:rPr>
              <a:t>脅威情報を</a:t>
            </a:r>
            <a:r>
              <a:rPr lang="ja-JP" altLang="en-US" sz="1800" dirty="0" smtClean="0">
                <a:latin typeface="ＭＳ Ｐゴシック"/>
                <a:ea typeface="ＭＳ Ｐゴシック"/>
                <a:cs typeface="ＭＳ Ｐゴシック"/>
              </a:rPr>
              <a:t>集約したセキュリティ インテリジェンスの上に構築  </a:t>
            </a:r>
            <a:endParaRPr lang="ja-JP" altLang="en-US" sz="1800" dirty="0">
              <a:latin typeface="ＭＳ Ｐゴシック"/>
              <a:ea typeface="ＭＳ Ｐゴシック"/>
              <a:cs typeface="ＭＳ Ｐゴシック"/>
            </a:endParaRPr>
          </a:p>
        </p:txBody>
      </p:sp>
      <p:sp>
        <p:nvSpPr>
          <p:cNvPr id="86" name="Content Placeholder 5"/>
          <p:cNvSpPr txBox="1">
            <a:spLocks/>
          </p:cNvSpPr>
          <p:nvPr/>
        </p:nvSpPr>
        <p:spPr>
          <a:xfrm>
            <a:off x="2541" y="1477842"/>
            <a:ext cx="9144000" cy="577880"/>
          </a:xfrm>
          <a:prstGeom prst="rect">
            <a:avLst/>
          </a:prstGeom>
          <a:solidFill>
            <a:schemeClr val="tx1">
              <a:alpha val="93000"/>
            </a:schemeClr>
          </a:solidFill>
        </p:spPr>
        <p:txBody>
          <a:bodyPr lIns="137124" tIns="994151" rIns="137124" bIns="137124" numCol="2" spcCol="137160"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nSpc>
                <a:spcPct val="100000"/>
              </a:lnSpc>
              <a:spcBef>
                <a:spcPts val="0"/>
              </a:spcBef>
              <a:spcAft>
                <a:spcPts val="675"/>
              </a:spcAft>
              <a:buClr>
                <a:srgbClr val="FFFFFF"/>
              </a:buClr>
              <a:buSzPct val="80000"/>
              <a:buNone/>
            </a:pPr>
            <a:endParaRPr lang="ja-JP" altLang="en-US" sz="800">
              <a:solidFill>
                <a:srgbClr val="FFFFFF"/>
              </a:solidFill>
              <a:latin typeface="ＭＳ Ｐゴシック"/>
              <a:ea typeface="ＭＳ Ｐゴシック"/>
              <a:cs typeface="ＭＳ Ｐゴシック"/>
            </a:endParaRPr>
          </a:p>
        </p:txBody>
      </p:sp>
      <p:sp>
        <p:nvSpPr>
          <p:cNvPr id="89" name="Rectangle 88"/>
          <p:cNvSpPr/>
          <p:nvPr/>
        </p:nvSpPr>
        <p:spPr>
          <a:xfrm>
            <a:off x="7052661" y="2343250"/>
            <a:ext cx="579422" cy="2384325"/>
          </a:xfrm>
          <a:prstGeom prst="rect">
            <a:avLst/>
          </a:prstGeom>
          <a:gradFill>
            <a:gsLst>
              <a:gs pos="6300">
                <a:srgbClr val="DADADA"/>
              </a:gs>
              <a:gs pos="0">
                <a:schemeClr val="bg1">
                  <a:lumMod val="85000"/>
                  <a:alpha val="0"/>
                </a:schemeClr>
              </a:gs>
              <a:gs pos="100000">
                <a:schemeClr val="accent1">
                  <a:tint val="23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ＭＳ Ｐゴシック"/>
              <a:ea typeface="ＭＳ Ｐゴシック"/>
              <a:cs typeface="ＭＳ Ｐゴシック"/>
            </a:endParaRPr>
          </a:p>
        </p:txBody>
      </p:sp>
      <p:sp>
        <p:nvSpPr>
          <p:cNvPr id="90" name="Rectangle 89"/>
          <p:cNvSpPr/>
          <p:nvPr/>
        </p:nvSpPr>
        <p:spPr>
          <a:xfrm>
            <a:off x="547689" y="2297531"/>
            <a:ext cx="5338761" cy="45719"/>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ＭＳ Ｐゴシック"/>
              <a:ea typeface="ＭＳ Ｐゴシック"/>
              <a:cs typeface="ＭＳ Ｐゴシック"/>
            </a:endParaRPr>
          </a:p>
        </p:txBody>
      </p:sp>
      <p:sp>
        <p:nvSpPr>
          <p:cNvPr id="91" name="Rectangle 90"/>
          <p:cNvSpPr/>
          <p:nvPr/>
        </p:nvSpPr>
        <p:spPr>
          <a:xfrm>
            <a:off x="547689" y="2354681"/>
            <a:ext cx="5338761" cy="2323682"/>
          </a:xfrm>
          <a:prstGeom prst="rect">
            <a:avLst/>
          </a:prstGeom>
          <a:gradFill>
            <a:gsLst>
              <a:gs pos="6300">
                <a:schemeClr val="bg1">
                  <a:lumMod val="95000"/>
                </a:schemeClr>
              </a:gs>
              <a:gs pos="0">
                <a:schemeClr val="bg1">
                  <a:lumMod val="85000"/>
                  <a:alpha val="0"/>
                </a:schemeClr>
              </a:gs>
              <a:gs pos="100000">
                <a:schemeClr val="accent1">
                  <a:tint val="23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ＭＳ Ｐゴシック"/>
              <a:ea typeface="ＭＳ Ｐゴシック"/>
              <a:cs typeface="ＭＳ Ｐゴシック"/>
            </a:endParaRPr>
          </a:p>
        </p:txBody>
      </p:sp>
      <p:sp>
        <p:nvSpPr>
          <p:cNvPr id="92" name="Rectangle 91"/>
          <p:cNvSpPr/>
          <p:nvPr/>
        </p:nvSpPr>
        <p:spPr>
          <a:xfrm>
            <a:off x="547689" y="3112250"/>
            <a:ext cx="1771348" cy="1600438"/>
          </a:xfrm>
          <a:prstGeom prst="rect">
            <a:avLst/>
          </a:prstGeom>
        </p:spPr>
        <p:txBody>
          <a:bodyPr wrap="square">
            <a:spAutoFit/>
          </a:bodyPr>
          <a:lstStyle/>
          <a:p>
            <a:pPr>
              <a:spcBef>
                <a:spcPts val="300"/>
              </a:spcBef>
            </a:pPr>
            <a:r>
              <a:rPr lang="en-US" altLang="ja-JP" sz="800" dirty="0" smtClean="0">
                <a:latin typeface="ＭＳ Ｐゴシック"/>
                <a:ea typeface="ＭＳ Ｐゴシック"/>
                <a:cs typeface="ＭＳ Ｐゴシック"/>
              </a:rPr>
              <a:t>160 </a:t>
            </a:r>
            <a:r>
              <a:rPr lang="ja-JP" altLang="en-US" sz="800" dirty="0" smtClean="0">
                <a:latin typeface="ＭＳ Ｐゴシック"/>
                <a:ea typeface="ＭＳ Ｐゴシック"/>
                <a:cs typeface="ＭＳ Ｐゴシック"/>
              </a:rPr>
              <a:t>万個</a:t>
            </a:r>
            <a:r>
              <a:rPr lang="ja-JP" altLang="en-US" dirty="0" smtClean="0">
                <a:latin typeface="ＭＳ Ｐゴシック"/>
                <a:ea typeface="ＭＳ Ｐゴシック"/>
                <a:cs typeface="ＭＳ Ｐゴシック"/>
              </a:rPr>
              <a:t/>
            </a:r>
            <a:br>
              <a:rPr lang="ja-JP" altLang="en-US" dirty="0" smtClean="0">
                <a:latin typeface="ＭＳ Ｐゴシック"/>
                <a:ea typeface="ＭＳ Ｐゴシック"/>
                <a:cs typeface="ＭＳ Ｐゴシック"/>
              </a:rPr>
            </a:br>
            <a:r>
              <a:rPr lang="ja-JP" altLang="en-US" sz="800" dirty="0" smtClean="0">
                <a:latin typeface="ＭＳ Ｐゴシック"/>
                <a:ea typeface="ＭＳ Ｐゴシック"/>
                <a:cs typeface="ＭＳ Ｐゴシック"/>
              </a:rPr>
              <a:t>のグローバル センサー</a:t>
            </a:r>
          </a:p>
          <a:p>
            <a:pPr>
              <a:spcBef>
                <a:spcPts val="300"/>
              </a:spcBef>
            </a:pPr>
            <a:r>
              <a:rPr lang="en-US" altLang="ja-JP" sz="800" smtClean="0">
                <a:latin typeface="ＭＳ Ｐゴシック"/>
                <a:ea typeface="ＭＳ Ｐゴシック"/>
                <a:cs typeface="ＭＳ Ｐゴシック"/>
              </a:rPr>
              <a:t>100 TB</a:t>
            </a:r>
            <a:r>
              <a:rPr lang="ja-JP" altLang="en-US" dirty="0" smtClean="0">
                <a:latin typeface="ＭＳ Ｐゴシック"/>
                <a:ea typeface="ＭＳ Ｐゴシック"/>
                <a:cs typeface="ＭＳ Ｐゴシック"/>
              </a:rPr>
              <a:t/>
            </a:r>
            <a:br>
              <a:rPr lang="ja-JP" altLang="en-US" dirty="0" smtClean="0">
                <a:latin typeface="ＭＳ Ｐゴシック"/>
                <a:ea typeface="ＭＳ Ｐゴシック"/>
                <a:cs typeface="ＭＳ Ｐゴシック"/>
              </a:rPr>
            </a:br>
            <a:r>
              <a:rPr lang="ja-JP" altLang="en-US" sz="800" dirty="0" smtClean="0">
                <a:latin typeface="ＭＳ Ｐゴシック"/>
                <a:ea typeface="ＭＳ Ｐゴシック"/>
                <a:cs typeface="ＭＳ Ｐゴシック"/>
              </a:rPr>
              <a:t>の受信データ（</a:t>
            </a:r>
            <a:r>
              <a:rPr lang="en-US" altLang="ja-JP" sz="800" dirty="0" smtClean="0">
                <a:latin typeface="ＭＳ Ｐゴシック"/>
                <a:ea typeface="ＭＳ Ｐゴシック"/>
                <a:cs typeface="ＭＳ Ｐゴシック"/>
              </a:rPr>
              <a:t>1 </a:t>
            </a:r>
            <a:r>
              <a:rPr lang="ja-JP" altLang="en-US" sz="800" dirty="0" smtClean="0">
                <a:latin typeface="ＭＳ Ｐゴシック"/>
                <a:ea typeface="ＭＳ Ｐゴシック"/>
                <a:cs typeface="ＭＳ Ｐゴシック"/>
              </a:rPr>
              <a:t>日あたり）</a:t>
            </a:r>
          </a:p>
          <a:p>
            <a:pPr>
              <a:spcBef>
                <a:spcPts val="300"/>
              </a:spcBef>
            </a:pPr>
            <a:r>
              <a:rPr lang="en-US" altLang="ja-JP" sz="800" dirty="0" smtClean="0">
                <a:latin typeface="ＭＳ Ｐゴシック"/>
                <a:ea typeface="ＭＳ Ｐゴシック"/>
                <a:cs typeface="ＭＳ Ｐゴシック"/>
              </a:rPr>
              <a:t>1 </a:t>
            </a:r>
            <a:r>
              <a:rPr lang="ja-JP" altLang="en-US" sz="800" dirty="0" smtClean="0">
                <a:latin typeface="ＭＳ Ｐゴシック"/>
                <a:ea typeface="ＭＳ Ｐゴシック"/>
                <a:cs typeface="ＭＳ Ｐゴシック"/>
              </a:rPr>
              <a:t>億 </a:t>
            </a:r>
            <a:r>
              <a:rPr lang="en-US" altLang="ja-JP" sz="800" dirty="0" smtClean="0">
                <a:latin typeface="ＭＳ Ｐゴシック"/>
                <a:ea typeface="ＭＳ Ｐゴシック"/>
                <a:cs typeface="ＭＳ Ｐゴシック"/>
              </a:rPr>
              <a:t>5000 </a:t>
            </a:r>
            <a:r>
              <a:rPr lang="ja-JP" altLang="en-US" sz="800" dirty="0" smtClean="0">
                <a:latin typeface="ＭＳ Ｐゴシック"/>
                <a:ea typeface="ＭＳ Ｐゴシック"/>
                <a:cs typeface="ＭＳ Ｐゴシック"/>
              </a:rPr>
              <a:t>万</a:t>
            </a:r>
            <a:r>
              <a:rPr lang="ja-JP" altLang="en-US" dirty="0" smtClean="0">
                <a:latin typeface="ＭＳ Ｐゴシック"/>
                <a:ea typeface="ＭＳ Ｐゴシック"/>
                <a:cs typeface="ＭＳ Ｐゴシック"/>
              </a:rPr>
              <a:t/>
            </a:r>
            <a:br>
              <a:rPr lang="ja-JP" altLang="en-US" dirty="0" smtClean="0">
                <a:latin typeface="ＭＳ Ｐゴシック"/>
                <a:ea typeface="ＭＳ Ｐゴシック"/>
                <a:cs typeface="ＭＳ Ｐゴシック"/>
              </a:rPr>
            </a:br>
            <a:r>
              <a:rPr lang="ja-JP" altLang="en-US" sz="800" dirty="0" smtClean="0">
                <a:latin typeface="ＭＳ Ｐゴシック"/>
                <a:ea typeface="ＭＳ Ｐゴシック"/>
                <a:cs typeface="ＭＳ Ｐゴシック"/>
              </a:rPr>
              <a:t>導入済みエンドポイント</a:t>
            </a:r>
          </a:p>
          <a:p>
            <a:pPr>
              <a:spcBef>
                <a:spcPts val="300"/>
              </a:spcBef>
            </a:pPr>
            <a:r>
              <a:rPr lang="en-US" altLang="ja-JP" sz="800" dirty="0" smtClean="0">
                <a:latin typeface="ＭＳ Ｐゴシック"/>
                <a:ea typeface="ＭＳ Ｐゴシック"/>
                <a:cs typeface="ＭＳ Ｐゴシック"/>
              </a:rPr>
              <a:t>600 </a:t>
            </a:r>
            <a:r>
              <a:rPr lang="ja-JP" altLang="en-US" sz="800" dirty="0" smtClean="0">
                <a:latin typeface="ＭＳ Ｐゴシック"/>
                <a:ea typeface="ＭＳ Ｐゴシック"/>
                <a:cs typeface="ＭＳ Ｐゴシック"/>
              </a:rPr>
              <a:t>名</a:t>
            </a:r>
            <a:r>
              <a:rPr lang="ja-JP" altLang="en-US" dirty="0" smtClean="0">
                <a:latin typeface="ＭＳ Ｐゴシック"/>
                <a:ea typeface="ＭＳ Ｐゴシック"/>
                <a:cs typeface="ＭＳ Ｐゴシック"/>
              </a:rPr>
              <a:t/>
            </a:r>
            <a:br>
              <a:rPr lang="ja-JP" altLang="en-US" dirty="0" smtClean="0">
                <a:latin typeface="ＭＳ Ｐゴシック"/>
                <a:ea typeface="ＭＳ Ｐゴシック"/>
                <a:cs typeface="ＭＳ Ｐゴシック"/>
              </a:rPr>
            </a:br>
            <a:r>
              <a:rPr lang="ja-JP" altLang="en-US" sz="800" dirty="0" smtClean="0">
                <a:latin typeface="ＭＳ Ｐゴシック"/>
                <a:ea typeface="ＭＳ Ｐゴシック"/>
                <a:cs typeface="ＭＳ Ｐゴシック"/>
              </a:rPr>
              <a:t>を超えるエンジニア、技術者、および研究者</a:t>
            </a:r>
          </a:p>
          <a:p>
            <a:pPr>
              <a:spcBef>
                <a:spcPts val="300"/>
              </a:spcBef>
            </a:pPr>
            <a:r>
              <a:rPr lang="en-US" altLang="ja-JP" sz="800" dirty="0" smtClean="0">
                <a:latin typeface="ＭＳ Ｐゴシック"/>
                <a:ea typeface="ＭＳ Ｐゴシック"/>
                <a:cs typeface="ＭＳ Ｐゴシック"/>
              </a:rPr>
              <a:t>35 % </a:t>
            </a:r>
            <a:r>
              <a:rPr lang="ja-JP" altLang="en-US" dirty="0" smtClean="0">
                <a:latin typeface="ＭＳ Ｐゴシック"/>
                <a:ea typeface="ＭＳ Ｐゴシック"/>
                <a:cs typeface="ＭＳ Ｐゴシック"/>
              </a:rPr>
              <a:t/>
            </a:r>
            <a:br>
              <a:rPr lang="ja-JP" altLang="en-US" dirty="0" smtClean="0">
                <a:latin typeface="ＭＳ Ｐゴシック"/>
                <a:ea typeface="ＭＳ Ｐゴシック"/>
                <a:cs typeface="ＭＳ Ｐゴシック"/>
              </a:rPr>
            </a:br>
            <a:r>
              <a:rPr lang="ja-JP" altLang="en-US" sz="800" dirty="0" smtClean="0">
                <a:latin typeface="ＭＳ Ｐゴシック"/>
                <a:ea typeface="ＭＳ Ｐゴシック"/>
                <a:cs typeface="ＭＳ Ｐゴシック"/>
              </a:rPr>
              <a:t>全世界の </a:t>
            </a:r>
            <a:r>
              <a:rPr lang="en-US" altLang="ja-JP" sz="800" dirty="0" smtClean="0">
                <a:latin typeface="ＭＳ Ｐゴシック"/>
                <a:ea typeface="ＭＳ Ｐゴシック"/>
                <a:cs typeface="ＭＳ Ｐゴシック"/>
              </a:rPr>
              <a:t>E </a:t>
            </a:r>
            <a:r>
              <a:rPr lang="ja-JP" altLang="en-US" sz="800" dirty="0" smtClean="0">
                <a:latin typeface="ＭＳ Ｐゴシック"/>
                <a:ea typeface="ＭＳ Ｐゴシック"/>
                <a:cs typeface="ＭＳ Ｐゴシック"/>
              </a:rPr>
              <a:t>メール トラフィック</a:t>
            </a:r>
            <a:endParaRPr lang="ja-JP" altLang="en-US" sz="800" dirty="0">
              <a:latin typeface="ＭＳ Ｐゴシック"/>
              <a:ea typeface="ＭＳ Ｐゴシック"/>
              <a:cs typeface="ＭＳ Ｐゴシック"/>
            </a:endParaRPr>
          </a:p>
        </p:txBody>
      </p:sp>
      <p:sp>
        <p:nvSpPr>
          <p:cNvPr id="93" name="Rectangle 92"/>
          <p:cNvSpPr/>
          <p:nvPr/>
        </p:nvSpPr>
        <p:spPr>
          <a:xfrm>
            <a:off x="2343752" y="3112250"/>
            <a:ext cx="1854513" cy="1661993"/>
          </a:xfrm>
          <a:prstGeom prst="rect">
            <a:avLst/>
          </a:prstGeom>
        </p:spPr>
        <p:txBody>
          <a:bodyPr wrap="square">
            <a:spAutoFit/>
          </a:bodyPr>
          <a:lstStyle/>
          <a:p>
            <a:pPr>
              <a:spcBef>
                <a:spcPts val="600"/>
              </a:spcBef>
            </a:pPr>
            <a:r>
              <a:rPr lang="en-US" altLang="ja-JP" sz="800" dirty="0" smtClean="0">
                <a:latin typeface="ＭＳ Ｐゴシック"/>
                <a:ea typeface="ＭＳ Ｐゴシック"/>
                <a:cs typeface="ＭＳ Ｐゴシック"/>
              </a:rPr>
              <a:t>130 </a:t>
            </a:r>
            <a:r>
              <a:rPr lang="ja-JP" altLang="en-US" sz="800" dirty="0" smtClean="0">
                <a:latin typeface="ＭＳ Ｐゴシック"/>
                <a:ea typeface="ＭＳ Ｐゴシック"/>
                <a:cs typeface="ＭＳ Ｐゴシック"/>
              </a:rPr>
              <a:t>億件</a:t>
            </a:r>
            <a:r>
              <a:rPr lang="ja-JP" altLang="en-US" dirty="0" smtClean="0">
                <a:latin typeface="ＭＳ Ｐゴシック"/>
                <a:ea typeface="ＭＳ Ｐゴシック"/>
                <a:cs typeface="ＭＳ Ｐゴシック"/>
              </a:rPr>
              <a:t/>
            </a:r>
            <a:br>
              <a:rPr lang="ja-JP" altLang="en-US" dirty="0" smtClean="0">
                <a:latin typeface="ＭＳ Ｐゴシック"/>
                <a:ea typeface="ＭＳ Ｐゴシック"/>
                <a:cs typeface="ＭＳ Ｐゴシック"/>
              </a:rPr>
            </a:br>
            <a:r>
              <a:rPr lang="ja-JP" altLang="en-US" sz="800" dirty="0" smtClean="0">
                <a:latin typeface="ＭＳ Ｐゴシック"/>
                <a:ea typeface="ＭＳ Ｐゴシック"/>
                <a:cs typeface="ＭＳ Ｐゴシック"/>
              </a:rPr>
              <a:t>の </a:t>
            </a:r>
            <a:r>
              <a:rPr lang="en-US" altLang="ja-JP" sz="800" dirty="0" smtClean="0">
                <a:latin typeface="ＭＳ Ｐゴシック"/>
                <a:ea typeface="ＭＳ Ｐゴシック"/>
                <a:cs typeface="ＭＳ Ｐゴシック"/>
              </a:rPr>
              <a:t>Web </a:t>
            </a:r>
            <a:r>
              <a:rPr lang="ja-JP" altLang="en-US" sz="800" dirty="0" smtClean="0">
                <a:latin typeface="ＭＳ Ｐゴシック"/>
                <a:ea typeface="ＭＳ Ｐゴシック"/>
                <a:cs typeface="ＭＳ Ｐゴシック"/>
              </a:rPr>
              <a:t>要求</a:t>
            </a:r>
          </a:p>
          <a:p>
            <a:pPr>
              <a:spcBef>
                <a:spcPts val="600"/>
              </a:spcBef>
            </a:pPr>
            <a:r>
              <a:rPr lang="en-US" altLang="ja-JP" sz="800" dirty="0" smtClean="0">
                <a:latin typeface="ＭＳ Ｐゴシック"/>
                <a:ea typeface="ＭＳ Ｐゴシック"/>
                <a:cs typeface="ＭＳ Ｐゴシック"/>
              </a:rPr>
              <a:t>24 </a:t>
            </a:r>
            <a:r>
              <a:rPr lang="ja-JP" altLang="en-US" sz="800" dirty="0" smtClean="0">
                <a:latin typeface="ＭＳ Ｐゴシック"/>
                <a:ea typeface="ＭＳ Ｐゴシック"/>
                <a:cs typeface="ＭＳ Ｐゴシック"/>
              </a:rPr>
              <a:t>時間 </a:t>
            </a:r>
            <a:r>
              <a:rPr lang="en-US" altLang="ja-JP" sz="800" dirty="0" smtClean="0">
                <a:latin typeface="ＭＳ Ｐゴシック"/>
                <a:ea typeface="ＭＳ Ｐゴシック"/>
                <a:cs typeface="ＭＳ Ｐゴシック"/>
              </a:rPr>
              <a:t>365 </a:t>
            </a:r>
            <a:r>
              <a:rPr lang="ja-JP" altLang="en-US" sz="800" dirty="0" smtClean="0">
                <a:latin typeface="ＭＳ Ｐゴシック"/>
                <a:ea typeface="ＭＳ Ｐゴシック"/>
                <a:cs typeface="ＭＳ Ｐゴシック"/>
              </a:rPr>
              <a:t>日体制の稼働</a:t>
            </a:r>
          </a:p>
          <a:p>
            <a:pPr>
              <a:spcBef>
                <a:spcPts val="600"/>
              </a:spcBef>
            </a:pPr>
            <a:r>
              <a:rPr lang="en-US" altLang="ja-JP" sz="800" dirty="0" smtClean="0">
                <a:latin typeface="ＭＳ Ｐゴシック"/>
                <a:ea typeface="ＭＳ Ｐゴシック"/>
                <a:cs typeface="ＭＳ Ｐゴシック"/>
              </a:rPr>
              <a:t>1 </a:t>
            </a:r>
            <a:r>
              <a:rPr lang="ja-JP" altLang="en-US" sz="800" dirty="0" smtClean="0">
                <a:latin typeface="ＭＳ Ｐゴシック"/>
                <a:ea typeface="ＭＳ Ｐゴシック"/>
                <a:cs typeface="ＭＳ Ｐゴシック"/>
              </a:rPr>
              <a:t>日あたり </a:t>
            </a:r>
            <a:r>
              <a:rPr lang="en-US" altLang="ja-JP" sz="800" dirty="0" smtClean="0">
                <a:latin typeface="ＭＳ Ｐゴシック"/>
                <a:ea typeface="ＭＳ Ｐゴシック"/>
                <a:cs typeface="ＭＳ Ｐゴシック"/>
              </a:rPr>
              <a:t>430 </a:t>
            </a:r>
            <a:r>
              <a:rPr lang="ja-JP" altLang="en-US" sz="800" dirty="0" smtClean="0">
                <a:latin typeface="ＭＳ Ｐゴシック"/>
                <a:ea typeface="ＭＳ Ｐゴシック"/>
                <a:cs typeface="ＭＳ Ｐゴシック"/>
              </a:rPr>
              <a:t>億の </a:t>
            </a:r>
            <a:r>
              <a:rPr lang="en-US" altLang="ja-JP" sz="800" dirty="0" smtClean="0">
                <a:latin typeface="ＭＳ Ｐゴシック"/>
                <a:ea typeface="ＭＳ Ｐゴシック"/>
                <a:cs typeface="ＭＳ Ｐゴシック"/>
              </a:rPr>
              <a:t>Web </a:t>
            </a:r>
            <a:r>
              <a:rPr lang="ja-JP" altLang="en-US" sz="800" dirty="0" smtClean="0">
                <a:latin typeface="ＭＳ Ｐゴシック"/>
                <a:ea typeface="ＭＳ Ｐゴシック"/>
                <a:cs typeface="ＭＳ Ｐゴシック"/>
              </a:rPr>
              <a:t>ブロック数</a:t>
            </a:r>
          </a:p>
          <a:p>
            <a:pPr>
              <a:spcBef>
                <a:spcPts val="600"/>
              </a:spcBef>
            </a:pPr>
            <a:r>
              <a:rPr lang="en-US" altLang="ja-JP" sz="800" dirty="0" smtClean="0">
                <a:latin typeface="ＭＳ Ｐゴシック"/>
                <a:ea typeface="ＭＳ Ｐゴシック"/>
                <a:cs typeface="ＭＳ Ｐゴシック"/>
              </a:rPr>
              <a:t>40 </a:t>
            </a:r>
            <a:r>
              <a:rPr lang="ja-JP" altLang="en-US" sz="800" dirty="0" smtClean="0">
                <a:latin typeface="ＭＳ Ｐゴシック"/>
                <a:ea typeface="ＭＳ Ｐゴシック"/>
                <a:cs typeface="ＭＳ Ｐゴシック"/>
              </a:rPr>
              <a:t>以上の言語</a:t>
            </a:r>
          </a:p>
          <a:p>
            <a:pPr>
              <a:spcBef>
                <a:spcPts val="600"/>
              </a:spcBef>
            </a:pPr>
            <a:r>
              <a:rPr lang="en-US" altLang="ja-JP" sz="800" dirty="0" smtClean="0">
                <a:latin typeface="ＭＳ Ｐゴシック"/>
                <a:ea typeface="ＭＳ Ｐゴシック"/>
                <a:cs typeface="ＭＳ Ｐゴシック"/>
              </a:rPr>
              <a:t>110 </a:t>
            </a:r>
            <a:r>
              <a:rPr lang="ja-JP" altLang="en-US" sz="800" dirty="0" smtClean="0">
                <a:latin typeface="ＭＳ Ｐゴシック"/>
                <a:ea typeface="ＭＳ Ｐゴシック"/>
                <a:cs typeface="ＭＳ Ｐゴシック"/>
              </a:rPr>
              <a:t>万件の着信マルウェアのサンプル（</a:t>
            </a:r>
            <a:r>
              <a:rPr lang="en-US" altLang="ja-JP" sz="800" dirty="0" smtClean="0">
                <a:latin typeface="ＭＳ Ｐゴシック"/>
                <a:ea typeface="ＭＳ Ｐゴシック"/>
                <a:cs typeface="ＭＳ Ｐゴシック"/>
              </a:rPr>
              <a:t>1 </a:t>
            </a:r>
            <a:r>
              <a:rPr lang="ja-JP" altLang="en-US" sz="800" dirty="0" smtClean="0">
                <a:latin typeface="ＭＳ Ｐゴシック"/>
                <a:ea typeface="ＭＳ Ｐゴシック"/>
                <a:cs typeface="ＭＳ Ｐゴシック"/>
              </a:rPr>
              <a:t>日あたり）</a:t>
            </a:r>
          </a:p>
          <a:p>
            <a:pPr>
              <a:spcBef>
                <a:spcPts val="600"/>
              </a:spcBef>
            </a:pPr>
            <a:r>
              <a:rPr lang="en-US" altLang="ja-JP" sz="800" dirty="0" smtClean="0">
                <a:latin typeface="ＭＳ Ｐゴシック"/>
                <a:ea typeface="ＭＳ Ｐゴシック"/>
                <a:cs typeface="ＭＳ Ｐゴシック"/>
              </a:rPr>
              <a:t>AMP </a:t>
            </a:r>
            <a:r>
              <a:rPr lang="ja-JP" altLang="en-US" sz="800" dirty="0" smtClean="0">
                <a:latin typeface="ＭＳ Ｐゴシック"/>
                <a:ea typeface="ＭＳ Ｐゴシック"/>
                <a:cs typeface="ＭＳ Ｐゴシック"/>
              </a:rPr>
              <a:t>コミュニティ</a:t>
            </a:r>
          </a:p>
          <a:p>
            <a:pPr>
              <a:spcBef>
                <a:spcPts val="600"/>
              </a:spcBef>
            </a:pPr>
            <a:r>
              <a:rPr lang="ja-JP" altLang="en-US" sz="800" dirty="0" smtClean="0">
                <a:latin typeface="ＭＳ Ｐゴシック"/>
                <a:ea typeface="ＭＳ Ｐゴシック"/>
                <a:cs typeface="ＭＳ Ｐゴシック"/>
              </a:rPr>
              <a:t>非公開および公開の脅威のフィード</a:t>
            </a:r>
            <a:endParaRPr lang="ja-JP" altLang="en-US" sz="800" dirty="0">
              <a:latin typeface="ＭＳ Ｐゴシック"/>
              <a:ea typeface="ＭＳ Ｐゴシック"/>
              <a:cs typeface="ＭＳ Ｐゴシック"/>
            </a:endParaRPr>
          </a:p>
        </p:txBody>
      </p:sp>
      <p:sp>
        <p:nvSpPr>
          <p:cNvPr id="94" name="Rectangle 93"/>
          <p:cNvSpPr/>
          <p:nvPr/>
        </p:nvSpPr>
        <p:spPr>
          <a:xfrm>
            <a:off x="4132617" y="3112250"/>
            <a:ext cx="1778548" cy="1585049"/>
          </a:xfrm>
          <a:prstGeom prst="rect">
            <a:avLst/>
          </a:prstGeom>
        </p:spPr>
        <p:txBody>
          <a:bodyPr wrap="square">
            <a:spAutoFit/>
          </a:bodyPr>
          <a:lstStyle/>
          <a:p>
            <a:pPr>
              <a:spcBef>
                <a:spcPts val="600"/>
              </a:spcBef>
            </a:pPr>
            <a:r>
              <a:rPr lang="en-US" altLang="ja-JP" sz="800" dirty="0" err="1" smtClean="0">
                <a:latin typeface="ＭＳ Ｐゴシック"/>
                <a:ea typeface="ＭＳ Ｐゴシック"/>
                <a:cs typeface="ＭＳ Ｐゴシック"/>
              </a:rPr>
              <a:t>Talos</a:t>
            </a:r>
            <a:r>
              <a:rPr lang="en-US" altLang="ja-JP" sz="800" dirty="0" smtClean="0">
                <a:latin typeface="ＭＳ Ｐゴシック"/>
                <a:ea typeface="ＭＳ Ｐゴシック"/>
                <a:cs typeface="ＭＳ Ｐゴシック"/>
              </a:rPr>
              <a:t> Security Intelligence</a:t>
            </a:r>
          </a:p>
          <a:p>
            <a:pPr>
              <a:spcBef>
                <a:spcPts val="600"/>
              </a:spcBef>
            </a:pPr>
            <a:r>
              <a:rPr lang="en-US" altLang="ja-JP" sz="800" dirty="0" smtClean="0">
                <a:latin typeface="ＭＳ Ｐゴシック"/>
                <a:ea typeface="ＭＳ Ｐゴシック"/>
                <a:cs typeface="ＭＳ Ｐゴシック"/>
              </a:rPr>
              <a:t>AMP Threat Grid </a:t>
            </a:r>
            <a:r>
              <a:rPr lang="ja-JP" altLang="en-US" sz="800" dirty="0" smtClean="0">
                <a:latin typeface="ＭＳ Ｐゴシック"/>
                <a:ea typeface="ＭＳ Ｐゴシック"/>
                <a:cs typeface="ＭＳ Ｐゴシック"/>
              </a:rPr>
              <a:t>インテリジェンス</a:t>
            </a:r>
          </a:p>
          <a:p>
            <a:pPr>
              <a:spcBef>
                <a:spcPts val="600"/>
              </a:spcBef>
            </a:pPr>
            <a:r>
              <a:rPr lang="en-US" altLang="ja-JP" sz="800" dirty="0" smtClean="0">
                <a:latin typeface="ＭＳ Ｐゴシック"/>
                <a:ea typeface="ＭＳ Ｐゴシック"/>
                <a:cs typeface="ＭＳ Ｐゴシック"/>
              </a:rPr>
              <a:t>AMP Threat Grid </a:t>
            </a:r>
            <a:r>
              <a:rPr lang="ja-JP" altLang="en-US" sz="800" dirty="0" smtClean="0">
                <a:latin typeface="ＭＳ Ｐゴシック"/>
                <a:ea typeface="ＭＳ Ｐゴシック"/>
                <a:cs typeface="ＭＳ Ｐゴシック"/>
              </a:rPr>
              <a:t>の動的解析</a:t>
            </a:r>
            <a:r>
              <a:rPr lang="ja-JP" altLang="en-US" dirty="0" smtClean="0">
                <a:latin typeface="ＭＳ Ｐゴシック"/>
                <a:ea typeface="ＭＳ Ｐゴシック"/>
                <a:cs typeface="ＭＳ Ｐゴシック"/>
              </a:rPr>
              <a:t/>
            </a:r>
            <a:br>
              <a:rPr lang="ja-JP" altLang="en-US" dirty="0" smtClean="0">
                <a:latin typeface="ＭＳ Ｐゴシック"/>
                <a:ea typeface="ＭＳ Ｐゴシック"/>
                <a:cs typeface="ＭＳ Ｐゴシック"/>
              </a:rPr>
            </a:br>
            <a:r>
              <a:rPr lang="en-US" altLang="ja-JP" sz="800" dirty="0" smtClean="0">
                <a:latin typeface="ＭＳ Ｐゴシック"/>
                <a:ea typeface="ＭＳ Ｐゴシック"/>
                <a:cs typeface="ＭＳ Ｐゴシック"/>
              </a:rPr>
              <a:t>1,000 </a:t>
            </a:r>
            <a:r>
              <a:rPr lang="ja-JP" altLang="en-US" sz="800" dirty="0" smtClean="0">
                <a:latin typeface="ＭＳ Ｐゴシック"/>
                <a:ea typeface="ＭＳ Ｐゴシック"/>
                <a:cs typeface="ＭＳ Ｐゴシック"/>
              </a:rPr>
              <a:t>万ファイル</a:t>
            </a:r>
            <a:r>
              <a:rPr lang="en-US" altLang="ja-JP" sz="800" dirty="0" smtClean="0">
                <a:latin typeface="ＭＳ Ｐゴシック"/>
                <a:ea typeface="ＭＳ Ｐゴシック"/>
                <a:cs typeface="ＭＳ Ｐゴシック"/>
              </a:rPr>
              <a:t>/</a:t>
            </a:r>
            <a:r>
              <a:rPr lang="ja-JP" altLang="en-US" sz="800" dirty="0" smtClean="0">
                <a:latin typeface="ＭＳ Ｐゴシック"/>
                <a:ea typeface="ＭＳ Ｐゴシック"/>
                <a:cs typeface="ＭＳ Ｐゴシック"/>
              </a:rPr>
              <a:t>月</a:t>
            </a:r>
          </a:p>
          <a:p>
            <a:pPr>
              <a:spcBef>
                <a:spcPts val="600"/>
              </a:spcBef>
            </a:pPr>
            <a:r>
              <a:rPr lang="en-US" altLang="ja-JP" sz="800" dirty="0" smtClean="0">
                <a:latin typeface="ＭＳ Ｐゴシック"/>
                <a:ea typeface="ＭＳ Ｐゴシック"/>
                <a:cs typeface="ＭＳ Ｐゴシック"/>
              </a:rPr>
              <a:t>Microsoft </a:t>
            </a:r>
            <a:r>
              <a:rPr lang="ja-JP" altLang="en-US" sz="800" dirty="0" smtClean="0">
                <a:latin typeface="ＭＳ Ｐゴシック"/>
                <a:ea typeface="ＭＳ Ｐゴシック"/>
                <a:cs typeface="ＭＳ Ｐゴシック"/>
              </a:rPr>
              <a:t>および産業界による</a:t>
            </a:r>
            <a:r>
              <a:rPr lang="ja-JP" altLang="en-US" dirty="0" smtClean="0">
                <a:latin typeface="ＭＳ Ｐゴシック"/>
                <a:ea typeface="ＭＳ Ｐゴシック"/>
                <a:cs typeface="ＭＳ Ｐゴシック"/>
              </a:rPr>
              <a:t/>
            </a:r>
            <a:br>
              <a:rPr lang="ja-JP" altLang="en-US" dirty="0" smtClean="0">
                <a:latin typeface="ＭＳ Ｐゴシック"/>
                <a:ea typeface="ＭＳ Ｐゴシック"/>
                <a:cs typeface="ＭＳ Ｐゴシック"/>
              </a:rPr>
            </a:br>
            <a:r>
              <a:rPr lang="ja-JP" altLang="en-US" sz="800" dirty="0" smtClean="0">
                <a:latin typeface="ＭＳ Ｐゴシック"/>
                <a:ea typeface="ＭＳ Ｐゴシック"/>
                <a:cs typeface="ＭＳ Ｐゴシック"/>
              </a:rPr>
              <a:t>高度な情報開示</a:t>
            </a:r>
          </a:p>
          <a:p>
            <a:pPr>
              <a:spcBef>
                <a:spcPts val="600"/>
              </a:spcBef>
            </a:pPr>
            <a:r>
              <a:rPr lang="en-US" altLang="ja-JP" sz="800" dirty="0" smtClean="0">
                <a:latin typeface="ＭＳ Ｐゴシック"/>
                <a:ea typeface="ＭＳ Ｐゴシック"/>
                <a:cs typeface="ＭＳ Ｐゴシック"/>
              </a:rPr>
              <a:t>Snort </a:t>
            </a:r>
            <a:r>
              <a:rPr lang="ja-JP" altLang="en-US" sz="800" dirty="0" smtClean="0">
                <a:latin typeface="ＭＳ Ｐゴシック"/>
                <a:ea typeface="ＭＳ Ｐゴシック"/>
                <a:cs typeface="ＭＳ Ｐゴシック"/>
              </a:rPr>
              <a:t>および </a:t>
            </a:r>
            <a:r>
              <a:rPr lang="en-US" altLang="ja-JP" sz="800" dirty="0" err="1" smtClean="0">
                <a:latin typeface="ＭＳ Ｐゴシック"/>
                <a:ea typeface="ＭＳ Ｐゴシック"/>
                <a:cs typeface="ＭＳ Ｐゴシック"/>
              </a:rPr>
              <a:t>ClamAV</a:t>
            </a:r>
            <a:r>
              <a:rPr lang="en-US" altLang="ja-JP" sz="800" dirty="0" smtClean="0">
                <a:latin typeface="ＭＳ Ｐゴシック"/>
                <a:ea typeface="ＭＳ Ｐゴシック"/>
                <a:cs typeface="ＭＳ Ｐゴシック"/>
              </a:rPr>
              <a:t> </a:t>
            </a:r>
            <a:r>
              <a:rPr lang="ja-JP" altLang="en-US" sz="800" dirty="0" smtClean="0">
                <a:latin typeface="ＭＳ Ｐゴシック"/>
                <a:ea typeface="ＭＳ Ｐゴシック"/>
                <a:cs typeface="ＭＳ Ｐゴシック"/>
              </a:rPr>
              <a:t>のオープン ソース コミュニティ</a:t>
            </a:r>
          </a:p>
          <a:p>
            <a:pPr>
              <a:spcBef>
                <a:spcPts val="600"/>
              </a:spcBef>
            </a:pPr>
            <a:r>
              <a:rPr lang="en-US" altLang="ja-JP" sz="800" dirty="0" smtClean="0">
                <a:latin typeface="ＭＳ Ｐゴシック"/>
                <a:ea typeface="ＭＳ Ｐゴシック"/>
                <a:cs typeface="ＭＳ Ｐゴシック"/>
              </a:rPr>
              <a:t>AEGIS </a:t>
            </a:r>
            <a:r>
              <a:rPr lang="ja-JP" altLang="en-US" sz="800" dirty="0" smtClean="0">
                <a:latin typeface="ＭＳ Ｐゴシック"/>
                <a:ea typeface="ＭＳ Ｐゴシック"/>
                <a:cs typeface="ＭＳ Ｐゴシック"/>
              </a:rPr>
              <a:t>プログラム</a:t>
            </a:r>
            <a:endParaRPr lang="ja-JP" altLang="en-US" sz="800" dirty="0">
              <a:latin typeface="ＭＳ Ｐゴシック"/>
              <a:ea typeface="ＭＳ Ｐゴシック"/>
              <a:cs typeface="ＭＳ Ｐゴシック"/>
            </a:endParaRPr>
          </a:p>
        </p:txBody>
      </p:sp>
      <p:sp>
        <p:nvSpPr>
          <p:cNvPr id="95" name="Content Placeholder 5"/>
          <p:cNvSpPr txBox="1">
            <a:spLocks/>
          </p:cNvSpPr>
          <p:nvPr/>
        </p:nvSpPr>
        <p:spPr>
          <a:xfrm>
            <a:off x="1575538" y="2393124"/>
            <a:ext cx="421112" cy="421112"/>
          </a:xfrm>
          <a:prstGeom prst="ellipse">
            <a:avLst/>
          </a:prstGeom>
          <a:solidFill>
            <a:schemeClr val="accent5">
              <a:alpha val="82000"/>
            </a:schemeClr>
          </a:solidFill>
        </p:spPr>
        <p:txBody>
          <a:bodyPr wrap="square" lIns="68580" tIns="68580" rIns="68580" bIns="68580"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1" indent="0" algn="l" defTabSz="685891" rtl="0" eaLnBrk="1" fontAlgn="auto" latinLnBrk="0" hangingPunct="1">
              <a:lnSpc>
                <a:spcPct val="100000"/>
              </a:lnSpc>
              <a:spcBef>
                <a:spcPts val="0"/>
              </a:spcBef>
              <a:spcAft>
                <a:spcPts val="600"/>
              </a:spcAft>
              <a:buClr>
                <a:srgbClr val="FFFFFF"/>
              </a:buClr>
              <a:buSzPct val="80000"/>
              <a:buFont typeface="Arial"/>
              <a:buNone/>
              <a:tabLst/>
              <a:defRPr/>
            </a:pPr>
            <a:endParaRPr kumimoji="0" lang="ja-JP" altLang="en-US" sz="1200" b="0" i="0" u="none" strike="noStrike" kern="1200" cap="none" spc="0" normalizeH="0" baseline="0">
              <a:ln>
                <a:noFill/>
              </a:ln>
              <a:solidFill>
                <a:srgbClr val="652D89">
                  <a:lumMod val="60000"/>
                  <a:lumOff val="40000"/>
                </a:srgbClr>
              </a:solidFill>
              <a:effectLst/>
              <a:uLnTx/>
              <a:uFillTx/>
              <a:latin typeface="ＭＳ Ｐゴシック"/>
              <a:ea typeface="ＭＳ Ｐゴシック"/>
              <a:cs typeface="ＭＳ Ｐゴシック"/>
            </a:endParaRPr>
          </a:p>
        </p:txBody>
      </p:sp>
      <p:sp>
        <p:nvSpPr>
          <p:cNvPr id="96" name="Content Placeholder 5"/>
          <p:cNvSpPr txBox="1">
            <a:spLocks/>
          </p:cNvSpPr>
          <p:nvPr/>
        </p:nvSpPr>
        <p:spPr>
          <a:xfrm>
            <a:off x="2125942" y="2393124"/>
            <a:ext cx="421112" cy="421112"/>
          </a:xfrm>
          <a:prstGeom prst="ellipse">
            <a:avLst/>
          </a:prstGeom>
          <a:solidFill>
            <a:schemeClr val="accent5">
              <a:alpha val="82000"/>
            </a:schemeClr>
          </a:solidFill>
        </p:spPr>
        <p:txBody>
          <a:bodyPr wrap="square" lIns="68580" tIns="68580" rIns="68580" bIns="68580"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1" indent="0" algn="l" defTabSz="685891" rtl="0" eaLnBrk="1" fontAlgn="auto" latinLnBrk="0" hangingPunct="1">
              <a:lnSpc>
                <a:spcPct val="100000"/>
              </a:lnSpc>
              <a:spcBef>
                <a:spcPts val="0"/>
              </a:spcBef>
              <a:spcAft>
                <a:spcPts val="600"/>
              </a:spcAft>
              <a:buClr>
                <a:srgbClr val="FFFFFF"/>
              </a:buClr>
              <a:buSzPct val="80000"/>
              <a:buFont typeface="Arial"/>
              <a:buNone/>
              <a:tabLst/>
              <a:defRPr/>
            </a:pPr>
            <a:endParaRPr kumimoji="0" lang="ja-JP" altLang="en-US" sz="1200" b="0" i="0" u="none" strike="noStrike" kern="1200" cap="none" spc="0" normalizeH="0" baseline="0">
              <a:ln>
                <a:noFill/>
              </a:ln>
              <a:solidFill>
                <a:srgbClr val="652D89">
                  <a:lumMod val="60000"/>
                  <a:lumOff val="40000"/>
                </a:srgbClr>
              </a:solidFill>
              <a:effectLst/>
              <a:uLnTx/>
              <a:uFillTx/>
              <a:latin typeface="ＭＳ Ｐゴシック"/>
              <a:ea typeface="ＭＳ Ｐゴシック"/>
              <a:cs typeface="ＭＳ Ｐゴシック"/>
            </a:endParaRPr>
          </a:p>
        </p:txBody>
      </p:sp>
      <p:sp>
        <p:nvSpPr>
          <p:cNvPr id="97" name="Content Placeholder 5"/>
          <p:cNvSpPr txBox="1">
            <a:spLocks/>
          </p:cNvSpPr>
          <p:nvPr/>
        </p:nvSpPr>
        <p:spPr>
          <a:xfrm>
            <a:off x="2676346" y="2393124"/>
            <a:ext cx="421112" cy="421112"/>
          </a:xfrm>
          <a:prstGeom prst="ellipse">
            <a:avLst/>
          </a:prstGeom>
          <a:solidFill>
            <a:schemeClr val="accent5">
              <a:alpha val="82000"/>
            </a:schemeClr>
          </a:solidFill>
        </p:spPr>
        <p:txBody>
          <a:bodyPr wrap="square" lIns="68580" tIns="68580" rIns="68580" bIns="68580"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1" indent="0" algn="l" defTabSz="685891" rtl="0" eaLnBrk="1" fontAlgn="auto" latinLnBrk="0" hangingPunct="1">
              <a:lnSpc>
                <a:spcPct val="100000"/>
              </a:lnSpc>
              <a:spcBef>
                <a:spcPts val="0"/>
              </a:spcBef>
              <a:spcAft>
                <a:spcPts val="600"/>
              </a:spcAft>
              <a:buClr>
                <a:srgbClr val="FFFFFF"/>
              </a:buClr>
              <a:buSzPct val="80000"/>
              <a:buFont typeface="Arial"/>
              <a:buNone/>
              <a:tabLst/>
              <a:defRPr/>
            </a:pPr>
            <a:endParaRPr kumimoji="0" lang="ja-JP" altLang="en-US" sz="1200" b="0" i="0" u="none" strike="noStrike" kern="1200" cap="none" spc="0" normalizeH="0" baseline="0">
              <a:ln>
                <a:noFill/>
              </a:ln>
              <a:solidFill>
                <a:srgbClr val="652D89">
                  <a:lumMod val="60000"/>
                  <a:lumOff val="40000"/>
                </a:srgbClr>
              </a:solidFill>
              <a:effectLst/>
              <a:uLnTx/>
              <a:uFillTx/>
              <a:latin typeface="ＭＳ Ｐゴシック"/>
              <a:ea typeface="ＭＳ Ｐゴシック"/>
              <a:cs typeface="ＭＳ Ｐゴシック"/>
            </a:endParaRPr>
          </a:p>
        </p:txBody>
      </p:sp>
      <p:sp>
        <p:nvSpPr>
          <p:cNvPr id="98" name="Content Placeholder 5"/>
          <p:cNvSpPr txBox="1">
            <a:spLocks/>
          </p:cNvSpPr>
          <p:nvPr/>
        </p:nvSpPr>
        <p:spPr>
          <a:xfrm>
            <a:off x="3226750" y="2393124"/>
            <a:ext cx="421112" cy="421112"/>
          </a:xfrm>
          <a:prstGeom prst="ellipse">
            <a:avLst/>
          </a:prstGeom>
          <a:solidFill>
            <a:schemeClr val="accent5">
              <a:alpha val="82000"/>
            </a:schemeClr>
          </a:solidFill>
        </p:spPr>
        <p:txBody>
          <a:bodyPr wrap="square" lIns="68580" tIns="68580" rIns="68580" bIns="68580"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1" indent="0" algn="l" defTabSz="685891" rtl="0" eaLnBrk="1" fontAlgn="auto" latinLnBrk="0" hangingPunct="1">
              <a:lnSpc>
                <a:spcPct val="100000"/>
              </a:lnSpc>
              <a:spcBef>
                <a:spcPts val="0"/>
              </a:spcBef>
              <a:spcAft>
                <a:spcPts val="600"/>
              </a:spcAft>
              <a:buClr>
                <a:srgbClr val="FFFFFF"/>
              </a:buClr>
              <a:buSzPct val="80000"/>
              <a:buFont typeface="Arial"/>
              <a:buNone/>
              <a:tabLst/>
              <a:defRPr/>
            </a:pPr>
            <a:endParaRPr kumimoji="0" lang="ja-JP" altLang="en-US" sz="1200" b="0" i="0" u="none" strike="noStrike" kern="1200" cap="none" spc="0" normalizeH="0" baseline="0">
              <a:ln>
                <a:noFill/>
              </a:ln>
              <a:solidFill>
                <a:srgbClr val="652D89">
                  <a:lumMod val="60000"/>
                  <a:lumOff val="40000"/>
                </a:srgbClr>
              </a:solidFill>
              <a:effectLst/>
              <a:uLnTx/>
              <a:uFillTx/>
              <a:latin typeface="ＭＳ Ｐゴシック"/>
              <a:ea typeface="ＭＳ Ｐゴシック"/>
              <a:cs typeface="ＭＳ Ｐゴシック"/>
            </a:endParaRPr>
          </a:p>
        </p:txBody>
      </p:sp>
      <p:sp>
        <p:nvSpPr>
          <p:cNvPr id="99" name="Content Placeholder 5"/>
          <p:cNvSpPr txBox="1">
            <a:spLocks/>
          </p:cNvSpPr>
          <p:nvPr/>
        </p:nvSpPr>
        <p:spPr>
          <a:xfrm>
            <a:off x="3777154" y="2393124"/>
            <a:ext cx="421112" cy="421112"/>
          </a:xfrm>
          <a:prstGeom prst="ellipse">
            <a:avLst/>
          </a:prstGeom>
          <a:solidFill>
            <a:schemeClr val="accent5">
              <a:alpha val="82000"/>
            </a:schemeClr>
          </a:solidFill>
        </p:spPr>
        <p:txBody>
          <a:bodyPr wrap="square" lIns="68580" tIns="68580" rIns="68580" bIns="68580"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1" indent="0" algn="l" defTabSz="685891" rtl="0" eaLnBrk="1" fontAlgn="auto" latinLnBrk="0" hangingPunct="1">
              <a:lnSpc>
                <a:spcPct val="100000"/>
              </a:lnSpc>
              <a:spcBef>
                <a:spcPts val="0"/>
              </a:spcBef>
              <a:spcAft>
                <a:spcPts val="600"/>
              </a:spcAft>
              <a:buClr>
                <a:srgbClr val="FFFFFF"/>
              </a:buClr>
              <a:buSzPct val="80000"/>
              <a:buFont typeface="Arial"/>
              <a:buNone/>
              <a:tabLst/>
              <a:defRPr/>
            </a:pPr>
            <a:endParaRPr kumimoji="0" lang="ja-JP" altLang="en-US" sz="1200" b="0" i="0" u="none" strike="noStrike" kern="1200" cap="none" spc="0" normalizeH="0" baseline="0">
              <a:ln>
                <a:noFill/>
              </a:ln>
              <a:solidFill>
                <a:srgbClr val="652D89">
                  <a:lumMod val="60000"/>
                  <a:lumOff val="40000"/>
                </a:srgbClr>
              </a:solidFill>
              <a:effectLst/>
              <a:uLnTx/>
              <a:uFillTx/>
              <a:latin typeface="ＭＳ Ｐゴシック"/>
              <a:ea typeface="ＭＳ Ｐゴシック"/>
              <a:cs typeface="ＭＳ Ｐゴシック"/>
            </a:endParaRPr>
          </a:p>
        </p:txBody>
      </p:sp>
      <p:sp>
        <p:nvSpPr>
          <p:cNvPr id="100" name="Content Placeholder 5"/>
          <p:cNvSpPr txBox="1">
            <a:spLocks/>
          </p:cNvSpPr>
          <p:nvPr/>
        </p:nvSpPr>
        <p:spPr>
          <a:xfrm>
            <a:off x="4327558" y="2393124"/>
            <a:ext cx="421112" cy="421112"/>
          </a:xfrm>
          <a:prstGeom prst="ellipse">
            <a:avLst/>
          </a:prstGeom>
          <a:solidFill>
            <a:schemeClr val="accent5">
              <a:alpha val="82000"/>
            </a:schemeClr>
          </a:solidFill>
        </p:spPr>
        <p:txBody>
          <a:bodyPr wrap="square" lIns="68580" tIns="68580" rIns="68580" bIns="68580"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1" indent="0" algn="l" defTabSz="685891" rtl="0" eaLnBrk="1" fontAlgn="auto" latinLnBrk="0" hangingPunct="1">
              <a:lnSpc>
                <a:spcPct val="100000"/>
              </a:lnSpc>
              <a:spcBef>
                <a:spcPts val="0"/>
              </a:spcBef>
              <a:spcAft>
                <a:spcPts val="600"/>
              </a:spcAft>
              <a:buClr>
                <a:srgbClr val="FFFFFF"/>
              </a:buClr>
              <a:buSzPct val="80000"/>
              <a:buFont typeface="Arial"/>
              <a:buNone/>
              <a:tabLst/>
              <a:defRPr/>
            </a:pPr>
            <a:endParaRPr kumimoji="0" lang="ja-JP" altLang="en-US" sz="1200" b="0" i="0" u="none" strike="noStrike" kern="1200" cap="none" spc="0" normalizeH="0" baseline="0">
              <a:ln>
                <a:noFill/>
              </a:ln>
              <a:solidFill>
                <a:srgbClr val="652D89">
                  <a:lumMod val="60000"/>
                  <a:lumOff val="40000"/>
                </a:srgbClr>
              </a:solidFill>
              <a:effectLst/>
              <a:uLnTx/>
              <a:uFillTx/>
              <a:latin typeface="ＭＳ Ｐゴシック"/>
              <a:ea typeface="ＭＳ Ｐゴシック"/>
              <a:cs typeface="ＭＳ Ｐゴシック"/>
            </a:endParaRPr>
          </a:p>
        </p:txBody>
      </p:sp>
      <p:sp>
        <p:nvSpPr>
          <p:cNvPr id="101" name="Rectangle 100"/>
          <p:cNvSpPr/>
          <p:nvPr/>
        </p:nvSpPr>
        <p:spPr>
          <a:xfrm>
            <a:off x="1591633" y="2857778"/>
            <a:ext cx="373500" cy="123111"/>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smtClean="0">
                <a:ln>
                  <a:noFill/>
                </a:ln>
                <a:effectLst/>
                <a:uLnTx/>
                <a:uFillTx/>
                <a:latin typeface="ＭＳ Ｐゴシック"/>
                <a:ea typeface="ＭＳ Ｐゴシック"/>
                <a:cs typeface="ＭＳ Ｐゴシック"/>
              </a:rPr>
              <a:t>E </a:t>
            </a:r>
            <a:r>
              <a:rPr kumimoji="0" lang="ja-JP" altLang="en-US" sz="800" b="0" i="0" u="none" strike="noStrike" kern="0" cap="none" spc="0" normalizeH="0" baseline="0" smtClean="0">
                <a:ln>
                  <a:noFill/>
                </a:ln>
                <a:effectLst/>
                <a:uLnTx/>
                <a:uFillTx/>
                <a:latin typeface="ＭＳ Ｐゴシック"/>
                <a:ea typeface="ＭＳ Ｐゴシック"/>
                <a:cs typeface="ＭＳ Ｐゴシック"/>
              </a:rPr>
              <a:t>メール</a:t>
            </a:r>
          </a:p>
        </p:txBody>
      </p:sp>
      <p:sp>
        <p:nvSpPr>
          <p:cNvPr id="102" name="Rectangle 101"/>
          <p:cNvSpPr/>
          <p:nvPr/>
        </p:nvSpPr>
        <p:spPr>
          <a:xfrm>
            <a:off x="2041545" y="2857778"/>
            <a:ext cx="589905" cy="123111"/>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smtClean="0">
                <a:ln>
                  <a:noFill/>
                </a:ln>
                <a:effectLst/>
                <a:uLnTx/>
                <a:uFillTx/>
                <a:latin typeface="ＭＳ Ｐゴシック"/>
                <a:ea typeface="ＭＳ Ｐゴシック"/>
                <a:cs typeface="ＭＳ Ｐゴシック"/>
              </a:rPr>
              <a:t>エンドポイント</a:t>
            </a:r>
          </a:p>
        </p:txBody>
      </p:sp>
      <p:sp>
        <p:nvSpPr>
          <p:cNvPr id="103" name="Rectangle 102"/>
          <p:cNvSpPr/>
          <p:nvPr/>
        </p:nvSpPr>
        <p:spPr>
          <a:xfrm>
            <a:off x="2816747" y="2857778"/>
            <a:ext cx="179536" cy="123111"/>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smtClean="0">
                <a:ln>
                  <a:noFill/>
                </a:ln>
                <a:effectLst/>
                <a:uLnTx/>
                <a:uFillTx/>
                <a:latin typeface="ＭＳ Ｐゴシック"/>
                <a:ea typeface="ＭＳ Ｐゴシック"/>
                <a:cs typeface="ＭＳ Ｐゴシック"/>
              </a:rPr>
              <a:t>Web</a:t>
            </a:r>
          </a:p>
        </p:txBody>
      </p:sp>
      <p:sp>
        <p:nvSpPr>
          <p:cNvPr id="104" name="Rectangle 103"/>
          <p:cNvSpPr/>
          <p:nvPr/>
        </p:nvSpPr>
        <p:spPr>
          <a:xfrm>
            <a:off x="3201739" y="2857778"/>
            <a:ext cx="525785" cy="123111"/>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smtClean="0">
                <a:ln>
                  <a:noFill/>
                </a:ln>
                <a:effectLst/>
                <a:uLnTx/>
                <a:uFillTx/>
                <a:latin typeface="ＭＳ Ｐゴシック"/>
                <a:ea typeface="ＭＳ Ｐゴシック"/>
                <a:cs typeface="ＭＳ Ｐゴシック"/>
              </a:rPr>
              <a:t>ネットワーク</a:t>
            </a:r>
          </a:p>
        </p:txBody>
      </p:sp>
      <p:sp>
        <p:nvSpPr>
          <p:cNvPr id="105" name="Rectangle 104"/>
          <p:cNvSpPr/>
          <p:nvPr/>
        </p:nvSpPr>
        <p:spPr>
          <a:xfrm>
            <a:off x="3928141" y="2857778"/>
            <a:ext cx="153888" cy="123111"/>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smtClean="0">
                <a:ln>
                  <a:noFill/>
                </a:ln>
                <a:effectLst/>
                <a:uLnTx/>
                <a:uFillTx/>
                <a:latin typeface="ＭＳ Ｐゴシック"/>
                <a:ea typeface="ＭＳ Ｐゴシック"/>
                <a:cs typeface="ＭＳ Ｐゴシック"/>
              </a:rPr>
              <a:t>IPS</a:t>
            </a:r>
          </a:p>
        </p:txBody>
      </p:sp>
      <p:sp>
        <p:nvSpPr>
          <p:cNvPr id="106" name="Rectangle 105"/>
          <p:cNvSpPr/>
          <p:nvPr/>
        </p:nvSpPr>
        <p:spPr>
          <a:xfrm>
            <a:off x="4374447" y="2857778"/>
            <a:ext cx="377507" cy="126958"/>
          </a:xfrm>
          <a:prstGeom prst="rect">
            <a:avLst/>
          </a:prstGeom>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smtClean="0">
                <a:ln>
                  <a:noFill/>
                </a:ln>
                <a:effectLst/>
                <a:uLnTx/>
                <a:uFillTx/>
                <a:latin typeface="ＭＳ Ｐゴシック"/>
                <a:ea typeface="ＭＳ Ｐゴシック"/>
                <a:cs typeface="ＭＳ Ｐゴシック"/>
              </a:rPr>
              <a:t>デバイス</a:t>
            </a:r>
          </a:p>
        </p:txBody>
      </p:sp>
      <p:sp>
        <p:nvSpPr>
          <p:cNvPr id="107" name="TextBox 106"/>
          <p:cNvSpPr txBox="1"/>
          <p:nvPr/>
        </p:nvSpPr>
        <p:spPr>
          <a:xfrm>
            <a:off x="2727884" y="2522889"/>
            <a:ext cx="318036" cy="161583"/>
          </a:xfrm>
          <a:prstGeom prst="rect">
            <a:avLst/>
          </a:prstGeom>
          <a:noFill/>
        </p:spPr>
        <p:txBody>
          <a:bodyPr wrap="none" lIns="68580" tIns="34290" rIns="68580" bIns="34290" rtlCol="0">
            <a:spAutoFit/>
          </a:bodyPr>
          <a:lstStyle/>
          <a:p>
            <a:pPr marL="0" marR="0" lvl="0" indent="0" algn="ctr" defTabSz="685722" eaLnBrk="1" fontAlgn="auto" latinLnBrk="0" hangingPunct="1">
              <a:lnSpc>
                <a:spcPct val="100000"/>
              </a:lnSpc>
              <a:spcBef>
                <a:spcPts val="0"/>
              </a:spcBef>
              <a:spcAft>
                <a:spcPts val="0"/>
              </a:spcAft>
              <a:buClrTx/>
              <a:buSzTx/>
              <a:buFontTx/>
              <a:buNone/>
              <a:tabLst/>
              <a:defRPr/>
            </a:pPr>
            <a:r>
              <a:rPr kumimoji="0" lang="en-US" altLang="ja-JP" sz="600" b="0" i="0" u="none" strike="noStrike" kern="0" cap="none" spc="0" normalizeH="0" baseline="0" smtClean="0">
                <a:ln>
                  <a:noFill/>
                </a:ln>
                <a:solidFill>
                  <a:srgbClr val="FFFFFF"/>
                </a:solidFill>
                <a:effectLst/>
                <a:uLnTx/>
                <a:uFillTx/>
                <a:latin typeface="ＭＳ Ｐゴシック"/>
                <a:ea typeface="ＭＳ Ｐゴシック"/>
                <a:cs typeface="ＭＳ Ｐゴシック"/>
              </a:rPr>
              <a:t>WWW</a:t>
            </a:r>
            <a:endParaRPr kumimoji="0" lang="en-US" altLang="ja-JP" sz="600" b="0" i="0" u="none" strike="noStrike" kern="0" cap="none" spc="0" normalizeH="0" baseline="0">
              <a:ln>
                <a:noFill/>
              </a:ln>
              <a:solidFill>
                <a:srgbClr val="FFFFFF"/>
              </a:solidFill>
              <a:effectLst/>
              <a:uLnTx/>
              <a:uFillTx/>
              <a:latin typeface="ＭＳ Ｐゴシック"/>
              <a:ea typeface="ＭＳ Ｐゴシック"/>
              <a:cs typeface="ＭＳ Ｐゴシック"/>
            </a:endParaRPr>
          </a:p>
        </p:txBody>
      </p:sp>
      <p:grpSp>
        <p:nvGrpSpPr>
          <p:cNvPr id="108" name="Group 107"/>
          <p:cNvGrpSpPr/>
          <p:nvPr/>
        </p:nvGrpSpPr>
        <p:grpSpPr>
          <a:xfrm>
            <a:off x="2224899" y="2531362"/>
            <a:ext cx="223198" cy="144636"/>
            <a:chOff x="3804124" y="4017753"/>
            <a:chExt cx="297597" cy="192848"/>
          </a:xfrm>
        </p:grpSpPr>
        <p:sp>
          <p:nvSpPr>
            <p:cNvPr id="109" name="AutoShape 88"/>
            <p:cNvSpPr>
              <a:spLocks/>
            </p:cNvSpPr>
            <p:nvPr/>
          </p:nvSpPr>
          <p:spPr bwMode="auto">
            <a:xfrm rot="10800000" flipH="1">
              <a:off x="3804124" y="4157420"/>
              <a:ext cx="297597" cy="53181"/>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rgbClr val="FFFFFF"/>
            </a:solidFill>
            <a:ln w="9525" cap="flat">
              <a:noFill/>
              <a:miter lim="800000"/>
              <a:headEnd type="none" w="med" len="med"/>
              <a:tailEnd type="none" w="med" len="med"/>
            </a:ln>
          </p:spPr>
          <p:txBody>
            <a:bodyPr lIns="0" tIns="0" rIns="0" bIns="0"/>
            <a:lstStyle/>
            <a:p>
              <a:pPr marL="0" marR="0" lvl="0" indent="0" defTabSz="685722"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a:ln>
                  <a:noFill/>
                </a:ln>
                <a:solidFill>
                  <a:srgbClr val="FFFFFF"/>
                </a:solidFill>
                <a:effectLst/>
                <a:uLnTx/>
                <a:uFillTx/>
                <a:latin typeface="ＭＳ Ｐゴシック"/>
                <a:ea typeface="ＭＳ Ｐゴシック"/>
                <a:cs typeface="ＭＳ Ｐゴシック"/>
              </a:endParaRPr>
            </a:p>
          </p:txBody>
        </p:sp>
        <p:sp>
          <p:nvSpPr>
            <p:cNvPr id="110" name="Freeform 89"/>
            <p:cNvSpPr>
              <a:spLocks/>
            </p:cNvSpPr>
            <p:nvPr/>
          </p:nvSpPr>
          <p:spPr bwMode="auto">
            <a:xfrm>
              <a:off x="3838772" y="4017753"/>
              <a:ext cx="228301" cy="130535"/>
            </a:xfrm>
            <a:custGeom>
              <a:avLst/>
              <a:gdLst/>
              <a:ahLst/>
              <a:cxnLst/>
              <a:rect l="l" t="t" r="r" b="b"/>
              <a:pathLst>
                <a:path w="228301" h="130535">
                  <a:moveTo>
                    <a:pt x="24330" y="12892"/>
                  </a:moveTo>
                  <a:cubicBezTo>
                    <a:pt x="18310" y="12892"/>
                    <a:pt x="13429" y="17773"/>
                    <a:pt x="13429" y="23793"/>
                  </a:cubicBezTo>
                  <a:lnTo>
                    <a:pt x="13429" y="107816"/>
                  </a:lnTo>
                  <a:cubicBezTo>
                    <a:pt x="13429" y="113836"/>
                    <a:pt x="18310" y="118717"/>
                    <a:pt x="24330" y="118717"/>
                  </a:cubicBezTo>
                  <a:lnTo>
                    <a:pt x="203970" y="118717"/>
                  </a:lnTo>
                  <a:cubicBezTo>
                    <a:pt x="209990" y="118717"/>
                    <a:pt x="214871" y="113836"/>
                    <a:pt x="214871" y="107816"/>
                  </a:cubicBezTo>
                  <a:lnTo>
                    <a:pt x="214871" y="23793"/>
                  </a:lnTo>
                  <a:cubicBezTo>
                    <a:pt x="214871" y="17773"/>
                    <a:pt x="209990" y="12892"/>
                    <a:pt x="203970" y="12892"/>
                  </a:cubicBezTo>
                  <a:close/>
                  <a:moveTo>
                    <a:pt x="14702" y="0"/>
                  </a:moveTo>
                  <a:cubicBezTo>
                    <a:pt x="14702" y="0"/>
                    <a:pt x="14702" y="0"/>
                    <a:pt x="213599" y="0"/>
                  </a:cubicBezTo>
                  <a:cubicBezTo>
                    <a:pt x="221685" y="0"/>
                    <a:pt x="228301" y="6599"/>
                    <a:pt x="228301" y="14667"/>
                  </a:cubicBezTo>
                  <a:cubicBezTo>
                    <a:pt x="228301" y="14667"/>
                    <a:pt x="228301" y="14667"/>
                    <a:pt x="228301" y="130535"/>
                  </a:cubicBezTo>
                  <a:lnTo>
                    <a:pt x="0" y="130535"/>
                  </a:lnTo>
                  <a:cubicBezTo>
                    <a:pt x="0" y="130535"/>
                    <a:pt x="0" y="130535"/>
                    <a:pt x="0" y="14667"/>
                  </a:cubicBezTo>
                  <a:cubicBezTo>
                    <a:pt x="0" y="6599"/>
                    <a:pt x="6617" y="0"/>
                    <a:pt x="14702" y="0"/>
                  </a:cubicBezTo>
                  <a:close/>
                </a:path>
              </a:pathLst>
            </a:custGeom>
            <a:solidFill>
              <a:srgbClr val="FFFFFF"/>
            </a:solidFill>
            <a:ln w="15875" cap="flat">
              <a:noFill/>
              <a:miter lim="800000"/>
              <a:headEnd type="none" w="med" len="med"/>
              <a:tailEnd type="none" w="med" len="med"/>
            </a:ln>
          </p:spPr>
          <p:txBody>
            <a:bodyPr lIns="0" tIns="0" rIns="0" bIns="0"/>
            <a:lstStyle/>
            <a:p>
              <a:pPr marL="0" marR="0" lvl="0" indent="0" defTabSz="685722"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a:ln>
                  <a:noFill/>
                </a:ln>
                <a:solidFill>
                  <a:srgbClr val="FFFFFF"/>
                </a:solidFill>
                <a:effectLst/>
                <a:uLnTx/>
                <a:uFillTx/>
                <a:latin typeface="ＭＳ Ｐゴシック"/>
                <a:ea typeface="ＭＳ Ｐゴシック"/>
                <a:cs typeface="ＭＳ Ｐゴシック"/>
              </a:endParaRPr>
            </a:p>
          </p:txBody>
        </p:sp>
      </p:grpSp>
      <p:grpSp>
        <p:nvGrpSpPr>
          <p:cNvPr id="111" name="Group 110"/>
          <p:cNvGrpSpPr/>
          <p:nvPr/>
        </p:nvGrpSpPr>
        <p:grpSpPr>
          <a:xfrm>
            <a:off x="4427760" y="2512707"/>
            <a:ext cx="220709" cy="181947"/>
            <a:chOff x="3213160" y="3222230"/>
            <a:chExt cx="294278" cy="242596"/>
          </a:xfrm>
        </p:grpSpPr>
        <p:sp>
          <p:nvSpPr>
            <p:cNvPr id="113" name="Freeform 7"/>
            <p:cNvSpPr>
              <a:spLocks noEditPoints="1"/>
            </p:cNvSpPr>
            <p:nvPr/>
          </p:nvSpPr>
          <p:spPr bwMode="auto">
            <a:xfrm>
              <a:off x="3311910" y="3243661"/>
              <a:ext cx="96777" cy="221165"/>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marL="0" marR="0" lvl="0" indent="0" algn="ctr" defTabSz="685722" eaLnBrk="1" fontAlgn="auto" latinLnBrk="0" hangingPunct="1">
                <a:lnSpc>
                  <a:spcPct val="100000"/>
                </a:lnSpc>
                <a:spcBef>
                  <a:spcPts val="0"/>
                </a:spcBef>
                <a:spcAft>
                  <a:spcPts val="0"/>
                </a:spcAft>
                <a:buClrTx/>
                <a:buSzTx/>
                <a:buFontTx/>
                <a:buNone/>
                <a:tabLst/>
                <a:defRPr/>
              </a:pPr>
              <a:r>
                <a:rPr lang="ja-JP" altLang="en-US" smtClean="0">
                  <a:latin typeface="ＭＳ Ｐゴシック"/>
                  <a:ea typeface="ＭＳ Ｐゴシック"/>
                  <a:cs typeface="ＭＳ Ｐゴシック"/>
                </a:rPr>
                <a:t> </a:t>
              </a:r>
            </a:p>
          </p:txBody>
        </p:sp>
        <p:sp>
          <p:nvSpPr>
            <p:cNvPr id="114" name="Freeform 7"/>
            <p:cNvSpPr>
              <a:spLocks noEditPoints="1"/>
            </p:cNvSpPr>
            <p:nvPr/>
          </p:nvSpPr>
          <p:spPr bwMode="auto">
            <a:xfrm>
              <a:off x="3213160" y="3222230"/>
              <a:ext cx="70519" cy="161157"/>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marL="0" marR="0" lvl="0" indent="0" algn="ctr" defTabSz="685722" eaLnBrk="1" fontAlgn="auto" latinLnBrk="0" hangingPunct="1">
                <a:lnSpc>
                  <a:spcPct val="100000"/>
                </a:lnSpc>
                <a:spcBef>
                  <a:spcPts val="0"/>
                </a:spcBef>
                <a:spcAft>
                  <a:spcPts val="0"/>
                </a:spcAft>
                <a:buClrTx/>
                <a:buSzTx/>
                <a:buFontTx/>
                <a:buNone/>
                <a:tabLst/>
                <a:defRPr/>
              </a:pPr>
              <a:r>
                <a:rPr lang="ja-JP" altLang="en-US" smtClean="0">
                  <a:latin typeface="ＭＳ Ｐゴシック"/>
                  <a:ea typeface="ＭＳ Ｐゴシック"/>
                  <a:cs typeface="ＭＳ Ｐゴシック"/>
                </a:rPr>
                <a:t> </a:t>
              </a:r>
            </a:p>
          </p:txBody>
        </p:sp>
        <p:sp>
          <p:nvSpPr>
            <p:cNvPr id="115" name="Freeform 7"/>
            <p:cNvSpPr>
              <a:spLocks noEditPoints="1"/>
            </p:cNvSpPr>
            <p:nvPr/>
          </p:nvSpPr>
          <p:spPr bwMode="auto">
            <a:xfrm>
              <a:off x="3436919" y="3222230"/>
              <a:ext cx="70519" cy="161157"/>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marL="0" marR="0" lvl="0" indent="0" algn="ctr" defTabSz="685722" eaLnBrk="1" fontAlgn="auto" latinLnBrk="0" hangingPunct="1">
                <a:lnSpc>
                  <a:spcPct val="100000"/>
                </a:lnSpc>
                <a:spcBef>
                  <a:spcPts val="0"/>
                </a:spcBef>
                <a:spcAft>
                  <a:spcPts val="0"/>
                </a:spcAft>
                <a:buClrTx/>
                <a:buSzTx/>
                <a:buFontTx/>
                <a:buNone/>
                <a:tabLst/>
                <a:defRPr/>
              </a:pPr>
              <a:r>
                <a:rPr lang="ja-JP" altLang="en-US" smtClean="0">
                  <a:latin typeface="ＭＳ Ｐゴシック"/>
                  <a:ea typeface="ＭＳ Ｐゴシック"/>
                  <a:cs typeface="ＭＳ Ｐゴシック"/>
                </a:rPr>
                <a:t> </a:t>
              </a:r>
            </a:p>
          </p:txBody>
        </p:sp>
      </p:grpSp>
      <p:sp>
        <p:nvSpPr>
          <p:cNvPr id="116" name="Freeform 11"/>
          <p:cNvSpPr>
            <a:spLocks noChangeAspect="1" noEditPoints="1"/>
          </p:cNvSpPr>
          <p:nvPr/>
        </p:nvSpPr>
        <p:spPr bwMode="auto">
          <a:xfrm>
            <a:off x="3337512" y="2504351"/>
            <a:ext cx="199588" cy="198659"/>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rgbClr val="FFFFFF"/>
          </a:solidFill>
          <a:ln w="25400" cap="flat" cmpd="sng" algn="ctr">
            <a:noFill/>
            <a:prstDash val="solid"/>
          </a:ln>
          <a:effectLst/>
        </p:spPr>
        <p:txBody>
          <a:bodyPr lIns="68580" tIns="34290" rIns="68580" bIns="34290" anchor="ctr"/>
          <a:lstStyle/>
          <a:p>
            <a:pPr marL="0" marR="0" lvl="0" indent="0" algn="ctr" defTabSz="685722"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a:ln>
                <a:noFill/>
              </a:ln>
              <a:solidFill>
                <a:srgbClr val="FFFFFF"/>
              </a:solidFill>
              <a:effectLst/>
              <a:uLnTx/>
              <a:uFillTx/>
              <a:latin typeface="ＭＳ Ｐゴシック"/>
              <a:ea typeface="ＭＳ Ｐゴシック"/>
              <a:cs typeface="ＭＳ Ｐゴシック"/>
            </a:endParaRPr>
          </a:p>
        </p:txBody>
      </p:sp>
      <p:grpSp>
        <p:nvGrpSpPr>
          <p:cNvPr id="117" name="Group 151"/>
          <p:cNvGrpSpPr/>
          <p:nvPr/>
        </p:nvGrpSpPr>
        <p:grpSpPr>
          <a:xfrm>
            <a:off x="1686543" y="2534472"/>
            <a:ext cx="199101" cy="138417"/>
            <a:chOff x="11117263" y="5981265"/>
            <a:chExt cx="463550" cy="322264"/>
          </a:xfrm>
          <a:effectLst/>
        </p:grpSpPr>
        <p:sp>
          <p:nvSpPr>
            <p:cNvPr id="118" name="Freeform 31"/>
            <p:cNvSpPr>
              <a:spLocks/>
            </p:cNvSpPr>
            <p:nvPr/>
          </p:nvSpPr>
          <p:spPr bwMode="auto">
            <a:xfrm>
              <a:off x="11117263" y="6009839"/>
              <a:ext cx="149225" cy="277814"/>
            </a:xfrm>
            <a:custGeom>
              <a:avLst/>
              <a:gdLst/>
              <a:ahLst/>
              <a:cxnLst>
                <a:cxn ang="0">
                  <a:pos x="1" y="0"/>
                </a:cxn>
                <a:cxn ang="0">
                  <a:pos x="0" y="1"/>
                </a:cxn>
                <a:cxn ang="0">
                  <a:pos x="0" y="71"/>
                </a:cxn>
                <a:cxn ang="0">
                  <a:pos x="1" y="74"/>
                </a:cxn>
                <a:cxn ang="0">
                  <a:pos x="40" y="32"/>
                </a:cxn>
                <a:cxn ang="0">
                  <a:pos x="1" y="0"/>
                </a:cxn>
              </a:cxnLst>
              <a:rect l="0" t="0" r="r" b="b"/>
              <a:pathLst>
                <a:path w="40" h="74">
                  <a:moveTo>
                    <a:pt x="1" y="0"/>
                  </a:moveTo>
                  <a:cubicBezTo>
                    <a:pt x="1" y="0"/>
                    <a:pt x="0" y="1"/>
                    <a:pt x="0" y="1"/>
                  </a:cubicBezTo>
                  <a:cubicBezTo>
                    <a:pt x="0" y="71"/>
                    <a:pt x="0" y="71"/>
                    <a:pt x="0" y="71"/>
                  </a:cubicBezTo>
                  <a:cubicBezTo>
                    <a:pt x="0" y="72"/>
                    <a:pt x="1" y="73"/>
                    <a:pt x="1" y="74"/>
                  </a:cubicBezTo>
                  <a:cubicBezTo>
                    <a:pt x="40" y="32"/>
                    <a:pt x="40" y="32"/>
                    <a:pt x="40" y="32"/>
                  </a:cubicBezTo>
                  <a:lnTo>
                    <a:pt x="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685722"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a:ln>
                  <a:noFill/>
                </a:ln>
                <a:solidFill>
                  <a:srgbClr val="FFFFFF"/>
                </a:solidFill>
                <a:effectLst/>
                <a:uLnTx/>
                <a:uFillTx/>
                <a:latin typeface="ＭＳ Ｐゴシック"/>
                <a:ea typeface="ＭＳ Ｐゴシック"/>
                <a:cs typeface="ＭＳ Ｐゴシック"/>
              </a:endParaRPr>
            </a:p>
          </p:txBody>
        </p:sp>
        <p:sp>
          <p:nvSpPr>
            <p:cNvPr id="121" name="Freeform 32"/>
            <p:cNvSpPr>
              <a:spLocks/>
            </p:cNvSpPr>
            <p:nvPr/>
          </p:nvSpPr>
          <p:spPr bwMode="auto">
            <a:xfrm>
              <a:off x="11431588" y="6009839"/>
              <a:ext cx="149225" cy="277814"/>
            </a:xfrm>
            <a:custGeom>
              <a:avLst/>
              <a:gdLst/>
              <a:ahLst/>
              <a:cxnLst>
                <a:cxn ang="0">
                  <a:pos x="40" y="0"/>
                </a:cxn>
                <a:cxn ang="0">
                  <a:pos x="40" y="1"/>
                </a:cxn>
                <a:cxn ang="0">
                  <a:pos x="40" y="71"/>
                </a:cxn>
                <a:cxn ang="0">
                  <a:pos x="39" y="74"/>
                </a:cxn>
                <a:cxn ang="0">
                  <a:pos x="0" y="32"/>
                </a:cxn>
                <a:cxn ang="0">
                  <a:pos x="40" y="0"/>
                </a:cxn>
              </a:cxnLst>
              <a:rect l="0" t="0" r="r" b="b"/>
              <a:pathLst>
                <a:path w="40" h="74">
                  <a:moveTo>
                    <a:pt x="40" y="0"/>
                  </a:moveTo>
                  <a:cubicBezTo>
                    <a:pt x="40" y="0"/>
                    <a:pt x="40" y="1"/>
                    <a:pt x="40" y="1"/>
                  </a:cubicBezTo>
                  <a:cubicBezTo>
                    <a:pt x="40" y="71"/>
                    <a:pt x="40" y="71"/>
                    <a:pt x="40" y="71"/>
                  </a:cubicBezTo>
                  <a:cubicBezTo>
                    <a:pt x="40" y="72"/>
                    <a:pt x="40" y="73"/>
                    <a:pt x="39" y="74"/>
                  </a:cubicBezTo>
                  <a:cubicBezTo>
                    <a:pt x="0" y="32"/>
                    <a:pt x="0" y="32"/>
                    <a:pt x="0" y="32"/>
                  </a:cubicBezTo>
                  <a:lnTo>
                    <a:pt x="4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685722"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a:ln>
                  <a:noFill/>
                </a:ln>
                <a:solidFill>
                  <a:srgbClr val="FFFFFF"/>
                </a:solidFill>
                <a:effectLst/>
                <a:uLnTx/>
                <a:uFillTx/>
                <a:latin typeface="ＭＳ Ｐゴシック"/>
                <a:ea typeface="ＭＳ Ｐゴシック"/>
                <a:cs typeface="ＭＳ Ｐゴシック"/>
              </a:endParaRPr>
            </a:p>
          </p:txBody>
        </p:sp>
        <p:sp>
          <p:nvSpPr>
            <p:cNvPr id="130" name="Freeform 33"/>
            <p:cNvSpPr>
              <a:spLocks/>
            </p:cNvSpPr>
            <p:nvPr/>
          </p:nvSpPr>
          <p:spPr bwMode="auto">
            <a:xfrm>
              <a:off x="11153775" y="6152717"/>
              <a:ext cx="390526" cy="150812"/>
            </a:xfrm>
            <a:custGeom>
              <a:avLst/>
              <a:gdLst/>
              <a:ahLst/>
              <a:cxnLst>
                <a:cxn ang="0">
                  <a:pos x="52" y="40"/>
                </a:cxn>
                <a:cxn ang="0">
                  <a:pos x="104" y="40"/>
                </a:cxn>
                <a:cxn ang="0">
                  <a:pos x="104" y="40"/>
                </a:cxn>
                <a:cxn ang="0">
                  <a:pos x="67" y="0"/>
                </a:cxn>
                <a:cxn ang="0">
                  <a:pos x="55" y="10"/>
                </a:cxn>
                <a:cxn ang="0">
                  <a:pos x="52" y="11"/>
                </a:cxn>
                <a:cxn ang="0">
                  <a:pos x="50" y="10"/>
                </a:cxn>
                <a:cxn ang="0">
                  <a:pos x="38" y="0"/>
                </a:cxn>
                <a:cxn ang="0">
                  <a:pos x="0" y="40"/>
                </a:cxn>
                <a:cxn ang="0">
                  <a:pos x="1" y="40"/>
                </a:cxn>
                <a:cxn ang="0">
                  <a:pos x="52" y="40"/>
                </a:cxn>
              </a:cxnLst>
              <a:rect l="0" t="0" r="r" b="b"/>
              <a:pathLst>
                <a:path w="104" h="40">
                  <a:moveTo>
                    <a:pt x="52" y="40"/>
                  </a:moveTo>
                  <a:cubicBezTo>
                    <a:pt x="104" y="40"/>
                    <a:pt x="104" y="40"/>
                    <a:pt x="104" y="40"/>
                  </a:cubicBezTo>
                  <a:cubicBezTo>
                    <a:pt x="104" y="40"/>
                    <a:pt x="104" y="40"/>
                    <a:pt x="104" y="40"/>
                  </a:cubicBezTo>
                  <a:cubicBezTo>
                    <a:pt x="67" y="0"/>
                    <a:pt x="67" y="0"/>
                    <a:pt x="67" y="0"/>
                  </a:cubicBezTo>
                  <a:cubicBezTo>
                    <a:pt x="55" y="10"/>
                    <a:pt x="55" y="10"/>
                    <a:pt x="55" y="10"/>
                  </a:cubicBezTo>
                  <a:cubicBezTo>
                    <a:pt x="54" y="11"/>
                    <a:pt x="53" y="11"/>
                    <a:pt x="52" y="11"/>
                  </a:cubicBezTo>
                  <a:cubicBezTo>
                    <a:pt x="51" y="11"/>
                    <a:pt x="50" y="11"/>
                    <a:pt x="50" y="10"/>
                  </a:cubicBezTo>
                  <a:cubicBezTo>
                    <a:pt x="38" y="0"/>
                    <a:pt x="38" y="0"/>
                    <a:pt x="38" y="0"/>
                  </a:cubicBezTo>
                  <a:cubicBezTo>
                    <a:pt x="0" y="40"/>
                    <a:pt x="0" y="40"/>
                    <a:pt x="0" y="40"/>
                  </a:cubicBezTo>
                  <a:cubicBezTo>
                    <a:pt x="0" y="40"/>
                    <a:pt x="0" y="40"/>
                    <a:pt x="1" y="40"/>
                  </a:cubicBezTo>
                  <a:lnTo>
                    <a:pt x="52" y="4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685722"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a:ln>
                  <a:noFill/>
                </a:ln>
                <a:solidFill>
                  <a:srgbClr val="FFFFFF"/>
                </a:solidFill>
                <a:effectLst/>
                <a:uLnTx/>
                <a:uFillTx/>
                <a:latin typeface="ＭＳ Ｐゴシック"/>
                <a:ea typeface="ＭＳ Ｐゴシック"/>
                <a:cs typeface="ＭＳ Ｐゴシック"/>
              </a:endParaRPr>
            </a:p>
          </p:txBody>
        </p:sp>
        <p:sp>
          <p:nvSpPr>
            <p:cNvPr id="131" name="Freeform 34"/>
            <p:cNvSpPr>
              <a:spLocks/>
            </p:cNvSpPr>
            <p:nvPr/>
          </p:nvSpPr>
          <p:spPr bwMode="auto">
            <a:xfrm>
              <a:off x="11139488" y="5981265"/>
              <a:ext cx="423861" cy="168274"/>
            </a:xfrm>
            <a:custGeom>
              <a:avLst/>
              <a:gdLst/>
              <a:ahLst/>
              <a:cxnLst>
                <a:cxn ang="0">
                  <a:pos x="56" y="45"/>
                </a:cxn>
                <a:cxn ang="0">
                  <a:pos x="60" y="43"/>
                </a:cxn>
                <a:cxn ang="0">
                  <a:pos x="113" y="0"/>
                </a:cxn>
                <a:cxn ang="0">
                  <a:pos x="111" y="0"/>
                </a:cxn>
                <a:cxn ang="0">
                  <a:pos x="56" y="0"/>
                </a:cxn>
                <a:cxn ang="0">
                  <a:pos x="2" y="0"/>
                </a:cxn>
                <a:cxn ang="0">
                  <a:pos x="0" y="0"/>
                </a:cxn>
                <a:cxn ang="0">
                  <a:pos x="52" y="43"/>
                </a:cxn>
                <a:cxn ang="0">
                  <a:pos x="56" y="45"/>
                </a:cxn>
              </a:cxnLst>
              <a:rect l="0" t="0" r="r" b="b"/>
              <a:pathLst>
                <a:path w="113" h="45">
                  <a:moveTo>
                    <a:pt x="56" y="45"/>
                  </a:moveTo>
                  <a:cubicBezTo>
                    <a:pt x="58" y="45"/>
                    <a:pt x="59" y="44"/>
                    <a:pt x="60" y="43"/>
                  </a:cubicBezTo>
                  <a:cubicBezTo>
                    <a:pt x="113" y="0"/>
                    <a:pt x="113" y="0"/>
                    <a:pt x="113" y="0"/>
                  </a:cubicBezTo>
                  <a:cubicBezTo>
                    <a:pt x="112" y="0"/>
                    <a:pt x="111" y="0"/>
                    <a:pt x="111" y="0"/>
                  </a:cubicBezTo>
                  <a:cubicBezTo>
                    <a:pt x="56" y="0"/>
                    <a:pt x="56" y="0"/>
                    <a:pt x="56" y="0"/>
                  </a:cubicBezTo>
                  <a:cubicBezTo>
                    <a:pt x="2" y="0"/>
                    <a:pt x="2" y="0"/>
                    <a:pt x="2" y="0"/>
                  </a:cubicBezTo>
                  <a:cubicBezTo>
                    <a:pt x="1" y="0"/>
                    <a:pt x="0" y="0"/>
                    <a:pt x="0" y="0"/>
                  </a:cubicBezTo>
                  <a:cubicBezTo>
                    <a:pt x="52" y="43"/>
                    <a:pt x="52" y="43"/>
                    <a:pt x="52" y="43"/>
                  </a:cubicBezTo>
                  <a:cubicBezTo>
                    <a:pt x="53" y="44"/>
                    <a:pt x="55" y="45"/>
                    <a:pt x="56"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685722"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a:ln>
                  <a:noFill/>
                </a:ln>
                <a:solidFill>
                  <a:srgbClr val="FFFFFF"/>
                </a:solidFill>
                <a:effectLst/>
                <a:uLnTx/>
                <a:uFillTx/>
                <a:latin typeface="ＭＳ Ｐゴシック"/>
                <a:ea typeface="ＭＳ Ｐゴシック"/>
                <a:cs typeface="ＭＳ Ｐゴシック"/>
              </a:endParaRPr>
            </a:p>
          </p:txBody>
        </p:sp>
      </p:grpSp>
      <p:sp>
        <p:nvSpPr>
          <p:cNvPr id="132" name="Freeform 11"/>
          <p:cNvSpPr>
            <a:spLocks/>
          </p:cNvSpPr>
          <p:nvPr/>
        </p:nvSpPr>
        <p:spPr bwMode="auto">
          <a:xfrm>
            <a:off x="3868647" y="2577486"/>
            <a:ext cx="238125" cy="52388"/>
          </a:xfrm>
          <a:custGeom>
            <a:avLst/>
            <a:gdLst/>
            <a:ahLst/>
            <a:cxnLst/>
            <a:rect l="l" t="t" r="r" b="b"/>
            <a:pathLst>
              <a:path w="317500" h="69850">
                <a:moveTo>
                  <a:pt x="165100" y="7937"/>
                </a:moveTo>
                <a:lnTo>
                  <a:pt x="165100" y="58737"/>
                </a:lnTo>
                <a:lnTo>
                  <a:pt x="304800" y="58737"/>
                </a:lnTo>
                <a:lnTo>
                  <a:pt x="304800" y="7937"/>
                </a:lnTo>
                <a:close/>
                <a:moveTo>
                  <a:pt x="15875" y="7937"/>
                </a:moveTo>
                <a:lnTo>
                  <a:pt x="15875" y="25400"/>
                </a:lnTo>
                <a:lnTo>
                  <a:pt x="66675" y="25400"/>
                </a:lnTo>
                <a:lnTo>
                  <a:pt x="66675" y="7937"/>
                </a:lnTo>
                <a:close/>
                <a:moveTo>
                  <a:pt x="12267" y="0"/>
                </a:moveTo>
                <a:lnTo>
                  <a:pt x="305594" y="0"/>
                </a:lnTo>
                <a:cubicBezTo>
                  <a:pt x="312088" y="0"/>
                  <a:pt x="317500" y="5041"/>
                  <a:pt x="317500" y="11162"/>
                </a:cubicBezTo>
                <a:lnTo>
                  <a:pt x="317500" y="58689"/>
                </a:lnTo>
                <a:cubicBezTo>
                  <a:pt x="317500" y="64809"/>
                  <a:pt x="312088" y="69850"/>
                  <a:pt x="305594" y="69850"/>
                </a:cubicBezTo>
                <a:lnTo>
                  <a:pt x="12267" y="69850"/>
                </a:lnTo>
                <a:cubicBezTo>
                  <a:pt x="5412" y="69850"/>
                  <a:pt x="0" y="64809"/>
                  <a:pt x="0" y="58689"/>
                </a:cubicBezTo>
                <a:lnTo>
                  <a:pt x="0" y="11162"/>
                </a:lnTo>
                <a:cubicBezTo>
                  <a:pt x="0" y="5041"/>
                  <a:pt x="5412" y="0"/>
                  <a:pt x="12267" y="0"/>
                </a:cubicBezTo>
                <a:close/>
              </a:path>
            </a:pathLst>
          </a:custGeom>
          <a:solidFill>
            <a:srgbClr val="FEFEFE"/>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ctr" defTabSz="685722"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a:ln>
                <a:noFill/>
              </a:ln>
              <a:solidFill>
                <a:srgbClr val="0096D6"/>
              </a:solidFill>
              <a:effectLst/>
              <a:uLnTx/>
              <a:uFillTx/>
              <a:latin typeface="ＭＳ Ｐゴシック"/>
              <a:ea typeface="ＭＳ Ｐゴシック"/>
              <a:cs typeface="ＭＳ Ｐゴシック"/>
            </a:endParaRPr>
          </a:p>
        </p:txBody>
      </p:sp>
      <p:sp>
        <p:nvSpPr>
          <p:cNvPr id="133" name="Rectangle 132"/>
          <p:cNvSpPr/>
          <p:nvPr/>
        </p:nvSpPr>
        <p:spPr>
          <a:xfrm>
            <a:off x="7680213" y="2694047"/>
            <a:ext cx="1003412" cy="400110"/>
          </a:xfrm>
          <a:prstGeom prst="rect">
            <a:avLst/>
          </a:prstGeom>
        </p:spPr>
        <p:txBody>
          <a:bodyPr wrap="square">
            <a:spAutoFit/>
          </a:bodyPr>
          <a:lstStyle/>
          <a:p>
            <a:pPr algn="ctr"/>
            <a:r>
              <a:rPr lang="ja-JP" altLang="en-US" sz="1000" smtClean="0">
                <a:latin typeface="ＭＳ Ｐゴシック"/>
                <a:ea typeface="ＭＳ Ｐゴシック"/>
                <a:cs typeface="ＭＳ Ｐゴシック"/>
              </a:rPr>
              <a:t>リアルタイムで自動更新</a:t>
            </a:r>
            <a:endParaRPr lang="ja-JP" altLang="en-US" sz="1000">
              <a:latin typeface="ＭＳ Ｐゴシック"/>
              <a:ea typeface="ＭＳ Ｐゴシック"/>
              <a:cs typeface="ＭＳ Ｐゴシック"/>
            </a:endParaRPr>
          </a:p>
        </p:txBody>
      </p:sp>
      <p:sp>
        <p:nvSpPr>
          <p:cNvPr id="142" name="Rectangle 14"/>
          <p:cNvSpPr>
            <a:spLocks/>
          </p:cNvSpPr>
          <p:nvPr/>
        </p:nvSpPr>
        <p:spPr bwMode="auto">
          <a:xfrm>
            <a:off x="2067426" y="1706936"/>
            <a:ext cx="3000821" cy="138499"/>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a:defRPr/>
            </a:pPr>
            <a:r>
              <a:rPr lang="en-US" altLang="ja-JP" sz="900" smtClean="0">
                <a:solidFill>
                  <a:schemeClr val="bg1"/>
                </a:solidFill>
                <a:latin typeface="ＭＳ Ｐゴシック"/>
                <a:ea typeface="ＭＳ Ｐゴシック"/>
                <a:cs typeface="ＭＳ Ｐゴシック"/>
                <a:sym typeface="Arial" charset="0"/>
              </a:rPr>
              <a:t>101000  0110 00   0111000   111010011    101   1100001  110</a:t>
            </a:r>
            <a:endParaRPr lang="en-US" altLang="ja-JP" sz="900">
              <a:solidFill>
                <a:schemeClr val="bg1"/>
              </a:solidFill>
              <a:latin typeface="ＭＳ Ｐゴシック"/>
              <a:ea typeface="ＭＳ Ｐゴシック"/>
              <a:cs typeface="ＭＳ Ｐゴシック"/>
              <a:sym typeface="Arial" charset="0"/>
            </a:endParaRPr>
          </a:p>
        </p:txBody>
      </p:sp>
      <p:sp>
        <p:nvSpPr>
          <p:cNvPr id="143" name="Rectangle 15"/>
          <p:cNvSpPr>
            <a:spLocks/>
          </p:cNvSpPr>
          <p:nvPr/>
        </p:nvSpPr>
        <p:spPr bwMode="auto">
          <a:xfrm>
            <a:off x="1694137" y="1864099"/>
            <a:ext cx="3424014" cy="138499"/>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a:defRPr/>
            </a:pPr>
            <a:r>
              <a:rPr lang="en-US" altLang="ja-JP" sz="900" smtClean="0">
                <a:solidFill>
                  <a:schemeClr val="bg1"/>
                </a:solidFill>
                <a:latin typeface="ＭＳ Ｐゴシック"/>
                <a:ea typeface="ＭＳ Ｐゴシック"/>
                <a:cs typeface="ＭＳ Ｐゴシック"/>
                <a:sym typeface="Arial" charset="0"/>
              </a:rPr>
              <a:t>1100001110001110    1001  1101 1110011  0110011   101000  0110 00</a:t>
            </a:r>
            <a:endParaRPr lang="en-US" altLang="ja-JP" sz="900">
              <a:solidFill>
                <a:schemeClr val="bg1"/>
              </a:solidFill>
              <a:latin typeface="ＭＳ Ｐゴシック"/>
              <a:ea typeface="ＭＳ Ｐゴシック"/>
              <a:cs typeface="ＭＳ Ｐゴシック"/>
              <a:sym typeface="Arial" charset="0"/>
            </a:endParaRPr>
          </a:p>
        </p:txBody>
      </p:sp>
      <p:sp>
        <p:nvSpPr>
          <p:cNvPr id="144" name="Rectangle 16"/>
          <p:cNvSpPr>
            <a:spLocks/>
          </p:cNvSpPr>
          <p:nvPr/>
        </p:nvSpPr>
        <p:spPr bwMode="auto">
          <a:xfrm>
            <a:off x="1993936" y="1549774"/>
            <a:ext cx="2359620" cy="138499"/>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a:defRPr/>
            </a:pPr>
            <a:r>
              <a:rPr lang="en-US" altLang="ja-JP" sz="900" smtClean="0">
                <a:solidFill>
                  <a:schemeClr val="bg1"/>
                </a:solidFill>
                <a:latin typeface="ＭＳ Ｐゴシック"/>
                <a:ea typeface="ＭＳ Ｐゴシック"/>
                <a:cs typeface="ＭＳ Ｐゴシック"/>
                <a:sym typeface="Arial" charset="0"/>
              </a:rPr>
              <a:t>1001  1101 1110011  0110011   101000  0110 00  </a:t>
            </a:r>
            <a:endParaRPr lang="en-US" altLang="ja-JP" sz="900">
              <a:solidFill>
                <a:schemeClr val="bg1"/>
              </a:solidFill>
              <a:latin typeface="ＭＳ Ｐゴシック"/>
              <a:ea typeface="ＭＳ Ｐゴシック"/>
              <a:cs typeface="ＭＳ Ｐゴシック"/>
              <a:sym typeface="Arial" charset="0"/>
            </a:endParaRPr>
          </a:p>
        </p:txBody>
      </p:sp>
      <p:sp>
        <p:nvSpPr>
          <p:cNvPr id="145" name="Rectangle 14"/>
          <p:cNvSpPr>
            <a:spLocks/>
          </p:cNvSpPr>
          <p:nvPr/>
        </p:nvSpPr>
        <p:spPr bwMode="auto">
          <a:xfrm>
            <a:off x="5398303" y="1711075"/>
            <a:ext cx="2755562" cy="138499"/>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a:defRPr/>
            </a:pPr>
            <a:r>
              <a:rPr lang="en-US" altLang="ja-JP" sz="900" smtClean="0">
                <a:solidFill>
                  <a:schemeClr val="bg1"/>
                </a:solidFill>
                <a:latin typeface="ＭＳ Ｐゴシック"/>
                <a:ea typeface="ＭＳ Ｐゴシック"/>
                <a:cs typeface="ＭＳ Ｐゴシック"/>
                <a:sym typeface="Arial" charset="0"/>
              </a:rPr>
              <a:t>101000  0110 00   0111000   111010011    101   1100001  </a:t>
            </a:r>
            <a:endParaRPr lang="en-US" altLang="ja-JP" sz="900">
              <a:solidFill>
                <a:schemeClr val="bg1"/>
              </a:solidFill>
              <a:latin typeface="ＭＳ Ｐゴシック"/>
              <a:ea typeface="ＭＳ Ｐゴシック"/>
              <a:cs typeface="ＭＳ Ｐゴシック"/>
              <a:sym typeface="Arial" charset="0"/>
            </a:endParaRPr>
          </a:p>
        </p:txBody>
      </p:sp>
      <p:sp>
        <p:nvSpPr>
          <p:cNvPr id="146" name="Rectangle 15"/>
          <p:cNvSpPr>
            <a:spLocks/>
          </p:cNvSpPr>
          <p:nvPr/>
        </p:nvSpPr>
        <p:spPr bwMode="auto">
          <a:xfrm>
            <a:off x="5404745" y="1868238"/>
            <a:ext cx="2911053" cy="138499"/>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a:defRPr/>
            </a:pPr>
            <a:r>
              <a:rPr lang="en-US" altLang="ja-JP" sz="900" smtClean="0">
                <a:solidFill>
                  <a:schemeClr val="bg1"/>
                </a:solidFill>
                <a:latin typeface="ＭＳ Ｐゴシック"/>
                <a:ea typeface="ＭＳ Ｐゴシック"/>
                <a:cs typeface="ＭＳ Ｐゴシック"/>
                <a:sym typeface="Arial" charset="0"/>
              </a:rPr>
              <a:t>1100001110001110    1001  1101 1110011  0110011   10100</a:t>
            </a:r>
            <a:endParaRPr lang="ja-JP" altLang="en-US" sz="900">
              <a:solidFill>
                <a:schemeClr val="bg1"/>
              </a:solidFill>
              <a:latin typeface="ＭＳ Ｐゴシック"/>
              <a:ea typeface="ＭＳ Ｐゴシック"/>
              <a:cs typeface="ＭＳ Ｐゴシック"/>
              <a:sym typeface="Arial" charset="0"/>
            </a:endParaRPr>
          </a:p>
        </p:txBody>
      </p:sp>
      <p:sp>
        <p:nvSpPr>
          <p:cNvPr id="156" name="Rectangle 16"/>
          <p:cNvSpPr>
            <a:spLocks/>
          </p:cNvSpPr>
          <p:nvPr/>
        </p:nvSpPr>
        <p:spPr bwMode="auto">
          <a:xfrm>
            <a:off x="4957634" y="1553913"/>
            <a:ext cx="2359620" cy="138499"/>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a:defRPr/>
            </a:pPr>
            <a:r>
              <a:rPr lang="en-US" altLang="ja-JP" sz="900" smtClean="0">
                <a:solidFill>
                  <a:schemeClr val="bg1"/>
                </a:solidFill>
                <a:latin typeface="ＭＳ Ｐゴシック"/>
                <a:ea typeface="ＭＳ Ｐゴシック"/>
                <a:cs typeface="ＭＳ Ｐゴシック"/>
                <a:sym typeface="Arial" charset="0"/>
              </a:rPr>
              <a:t>1001  1101 1110011  0110011   101000  0110 00  </a:t>
            </a:r>
            <a:endParaRPr lang="en-US" altLang="ja-JP" sz="900">
              <a:solidFill>
                <a:schemeClr val="bg1"/>
              </a:solidFill>
              <a:latin typeface="ＭＳ Ｐゴシック"/>
              <a:ea typeface="ＭＳ Ｐゴシック"/>
              <a:cs typeface="ＭＳ Ｐゴシック"/>
              <a:sym typeface="Arial" charset="0"/>
            </a:endParaRPr>
          </a:p>
        </p:txBody>
      </p:sp>
      <p:grpSp>
        <p:nvGrpSpPr>
          <p:cNvPr id="157" name="Group 156"/>
          <p:cNvGrpSpPr/>
          <p:nvPr/>
        </p:nvGrpSpPr>
        <p:grpSpPr>
          <a:xfrm>
            <a:off x="474878" y="1162050"/>
            <a:ext cx="1245108" cy="1076114"/>
            <a:chOff x="588499" y="1228725"/>
            <a:chExt cx="1245108" cy="1076114"/>
          </a:xfrm>
        </p:grpSpPr>
        <p:sp>
          <p:nvSpPr>
            <p:cNvPr id="158" name="Content Placeholder 5"/>
            <p:cNvSpPr txBox="1">
              <a:spLocks/>
            </p:cNvSpPr>
            <p:nvPr/>
          </p:nvSpPr>
          <p:spPr>
            <a:xfrm>
              <a:off x="661310" y="1228725"/>
              <a:ext cx="1077726" cy="1076114"/>
            </a:xfrm>
            <a:prstGeom prst="ellipse">
              <a:avLst/>
            </a:prstGeom>
            <a:solidFill>
              <a:schemeClr val="accent4"/>
            </a:solidFill>
            <a:ln w="15875">
              <a:solidFill>
                <a:schemeClr val="accent4">
                  <a:lumMod val="75000"/>
                </a:schemeClr>
              </a:solidFill>
            </a:ln>
          </p:spPr>
          <p:txBody>
            <a:bodyPr wrap="square" lIns="91416" tIns="91416" rIns="91416" bIns="91416" anchor="ctr">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ctr">
                <a:lnSpc>
                  <a:spcPct val="100000"/>
                </a:lnSpc>
                <a:spcBef>
                  <a:spcPts val="0"/>
                </a:spcBef>
                <a:spcAft>
                  <a:spcPts val="600"/>
                </a:spcAft>
                <a:buClr>
                  <a:srgbClr val="FFFFFF"/>
                </a:buClr>
                <a:buSzPct val="80000"/>
                <a:buNone/>
              </a:pPr>
              <a:endParaRPr lang="ja-JP" altLang="en-US" sz="1200">
                <a:solidFill>
                  <a:schemeClr val="bg2"/>
                </a:solidFill>
                <a:effectLst>
                  <a:outerShdw blurRad="38100" dist="38100" dir="2700000" algn="tl">
                    <a:srgbClr val="000000">
                      <a:alpha val="43137"/>
                    </a:srgbClr>
                  </a:outerShdw>
                </a:effectLst>
                <a:latin typeface="ＭＳ Ｐゴシック"/>
                <a:ea typeface="ＭＳ Ｐゴシック"/>
                <a:cs typeface="ＭＳ Ｐゴシック"/>
              </a:endParaRPr>
            </a:p>
          </p:txBody>
        </p:sp>
        <p:sp>
          <p:nvSpPr>
            <p:cNvPr id="159" name="TextBox 158"/>
            <p:cNvSpPr txBox="1"/>
            <p:nvPr/>
          </p:nvSpPr>
          <p:spPr>
            <a:xfrm>
              <a:off x="588499" y="1361066"/>
              <a:ext cx="1245108" cy="830997"/>
            </a:xfrm>
            <a:prstGeom prst="rect">
              <a:avLst/>
            </a:prstGeom>
            <a:noFill/>
          </p:spPr>
          <p:txBody>
            <a:bodyPr wrap="square" rtlCol="0">
              <a:spAutoFit/>
            </a:bodyPr>
            <a:lstStyle/>
            <a:p>
              <a:pPr marL="0" lvl="1" algn="ctr"/>
              <a:r>
                <a:rPr lang="en-US" altLang="ja-JP" sz="1200" dirty="0" smtClean="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Cisco</a:t>
              </a:r>
              <a:r>
                <a:rPr lang="en-US" altLang="ja-JP" sz="1200" baseline="30000" dirty="0" smtClean="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a:t>
              </a:r>
              <a:r>
                <a:rPr lang="ja-JP" altLang="en-US" sz="1200" dirty="0" smtClean="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 </a:t>
              </a:r>
              <a:r>
                <a:rPr lang="en-US" altLang="ja-JP" sz="1200" dirty="0" smtClean="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Collective Security Intelligence</a:t>
              </a:r>
              <a:endParaRPr lang="ja-JP" altLang="en-US" sz="1200"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endParaRPr>
            </a:p>
          </p:txBody>
        </p:sp>
      </p:grpSp>
      <p:sp>
        <p:nvSpPr>
          <p:cNvPr id="160" name="Content Placeholder 5"/>
          <p:cNvSpPr txBox="1">
            <a:spLocks/>
          </p:cNvSpPr>
          <p:nvPr/>
        </p:nvSpPr>
        <p:spPr>
          <a:xfrm>
            <a:off x="7241070" y="2011551"/>
            <a:ext cx="236173" cy="236173"/>
          </a:xfrm>
          <a:prstGeom prst="downArrow">
            <a:avLst/>
          </a:prstGeom>
          <a:solidFill>
            <a:schemeClr val="accent6"/>
          </a:solidFill>
        </p:spPr>
        <p:txBody>
          <a:bodyPr lIns="137160" tIns="994410" rIns="137160" bIns="137160" numCol="2" spcCol="137160"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nSpc>
                <a:spcPct val="100000"/>
              </a:lnSpc>
              <a:spcBef>
                <a:spcPts val="0"/>
              </a:spcBef>
              <a:spcAft>
                <a:spcPts val="675"/>
              </a:spcAft>
              <a:buClr>
                <a:srgbClr val="FFFFFF"/>
              </a:buClr>
              <a:buSzPct val="80000"/>
              <a:buNone/>
            </a:pPr>
            <a:endParaRPr lang="ja-JP" altLang="en-US" sz="800">
              <a:solidFill>
                <a:srgbClr val="FFFFFF"/>
              </a:solidFill>
              <a:latin typeface="ＭＳ Ｐゴシック"/>
              <a:ea typeface="ＭＳ Ｐゴシック"/>
              <a:cs typeface="ＭＳ Ｐゴシック"/>
            </a:endParaRPr>
          </a:p>
        </p:txBody>
      </p:sp>
      <p:sp>
        <p:nvSpPr>
          <p:cNvPr id="161" name="Freeform 160"/>
          <p:cNvSpPr>
            <a:spLocks/>
          </p:cNvSpPr>
          <p:nvPr/>
        </p:nvSpPr>
        <p:spPr bwMode="auto">
          <a:xfrm>
            <a:off x="6323257" y="1076974"/>
            <a:ext cx="2057242" cy="126627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0">
                <a:schemeClr val="bg1">
                  <a:lumMod val="85000"/>
                </a:schemeClr>
              </a:gs>
              <a:gs pos="100000">
                <a:schemeClr val="bg1">
                  <a:shade val="100000"/>
                  <a:satMod val="115000"/>
                </a:schemeClr>
              </a:gs>
            </a:gsLst>
            <a:lin ang="13500000" scaled="1"/>
            <a:tileRect/>
          </a:gra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0" tIns="640080" rIns="91400" bIns="45700" rtlCol="0" anchor="t"/>
          <a:lstStyle/>
          <a:p>
            <a:pPr algn="ctr"/>
            <a:r>
              <a:rPr lang="en-US" altLang="ja-JP" sz="1200" dirty="0" smtClean="0">
                <a:solidFill>
                  <a:schemeClr val="tx1"/>
                </a:solidFill>
                <a:latin typeface="ＭＳ Ｐゴシック"/>
                <a:ea typeface="ＭＳ Ｐゴシック"/>
                <a:cs typeface="ＭＳ Ｐゴシック"/>
              </a:rPr>
              <a:t>Cisco Collective </a:t>
            </a:r>
            <a:r>
              <a:rPr lang="ja-JP" altLang="en-US" dirty="0" smtClean="0">
                <a:latin typeface="ＭＳ Ｐゴシック"/>
                <a:ea typeface="ＭＳ Ｐゴシック"/>
                <a:cs typeface="ＭＳ Ｐゴシック"/>
              </a:rPr>
              <a:t/>
            </a:r>
            <a:br>
              <a:rPr lang="ja-JP" altLang="en-US" dirty="0" smtClean="0">
                <a:latin typeface="ＭＳ Ｐゴシック"/>
                <a:ea typeface="ＭＳ Ｐゴシック"/>
                <a:cs typeface="ＭＳ Ｐゴシック"/>
              </a:rPr>
            </a:br>
            <a:r>
              <a:rPr lang="en-US" altLang="ja-JP" sz="1200" dirty="0" smtClean="0">
                <a:solidFill>
                  <a:schemeClr val="tx1"/>
                </a:solidFill>
                <a:latin typeface="ＭＳ Ｐゴシック"/>
                <a:ea typeface="ＭＳ Ｐゴシック"/>
                <a:cs typeface="ＭＳ Ｐゴシック"/>
              </a:rPr>
              <a:t>Security Intelligence Cloud</a:t>
            </a:r>
            <a:endParaRPr lang="en-US" altLang="ja-JP" sz="1200" dirty="0">
              <a:solidFill>
                <a:schemeClr val="tx1"/>
              </a:solidFill>
              <a:latin typeface="ＭＳ Ｐゴシック"/>
              <a:ea typeface="ＭＳ Ｐゴシック"/>
              <a:cs typeface="ＭＳ Ｐゴシック"/>
            </a:endParaRPr>
          </a:p>
        </p:txBody>
      </p:sp>
      <p:grpSp>
        <p:nvGrpSpPr>
          <p:cNvPr id="162" name="Group 161"/>
          <p:cNvGrpSpPr/>
          <p:nvPr/>
        </p:nvGrpSpPr>
        <p:grpSpPr>
          <a:xfrm>
            <a:off x="6423599" y="3693875"/>
            <a:ext cx="1956900" cy="1060688"/>
            <a:chOff x="6726725" y="440877"/>
            <a:chExt cx="1956900" cy="1060688"/>
          </a:xfrm>
        </p:grpSpPr>
        <p:grpSp>
          <p:nvGrpSpPr>
            <p:cNvPr id="163" name="Group 162"/>
            <p:cNvGrpSpPr/>
            <p:nvPr/>
          </p:nvGrpSpPr>
          <p:grpSpPr>
            <a:xfrm>
              <a:off x="6726725" y="440877"/>
              <a:ext cx="1956900" cy="1060688"/>
              <a:chOff x="2761307" y="2713294"/>
              <a:chExt cx="1956900" cy="1060688"/>
            </a:xfrm>
          </p:grpSpPr>
          <p:sp>
            <p:nvSpPr>
              <p:cNvPr id="165" name="Rounded Rectangle 164"/>
              <p:cNvSpPr/>
              <p:nvPr/>
            </p:nvSpPr>
            <p:spPr>
              <a:xfrm>
                <a:off x="2761307" y="2713294"/>
                <a:ext cx="1956900" cy="1060688"/>
              </a:xfrm>
              <a:prstGeom prst="roundRect">
                <a:avLst>
                  <a:gd name="adj" fmla="val 6068"/>
                </a:avLst>
              </a:prstGeom>
              <a:solidFill>
                <a:schemeClr val="accent5">
                  <a:lumMod val="20000"/>
                  <a:lumOff val="80000"/>
                </a:schemeClr>
              </a:solidFill>
              <a:ln w="190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ＭＳ Ｐゴシック"/>
                  <a:ea typeface="ＭＳ Ｐゴシック"/>
                  <a:cs typeface="ＭＳ Ｐゴシック"/>
                </a:endParaRPr>
              </a:p>
            </p:txBody>
          </p:sp>
          <p:sp>
            <p:nvSpPr>
              <p:cNvPr id="166" name="TextBox 165"/>
              <p:cNvSpPr txBox="1"/>
              <p:nvPr/>
            </p:nvSpPr>
            <p:spPr>
              <a:xfrm>
                <a:off x="2984614" y="2740453"/>
                <a:ext cx="697627" cy="400110"/>
              </a:xfrm>
              <a:prstGeom prst="rect">
                <a:avLst/>
              </a:prstGeom>
              <a:noFill/>
            </p:spPr>
            <p:txBody>
              <a:bodyPr wrap="none" rtlCol="0">
                <a:spAutoFit/>
              </a:bodyPr>
              <a:lstStyle/>
              <a:p>
                <a:r>
                  <a:rPr lang="en-US" altLang="ja-JP" sz="2000" smtClean="0">
                    <a:latin typeface="ＭＳ Ｐゴシック"/>
                    <a:ea typeface="ＭＳ Ｐゴシック"/>
                    <a:cs typeface="ＭＳ Ｐゴシック"/>
                  </a:rPr>
                  <a:t>AMP</a:t>
                </a:r>
                <a:endParaRPr lang="ja-JP" altLang="en-US" sz="2000">
                  <a:latin typeface="ＭＳ Ｐゴシック"/>
                  <a:ea typeface="ＭＳ Ｐゴシック"/>
                  <a:cs typeface="ＭＳ Ｐゴシック"/>
                </a:endParaRPr>
              </a:p>
            </p:txBody>
          </p:sp>
          <p:sp>
            <p:nvSpPr>
              <p:cNvPr id="167" name="Freeform 6"/>
              <p:cNvSpPr>
                <a:spLocks noEditPoints="1"/>
              </p:cNvSpPr>
              <p:nvPr/>
            </p:nvSpPr>
            <p:spPr bwMode="auto">
              <a:xfrm>
                <a:off x="3725534" y="2798305"/>
                <a:ext cx="730636" cy="271734"/>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fontAlgn="base">
                  <a:spcBef>
                    <a:spcPct val="0"/>
                  </a:spcBef>
                  <a:spcAft>
                    <a:spcPct val="0"/>
                  </a:spcAft>
                </a:pPr>
                <a:endParaRPr lang="ja-JP" altLang="en-US" sz="1800">
                  <a:solidFill>
                    <a:prstClr val="white"/>
                  </a:solidFill>
                  <a:latin typeface="ＭＳ Ｐゴシック"/>
                  <a:ea typeface="ＭＳ Ｐゴシック"/>
                  <a:cs typeface="ＭＳ Ｐゴシック"/>
                </a:endParaRPr>
              </a:p>
            </p:txBody>
          </p:sp>
        </p:grpSp>
        <p:sp>
          <p:nvSpPr>
            <p:cNvPr id="164" name="TextBox 163"/>
            <p:cNvSpPr txBox="1"/>
            <p:nvPr/>
          </p:nvSpPr>
          <p:spPr>
            <a:xfrm>
              <a:off x="6726725" y="788702"/>
              <a:ext cx="1956900" cy="246221"/>
            </a:xfrm>
            <a:prstGeom prst="rect">
              <a:avLst/>
            </a:prstGeom>
            <a:noFill/>
          </p:spPr>
          <p:txBody>
            <a:bodyPr wrap="square" rtlCol="0">
              <a:spAutoFit/>
            </a:bodyPr>
            <a:lstStyle/>
            <a:p>
              <a:pPr algn="ctr"/>
              <a:r>
                <a:rPr lang="ja-JP" altLang="en-US" sz="1000" smtClean="0">
                  <a:latin typeface="ＭＳ Ｐゴシック"/>
                  <a:ea typeface="ＭＳ Ｐゴシック"/>
                  <a:cs typeface="ＭＳ Ｐゴシック"/>
                </a:rPr>
                <a:t>高度なマルウェア防御</a:t>
              </a:r>
              <a:endParaRPr lang="ja-JP" altLang="en-US" sz="1000">
                <a:latin typeface="ＭＳ Ｐゴシック"/>
                <a:ea typeface="ＭＳ Ｐゴシック"/>
                <a:cs typeface="ＭＳ Ｐゴシック"/>
              </a:endParaRPr>
            </a:p>
          </p:txBody>
        </p:sp>
      </p:grpSp>
      <p:grpSp>
        <p:nvGrpSpPr>
          <p:cNvPr id="168" name="Group 167"/>
          <p:cNvGrpSpPr/>
          <p:nvPr/>
        </p:nvGrpSpPr>
        <p:grpSpPr>
          <a:xfrm>
            <a:off x="6495989" y="4300959"/>
            <a:ext cx="1819774" cy="403296"/>
            <a:chOff x="-83815" y="2070788"/>
            <a:chExt cx="12392551" cy="2501385"/>
          </a:xfrm>
        </p:grpSpPr>
        <p:sp>
          <p:nvSpPr>
            <p:cNvPr id="169" name="Block Arc 168"/>
            <p:cNvSpPr/>
            <p:nvPr/>
          </p:nvSpPr>
          <p:spPr>
            <a:xfrm flipH="1">
              <a:off x="-83815" y="2142977"/>
              <a:ext cx="2382791" cy="2382790"/>
            </a:xfrm>
            <a:prstGeom prst="blockArc">
              <a:avLst>
                <a:gd name="adj1" fmla="val 10800000"/>
                <a:gd name="adj2" fmla="val 21454085"/>
                <a:gd name="adj3" fmla="val 11481"/>
              </a:avLst>
            </a:prstGeom>
            <a:gradFill>
              <a:gsLst>
                <a:gs pos="100000">
                  <a:schemeClr val="tx2">
                    <a:lumMod val="75000"/>
                    <a:alpha val="0"/>
                  </a:schemeClr>
                </a:gs>
                <a:gs pos="29000">
                  <a:schemeClr val="tx2"/>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6" fontAlgn="base">
                <a:spcBef>
                  <a:spcPct val="0"/>
                </a:spcBef>
                <a:spcAft>
                  <a:spcPct val="0"/>
                </a:spcAft>
              </a:pPr>
              <a:endParaRPr lang="ja-JP" altLang="en-US" sz="2400">
                <a:solidFill>
                  <a:prstClr val="white"/>
                </a:solidFill>
                <a:latin typeface="ＭＳ Ｐゴシック"/>
                <a:ea typeface="ＭＳ Ｐゴシック"/>
                <a:cs typeface="ＭＳ Ｐゴシック"/>
              </a:endParaRPr>
            </a:p>
          </p:txBody>
        </p:sp>
        <p:sp>
          <p:nvSpPr>
            <p:cNvPr id="170" name="Block Arc 169"/>
            <p:cNvSpPr/>
            <p:nvPr/>
          </p:nvSpPr>
          <p:spPr>
            <a:xfrm rot="10800000">
              <a:off x="9925945" y="2129096"/>
              <a:ext cx="2382791" cy="2382790"/>
            </a:xfrm>
            <a:prstGeom prst="blockArc">
              <a:avLst>
                <a:gd name="adj1" fmla="val 10800000"/>
                <a:gd name="adj2" fmla="val 21454085"/>
                <a:gd name="adj3" fmla="val 11481"/>
              </a:avLst>
            </a:prstGeom>
            <a:gradFill>
              <a:gsLst>
                <a:gs pos="86000">
                  <a:schemeClr val="tx2">
                    <a:lumMod val="75000"/>
                    <a:alpha val="0"/>
                  </a:schemeClr>
                </a:gs>
                <a:gs pos="21000">
                  <a:schemeClr val="tx2"/>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6" fontAlgn="base">
                <a:spcBef>
                  <a:spcPct val="0"/>
                </a:spcBef>
                <a:spcAft>
                  <a:spcPct val="0"/>
                </a:spcAft>
              </a:pPr>
              <a:endParaRPr lang="ja-JP" altLang="en-US" sz="2400">
                <a:solidFill>
                  <a:prstClr val="white"/>
                </a:solidFill>
                <a:latin typeface="ＭＳ Ｐゴシック"/>
                <a:ea typeface="ＭＳ Ｐゴシック"/>
                <a:cs typeface="ＭＳ Ｐゴシック"/>
              </a:endParaRPr>
            </a:p>
          </p:txBody>
        </p:sp>
        <p:sp>
          <p:nvSpPr>
            <p:cNvPr id="171" name="Block Arc 170"/>
            <p:cNvSpPr/>
            <p:nvPr/>
          </p:nvSpPr>
          <p:spPr>
            <a:xfrm>
              <a:off x="1571382" y="2131075"/>
              <a:ext cx="2382791" cy="2382790"/>
            </a:xfrm>
            <a:prstGeom prst="blockArc">
              <a:avLst>
                <a:gd name="adj1" fmla="val 10800000"/>
                <a:gd name="adj2" fmla="val 21454085"/>
                <a:gd name="adj3" fmla="val 11481"/>
              </a:avLst>
            </a:prstGeom>
            <a:gradFill>
              <a:gsLst>
                <a:gs pos="0">
                  <a:schemeClr val="tx2">
                    <a:lumMod val="75000"/>
                  </a:schemeClr>
                </a:gs>
                <a:gs pos="100000">
                  <a:schemeClr val="tx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6" fontAlgn="base">
                <a:spcBef>
                  <a:spcPct val="0"/>
                </a:spcBef>
                <a:spcAft>
                  <a:spcPct val="0"/>
                </a:spcAft>
              </a:pPr>
              <a:endParaRPr lang="ja-JP" altLang="en-US" sz="2400">
                <a:solidFill>
                  <a:prstClr val="white"/>
                </a:solidFill>
                <a:latin typeface="ＭＳ Ｐゴシック"/>
                <a:ea typeface="ＭＳ Ｐゴシック"/>
                <a:cs typeface="ＭＳ Ｐゴシック"/>
              </a:endParaRPr>
            </a:p>
          </p:txBody>
        </p:sp>
        <p:sp>
          <p:nvSpPr>
            <p:cNvPr id="172" name="Block Arc 171"/>
            <p:cNvSpPr/>
            <p:nvPr/>
          </p:nvSpPr>
          <p:spPr>
            <a:xfrm rot="10800000">
              <a:off x="8232224" y="2070788"/>
              <a:ext cx="2382791" cy="2382790"/>
            </a:xfrm>
            <a:prstGeom prst="blockArc">
              <a:avLst>
                <a:gd name="adj1" fmla="val 10800000"/>
                <a:gd name="adj2" fmla="val 21454085"/>
                <a:gd name="adj3" fmla="val 11481"/>
              </a:avLst>
            </a:prstGeom>
            <a:gradFill>
              <a:gsLst>
                <a:gs pos="100000">
                  <a:schemeClr val="tx2">
                    <a:lumMod val="75000"/>
                  </a:schemeClr>
                </a:gs>
                <a:gs pos="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6" fontAlgn="base">
                <a:spcBef>
                  <a:spcPct val="0"/>
                </a:spcBef>
                <a:spcAft>
                  <a:spcPct val="0"/>
                </a:spcAft>
              </a:pPr>
              <a:endParaRPr lang="ja-JP" altLang="en-US" sz="2400">
                <a:solidFill>
                  <a:prstClr val="white"/>
                </a:solidFill>
                <a:latin typeface="ＭＳ Ｐゴシック"/>
                <a:ea typeface="ＭＳ Ｐゴシック"/>
                <a:cs typeface="ＭＳ Ｐゴシック"/>
              </a:endParaRPr>
            </a:p>
          </p:txBody>
        </p:sp>
        <p:sp>
          <p:nvSpPr>
            <p:cNvPr id="173" name="Block Arc 172"/>
            <p:cNvSpPr/>
            <p:nvPr/>
          </p:nvSpPr>
          <p:spPr>
            <a:xfrm>
              <a:off x="3232775" y="2131075"/>
              <a:ext cx="2382791" cy="2382790"/>
            </a:xfrm>
            <a:prstGeom prst="blockArc">
              <a:avLst>
                <a:gd name="adj1" fmla="val 10800000"/>
                <a:gd name="adj2" fmla="val 21454085"/>
                <a:gd name="adj3" fmla="val 11481"/>
              </a:avLst>
            </a:prstGeom>
            <a:gradFill>
              <a:gsLst>
                <a:gs pos="0">
                  <a:schemeClr val="tx2">
                    <a:lumMod val="75000"/>
                  </a:schemeClr>
                </a:gs>
                <a:gs pos="100000">
                  <a:schemeClr val="tx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6" fontAlgn="base">
                <a:spcBef>
                  <a:spcPct val="0"/>
                </a:spcBef>
                <a:spcAft>
                  <a:spcPct val="0"/>
                </a:spcAft>
              </a:pPr>
              <a:endParaRPr lang="ja-JP" altLang="en-US" sz="2400">
                <a:solidFill>
                  <a:prstClr val="white"/>
                </a:solidFill>
                <a:latin typeface="ＭＳ Ｐゴシック"/>
                <a:ea typeface="ＭＳ Ｐゴシック"/>
                <a:cs typeface="ＭＳ Ｐゴシック"/>
              </a:endParaRPr>
            </a:p>
          </p:txBody>
        </p:sp>
        <p:sp>
          <p:nvSpPr>
            <p:cNvPr id="174" name="Block Arc 173"/>
            <p:cNvSpPr/>
            <p:nvPr/>
          </p:nvSpPr>
          <p:spPr>
            <a:xfrm rot="10800000">
              <a:off x="6565642" y="2070788"/>
              <a:ext cx="2382791" cy="2382790"/>
            </a:xfrm>
            <a:prstGeom prst="blockArc">
              <a:avLst>
                <a:gd name="adj1" fmla="val 10800000"/>
                <a:gd name="adj2" fmla="val 21454085"/>
                <a:gd name="adj3" fmla="val 11481"/>
              </a:avLst>
            </a:prstGeom>
            <a:gradFill>
              <a:gsLst>
                <a:gs pos="100000">
                  <a:schemeClr val="tx2">
                    <a:lumMod val="75000"/>
                  </a:schemeClr>
                </a:gs>
                <a:gs pos="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6" fontAlgn="base">
                <a:spcBef>
                  <a:spcPct val="0"/>
                </a:spcBef>
                <a:spcAft>
                  <a:spcPct val="0"/>
                </a:spcAft>
              </a:pPr>
              <a:endParaRPr lang="ja-JP" altLang="en-US" sz="2400">
                <a:solidFill>
                  <a:prstClr val="white"/>
                </a:solidFill>
                <a:latin typeface="ＭＳ Ｐゴシック"/>
                <a:ea typeface="ＭＳ Ｐゴシック"/>
                <a:cs typeface="ＭＳ Ｐゴシック"/>
              </a:endParaRPr>
            </a:p>
          </p:txBody>
        </p:sp>
        <p:sp>
          <p:nvSpPr>
            <p:cNvPr id="175" name="Block Arc 174"/>
            <p:cNvSpPr/>
            <p:nvPr/>
          </p:nvSpPr>
          <p:spPr>
            <a:xfrm>
              <a:off x="4886413" y="2131075"/>
              <a:ext cx="2382791" cy="2382790"/>
            </a:xfrm>
            <a:prstGeom prst="blockArc">
              <a:avLst>
                <a:gd name="adj1" fmla="val 10800000"/>
                <a:gd name="adj2" fmla="val 21454085"/>
                <a:gd name="adj3" fmla="val 11481"/>
              </a:avLst>
            </a:prstGeom>
            <a:gradFill>
              <a:gsLst>
                <a:gs pos="0">
                  <a:schemeClr val="tx2">
                    <a:lumMod val="75000"/>
                  </a:schemeClr>
                </a:gs>
                <a:gs pos="100000">
                  <a:schemeClr val="tx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6" fontAlgn="base">
                <a:spcBef>
                  <a:spcPct val="0"/>
                </a:spcBef>
                <a:spcAft>
                  <a:spcPct val="0"/>
                </a:spcAft>
              </a:pPr>
              <a:endParaRPr lang="ja-JP" altLang="en-US" sz="2400">
                <a:solidFill>
                  <a:prstClr val="white"/>
                </a:solidFill>
                <a:latin typeface="ＭＳ Ｐゴシック"/>
                <a:ea typeface="ＭＳ Ｐゴシック"/>
                <a:cs typeface="ＭＳ Ｐゴシック"/>
              </a:endParaRPr>
            </a:p>
          </p:txBody>
        </p:sp>
        <p:sp>
          <p:nvSpPr>
            <p:cNvPr id="176" name="Block Arc 175"/>
            <p:cNvSpPr/>
            <p:nvPr/>
          </p:nvSpPr>
          <p:spPr>
            <a:xfrm rot="10800000">
              <a:off x="4886413" y="2070788"/>
              <a:ext cx="2382791" cy="2382790"/>
            </a:xfrm>
            <a:prstGeom prst="blockArc">
              <a:avLst>
                <a:gd name="adj1" fmla="val 10800000"/>
                <a:gd name="adj2" fmla="val 21454085"/>
                <a:gd name="adj3" fmla="val 11481"/>
              </a:avLst>
            </a:prstGeom>
            <a:gradFill>
              <a:gsLst>
                <a:gs pos="100000">
                  <a:schemeClr val="tx2">
                    <a:lumMod val="75000"/>
                  </a:schemeClr>
                </a:gs>
                <a:gs pos="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6" fontAlgn="base">
                <a:spcBef>
                  <a:spcPct val="0"/>
                </a:spcBef>
                <a:spcAft>
                  <a:spcPct val="0"/>
                </a:spcAft>
              </a:pPr>
              <a:endParaRPr lang="ja-JP" altLang="en-US" sz="2400">
                <a:solidFill>
                  <a:prstClr val="white"/>
                </a:solidFill>
                <a:latin typeface="ＭＳ Ｐゴシック"/>
                <a:ea typeface="ＭＳ Ｐゴシック"/>
                <a:cs typeface="ＭＳ Ｐゴシック"/>
              </a:endParaRPr>
            </a:p>
          </p:txBody>
        </p:sp>
        <p:sp>
          <p:nvSpPr>
            <p:cNvPr id="177" name="Block Arc 176"/>
            <p:cNvSpPr/>
            <p:nvPr/>
          </p:nvSpPr>
          <p:spPr>
            <a:xfrm>
              <a:off x="6565642" y="2131075"/>
              <a:ext cx="2382791" cy="2382790"/>
            </a:xfrm>
            <a:prstGeom prst="blockArc">
              <a:avLst>
                <a:gd name="adj1" fmla="val 10800000"/>
                <a:gd name="adj2" fmla="val 21454085"/>
                <a:gd name="adj3" fmla="val 11481"/>
              </a:avLst>
            </a:prstGeom>
            <a:gradFill>
              <a:gsLst>
                <a:gs pos="0">
                  <a:schemeClr val="tx2">
                    <a:lumMod val="75000"/>
                  </a:schemeClr>
                </a:gs>
                <a:gs pos="100000">
                  <a:schemeClr val="tx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6" fontAlgn="base">
                <a:spcBef>
                  <a:spcPct val="0"/>
                </a:spcBef>
                <a:spcAft>
                  <a:spcPct val="0"/>
                </a:spcAft>
              </a:pPr>
              <a:endParaRPr lang="ja-JP" altLang="en-US" sz="2400">
                <a:solidFill>
                  <a:prstClr val="white"/>
                </a:solidFill>
                <a:latin typeface="ＭＳ Ｐゴシック"/>
                <a:ea typeface="ＭＳ Ｐゴシック"/>
                <a:cs typeface="ＭＳ Ｐゴシック"/>
              </a:endParaRPr>
            </a:p>
          </p:txBody>
        </p:sp>
        <p:sp>
          <p:nvSpPr>
            <p:cNvPr id="178" name="Block Arc 177"/>
            <p:cNvSpPr/>
            <p:nvPr/>
          </p:nvSpPr>
          <p:spPr>
            <a:xfrm>
              <a:off x="8232224" y="2131075"/>
              <a:ext cx="2382791" cy="2382790"/>
            </a:xfrm>
            <a:prstGeom prst="blockArc">
              <a:avLst>
                <a:gd name="adj1" fmla="val 10800000"/>
                <a:gd name="adj2" fmla="val 21454085"/>
                <a:gd name="adj3" fmla="val 11481"/>
              </a:avLst>
            </a:prstGeom>
            <a:gradFill>
              <a:gsLst>
                <a:gs pos="0">
                  <a:schemeClr val="tx2">
                    <a:lumMod val="75000"/>
                  </a:schemeClr>
                </a:gs>
                <a:gs pos="100000">
                  <a:schemeClr val="tx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6" fontAlgn="base">
                <a:spcBef>
                  <a:spcPct val="0"/>
                </a:spcBef>
                <a:spcAft>
                  <a:spcPct val="0"/>
                </a:spcAft>
              </a:pPr>
              <a:endParaRPr lang="ja-JP" altLang="en-US" sz="2400">
                <a:solidFill>
                  <a:prstClr val="white"/>
                </a:solidFill>
                <a:latin typeface="ＭＳ Ｐゴシック"/>
                <a:ea typeface="ＭＳ Ｐゴシック"/>
                <a:cs typeface="ＭＳ Ｐゴシック"/>
              </a:endParaRPr>
            </a:p>
          </p:txBody>
        </p:sp>
        <p:sp>
          <p:nvSpPr>
            <p:cNvPr id="179" name="Block Arc 178"/>
            <p:cNvSpPr/>
            <p:nvPr/>
          </p:nvSpPr>
          <p:spPr>
            <a:xfrm rot="10800000">
              <a:off x="3232775" y="2070788"/>
              <a:ext cx="2382791" cy="2382790"/>
            </a:xfrm>
            <a:prstGeom prst="blockArc">
              <a:avLst>
                <a:gd name="adj1" fmla="val 10800000"/>
                <a:gd name="adj2" fmla="val 21454085"/>
                <a:gd name="adj3" fmla="val 11481"/>
              </a:avLst>
            </a:prstGeom>
            <a:gradFill>
              <a:gsLst>
                <a:gs pos="100000">
                  <a:schemeClr val="tx2">
                    <a:lumMod val="75000"/>
                  </a:schemeClr>
                </a:gs>
                <a:gs pos="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6" fontAlgn="base">
                <a:spcBef>
                  <a:spcPct val="0"/>
                </a:spcBef>
                <a:spcAft>
                  <a:spcPct val="0"/>
                </a:spcAft>
              </a:pPr>
              <a:endParaRPr lang="ja-JP" altLang="en-US" sz="2400">
                <a:solidFill>
                  <a:prstClr val="white"/>
                </a:solidFill>
                <a:latin typeface="ＭＳ Ｐゴシック"/>
                <a:ea typeface="ＭＳ Ｐゴシック"/>
                <a:cs typeface="ＭＳ Ｐゴシック"/>
              </a:endParaRPr>
            </a:p>
          </p:txBody>
        </p:sp>
        <p:sp>
          <p:nvSpPr>
            <p:cNvPr id="180" name="Block Arc 179"/>
            <p:cNvSpPr/>
            <p:nvPr/>
          </p:nvSpPr>
          <p:spPr>
            <a:xfrm rot="10800000">
              <a:off x="1571382" y="2070788"/>
              <a:ext cx="2382791" cy="2382790"/>
            </a:xfrm>
            <a:prstGeom prst="blockArc">
              <a:avLst>
                <a:gd name="adj1" fmla="val 10800000"/>
                <a:gd name="adj2" fmla="val 21454085"/>
                <a:gd name="adj3" fmla="val 11481"/>
              </a:avLst>
            </a:prstGeom>
            <a:gradFill>
              <a:gsLst>
                <a:gs pos="100000">
                  <a:schemeClr val="tx2">
                    <a:lumMod val="75000"/>
                  </a:schemeClr>
                </a:gs>
                <a:gs pos="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6" fontAlgn="base">
                <a:spcBef>
                  <a:spcPct val="0"/>
                </a:spcBef>
                <a:spcAft>
                  <a:spcPct val="0"/>
                </a:spcAft>
              </a:pPr>
              <a:endParaRPr lang="ja-JP" altLang="en-US" sz="2400">
                <a:solidFill>
                  <a:prstClr val="white"/>
                </a:solidFill>
                <a:latin typeface="ＭＳ Ｐゴシック"/>
                <a:ea typeface="ＭＳ Ｐゴシック"/>
                <a:cs typeface="ＭＳ Ｐゴシック"/>
              </a:endParaRPr>
            </a:p>
          </p:txBody>
        </p:sp>
        <p:sp>
          <p:nvSpPr>
            <p:cNvPr id="181" name="Block Arc 180"/>
            <p:cNvSpPr/>
            <p:nvPr/>
          </p:nvSpPr>
          <p:spPr>
            <a:xfrm>
              <a:off x="9925945" y="2189383"/>
              <a:ext cx="2382791" cy="2382790"/>
            </a:xfrm>
            <a:prstGeom prst="blockArc">
              <a:avLst>
                <a:gd name="adj1" fmla="val 10800000"/>
                <a:gd name="adj2" fmla="val 21391214"/>
                <a:gd name="adj3" fmla="val 11545"/>
              </a:avLst>
            </a:prstGeom>
            <a:gradFill>
              <a:gsLst>
                <a:gs pos="86000">
                  <a:schemeClr val="tx2">
                    <a:lumMod val="75000"/>
                    <a:alpha val="0"/>
                  </a:schemeClr>
                </a:gs>
                <a:gs pos="30000">
                  <a:schemeClr val="tx2"/>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6" fontAlgn="base">
                <a:spcBef>
                  <a:spcPct val="0"/>
                </a:spcBef>
                <a:spcAft>
                  <a:spcPct val="0"/>
                </a:spcAft>
              </a:pPr>
              <a:endParaRPr lang="ja-JP" altLang="en-US" sz="2400">
                <a:solidFill>
                  <a:prstClr val="white"/>
                </a:solidFill>
                <a:latin typeface="ＭＳ Ｐゴシック"/>
                <a:ea typeface="ＭＳ Ｐゴシック"/>
                <a:cs typeface="ＭＳ Ｐゴシック"/>
              </a:endParaRPr>
            </a:p>
          </p:txBody>
        </p:sp>
        <p:sp>
          <p:nvSpPr>
            <p:cNvPr id="182" name="Block Arc 181"/>
            <p:cNvSpPr/>
            <p:nvPr/>
          </p:nvSpPr>
          <p:spPr>
            <a:xfrm>
              <a:off x="-83815" y="2150184"/>
              <a:ext cx="2382791" cy="2382790"/>
            </a:xfrm>
            <a:prstGeom prst="blockArc">
              <a:avLst>
                <a:gd name="adj1" fmla="val 10800000"/>
                <a:gd name="adj2" fmla="val 21454085"/>
                <a:gd name="adj3" fmla="val 11481"/>
              </a:avLst>
            </a:prstGeom>
            <a:gradFill>
              <a:gsLst>
                <a:gs pos="29000">
                  <a:schemeClr val="tx2">
                    <a:lumMod val="75000"/>
                    <a:alpha val="0"/>
                  </a:schemeClr>
                </a:gs>
                <a:gs pos="85000">
                  <a:schemeClr val="tx2"/>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6" fontAlgn="base">
                <a:spcBef>
                  <a:spcPct val="0"/>
                </a:spcBef>
                <a:spcAft>
                  <a:spcPct val="0"/>
                </a:spcAft>
              </a:pPr>
              <a:endParaRPr lang="ja-JP" altLang="en-US" sz="2400">
                <a:solidFill>
                  <a:prstClr val="white"/>
                </a:solidFill>
                <a:latin typeface="ＭＳ Ｐゴシック"/>
                <a:ea typeface="ＭＳ Ｐゴシック"/>
                <a:cs typeface="ＭＳ Ｐゴシック"/>
              </a:endParaRPr>
            </a:p>
          </p:txBody>
        </p:sp>
        <p:sp>
          <p:nvSpPr>
            <p:cNvPr id="183" name="Block Arc 182"/>
            <p:cNvSpPr/>
            <p:nvPr/>
          </p:nvSpPr>
          <p:spPr>
            <a:xfrm rot="10800000" flipH="1">
              <a:off x="-83815" y="2082690"/>
              <a:ext cx="2382791" cy="2382790"/>
            </a:xfrm>
            <a:prstGeom prst="blockArc">
              <a:avLst>
                <a:gd name="adj1" fmla="val 10800000"/>
                <a:gd name="adj2" fmla="val 21454085"/>
                <a:gd name="adj3" fmla="val 11481"/>
              </a:avLst>
            </a:prstGeom>
            <a:gradFill>
              <a:gsLst>
                <a:gs pos="38000">
                  <a:schemeClr val="tx2">
                    <a:lumMod val="75000"/>
                    <a:alpha val="0"/>
                  </a:schemeClr>
                </a:gs>
                <a:gs pos="84000">
                  <a:schemeClr val="tx2"/>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6" fontAlgn="base">
                <a:spcBef>
                  <a:spcPct val="0"/>
                </a:spcBef>
                <a:spcAft>
                  <a:spcPct val="0"/>
                </a:spcAft>
              </a:pPr>
              <a:endParaRPr lang="ja-JP" altLang="en-US" sz="2400">
                <a:solidFill>
                  <a:prstClr val="white"/>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9176620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iterate type="lt">
                                    <p:tmPct val="10000"/>
                                  </p:iterate>
                                  <p:childTnLst>
                                    <p:anim calcmode="discrete" valueType="str">
                                      <p:cBhvr>
                                        <p:cTn id="6" dur="500" fill="hold"/>
                                        <p:tgtEl>
                                          <p:spTgt spid="143"/>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iterate type="lt">
                                    <p:tmPct val="10000"/>
                                  </p:iterate>
                                  <p:childTnLst>
                                    <p:anim calcmode="discrete" valueType="str">
                                      <p:cBhvr>
                                        <p:cTn id="8" dur="500" fill="hold"/>
                                        <p:tgtEl>
                                          <p:spTgt spid="144"/>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iterate type="lt">
                                    <p:tmPct val="10000"/>
                                  </p:iterate>
                                  <p:childTnLst>
                                    <p:anim calcmode="discrete" valueType="str">
                                      <p:cBhvr>
                                        <p:cTn id="10" dur="500" fill="hold"/>
                                        <p:tgtEl>
                                          <p:spTgt spid="142">
                                            <p:txEl>
                                              <p:pRg st="0" end="0"/>
                                            </p:txEl>
                                          </p:spTgt>
                                        </p:tgtEl>
                                        <p:attrNameLst>
                                          <p:attrName>style.visibility</p:attrName>
                                        </p:attrNameLst>
                                      </p:cBhvr>
                                      <p:tavLst>
                                        <p:tav tm="0">
                                          <p:val>
                                            <p:strVal val="hidden"/>
                                          </p:val>
                                        </p:tav>
                                        <p:tav tm="50000">
                                          <p:val>
                                            <p:strVal val="visible"/>
                                          </p:val>
                                        </p:tav>
                                      </p:tavLst>
                                    </p:anim>
                                  </p:childTnLst>
                                </p:cTn>
                              </p:par>
                            </p:childTnLst>
                          </p:cTn>
                        </p:par>
                        <p:par>
                          <p:cTn id="11" fill="hold">
                            <p:stCondLst>
                              <p:cond delay="2950"/>
                            </p:stCondLst>
                            <p:childTnLst>
                              <p:par>
                                <p:cTn id="12" presetID="35" presetClass="emph" presetSubtype="0" repeatCount="indefinite" fill="hold" grpId="0" nodeType="afterEffect">
                                  <p:stCondLst>
                                    <p:cond delay="0"/>
                                  </p:stCondLst>
                                  <p:iterate type="lt">
                                    <p:tmPct val="10000"/>
                                  </p:iterate>
                                  <p:childTnLst>
                                    <p:anim calcmode="discrete" valueType="str">
                                      <p:cBhvr>
                                        <p:cTn id="13" dur="500" fill="hold"/>
                                        <p:tgtEl>
                                          <p:spTgt spid="146"/>
                                        </p:tgtEl>
                                        <p:attrNameLst>
                                          <p:attrName>style.visibility</p:attrName>
                                        </p:attrNameLst>
                                      </p:cBhvr>
                                      <p:tavLst>
                                        <p:tav tm="0">
                                          <p:val>
                                            <p:strVal val="hidden"/>
                                          </p:val>
                                        </p:tav>
                                        <p:tav tm="50000">
                                          <p:val>
                                            <p:strVal val="visible"/>
                                          </p:val>
                                        </p:tav>
                                      </p:tavLst>
                                    </p:anim>
                                  </p:childTnLst>
                                </p:cTn>
                              </p:par>
                            </p:childTnLst>
                          </p:cTn>
                        </p:par>
                        <p:par>
                          <p:cTn id="14" fill="hold">
                            <p:stCondLst>
                              <p:cond delay="5550"/>
                            </p:stCondLst>
                            <p:childTnLst>
                              <p:par>
                                <p:cTn id="15" presetID="35" presetClass="emph" presetSubtype="0" repeatCount="indefinite" fill="hold" grpId="0" nodeType="afterEffect">
                                  <p:stCondLst>
                                    <p:cond delay="0"/>
                                  </p:stCondLst>
                                  <p:iterate type="lt">
                                    <p:tmPct val="10000"/>
                                  </p:iterate>
                                  <p:childTnLst>
                                    <p:anim calcmode="discrete" valueType="str">
                                      <p:cBhvr>
                                        <p:cTn id="16" dur="500" fill="hold"/>
                                        <p:tgtEl>
                                          <p:spTgt spid="156"/>
                                        </p:tgtEl>
                                        <p:attrNameLst>
                                          <p:attrName>style.visibility</p:attrName>
                                        </p:attrNameLst>
                                      </p:cBhvr>
                                      <p:tavLst>
                                        <p:tav tm="0">
                                          <p:val>
                                            <p:strVal val="hidden"/>
                                          </p:val>
                                        </p:tav>
                                        <p:tav tm="50000">
                                          <p:val>
                                            <p:strVal val="visible"/>
                                          </p:val>
                                        </p:tav>
                                      </p:tavLst>
                                    </p:anim>
                                  </p:childTnLst>
                                </p:cTn>
                              </p:par>
                            </p:childTnLst>
                          </p:cTn>
                        </p:par>
                        <p:par>
                          <p:cTn id="17" fill="hold">
                            <p:stCondLst>
                              <p:cond delay="7700"/>
                            </p:stCondLst>
                            <p:childTnLst>
                              <p:par>
                                <p:cTn id="18" presetID="35" presetClass="emph" presetSubtype="0" repeatCount="indefinite" fill="hold" grpId="0" nodeType="afterEffect">
                                  <p:stCondLst>
                                    <p:cond delay="0"/>
                                  </p:stCondLst>
                                  <p:iterate type="lt">
                                    <p:tmPct val="10000"/>
                                  </p:iterate>
                                  <p:childTnLst>
                                    <p:anim calcmode="discrete" valueType="str">
                                      <p:cBhvr>
                                        <p:cTn id="19" dur="500" fill="hold"/>
                                        <p:tgtEl>
                                          <p:spTgt spid="145">
                                            <p:txEl>
                                              <p:pRg st="0" end="0"/>
                                            </p:txEl>
                                          </p:spTgt>
                                        </p:tgtEl>
                                        <p:attrNameLst>
                                          <p:attrName>style.visibility</p:attrName>
                                        </p:attrNameLst>
                                      </p:cBhvr>
                                      <p:tavLst>
                                        <p:tav tm="0">
                                          <p:val>
                                            <p:strVal val="hidden"/>
                                          </p:val>
                                        </p:tav>
                                        <p:tav tm="50000">
                                          <p:val>
                                            <p:strVal val="visible"/>
                                          </p:val>
                                        </p:tav>
                                      </p:tavLst>
                                    </p:anim>
                                  </p:childTnLst>
                                </p:cTn>
                              </p:par>
                              <p:par>
                                <p:cTn id="20" presetID="42" presetClass="path" presetSubtype="0" repeatCount="indefinite" accel="50000" decel="50000" fill="hold" grpId="0" nodeType="withEffect">
                                  <p:stCondLst>
                                    <p:cond delay="0"/>
                                  </p:stCondLst>
                                  <p:childTnLst>
                                    <p:animMotion origin="layout" path="M 2.5E-6 1.11111E-6 L 2.5E-6 0.33673 " pathEditMode="relative" rAng="0" ptsTypes="AA">
                                      <p:cBhvr>
                                        <p:cTn id="21" dur="1500" fill="hold"/>
                                        <p:tgtEl>
                                          <p:spTgt spid="160"/>
                                        </p:tgtEl>
                                        <p:attrNameLst>
                                          <p:attrName>ppt_x</p:attrName>
                                          <p:attrName>ppt_y</p:attrName>
                                        </p:attrNameLst>
                                      </p:cBhvr>
                                      <p:rCtr x="0" y="168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build="allAtOnce"/>
      <p:bldP spid="143" grpId="0"/>
      <p:bldP spid="144" grpId="0"/>
      <p:bldP spid="145" grpId="0" build="allAtOnce"/>
      <p:bldP spid="146" grpId="0"/>
      <p:bldP spid="156" grpId="0"/>
      <p:bldP spid="1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95" y="0"/>
            <a:ext cx="9136605" cy="5143500"/>
          </a:xfrm>
          <a:prstGeom prst="rect">
            <a:avLst/>
          </a:prstGeom>
        </p:spPr>
      </p:pic>
      <p:sp>
        <p:nvSpPr>
          <p:cNvPr id="7" name="タイトル 6"/>
          <p:cNvSpPr>
            <a:spLocks noGrp="1"/>
          </p:cNvSpPr>
          <p:nvPr>
            <p:ph type="ctrTitle"/>
          </p:nvPr>
        </p:nvSpPr>
        <p:spPr>
          <a:xfrm>
            <a:off x="416425" y="2599899"/>
            <a:ext cx="5950256" cy="885456"/>
          </a:xfrm>
          <a:solidFill>
            <a:srgbClr val="2C2C2E">
              <a:alpha val="60000"/>
            </a:srgbClr>
          </a:solidFill>
        </p:spPr>
        <p:txBody>
          <a:bodyPr/>
          <a:lstStyle/>
          <a:p>
            <a:r>
              <a:rPr lang="en-US" altLang="ja-JP" dirty="0" smtClean="0">
                <a:effectLst>
                  <a:outerShdw blurRad="38100" dist="38100" dir="2700000" algn="tl">
                    <a:srgbClr val="000000">
                      <a:alpha val="43137"/>
                    </a:srgbClr>
                  </a:outerShdw>
                </a:effectLst>
              </a:rPr>
              <a:t/>
            </a:r>
            <a:br>
              <a:rPr lang="en-US" altLang="ja-JP" dirty="0" smtClean="0">
                <a:effectLst>
                  <a:outerShdw blurRad="38100" dist="38100" dir="2700000" algn="tl">
                    <a:srgbClr val="000000">
                      <a:alpha val="43137"/>
                    </a:srgbClr>
                  </a:outerShdw>
                </a:effectLst>
              </a:rPr>
            </a:br>
            <a:r>
              <a:rPr lang="ja-JP" altLang="en-US" dirty="0" smtClean="0">
                <a:effectLst>
                  <a:outerShdw blurRad="38100" dist="38100" dir="2700000" algn="tl">
                    <a:srgbClr val="000000">
                      <a:alpha val="43137"/>
                    </a:srgbClr>
                  </a:outerShdw>
                </a:effectLst>
              </a:rPr>
              <a:t>製品紹介</a:t>
            </a:r>
            <a:endParaRPr lang="en-US" altLang="ja-JP"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1463794"/>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Cisco AMP:</a:t>
            </a:r>
            <a:br>
              <a:rPr kumimoji="1" lang="en-US" altLang="ja-JP" dirty="0" smtClean="0"/>
            </a:br>
            <a:r>
              <a:rPr kumimoji="1" lang="en-US" altLang="ja-JP" dirty="0" smtClean="0"/>
              <a:t>EPP</a:t>
            </a:r>
            <a:r>
              <a:rPr kumimoji="1" lang="ja-JP" altLang="en-US" dirty="0" smtClean="0"/>
              <a:t>と</a:t>
            </a:r>
            <a:r>
              <a:rPr kumimoji="1" lang="en-US" altLang="ja-JP" dirty="0" smtClean="0"/>
              <a:t>EDR</a:t>
            </a:r>
            <a:r>
              <a:rPr kumimoji="1" lang="ja-JP" altLang="en-US" dirty="0" smtClean="0"/>
              <a:t>を兼ね備えたマルウェア対策製品</a:t>
            </a:r>
            <a:endParaRPr kumimoji="1" lang="ja-JP" altLang="en-US" dirty="0"/>
          </a:p>
        </p:txBody>
      </p:sp>
      <p:sp>
        <p:nvSpPr>
          <p:cNvPr id="3" name="ホームベース 2"/>
          <p:cNvSpPr/>
          <p:nvPr/>
        </p:nvSpPr>
        <p:spPr>
          <a:xfrm>
            <a:off x="437766" y="1073150"/>
            <a:ext cx="4867052" cy="3479394"/>
          </a:xfrm>
          <a:prstGeom prst="homePlat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dirty="0" smtClean="0"/>
          </a:p>
        </p:txBody>
      </p:sp>
      <p:sp>
        <p:nvSpPr>
          <p:cNvPr id="5" name="ホームベース 4"/>
          <p:cNvSpPr/>
          <p:nvPr/>
        </p:nvSpPr>
        <p:spPr>
          <a:xfrm rot="10800000">
            <a:off x="3962398" y="1073150"/>
            <a:ext cx="4820853" cy="3479392"/>
          </a:xfrm>
          <a:prstGeom prst="homePlat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dirty="0" smtClean="0"/>
          </a:p>
        </p:txBody>
      </p:sp>
      <p:sp>
        <p:nvSpPr>
          <p:cNvPr id="6" name="正方形/長方形 5"/>
          <p:cNvSpPr/>
          <p:nvPr/>
        </p:nvSpPr>
        <p:spPr>
          <a:xfrm rot="2652856">
            <a:off x="3939794" y="2114099"/>
            <a:ext cx="1355388" cy="131647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dirty="0" smtClean="0"/>
          </a:p>
        </p:txBody>
      </p:sp>
      <p:sp>
        <p:nvSpPr>
          <p:cNvPr id="7" name="テキスト ボックス 6"/>
          <p:cNvSpPr txBox="1"/>
          <p:nvPr/>
        </p:nvSpPr>
        <p:spPr>
          <a:xfrm>
            <a:off x="437763" y="1626471"/>
            <a:ext cx="3839513" cy="830997"/>
          </a:xfrm>
          <a:prstGeom prst="rect">
            <a:avLst/>
          </a:prstGeom>
          <a:noFill/>
        </p:spPr>
        <p:txBody>
          <a:bodyPr wrap="none" rtlCol="0">
            <a:spAutoFit/>
          </a:bodyPr>
          <a:lstStyle/>
          <a:p>
            <a:r>
              <a:rPr kumimoji="1" lang="ja-JP" altLang="en-US" sz="2400" dirty="0" smtClean="0"/>
              <a:t>エンドポイント プロテクション</a:t>
            </a:r>
            <a:endParaRPr kumimoji="1" lang="en-US" altLang="ja-JP" sz="2400" dirty="0" smtClean="0"/>
          </a:p>
          <a:p>
            <a:r>
              <a:rPr kumimoji="1" lang="ja-JP" altLang="en-US" sz="2400" dirty="0" smtClean="0"/>
              <a:t>プラットフォーム</a:t>
            </a:r>
            <a:r>
              <a:rPr kumimoji="1" lang="en-US" altLang="ja-JP" sz="2400" dirty="0" smtClean="0"/>
              <a:t> (EPP)</a:t>
            </a:r>
            <a:endParaRPr kumimoji="1" lang="ja-JP" altLang="en-US" sz="2400" dirty="0"/>
          </a:p>
        </p:txBody>
      </p:sp>
      <p:sp>
        <p:nvSpPr>
          <p:cNvPr id="8" name="テキスト ボックス 7"/>
          <p:cNvSpPr txBox="1"/>
          <p:nvPr/>
        </p:nvSpPr>
        <p:spPr>
          <a:xfrm>
            <a:off x="4985415" y="1626471"/>
            <a:ext cx="3797836" cy="830997"/>
          </a:xfrm>
          <a:prstGeom prst="rect">
            <a:avLst/>
          </a:prstGeom>
          <a:noFill/>
        </p:spPr>
        <p:txBody>
          <a:bodyPr wrap="none" rtlCol="0">
            <a:spAutoFit/>
          </a:bodyPr>
          <a:lstStyle/>
          <a:p>
            <a:pPr algn="r"/>
            <a:r>
              <a:rPr kumimoji="1" lang="ja-JP" altLang="en-US" sz="2400" dirty="0" smtClean="0">
                <a:solidFill>
                  <a:schemeClr val="tx2"/>
                </a:solidFill>
              </a:rPr>
              <a:t>エンドポイント ディテクション</a:t>
            </a:r>
            <a:endParaRPr kumimoji="1" lang="en-US" altLang="ja-JP" sz="2400" dirty="0" smtClean="0">
              <a:solidFill>
                <a:schemeClr val="tx2"/>
              </a:solidFill>
            </a:endParaRPr>
          </a:p>
          <a:p>
            <a:pPr algn="r"/>
            <a:r>
              <a:rPr kumimoji="1" lang="ja-JP" altLang="en-US" sz="2400" dirty="0" smtClean="0">
                <a:solidFill>
                  <a:schemeClr val="tx2"/>
                </a:solidFill>
              </a:rPr>
              <a:t>アンド</a:t>
            </a:r>
            <a:r>
              <a:rPr kumimoji="1" lang="en-US" altLang="ja-JP" sz="2400" dirty="0" smtClean="0">
                <a:solidFill>
                  <a:schemeClr val="tx2"/>
                </a:solidFill>
              </a:rPr>
              <a:t> </a:t>
            </a:r>
            <a:r>
              <a:rPr kumimoji="1" lang="ja-JP" altLang="en-US" sz="2400" dirty="0" smtClean="0">
                <a:solidFill>
                  <a:schemeClr val="tx2"/>
                </a:solidFill>
              </a:rPr>
              <a:t>レスポンス</a:t>
            </a:r>
            <a:r>
              <a:rPr kumimoji="1" lang="en-US" altLang="ja-JP" sz="2400" dirty="0" smtClean="0">
                <a:solidFill>
                  <a:schemeClr val="tx2"/>
                </a:solidFill>
              </a:rPr>
              <a:t> (EDR)</a:t>
            </a:r>
            <a:endParaRPr kumimoji="1" lang="ja-JP" altLang="en-US" sz="2400" dirty="0">
              <a:solidFill>
                <a:schemeClr val="tx2"/>
              </a:solidFill>
            </a:endParaRPr>
          </a:p>
        </p:txBody>
      </p:sp>
      <p:sp>
        <p:nvSpPr>
          <p:cNvPr id="9" name="テキスト ボックス 8"/>
          <p:cNvSpPr txBox="1"/>
          <p:nvPr/>
        </p:nvSpPr>
        <p:spPr>
          <a:xfrm>
            <a:off x="3960834" y="2587671"/>
            <a:ext cx="1313308" cy="369332"/>
          </a:xfrm>
          <a:prstGeom prst="rect">
            <a:avLst/>
          </a:prstGeom>
          <a:noFill/>
        </p:spPr>
        <p:txBody>
          <a:bodyPr wrap="none" rtlCol="0">
            <a:spAutoFit/>
          </a:bodyPr>
          <a:lstStyle/>
          <a:p>
            <a:r>
              <a:rPr kumimoji="1" lang="en-US" altLang="ja-JP" smtClean="0">
                <a:solidFill>
                  <a:schemeClr val="bg1"/>
                </a:solidFill>
              </a:rPr>
              <a:t>Cisco AMP</a:t>
            </a:r>
            <a:endParaRPr kumimoji="1" lang="en-US" altLang="ja-JP" dirty="0" smtClean="0">
              <a:solidFill>
                <a:schemeClr val="bg1"/>
              </a:solidFill>
            </a:endParaRPr>
          </a:p>
        </p:txBody>
      </p:sp>
      <p:sp>
        <p:nvSpPr>
          <p:cNvPr id="13" name="ドーナツ 12"/>
          <p:cNvSpPr/>
          <p:nvPr/>
        </p:nvSpPr>
        <p:spPr>
          <a:xfrm>
            <a:off x="728509" y="2705566"/>
            <a:ext cx="972766" cy="972606"/>
          </a:xfrm>
          <a:prstGeom prst="donut">
            <a:avLst>
              <a:gd name="adj" fmla="val 1028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4" name="ドーナツ 13"/>
          <p:cNvSpPr/>
          <p:nvPr/>
        </p:nvSpPr>
        <p:spPr>
          <a:xfrm>
            <a:off x="1328079" y="2697009"/>
            <a:ext cx="972766" cy="972606"/>
          </a:xfrm>
          <a:prstGeom prst="donut">
            <a:avLst>
              <a:gd name="adj" fmla="val 1028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5" name="ドーナツ 14"/>
          <p:cNvSpPr/>
          <p:nvPr/>
        </p:nvSpPr>
        <p:spPr>
          <a:xfrm>
            <a:off x="1985532" y="2705566"/>
            <a:ext cx="972766" cy="972606"/>
          </a:xfrm>
          <a:prstGeom prst="donut">
            <a:avLst>
              <a:gd name="adj" fmla="val 1028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6" name="ドーナツ 15"/>
          <p:cNvSpPr/>
          <p:nvPr/>
        </p:nvSpPr>
        <p:spPr>
          <a:xfrm>
            <a:off x="2583095" y="2697009"/>
            <a:ext cx="972766" cy="972606"/>
          </a:xfrm>
          <a:prstGeom prst="donut">
            <a:avLst>
              <a:gd name="adj" fmla="val 1028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7" name="Freeform 6"/>
          <p:cNvSpPr>
            <a:spLocks noChangeAspect="1" noEditPoints="1"/>
          </p:cNvSpPr>
          <p:nvPr/>
        </p:nvSpPr>
        <p:spPr bwMode="auto">
          <a:xfrm>
            <a:off x="5904388" y="2738207"/>
            <a:ext cx="2440220" cy="907316"/>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solidFill>
            <a:srgbClr val="FFFFFF"/>
          </a:solidFill>
        </p:spPr>
        <p:txBody>
          <a:bodyPr wrap="square" lIns="137124" tIns="137124" rIns="137124" bIns="137124" anchor="ctr">
            <a:noAutofit/>
          </a:bodyPr>
          <a:lstStyle/>
          <a:p>
            <a:pPr algn="ctr" defTabSz="514264">
              <a:lnSpc>
                <a:spcPct val="95000"/>
              </a:lnSpc>
              <a:spcBef>
                <a:spcPts val="810"/>
              </a:spcBef>
              <a:buClr>
                <a:schemeClr val="tx2"/>
              </a:buClr>
              <a:buSzPct val="90000"/>
            </a:pPr>
            <a:endParaRPr lang="ja-JP" altLang="en-US" sz="1600">
              <a:latin typeface="Arial" pitchFamily="34" charset="0"/>
              <a:ea typeface="ＭＳ Ｐゴシック" pitchFamily="50" charset="-128"/>
              <a:cs typeface="Arial" pitchFamily="34" charset="0"/>
            </a:endParaRPr>
          </a:p>
        </p:txBody>
      </p:sp>
    </p:spTree>
    <p:extLst>
      <p:ext uri="{BB962C8B-B14F-4D97-AF65-F5344CB8AC3E}">
        <p14:creationId xmlns:p14="http://schemas.microsoft.com/office/powerpoint/2010/main" val="1020189917"/>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エンドポイント プロテクション プラットフォーム</a:t>
            </a:r>
            <a:r>
              <a:rPr kumimoji="1" lang="en-US" altLang="ja-JP" dirty="0" smtClean="0"/>
              <a:t>(EPP)</a:t>
            </a:r>
            <a:endParaRPr kumimoji="1" lang="ja-JP" altLang="en-US" dirty="0"/>
          </a:p>
        </p:txBody>
      </p:sp>
      <p:sp>
        <p:nvSpPr>
          <p:cNvPr id="8" name="ホームベース 7"/>
          <p:cNvSpPr/>
          <p:nvPr/>
        </p:nvSpPr>
        <p:spPr>
          <a:xfrm>
            <a:off x="437766" y="1073150"/>
            <a:ext cx="4867052" cy="3479394"/>
          </a:xfrm>
          <a:prstGeom prst="homePlat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dirty="0" smtClean="0"/>
          </a:p>
        </p:txBody>
      </p:sp>
      <p:sp>
        <p:nvSpPr>
          <p:cNvPr id="9" name="テキスト ボックス 8"/>
          <p:cNvSpPr txBox="1"/>
          <p:nvPr/>
        </p:nvSpPr>
        <p:spPr>
          <a:xfrm>
            <a:off x="698285" y="1723765"/>
            <a:ext cx="3320140" cy="830997"/>
          </a:xfrm>
          <a:prstGeom prst="rect">
            <a:avLst/>
          </a:prstGeom>
          <a:noFill/>
        </p:spPr>
        <p:txBody>
          <a:bodyPr wrap="none" rtlCol="0">
            <a:spAutoFit/>
          </a:bodyPr>
          <a:lstStyle/>
          <a:p>
            <a:r>
              <a:rPr kumimoji="1" lang="ja-JP" altLang="en-US" sz="2400" dirty="0" smtClean="0"/>
              <a:t>６つの独立したロジック</a:t>
            </a:r>
            <a:endParaRPr kumimoji="1" lang="en-US" altLang="ja-JP" sz="2400" dirty="0" smtClean="0"/>
          </a:p>
          <a:p>
            <a:r>
              <a:rPr kumimoji="1" lang="ja-JP" altLang="en-US" sz="2400" dirty="0" smtClean="0"/>
              <a:t>既知、未知、亜種を検出</a:t>
            </a:r>
            <a:endParaRPr kumimoji="1" lang="ja-JP" altLang="en-US" sz="2400" dirty="0"/>
          </a:p>
        </p:txBody>
      </p:sp>
      <p:sp>
        <p:nvSpPr>
          <p:cNvPr id="10" name="ドーナツ 9"/>
          <p:cNvSpPr/>
          <p:nvPr/>
        </p:nvSpPr>
        <p:spPr>
          <a:xfrm>
            <a:off x="728509" y="2705566"/>
            <a:ext cx="972766" cy="972606"/>
          </a:xfrm>
          <a:prstGeom prst="donut">
            <a:avLst>
              <a:gd name="adj" fmla="val 1028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1" name="ドーナツ 10"/>
          <p:cNvSpPr/>
          <p:nvPr/>
        </p:nvSpPr>
        <p:spPr>
          <a:xfrm>
            <a:off x="1328079" y="2697009"/>
            <a:ext cx="972766" cy="972606"/>
          </a:xfrm>
          <a:prstGeom prst="donut">
            <a:avLst>
              <a:gd name="adj" fmla="val 1028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2" name="ドーナツ 11"/>
          <p:cNvSpPr/>
          <p:nvPr/>
        </p:nvSpPr>
        <p:spPr>
          <a:xfrm>
            <a:off x="1985532" y="2705566"/>
            <a:ext cx="972766" cy="972606"/>
          </a:xfrm>
          <a:prstGeom prst="donut">
            <a:avLst>
              <a:gd name="adj" fmla="val 1028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3" name="ドーナツ 12"/>
          <p:cNvSpPr/>
          <p:nvPr/>
        </p:nvSpPr>
        <p:spPr>
          <a:xfrm>
            <a:off x="2583095" y="2697009"/>
            <a:ext cx="972766" cy="972606"/>
          </a:xfrm>
          <a:prstGeom prst="donut">
            <a:avLst>
              <a:gd name="adj" fmla="val 1028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nvGrpSpPr>
          <p:cNvPr id="108" name="図形グループ 107"/>
          <p:cNvGrpSpPr/>
          <p:nvPr/>
        </p:nvGrpSpPr>
        <p:grpSpPr>
          <a:xfrm>
            <a:off x="7433835" y="1000816"/>
            <a:ext cx="1167047" cy="1167667"/>
            <a:chOff x="6527188" y="1873634"/>
            <a:chExt cx="1167047" cy="1167667"/>
          </a:xfrm>
        </p:grpSpPr>
        <p:sp>
          <p:nvSpPr>
            <p:cNvPr id="21" name="Oval 190"/>
            <p:cNvSpPr/>
            <p:nvPr/>
          </p:nvSpPr>
          <p:spPr>
            <a:xfrm>
              <a:off x="6597083" y="1929762"/>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16" name="ドーナツ 15"/>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nvGrpSpPr>
          <p:cNvPr id="26" name="Group 257"/>
          <p:cNvGrpSpPr/>
          <p:nvPr/>
        </p:nvGrpSpPr>
        <p:grpSpPr>
          <a:xfrm>
            <a:off x="6204788" y="1412128"/>
            <a:ext cx="402963" cy="371184"/>
            <a:chOff x="663239" y="2943930"/>
            <a:chExt cx="702966" cy="647528"/>
          </a:xfrm>
          <a:solidFill>
            <a:schemeClr val="accent4"/>
          </a:solidFill>
        </p:grpSpPr>
        <p:sp>
          <p:nvSpPr>
            <p:cNvPr id="27" name="Freeform 226"/>
            <p:cNvSpPr>
              <a:spLocks/>
            </p:cNvSpPr>
            <p:nvPr/>
          </p:nvSpPr>
          <p:spPr bwMode="auto">
            <a:xfrm>
              <a:off x="799438" y="3266295"/>
              <a:ext cx="46868" cy="46869"/>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39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89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89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39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39"/>
                  </a:lnTo>
                  <a:lnTo>
                    <a:pt x="3" y="46"/>
                  </a:lnTo>
                  <a:lnTo>
                    <a:pt x="1" y="52"/>
                  </a:lnTo>
                  <a:lnTo>
                    <a:pt x="1" y="58"/>
                  </a:lnTo>
                  <a:lnTo>
                    <a:pt x="0" y="65"/>
                  </a:lnTo>
                  <a:lnTo>
                    <a:pt x="0" y="65"/>
                  </a:lnTo>
                  <a:lnTo>
                    <a:pt x="1" y="71"/>
                  </a:lnTo>
                  <a:lnTo>
                    <a:pt x="1" y="77"/>
                  </a:lnTo>
                  <a:lnTo>
                    <a:pt x="3" y="83"/>
                  </a:lnTo>
                  <a:lnTo>
                    <a:pt x="5" y="89"/>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89"/>
                  </a:lnTo>
                  <a:lnTo>
                    <a:pt x="127" y="83"/>
                  </a:lnTo>
                  <a:lnTo>
                    <a:pt x="129" y="77"/>
                  </a:lnTo>
                  <a:lnTo>
                    <a:pt x="130" y="71"/>
                  </a:lnTo>
                  <a:lnTo>
                    <a:pt x="130" y="65"/>
                  </a:lnTo>
                  <a:lnTo>
                    <a:pt x="130" y="65"/>
                  </a:lnTo>
                  <a:lnTo>
                    <a:pt x="130" y="58"/>
                  </a:lnTo>
                  <a:lnTo>
                    <a:pt x="129" y="52"/>
                  </a:lnTo>
                  <a:lnTo>
                    <a:pt x="127" y="46"/>
                  </a:lnTo>
                  <a:lnTo>
                    <a:pt x="125" y="39"/>
                  </a:lnTo>
                  <a:lnTo>
                    <a:pt x="118" y="28"/>
                  </a:lnTo>
                  <a:lnTo>
                    <a:pt x="110" y="19"/>
                  </a:lnTo>
                  <a:lnTo>
                    <a:pt x="101" y="11"/>
                  </a:lnTo>
                  <a:lnTo>
                    <a:pt x="90" y="5"/>
                  </a:lnTo>
                  <a:lnTo>
                    <a:pt x="84" y="3"/>
                  </a:lnTo>
                  <a:lnTo>
                    <a:pt x="78" y="1"/>
                  </a:lnTo>
                  <a:lnTo>
                    <a:pt x="71"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28" name="Freeform 227"/>
            <p:cNvSpPr>
              <a:spLocks/>
            </p:cNvSpPr>
            <p:nvPr/>
          </p:nvSpPr>
          <p:spPr bwMode="auto">
            <a:xfrm>
              <a:off x="799438" y="3347696"/>
              <a:ext cx="46868" cy="46869"/>
            </a:xfrm>
            <a:custGeom>
              <a:avLst/>
              <a:gdLst>
                <a:gd name="T0" fmla="*/ 65 w 130"/>
                <a:gd name="T1" fmla="*/ 0 h 130"/>
                <a:gd name="T2" fmla="*/ 65 w 130"/>
                <a:gd name="T3" fmla="*/ 0 h 130"/>
                <a:gd name="T4" fmla="*/ 58 w 130"/>
                <a:gd name="T5" fmla="*/ 1 h 130"/>
                <a:gd name="T6" fmla="*/ 52 w 130"/>
                <a:gd name="T7" fmla="*/ 1 h 130"/>
                <a:gd name="T8" fmla="*/ 46 w 130"/>
                <a:gd name="T9" fmla="*/ 3 h 130"/>
                <a:gd name="T10" fmla="*/ 40 w 130"/>
                <a:gd name="T11" fmla="*/ 5 h 130"/>
                <a:gd name="T12" fmla="*/ 34 w 130"/>
                <a:gd name="T13" fmla="*/ 8 h 130"/>
                <a:gd name="T14" fmla="*/ 29 w 130"/>
                <a:gd name="T15" fmla="*/ 11 h 130"/>
                <a:gd name="T16" fmla="*/ 19 w 130"/>
                <a:gd name="T17" fmla="*/ 20 h 130"/>
                <a:gd name="T18" fmla="*/ 11 w 130"/>
                <a:gd name="T19" fmla="*/ 29 h 130"/>
                <a:gd name="T20" fmla="*/ 5 w 130"/>
                <a:gd name="T21" fmla="*/ 40 h 130"/>
                <a:gd name="T22" fmla="*/ 3 w 130"/>
                <a:gd name="T23" fmla="*/ 46 h 130"/>
                <a:gd name="T24" fmla="*/ 1 w 130"/>
                <a:gd name="T25" fmla="*/ 52 h 130"/>
                <a:gd name="T26" fmla="*/ 1 w 130"/>
                <a:gd name="T27" fmla="*/ 58 h 130"/>
                <a:gd name="T28" fmla="*/ 0 w 130"/>
                <a:gd name="T29" fmla="*/ 66 h 130"/>
                <a:gd name="T30" fmla="*/ 0 w 130"/>
                <a:gd name="T31" fmla="*/ 66 h 130"/>
                <a:gd name="T32" fmla="*/ 1 w 130"/>
                <a:gd name="T33" fmla="*/ 72 h 130"/>
                <a:gd name="T34" fmla="*/ 1 w 130"/>
                <a:gd name="T35" fmla="*/ 78 h 130"/>
                <a:gd name="T36" fmla="*/ 3 w 130"/>
                <a:gd name="T37" fmla="*/ 84 h 130"/>
                <a:gd name="T38" fmla="*/ 5 w 130"/>
                <a:gd name="T39" fmla="*/ 90 h 130"/>
                <a:gd name="T40" fmla="*/ 11 w 130"/>
                <a:gd name="T41" fmla="*/ 101 h 130"/>
                <a:gd name="T42" fmla="*/ 19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9 h 130"/>
                <a:gd name="T54" fmla="*/ 58 w 130"/>
                <a:gd name="T55" fmla="*/ 130 h 130"/>
                <a:gd name="T56" fmla="*/ 65 w 130"/>
                <a:gd name="T57" fmla="*/ 130 h 130"/>
                <a:gd name="T58" fmla="*/ 65 w 130"/>
                <a:gd name="T59" fmla="*/ 130 h 130"/>
                <a:gd name="T60" fmla="*/ 71 w 130"/>
                <a:gd name="T61" fmla="*/ 130 h 130"/>
                <a:gd name="T62" fmla="*/ 78 w 130"/>
                <a:gd name="T63" fmla="*/ 129 h 130"/>
                <a:gd name="T64" fmla="*/ 84 w 130"/>
                <a:gd name="T65" fmla="*/ 127 h 130"/>
                <a:gd name="T66" fmla="*/ 90 w 130"/>
                <a:gd name="T67" fmla="*/ 125 h 130"/>
                <a:gd name="T68" fmla="*/ 101 w 130"/>
                <a:gd name="T69" fmla="*/ 119 h 130"/>
                <a:gd name="T70" fmla="*/ 110 w 130"/>
                <a:gd name="T71" fmla="*/ 110 h 130"/>
                <a:gd name="T72" fmla="*/ 118 w 130"/>
                <a:gd name="T73" fmla="*/ 101 h 130"/>
                <a:gd name="T74" fmla="*/ 125 w 130"/>
                <a:gd name="T75" fmla="*/ 90 h 130"/>
                <a:gd name="T76" fmla="*/ 127 w 130"/>
                <a:gd name="T77" fmla="*/ 84 h 130"/>
                <a:gd name="T78" fmla="*/ 129 w 130"/>
                <a:gd name="T79" fmla="*/ 78 h 130"/>
                <a:gd name="T80" fmla="*/ 130 w 130"/>
                <a:gd name="T81" fmla="*/ 72 h 130"/>
                <a:gd name="T82" fmla="*/ 130 w 130"/>
                <a:gd name="T83" fmla="*/ 66 h 130"/>
                <a:gd name="T84" fmla="*/ 130 w 130"/>
                <a:gd name="T85" fmla="*/ 66 h 130"/>
                <a:gd name="T86" fmla="*/ 130 w 130"/>
                <a:gd name="T87" fmla="*/ 58 h 130"/>
                <a:gd name="T88" fmla="*/ 129 w 130"/>
                <a:gd name="T89" fmla="*/ 52 h 130"/>
                <a:gd name="T90" fmla="*/ 127 w 130"/>
                <a:gd name="T91" fmla="*/ 46 h 130"/>
                <a:gd name="T92" fmla="*/ 125 w 130"/>
                <a:gd name="T93" fmla="*/ 40 h 130"/>
                <a:gd name="T94" fmla="*/ 118 w 130"/>
                <a:gd name="T95" fmla="*/ 29 h 130"/>
                <a:gd name="T96" fmla="*/ 110 w 130"/>
                <a:gd name="T97" fmla="*/ 20 h 130"/>
                <a:gd name="T98" fmla="*/ 101 w 130"/>
                <a:gd name="T99" fmla="*/ 11 h 130"/>
                <a:gd name="T100" fmla="*/ 90 w 130"/>
                <a:gd name="T101" fmla="*/ 5 h 130"/>
                <a:gd name="T102" fmla="*/ 84 w 130"/>
                <a:gd name="T103" fmla="*/ 3 h 130"/>
                <a:gd name="T104" fmla="*/ 78 w 130"/>
                <a:gd name="T105" fmla="*/ 1 h 130"/>
                <a:gd name="T106" fmla="*/ 71 w 130"/>
                <a:gd name="T107" fmla="*/ 1 h 130"/>
                <a:gd name="T108" fmla="*/ 65 w 130"/>
                <a:gd name="T109" fmla="*/ 0 h 130"/>
                <a:gd name="T110" fmla="*/ 65 w 130"/>
                <a:gd name="T11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0"/>
                  </a:moveTo>
                  <a:lnTo>
                    <a:pt x="65" y="0"/>
                  </a:lnTo>
                  <a:lnTo>
                    <a:pt x="58" y="1"/>
                  </a:lnTo>
                  <a:lnTo>
                    <a:pt x="52" y="1"/>
                  </a:lnTo>
                  <a:lnTo>
                    <a:pt x="46" y="3"/>
                  </a:lnTo>
                  <a:lnTo>
                    <a:pt x="40" y="5"/>
                  </a:lnTo>
                  <a:lnTo>
                    <a:pt x="34" y="8"/>
                  </a:lnTo>
                  <a:lnTo>
                    <a:pt x="29" y="11"/>
                  </a:lnTo>
                  <a:lnTo>
                    <a:pt x="19" y="20"/>
                  </a:lnTo>
                  <a:lnTo>
                    <a:pt x="11" y="29"/>
                  </a:lnTo>
                  <a:lnTo>
                    <a:pt x="5" y="40"/>
                  </a:lnTo>
                  <a:lnTo>
                    <a:pt x="3" y="46"/>
                  </a:lnTo>
                  <a:lnTo>
                    <a:pt x="1" y="52"/>
                  </a:lnTo>
                  <a:lnTo>
                    <a:pt x="1" y="58"/>
                  </a:lnTo>
                  <a:lnTo>
                    <a:pt x="0" y="66"/>
                  </a:lnTo>
                  <a:lnTo>
                    <a:pt x="0" y="66"/>
                  </a:lnTo>
                  <a:lnTo>
                    <a:pt x="1" y="72"/>
                  </a:lnTo>
                  <a:lnTo>
                    <a:pt x="1" y="78"/>
                  </a:lnTo>
                  <a:lnTo>
                    <a:pt x="3" y="84"/>
                  </a:lnTo>
                  <a:lnTo>
                    <a:pt x="5" y="90"/>
                  </a:lnTo>
                  <a:lnTo>
                    <a:pt x="11" y="101"/>
                  </a:lnTo>
                  <a:lnTo>
                    <a:pt x="19" y="110"/>
                  </a:lnTo>
                  <a:lnTo>
                    <a:pt x="29" y="119"/>
                  </a:lnTo>
                  <a:lnTo>
                    <a:pt x="34" y="122"/>
                  </a:lnTo>
                  <a:lnTo>
                    <a:pt x="40" y="125"/>
                  </a:lnTo>
                  <a:lnTo>
                    <a:pt x="46" y="127"/>
                  </a:lnTo>
                  <a:lnTo>
                    <a:pt x="52" y="129"/>
                  </a:lnTo>
                  <a:lnTo>
                    <a:pt x="58" y="130"/>
                  </a:lnTo>
                  <a:lnTo>
                    <a:pt x="65" y="130"/>
                  </a:lnTo>
                  <a:lnTo>
                    <a:pt x="65" y="130"/>
                  </a:lnTo>
                  <a:lnTo>
                    <a:pt x="71" y="130"/>
                  </a:lnTo>
                  <a:lnTo>
                    <a:pt x="78" y="129"/>
                  </a:lnTo>
                  <a:lnTo>
                    <a:pt x="84" y="127"/>
                  </a:lnTo>
                  <a:lnTo>
                    <a:pt x="90" y="125"/>
                  </a:lnTo>
                  <a:lnTo>
                    <a:pt x="101" y="119"/>
                  </a:lnTo>
                  <a:lnTo>
                    <a:pt x="110" y="110"/>
                  </a:lnTo>
                  <a:lnTo>
                    <a:pt x="118" y="101"/>
                  </a:lnTo>
                  <a:lnTo>
                    <a:pt x="125" y="90"/>
                  </a:lnTo>
                  <a:lnTo>
                    <a:pt x="127" y="84"/>
                  </a:lnTo>
                  <a:lnTo>
                    <a:pt x="129" y="78"/>
                  </a:lnTo>
                  <a:lnTo>
                    <a:pt x="130" y="72"/>
                  </a:lnTo>
                  <a:lnTo>
                    <a:pt x="130" y="66"/>
                  </a:lnTo>
                  <a:lnTo>
                    <a:pt x="130" y="66"/>
                  </a:lnTo>
                  <a:lnTo>
                    <a:pt x="130" y="58"/>
                  </a:lnTo>
                  <a:lnTo>
                    <a:pt x="129" y="52"/>
                  </a:lnTo>
                  <a:lnTo>
                    <a:pt x="127" y="46"/>
                  </a:lnTo>
                  <a:lnTo>
                    <a:pt x="125" y="40"/>
                  </a:lnTo>
                  <a:lnTo>
                    <a:pt x="118" y="29"/>
                  </a:lnTo>
                  <a:lnTo>
                    <a:pt x="110" y="20"/>
                  </a:lnTo>
                  <a:lnTo>
                    <a:pt x="101" y="11"/>
                  </a:lnTo>
                  <a:lnTo>
                    <a:pt x="90" y="5"/>
                  </a:lnTo>
                  <a:lnTo>
                    <a:pt x="84" y="3"/>
                  </a:lnTo>
                  <a:lnTo>
                    <a:pt x="78" y="1"/>
                  </a:lnTo>
                  <a:lnTo>
                    <a:pt x="71" y="1"/>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29" name="Freeform 228"/>
            <p:cNvSpPr>
              <a:spLocks/>
            </p:cNvSpPr>
            <p:nvPr/>
          </p:nvSpPr>
          <p:spPr bwMode="auto">
            <a:xfrm>
              <a:off x="799438" y="3431564"/>
              <a:ext cx="46868" cy="44401"/>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90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40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4" y="3"/>
                  </a:lnTo>
                  <a:lnTo>
                    <a:pt x="78" y="1"/>
                  </a:lnTo>
                  <a:lnTo>
                    <a:pt x="71"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30" name="Freeform 229"/>
            <p:cNvSpPr>
              <a:spLocks/>
            </p:cNvSpPr>
            <p:nvPr/>
          </p:nvSpPr>
          <p:spPr bwMode="auto">
            <a:xfrm>
              <a:off x="883306" y="3431564"/>
              <a:ext cx="44401" cy="44401"/>
            </a:xfrm>
            <a:custGeom>
              <a:avLst/>
              <a:gdLst>
                <a:gd name="T0" fmla="*/ 65 w 129"/>
                <a:gd name="T1" fmla="*/ 0 h 129"/>
                <a:gd name="T2" fmla="*/ 65 w 129"/>
                <a:gd name="T3" fmla="*/ 0 h 129"/>
                <a:gd name="T4" fmla="*/ 58 w 129"/>
                <a:gd name="T5" fmla="*/ 0 h 129"/>
                <a:gd name="T6" fmla="*/ 52 w 129"/>
                <a:gd name="T7" fmla="*/ 1 h 129"/>
                <a:gd name="T8" fmla="*/ 45 w 129"/>
                <a:gd name="T9" fmla="*/ 3 h 129"/>
                <a:gd name="T10" fmla="*/ 39 w 129"/>
                <a:gd name="T11" fmla="*/ 5 h 129"/>
                <a:gd name="T12" fmla="*/ 28 w 129"/>
                <a:gd name="T13" fmla="*/ 11 h 129"/>
                <a:gd name="T14" fmla="*/ 19 w 129"/>
                <a:gd name="T15" fmla="*/ 19 h 129"/>
                <a:gd name="T16" fmla="*/ 11 w 129"/>
                <a:gd name="T17" fmla="*/ 28 h 129"/>
                <a:gd name="T18" fmla="*/ 5 w 129"/>
                <a:gd name="T19" fmla="*/ 40 h 129"/>
                <a:gd name="T20" fmla="*/ 3 w 129"/>
                <a:gd name="T21" fmla="*/ 46 h 129"/>
                <a:gd name="T22" fmla="*/ 1 w 129"/>
                <a:gd name="T23" fmla="*/ 52 h 129"/>
                <a:gd name="T24" fmla="*/ 1 w 129"/>
                <a:gd name="T25" fmla="*/ 58 h 129"/>
                <a:gd name="T26" fmla="*/ 0 w 129"/>
                <a:gd name="T27" fmla="*/ 65 h 129"/>
                <a:gd name="T28" fmla="*/ 0 w 129"/>
                <a:gd name="T29" fmla="*/ 65 h 129"/>
                <a:gd name="T30" fmla="*/ 1 w 129"/>
                <a:gd name="T31" fmla="*/ 71 h 129"/>
                <a:gd name="T32" fmla="*/ 1 w 129"/>
                <a:gd name="T33" fmla="*/ 77 h 129"/>
                <a:gd name="T34" fmla="*/ 3 w 129"/>
                <a:gd name="T35" fmla="*/ 83 h 129"/>
                <a:gd name="T36" fmla="*/ 5 w 129"/>
                <a:gd name="T37" fmla="*/ 90 h 129"/>
                <a:gd name="T38" fmla="*/ 11 w 129"/>
                <a:gd name="T39" fmla="*/ 101 h 129"/>
                <a:gd name="T40" fmla="*/ 19 w 129"/>
                <a:gd name="T41" fmla="*/ 110 h 129"/>
                <a:gd name="T42" fmla="*/ 28 w 129"/>
                <a:gd name="T43" fmla="*/ 118 h 129"/>
                <a:gd name="T44" fmla="*/ 39 w 129"/>
                <a:gd name="T45" fmla="*/ 124 h 129"/>
                <a:gd name="T46" fmla="*/ 45 w 129"/>
                <a:gd name="T47" fmla="*/ 126 h 129"/>
                <a:gd name="T48" fmla="*/ 52 w 129"/>
                <a:gd name="T49" fmla="*/ 128 h 129"/>
                <a:gd name="T50" fmla="*/ 58 w 129"/>
                <a:gd name="T51" fmla="*/ 129 h 129"/>
                <a:gd name="T52" fmla="*/ 65 w 129"/>
                <a:gd name="T53" fmla="*/ 129 h 129"/>
                <a:gd name="T54" fmla="*/ 65 w 129"/>
                <a:gd name="T55" fmla="*/ 129 h 129"/>
                <a:gd name="T56" fmla="*/ 71 w 129"/>
                <a:gd name="T57" fmla="*/ 129 h 129"/>
                <a:gd name="T58" fmla="*/ 77 w 129"/>
                <a:gd name="T59" fmla="*/ 128 h 129"/>
                <a:gd name="T60" fmla="*/ 83 w 129"/>
                <a:gd name="T61" fmla="*/ 126 h 129"/>
                <a:gd name="T62" fmla="*/ 89 w 129"/>
                <a:gd name="T63" fmla="*/ 124 h 129"/>
                <a:gd name="T64" fmla="*/ 101 w 129"/>
                <a:gd name="T65" fmla="*/ 118 h 129"/>
                <a:gd name="T66" fmla="*/ 110 w 129"/>
                <a:gd name="T67" fmla="*/ 110 h 129"/>
                <a:gd name="T68" fmla="*/ 118 w 129"/>
                <a:gd name="T69" fmla="*/ 101 h 129"/>
                <a:gd name="T70" fmla="*/ 124 w 129"/>
                <a:gd name="T71" fmla="*/ 90 h 129"/>
                <a:gd name="T72" fmla="*/ 126 w 129"/>
                <a:gd name="T73" fmla="*/ 83 h 129"/>
                <a:gd name="T74" fmla="*/ 128 w 129"/>
                <a:gd name="T75" fmla="*/ 77 h 129"/>
                <a:gd name="T76" fmla="*/ 129 w 129"/>
                <a:gd name="T77" fmla="*/ 71 h 129"/>
                <a:gd name="T78" fmla="*/ 129 w 129"/>
                <a:gd name="T79" fmla="*/ 65 h 129"/>
                <a:gd name="T80" fmla="*/ 129 w 129"/>
                <a:gd name="T81" fmla="*/ 65 h 129"/>
                <a:gd name="T82" fmla="*/ 129 w 129"/>
                <a:gd name="T83" fmla="*/ 58 h 129"/>
                <a:gd name="T84" fmla="*/ 128 w 129"/>
                <a:gd name="T85" fmla="*/ 52 h 129"/>
                <a:gd name="T86" fmla="*/ 126 w 129"/>
                <a:gd name="T87" fmla="*/ 46 h 129"/>
                <a:gd name="T88" fmla="*/ 124 w 129"/>
                <a:gd name="T89" fmla="*/ 40 h 129"/>
                <a:gd name="T90" fmla="*/ 118 w 129"/>
                <a:gd name="T91" fmla="*/ 28 h 129"/>
                <a:gd name="T92" fmla="*/ 110 w 129"/>
                <a:gd name="T93" fmla="*/ 19 h 129"/>
                <a:gd name="T94" fmla="*/ 101 w 129"/>
                <a:gd name="T95" fmla="*/ 11 h 129"/>
                <a:gd name="T96" fmla="*/ 95 w 129"/>
                <a:gd name="T97" fmla="*/ 8 h 129"/>
                <a:gd name="T98" fmla="*/ 89 w 129"/>
                <a:gd name="T99" fmla="*/ 5 h 129"/>
                <a:gd name="T100" fmla="*/ 83 w 129"/>
                <a:gd name="T101" fmla="*/ 3 h 129"/>
                <a:gd name="T102" fmla="*/ 77 w 129"/>
                <a:gd name="T103" fmla="*/ 1 h 129"/>
                <a:gd name="T104" fmla="*/ 71 w 129"/>
                <a:gd name="T105" fmla="*/ 0 h 129"/>
                <a:gd name="T106" fmla="*/ 65 w 129"/>
                <a:gd name="T107" fmla="*/ 0 h 129"/>
                <a:gd name="T108" fmla="*/ 65 w 129"/>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 h="129">
                  <a:moveTo>
                    <a:pt x="65" y="0"/>
                  </a:moveTo>
                  <a:lnTo>
                    <a:pt x="65" y="0"/>
                  </a:lnTo>
                  <a:lnTo>
                    <a:pt x="58" y="0"/>
                  </a:lnTo>
                  <a:lnTo>
                    <a:pt x="52" y="1"/>
                  </a:lnTo>
                  <a:lnTo>
                    <a:pt x="45" y="3"/>
                  </a:lnTo>
                  <a:lnTo>
                    <a:pt x="39" y="5"/>
                  </a:lnTo>
                  <a:lnTo>
                    <a:pt x="28"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8" y="118"/>
                  </a:lnTo>
                  <a:lnTo>
                    <a:pt x="39" y="124"/>
                  </a:lnTo>
                  <a:lnTo>
                    <a:pt x="45" y="126"/>
                  </a:lnTo>
                  <a:lnTo>
                    <a:pt x="52" y="128"/>
                  </a:lnTo>
                  <a:lnTo>
                    <a:pt x="58" y="129"/>
                  </a:lnTo>
                  <a:lnTo>
                    <a:pt x="65" y="129"/>
                  </a:lnTo>
                  <a:lnTo>
                    <a:pt x="65" y="129"/>
                  </a:lnTo>
                  <a:lnTo>
                    <a:pt x="71" y="129"/>
                  </a:lnTo>
                  <a:lnTo>
                    <a:pt x="77" y="128"/>
                  </a:lnTo>
                  <a:lnTo>
                    <a:pt x="83" y="126"/>
                  </a:lnTo>
                  <a:lnTo>
                    <a:pt x="89" y="124"/>
                  </a:lnTo>
                  <a:lnTo>
                    <a:pt x="101" y="118"/>
                  </a:lnTo>
                  <a:lnTo>
                    <a:pt x="110" y="110"/>
                  </a:lnTo>
                  <a:lnTo>
                    <a:pt x="118" y="101"/>
                  </a:lnTo>
                  <a:lnTo>
                    <a:pt x="124" y="90"/>
                  </a:lnTo>
                  <a:lnTo>
                    <a:pt x="126" y="83"/>
                  </a:lnTo>
                  <a:lnTo>
                    <a:pt x="128" y="77"/>
                  </a:lnTo>
                  <a:lnTo>
                    <a:pt x="129" y="71"/>
                  </a:lnTo>
                  <a:lnTo>
                    <a:pt x="129" y="65"/>
                  </a:lnTo>
                  <a:lnTo>
                    <a:pt x="129" y="65"/>
                  </a:lnTo>
                  <a:lnTo>
                    <a:pt x="129" y="58"/>
                  </a:lnTo>
                  <a:lnTo>
                    <a:pt x="128" y="52"/>
                  </a:lnTo>
                  <a:lnTo>
                    <a:pt x="126" y="46"/>
                  </a:lnTo>
                  <a:lnTo>
                    <a:pt x="124" y="40"/>
                  </a:lnTo>
                  <a:lnTo>
                    <a:pt x="118" y="28"/>
                  </a:lnTo>
                  <a:lnTo>
                    <a:pt x="110" y="19"/>
                  </a:lnTo>
                  <a:lnTo>
                    <a:pt x="101" y="11"/>
                  </a:lnTo>
                  <a:lnTo>
                    <a:pt x="95" y="8"/>
                  </a:lnTo>
                  <a:lnTo>
                    <a:pt x="89" y="5"/>
                  </a:lnTo>
                  <a:lnTo>
                    <a:pt x="83" y="3"/>
                  </a:lnTo>
                  <a:lnTo>
                    <a:pt x="77" y="1"/>
                  </a:lnTo>
                  <a:lnTo>
                    <a:pt x="71"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31" name="Freeform 230"/>
            <p:cNvSpPr>
              <a:spLocks/>
            </p:cNvSpPr>
            <p:nvPr/>
          </p:nvSpPr>
          <p:spPr bwMode="auto">
            <a:xfrm>
              <a:off x="964707" y="3431564"/>
              <a:ext cx="44401" cy="44401"/>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8 w 130"/>
                <a:gd name="T41" fmla="*/ 96 h 129"/>
                <a:gd name="T42" fmla="*/ 11 w 130"/>
                <a:gd name="T43" fmla="*/ 101 h 129"/>
                <a:gd name="T44" fmla="*/ 19 w 130"/>
                <a:gd name="T45" fmla="*/ 110 h 129"/>
                <a:gd name="T46" fmla="*/ 29 w 130"/>
                <a:gd name="T47" fmla="*/ 118 h 129"/>
                <a:gd name="T48" fmla="*/ 34 w 130"/>
                <a:gd name="T49" fmla="*/ 121 h 129"/>
                <a:gd name="T50" fmla="*/ 40 w 130"/>
                <a:gd name="T51" fmla="*/ 124 h 129"/>
                <a:gd name="T52" fmla="*/ 46 w 130"/>
                <a:gd name="T53" fmla="*/ 126 h 129"/>
                <a:gd name="T54" fmla="*/ 52 w 130"/>
                <a:gd name="T55" fmla="*/ 128 h 129"/>
                <a:gd name="T56" fmla="*/ 58 w 130"/>
                <a:gd name="T57" fmla="*/ 129 h 129"/>
                <a:gd name="T58" fmla="*/ 65 w 130"/>
                <a:gd name="T59" fmla="*/ 129 h 129"/>
                <a:gd name="T60" fmla="*/ 65 w 130"/>
                <a:gd name="T61" fmla="*/ 129 h 129"/>
                <a:gd name="T62" fmla="*/ 72 w 130"/>
                <a:gd name="T63" fmla="*/ 129 h 129"/>
                <a:gd name="T64" fmla="*/ 78 w 130"/>
                <a:gd name="T65" fmla="*/ 128 h 129"/>
                <a:gd name="T66" fmla="*/ 85 w 130"/>
                <a:gd name="T67" fmla="*/ 126 h 129"/>
                <a:gd name="T68" fmla="*/ 90 w 130"/>
                <a:gd name="T69" fmla="*/ 124 h 129"/>
                <a:gd name="T70" fmla="*/ 101 w 130"/>
                <a:gd name="T71" fmla="*/ 118 h 129"/>
                <a:gd name="T72" fmla="*/ 110 w 130"/>
                <a:gd name="T73" fmla="*/ 110 h 129"/>
                <a:gd name="T74" fmla="*/ 118 w 130"/>
                <a:gd name="T75" fmla="*/ 101 h 129"/>
                <a:gd name="T76" fmla="*/ 125 w 130"/>
                <a:gd name="T77" fmla="*/ 90 h 129"/>
                <a:gd name="T78" fmla="*/ 127 w 130"/>
                <a:gd name="T79" fmla="*/ 83 h 129"/>
                <a:gd name="T80" fmla="*/ 129 w 130"/>
                <a:gd name="T81" fmla="*/ 77 h 129"/>
                <a:gd name="T82" fmla="*/ 130 w 130"/>
                <a:gd name="T83" fmla="*/ 71 h 129"/>
                <a:gd name="T84" fmla="*/ 130 w 130"/>
                <a:gd name="T85" fmla="*/ 65 h 129"/>
                <a:gd name="T86" fmla="*/ 130 w 130"/>
                <a:gd name="T87" fmla="*/ 65 h 129"/>
                <a:gd name="T88" fmla="*/ 130 w 130"/>
                <a:gd name="T89" fmla="*/ 58 h 129"/>
                <a:gd name="T90" fmla="*/ 129 w 130"/>
                <a:gd name="T91" fmla="*/ 52 h 129"/>
                <a:gd name="T92" fmla="*/ 127 w 130"/>
                <a:gd name="T93" fmla="*/ 46 h 129"/>
                <a:gd name="T94" fmla="*/ 125 w 130"/>
                <a:gd name="T95" fmla="*/ 40 h 129"/>
                <a:gd name="T96" fmla="*/ 118 w 130"/>
                <a:gd name="T97" fmla="*/ 28 h 129"/>
                <a:gd name="T98" fmla="*/ 110 w 130"/>
                <a:gd name="T99" fmla="*/ 19 h 129"/>
                <a:gd name="T100" fmla="*/ 101 w 130"/>
                <a:gd name="T101" fmla="*/ 11 h 129"/>
                <a:gd name="T102" fmla="*/ 90 w 130"/>
                <a:gd name="T103" fmla="*/ 5 h 129"/>
                <a:gd name="T104" fmla="*/ 85 w 130"/>
                <a:gd name="T105" fmla="*/ 3 h 129"/>
                <a:gd name="T106" fmla="*/ 78 w 130"/>
                <a:gd name="T107" fmla="*/ 1 h 129"/>
                <a:gd name="T108" fmla="*/ 72 w 130"/>
                <a:gd name="T109" fmla="*/ 0 h 129"/>
                <a:gd name="T110" fmla="*/ 65 w 130"/>
                <a:gd name="T111" fmla="*/ 0 h 129"/>
                <a:gd name="T112" fmla="*/ 65 w 130"/>
                <a:gd name="T11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8" y="96"/>
                  </a:lnTo>
                  <a:lnTo>
                    <a:pt x="11" y="101"/>
                  </a:lnTo>
                  <a:lnTo>
                    <a:pt x="19" y="110"/>
                  </a:lnTo>
                  <a:lnTo>
                    <a:pt x="29" y="118"/>
                  </a:lnTo>
                  <a:lnTo>
                    <a:pt x="34" y="121"/>
                  </a:lnTo>
                  <a:lnTo>
                    <a:pt x="40" y="124"/>
                  </a:lnTo>
                  <a:lnTo>
                    <a:pt x="46" y="126"/>
                  </a:lnTo>
                  <a:lnTo>
                    <a:pt x="52" y="128"/>
                  </a:lnTo>
                  <a:lnTo>
                    <a:pt x="58" y="129"/>
                  </a:lnTo>
                  <a:lnTo>
                    <a:pt x="65" y="129"/>
                  </a:lnTo>
                  <a:lnTo>
                    <a:pt x="65" y="129"/>
                  </a:lnTo>
                  <a:lnTo>
                    <a:pt x="72" y="129"/>
                  </a:lnTo>
                  <a:lnTo>
                    <a:pt x="78" y="128"/>
                  </a:lnTo>
                  <a:lnTo>
                    <a:pt x="85"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5" y="3"/>
                  </a:lnTo>
                  <a:lnTo>
                    <a:pt x="78" y="1"/>
                  </a:lnTo>
                  <a:lnTo>
                    <a:pt x="72"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32" name="Freeform 231"/>
            <p:cNvSpPr>
              <a:spLocks/>
            </p:cNvSpPr>
            <p:nvPr/>
          </p:nvSpPr>
          <p:spPr bwMode="auto">
            <a:xfrm>
              <a:off x="1169444" y="3226828"/>
              <a:ext cx="44401" cy="44401"/>
            </a:xfrm>
            <a:custGeom>
              <a:avLst/>
              <a:gdLst>
                <a:gd name="T0" fmla="*/ 65 w 130"/>
                <a:gd name="T1" fmla="*/ 129 h 129"/>
                <a:gd name="T2" fmla="*/ 65 w 130"/>
                <a:gd name="T3" fmla="*/ 129 h 129"/>
                <a:gd name="T4" fmla="*/ 72 w 130"/>
                <a:gd name="T5" fmla="*/ 129 h 129"/>
                <a:gd name="T6" fmla="*/ 78 w 130"/>
                <a:gd name="T7" fmla="*/ 128 h 129"/>
                <a:gd name="T8" fmla="*/ 84 w 130"/>
                <a:gd name="T9" fmla="*/ 126 h 129"/>
                <a:gd name="T10" fmla="*/ 90 w 130"/>
                <a:gd name="T11" fmla="*/ 124 h 129"/>
                <a:gd name="T12" fmla="*/ 101 w 130"/>
                <a:gd name="T13" fmla="*/ 118 h 129"/>
                <a:gd name="T14" fmla="*/ 110 w 130"/>
                <a:gd name="T15" fmla="*/ 111 h 129"/>
                <a:gd name="T16" fmla="*/ 119 w 130"/>
                <a:gd name="T17" fmla="*/ 100 h 129"/>
                <a:gd name="T18" fmla="*/ 122 w 130"/>
                <a:gd name="T19" fmla="*/ 95 h 129"/>
                <a:gd name="T20" fmla="*/ 125 w 130"/>
                <a:gd name="T21" fmla="*/ 90 h 129"/>
                <a:gd name="T22" fmla="*/ 127 w 130"/>
                <a:gd name="T23" fmla="*/ 84 h 129"/>
                <a:gd name="T24" fmla="*/ 128 w 130"/>
                <a:gd name="T25" fmla="*/ 78 h 129"/>
                <a:gd name="T26" fmla="*/ 129 w 130"/>
                <a:gd name="T27" fmla="*/ 71 h 129"/>
                <a:gd name="T28" fmla="*/ 130 w 130"/>
                <a:gd name="T29" fmla="*/ 65 h 129"/>
                <a:gd name="T30" fmla="*/ 130 w 130"/>
                <a:gd name="T31" fmla="*/ 65 h 129"/>
                <a:gd name="T32" fmla="*/ 129 w 130"/>
                <a:gd name="T33" fmla="*/ 58 h 129"/>
                <a:gd name="T34" fmla="*/ 128 w 130"/>
                <a:gd name="T35" fmla="*/ 51 h 129"/>
                <a:gd name="T36" fmla="*/ 127 w 130"/>
                <a:gd name="T37" fmla="*/ 45 h 129"/>
                <a:gd name="T38" fmla="*/ 125 w 130"/>
                <a:gd name="T39" fmla="*/ 39 h 129"/>
                <a:gd name="T40" fmla="*/ 119 w 130"/>
                <a:gd name="T41" fmla="*/ 28 h 129"/>
                <a:gd name="T42" fmla="*/ 110 w 130"/>
                <a:gd name="T43" fmla="*/ 19 h 129"/>
                <a:gd name="T44" fmla="*/ 101 w 130"/>
                <a:gd name="T45" fmla="*/ 11 h 129"/>
                <a:gd name="T46" fmla="*/ 90 w 130"/>
                <a:gd name="T47" fmla="*/ 6 h 129"/>
                <a:gd name="T48" fmla="*/ 84 w 130"/>
                <a:gd name="T49" fmla="*/ 3 h 129"/>
                <a:gd name="T50" fmla="*/ 78 w 130"/>
                <a:gd name="T51" fmla="*/ 1 h 129"/>
                <a:gd name="T52" fmla="*/ 72 w 130"/>
                <a:gd name="T53" fmla="*/ 0 h 129"/>
                <a:gd name="T54" fmla="*/ 65 w 130"/>
                <a:gd name="T55" fmla="*/ 0 h 129"/>
                <a:gd name="T56" fmla="*/ 65 w 130"/>
                <a:gd name="T57" fmla="*/ 0 h 129"/>
                <a:gd name="T58" fmla="*/ 58 w 130"/>
                <a:gd name="T59" fmla="*/ 0 h 129"/>
                <a:gd name="T60" fmla="*/ 51 w 130"/>
                <a:gd name="T61" fmla="*/ 1 h 129"/>
                <a:gd name="T62" fmla="*/ 45 w 130"/>
                <a:gd name="T63" fmla="*/ 3 h 129"/>
                <a:gd name="T64" fmla="*/ 40 w 130"/>
                <a:gd name="T65" fmla="*/ 6 h 129"/>
                <a:gd name="T66" fmla="*/ 29 w 130"/>
                <a:gd name="T67" fmla="*/ 11 h 129"/>
                <a:gd name="T68" fmla="*/ 20 w 130"/>
                <a:gd name="T69" fmla="*/ 19 h 129"/>
                <a:gd name="T70" fmla="*/ 12 w 130"/>
                <a:gd name="T71" fmla="*/ 28 h 129"/>
                <a:gd name="T72" fmla="*/ 5 w 130"/>
                <a:gd name="T73" fmla="*/ 39 h 129"/>
                <a:gd name="T74" fmla="*/ 3 w 130"/>
                <a:gd name="T75" fmla="*/ 45 h 129"/>
                <a:gd name="T76" fmla="*/ 1 w 130"/>
                <a:gd name="T77" fmla="*/ 51 h 129"/>
                <a:gd name="T78" fmla="*/ 0 w 130"/>
                <a:gd name="T79" fmla="*/ 58 h 129"/>
                <a:gd name="T80" fmla="*/ 0 w 130"/>
                <a:gd name="T81" fmla="*/ 65 h 129"/>
                <a:gd name="T82" fmla="*/ 0 w 130"/>
                <a:gd name="T83" fmla="*/ 65 h 129"/>
                <a:gd name="T84" fmla="*/ 0 w 130"/>
                <a:gd name="T85" fmla="*/ 71 h 129"/>
                <a:gd name="T86" fmla="*/ 1 w 130"/>
                <a:gd name="T87" fmla="*/ 78 h 129"/>
                <a:gd name="T88" fmla="*/ 3 w 130"/>
                <a:gd name="T89" fmla="*/ 84 h 129"/>
                <a:gd name="T90" fmla="*/ 5 w 130"/>
                <a:gd name="T91" fmla="*/ 90 h 129"/>
                <a:gd name="T92" fmla="*/ 12 w 130"/>
                <a:gd name="T93" fmla="*/ 100 h 129"/>
                <a:gd name="T94" fmla="*/ 20 w 130"/>
                <a:gd name="T95" fmla="*/ 111 h 129"/>
                <a:gd name="T96" fmla="*/ 29 w 130"/>
                <a:gd name="T97" fmla="*/ 118 h 129"/>
                <a:gd name="T98" fmla="*/ 40 w 130"/>
                <a:gd name="T99" fmla="*/ 124 h 129"/>
                <a:gd name="T100" fmla="*/ 45 w 130"/>
                <a:gd name="T101" fmla="*/ 126 h 129"/>
                <a:gd name="T102" fmla="*/ 51 w 130"/>
                <a:gd name="T103" fmla="*/ 128 h 129"/>
                <a:gd name="T104" fmla="*/ 58 w 130"/>
                <a:gd name="T105" fmla="*/ 129 h 129"/>
                <a:gd name="T106" fmla="*/ 65 w 130"/>
                <a:gd name="T107" fmla="*/ 129 h 129"/>
                <a:gd name="T108" fmla="*/ 65 w 130"/>
                <a:gd name="T10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 h="129">
                  <a:moveTo>
                    <a:pt x="65" y="129"/>
                  </a:moveTo>
                  <a:lnTo>
                    <a:pt x="65" y="129"/>
                  </a:lnTo>
                  <a:lnTo>
                    <a:pt x="72" y="129"/>
                  </a:lnTo>
                  <a:lnTo>
                    <a:pt x="78" y="128"/>
                  </a:lnTo>
                  <a:lnTo>
                    <a:pt x="84" y="126"/>
                  </a:lnTo>
                  <a:lnTo>
                    <a:pt x="90" y="124"/>
                  </a:lnTo>
                  <a:lnTo>
                    <a:pt x="101" y="118"/>
                  </a:lnTo>
                  <a:lnTo>
                    <a:pt x="110" y="111"/>
                  </a:lnTo>
                  <a:lnTo>
                    <a:pt x="119" y="100"/>
                  </a:lnTo>
                  <a:lnTo>
                    <a:pt x="122" y="95"/>
                  </a:lnTo>
                  <a:lnTo>
                    <a:pt x="125" y="90"/>
                  </a:lnTo>
                  <a:lnTo>
                    <a:pt x="127" y="84"/>
                  </a:lnTo>
                  <a:lnTo>
                    <a:pt x="128" y="78"/>
                  </a:lnTo>
                  <a:lnTo>
                    <a:pt x="129" y="71"/>
                  </a:lnTo>
                  <a:lnTo>
                    <a:pt x="130" y="65"/>
                  </a:lnTo>
                  <a:lnTo>
                    <a:pt x="130" y="65"/>
                  </a:lnTo>
                  <a:lnTo>
                    <a:pt x="129" y="58"/>
                  </a:lnTo>
                  <a:lnTo>
                    <a:pt x="128" y="51"/>
                  </a:lnTo>
                  <a:lnTo>
                    <a:pt x="127" y="45"/>
                  </a:lnTo>
                  <a:lnTo>
                    <a:pt x="125" y="39"/>
                  </a:lnTo>
                  <a:lnTo>
                    <a:pt x="119" y="28"/>
                  </a:lnTo>
                  <a:lnTo>
                    <a:pt x="110" y="19"/>
                  </a:lnTo>
                  <a:lnTo>
                    <a:pt x="101" y="11"/>
                  </a:lnTo>
                  <a:lnTo>
                    <a:pt x="90" y="6"/>
                  </a:lnTo>
                  <a:lnTo>
                    <a:pt x="84" y="3"/>
                  </a:lnTo>
                  <a:lnTo>
                    <a:pt x="78" y="1"/>
                  </a:lnTo>
                  <a:lnTo>
                    <a:pt x="72" y="0"/>
                  </a:lnTo>
                  <a:lnTo>
                    <a:pt x="65" y="0"/>
                  </a:lnTo>
                  <a:lnTo>
                    <a:pt x="65" y="0"/>
                  </a:lnTo>
                  <a:lnTo>
                    <a:pt x="58" y="0"/>
                  </a:lnTo>
                  <a:lnTo>
                    <a:pt x="51" y="1"/>
                  </a:lnTo>
                  <a:lnTo>
                    <a:pt x="45" y="3"/>
                  </a:lnTo>
                  <a:lnTo>
                    <a:pt x="40" y="6"/>
                  </a:lnTo>
                  <a:lnTo>
                    <a:pt x="29" y="11"/>
                  </a:lnTo>
                  <a:lnTo>
                    <a:pt x="20" y="19"/>
                  </a:lnTo>
                  <a:lnTo>
                    <a:pt x="12" y="28"/>
                  </a:lnTo>
                  <a:lnTo>
                    <a:pt x="5" y="39"/>
                  </a:lnTo>
                  <a:lnTo>
                    <a:pt x="3" y="45"/>
                  </a:lnTo>
                  <a:lnTo>
                    <a:pt x="1" y="51"/>
                  </a:lnTo>
                  <a:lnTo>
                    <a:pt x="0" y="58"/>
                  </a:lnTo>
                  <a:lnTo>
                    <a:pt x="0" y="65"/>
                  </a:lnTo>
                  <a:lnTo>
                    <a:pt x="0" y="65"/>
                  </a:lnTo>
                  <a:lnTo>
                    <a:pt x="0" y="71"/>
                  </a:lnTo>
                  <a:lnTo>
                    <a:pt x="1" y="78"/>
                  </a:lnTo>
                  <a:lnTo>
                    <a:pt x="3" y="84"/>
                  </a:lnTo>
                  <a:lnTo>
                    <a:pt x="5" y="90"/>
                  </a:lnTo>
                  <a:lnTo>
                    <a:pt x="12" y="100"/>
                  </a:lnTo>
                  <a:lnTo>
                    <a:pt x="20" y="111"/>
                  </a:lnTo>
                  <a:lnTo>
                    <a:pt x="29" y="118"/>
                  </a:lnTo>
                  <a:lnTo>
                    <a:pt x="40" y="124"/>
                  </a:lnTo>
                  <a:lnTo>
                    <a:pt x="45" y="126"/>
                  </a:lnTo>
                  <a:lnTo>
                    <a:pt x="51" y="128"/>
                  </a:lnTo>
                  <a:lnTo>
                    <a:pt x="58" y="129"/>
                  </a:lnTo>
                  <a:lnTo>
                    <a:pt x="65" y="129"/>
                  </a:lnTo>
                  <a:lnTo>
                    <a:pt x="65" y="1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33" name="Freeform 232"/>
            <p:cNvSpPr>
              <a:spLocks/>
            </p:cNvSpPr>
            <p:nvPr/>
          </p:nvSpPr>
          <p:spPr bwMode="auto">
            <a:xfrm>
              <a:off x="1169444" y="3145427"/>
              <a:ext cx="44401" cy="44401"/>
            </a:xfrm>
            <a:custGeom>
              <a:avLst/>
              <a:gdLst>
                <a:gd name="T0" fmla="*/ 65 w 130"/>
                <a:gd name="T1" fmla="*/ 128 h 128"/>
                <a:gd name="T2" fmla="*/ 65 w 130"/>
                <a:gd name="T3" fmla="*/ 128 h 128"/>
                <a:gd name="T4" fmla="*/ 72 w 130"/>
                <a:gd name="T5" fmla="*/ 128 h 128"/>
                <a:gd name="T6" fmla="*/ 78 w 130"/>
                <a:gd name="T7" fmla="*/ 127 h 128"/>
                <a:gd name="T8" fmla="*/ 84 w 130"/>
                <a:gd name="T9" fmla="*/ 125 h 128"/>
                <a:gd name="T10" fmla="*/ 90 w 130"/>
                <a:gd name="T11" fmla="*/ 123 h 128"/>
                <a:gd name="T12" fmla="*/ 95 w 130"/>
                <a:gd name="T13" fmla="*/ 121 h 128"/>
                <a:gd name="T14" fmla="*/ 101 w 130"/>
                <a:gd name="T15" fmla="*/ 117 h 128"/>
                <a:gd name="T16" fmla="*/ 110 w 130"/>
                <a:gd name="T17" fmla="*/ 110 h 128"/>
                <a:gd name="T18" fmla="*/ 119 w 130"/>
                <a:gd name="T19" fmla="*/ 100 h 128"/>
                <a:gd name="T20" fmla="*/ 125 w 130"/>
                <a:gd name="T21" fmla="*/ 90 h 128"/>
                <a:gd name="T22" fmla="*/ 127 w 130"/>
                <a:gd name="T23" fmla="*/ 84 h 128"/>
                <a:gd name="T24" fmla="*/ 128 w 130"/>
                <a:gd name="T25" fmla="*/ 77 h 128"/>
                <a:gd name="T26" fmla="*/ 129 w 130"/>
                <a:gd name="T27" fmla="*/ 70 h 128"/>
                <a:gd name="T28" fmla="*/ 130 w 130"/>
                <a:gd name="T29" fmla="*/ 64 h 128"/>
                <a:gd name="T30" fmla="*/ 130 w 130"/>
                <a:gd name="T31" fmla="*/ 64 h 128"/>
                <a:gd name="T32" fmla="*/ 129 w 130"/>
                <a:gd name="T33" fmla="*/ 57 h 128"/>
                <a:gd name="T34" fmla="*/ 128 w 130"/>
                <a:gd name="T35" fmla="*/ 51 h 128"/>
                <a:gd name="T36" fmla="*/ 127 w 130"/>
                <a:gd name="T37" fmla="*/ 45 h 128"/>
                <a:gd name="T38" fmla="*/ 125 w 130"/>
                <a:gd name="T39" fmla="*/ 39 h 128"/>
                <a:gd name="T40" fmla="*/ 122 w 130"/>
                <a:gd name="T41" fmla="*/ 34 h 128"/>
                <a:gd name="T42" fmla="*/ 119 w 130"/>
                <a:gd name="T43" fmla="*/ 27 h 128"/>
                <a:gd name="T44" fmla="*/ 110 w 130"/>
                <a:gd name="T45" fmla="*/ 18 h 128"/>
                <a:gd name="T46" fmla="*/ 101 w 130"/>
                <a:gd name="T47" fmla="*/ 10 h 128"/>
                <a:gd name="T48" fmla="*/ 90 w 130"/>
                <a:gd name="T49" fmla="*/ 5 h 128"/>
                <a:gd name="T50" fmla="*/ 84 w 130"/>
                <a:gd name="T51" fmla="*/ 2 h 128"/>
                <a:gd name="T52" fmla="*/ 78 w 130"/>
                <a:gd name="T53" fmla="*/ 1 h 128"/>
                <a:gd name="T54" fmla="*/ 72 w 130"/>
                <a:gd name="T55" fmla="*/ 0 h 128"/>
                <a:gd name="T56" fmla="*/ 65 w 130"/>
                <a:gd name="T57" fmla="*/ 0 h 128"/>
                <a:gd name="T58" fmla="*/ 65 w 130"/>
                <a:gd name="T59" fmla="*/ 0 h 128"/>
                <a:gd name="T60" fmla="*/ 58 w 130"/>
                <a:gd name="T61" fmla="*/ 0 h 128"/>
                <a:gd name="T62" fmla="*/ 51 w 130"/>
                <a:gd name="T63" fmla="*/ 1 h 128"/>
                <a:gd name="T64" fmla="*/ 45 w 130"/>
                <a:gd name="T65" fmla="*/ 2 h 128"/>
                <a:gd name="T66" fmla="*/ 40 w 130"/>
                <a:gd name="T67" fmla="*/ 5 h 128"/>
                <a:gd name="T68" fmla="*/ 29 w 130"/>
                <a:gd name="T69" fmla="*/ 10 h 128"/>
                <a:gd name="T70" fmla="*/ 20 w 130"/>
                <a:gd name="T71" fmla="*/ 18 h 128"/>
                <a:gd name="T72" fmla="*/ 12 w 130"/>
                <a:gd name="T73" fmla="*/ 27 h 128"/>
                <a:gd name="T74" fmla="*/ 5 w 130"/>
                <a:gd name="T75" fmla="*/ 39 h 128"/>
                <a:gd name="T76" fmla="*/ 3 w 130"/>
                <a:gd name="T77" fmla="*/ 45 h 128"/>
                <a:gd name="T78" fmla="*/ 1 w 130"/>
                <a:gd name="T79" fmla="*/ 51 h 128"/>
                <a:gd name="T80" fmla="*/ 0 w 130"/>
                <a:gd name="T81" fmla="*/ 57 h 128"/>
                <a:gd name="T82" fmla="*/ 0 w 130"/>
                <a:gd name="T83" fmla="*/ 64 h 128"/>
                <a:gd name="T84" fmla="*/ 0 w 130"/>
                <a:gd name="T85" fmla="*/ 64 h 128"/>
                <a:gd name="T86" fmla="*/ 0 w 130"/>
                <a:gd name="T87" fmla="*/ 70 h 128"/>
                <a:gd name="T88" fmla="*/ 1 w 130"/>
                <a:gd name="T89" fmla="*/ 77 h 128"/>
                <a:gd name="T90" fmla="*/ 3 w 130"/>
                <a:gd name="T91" fmla="*/ 84 h 128"/>
                <a:gd name="T92" fmla="*/ 5 w 130"/>
                <a:gd name="T93" fmla="*/ 90 h 128"/>
                <a:gd name="T94" fmla="*/ 12 w 130"/>
                <a:gd name="T95" fmla="*/ 100 h 128"/>
                <a:gd name="T96" fmla="*/ 20 w 130"/>
                <a:gd name="T97" fmla="*/ 110 h 128"/>
                <a:gd name="T98" fmla="*/ 29 w 130"/>
                <a:gd name="T99" fmla="*/ 117 h 128"/>
                <a:gd name="T100" fmla="*/ 40 w 130"/>
                <a:gd name="T101" fmla="*/ 123 h 128"/>
                <a:gd name="T102" fmla="*/ 45 w 130"/>
                <a:gd name="T103" fmla="*/ 125 h 128"/>
                <a:gd name="T104" fmla="*/ 51 w 130"/>
                <a:gd name="T105" fmla="*/ 127 h 128"/>
                <a:gd name="T106" fmla="*/ 58 w 130"/>
                <a:gd name="T107" fmla="*/ 128 h 128"/>
                <a:gd name="T108" fmla="*/ 65 w 130"/>
                <a:gd name="T109" fmla="*/ 128 h 128"/>
                <a:gd name="T110" fmla="*/ 65 w 130"/>
                <a:gd name="T11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8">
                  <a:moveTo>
                    <a:pt x="65" y="128"/>
                  </a:moveTo>
                  <a:lnTo>
                    <a:pt x="65" y="128"/>
                  </a:lnTo>
                  <a:lnTo>
                    <a:pt x="72" y="128"/>
                  </a:lnTo>
                  <a:lnTo>
                    <a:pt x="78" y="127"/>
                  </a:lnTo>
                  <a:lnTo>
                    <a:pt x="84" y="125"/>
                  </a:lnTo>
                  <a:lnTo>
                    <a:pt x="90" y="123"/>
                  </a:lnTo>
                  <a:lnTo>
                    <a:pt x="95" y="121"/>
                  </a:lnTo>
                  <a:lnTo>
                    <a:pt x="101" y="117"/>
                  </a:lnTo>
                  <a:lnTo>
                    <a:pt x="110" y="110"/>
                  </a:lnTo>
                  <a:lnTo>
                    <a:pt x="119" y="100"/>
                  </a:lnTo>
                  <a:lnTo>
                    <a:pt x="125" y="90"/>
                  </a:lnTo>
                  <a:lnTo>
                    <a:pt x="127" y="84"/>
                  </a:lnTo>
                  <a:lnTo>
                    <a:pt x="128" y="77"/>
                  </a:lnTo>
                  <a:lnTo>
                    <a:pt x="129" y="70"/>
                  </a:lnTo>
                  <a:lnTo>
                    <a:pt x="130" y="64"/>
                  </a:lnTo>
                  <a:lnTo>
                    <a:pt x="130" y="64"/>
                  </a:lnTo>
                  <a:lnTo>
                    <a:pt x="129" y="57"/>
                  </a:lnTo>
                  <a:lnTo>
                    <a:pt x="128" y="51"/>
                  </a:lnTo>
                  <a:lnTo>
                    <a:pt x="127" y="45"/>
                  </a:lnTo>
                  <a:lnTo>
                    <a:pt x="125" y="39"/>
                  </a:lnTo>
                  <a:lnTo>
                    <a:pt x="122" y="34"/>
                  </a:lnTo>
                  <a:lnTo>
                    <a:pt x="119" y="27"/>
                  </a:lnTo>
                  <a:lnTo>
                    <a:pt x="110" y="18"/>
                  </a:lnTo>
                  <a:lnTo>
                    <a:pt x="101" y="10"/>
                  </a:lnTo>
                  <a:lnTo>
                    <a:pt x="90" y="5"/>
                  </a:lnTo>
                  <a:lnTo>
                    <a:pt x="84" y="2"/>
                  </a:lnTo>
                  <a:lnTo>
                    <a:pt x="78" y="1"/>
                  </a:lnTo>
                  <a:lnTo>
                    <a:pt x="72" y="0"/>
                  </a:lnTo>
                  <a:lnTo>
                    <a:pt x="65" y="0"/>
                  </a:lnTo>
                  <a:lnTo>
                    <a:pt x="65" y="0"/>
                  </a:lnTo>
                  <a:lnTo>
                    <a:pt x="58" y="0"/>
                  </a:lnTo>
                  <a:lnTo>
                    <a:pt x="51" y="1"/>
                  </a:lnTo>
                  <a:lnTo>
                    <a:pt x="45" y="2"/>
                  </a:lnTo>
                  <a:lnTo>
                    <a:pt x="40" y="5"/>
                  </a:lnTo>
                  <a:lnTo>
                    <a:pt x="29" y="10"/>
                  </a:lnTo>
                  <a:lnTo>
                    <a:pt x="20" y="18"/>
                  </a:lnTo>
                  <a:lnTo>
                    <a:pt x="12" y="27"/>
                  </a:lnTo>
                  <a:lnTo>
                    <a:pt x="5" y="39"/>
                  </a:lnTo>
                  <a:lnTo>
                    <a:pt x="3" y="45"/>
                  </a:lnTo>
                  <a:lnTo>
                    <a:pt x="1" y="51"/>
                  </a:lnTo>
                  <a:lnTo>
                    <a:pt x="0" y="57"/>
                  </a:lnTo>
                  <a:lnTo>
                    <a:pt x="0" y="64"/>
                  </a:lnTo>
                  <a:lnTo>
                    <a:pt x="0" y="64"/>
                  </a:lnTo>
                  <a:lnTo>
                    <a:pt x="0" y="70"/>
                  </a:lnTo>
                  <a:lnTo>
                    <a:pt x="1" y="77"/>
                  </a:lnTo>
                  <a:lnTo>
                    <a:pt x="3" y="84"/>
                  </a:lnTo>
                  <a:lnTo>
                    <a:pt x="5" y="90"/>
                  </a:lnTo>
                  <a:lnTo>
                    <a:pt x="12" y="100"/>
                  </a:lnTo>
                  <a:lnTo>
                    <a:pt x="20" y="110"/>
                  </a:lnTo>
                  <a:lnTo>
                    <a:pt x="29" y="117"/>
                  </a:lnTo>
                  <a:lnTo>
                    <a:pt x="40" y="123"/>
                  </a:lnTo>
                  <a:lnTo>
                    <a:pt x="45" y="125"/>
                  </a:lnTo>
                  <a:lnTo>
                    <a:pt x="51" y="127"/>
                  </a:lnTo>
                  <a:lnTo>
                    <a:pt x="58" y="128"/>
                  </a:lnTo>
                  <a:lnTo>
                    <a:pt x="65" y="128"/>
                  </a:lnTo>
                  <a:lnTo>
                    <a:pt x="65" y="1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34" name="Freeform 233"/>
            <p:cNvSpPr>
              <a:spLocks/>
            </p:cNvSpPr>
            <p:nvPr/>
          </p:nvSpPr>
          <p:spPr bwMode="auto">
            <a:xfrm>
              <a:off x="1169444" y="3064026"/>
              <a:ext cx="44401" cy="44401"/>
            </a:xfrm>
            <a:custGeom>
              <a:avLst/>
              <a:gdLst>
                <a:gd name="T0" fmla="*/ 65 w 130"/>
                <a:gd name="T1" fmla="*/ 130 h 130"/>
                <a:gd name="T2" fmla="*/ 65 w 130"/>
                <a:gd name="T3" fmla="*/ 130 h 130"/>
                <a:gd name="T4" fmla="*/ 72 w 130"/>
                <a:gd name="T5" fmla="*/ 129 h 130"/>
                <a:gd name="T6" fmla="*/ 78 w 130"/>
                <a:gd name="T7" fmla="*/ 128 h 130"/>
                <a:gd name="T8" fmla="*/ 84 w 130"/>
                <a:gd name="T9" fmla="*/ 127 h 130"/>
                <a:gd name="T10" fmla="*/ 90 w 130"/>
                <a:gd name="T11" fmla="*/ 125 h 130"/>
                <a:gd name="T12" fmla="*/ 95 w 130"/>
                <a:gd name="T13" fmla="*/ 122 h 130"/>
                <a:gd name="T14" fmla="*/ 101 w 130"/>
                <a:gd name="T15" fmla="*/ 119 h 130"/>
                <a:gd name="T16" fmla="*/ 110 w 130"/>
                <a:gd name="T17" fmla="*/ 110 h 130"/>
                <a:gd name="T18" fmla="*/ 119 w 130"/>
                <a:gd name="T19" fmla="*/ 100 h 130"/>
                <a:gd name="T20" fmla="*/ 125 w 130"/>
                <a:gd name="T21" fmla="*/ 90 h 130"/>
                <a:gd name="T22" fmla="*/ 127 w 130"/>
                <a:gd name="T23" fmla="*/ 84 h 130"/>
                <a:gd name="T24" fmla="*/ 128 w 130"/>
                <a:gd name="T25" fmla="*/ 78 h 130"/>
                <a:gd name="T26" fmla="*/ 129 w 130"/>
                <a:gd name="T27" fmla="*/ 71 h 130"/>
                <a:gd name="T28" fmla="*/ 130 w 130"/>
                <a:gd name="T29" fmla="*/ 65 h 130"/>
                <a:gd name="T30" fmla="*/ 130 w 130"/>
                <a:gd name="T31" fmla="*/ 65 h 130"/>
                <a:gd name="T32" fmla="*/ 129 w 130"/>
                <a:gd name="T33" fmla="*/ 57 h 130"/>
                <a:gd name="T34" fmla="*/ 128 w 130"/>
                <a:gd name="T35" fmla="*/ 51 h 130"/>
                <a:gd name="T36" fmla="*/ 127 w 130"/>
                <a:gd name="T37" fmla="*/ 45 h 130"/>
                <a:gd name="T38" fmla="*/ 125 w 130"/>
                <a:gd name="T39" fmla="*/ 39 h 130"/>
                <a:gd name="T40" fmla="*/ 119 w 130"/>
                <a:gd name="T41" fmla="*/ 29 h 130"/>
                <a:gd name="T42" fmla="*/ 110 w 130"/>
                <a:gd name="T43" fmla="*/ 19 h 130"/>
                <a:gd name="T44" fmla="*/ 101 w 130"/>
                <a:gd name="T45" fmla="*/ 11 h 130"/>
                <a:gd name="T46" fmla="*/ 90 w 130"/>
                <a:gd name="T47" fmla="*/ 5 h 130"/>
                <a:gd name="T48" fmla="*/ 84 w 130"/>
                <a:gd name="T49" fmla="*/ 2 h 130"/>
                <a:gd name="T50" fmla="*/ 78 w 130"/>
                <a:gd name="T51" fmla="*/ 1 h 130"/>
                <a:gd name="T52" fmla="*/ 72 w 130"/>
                <a:gd name="T53" fmla="*/ 0 h 130"/>
                <a:gd name="T54" fmla="*/ 65 w 130"/>
                <a:gd name="T55" fmla="*/ 0 h 130"/>
                <a:gd name="T56" fmla="*/ 65 w 130"/>
                <a:gd name="T57" fmla="*/ 0 h 130"/>
                <a:gd name="T58" fmla="*/ 58 w 130"/>
                <a:gd name="T59" fmla="*/ 0 h 130"/>
                <a:gd name="T60" fmla="*/ 51 w 130"/>
                <a:gd name="T61" fmla="*/ 1 h 130"/>
                <a:gd name="T62" fmla="*/ 45 w 130"/>
                <a:gd name="T63" fmla="*/ 2 h 130"/>
                <a:gd name="T64" fmla="*/ 40 w 130"/>
                <a:gd name="T65" fmla="*/ 5 h 130"/>
                <a:gd name="T66" fmla="*/ 29 w 130"/>
                <a:gd name="T67" fmla="*/ 11 h 130"/>
                <a:gd name="T68" fmla="*/ 20 w 130"/>
                <a:gd name="T69" fmla="*/ 19 h 130"/>
                <a:gd name="T70" fmla="*/ 12 w 130"/>
                <a:gd name="T71" fmla="*/ 29 h 130"/>
                <a:gd name="T72" fmla="*/ 5 w 130"/>
                <a:gd name="T73" fmla="*/ 39 h 130"/>
                <a:gd name="T74" fmla="*/ 3 w 130"/>
                <a:gd name="T75" fmla="*/ 45 h 130"/>
                <a:gd name="T76" fmla="*/ 1 w 130"/>
                <a:gd name="T77" fmla="*/ 51 h 130"/>
                <a:gd name="T78" fmla="*/ 0 w 130"/>
                <a:gd name="T79" fmla="*/ 57 h 130"/>
                <a:gd name="T80" fmla="*/ 0 w 130"/>
                <a:gd name="T81" fmla="*/ 65 h 130"/>
                <a:gd name="T82" fmla="*/ 0 w 130"/>
                <a:gd name="T83" fmla="*/ 65 h 130"/>
                <a:gd name="T84" fmla="*/ 0 w 130"/>
                <a:gd name="T85" fmla="*/ 71 h 130"/>
                <a:gd name="T86" fmla="*/ 1 w 130"/>
                <a:gd name="T87" fmla="*/ 78 h 130"/>
                <a:gd name="T88" fmla="*/ 3 w 130"/>
                <a:gd name="T89" fmla="*/ 84 h 130"/>
                <a:gd name="T90" fmla="*/ 5 w 130"/>
                <a:gd name="T91" fmla="*/ 90 h 130"/>
                <a:gd name="T92" fmla="*/ 12 w 130"/>
                <a:gd name="T93" fmla="*/ 100 h 130"/>
                <a:gd name="T94" fmla="*/ 20 w 130"/>
                <a:gd name="T95" fmla="*/ 110 h 130"/>
                <a:gd name="T96" fmla="*/ 29 w 130"/>
                <a:gd name="T97" fmla="*/ 119 h 130"/>
                <a:gd name="T98" fmla="*/ 34 w 130"/>
                <a:gd name="T99" fmla="*/ 122 h 130"/>
                <a:gd name="T100" fmla="*/ 40 w 130"/>
                <a:gd name="T101" fmla="*/ 125 h 130"/>
                <a:gd name="T102" fmla="*/ 45 w 130"/>
                <a:gd name="T103" fmla="*/ 127 h 130"/>
                <a:gd name="T104" fmla="*/ 51 w 130"/>
                <a:gd name="T105" fmla="*/ 128 h 130"/>
                <a:gd name="T106" fmla="*/ 58 w 130"/>
                <a:gd name="T107" fmla="*/ 129 h 130"/>
                <a:gd name="T108" fmla="*/ 65 w 130"/>
                <a:gd name="T109" fmla="*/ 130 h 130"/>
                <a:gd name="T110" fmla="*/ 65 w 130"/>
                <a:gd name="T111"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130"/>
                  </a:moveTo>
                  <a:lnTo>
                    <a:pt x="65" y="130"/>
                  </a:lnTo>
                  <a:lnTo>
                    <a:pt x="72" y="129"/>
                  </a:lnTo>
                  <a:lnTo>
                    <a:pt x="78" y="128"/>
                  </a:lnTo>
                  <a:lnTo>
                    <a:pt x="84" y="127"/>
                  </a:lnTo>
                  <a:lnTo>
                    <a:pt x="90" y="125"/>
                  </a:lnTo>
                  <a:lnTo>
                    <a:pt x="95" y="122"/>
                  </a:lnTo>
                  <a:lnTo>
                    <a:pt x="101" y="119"/>
                  </a:lnTo>
                  <a:lnTo>
                    <a:pt x="110" y="110"/>
                  </a:lnTo>
                  <a:lnTo>
                    <a:pt x="119" y="100"/>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lnTo>
                    <a:pt x="58" y="0"/>
                  </a:lnTo>
                  <a:lnTo>
                    <a:pt x="51" y="1"/>
                  </a:lnTo>
                  <a:lnTo>
                    <a:pt x="45"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12" y="100"/>
                  </a:lnTo>
                  <a:lnTo>
                    <a:pt x="20" y="110"/>
                  </a:lnTo>
                  <a:lnTo>
                    <a:pt x="29" y="119"/>
                  </a:lnTo>
                  <a:lnTo>
                    <a:pt x="34" y="122"/>
                  </a:lnTo>
                  <a:lnTo>
                    <a:pt x="40" y="125"/>
                  </a:lnTo>
                  <a:lnTo>
                    <a:pt x="45" y="127"/>
                  </a:lnTo>
                  <a:lnTo>
                    <a:pt x="51" y="128"/>
                  </a:lnTo>
                  <a:lnTo>
                    <a:pt x="58" y="129"/>
                  </a:lnTo>
                  <a:lnTo>
                    <a:pt x="65" y="130"/>
                  </a:lnTo>
                  <a:lnTo>
                    <a:pt x="65"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35" name="Freeform 234"/>
            <p:cNvSpPr>
              <a:spLocks/>
            </p:cNvSpPr>
            <p:nvPr/>
          </p:nvSpPr>
          <p:spPr bwMode="auto">
            <a:xfrm>
              <a:off x="1085576" y="3064026"/>
              <a:ext cx="46868" cy="44401"/>
            </a:xfrm>
            <a:custGeom>
              <a:avLst/>
              <a:gdLst>
                <a:gd name="T0" fmla="*/ 64 w 129"/>
                <a:gd name="T1" fmla="*/ 130 h 130"/>
                <a:gd name="T2" fmla="*/ 64 w 129"/>
                <a:gd name="T3" fmla="*/ 130 h 130"/>
                <a:gd name="T4" fmla="*/ 71 w 129"/>
                <a:gd name="T5" fmla="*/ 129 h 130"/>
                <a:gd name="T6" fmla="*/ 77 w 129"/>
                <a:gd name="T7" fmla="*/ 128 h 130"/>
                <a:gd name="T8" fmla="*/ 83 w 129"/>
                <a:gd name="T9" fmla="*/ 127 h 130"/>
                <a:gd name="T10" fmla="*/ 90 w 129"/>
                <a:gd name="T11" fmla="*/ 125 h 130"/>
                <a:gd name="T12" fmla="*/ 96 w 129"/>
                <a:gd name="T13" fmla="*/ 122 h 130"/>
                <a:gd name="T14" fmla="*/ 101 w 129"/>
                <a:gd name="T15" fmla="*/ 119 h 130"/>
                <a:gd name="T16" fmla="*/ 110 w 129"/>
                <a:gd name="T17" fmla="*/ 110 h 130"/>
                <a:gd name="T18" fmla="*/ 118 w 129"/>
                <a:gd name="T19" fmla="*/ 101 h 130"/>
                <a:gd name="T20" fmla="*/ 124 w 129"/>
                <a:gd name="T21" fmla="*/ 90 h 130"/>
                <a:gd name="T22" fmla="*/ 126 w 129"/>
                <a:gd name="T23" fmla="*/ 84 h 130"/>
                <a:gd name="T24" fmla="*/ 127 w 129"/>
                <a:gd name="T25" fmla="*/ 78 h 130"/>
                <a:gd name="T26" fmla="*/ 128 w 129"/>
                <a:gd name="T27" fmla="*/ 71 h 130"/>
                <a:gd name="T28" fmla="*/ 129 w 129"/>
                <a:gd name="T29" fmla="*/ 65 h 130"/>
                <a:gd name="T30" fmla="*/ 129 w 129"/>
                <a:gd name="T31" fmla="*/ 65 h 130"/>
                <a:gd name="T32" fmla="*/ 128 w 129"/>
                <a:gd name="T33" fmla="*/ 57 h 130"/>
                <a:gd name="T34" fmla="*/ 127 w 129"/>
                <a:gd name="T35" fmla="*/ 51 h 130"/>
                <a:gd name="T36" fmla="*/ 126 w 129"/>
                <a:gd name="T37" fmla="*/ 45 h 130"/>
                <a:gd name="T38" fmla="*/ 124 w 129"/>
                <a:gd name="T39" fmla="*/ 39 h 130"/>
                <a:gd name="T40" fmla="*/ 118 w 129"/>
                <a:gd name="T41" fmla="*/ 29 h 130"/>
                <a:gd name="T42" fmla="*/ 110 w 129"/>
                <a:gd name="T43" fmla="*/ 19 h 130"/>
                <a:gd name="T44" fmla="*/ 101 w 129"/>
                <a:gd name="T45" fmla="*/ 11 h 130"/>
                <a:gd name="T46" fmla="*/ 96 w 129"/>
                <a:gd name="T47" fmla="*/ 7 h 130"/>
                <a:gd name="T48" fmla="*/ 90 w 129"/>
                <a:gd name="T49" fmla="*/ 5 h 130"/>
                <a:gd name="T50" fmla="*/ 83 w 129"/>
                <a:gd name="T51" fmla="*/ 2 h 130"/>
                <a:gd name="T52" fmla="*/ 77 w 129"/>
                <a:gd name="T53" fmla="*/ 1 h 130"/>
                <a:gd name="T54" fmla="*/ 71 w 129"/>
                <a:gd name="T55" fmla="*/ 0 h 130"/>
                <a:gd name="T56" fmla="*/ 64 w 129"/>
                <a:gd name="T57" fmla="*/ 0 h 130"/>
                <a:gd name="T58" fmla="*/ 64 w 129"/>
                <a:gd name="T59" fmla="*/ 0 h 130"/>
                <a:gd name="T60" fmla="*/ 58 w 129"/>
                <a:gd name="T61" fmla="*/ 0 h 130"/>
                <a:gd name="T62" fmla="*/ 52 w 129"/>
                <a:gd name="T63" fmla="*/ 1 h 130"/>
                <a:gd name="T64" fmla="*/ 46 w 129"/>
                <a:gd name="T65" fmla="*/ 2 h 130"/>
                <a:gd name="T66" fmla="*/ 40 w 129"/>
                <a:gd name="T67" fmla="*/ 5 h 130"/>
                <a:gd name="T68" fmla="*/ 33 w 129"/>
                <a:gd name="T69" fmla="*/ 7 h 130"/>
                <a:gd name="T70" fmla="*/ 28 w 129"/>
                <a:gd name="T71" fmla="*/ 11 h 130"/>
                <a:gd name="T72" fmla="*/ 19 w 129"/>
                <a:gd name="T73" fmla="*/ 19 h 130"/>
                <a:gd name="T74" fmla="*/ 11 w 129"/>
                <a:gd name="T75" fmla="*/ 29 h 130"/>
                <a:gd name="T76" fmla="*/ 5 w 129"/>
                <a:gd name="T77" fmla="*/ 39 h 130"/>
                <a:gd name="T78" fmla="*/ 3 w 129"/>
                <a:gd name="T79" fmla="*/ 45 h 130"/>
                <a:gd name="T80" fmla="*/ 1 w 129"/>
                <a:gd name="T81" fmla="*/ 51 h 130"/>
                <a:gd name="T82" fmla="*/ 0 w 129"/>
                <a:gd name="T83" fmla="*/ 57 h 130"/>
                <a:gd name="T84" fmla="*/ 0 w 129"/>
                <a:gd name="T85" fmla="*/ 65 h 130"/>
                <a:gd name="T86" fmla="*/ 0 w 129"/>
                <a:gd name="T87" fmla="*/ 65 h 130"/>
                <a:gd name="T88" fmla="*/ 0 w 129"/>
                <a:gd name="T89" fmla="*/ 71 h 130"/>
                <a:gd name="T90" fmla="*/ 1 w 129"/>
                <a:gd name="T91" fmla="*/ 78 h 130"/>
                <a:gd name="T92" fmla="*/ 3 w 129"/>
                <a:gd name="T93" fmla="*/ 84 h 130"/>
                <a:gd name="T94" fmla="*/ 5 w 129"/>
                <a:gd name="T95" fmla="*/ 90 h 130"/>
                <a:gd name="T96" fmla="*/ 8 w 129"/>
                <a:gd name="T97" fmla="*/ 95 h 130"/>
                <a:gd name="T98" fmla="*/ 11 w 129"/>
                <a:gd name="T99" fmla="*/ 101 h 130"/>
                <a:gd name="T100" fmla="*/ 19 w 129"/>
                <a:gd name="T101" fmla="*/ 110 h 130"/>
                <a:gd name="T102" fmla="*/ 28 w 129"/>
                <a:gd name="T103" fmla="*/ 119 h 130"/>
                <a:gd name="T104" fmla="*/ 33 w 129"/>
                <a:gd name="T105" fmla="*/ 122 h 130"/>
                <a:gd name="T106" fmla="*/ 40 w 129"/>
                <a:gd name="T107" fmla="*/ 125 h 130"/>
                <a:gd name="T108" fmla="*/ 46 w 129"/>
                <a:gd name="T109" fmla="*/ 127 h 130"/>
                <a:gd name="T110" fmla="*/ 52 w 129"/>
                <a:gd name="T111" fmla="*/ 128 h 130"/>
                <a:gd name="T112" fmla="*/ 58 w 129"/>
                <a:gd name="T113" fmla="*/ 129 h 130"/>
                <a:gd name="T114" fmla="*/ 64 w 129"/>
                <a:gd name="T115" fmla="*/ 130 h 130"/>
                <a:gd name="T116" fmla="*/ 64 w 129"/>
                <a:gd name="T11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 h="130">
                  <a:moveTo>
                    <a:pt x="64" y="130"/>
                  </a:moveTo>
                  <a:lnTo>
                    <a:pt x="64" y="130"/>
                  </a:lnTo>
                  <a:lnTo>
                    <a:pt x="71" y="129"/>
                  </a:lnTo>
                  <a:lnTo>
                    <a:pt x="77" y="128"/>
                  </a:lnTo>
                  <a:lnTo>
                    <a:pt x="83" y="127"/>
                  </a:lnTo>
                  <a:lnTo>
                    <a:pt x="90" y="125"/>
                  </a:lnTo>
                  <a:lnTo>
                    <a:pt x="96" y="122"/>
                  </a:lnTo>
                  <a:lnTo>
                    <a:pt x="101" y="119"/>
                  </a:lnTo>
                  <a:lnTo>
                    <a:pt x="110" y="110"/>
                  </a:lnTo>
                  <a:lnTo>
                    <a:pt x="118" y="101"/>
                  </a:lnTo>
                  <a:lnTo>
                    <a:pt x="124" y="90"/>
                  </a:lnTo>
                  <a:lnTo>
                    <a:pt x="126" y="84"/>
                  </a:lnTo>
                  <a:lnTo>
                    <a:pt x="127" y="78"/>
                  </a:lnTo>
                  <a:lnTo>
                    <a:pt x="128" y="71"/>
                  </a:lnTo>
                  <a:lnTo>
                    <a:pt x="129" y="65"/>
                  </a:lnTo>
                  <a:lnTo>
                    <a:pt x="129" y="65"/>
                  </a:lnTo>
                  <a:lnTo>
                    <a:pt x="128" y="57"/>
                  </a:lnTo>
                  <a:lnTo>
                    <a:pt x="127" y="51"/>
                  </a:lnTo>
                  <a:lnTo>
                    <a:pt x="126" y="45"/>
                  </a:lnTo>
                  <a:lnTo>
                    <a:pt x="124" y="39"/>
                  </a:lnTo>
                  <a:lnTo>
                    <a:pt x="118" y="29"/>
                  </a:lnTo>
                  <a:lnTo>
                    <a:pt x="110" y="19"/>
                  </a:lnTo>
                  <a:lnTo>
                    <a:pt x="101" y="11"/>
                  </a:lnTo>
                  <a:lnTo>
                    <a:pt x="96" y="7"/>
                  </a:lnTo>
                  <a:lnTo>
                    <a:pt x="90" y="5"/>
                  </a:lnTo>
                  <a:lnTo>
                    <a:pt x="83" y="2"/>
                  </a:lnTo>
                  <a:lnTo>
                    <a:pt x="77" y="1"/>
                  </a:lnTo>
                  <a:lnTo>
                    <a:pt x="71" y="0"/>
                  </a:lnTo>
                  <a:lnTo>
                    <a:pt x="64" y="0"/>
                  </a:lnTo>
                  <a:lnTo>
                    <a:pt x="64" y="0"/>
                  </a:lnTo>
                  <a:lnTo>
                    <a:pt x="58" y="0"/>
                  </a:lnTo>
                  <a:lnTo>
                    <a:pt x="52" y="1"/>
                  </a:lnTo>
                  <a:lnTo>
                    <a:pt x="46" y="2"/>
                  </a:lnTo>
                  <a:lnTo>
                    <a:pt x="40" y="5"/>
                  </a:lnTo>
                  <a:lnTo>
                    <a:pt x="33" y="7"/>
                  </a:lnTo>
                  <a:lnTo>
                    <a:pt x="28" y="11"/>
                  </a:lnTo>
                  <a:lnTo>
                    <a:pt x="19" y="19"/>
                  </a:lnTo>
                  <a:lnTo>
                    <a:pt x="11" y="29"/>
                  </a:lnTo>
                  <a:lnTo>
                    <a:pt x="5" y="39"/>
                  </a:lnTo>
                  <a:lnTo>
                    <a:pt x="3" y="45"/>
                  </a:lnTo>
                  <a:lnTo>
                    <a:pt x="1" y="51"/>
                  </a:lnTo>
                  <a:lnTo>
                    <a:pt x="0" y="57"/>
                  </a:lnTo>
                  <a:lnTo>
                    <a:pt x="0" y="65"/>
                  </a:lnTo>
                  <a:lnTo>
                    <a:pt x="0" y="65"/>
                  </a:lnTo>
                  <a:lnTo>
                    <a:pt x="0" y="71"/>
                  </a:lnTo>
                  <a:lnTo>
                    <a:pt x="1" y="78"/>
                  </a:lnTo>
                  <a:lnTo>
                    <a:pt x="3" y="84"/>
                  </a:lnTo>
                  <a:lnTo>
                    <a:pt x="5" y="90"/>
                  </a:lnTo>
                  <a:lnTo>
                    <a:pt x="8" y="95"/>
                  </a:lnTo>
                  <a:lnTo>
                    <a:pt x="11" y="101"/>
                  </a:lnTo>
                  <a:lnTo>
                    <a:pt x="19" y="110"/>
                  </a:lnTo>
                  <a:lnTo>
                    <a:pt x="28" y="119"/>
                  </a:lnTo>
                  <a:lnTo>
                    <a:pt x="33" y="122"/>
                  </a:lnTo>
                  <a:lnTo>
                    <a:pt x="40" y="125"/>
                  </a:lnTo>
                  <a:lnTo>
                    <a:pt x="46" y="127"/>
                  </a:lnTo>
                  <a:lnTo>
                    <a:pt x="52" y="128"/>
                  </a:lnTo>
                  <a:lnTo>
                    <a:pt x="58" y="129"/>
                  </a:lnTo>
                  <a:lnTo>
                    <a:pt x="64" y="130"/>
                  </a:lnTo>
                  <a:lnTo>
                    <a:pt x="64"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36" name="Freeform 235"/>
            <p:cNvSpPr>
              <a:spLocks/>
            </p:cNvSpPr>
            <p:nvPr/>
          </p:nvSpPr>
          <p:spPr bwMode="auto">
            <a:xfrm>
              <a:off x="1004174" y="3064026"/>
              <a:ext cx="46868" cy="44401"/>
            </a:xfrm>
            <a:custGeom>
              <a:avLst/>
              <a:gdLst>
                <a:gd name="T0" fmla="*/ 65 w 130"/>
                <a:gd name="T1" fmla="*/ 0 h 130"/>
                <a:gd name="T2" fmla="*/ 65 w 130"/>
                <a:gd name="T3" fmla="*/ 0 h 130"/>
                <a:gd name="T4" fmla="*/ 58 w 130"/>
                <a:gd name="T5" fmla="*/ 0 h 130"/>
                <a:gd name="T6" fmla="*/ 52 w 130"/>
                <a:gd name="T7" fmla="*/ 1 h 130"/>
                <a:gd name="T8" fmla="*/ 46 w 130"/>
                <a:gd name="T9" fmla="*/ 2 h 130"/>
                <a:gd name="T10" fmla="*/ 40 w 130"/>
                <a:gd name="T11" fmla="*/ 5 h 130"/>
                <a:gd name="T12" fmla="*/ 29 w 130"/>
                <a:gd name="T13" fmla="*/ 11 h 130"/>
                <a:gd name="T14" fmla="*/ 20 w 130"/>
                <a:gd name="T15" fmla="*/ 19 h 130"/>
                <a:gd name="T16" fmla="*/ 12 w 130"/>
                <a:gd name="T17" fmla="*/ 29 h 130"/>
                <a:gd name="T18" fmla="*/ 5 w 130"/>
                <a:gd name="T19" fmla="*/ 39 h 130"/>
                <a:gd name="T20" fmla="*/ 3 w 130"/>
                <a:gd name="T21" fmla="*/ 45 h 130"/>
                <a:gd name="T22" fmla="*/ 1 w 130"/>
                <a:gd name="T23" fmla="*/ 51 h 130"/>
                <a:gd name="T24" fmla="*/ 0 w 130"/>
                <a:gd name="T25" fmla="*/ 57 h 130"/>
                <a:gd name="T26" fmla="*/ 0 w 130"/>
                <a:gd name="T27" fmla="*/ 65 h 130"/>
                <a:gd name="T28" fmla="*/ 0 w 130"/>
                <a:gd name="T29" fmla="*/ 65 h 130"/>
                <a:gd name="T30" fmla="*/ 0 w 130"/>
                <a:gd name="T31" fmla="*/ 71 h 130"/>
                <a:gd name="T32" fmla="*/ 1 w 130"/>
                <a:gd name="T33" fmla="*/ 78 h 130"/>
                <a:gd name="T34" fmla="*/ 3 w 130"/>
                <a:gd name="T35" fmla="*/ 84 h 130"/>
                <a:gd name="T36" fmla="*/ 5 w 130"/>
                <a:gd name="T37" fmla="*/ 90 h 130"/>
                <a:gd name="T38" fmla="*/ 8 w 130"/>
                <a:gd name="T39" fmla="*/ 95 h 130"/>
                <a:gd name="T40" fmla="*/ 12 w 130"/>
                <a:gd name="T41" fmla="*/ 101 h 130"/>
                <a:gd name="T42" fmla="*/ 20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8 h 130"/>
                <a:gd name="T54" fmla="*/ 58 w 130"/>
                <a:gd name="T55" fmla="*/ 129 h 130"/>
                <a:gd name="T56" fmla="*/ 65 w 130"/>
                <a:gd name="T57" fmla="*/ 130 h 130"/>
                <a:gd name="T58" fmla="*/ 65 w 130"/>
                <a:gd name="T59" fmla="*/ 130 h 130"/>
                <a:gd name="T60" fmla="*/ 72 w 130"/>
                <a:gd name="T61" fmla="*/ 129 h 130"/>
                <a:gd name="T62" fmla="*/ 78 w 130"/>
                <a:gd name="T63" fmla="*/ 128 h 130"/>
                <a:gd name="T64" fmla="*/ 84 w 130"/>
                <a:gd name="T65" fmla="*/ 127 h 130"/>
                <a:gd name="T66" fmla="*/ 90 w 130"/>
                <a:gd name="T67" fmla="*/ 125 h 130"/>
                <a:gd name="T68" fmla="*/ 101 w 130"/>
                <a:gd name="T69" fmla="*/ 119 h 130"/>
                <a:gd name="T70" fmla="*/ 110 w 130"/>
                <a:gd name="T71" fmla="*/ 110 h 130"/>
                <a:gd name="T72" fmla="*/ 119 w 130"/>
                <a:gd name="T73" fmla="*/ 101 h 130"/>
                <a:gd name="T74" fmla="*/ 122 w 130"/>
                <a:gd name="T75" fmla="*/ 95 h 130"/>
                <a:gd name="T76" fmla="*/ 125 w 130"/>
                <a:gd name="T77" fmla="*/ 90 h 130"/>
                <a:gd name="T78" fmla="*/ 127 w 130"/>
                <a:gd name="T79" fmla="*/ 84 h 130"/>
                <a:gd name="T80" fmla="*/ 128 w 130"/>
                <a:gd name="T81" fmla="*/ 78 h 130"/>
                <a:gd name="T82" fmla="*/ 129 w 130"/>
                <a:gd name="T83" fmla="*/ 71 h 130"/>
                <a:gd name="T84" fmla="*/ 130 w 130"/>
                <a:gd name="T85" fmla="*/ 65 h 130"/>
                <a:gd name="T86" fmla="*/ 130 w 130"/>
                <a:gd name="T87" fmla="*/ 65 h 130"/>
                <a:gd name="T88" fmla="*/ 129 w 130"/>
                <a:gd name="T89" fmla="*/ 57 h 130"/>
                <a:gd name="T90" fmla="*/ 128 w 130"/>
                <a:gd name="T91" fmla="*/ 51 h 130"/>
                <a:gd name="T92" fmla="*/ 127 w 130"/>
                <a:gd name="T93" fmla="*/ 45 h 130"/>
                <a:gd name="T94" fmla="*/ 125 w 130"/>
                <a:gd name="T95" fmla="*/ 39 h 130"/>
                <a:gd name="T96" fmla="*/ 119 w 130"/>
                <a:gd name="T97" fmla="*/ 29 h 130"/>
                <a:gd name="T98" fmla="*/ 110 w 130"/>
                <a:gd name="T99" fmla="*/ 19 h 130"/>
                <a:gd name="T100" fmla="*/ 101 w 130"/>
                <a:gd name="T101" fmla="*/ 11 h 130"/>
                <a:gd name="T102" fmla="*/ 90 w 130"/>
                <a:gd name="T103" fmla="*/ 5 h 130"/>
                <a:gd name="T104" fmla="*/ 84 w 130"/>
                <a:gd name="T105" fmla="*/ 2 h 130"/>
                <a:gd name="T106" fmla="*/ 78 w 130"/>
                <a:gd name="T107" fmla="*/ 1 h 130"/>
                <a:gd name="T108" fmla="*/ 72 w 130"/>
                <a:gd name="T109" fmla="*/ 0 h 130"/>
                <a:gd name="T110" fmla="*/ 65 w 130"/>
                <a:gd name="T111" fmla="*/ 0 h 130"/>
                <a:gd name="T112" fmla="*/ 65 w 130"/>
                <a:gd name="T11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30">
                  <a:moveTo>
                    <a:pt x="65" y="0"/>
                  </a:moveTo>
                  <a:lnTo>
                    <a:pt x="65" y="0"/>
                  </a:lnTo>
                  <a:lnTo>
                    <a:pt x="58" y="0"/>
                  </a:lnTo>
                  <a:lnTo>
                    <a:pt x="52" y="1"/>
                  </a:lnTo>
                  <a:lnTo>
                    <a:pt x="46"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8" y="95"/>
                  </a:lnTo>
                  <a:lnTo>
                    <a:pt x="12" y="101"/>
                  </a:lnTo>
                  <a:lnTo>
                    <a:pt x="20" y="110"/>
                  </a:lnTo>
                  <a:lnTo>
                    <a:pt x="29" y="119"/>
                  </a:lnTo>
                  <a:lnTo>
                    <a:pt x="34" y="122"/>
                  </a:lnTo>
                  <a:lnTo>
                    <a:pt x="40" y="125"/>
                  </a:lnTo>
                  <a:lnTo>
                    <a:pt x="46" y="127"/>
                  </a:lnTo>
                  <a:lnTo>
                    <a:pt x="52" y="128"/>
                  </a:lnTo>
                  <a:lnTo>
                    <a:pt x="58" y="129"/>
                  </a:lnTo>
                  <a:lnTo>
                    <a:pt x="65" y="130"/>
                  </a:lnTo>
                  <a:lnTo>
                    <a:pt x="65" y="130"/>
                  </a:lnTo>
                  <a:lnTo>
                    <a:pt x="72" y="129"/>
                  </a:lnTo>
                  <a:lnTo>
                    <a:pt x="78" y="128"/>
                  </a:lnTo>
                  <a:lnTo>
                    <a:pt x="84" y="127"/>
                  </a:lnTo>
                  <a:lnTo>
                    <a:pt x="90" y="125"/>
                  </a:lnTo>
                  <a:lnTo>
                    <a:pt x="101" y="119"/>
                  </a:lnTo>
                  <a:lnTo>
                    <a:pt x="110" y="110"/>
                  </a:lnTo>
                  <a:lnTo>
                    <a:pt x="119" y="101"/>
                  </a:lnTo>
                  <a:lnTo>
                    <a:pt x="122" y="95"/>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grpSp>
          <p:nvGrpSpPr>
            <p:cNvPr id="37" name="Group 269"/>
            <p:cNvGrpSpPr/>
            <p:nvPr/>
          </p:nvGrpSpPr>
          <p:grpSpPr>
            <a:xfrm>
              <a:off x="663239" y="2943930"/>
              <a:ext cx="319266" cy="286919"/>
              <a:chOff x="2708095" y="2906283"/>
              <a:chExt cx="357455" cy="321239"/>
            </a:xfrm>
            <a:grpFill/>
          </p:grpSpPr>
          <p:sp>
            <p:nvSpPr>
              <p:cNvPr id="60" name="Rectangle 342"/>
              <p:cNvSpPr/>
              <p:nvPr/>
            </p:nvSpPr>
            <p:spPr>
              <a:xfrm>
                <a:off x="2709377"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61" name="Rectangle 343"/>
              <p:cNvSpPr/>
              <p:nvPr/>
            </p:nvSpPr>
            <p:spPr>
              <a:xfrm>
                <a:off x="3010385"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62" name="Rectangle 344"/>
              <p:cNvSpPr/>
              <p:nvPr/>
            </p:nvSpPr>
            <p:spPr>
              <a:xfrm>
                <a:off x="2708095"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63" name="Rectangle 347"/>
              <p:cNvSpPr/>
              <p:nvPr/>
            </p:nvSpPr>
            <p:spPr>
              <a:xfrm>
                <a:off x="2859241"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64" name="Rectangle 348"/>
              <p:cNvSpPr/>
              <p:nvPr/>
            </p:nvSpPr>
            <p:spPr>
              <a:xfrm>
                <a:off x="2800754"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65" name="Rectangle 349"/>
              <p:cNvSpPr/>
              <p:nvPr/>
            </p:nvSpPr>
            <p:spPr>
              <a:xfrm>
                <a:off x="2870632"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66" name="Rectangle 350"/>
              <p:cNvSpPr/>
              <p:nvPr/>
            </p:nvSpPr>
            <p:spPr>
              <a:xfrm>
                <a:off x="2940510" y="2906283"/>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67" name="Rectangle 351"/>
              <p:cNvSpPr/>
              <p:nvPr/>
            </p:nvSpPr>
            <p:spPr>
              <a:xfrm>
                <a:off x="2708097"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68" name="Rectangle 352"/>
              <p:cNvSpPr/>
              <p:nvPr/>
            </p:nvSpPr>
            <p:spPr>
              <a:xfrm>
                <a:off x="3009105"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69" name="Rectangle 353"/>
              <p:cNvSpPr/>
              <p:nvPr/>
            </p:nvSpPr>
            <p:spPr>
              <a:xfrm>
                <a:off x="2799472"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70" name="Rectangle 354"/>
              <p:cNvSpPr/>
              <p:nvPr/>
            </p:nvSpPr>
            <p:spPr>
              <a:xfrm>
                <a:off x="2869351"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71" name="Rectangle 355"/>
              <p:cNvSpPr/>
              <p:nvPr/>
            </p:nvSpPr>
            <p:spPr>
              <a:xfrm>
                <a:off x="2939229"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72" name="Rectangle 356"/>
              <p:cNvSpPr/>
              <p:nvPr/>
            </p:nvSpPr>
            <p:spPr>
              <a:xfrm>
                <a:off x="2708097"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73" name="Rectangle 357"/>
              <p:cNvSpPr/>
              <p:nvPr/>
            </p:nvSpPr>
            <p:spPr>
              <a:xfrm>
                <a:off x="3009106"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74" name="Rectangle 358"/>
              <p:cNvSpPr/>
              <p:nvPr/>
            </p:nvSpPr>
            <p:spPr>
              <a:xfrm>
                <a:off x="2799473" y="3192889"/>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75" name="Rectangle 359"/>
              <p:cNvSpPr/>
              <p:nvPr/>
            </p:nvSpPr>
            <p:spPr>
              <a:xfrm>
                <a:off x="2869351" y="3192888"/>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76" name="Rectangle 360"/>
              <p:cNvSpPr/>
              <p:nvPr/>
            </p:nvSpPr>
            <p:spPr>
              <a:xfrm>
                <a:off x="2939229" y="3192887"/>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77" name="Rectangle 361"/>
              <p:cNvSpPr/>
              <p:nvPr/>
            </p:nvSpPr>
            <p:spPr>
              <a:xfrm>
                <a:off x="3010389" y="2977417"/>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78" name="Rectangle 362"/>
              <p:cNvSpPr/>
              <p:nvPr/>
            </p:nvSpPr>
            <p:spPr>
              <a:xfrm>
                <a:off x="2708099" y="3109090"/>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79" name="Rectangle 363"/>
              <p:cNvSpPr/>
              <p:nvPr/>
            </p:nvSpPr>
            <p:spPr>
              <a:xfrm>
                <a:off x="2859250" y="3109088"/>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80" name="Rectangle 364"/>
              <p:cNvSpPr/>
              <p:nvPr/>
            </p:nvSpPr>
            <p:spPr>
              <a:xfrm>
                <a:off x="3010394" y="3109130"/>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grpSp>
        <p:grpSp>
          <p:nvGrpSpPr>
            <p:cNvPr id="38" name="Group 270"/>
            <p:cNvGrpSpPr/>
            <p:nvPr/>
          </p:nvGrpSpPr>
          <p:grpSpPr>
            <a:xfrm>
              <a:off x="1046939" y="3304539"/>
              <a:ext cx="319266" cy="286919"/>
              <a:chOff x="2708095" y="2906283"/>
              <a:chExt cx="357455" cy="321239"/>
            </a:xfrm>
            <a:grpFill/>
          </p:grpSpPr>
          <p:sp>
            <p:nvSpPr>
              <p:cNvPr id="39" name="Rectangle 271"/>
              <p:cNvSpPr/>
              <p:nvPr/>
            </p:nvSpPr>
            <p:spPr>
              <a:xfrm>
                <a:off x="2709377"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40" name="Rectangle 272"/>
              <p:cNvSpPr/>
              <p:nvPr/>
            </p:nvSpPr>
            <p:spPr>
              <a:xfrm>
                <a:off x="3010385"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41" name="Rectangle 273"/>
              <p:cNvSpPr/>
              <p:nvPr/>
            </p:nvSpPr>
            <p:spPr>
              <a:xfrm>
                <a:off x="2708095"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42" name="Rectangle 274"/>
              <p:cNvSpPr/>
              <p:nvPr/>
            </p:nvSpPr>
            <p:spPr>
              <a:xfrm>
                <a:off x="2859241"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43" name="Rectangle 275"/>
              <p:cNvSpPr/>
              <p:nvPr/>
            </p:nvSpPr>
            <p:spPr>
              <a:xfrm>
                <a:off x="2800754"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44" name="Rectangle 276"/>
              <p:cNvSpPr/>
              <p:nvPr/>
            </p:nvSpPr>
            <p:spPr>
              <a:xfrm>
                <a:off x="2870632"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45" name="Rectangle 277"/>
              <p:cNvSpPr/>
              <p:nvPr/>
            </p:nvSpPr>
            <p:spPr>
              <a:xfrm>
                <a:off x="2940510" y="2906283"/>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46" name="Rectangle 278"/>
              <p:cNvSpPr/>
              <p:nvPr/>
            </p:nvSpPr>
            <p:spPr>
              <a:xfrm>
                <a:off x="2708097"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47" name="Rectangle 279"/>
              <p:cNvSpPr/>
              <p:nvPr/>
            </p:nvSpPr>
            <p:spPr>
              <a:xfrm>
                <a:off x="3009105"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48" name="Rectangle 280"/>
              <p:cNvSpPr/>
              <p:nvPr/>
            </p:nvSpPr>
            <p:spPr>
              <a:xfrm>
                <a:off x="2799472"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49" name="Rectangle 281"/>
              <p:cNvSpPr/>
              <p:nvPr/>
            </p:nvSpPr>
            <p:spPr>
              <a:xfrm>
                <a:off x="2869351"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50" name="Rectangle 282"/>
              <p:cNvSpPr/>
              <p:nvPr/>
            </p:nvSpPr>
            <p:spPr>
              <a:xfrm>
                <a:off x="2939229"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51" name="Rectangle 283"/>
              <p:cNvSpPr/>
              <p:nvPr/>
            </p:nvSpPr>
            <p:spPr>
              <a:xfrm>
                <a:off x="2708097"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52" name="Rectangle 284"/>
              <p:cNvSpPr/>
              <p:nvPr/>
            </p:nvSpPr>
            <p:spPr>
              <a:xfrm>
                <a:off x="3009106"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53" name="Rectangle 285"/>
              <p:cNvSpPr/>
              <p:nvPr/>
            </p:nvSpPr>
            <p:spPr>
              <a:xfrm>
                <a:off x="2799473" y="3192889"/>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54" name="Rectangle 286"/>
              <p:cNvSpPr/>
              <p:nvPr/>
            </p:nvSpPr>
            <p:spPr>
              <a:xfrm>
                <a:off x="2869351" y="3192888"/>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55" name="Rectangle 287"/>
              <p:cNvSpPr/>
              <p:nvPr/>
            </p:nvSpPr>
            <p:spPr>
              <a:xfrm>
                <a:off x="2939229" y="3192887"/>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56" name="Rectangle 288"/>
              <p:cNvSpPr/>
              <p:nvPr/>
            </p:nvSpPr>
            <p:spPr>
              <a:xfrm>
                <a:off x="3010389" y="2977417"/>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57" name="Rectangle 291"/>
              <p:cNvSpPr/>
              <p:nvPr/>
            </p:nvSpPr>
            <p:spPr>
              <a:xfrm>
                <a:off x="2708099" y="3109090"/>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58" name="Rectangle 340"/>
              <p:cNvSpPr/>
              <p:nvPr/>
            </p:nvSpPr>
            <p:spPr>
              <a:xfrm>
                <a:off x="2859250" y="3109088"/>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59" name="Rectangle 341"/>
              <p:cNvSpPr/>
              <p:nvPr/>
            </p:nvSpPr>
            <p:spPr>
              <a:xfrm>
                <a:off x="3010394" y="3109130"/>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grpSp>
      </p:grpSp>
      <p:grpSp>
        <p:nvGrpSpPr>
          <p:cNvPr id="81" name="Group 230"/>
          <p:cNvGrpSpPr>
            <a:grpSpLocks noChangeAspect="1"/>
          </p:cNvGrpSpPr>
          <p:nvPr/>
        </p:nvGrpSpPr>
        <p:grpSpPr>
          <a:xfrm>
            <a:off x="7862210" y="1371864"/>
            <a:ext cx="358825" cy="451713"/>
            <a:chOff x="3346450" y="2720976"/>
            <a:chExt cx="447675" cy="563563"/>
          </a:xfrm>
          <a:solidFill>
            <a:schemeClr val="accent4"/>
          </a:solidFill>
        </p:grpSpPr>
        <p:sp>
          <p:nvSpPr>
            <p:cNvPr id="82" name="Freeform 14"/>
            <p:cNvSpPr>
              <a:spLocks/>
            </p:cNvSpPr>
            <p:nvPr/>
          </p:nvSpPr>
          <p:spPr bwMode="auto">
            <a:xfrm>
              <a:off x="3379788" y="2876551"/>
              <a:ext cx="285750" cy="354013"/>
            </a:xfrm>
            <a:custGeom>
              <a:avLst/>
              <a:gdLst>
                <a:gd name="T0" fmla="*/ 1072 w 1085"/>
                <a:gd name="T1" fmla="*/ 267 h 1335"/>
                <a:gd name="T2" fmla="*/ 1019 w 1085"/>
                <a:gd name="T3" fmla="*/ 134 h 1335"/>
                <a:gd name="T4" fmla="*/ 932 w 1085"/>
                <a:gd name="T5" fmla="*/ 44 h 1335"/>
                <a:gd name="T6" fmla="*/ 840 w 1085"/>
                <a:gd name="T7" fmla="*/ 7 h 1335"/>
                <a:gd name="T8" fmla="*/ 725 w 1085"/>
                <a:gd name="T9" fmla="*/ 4 h 1335"/>
                <a:gd name="T10" fmla="*/ 629 w 1085"/>
                <a:gd name="T11" fmla="*/ 41 h 1335"/>
                <a:gd name="T12" fmla="*/ 547 w 1085"/>
                <a:gd name="T13" fmla="*/ 114 h 1335"/>
                <a:gd name="T14" fmla="*/ 462 w 1085"/>
                <a:gd name="T15" fmla="*/ 238 h 1335"/>
                <a:gd name="T16" fmla="*/ 328 w 1085"/>
                <a:gd name="T17" fmla="*/ 510 h 1335"/>
                <a:gd name="T18" fmla="*/ 212 w 1085"/>
                <a:gd name="T19" fmla="*/ 743 h 1335"/>
                <a:gd name="T20" fmla="*/ 45 w 1085"/>
                <a:gd name="T21" fmla="*/ 958 h 1335"/>
                <a:gd name="T22" fmla="*/ 51 w 1085"/>
                <a:gd name="T23" fmla="*/ 1101 h 1335"/>
                <a:gd name="T24" fmla="*/ 215 w 1085"/>
                <a:gd name="T25" fmla="*/ 966 h 1335"/>
                <a:gd name="T26" fmla="*/ 362 w 1085"/>
                <a:gd name="T27" fmla="*/ 752 h 1335"/>
                <a:gd name="T28" fmla="*/ 449 w 1085"/>
                <a:gd name="T29" fmla="*/ 565 h 1335"/>
                <a:gd name="T30" fmla="*/ 592 w 1085"/>
                <a:gd name="T31" fmla="*/ 281 h 1335"/>
                <a:gd name="T32" fmla="*/ 667 w 1085"/>
                <a:gd name="T33" fmla="*/ 183 h 1335"/>
                <a:gd name="T34" fmla="*/ 724 w 1085"/>
                <a:gd name="T35" fmla="*/ 145 h 1335"/>
                <a:gd name="T36" fmla="*/ 787 w 1085"/>
                <a:gd name="T37" fmla="*/ 135 h 1335"/>
                <a:gd name="T38" fmla="*/ 842 w 1085"/>
                <a:gd name="T39" fmla="*/ 147 h 1335"/>
                <a:gd name="T40" fmla="*/ 897 w 1085"/>
                <a:gd name="T41" fmla="*/ 191 h 1335"/>
                <a:gd name="T42" fmla="*/ 935 w 1085"/>
                <a:gd name="T43" fmla="*/ 268 h 1335"/>
                <a:gd name="T44" fmla="*/ 951 w 1085"/>
                <a:gd name="T45" fmla="*/ 371 h 1335"/>
                <a:gd name="T46" fmla="*/ 949 w 1085"/>
                <a:gd name="T47" fmla="*/ 458 h 1335"/>
                <a:gd name="T48" fmla="*/ 928 w 1085"/>
                <a:gd name="T49" fmla="*/ 568 h 1335"/>
                <a:gd name="T50" fmla="*/ 886 w 1085"/>
                <a:gd name="T51" fmla="*/ 678 h 1335"/>
                <a:gd name="T52" fmla="*/ 825 w 1085"/>
                <a:gd name="T53" fmla="*/ 781 h 1335"/>
                <a:gd name="T54" fmla="*/ 744 w 1085"/>
                <a:gd name="T55" fmla="*/ 874 h 1335"/>
                <a:gd name="T56" fmla="*/ 643 w 1085"/>
                <a:gd name="T57" fmla="*/ 951 h 1335"/>
                <a:gd name="T58" fmla="*/ 623 w 1085"/>
                <a:gd name="T59" fmla="*/ 919 h 1335"/>
                <a:gd name="T60" fmla="*/ 749 w 1085"/>
                <a:gd name="T61" fmla="*/ 731 h 1335"/>
                <a:gd name="T62" fmla="*/ 820 w 1085"/>
                <a:gd name="T63" fmla="*/ 569 h 1335"/>
                <a:gd name="T64" fmla="*/ 847 w 1085"/>
                <a:gd name="T65" fmla="*/ 441 h 1335"/>
                <a:gd name="T66" fmla="*/ 843 w 1085"/>
                <a:gd name="T67" fmla="*/ 359 h 1335"/>
                <a:gd name="T68" fmla="*/ 807 w 1085"/>
                <a:gd name="T69" fmla="*/ 312 h 1335"/>
                <a:gd name="T70" fmla="*/ 747 w 1085"/>
                <a:gd name="T71" fmla="*/ 306 h 1335"/>
                <a:gd name="T72" fmla="*/ 684 w 1085"/>
                <a:gd name="T73" fmla="*/ 342 h 1335"/>
                <a:gd name="T74" fmla="*/ 644 w 1085"/>
                <a:gd name="T75" fmla="*/ 401 h 1335"/>
                <a:gd name="T76" fmla="*/ 599 w 1085"/>
                <a:gd name="T77" fmla="*/ 553 h 1335"/>
                <a:gd name="T78" fmla="*/ 500 w 1085"/>
                <a:gd name="T79" fmla="*/ 814 h 1335"/>
                <a:gd name="T80" fmla="*/ 415 w 1085"/>
                <a:gd name="T81" fmla="*/ 958 h 1335"/>
                <a:gd name="T82" fmla="*/ 321 w 1085"/>
                <a:gd name="T83" fmla="*/ 1074 h 1335"/>
                <a:gd name="T84" fmla="*/ 203 w 1085"/>
                <a:gd name="T85" fmla="*/ 1190 h 1335"/>
                <a:gd name="T86" fmla="*/ 194 w 1085"/>
                <a:gd name="T87" fmla="*/ 1288 h 1335"/>
                <a:gd name="T88" fmla="*/ 339 w 1085"/>
                <a:gd name="T89" fmla="*/ 1267 h 1335"/>
                <a:gd name="T90" fmla="*/ 554 w 1085"/>
                <a:gd name="T91" fmla="*/ 1142 h 1335"/>
                <a:gd name="T92" fmla="*/ 686 w 1085"/>
                <a:gd name="T93" fmla="*/ 1082 h 1335"/>
                <a:gd name="T94" fmla="*/ 821 w 1085"/>
                <a:gd name="T95" fmla="*/ 988 h 1335"/>
                <a:gd name="T96" fmla="*/ 927 w 1085"/>
                <a:gd name="T97" fmla="*/ 873 h 1335"/>
                <a:gd name="T98" fmla="*/ 1004 w 1085"/>
                <a:gd name="T99" fmla="*/ 744 h 1335"/>
                <a:gd name="T100" fmla="*/ 1055 w 1085"/>
                <a:gd name="T101" fmla="*/ 607 h 1335"/>
                <a:gd name="T102" fmla="*/ 1081 w 1085"/>
                <a:gd name="T103" fmla="*/ 471 h 1335"/>
                <a:gd name="T104" fmla="*/ 1085 w 1085"/>
                <a:gd name="T105" fmla="*/ 366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5" h="1335">
                  <a:moveTo>
                    <a:pt x="1085" y="366"/>
                  </a:moveTo>
                  <a:lnTo>
                    <a:pt x="1085" y="366"/>
                  </a:lnTo>
                  <a:lnTo>
                    <a:pt x="1082" y="332"/>
                  </a:lnTo>
                  <a:lnTo>
                    <a:pt x="1078" y="299"/>
                  </a:lnTo>
                  <a:lnTo>
                    <a:pt x="1072" y="267"/>
                  </a:lnTo>
                  <a:lnTo>
                    <a:pt x="1065" y="238"/>
                  </a:lnTo>
                  <a:lnTo>
                    <a:pt x="1055" y="210"/>
                  </a:lnTo>
                  <a:lnTo>
                    <a:pt x="1045" y="183"/>
                  </a:lnTo>
                  <a:lnTo>
                    <a:pt x="1033" y="157"/>
                  </a:lnTo>
                  <a:lnTo>
                    <a:pt x="1019" y="134"/>
                  </a:lnTo>
                  <a:lnTo>
                    <a:pt x="1005" y="112"/>
                  </a:lnTo>
                  <a:lnTo>
                    <a:pt x="989" y="92"/>
                  </a:lnTo>
                  <a:lnTo>
                    <a:pt x="971" y="74"/>
                  </a:lnTo>
                  <a:lnTo>
                    <a:pt x="952" y="58"/>
                  </a:lnTo>
                  <a:lnTo>
                    <a:pt x="932" y="44"/>
                  </a:lnTo>
                  <a:lnTo>
                    <a:pt x="911" y="32"/>
                  </a:lnTo>
                  <a:lnTo>
                    <a:pt x="888" y="21"/>
                  </a:lnTo>
                  <a:lnTo>
                    <a:pt x="864" y="14"/>
                  </a:lnTo>
                  <a:lnTo>
                    <a:pt x="864" y="14"/>
                  </a:lnTo>
                  <a:lnTo>
                    <a:pt x="840" y="7"/>
                  </a:lnTo>
                  <a:lnTo>
                    <a:pt x="815" y="4"/>
                  </a:lnTo>
                  <a:lnTo>
                    <a:pt x="791" y="1"/>
                  </a:lnTo>
                  <a:lnTo>
                    <a:pt x="768" y="0"/>
                  </a:lnTo>
                  <a:lnTo>
                    <a:pt x="746" y="1"/>
                  </a:lnTo>
                  <a:lnTo>
                    <a:pt x="725" y="4"/>
                  </a:lnTo>
                  <a:lnTo>
                    <a:pt x="705" y="9"/>
                  </a:lnTo>
                  <a:lnTo>
                    <a:pt x="685" y="14"/>
                  </a:lnTo>
                  <a:lnTo>
                    <a:pt x="665" y="21"/>
                  </a:lnTo>
                  <a:lnTo>
                    <a:pt x="648" y="31"/>
                  </a:lnTo>
                  <a:lnTo>
                    <a:pt x="629" y="41"/>
                  </a:lnTo>
                  <a:lnTo>
                    <a:pt x="613" y="53"/>
                  </a:lnTo>
                  <a:lnTo>
                    <a:pt x="595" y="66"/>
                  </a:lnTo>
                  <a:lnTo>
                    <a:pt x="579" y="81"/>
                  </a:lnTo>
                  <a:lnTo>
                    <a:pt x="564" y="96"/>
                  </a:lnTo>
                  <a:lnTo>
                    <a:pt x="547" y="114"/>
                  </a:lnTo>
                  <a:lnTo>
                    <a:pt x="533" y="131"/>
                  </a:lnTo>
                  <a:lnTo>
                    <a:pt x="518" y="150"/>
                  </a:lnTo>
                  <a:lnTo>
                    <a:pt x="504" y="171"/>
                  </a:lnTo>
                  <a:lnTo>
                    <a:pt x="490" y="192"/>
                  </a:lnTo>
                  <a:lnTo>
                    <a:pt x="462" y="238"/>
                  </a:lnTo>
                  <a:lnTo>
                    <a:pt x="435" y="287"/>
                  </a:lnTo>
                  <a:lnTo>
                    <a:pt x="408" y="339"/>
                  </a:lnTo>
                  <a:lnTo>
                    <a:pt x="382" y="394"/>
                  </a:lnTo>
                  <a:lnTo>
                    <a:pt x="328" y="510"/>
                  </a:lnTo>
                  <a:lnTo>
                    <a:pt x="328" y="510"/>
                  </a:lnTo>
                  <a:lnTo>
                    <a:pt x="292" y="589"/>
                  </a:lnTo>
                  <a:lnTo>
                    <a:pt x="252" y="674"/>
                  </a:lnTo>
                  <a:lnTo>
                    <a:pt x="252" y="674"/>
                  </a:lnTo>
                  <a:lnTo>
                    <a:pt x="235" y="706"/>
                  </a:lnTo>
                  <a:lnTo>
                    <a:pt x="212" y="743"/>
                  </a:lnTo>
                  <a:lnTo>
                    <a:pt x="187" y="782"/>
                  </a:lnTo>
                  <a:lnTo>
                    <a:pt x="157" y="823"/>
                  </a:lnTo>
                  <a:lnTo>
                    <a:pt x="123" y="867"/>
                  </a:lnTo>
                  <a:lnTo>
                    <a:pt x="86" y="911"/>
                  </a:lnTo>
                  <a:lnTo>
                    <a:pt x="45" y="958"/>
                  </a:lnTo>
                  <a:lnTo>
                    <a:pt x="0" y="1006"/>
                  </a:lnTo>
                  <a:lnTo>
                    <a:pt x="0" y="1006"/>
                  </a:lnTo>
                  <a:lnTo>
                    <a:pt x="17" y="1039"/>
                  </a:lnTo>
                  <a:lnTo>
                    <a:pt x="33" y="1069"/>
                  </a:lnTo>
                  <a:lnTo>
                    <a:pt x="51" y="1101"/>
                  </a:lnTo>
                  <a:lnTo>
                    <a:pt x="68" y="1130"/>
                  </a:lnTo>
                  <a:lnTo>
                    <a:pt x="68" y="1130"/>
                  </a:lnTo>
                  <a:lnTo>
                    <a:pt x="121" y="1074"/>
                  </a:lnTo>
                  <a:lnTo>
                    <a:pt x="170" y="1019"/>
                  </a:lnTo>
                  <a:lnTo>
                    <a:pt x="215" y="966"/>
                  </a:lnTo>
                  <a:lnTo>
                    <a:pt x="256" y="915"/>
                  </a:lnTo>
                  <a:lnTo>
                    <a:pt x="291" y="866"/>
                  </a:lnTo>
                  <a:lnTo>
                    <a:pt x="324" y="818"/>
                  </a:lnTo>
                  <a:lnTo>
                    <a:pt x="350" y="773"/>
                  </a:lnTo>
                  <a:lnTo>
                    <a:pt x="362" y="752"/>
                  </a:lnTo>
                  <a:lnTo>
                    <a:pt x="373" y="731"/>
                  </a:lnTo>
                  <a:lnTo>
                    <a:pt x="373" y="731"/>
                  </a:lnTo>
                  <a:lnTo>
                    <a:pt x="412" y="647"/>
                  </a:lnTo>
                  <a:lnTo>
                    <a:pt x="449" y="565"/>
                  </a:lnTo>
                  <a:lnTo>
                    <a:pt x="449" y="565"/>
                  </a:lnTo>
                  <a:lnTo>
                    <a:pt x="500" y="455"/>
                  </a:lnTo>
                  <a:lnTo>
                    <a:pt x="525" y="405"/>
                  </a:lnTo>
                  <a:lnTo>
                    <a:pt x="547" y="360"/>
                  </a:lnTo>
                  <a:lnTo>
                    <a:pt x="569" y="319"/>
                  </a:lnTo>
                  <a:lnTo>
                    <a:pt x="592" y="281"/>
                  </a:lnTo>
                  <a:lnTo>
                    <a:pt x="613" y="247"/>
                  </a:lnTo>
                  <a:lnTo>
                    <a:pt x="634" y="219"/>
                  </a:lnTo>
                  <a:lnTo>
                    <a:pt x="644" y="206"/>
                  </a:lnTo>
                  <a:lnTo>
                    <a:pt x="656" y="195"/>
                  </a:lnTo>
                  <a:lnTo>
                    <a:pt x="667" y="183"/>
                  </a:lnTo>
                  <a:lnTo>
                    <a:pt x="677" y="174"/>
                  </a:lnTo>
                  <a:lnTo>
                    <a:pt x="689" y="165"/>
                  </a:lnTo>
                  <a:lnTo>
                    <a:pt x="701" y="157"/>
                  </a:lnTo>
                  <a:lnTo>
                    <a:pt x="711" y="151"/>
                  </a:lnTo>
                  <a:lnTo>
                    <a:pt x="724" y="145"/>
                  </a:lnTo>
                  <a:lnTo>
                    <a:pt x="736" y="142"/>
                  </a:lnTo>
                  <a:lnTo>
                    <a:pt x="747" y="138"/>
                  </a:lnTo>
                  <a:lnTo>
                    <a:pt x="760" y="136"/>
                  </a:lnTo>
                  <a:lnTo>
                    <a:pt x="773" y="135"/>
                  </a:lnTo>
                  <a:lnTo>
                    <a:pt x="787" y="135"/>
                  </a:lnTo>
                  <a:lnTo>
                    <a:pt x="800" y="136"/>
                  </a:lnTo>
                  <a:lnTo>
                    <a:pt x="814" y="138"/>
                  </a:lnTo>
                  <a:lnTo>
                    <a:pt x="829" y="142"/>
                  </a:lnTo>
                  <a:lnTo>
                    <a:pt x="829" y="142"/>
                  </a:lnTo>
                  <a:lnTo>
                    <a:pt x="842" y="147"/>
                  </a:lnTo>
                  <a:lnTo>
                    <a:pt x="854" y="153"/>
                  </a:lnTo>
                  <a:lnTo>
                    <a:pt x="866" y="161"/>
                  </a:lnTo>
                  <a:lnTo>
                    <a:pt x="877" y="169"/>
                  </a:lnTo>
                  <a:lnTo>
                    <a:pt x="887" y="179"/>
                  </a:lnTo>
                  <a:lnTo>
                    <a:pt x="897" y="191"/>
                  </a:lnTo>
                  <a:lnTo>
                    <a:pt x="905" y="204"/>
                  </a:lnTo>
                  <a:lnTo>
                    <a:pt x="914" y="218"/>
                  </a:lnTo>
                  <a:lnTo>
                    <a:pt x="922" y="234"/>
                  </a:lnTo>
                  <a:lnTo>
                    <a:pt x="929" y="251"/>
                  </a:lnTo>
                  <a:lnTo>
                    <a:pt x="935" y="268"/>
                  </a:lnTo>
                  <a:lnTo>
                    <a:pt x="939" y="287"/>
                  </a:lnTo>
                  <a:lnTo>
                    <a:pt x="944" y="307"/>
                  </a:lnTo>
                  <a:lnTo>
                    <a:pt x="946" y="328"/>
                  </a:lnTo>
                  <a:lnTo>
                    <a:pt x="950" y="349"/>
                  </a:lnTo>
                  <a:lnTo>
                    <a:pt x="951" y="371"/>
                  </a:lnTo>
                  <a:lnTo>
                    <a:pt x="951" y="371"/>
                  </a:lnTo>
                  <a:lnTo>
                    <a:pt x="951" y="393"/>
                  </a:lnTo>
                  <a:lnTo>
                    <a:pt x="951" y="415"/>
                  </a:lnTo>
                  <a:lnTo>
                    <a:pt x="950" y="436"/>
                  </a:lnTo>
                  <a:lnTo>
                    <a:pt x="949" y="458"/>
                  </a:lnTo>
                  <a:lnTo>
                    <a:pt x="946" y="480"/>
                  </a:lnTo>
                  <a:lnTo>
                    <a:pt x="943" y="501"/>
                  </a:lnTo>
                  <a:lnTo>
                    <a:pt x="938" y="524"/>
                  </a:lnTo>
                  <a:lnTo>
                    <a:pt x="934" y="546"/>
                  </a:lnTo>
                  <a:lnTo>
                    <a:pt x="928" y="568"/>
                  </a:lnTo>
                  <a:lnTo>
                    <a:pt x="921" y="590"/>
                  </a:lnTo>
                  <a:lnTo>
                    <a:pt x="914" y="613"/>
                  </a:lnTo>
                  <a:lnTo>
                    <a:pt x="904" y="635"/>
                  </a:lnTo>
                  <a:lnTo>
                    <a:pt x="896" y="656"/>
                  </a:lnTo>
                  <a:lnTo>
                    <a:pt x="886" y="678"/>
                  </a:lnTo>
                  <a:lnTo>
                    <a:pt x="875" y="699"/>
                  </a:lnTo>
                  <a:lnTo>
                    <a:pt x="863" y="720"/>
                  </a:lnTo>
                  <a:lnTo>
                    <a:pt x="852" y="741"/>
                  </a:lnTo>
                  <a:lnTo>
                    <a:pt x="839" y="761"/>
                  </a:lnTo>
                  <a:lnTo>
                    <a:pt x="825" y="781"/>
                  </a:lnTo>
                  <a:lnTo>
                    <a:pt x="809" y="801"/>
                  </a:lnTo>
                  <a:lnTo>
                    <a:pt x="794" y="820"/>
                  </a:lnTo>
                  <a:lnTo>
                    <a:pt x="778" y="839"/>
                  </a:lnTo>
                  <a:lnTo>
                    <a:pt x="761" y="857"/>
                  </a:lnTo>
                  <a:lnTo>
                    <a:pt x="744" y="874"/>
                  </a:lnTo>
                  <a:lnTo>
                    <a:pt x="725" y="891"/>
                  </a:lnTo>
                  <a:lnTo>
                    <a:pt x="705" y="908"/>
                  </a:lnTo>
                  <a:lnTo>
                    <a:pt x="685" y="923"/>
                  </a:lnTo>
                  <a:lnTo>
                    <a:pt x="664" y="937"/>
                  </a:lnTo>
                  <a:lnTo>
                    <a:pt x="643" y="951"/>
                  </a:lnTo>
                  <a:lnTo>
                    <a:pt x="620" y="964"/>
                  </a:lnTo>
                  <a:lnTo>
                    <a:pt x="596" y="977"/>
                  </a:lnTo>
                  <a:lnTo>
                    <a:pt x="573" y="987"/>
                  </a:lnTo>
                  <a:lnTo>
                    <a:pt x="573" y="987"/>
                  </a:lnTo>
                  <a:lnTo>
                    <a:pt x="623" y="919"/>
                  </a:lnTo>
                  <a:lnTo>
                    <a:pt x="670" y="855"/>
                  </a:lnTo>
                  <a:lnTo>
                    <a:pt x="691" y="823"/>
                  </a:lnTo>
                  <a:lnTo>
                    <a:pt x="712" y="793"/>
                  </a:lnTo>
                  <a:lnTo>
                    <a:pt x="731" y="763"/>
                  </a:lnTo>
                  <a:lnTo>
                    <a:pt x="749" y="731"/>
                  </a:lnTo>
                  <a:lnTo>
                    <a:pt x="766" y="700"/>
                  </a:lnTo>
                  <a:lnTo>
                    <a:pt x="781" y="669"/>
                  </a:lnTo>
                  <a:lnTo>
                    <a:pt x="795" y="636"/>
                  </a:lnTo>
                  <a:lnTo>
                    <a:pt x="808" y="603"/>
                  </a:lnTo>
                  <a:lnTo>
                    <a:pt x="820" y="569"/>
                  </a:lnTo>
                  <a:lnTo>
                    <a:pt x="829" y="533"/>
                  </a:lnTo>
                  <a:lnTo>
                    <a:pt x="838" y="497"/>
                  </a:lnTo>
                  <a:lnTo>
                    <a:pt x="845" y="457"/>
                  </a:lnTo>
                  <a:lnTo>
                    <a:pt x="845" y="457"/>
                  </a:lnTo>
                  <a:lnTo>
                    <a:pt x="847" y="441"/>
                  </a:lnTo>
                  <a:lnTo>
                    <a:pt x="849" y="419"/>
                  </a:lnTo>
                  <a:lnTo>
                    <a:pt x="849" y="396"/>
                  </a:lnTo>
                  <a:lnTo>
                    <a:pt x="848" y="383"/>
                  </a:lnTo>
                  <a:lnTo>
                    <a:pt x="847" y="371"/>
                  </a:lnTo>
                  <a:lnTo>
                    <a:pt x="843" y="359"/>
                  </a:lnTo>
                  <a:lnTo>
                    <a:pt x="840" y="348"/>
                  </a:lnTo>
                  <a:lnTo>
                    <a:pt x="834" y="338"/>
                  </a:lnTo>
                  <a:lnTo>
                    <a:pt x="827" y="327"/>
                  </a:lnTo>
                  <a:lnTo>
                    <a:pt x="818" y="319"/>
                  </a:lnTo>
                  <a:lnTo>
                    <a:pt x="807" y="312"/>
                  </a:lnTo>
                  <a:lnTo>
                    <a:pt x="794" y="307"/>
                  </a:lnTo>
                  <a:lnTo>
                    <a:pt x="779" y="305"/>
                  </a:lnTo>
                  <a:lnTo>
                    <a:pt x="779" y="305"/>
                  </a:lnTo>
                  <a:lnTo>
                    <a:pt x="763" y="304"/>
                  </a:lnTo>
                  <a:lnTo>
                    <a:pt x="747" y="306"/>
                  </a:lnTo>
                  <a:lnTo>
                    <a:pt x="733" y="309"/>
                  </a:lnTo>
                  <a:lnTo>
                    <a:pt x="719" y="315"/>
                  </a:lnTo>
                  <a:lnTo>
                    <a:pt x="708" y="323"/>
                  </a:lnTo>
                  <a:lnTo>
                    <a:pt x="696" y="333"/>
                  </a:lnTo>
                  <a:lnTo>
                    <a:pt x="684" y="342"/>
                  </a:lnTo>
                  <a:lnTo>
                    <a:pt x="675" y="354"/>
                  </a:lnTo>
                  <a:lnTo>
                    <a:pt x="665" y="366"/>
                  </a:lnTo>
                  <a:lnTo>
                    <a:pt x="658" y="377"/>
                  </a:lnTo>
                  <a:lnTo>
                    <a:pt x="650" y="389"/>
                  </a:lnTo>
                  <a:lnTo>
                    <a:pt x="644" y="401"/>
                  </a:lnTo>
                  <a:lnTo>
                    <a:pt x="635" y="422"/>
                  </a:lnTo>
                  <a:lnTo>
                    <a:pt x="630" y="438"/>
                  </a:lnTo>
                  <a:lnTo>
                    <a:pt x="630" y="438"/>
                  </a:lnTo>
                  <a:lnTo>
                    <a:pt x="615" y="497"/>
                  </a:lnTo>
                  <a:lnTo>
                    <a:pt x="599" y="553"/>
                  </a:lnTo>
                  <a:lnTo>
                    <a:pt x="582" y="608"/>
                  </a:lnTo>
                  <a:lnTo>
                    <a:pt x="564" y="662"/>
                  </a:lnTo>
                  <a:lnTo>
                    <a:pt x="545" y="713"/>
                  </a:lnTo>
                  <a:lnTo>
                    <a:pt x="524" y="764"/>
                  </a:lnTo>
                  <a:lnTo>
                    <a:pt x="500" y="814"/>
                  </a:lnTo>
                  <a:lnTo>
                    <a:pt x="475" y="862"/>
                  </a:lnTo>
                  <a:lnTo>
                    <a:pt x="461" y="887"/>
                  </a:lnTo>
                  <a:lnTo>
                    <a:pt x="446" y="910"/>
                  </a:lnTo>
                  <a:lnTo>
                    <a:pt x="431" y="933"/>
                  </a:lnTo>
                  <a:lnTo>
                    <a:pt x="415" y="958"/>
                  </a:lnTo>
                  <a:lnTo>
                    <a:pt x="398" y="981"/>
                  </a:lnTo>
                  <a:lnTo>
                    <a:pt x="381" y="1005"/>
                  </a:lnTo>
                  <a:lnTo>
                    <a:pt x="362" y="1027"/>
                  </a:lnTo>
                  <a:lnTo>
                    <a:pt x="342" y="1051"/>
                  </a:lnTo>
                  <a:lnTo>
                    <a:pt x="321" y="1074"/>
                  </a:lnTo>
                  <a:lnTo>
                    <a:pt x="300" y="1097"/>
                  </a:lnTo>
                  <a:lnTo>
                    <a:pt x="278" y="1121"/>
                  </a:lnTo>
                  <a:lnTo>
                    <a:pt x="253" y="1143"/>
                  </a:lnTo>
                  <a:lnTo>
                    <a:pt x="229" y="1166"/>
                  </a:lnTo>
                  <a:lnTo>
                    <a:pt x="203" y="1190"/>
                  </a:lnTo>
                  <a:lnTo>
                    <a:pt x="176" y="1213"/>
                  </a:lnTo>
                  <a:lnTo>
                    <a:pt x="147" y="1237"/>
                  </a:lnTo>
                  <a:lnTo>
                    <a:pt x="147" y="1237"/>
                  </a:lnTo>
                  <a:lnTo>
                    <a:pt x="170" y="1262"/>
                  </a:lnTo>
                  <a:lnTo>
                    <a:pt x="194" y="1288"/>
                  </a:lnTo>
                  <a:lnTo>
                    <a:pt x="218" y="1312"/>
                  </a:lnTo>
                  <a:lnTo>
                    <a:pt x="243" y="1335"/>
                  </a:lnTo>
                  <a:lnTo>
                    <a:pt x="243" y="1335"/>
                  </a:lnTo>
                  <a:lnTo>
                    <a:pt x="292" y="1300"/>
                  </a:lnTo>
                  <a:lnTo>
                    <a:pt x="339" y="1267"/>
                  </a:lnTo>
                  <a:lnTo>
                    <a:pt x="386" y="1237"/>
                  </a:lnTo>
                  <a:lnTo>
                    <a:pt x="430" y="1209"/>
                  </a:lnTo>
                  <a:lnTo>
                    <a:pt x="473" y="1183"/>
                  </a:lnTo>
                  <a:lnTo>
                    <a:pt x="514" y="1161"/>
                  </a:lnTo>
                  <a:lnTo>
                    <a:pt x="554" y="1142"/>
                  </a:lnTo>
                  <a:lnTo>
                    <a:pt x="592" y="1125"/>
                  </a:lnTo>
                  <a:lnTo>
                    <a:pt x="592" y="1125"/>
                  </a:lnTo>
                  <a:lnTo>
                    <a:pt x="624" y="1113"/>
                  </a:lnTo>
                  <a:lnTo>
                    <a:pt x="656" y="1099"/>
                  </a:lnTo>
                  <a:lnTo>
                    <a:pt x="686" y="1082"/>
                  </a:lnTo>
                  <a:lnTo>
                    <a:pt x="716" y="1066"/>
                  </a:lnTo>
                  <a:lnTo>
                    <a:pt x="744" y="1047"/>
                  </a:lnTo>
                  <a:lnTo>
                    <a:pt x="771" y="1028"/>
                  </a:lnTo>
                  <a:lnTo>
                    <a:pt x="797" y="1008"/>
                  </a:lnTo>
                  <a:lnTo>
                    <a:pt x="821" y="988"/>
                  </a:lnTo>
                  <a:lnTo>
                    <a:pt x="845" y="966"/>
                  </a:lnTo>
                  <a:lnTo>
                    <a:pt x="867" y="944"/>
                  </a:lnTo>
                  <a:lnTo>
                    <a:pt x="888" y="921"/>
                  </a:lnTo>
                  <a:lnTo>
                    <a:pt x="908" y="897"/>
                  </a:lnTo>
                  <a:lnTo>
                    <a:pt x="927" y="873"/>
                  </a:lnTo>
                  <a:lnTo>
                    <a:pt x="944" y="848"/>
                  </a:lnTo>
                  <a:lnTo>
                    <a:pt x="960" y="822"/>
                  </a:lnTo>
                  <a:lnTo>
                    <a:pt x="977" y="796"/>
                  </a:lnTo>
                  <a:lnTo>
                    <a:pt x="991" y="771"/>
                  </a:lnTo>
                  <a:lnTo>
                    <a:pt x="1004" y="744"/>
                  </a:lnTo>
                  <a:lnTo>
                    <a:pt x="1017" y="717"/>
                  </a:lnTo>
                  <a:lnTo>
                    <a:pt x="1028" y="690"/>
                  </a:lnTo>
                  <a:lnTo>
                    <a:pt x="1038" y="662"/>
                  </a:lnTo>
                  <a:lnTo>
                    <a:pt x="1047" y="635"/>
                  </a:lnTo>
                  <a:lnTo>
                    <a:pt x="1055" y="607"/>
                  </a:lnTo>
                  <a:lnTo>
                    <a:pt x="1062" y="580"/>
                  </a:lnTo>
                  <a:lnTo>
                    <a:pt x="1069" y="552"/>
                  </a:lnTo>
                  <a:lnTo>
                    <a:pt x="1074" y="525"/>
                  </a:lnTo>
                  <a:lnTo>
                    <a:pt x="1078" y="498"/>
                  </a:lnTo>
                  <a:lnTo>
                    <a:pt x="1081" y="471"/>
                  </a:lnTo>
                  <a:lnTo>
                    <a:pt x="1083" y="444"/>
                  </a:lnTo>
                  <a:lnTo>
                    <a:pt x="1085" y="417"/>
                  </a:lnTo>
                  <a:lnTo>
                    <a:pt x="1085" y="391"/>
                  </a:lnTo>
                  <a:lnTo>
                    <a:pt x="1085" y="366"/>
                  </a:lnTo>
                  <a:lnTo>
                    <a:pt x="1085" y="3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83" name="Freeform 15"/>
            <p:cNvSpPr>
              <a:spLocks/>
            </p:cNvSpPr>
            <p:nvPr/>
          </p:nvSpPr>
          <p:spPr bwMode="auto">
            <a:xfrm>
              <a:off x="3346450" y="2720976"/>
              <a:ext cx="447675" cy="563563"/>
            </a:xfrm>
            <a:custGeom>
              <a:avLst/>
              <a:gdLst>
                <a:gd name="T0" fmla="*/ 842 w 1692"/>
                <a:gd name="T1" fmla="*/ 2095 h 2130"/>
                <a:gd name="T2" fmla="*/ 794 w 1692"/>
                <a:gd name="T3" fmla="*/ 2124 h 2130"/>
                <a:gd name="T4" fmla="*/ 873 w 1692"/>
                <a:gd name="T5" fmla="*/ 2130 h 2130"/>
                <a:gd name="T6" fmla="*/ 1022 w 1692"/>
                <a:gd name="T7" fmla="*/ 2113 h 2130"/>
                <a:gd name="T8" fmla="*/ 1163 w 1692"/>
                <a:gd name="T9" fmla="*/ 2067 h 2130"/>
                <a:gd name="T10" fmla="*/ 1294 w 1692"/>
                <a:gd name="T11" fmla="*/ 1993 h 2130"/>
                <a:gd name="T12" fmla="*/ 1412 w 1692"/>
                <a:gd name="T13" fmla="*/ 1894 h 2130"/>
                <a:gd name="T14" fmla="*/ 1466 w 1692"/>
                <a:gd name="T15" fmla="*/ 1821 h 2130"/>
                <a:gd name="T16" fmla="*/ 1529 w 1692"/>
                <a:gd name="T17" fmla="*/ 1715 h 2130"/>
                <a:gd name="T18" fmla="*/ 1582 w 1692"/>
                <a:gd name="T19" fmla="*/ 1604 h 2130"/>
                <a:gd name="T20" fmla="*/ 1649 w 1692"/>
                <a:gd name="T21" fmla="*/ 1398 h 2130"/>
                <a:gd name="T22" fmla="*/ 1687 w 1692"/>
                <a:gd name="T23" fmla="*/ 1156 h 2130"/>
                <a:gd name="T24" fmla="*/ 1691 w 1692"/>
                <a:gd name="T25" fmla="*/ 977 h 2130"/>
                <a:gd name="T26" fmla="*/ 1677 w 1692"/>
                <a:gd name="T27" fmla="*/ 822 h 2130"/>
                <a:gd name="T28" fmla="*/ 1644 w 1692"/>
                <a:gd name="T29" fmla="*/ 667 h 2130"/>
                <a:gd name="T30" fmla="*/ 1594 w 1692"/>
                <a:gd name="T31" fmla="*/ 518 h 2130"/>
                <a:gd name="T32" fmla="*/ 1521 w 1692"/>
                <a:gd name="T33" fmla="*/ 377 h 2130"/>
                <a:gd name="T34" fmla="*/ 1428 w 1692"/>
                <a:gd name="T35" fmla="*/ 252 h 2130"/>
                <a:gd name="T36" fmla="*/ 1310 w 1692"/>
                <a:gd name="T37" fmla="*/ 145 h 2130"/>
                <a:gd name="T38" fmla="*/ 1169 w 1692"/>
                <a:gd name="T39" fmla="*/ 64 h 2130"/>
                <a:gd name="T40" fmla="*/ 1001 w 1692"/>
                <a:gd name="T41" fmla="*/ 14 h 2130"/>
                <a:gd name="T42" fmla="*/ 926 w 1692"/>
                <a:gd name="T43" fmla="*/ 4 h 2130"/>
                <a:gd name="T44" fmla="*/ 835 w 1692"/>
                <a:gd name="T45" fmla="*/ 0 h 2130"/>
                <a:gd name="T46" fmla="*/ 751 w 1692"/>
                <a:gd name="T47" fmla="*/ 7 h 2130"/>
                <a:gd name="T48" fmla="*/ 655 w 1692"/>
                <a:gd name="T49" fmla="*/ 32 h 2130"/>
                <a:gd name="T50" fmla="*/ 521 w 1692"/>
                <a:gd name="T51" fmla="*/ 101 h 2130"/>
                <a:gd name="T52" fmla="*/ 409 w 1692"/>
                <a:gd name="T53" fmla="*/ 200 h 2130"/>
                <a:gd name="T54" fmla="*/ 315 w 1692"/>
                <a:gd name="T55" fmla="*/ 322 h 2130"/>
                <a:gd name="T56" fmla="*/ 234 w 1692"/>
                <a:gd name="T57" fmla="*/ 461 h 2130"/>
                <a:gd name="T58" fmla="*/ 130 w 1692"/>
                <a:gd name="T59" fmla="*/ 685 h 2130"/>
                <a:gd name="T60" fmla="*/ 27 w 1692"/>
                <a:gd name="T61" fmla="*/ 924 h 2130"/>
                <a:gd name="T62" fmla="*/ 0 w 1692"/>
                <a:gd name="T63" fmla="*/ 1039 h 2130"/>
                <a:gd name="T64" fmla="*/ 7 w 1692"/>
                <a:gd name="T65" fmla="*/ 1178 h 2130"/>
                <a:gd name="T66" fmla="*/ 69 w 1692"/>
                <a:gd name="T67" fmla="*/ 1136 h 2130"/>
                <a:gd name="T68" fmla="*/ 143 w 1692"/>
                <a:gd name="T69" fmla="*/ 992 h 2130"/>
                <a:gd name="T70" fmla="*/ 253 w 1692"/>
                <a:gd name="T71" fmla="*/ 738 h 2130"/>
                <a:gd name="T72" fmla="*/ 367 w 1692"/>
                <a:gd name="T73" fmla="*/ 494 h 2130"/>
                <a:gd name="T74" fmla="*/ 439 w 1692"/>
                <a:gd name="T75" fmla="*/ 375 h 2130"/>
                <a:gd name="T76" fmla="*/ 521 w 1692"/>
                <a:gd name="T77" fmla="*/ 274 h 2130"/>
                <a:gd name="T78" fmla="*/ 616 w 1692"/>
                <a:gd name="T79" fmla="*/ 198 h 2130"/>
                <a:gd name="T80" fmla="*/ 729 w 1692"/>
                <a:gd name="T81" fmla="*/ 149 h 2130"/>
                <a:gd name="T82" fmla="*/ 861 w 1692"/>
                <a:gd name="T83" fmla="*/ 134 h 2130"/>
                <a:gd name="T84" fmla="*/ 977 w 1692"/>
                <a:gd name="T85" fmla="*/ 145 h 2130"/>
                <a:gd name="T86" fmla="*/ 1117 w 1692"/>
                <a:gd name="T87" fmla="*/ 189 h 2130"/>
                <a:gd name="T88" fmla="*/ 1237 w 1692"/>
                <a:gd name="T89" fmla="*/ 258 h 2130"/>
                <a:gd name="T90" fmla="*/ 1336 w 1692"/>
                <a:gd name="T91" fmla="*/ 350 h 2130"/>
                <a:gd name="T92" fmla="*/ 1415 w 1692"/>
                <a:gd name="T93" fmla="*/ 459 h 2130"/>
                <a:gd name="T94" fmla="*/ 1476 w 1692"/>
                <a:gd name="T95" fmla="*/ 581 h 2130"/>
                <a:gd name="T96" fmla="*/ 1519 w 1692"/>
                <a:gd name="T97" fmla="*/ 712 h 2130"/>
                <a:gd name="T98" fmla="*/ 1546 w 1692"/>
                <a:gd name="T99" fmla="*/ 847 h 2130"/>
                <a:gd name="T100" fmla="*/ 1558 w 1692"/>
                <a:gd name="T101" fmla="*/ 981 h 2130"/>
                <a:gd name="T102" fmla="*/ 1558 w 1692"/>
                <a:gd name="T103" fmla="*/ 1110 h 2130"/>
                <a:gd name="T104" fmla="*/ 1536 w 1692"/>
                <a:gd name="T105" fmla="*/ 1282 h 2130"/>
                <a:gd name="T106" fmla="*/ 1494 w 1692"/>
                <a:gd name="T107" fmla="*/ 1452 h 2130"/>
                <a:gd name="T108" fmla="*/ 1430 w 1692"/>
                <a:gd name="T109" fmla="*/ 1612 h 2130"/>
                <a:gd name="T110" fmla="*/ 1344 w 1692"/>
                <a:gd name="T111" fmla="*/ 1760 h 2130"/>
                <a:gd name="T112" fmla="*/ 1238 w 1692"/>
                <a:gd name="T113" fmla="*/ 1886 h 2130"/>
                <a:gd name="T114" fmla="*/ 1109 w 1692"/>
                <a:gd name="T115" fmla="*/ 1988 h 2130"/>
                <a:gd name="T116" fmla="*/ 958 w 1692"/>
                <a:gd name="T117" fmla="*/ 2061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2" h="2130">
                  <a:moveTo>
                    <a:pt x="917" y="2072"/>
                  </a:moveTo>
                  <a:lnTo>
                    <a:pt x="917" y="2072"/>
                  </a:lnTo>
                  <a:lnTo>
                    <a:pt x="880" y="2083"/>
                  </a:lnTo>
                  <a:lnTo>
                    <a:pt x="842" y="2095"/>
                  </a:lnTo>
                  <a:lnTo>
                    <a:pt x="805" y="2108"/>
                  </a:lnTo>
                  <a:lnTo>
                    <a:pt x="767" y="2120"/>
                  </a:lnTo>
                  <a:lnTo>
                    <a:pt x="767" y="2120"/>
                  </a:lnTo>
                  <a:lnTo>
                    <a:pt x="794" y="2124"/>
                  </a:lnTo>
                  <a:lnTo>
                    <a:pt x="820" y="2126"/>
                  </a:lnTo>
                  <a:lnTo>
                    <a:pt x="847" y="2129"/>
                  </a:lnTo>
                  <a:lnTo>
                    <a:pt x="873" y="2130"/>
                  </a:lnTo>
                  <a:lnTo>
                    <a:pt x="873" y="2130"/>
                  </a:lnTo>
                  <a:lnTo>
                    <a:pt x="911" y="2129"/>
                  </a:lnTo>
                  <a:lnTo>
                    <a:pt x="949" y="2125"/>
                  </a:lnTo>
                  <a:lnTo>
                    <a:pt x="986" y="2120"/>
                  </a:lnTo>
                  <a:lnTo>
                    <a:pt x="1022" y="2113"/>
                  </a:lnTo>
                  <a:lnTo>
                    <a:pt x="1059" y="2104"/>
                  </a:lnTo>
                  <a:lnTo>
                    <a:pt x="1094" y="2093"/>
                  </a:lnTo>
                  <a:lnTo>
                    <a:pt x="1129" y="2081"/>
                  </a:lnTo>
                  <a:lnTo>
                    <a:pt x="1163" y="2067"/>
                  </a:lnTo>
                  <a:lnTo>
                    <a:pt x="1197" y="2051"/>
                  </a:lnTo>
                  <a:lnTo>
                    <a:pt x="1230" y="2034"/>
                  </a:lnTo>
                  <a:lnTo>
                    <a:pt x="1262" y="2014"/>
                  </a:lnTo>
                  <a:lnTo>
                    <a:pt x="1294" y="1993"/>
                  </a:lnTo>
                  <a:lnTo>
                    <a:pt x="1325" y="1971"/>
                  </a:lnTo>
                  <a:lnTo>
                    <a:pt x="1355" y="1947"/>
                  </a:lnTo>
                  <a:lnTo>
                    <a:pt x="1384" y="1921"/>
                  </a:lnTo>
                  <a:lnTo>
                    <a:pt x="1412" y="1894"/>
                  </a:lnTo>
                  <a:lnTo>
                    <a:pt x="1412" y="1894"/>
                  </a:lnTo>
                  <a:lnTo>
                    <a:pt x="1431" y="1871"/>
                  </a:lnTo>
                  <a:lnTo>
                    <a:pt x="1450" y="1846"/>
                  </a:lnTo>
                  <a:lnTo>
                    <a:pt x="1466" y="1821"/>
                  </a:lnTo>
                  <a:lnTo>
                    <a:pt x="1484" y="1795"/>
                  </a:lnTo>
                  <a:lnTo>
                    <a:pt x="1499" y="1769"/>
                  </a:lnTo>
                  <a:lnTo>
                    <a:pt x="1515" y="1742"/>
                  </a:lnTo>
                  <a:lnTo>
                    <a:pt x="1529" y="1715"/>
                  </a:lnTo>
                  <a:lnTo>
                    <a:pt x="1543" y="1688"/>
                  </a:lnTo>
                  <a:lnTo>
                    <a:pt x="1558" y="1660"/>
                  </a:lnTo>
                  <a:lnTo>
                    <a:pt x="1570" y="1632"/>
                  </a:lnTo>
                  <a:lnTo>
                    <a:pt x="1582" y="1604"/>
                  </a:lnTo>
                  <a:lnTo>
                    <a:pt x="1594" y="1575"/>
                  </a:lnTo>
                  <a:lnTo>
                    <a:pt x="1615" y="1516"/>
                  </a:lnTo>
                  <a:lnTo>
                    <a:pt x="1632" y="1458"/>
                  </a:lnTo>
                  <a:lnTo>
                    <a:pt x="1649" y="1398"/>
                  </a:lnTo>
                  <a:lnTo>
                    <a:pt x="1662" y="1337"/>
                  </a:lnTo>
                  <a:lnTo>
                    <a:pt x="1673" y="1276"/>
                  </a:lnTo>
                  <a:lnTo>
                    <a:pt x="1682" y="1215"/>
                  </a:lnTo>
                  <a:lnTo>
                    <a:pt x="1687" y="1156"/>
                  </a:lnTo>
                  <a:lnTo>
                    <a:pt x="1691" y="1095"/>
                  </a:lnTo>
                  <a:lnTo>
                    <a:pt x="1692" y="1035"/>
                  </a:lnTo>
                  <a:lnTo>
                    <a:pt x="1691" y="977"/>
                  </a:lnTo>
                  <a:lnTo>
                    <a:pt x="1691" y="977"/>
                  </a:lnTo>
                  <a:lnTo>
                    <a:pt x="1689" y="938"/>
                  </a:lnTo>
                  <a:lnTo>
                    <a:pt x="1686" y="899"/>
                  </a:lnTo>
                  <a:lnTo>
                    <a:pt x="1682" y="861"/>
                  </a:lnTo>
                  <a:lnTo>
                    <a:pt x="1677" y="822"/>
                  </a:lnTo>
                  <a:lnTo>
                    <a:pt x="1670" y="783"/>
                  </a:lnTo>
                  <a:lnTo>
                    <a:pt x="1663" y="745"/>
                  </a:lnTo>
                  <a:lnTo>
                    <a:pt x="1655" y="706"/>
                  </a:lnTo>
                  <a:lnTo>
                    <a:pt x="1644" y="667"/>
                  </a:lnTo>
                  <a:lnTo>
                    <a:pt x="1634" y="630"/>
                  </a:lnTo>
                  <a:lnTo>
                    <a:pt x="1622" y="591"/>
                  </a:lnTo>
                  <a:lnTo>
                    <a:pt x="1608" y="554"/>
                  </a:lnTo>
                  <a:lnTo>
                    <a:pt x="1594" y="518"/>
                  </a:lnTo>
                  <a:lnTo>
                    <a:pt x="1577" y="481"/>
                  </a:lnTo>
                  <a:lnTo>
                    <a:pt x="1560" y="446"/>
                  </a:lnTo>
                  <a:lnTo>
                    <a:pt x="1541" y="411"/>
                  </a:lnTo>
                  <a:lnTo>
                    <a:pt x="1521" y="377"/>
                  </a:lnTo>
                  <a:lnTo>
                    <a:pt x="1500" y="344"/>
                  </a:lnTo>
                  <a:lnTo>
                    <a:pt x="1478" y="313"/>
                  </a:lnTo>
                  <a:lnTo>
                    <a:pt x="1453" y="281"/>
                  </a:lnTo>
                  <a:lnTo>
                    <a:pt x="1428" y="252"/>
                  </a:lnTo>
                  <a:lnTo>
                    <a:pt x="1401" y="222"/>
                  </a:lnTo>
                  <a:lnTo>
                    <a:pt x="1373" y="196"/>
                  </a:lnTo>
                  <a:lnTo>
                    <a:pt x="1342" y="170"/>
                  </a:lnTo>
                  <a:lnTo>
                    <a:pt x="1310" y="145"/>
                  </a:lnTo>
                  <a:lnTo>
                    <a:pt x="1278" y="123"/>
                  </a:lnTo>
                  <a:lnTo>
                    <a:pt x="1243" y="102"/>
                  </a:lnTo>
                  <a:lnTo>
                    <a:pt x="1207" y="82"/>
                  </a:lnTo>
                  <a:lnTo>
                    <a:pt x="1169" y="64"/>
                  </a:lnTo>
                  <a:lnTo>
                    <a:pt x="1129" y="49"/>
                  </a:lnTo>
                  <a:lnTo>
                    <a:pt x="1088" y="35"/>
                  </a:lnTo>
                  <a:lnTo>
                    <a:pt x="1046" y="23"/>
                  </a:lnTo>
                  <a:lnTo>
                    <a:pt x="1001" y="14"/>
                  </a:lnTo>
                  <a:lnTo>
                    <a:pt x="1001" y="14"/>
                  </a:lnTo>
                  <a:lnTo>
                    <a:pt x="976" y="9"/>
                  </a:lnTo>
                  <a:lnTo>
                    <a:pt x="951" y="6"/>
                  </a:lnTo>
                  <a:lnTo>
                    <a:pt x="926" y="4"/>
                  </a:lnTo>
                  <a:lnTo>
                    <a:pt x="903" y="1"/>
                  </a:lnTo>
                  <a:lnTo>
                    <a:pt x="880" y="0"/>
                  </a:lnTo>
                  <a:lnTo>
                    <a:pt x="857" y="0"/>
                  </a:lnTo>
                  <a:lnTo>
                    <a:pt x="835" y="0"/>
                  </a:lnTo>
                  <a:lnTo>
                    <a:pt x="813" y="0"/>
                  </a:lnTo>
                  <a:lnTo>
                    <a:pt x="792" y="2"/>
                  </a:lnTo>
                  <a:lnTo>
                    <a:pt x="771" y="5"/>
                  </a:lnTo>
                  <a:lnTo>
                    <a:pt x="751" y="7"/>
                  </a:lnTo>
                  <a:lnTo>
                    <a:pt x="731" y="11"/>
                  </a:lnTo>
                  <a:lnTo>
                    <a:pt x="711" y="15"/>
                  </a:lnTo>
                  <a:lnTo>
                    <a:pt x="692" y="20"/>
                  </a:lnTo>
                  <a:lnTo>
                    <a:pt x="655" y="32"/>
                  </a:lnTo>
                  <a:lnTo>
                    <a:pt x="620" y="46"/>
                  </a:lnTo>
                  <a:lnTo>
                    <a:pt x="585" y="62"/>
                  </a:lnTo>
                  <a:lnTo>
                    <a:pt x="553" y="80"/>
                  </a:lnTo>
                  <a:lnTo>
                    <a:pt x="521" y="101"/>
                  </a:lnTo>
                  <a:lnTo>
                    <a:pt x="491" y="123"/>
                  </a:lnTo>
                  <a:lnTo>
                    <a:pt x="463" y="146"/>
                  </a:lnTo>
                  <a:lnTo>
                    <a:pt x="436" y="172"/>
                  </a:lnTo>
                  <a:lnTo>
                    <a:pt x="409" y="200"/>
                  </a:lnTo>
                  <a:lnTo>
                    <a:pt x="384" y="228"/>
                  </a:lnTo>
                  <a:lnTo>
                    <a:pt x="360" y="259"/>
                  </a:lnTo>
                  <a:lnTo>
                    <a:pt x="337" y="290"/>
                  </a:lnTo>
                  <a:lnTo>
                    <a:pt x="315" y="322"/>
                  </a:lnTo>
                  <a:lnTo>
                    <a:pt x="293" y="356"/>
                  </a:lnTo>
                  <a:lnTo>
                    <a:pt x="273" y="390"/>
                  </a:lnTo>
                  <a:lnTo>
                    <a:pt x="253" y="425"/>
                  </a:lnTo>
                  <a:lnTo>
                    <a:pt x="234" y="461"/>
                  </a:lnTo>
                  <a:lnTo>
                    <a:pt x="216" y="498"/>
                  </a:lnTo>
                  <a:lnTo>
                    <a:pt x="198" y="535"/>
                  </a:lnTo>
                  <a:lnTo>
                    <a:pt x="163" y="610"/>
                  </a:lnTo>
                  <a:lnTo>
                    <a:pt x="130" y="685"/>
                  </a:lnTo>
                  <a:lnTo>
                    <a:pt x="99" y="760"/>
                  </a:lnTo>
                  <a:lnTo>
                    <a:pt x="99" y="760"/>
                  </a:lnTo>
                  <a:lnTo>
                    <a:pt x="51" y="870"/>
                  </a:lnTo>
                  <a:lnTo>
                    <a:pt x="27" y="924"/>
                  </a:lnTo>
                  <a:lnTo>
                    <a:pt x="3" y="978"/>
                  </a:lnTo>
                  <a:lnTo>
                    <a:pt x="3" y="978"/>
                  </a:lnTo>
                  <a:lnTo>
                    <a:pt x="0" y="1007"/>
                  </a:lnTo>
                  <a:lnTo>
                    <a:pt x="0" y="1039"/>
                  </a:lnTo>
                  <a:lnTo>
                    <a:pt x="0" y="1039"/>
                  </a:lnTo>
                  <a:lnTo>
                    <a:pt x="0" y="1085"/>
                  </a:lnTo>
                  <a:lnTo>
                    <a:pt x="4" y="1132"/>
                  </a:lnTo>
                  <a:lnTo>
                    <a:pt x="7" y="1178"/>
                  </a:lnTo>
                  <a:lnTo>
                    <a:pt x="13" y="1224"/>
                  </a:lnTo>
                  <a:lnTo>
                    <a:pt x="13" y="1224"/>
                  </a:lnTo>
                  <a:lnTo>
                    <a:pt x="42" y="1179"/>
                  </a:lnTo>
                  <a:lnTo>
                    <a:pt x="69" y="1136"/>
                  </a:lnTo>
                  <a:lnTo>
                    <a:pt x="94" y="1092"/>
                  </a:lnTo>
                  <a:lnTo>
                    <a:pt x="116" y="1050"/>
                  </a:lnTo>
                  <a:lnTo>
                    <a:pt x="116" y="1050"/>
                  </a:lnTo>
                  <a:lnTo>
                    <a:pt x="143" y="992"/>
                  </a:lnTo>
                  <a:lnTo>
                    <a:pt x="169" y="932"/>
                  </a:lnTo>
                  <a:lnTo>
                    <a:pt x="220" y="813"/>
                  </a:lnTo>
                  <a:lnTo>
                    <a:pt x="220" y="813"/>
                  </a:lnTo>
                  <a:lnTo>
                    <a:pt x="253" y="738"/>
                  </a:lnTo>
                  <a:lnTo>
                    <a:pt x="285" y="665"/>
                  </a:lnTo>
                  <a:lnTo>
                    <a:pt x="316" y="595"/>
                  </a:lnTo>
                  <a:lnTo>
                    <a:pt x="349" y="527"/>
                  </a:lnTo>
                  <a:lnTo>
                    <a:pt x="367" y="494"/>
                  </a:lnTo>
                  <a:lnTo>
                    <a:pt x="384" y="463"/>
                  </a:lnTo>
                  <a:lnTo>
                    <a:pt x="402" y="432"/>
                  </a:lnTo>
                  <a:lnTo>
                    <a:pt x="419" y="403"/>
                  </a:lnTo>
                  <a:lnTo>
                    <a:pt x="439" y="375"/>
                  </a:lnTo>
                  <a:lnTo>
                    <a:pt x="458" y="348"/>
                  </a:lnTo>
                  <a:lnTo>
                    <a:pt x="478" y="322"/>
                  </a:lnTo>
                  <a:lnTo>
                    <a:pt x="499" y="297"/>
                  </a:lnTo>
                  <a:lnTo>
                    <a:pt x="521" y="274"/>
                  </a:lnTo>
                  <a:lnTo>
                    <a:pt x="544" y="253"/>
                  </a:lnTo>
                  <a:lnTo>
                    <a:pt x="567" y="233"/>
                  </a:lnTo>
                  <a:lnTo>
                    <a:pt x="590" y="214"/>
                  </a:lnTo>
                  <a:lnTo>
                    <a:pt x="616" y="198"/>
                  </a:lnTo>
                  <a:lnTo>
                    <a:pt x="642" y="183"/>
                  </a:lnTo>
                  <a:lnTo>
                    <a:pt x="670" y="170"/>
                  </a:lnTo>
                  <a:lnTo>
                    <a:pt x="698" y="158"/>
                  </a:lnTo>
                  <a:lnTo>
                    <a:pt x="729" y="149"/>
                  </a:lnTo>
                  <a:lnTo>
                    <a:pt x="759" y="142"/>
                  </a:lnTo>
                  <a:lnTo>
                    <a:pt x="792" y="137"/>
                  </a:lnTo>
                  <a:lnTo>
                    <a:pt x="826" y="134"/>
                  </a:lnTo>
                  <a:lnTo>
                    <a:pt x="861" y="134"/>
                  </a:lnTo>
                  <a:lnTo>
                    <a:pt x="898" y="135"/>
                  </a:lnTo>
                  <a:lnTo>
                    <a:pt x="936" y="138"/>
                  </a:lnTo>
                  <a:lnTo>
                    <a:pt x="977" y="145"/>
                  </a:lnTo>
                  <a:lnTo>
                    <a:pt x="977" y="145"/>
                  </a:lnTo>
                  <a:lnTo>
                    <a:pt x="1014" y="153"/>
                  </a:lnTo>
                  <a:lnTo>
                    <a:pt x="1049" y="163"/>
                  </a:lnTo>
                  <a:lnTo>
                    <a:pt x="1084" y="174"/>
                  </a:lnTo>
                  <a:lnTo>
                    <a:pt x="1117" y="189"/>
                  </a:lnTo>
                  <a:lnTo>
                    <a:pt x="1150" y="204"/>
                  </a:lnTo>
                  <a:lnTo>
                    <a:pt x="1180" y="220"/>
                  </a:lnTo>
                  <a:lnTo>
                    <a:pt x="1210" y="239"/>
                  </a:lnTo>
                  <a:lnTo>
                    <a:pt x="1237" y="258"/>
                  </a:lnTo>
                  <a:lnTo>
                    <a:pt x="1264" y="279"/>
                  </a:lnTo>
                  <a:lnTo>
                    <a:pt x="1289" y="301"/>
                  </a:lnTo>
                  <a:lnTo>
                    <a:pt x="1313" y="326"/>
                  </a:lnTo>
                  <a:lnTo>
                    <a:pt x="1336" y="350"/>
                  </a:lnTo>
                  <a:lnTo>
                    <a:pt x="1357" y="376"/>
                  </a:lnTo>
                  <a:lnTo>
                    <a:pt x="1377" y="403"/>
                  </a:lnTo>
                  <a:lnTo>
                    <a:pt x="1397" y="431"/>
                  </a:lnTo>
                  <a:lnTo>
                    <a:pt x="1415" y="459"/>
                  </a:lnTo>
                  <a:lnTo>
                    <a:pt x="1431" y="488"/>
                  </a:lnTo>
                  <a:lnTo>
                    <a:pt x="1447" y="519"/>
                  </a:lnTo>
                  <a:lnTo>
                    <a:pt x="1461" y="549"/>
                  </a:lnTo>
                  <a:lnTo>
                    <a:pt x="1476" y="581"/>
                  </a:lnTo>
                  <a:lnTo>
                    <a:pt x="1487" y="614"/>
                  </a:lnTo>
                  <a:lnTo>
                    <a:pt x="1499" y="646"/>
                  </a:lnTo>
                  <a:lnTo>
                    <a:pt x="1510" y="679"/>
                  </a:lnTo>
                  <a:lnTo>
                    <a:pt x="1519" y="712"/>
                  </a:lnTo>
                  <a:lnTo>
                    <a:pt x="1527" y="746"/>
                  </a:lnTo>
                  <a:lnTo>
                    <a:pt x="1534" y="779"/>
                  </a:lnTo>
                  <a:lnTo>
                    <a:pt x="1540" y="813"/>
                  </a:lnTo>
                  <a:lnTo>
                    <a:pt x="1546" y="847"/>
                  </a:lnTo>
                  <a:lnTo>
                    <a:pt x="1550" y="881"/>
                  </a:lnTo>
                  <a:lnTo>
                    <a:pt x="1554" y="914"/>
                  </a:lnTo>
                  <a:lnTo>
                    <a:pt x="1556" y="948"/>
                  </a:lnTo>
                  <a:lnTo>
                    <a:pt x="1558" y="981"/>
                  </a:lnTo>
                  <a:lnTo>
                    <a:pt x="1558" y="981"/>
                  </a:lnTo>
                  <a:lnTo>
                    <a:pt x="1559" y="1023"/>
                  </a:lnTo>
                  <a:lnTo>
                    <a:pt x="1559" y="1067"/>
                  </a:lnTo>
                  <a:lnTo>
                    <a:pt x="1558" y="1110"/>
                  </a:lnTo>
                  <a:lnTo>
                    <a:pt x="1554" y="1153"/>
                  </a:lnTo>
                  <a:lnTo>
                    <a:pt x="1549" y="1195"/>
                  </a:lnTo>
                  <a:lnTo>
                    <a:pt x="1543" y="1239"/>
                  </a:lnTo>
                  <a:lnTo>
                    <a:pt x="1536" y="1282"/>
                  </a:lnTo>
                  <a:lnTo>
                    <a:pt x="1528" y="1325"/>
                  </a:lnTo>
                  <a:lnTo>
                    <a:pt x="1518" y="1368"/>
                  </a:lnTo>
                  <a:lnTo>
                    <a:pt x="1507" y="1410"/>
                  </a:lnTo>
                  <a:lnTo>
                    <a:pt x="1494" y="1452"/>
                  </a:lnTo>
                  <a:lnTo>
                    <a:pt x="1480" y="1493"/>
                  </a:lnTo>
                  <a:lnTo>
                    <a:pt x="1465" y="1534"/>
                  </a:lnTo>
                  <a:lnTo>
                    <a:pt x="1449" y="1574"/>
                  </a:lnTo>
                  <a:lnTo>
                    <a:pt x="1430" y="1612"/>
                  </a:lnTo>
                  <a:lnTo>
                    <a:pt x="1411" y="1651"/>
                  </a:lnTo>
                  <a:lnTo>
                    <a:pt x="1390" y="1688"/>
                  </a:lnTo>
                  <a:lnTo>
                    <a:pt x="1368" y="1725"/>
                  </a:lnTo>
                  <a:lnTo>
                    <a:pt x="1344" y="1760"/>
                  </a:lnTo>
                  <a:lnTo>
                    <a:pt x="1320" y="1794"/>
                  </a:lnTo>
                  <a:lnTo>
                    <a:pt x="1294" y="1825"/>
                  </a:lnTo>
                  <a:lnTo>
                    <a:pt x="1266" y="1857"/>
                  </a:lnTo>
                  <a:lnTo>
                    <a:pt x="1238" y="1886"/>
                  </a:lnTo>
                  <a:lnTo>
                    <a:pt x="1207" y="1914"/>
                  </a:lnTo>
                  <a:lnTo>
                    <a:pt x="1176" y="1941"/>
                  </a:lnTo>
                  <a:lnTo>
                    <a:pt x="1143" y="1966"/>
                  </a:lnTo>
                  <a:lnTo>
                    <a:pt x="1109" y="1988"/>
                  </a:lnTo>
                  <a:lnTo>
                    <a:pt x="1073" y="2009"/>
                  </a:lnTo>
                  <a:lnTo>
                    <a:pt x="1036" y="2029"/>
                  </a:lnTo>
                  <a:lnTo>
                    <a:pt x="998" y="2045"/>
                  </a:lnTo>
                  <a:lnTo>
                    <a:pt x="958" y="2061"/>
                  </a:lnTo>
                  <a:lnTo>
                    <a:pt x="917" y="2072"/>
                  </a:lnTo>
                  <a:lnTo>
                    <a:pt x="917" y="20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84" name="Freeform 16"/>
            <p:cNvSpPr>
              <a:spLocks/>
            </p:cNvSpPr>
            <p:nvPr/>
          </p:nvSpPr>
          <p:spPr bwMode="auto">
            <a:xfrm>
              <a:off x="3355975" y="2797176"/>
              <a:ext cx="376238" cy="469900"/>
            </a:xfrm>
            <a:custGeom>
              <a:avLst/>
              <a:gdLst>
                <a:gd name="T0" fmla="*/ 873 w 1420"/>
                <a:gd name="T1" fmla="*/ 1639 h 1776"/>
                <a:gd name="T2" fmla="*/ 1014 w 1420"/>
                <a:gd name="T3" fmla="*/ 1560 h 1776"/>
                <a:gd name="T4" fmla="*/ 1133 w 1420"/>
                <a:gd name="T5" fmla="*/ 1457 h 1776"/>
                <a:gd name="T6" fmla="*/ 1233 w 1420"/>
                <a:gd name="T7" fmla="*/ 1337 h 1776"/>
                <a:gd name="T8" fmla="*/ 1310 w 1420"/>
                <a:gd name="T9" fmla="*/ 1201 h 1776"/>
                <a:gd name="T10" fmla="*/ 1367 w 1420"/>
                <a:gd name="T11" fmla="*/ 1056 h 1776"/>
                <a:gd name="T12" fmla="*/ 1405 w 1420"/>
                <a:gd name="T13" fmla="*/ 905 h 1776"/>
                <a:gd name="T14" fmla="*/ 1420 w 1420"/>
                <a:gd name="T15" fmla="*/ 755 h 1776"/>
                <a:gd name="T16" fmla="*/ 1418 w 1420"/>
                <a:gd name="T17" fmla="*/ 649 h 1776"/>
                <a:gd name="T18" fmla="*/ 1402 w 1420"/>
                <a:gd name="T19" fmla="*/ 526 h 1776"/>
                <a:gd name="T20" fmla="*/ 1372 w 1420"/>
                <a:gd name="T21" fmla="*/ 413 h 1776"/>
                <a:gd name="T22" fmla="*/ 1327 w 1420"/>
                <a:gd name="T23" fmla="*/ 311 h 1776"/>
                <a:gd name="T24" fmla="*/ 1270 w 1420"/>
                <a:gd name="T25" fmla="*/ 222 h 1776"/>
                <a:gd name="T26" fmla="*/ 1201 w 1420"/>
                <a:gd name="T27" fmla="*/ 147 h 1776"/>
                <a:gd name="T28" fmla="*/ 1121 w 1420"/>
                <a:gd name="T29" fmla="*/ 85 h 1776"/>
                <a:gd name="T30" fmla="*/ 1031 w 1420"/>
                <a:gd name="T31" fmla="*/ 41 h 1776"/>
                <a:gd name="T32" fmla="*/ 957 w 1420"/>
                <a:gd name="T33" fmla="*/ 17 h 1776"/>
                <a:gd name="T34" fmla="*/ 809 w 1420"/>
                <a:gd name="T35" fmla="*/ 0 h 1776"/>
                <a:gd name="T36" fmla="*/ 686 w 1420"/>
                <a:gd name="T37" fmla="*/ 18 h 1776"/>
                <a:gd name="T38" fmla="*/ 582 w 1420"/>
                <a:gd name="T39" fmla="*/ 67 h 1776"/>
                <a:gd name="T40" fmla="*/ 495 w 1420"/>
                <a:gd name="T41" fmla="*/ 142 h 1776"/>
                <a:gd name="T42" fmla="*/ 422 w 1420"/>
                <a:gd name="T43" fmla="*/ 237 h 1776"/>
                <a:gd name="T44" fmla="*/ 360 w 1420"/>
                <a:gd name="T45" fmla="*/ 347 h 1776"/>
                <a:gd name="T46" fmla="*/ 254 w 1420"/>
                <a:gd name="T47" fmla="*/ 590 h 1776"/>
                <a:gd name="T48" fmla="*/ 147 w 1420"/>
                <a:gd name="T49" fmla="*/ 837 h 1776"/>
                <a:gd name="T50" fmla="*/ 104 w 1420"/>
                <a:gd name="T51" fmla="*/ 915 h 1776"/>
                <a:gd name="T52" fmla="*/ 23 w 1420"/>
                <a:gd name="T53" fmla="*/ 1031 h 1776"/>
                <a:gd name="T54" fmla="*/ 21 w 1420"/>
                <a:gd name="T55" fmla="*/ 1138 h 1776"/>
                <a:gd name="T56" fmla="*/ 83 w 1420"/>
                <a:gd name="T57" fmla="*/ 1168 h 1776"/>
                <a:gd name="T58" fmla="*/ 205 w 1420"/>
                <a:gd name="T59" fmla="*/ 1004 h 1776"/>
                <a:gd name="T60" fmla="*/ 268 w 1420"/>
                <a:gd name="T61" fmla="*/ 894 h 1776"/>
                <a:gd name="T62" fmla="*/ 378 w 1420"/>
                <a:gd name="T63" fmla="*/ 640 h 1776"/>
                <a:gd name="T64" fmla="*/ 483 w 1420"/>
                <a:gd name="T65" fmla="*/ 401 h 1776"/>
                <a:gd name="T66" fmla="*/ 550 w 1420"/>
                <a:gd name="T67" fmla="*/ 286 h 1776"/>
                <a:gd name="T68" fmla="*/ 610 w 1420"/>
                <a:gd name="T69" fmla="*/ 216 h 1776"/>
                <a:gd name="T70" fmla="*/ 676 w 1420"/>
                <a:gd name="T71" fmla="*/ 167 h 1776"/>
                <a:gd name="T72" fmla="*/ 755 w 1420"/>
                <a:gd name="T73" fmla="*/ 139 h 1776"/>
                <a:gd name="T74" fmla="*/ 847 w 1420"/>
                <a:gd name="T75" fmla="*/ 134 h 1776"/>
                <a:gd name="T76" fmla="*/ 927 w 1420"/>
                <a:gd name="T77" fmla="*/ 147 h 1776"/>
                <a:gd name="T78" fmla="*/ 1003 w 1420"/>
                <a:gd name="T79" fmla="*/ 173 h 1776"/>
                <a:gd name="T80" fmla="*/ 1072 w 1420"/>
                <a:gd name="T81" fmla="*/ 213 h 1776"/>
                <a:gd name="T82" fmla="*/ 1132 w 1420"/>
                <a:gd name="T83" fmla="*/ 264 h 1776"/>
                <a:gd name="T84" fmla="*/ 1183 w 1420"/>
                <a:gd name="T85" fmla="*/ 327 h 1776"/>
                <a:gd name="T86" fmla="*/ 1224 w 1420"/>
                <a:gd name="T87" fmla="*/ 402 h 1776"/>
                <a:gd name="T88" fmla="*/ 1256 w 1420"/>
                <a:gd name="T89" fmla="*/ 488 h 1776"/>
                <a:gd name="T90" fmla="*/ 1277 w 1420"/>
                <a:gd name="T91" fmla="*/ 583 h 1776"/>
                <a:gd name="T92" fmla="*/ 1287 w 1420"/>
                <a:gd name="T93" fmla="*/ 686 h 1776"/>
                <a:gd name="T94" fmla="*/ 1285 w 1420"/>
                <a:gd name="T95" fmla="*/ 783 h 1776"/>
                <a:gd name="T96" fmla="*/ 1268 w 1420"/>
                <a:gd name="T97" fmla="*/ 914 h 1776"/>
                <a:gd name="T98" fmla="*/ 1233 w 1420"/>
                <a:gd name="T99" fmla="*/ 1043 h 1776"/>
                <a:gd name="T100" fmla="*/ 1179 w 1420"/>
                <a:gd name="T101" fmla="*/ 1167 h 1776"/>
                <a:gd name="T102" fmla="*/ 1107 w 1420"/>
                <a:gd name="T103" fmla="*/ 1282 h 1776"/>
                <a:gd name="T104" fmla="*/ 1020 w 1420"/>
                <a:gd name="T105" fmla="*/ 1383 h 1776"/>
                <a:gd name="T106" fmla="*/ 913 w 1420"/>
                <a:gd name="T107" fmla="*/ 1467 h 1776"/>
                <a:gd name="T108" fmla="*/ 789 w 1420"/>
                <a:gd name="T109" fmla="*/ 1529 h 1776"/>
                <a:gd name="T110" fmla="*/ 672 w 1420"/>
                <a:gd name="T111" fmla="*/ 1570 h 1776"/>
                <a:gd name="T112" fmla="*/ 498 w 1420"/>
                <a:gd name="T113" fmla="*/ 1649 h 1776"/>
                <a:gd name="T114" fmla="*/ 442 w 1420"/>
                <a:gd name="T115" fmla="*/ 1721 h 1776"/>
                <a:gd name="T116" fmla="*/ 547 w 1420"/>
                <a:gd name="T117" fmla="*/ 1776 h 1776"/>
                <a:gd name="T118" fmla="*/ 705 w 1420"/>
                <a:gd name="T119" fmla="*/ 1701 h 1776"/>
                <a:gd name="T120" fmla="*/ 795 w 1420"/>
                <a:gd name="T121" fmla="*/ 1667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0" h="1776">
                  <a:moveTo>
                    <a:pt x="795" y="1667"/>
                  </a:moveTo>
                  <a:lnTo>
                    <a:pt x="795" y="1667"/>
                  </a:lnTo>
                  <a:lnTo>
                    <a:pt x="835" y="1654"/>
                  </a:lnTo>
                  <a:lnTo>
                    <a:pt x="873" y="1639"/>
                  </a:lnTo>
                  <a:lnTo>
                    <a:pt x="911" y="1621"/>
                  </a:lnTo>
                  <a:lnTo>
                    <a:pt x="946" y="1602"/>
                  </a:lnTo>
                  <a:lnTo>
                    <a:pt x="980" y="1583"/>
                  </a:lnTo>
                  <a:lnTo>
                    <a:pt x="1014" y="1560"/>
                  </a:lnTo>
                  <a:lnTo>
                    <a:pt x="1045" y="1537"/>
                  </a:lnTo>
                  <a:lnTo>
                    <a:pt x="1076" y="1511"/>
                  </a:lnTo>
                  <a:lnTo>
                    <a:pt x="1105" y="1485"/>
                  </a:lnTo>
                  <a:lnTo>
                    <a:pt x="1133" y="1457"/>
                  </a:lnTo>
                  <a:lnTo>
                    <a:pt x="1160" y="1429"/>
                  </a:lnTo>
                  <a:lnTo>
                    <a:pt x="1185" y="1399"/>
                  </a:lnTo>
                  <a:lnTo>
                    <a:pt x="1209" y="1368"/>
                  </a:lnTo>
                  <a:lnTo>
                    <a:pt x="1233" y="1337"/>
                  </a:lnTo>
                  <a:lnTo>
                    <a:pt x="1254" y="1304"/>
                  </a:lnTo>
                  <a:lnTo>
                    <a:pt x="1274" y="1270"/>
                  </a:lnTo>
                  <a:lnTo>
                    <a:pt x="1292" y="1236"/>
                  </a:lnTo>
                  <a:lnTo>
                    <a:pt x="1310" y="1201"/>
                  </a:lnTo>
                  <a:lnTo>
                    <a:pt x="1326" y="1165"/>
                  </a:lnTo>
                  <a:lnTo>
                    <a:pt x="1342" y="1128"/>
                  </a:lnTo>
                  <a:lnTo>
                    <a:pt x="1356" y="1092"/>
                  </a:lnTo>
                  <a:lnTo>
                    <a:pt x="1367" y="1056"/>
                  </a:lnTo>
                  <a:lnTo>
                    <a:pt x="1379" y="1018"/>
                  </a:lnTo>
                  <a:lnTo>
                    <a:pt x="1388" y="981"/>
                  </a:lnTo>
                  <a:lnTo>
                    <a:pt x="1397" y="943"/>
                  </a:lnTo>
                  <a:lnTo>
                    <a:pt x="1405" y="905"/>
                  </a:lnTo>
                  <a:lnTo>
                    <a:pt x="1411" y="867"/>
                  </a:lnTo>
                  <a:lnTo>
                    <a:pt x="1414" y="830"/>
                  </a:lnTo>
                  <a:lnTo>
                    <a:pt x="1418" y="792"/>
                  </a:lnTo>
                  <a:lnTo>
                    <a:pt x="1420" y="755"/>
                  </a:lnTo>
                  <a:lnTo>
                    <a:pt x="1420" y="717"/>
                  </a:lnTo>
                  <a:lnTo>
                    <a:pt x="1420" y="681"/>
                  </a:lnTo>
                  <a:lnTo>
                    <a:pt x="1420" y="681"/>
                  </a:lnTo>
                  <a:lnTo>
                    <a:pt x="1418" y="649"/>
                  </a:lnTo>
                  <a:lnTo>
                    <a:pt x="1415" y="618"/>
                  </a:lnTo>
                  <a:lnTo>
                    <a:pt x="1412" y="586"/>
                  </a:lnTo>
                  <a:lnTo>
                    <a:pt x="1407" y="556"/>
                  </a:lnTo>
                  <a:lnTo>
                    <a:pt x="1402" y="526"/>
                  </a:lnTo>
                  <a:lnTo>
                    <a:pt x="1395" y="497"/>
                  </a:lnTo>
                  <a:lnTo>
                    <a:pt x="1388" y="468"/>
                  </a:lnTo>
                  <a:lnTo>
                    <a:pt x="1380" y="441"/>
                  </a:lnTo>
                  <a:lnTo>
                    <a:pt x="1372" y="413"/>
                  </a:lnTo>
                  <a:lnTo>
                    <a:pt x="1361" y="387"/>
                  </a:lnTo>
                  <a:lnTo>
                    <a:pt x="1351" y="361"/>
                  </a:lnTo>
                  <a:lnTo>
                    <a:pt x="1339" y="336"/>
                  </a:lnTo>
                  <a:lnTo>
                    <a:pt x="1327" y="311"/>
                  </a:lnTo>
                  <a:lnTo>
                    <a:pt x="1315" y="288"/>
                  </a:lnTo>
                  <a:lnTo>
                    <a:pt x="1301" y="265"/>
                  </a:lnTo>
                  <a:lnTo>
                    <a:pt x="1285" y="243"/>
                  </a:lnTo>
                  <a:lnTo>
                    <a:pt x="1270" y="222"/>
                  </a:lnTo>
                  <a:lnTo>
                    <a:pt x="1255" y="202"/>
                  </a:lnTo>
                  <a:lnTo>
                    <a:pt x="1237" y="182"/>
                  </a:lnTo>
                  <a:lnTo>
                    <a:pt x="1220" y="165"/>
                  </a:lnTo>
                  <a:lnTo>
                    <a:pt x="1201" y="147"/>
                  </a:lnTo>
                  <a:lnTo>
                    <a:pt x="1182" y="130"/>
                  </a:lnTo>
                  <a:lnTo>
                    <a:pt x="1162" y="114"/>
                  </a:lnTo>
                  <a:lnTo>
                    <a:pt x="1142" y="99"/>
                  </a:lnTo>
                  <a:lnTo>
                    <a:pt x="1121" y="85"/>
                  </a:lnTo>
                  <a:lnTo>
                    <a:pt x="1100" y="72"/>
                  </a:lnTo>
                  <a:lnTo>
                    <a:pt x="1078" y="60"/>
                  </a:lnTo>
                  <a:lnTo>
                    <a:pt x="1055" y="50"/>
                  </a:lnTo>
                  <a:lnTo>
                    <a:pt x="1031" y="41"/>
                  </a:lnTo>
                  <a:lnTo>
                    <a:pt x="1007" y="31"/>
                  </a:lnTo>
                  <a:lnTo>
                    <a:pt x="982" y="24"/>
                  </a:lnTo>
                  <a:lnTo>
                    <a:pt x="957" y="17"/>
                  </a:lnTo>
                  <a:lnTo>
                    <a:pt x="957" y="17"/>
                  </a:lnTo>
                  <a:lnTo>
                    <a:pt x="918" y="9"/>
                  </a:lnTo>
                  <a:lnTo>
                    <a:pt x="880" y="4"/>
                  </a:lnTo>
                  <a:lnTo>
                    <a:pt x="844" y="1"/>
                  </a:lnTo>
                  <a:lnTo>
                    <a:pt x="809" y="0"/>
                  </a:lnTo>
                  <a:lnTo>
                    <a:pt x="776" y="2"/>
                  </a:lnTo>
                  <a:lnTo>
                    <a:pt x="744" y="5"/>
                  </a:lnTo>
                  <a:lnTo>
                    <a:pt x="714" y="11"/>
                  </a:lnTo>
                  <a:lnTo>
                    <a:pt x="686" y="18"/>
                  </a:lnTo>
                  <a:lnTo>
                    <a:pt x="658" y="28"/>
                  </a:lnTo>
                  <a:lnTo>
                    <a:pt x="631" y="39"/>
                  </a:lnTo>
                  <a:lnTo>
                    <a:pt x="606" y="53"/>
                  </a:lnTo>
                  <a:lnTo>
                    <a:pt x="582" y="67"/>
                  </a:lnTo>
                  <a:lnTo>
                    <a:pt x="559" y="84"/>
                  </a:lnTo>
                  <a:lnTo>
                    <a:pt x="537" y="103"/>
                  </a:lnTo>
                  <a:lnTo>
                    <a:pt x="516" y="121"/>
                  </a:lnTo>
                  <a:lnTo>
                    <a:pt x="495" y="142"/>
                  </a:lnTo>
                  <a:lnTo>
                    <a:pt x="476" y="165"/>
                  </a:lnTo>
                  <a:lnTo>
                    <a:pt x="458" y="188"/>
                  </a:lnTo>
                  <a:lnTo>
                    <a:pt x="440" y="213"/>
                  </a:lnTo>
                  <a:lnTo>
                    <a:pt x="422" y="237"/>
                  </a:lnTo>
                  <a:lnTo>
                    <a:pt x="406" y="264"/>
                  </a:lnTo>
                  <a:lnTo>
                    <a:pt x="391" y="291"/>
                  </a:lnTo>
                  <a:lnTo>
                    <a:pt x="376" y="319"/>
                  </a:lnTo>
                  <a:lnTo>
                    <a:pt x="360" y="347"/>
                  </a:lnTo>
                  <a:lnTo>
                    <a:pt x="332" y="406"/>
                  </a:lnTo>
                  <a:lnTo>
                    <a:pt x="305" y="467"/>
                  </a:lnTo>
                  <a:lnTo>
                    <a:pt x="280" y="528"/>
                  </a:lnTo>
                  <a:lnTo>
                    <a:pt x="254" y="590"/>
                  </a:lnTo>
                  <a:lnTo>
                    <a:pt x="254" y="590"/>
                  </a:lnTo>
                  <a:lnTo>
                    <a:pt x="203" y="713"/>
                  </a:lnTo>
                  <a:lnTo>
                    <a:pt x="176" y="775"/>
                  </a:lnTo>
                  <a:lnTo>
                    <a:pt x="147" y="837"/>
                  </a:lnTo>
                  <a:lnTo>
                    <a:pt x="147" y="837"/>
                  </a:lnTo>
                  <a:lnTo>
                    <a:pt x="134" y="861"/>
                  </a:lnTo>
                  <a:lnTo>
                    <a:pt x="120" y="888"/>
                  </a:lnTo>
                  <a:lnTo>
                    <a:pt x="104" y="915"/>
                  </a:lnTo>
                  <a:lnTo>
                    <a:pt x="86" y="943"/>
                  </a:lnTo>
                  <a:lnTo>
                    <a:pt x="66" y="973"/>
                  </a:lnTo>
                  <a:lnTo>
                    <a:pt x="45" y="1002"/>
                  </a:lnTo>
                  <a:lnTo>
                    <a:pt x="23" y="1031"/>
                  </a:lnTo>
                  <a:lnTo>
                    <a:pt x="0" y="1062"/>
                  </a:lnTo>
                  <a:lnTo>
                    <a:pt x="0" y="1062"/>
                  </a:lnTo>
                  <a:lnTo>
                    <a:pt x="9" y="1100"/>
                  </a:lnTo>
                  <a:lnTo>
                    <a:pt x="21" y="1138"/>
                  </a:lnTo>
                  <a:lnTo>
                    <a:pt x="32" y="1175"/>
                  </a:lnTo>
                  <a:lnTo>
                    <a:pt x="47" y="1211"/>
                  </a:lnTo>
                  <a:lnTo>
                    <a:pt x="47" y="1211"/>
                  </a:lnTo>
                  <a:lnTo>
                    <a:pt x="83" y="1168"/>
                  </a:lnTo>
                  <a:lnTo>
                    <a:pt x="118" y="1126"/>
                  </a:lnTo>
                  <a:lnTo>
                    <a:pt x="150" y="1084"/>
                  </a:lnTo>
                  <a:lnTo>
                    <a:pt x="179" y="1044"/>
                  </a:lnTo>
                  <a:lnTo>
                    <a:pt x="205" y="1004"/>
                  </a:lnTo>
                  <a:lnTo>
                    <a:pt x="229" y="966"/>
                  </a:lnTo>
                  <a:lnTo>
                    <a:pt x="250" y="929"/>
                  </a:lnTo>
                  <a:lnTo>
                    <a:pt x="268" y="894"/>
                  </a:lnTo>
                  <a:lnTo>
                    <a:pt x="268" y="894"/>
                  </a:lnTo>
                  <a:lnTo>
                    <a:pt x="297" y="830"/>
                  </a:lnTo>
                  <a:lnTo>
                    <a:pt x="325" y="766"/>
                  </a:lnTo>
                  <a:lnTo>
                    <a:pt x="378" y="640"/>
                  </a:lnTo>
                  <a:lnTo>
                    <a:pt x="378" y="640"/>
                  </a:lnTo>
                  <a:lnTo>
                    <a:pt x="405" y="574"/>
                  </a:lnTo>
                  <a:lnTo>
                    <a:pt x="431" y="512"/>
                  </a:lnTo>
                  <a:lnTo>
                    <a:pt x="458" y="454"/>
                  </a:lnTo>
                  <a:lnTo>
                    <a:pt x="483" y="401"/>
                  </a:lnTo>
                  <a:lnTo>
                    <a:pt x="509" y="351"/>
                  </a:lnTo>
                  <a:lnTo>
                    <a:pt x="523" y="329"/>
                  </a:lnTo>
                  <a:lnTo>
                    <a:pt x="536" y="306"/>
                  </a:lnTo>
                  <a:lnTo>
                    <a:pt x="550" y="286"/>
                  </a:lnTo>
                  <a:lnTo>
                    <a:pt x="564" y="267"/>
                  </a:lnTo>
                  <a:lnTo>
                    <a:pt x="579" y="249"/>
                  </a:lnTo>
                  <a:lnTo>
                    <a:pt x="595" y="231"/>
                  </a:lnTo>
                  <a:lnTo>
                    <a:pt x="610" y="216"/>
                  </a:lnTo>
                  <a:lnTo>
                    <a:pt x="625" y="202"/>
                  </a:lnTo>
                  <a:lnTo>
                    <a:pt x="641" y="188"/>
                  </a:lnTo>
                  <a:lnTo>
                    <a:pt x="659" y="176"/>
                  </a:lnTo>
                  <a:lnTo>
                    <a:pt x="676" y="167"/>
                  </a:lnTo>
                  <a:lnTo>
                    <a:pt x="695" y="158"/>
                  </a:lnTo>
                  <a:lnTo>
                    <a:pt x="714" y="149"/>
                  </a:lnTo>
                  <a:lnTo>
                    <a:pt x="734" y="144"/>
                  </a:lnTo>
                  <a:lnTo>
                    <a:pt x="755" y="139"/>
                  </a:lnTo>
                  <a:lnTo>
                    <a:pt x="776" y="135"/>
                  </a:lnTo>
                  <a:lnTo>
                    <a:pt x="799" y="134"/>
                  </a:lnTo>
                  <a:lnTo>
                    <a:pt x="823" y="133"/>
                  </a:lnTo>
                  <a:lnTo>
                    <a:pt x="847" y="134"/>
                  </a:lnTo>
                  <a:lnTo>
                    <a:pt x="872" y="138"/>
                  </a:lnTo>
                  <a:lnTo>
                    <a:pt x="899" y="141"/>
                  </a:lnTo>
                  <a:lnTo>
                    <a:pt x="927" y="147"/>
                  </a:lnTo>
                  <a:lnTo>
                    <a:pt x="927" y="147"/>
                  </a:lnTo>
                  <a:lnTo>
                    <a:pt x="947" y="153"/>
                  </a:lnTo>
                  <a:lnTo>
                    <a:pt x="966" y="159"/>
                  </a:lnTo>
                  <a:lnTo>
                    <a:pt x="986" y="166"/>
                  </a:lnTo>
                  <a:lnTo>
                    <a:pt x="1003" y="173"/>
                  </a:lnTo>
                  <a:lnTo>
                    <a:pt x="1022" y="181"/>
                  </a:lnTo>
                  <a:lnTo>
                    <a:pt x="1039" y="190"/>
                  </a:lnTo>
                  <a:lnTo>
                    <a:pt x="1056" y="201"/>
                  </a:lnTo>
                  <a:lnTo>
                    <a:pt x="1072" y="213"/>
                  </a:lnTo>
                  <a:lnTo>
                    <a:pt x="1087" y="224"/>
                  </a:lnTo>
                  <a:lnTo>
                    <a:pt x="1104" y="236"/>
                  </a:lnTo>
                  <a:lnTo>
                    <a:pt x="1118" y="250"/>
                  </a:lnTo>
                  <a:lnTo>
                    <a:pt x="1132" y="264"/>
                  </a:lnTo>
                  <a:lnTo>
                    <a:pt x="1146" y="278"/>
                  </a:lnTo>
                  <a:lnTo>
                    <a:pt x="1159" y="295"/>
                  </a:lnTo>
                  <a:lnTo>
                    <a:pt x="1172" y="311"/>
                  </a:lnTo>
                  <a:lnTo>
                    <a:pt x="1183" y="327"/>
                  </a:lnTo>
                  <a:lnTo>
                    <a:pt x="1195" y="345"/>
                  </a:lnTo>
                  <a:lnTo>
                    <a:pt x="1206" y="364"/>
                  </a:lnTo>
                  <a:lnTo>
                    <a:pt x="1215" y="382"/>
                  </a:lnTo>
                  <a:lnTo>
                    <a:pt x="1224" y="402"/>
                  </a:lnTo>
                  <a:lnTo>
                    <a:pt x="1234" y="422"/>
                  </a:lnTo>
                  <a:lnTo>
                    <a:pt x="1242" y="443"/>
                  </a:lnTo>
                  <a:lnTo>
                    <a:pt x="1249" y="466"/>
                  </a:lnTo>
                  <a:lnTo>
                    <a:pt x="1256" y="488"/>
                  </a:lnTo>
                  <a:lnTo>
                    <a:pt x="1262" y="510"/>
                  </a:lnTo>
                  <a:lnTo>
                    <a:pt x="1268" y="533"/>
                  </a:lnTo>
                  <a:lnTo>
                    <a:pt x="1272" y="558"/>
                  </a:lnTo>
                  <a:lnTo>
                    <a:pt x="1277" y="583"/>
                  </a:lnTo>
                  <a:lnTo>
                    <a:pt x="1281" y="607"/>
                  </a:lnTo>
                  <a:lnTo>
                    <a:pt x="1283" y="633"/>
                  </a:lnTo>
                  <a:lnTo>
                    <a:pt x="1285" y="659"/>
                  </a:lnTo>
                  <a:lnTo>
                    <a:pt x="1287" y="686"/>
                  </a:lnTo>
                  <a:lnTo>
                    <a:pt x="1287" y="686"/>
                  </a:lnTo>
                  <a:lnTo>
                    <a:pt x="1288" y="718"/>
                  </a:lnTo>
                  <a:lnTo>
                    <a:pt x="1287" y="750"/>
                  </a:lnTo>
                  <a:lnTo>
                    <a:pt x="1285" y="783"/>
                  </a:lnTo>
                  <a:lnTo>
                    <a:pt x="1283" y="816"/>
                  </a:lnTo>
                  <a:lnTo>
                    <a:pt x="1278" y="848"/>
                  </a:lnTo>
                  <a:lnTo>
                    <a:pt x="1274" y="881"/>
                  </a:lnTo>
                  <a:lnTo>
                    <a:pt x="1268" y="914"/>
                  </a:lnTo>
                  <a:lnTo>
                    <a:pt x="1261" y="946"/>
                  </a:lnTo>
                  <a:lnTo>
                    <a:pt x="1253" y="978"/>
                  </a:lnTo>
                  <a:lnTo>
                    <a:pt x="1243" y="1011"/>
                  </a:lnTo>
                  <a:lnTo>
                    <a:pt x="1233" y="1043"/>
                  </a:lnTo>
                  <a:lnTo>
                    <a:pt x="1221" y="1074"/>
                  </a:lnTo>
                  <a:lnTo>
                    <a:pt x="1208" y="1106"/>
                  </a:lnTo>
                  <a:lnTo>
                    <a:pt x="1194" y="1136"/>
                  </a:lnTo>
                  <a:lnTo>
                    <a:pt x="1179" y="1167"/>
                  </a:lnTo>
                  <a:lnTo>
                    <a:pt x="1162" y="1197"/>
                  </a:lnTo>
                  <a:lnTo>
                    <a:pt x="1146" y="1227"/>
                  </a:lnTo>
                  <a:lnTo>
                    <a:pt x="1127" y="1255"/>
                  </a:lnTo>
                  <a:lnTo>
                    <a:pt x="1107" y="1282"/>
                  </a:lnTo>
                  <a:lnTo>
                    <a:pt x="1087" y="1309"/>
                  </a:lnTo>
                  <a:lnTo>
                    <a:pt x="1066" y="1334"/>
                  </a:lnTo>
                  <a:lnTo>
                    <a:pt x="1043" y="1360"/>
                  </a:lnTo>
                  <a:lnTo>
                    <a:pt x="1020" y="1383"/>
                  </a:lnTo>
                  <a:lnTo>
                    <a:pt x="995" y="1406"/>
                  </a:lnTo>
                  <a:lnTo>
                    <a:pt x="968" y="1428"/>
                  </a:lnTo>
                  <a:lnTo>
                    <a:pt x="941" y="1448"/>
                  </a:lnTo>
                  <a:lnTo>
                    <a:pt x="913" y="1467"/>
                  </a:lnTo>
                  <a:lnTo>
                    <a:pt x="884" y="1484"/>
                  </a:lnTo>
                  <a:lnTo>
                    <a:pt x="853" y="1501"/>
                  </a:lnTo>
                  <a:lnTo>
                    <a:pt x="822" y="1516"/>
                  </a:lnTo>
                  <a:lnTo>
                    <a:pt x="789" y="1529"/>
                  </a:lnTo>
                  <a:lnTo>
                    <a:pt x="755" y="1540"/>
                  </a:lnTo>
                  <a:lnTo>
                    <a:pt x="755" y="1540"/>
                  </a:lnTo>
                  <a:lnTo>
                    <a:pt x="714" y="1554"/>
                  </a:lnTo>
                  <a:lnTo>
                    <a:pt x="672" y="1570"/>
                  </a:lnTo>
                  <a:lnTo>
                    <a:pt x="630" y="1587"/>
                  </a:lnTo>
                  <a:lnTo>
                    <a:pt x="586" y="1606"/>
                  </a:lnTo>
                  <a:lnTo>
                    <a:pt x="543" y="1627"/>
                  </a:lnTo>
                  <a:lnTo>
                    <a:pt x="498" y="1649"/>
                  </a:lnTo>
                  <a:lnTo>
                    <a:pt x="454" y="1674"/>
                  </a:lnTo>
                  <a:lnTo>
                    <a:pt x="410" y="1698"/>
                  </a:lnTo>
                  <a:lnTo>
                    <a:pt x="410" y="1698"/>
                  </a:lnTo>
                  <a:lnTo>
                    <a:pt x="442" y="1721"/>
                  </a:lnTo>
                  <a:lnTo>
                    <a:pt x="476" y="1741"/>
                  </a:lnTo>
                  <a:lnTo>
                    <a:pt x="511" y="1758"/>
                  </a:lnTo>
                  <a:lnTo>
                    <a:pt x="547" y="1776"/>
                  </a:lnTo>
                  <a:lnTo>
                    <a:pt x="547" y="1776"/>
                  </a:lnTo>
                  <a:lnTo>
                    <a:pt x="611" y="1743"/>
                  </a:lnTo>
                  <a:lnTo>
                    <a:pt x="643" y="1728"/>
                  </a:lnTo>
                  <a:lnTo>
                    <a:pt x="674" y="1714"/>
                  </a:lnTo>
                  <a:lnTo>
                    <a:pt x="705" y="1701"/>
                  </a:lnTo>
                  <a:lnTo>
                    <a:pt x="735" y="1688"/>
                  </a:lnTo>
                  <a:lnTo>
                    <a:pt x="765" y="1677"/>
                  </a:lnTo>
                  <a:lnTo>
                    <a:pt x="795" y="1667"/>
                  </a:lnTo>
                  <a:lnTo>
                    <a:pt x="795" y="16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grpSp>
      <p:grpSp>
        <p:nvGrpSpPr>
          <p:cNvPr id="85" name="Group 234"/>
          <p:cNvGrpSpPr>
            <a:grpSpLocks noChangeAspect="1"/>
          </p:cNvGrpSpPr>
          <p:nvPr/>
        </p:nvGrpSpPr>
        <p:grpSpPr>
          <a:xfrm>
            <a:off x="6240094" y="2530360"/>
            <a:ext cx="383956" cy="496884"/>
            <a:chOff x="12249151" y="6053138"/>
            <a:chExt cx="323850" cy="419100"/>
          </a:xfrm>
          <a:solidFill>
            <a:schemeClr val="accent4"/>
          </a:solidFill>
        </p:grpSpPr>
        <p:sp>
          <p:nvSpPr>
            <p:cNvPr id="86" name="Freeform 164"/>
            <p:cNvSpPr>
              <a:spLocks noEditPoints="1"/>
            </p:cNvSpPr>
            <p:nvPr/>
          </p:nvSpPr>
          <p:spPr bwMode="auto">
            <a:xfrm>
              <a:off x="12430126" y="6151563"/>
              <a:ext cx="42863" cy="42863"/>
            </a:xfrm>
            <a:custGeom>
              <a:avLst/>
              <a:gdLst>
                <a:gd name="T0" fmla="*/ 147 w 191"/>
                <a:gd name="T1" fmla="*/ 15 h 191"/>
                <a:gd name="T2" fmla="*/ 130 w 191"/>
                <a:gd name="T3" fmla="*/ 6 h 191"/>
                <a:gd name="T4" fmla="*/ 112 w 191"/>
                <a:gd name="T5" fmla="*/ 1 h 191"/>
                <a:gd name="T6" fmla="*/ 94 w 191"/>
                <a:gd name="T7" fmla="*/ 0 h 191"/>
                <a:gd name="T8" fmla="*/ 75 w 191"/>
                <a:gd name="T9" fmla="*/ 2 h 191"/>
                <a:gd name="T10" fmla="*/ 58 w 191"/>
                <a:gd name="T11" fmla="*/ 8 h 191"/>
                <a:gd name="T12" fmla="*/ 42 w 191"/>
                <a:gd name="T13" fmla="*/ 16 h 191"/>
                <a:gd name="T14" fmla="*/ 27 w 191"/>
                <a:gd name="T15" fmla="*/ 29 h 191"/>
                <a:gd name="T16" fmla="*/ 15 w 191"/>
                <a:gd name="T17" fmla="*/ 44 h 191"/>
                <a:gd name="T18" fmla="*/ 10 w 191"/>
                <a:gd name="T19" fmla="*/ 52 h 191"/>
                <a:gd name="T20" fmla="*/ 4 w 191"/>
                <a:gd name="T21" fmla="*/ 70 h 191"/>
                <a:gd name="T22" fmla="*/ 0 w 191"/>
                <a:gd name="T23" fmla="*/ 89 h 191"/>
                <a:gd name="T24" fmla="*/ 1 w 191"/>
                <a:gd name="T25" fmla="*/ 107 h 191"/>
                <a:gd name="T26" fmla="*/ 5 w 191"/>
                <a:gd name="T27" fmla="*/ 125 h 191"/>
                <a:gd name="T28" fmla="*/ 12 w 191"/>
                <a:gd name="T29" fmla="*/ 142 h 191"/>
                <a:gd name="T30" fmla="*/ 22 w 191"/>
                <a:gd name="T31" fmla="*/ 157 h 191"/>
                <a:gd name="T32" fmla="*/ 37 w 191"/>
                <a:gd name="T33" fmla="*/ 171 h 191"/>
                <a:gd name="T34" fmla="*/ 44 w 191"/>
                <a:gd name="T35" fmla="*/ 176 h 191"/>
                <a:gd name="T36" fmla="*/ 61 w 191"/>
                <a:gd name="T37" fmla="*/ 185 h 191"/>
                <a:gd name="T38" fmla="*/ 80 w 191"/>
                <a:gd name="T39" fmla="*/ 190 h 191"/>
                <a:gd name="T40" fmla="*/ 98 w 191"/>
                <a:gd name="T41" fmla="*/ 191 h 191"/>
                <a:gd name="T42" fmla="*/ 116 w 191"/>
                <a:gd name="T43" fmla="*/ 189 h 191"/>
                <a:gd name="T44" fmla="*/ 134 w 191"/>
                <a:gd name="T45" fmla="*/ 183 h 191"/>
                <a:gd name="T46" fmla="*/ 150 w 191"/>
                <a:gd name="T47" fmla="*/ 175 h 191"/>
                <a:gd name="T48" fmla="*/ 164 w 191"/>
                <a:gd name="T49" fmla="*/ 162 h 191"/>
                <a:gd name="T50" fmla="*/ 177 w 191"/>
                <a:gd name="T51" fmla="*/ 147 h 191"/>
                <a:gd name="T52" fmla="*/ 181 w 191"/>
                <a:gd name="T53" fmla="*/ 139 h 191"/>
                <a:gd name="T54" fmla="*/ 188 w 191"/>
                <a:gd name="T55" fmla="*/ 121 h 191"/>
                <a:gd name="T56" fmla="*/ 191 w 191"/>
                <a:gd name="T57" fmla="*/ 102 h 191"/>
                <a:gd name="T58" fmla="*/ 191 w 191"/>
                <a:gd name="T59" fmla="*/ 84 h 191"/>
                <a:gd name="T60" fmla="*/ 187 w 191"/>
                <a:gd name="T61" fmla="*/ 66 h 191"/>
                <a:gd name="T62" fmla="*/ 180 w 191"/>
                <a:gd name="T63" fmla="*/ 49 h 191"/>
                <a:gd name="T64" fmla="*/ 169 w 191"/>
                <a:gd name="T65" fmla="*/ 34 h 191"/>
                <a:gd name="T66" fmla="*/ 155 w 191"/>
                <a:gd name="T67" fmla="*/ 20 h 191"/>
                <a:gd name="T68" fmla="*/ 147 w 191"/>
                <a:gd name="T69" fmla="*/ 15 h 191"/>
                <a:gd name="T70" fmla="*/ 132 w 191"/>
                <a:gd name="T71" fmla="*/ 119 h 191"/>
                <a:gd name="T72" fmla="*/ 120 w 191"/>
                <a:gd name="T73" fmla="*/ 131 h 191"/>
                <a:gd name="T74" fmla="*/ 105 w 191"/>
                <a:gd name="T75" fmla="*/ 138 h 191"/>
                <a:gd name="T76" fmla="*/ 89 w 191"/>
                <a:gd name="T77" fmla="*/ 138 h 191"/>
                <a:gd name="T78" fmla="*/ 72 w 191"/>
                <a:gd name="T79" fmla="*/ 132 h 191"/>
                <a:gd name="T80" fmla="*/ 65 w 191"/>
                <a:gd name="T81" fmla="*/ 127 h 191"/>
                <a:gd name="T82" fmla="*/ 56 w 191"/>
                <a:gd name="T83" fmla="*/ 112 h 191"/>
                <a:gd name="T84" fmla="*/ 52 w 191"/>
                <a:gd name="T85" fmla="*/ 97 h 191"/>
                <a:gd name="T86" fmla="*/ 55 w 191"/>
                <a:gd name="T87" fmla="*/ 80 h 191"/>
                <a:gd name="T88" fmla="*/ 59 w 191"/>
                <a:gd name="T89" fmla="*/ 72 h 191"/>
                <a:gd name="T90" fmla="*/ 71 w 191"/>
                <a:gd name="T91" fmla="*/ 60 h 191"/>
                <a:gd name="T92" fmla="*/ 87 w 191"/>
                <a:gd name="T93" fmla="*/ 53 h 191"/>
                <a:gd name="T94" fmla="*/ 103 w 191"/>
                <a:gd name="T95" fmla="*/ 53 h 191"/>
                <a:gd name="T96" fmla="*/ 119 w 191"/>
                <a:gd name="T97" fmla="*/ 59 h 191"/>
                <a:gd name="T98" fmla="*/ 126 w 191"/>
                <a:gd name="T99" fmla="*/ 64 h 191"/>
                <a:gd name="T100" fmla="*/ 136 w 191"/>
                <a:gd name="T101" fmla="*/ 79 h 191"/>
                <a:gd name="T102" fmla="*/ 139 w 191"/>
                <a:gd name="T103" fmla="*/ 95 h 191"/>
                <a:gd name="T104" fmla="*/ 136 w 191"/>
                <a:gd name="T105" fmla="*/ 111 h 191"/>
                <a:gd name="T106" fmla="*/ 132 w 191"/>
                <a:gd name="T107" fmla="*/ 1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1">
                  <a:moveTo>
                    <a:pt x="147" y="15"/>
                  </a:moveTo>
                  <a:lnTo>
                    <a:pt x="147" y="15"/>
                  </a:lnTo>
                  <a:lnTo>
                    <a:pt x="139" y="10"/>
                  </a:lnTo>
                  <a:lnTo>
                    <a:pt x="130" y="6"/>
                  </a:lnTo>
                  <a:lnTo>
                    <a:pt x="121" y="3"/>
                  </a:lnTo>
                  <a:lnTo>
                    <a:pt x="112" y="1"/>
                  </a:lnTo>
                  <a:lnTo>
                    <a:pt x="103" y="0"/>
                  </a:lnTo>
                  <a:lnTo>
                    <a:pt x="94" y="0"/>
                  </a:lnTo>
                  <a:lnTo>
                    <a:pt x="85" y="1"/>
                  </a:lnTo>
                  <a:lnTo>
                    <a:pt x="75" y="2"/>
                  </a:lnTo>
                  <a:lnTo>
                    <a:pt x="66" y="4"/>
                  </a:lnTo>
                  <a:lnTo>
                    <a:pt x="58" y="8"/>
                  </a:lnTo>
                  <a:lnTo>
                    <a:pt x="50" y="12"/>
                  </a:lnTo>
                  <a:lnTo>
                    <a:pt x="42" y="16"/>
                  </a:lnTo>
                  <a:lnTo>
                    <a:pt x="35" y="22"/>
                  </a:lnTo>
                  <a:lnTo>
                    <a:pt x="27" y="29"/>
                  </a:lnTo>
                  <a:lnTo>
                    <a:pt x="21" y="36"/>
                  </a:lnTo>
                  <a:lnTo>
                    <a:pt x="15" y="44"/>
                  </a:lnTo>
                  <a:lnTo>
                    <a:pt x="15" y="44"/>
                  </a:lnTo>
                  <a:lnTo>
                    <a:pt x="10" y="52"/>
                  </a:lnTo>
                  <a:lnTo>
                    <a:pt x="6" y="61"/>
                  </a:lnTo>
                  <a:lnTo>
                    <a:pt x="4" y="70"/>
                  </a:lnTo>
                  <a:lnTo>
                    <a:pt x="2" y="80"/>
                  </a:lnTo>
                  <a:lnTo>
                    <a:pt x="0" y="89"/>
                  </a:lnTo>
                  <a:lnTo>
                    <a:pt x="0" y="98"/>
                  </a:lnTo>
                  <a:lnTo>
                    <a:pt x="1" y="107"/>
                  </a:lnTo>
                  <a:lnTo>
                    <a:pt x="2" y="116"/>
                  </a:lnTo>
                  <a:lnTo>
                    <a:pt x="5" y="125"/>
                  </a:lnTo>
                  <a:lnTo>
                    <a:pt x="8" y="134"/>
                  </a:lnTo>
                  <a:lnTo>
                    <a:pt x="12" y="142"/>
                  </a:lnTo>
                  <a:lnTo>
                    <a:pt x="17" y="150"/>
                  </a:lnTo>
                  <a:lnTo>
                    <a:pt x="22" y="157"/>
                  </a:lnTo>
                  <a:lnTo>
                    <a:pt x="28" y="165"/>
                  </a:lnTo>
                  <a:lnTo>
                    <a:pt x="37" y="171"/>
                  </a:lnTo>
                  <a:lnTo>
                    <a:pt x="44" y="176"/>
                  </a:lnTo>
                  <a:lnTo>
                    <a:pt x="44" y="176"/>
                  </a:lnTo>
                  <a:lnTo>
                    <a:pt x="53" y="181"/>
                  </a:lnTo>
                  <a:lnTo>
                    <a:pt x="61" y="185"/>
                  </a:lnTo>
                  <a:lnTo>
                    <a:pt x="70" y="188"/>
                  </a:lnTo>
                  <a:lnTo>
                    <a:pt x="80" y="190"/>
                  </a:lnTo>
                  <a:lnTo>
                    <a:pt x="89" y="191"/>
                  </a:lnTo>
                  <a:lnTo>
                    <a:pt x="98" y="191"/>
                  </a:lnTo>
                  <a:lnTo>
                    <a:pt x="107" y="190"/>
                  </a:lnTo>
                  <a:lnTo>
                    <a:pt x="116" y="189"/>
                  </a:lnTo>
                  <a:lnTo>
                    <a:pt x="126" y="187"/>
                  </a:lnTo>
                  <a:lnTo>
                    <a:pt x="134" y="183"/>
                  </a:lnTo>
                  <a:lnTo>
                    <a:pt x="142" y="179"/>
                  </a:lnTo>
                  <a:lnTo>
                    <a:pt x="150" y="175"/>
                  </a:lnTo>
                  <a:lnTo>
                    <a:pt x="157" y="169"/>
                  </a:lnTo>
                  <a:lnTo>
                    <a:pt x="164" y="162"/>
                  </a:lnTo>
                  <a:lnTo>
                    <a:pt x="171" y="155"/>
                  </a:lnTo>
                  <a:lnTo>
                    <a:pt x="177" y="147"/>
                  </a:lnTo>
                  <a:lnTo>
                    <a:pt x="177" y="147"/>
                  </a:lnTo>
                  <a:lnTo>
                    <a:pt x="181" y="139"/>
                  </a:lnTo>
                  <a:lnTo>
                    <a:pt x="185" y="130"/>
                  </a:lnTo>
                  <a:lnTo>
                    <a:pt x="188" y="121"/>
                  </a:lnTo>
                  <a:lnTo>
                    <a:pt x="190" y="111"/>
                  </a:lnTo>
                  <a:lnTo>
                    <a:pt x="191" y="102"/>
                  </a:lnTo>
                  <a:lnTo>
                    <a:pt x="191" y="93"/>
                  </a:lnTo>
                  <a:lnTo>
                    <a:pt x="191" y="84"/>
                  </a:lnTo>
                  <a:lnTo>
                    <a:pt x="189" y="76"/>
                  </a:lnTo>
                  <a:lnTo>
                    <a:pt x="187" y="66"/>
                  </a:lnTo>
                  <a:lnTo>
                    <a:pt x="184" y="57"/>
                  </a:lnTo>
                  <a:lnTo>
                    <a:pt x="180" y="49"/>
                  </a:lnTo>
                  <a:lnTo>
                    <a:pt x="175" y="42"/>
                  </a:lnTo>
                  <a:lnTo>
                    <a:pt x="169" y="34"/>
                  </a:lnTo>
                  <a:lnTo>
                    <a:pt x="162" y="27"/>
                  </a:lnTo>
                  <a:lnTo>
                    <a:pt x="155" y="20"/>
                  </a:lnTo>
                  <a:lnTo>
                    <a:pt x="147" y="15"/>
                  </a:lnTo>
                  <a:lnTo>
                    <a:pt x="147" y="15"/>
                  </a:lnTo>
                  <a:close/>
                  <a:moveTo>
                    <a:pt x="132" y="119"/>
                  </a:moveTo>
                  <a:lnTo>
                    <a:pt x="132" y="119"/>
                  </a:lnTo>
                  <a:lnTo>
                    <a:pt x="127" y="126"/>
                  </a:lnTo>
                  <a:lnTo>
                    <a:pt x="120" y="131"/>
                  </a:lnTo>
                  <a:lnTo>
                    <a:pt x="113" y="135"/>
                  </a:lnTo>
                  <a:lnTo>
                    <a:pt x="105" y="138"/>
                  </a:lnTo>
                  <a:lnTo>
                    <a:pt x="97" y="139"/>
                  </a:lnTo>
                  <a:lnTo>
                    <a:pt x="89" y="138"/>
                  </a:lnTo>
                  <a:lnTo>
                    <a:pt x="81" y="136"/>
                  </a:lnTo>
                  <a:lnTo>
                    <a:pt x="72" y="132"/>
                  </a:lnTo>
                  <a:lnTo>
                    <a:pt x="72" y="132"/>
                  </a:lnTo>
                  <a:lnTo>
                    <a:pt x="65" y="127"/>
                  </a:lnTo>
                  <a:lnTo>
                    <a:pt x="60" y="121"/>
                  </a:lnTo>
                  <a:lnTo>
                    <a:pt x="56" y="112"/>
                  </a:lnTo>
                  <a:lnTo>
                    <a:pt x="53" y="105"/>
                  </a:lnTo>
                  <a:lnTo>
                    <a:pt x="52" y="97"/>
                  </a:lnTo>
                  <a:lnTo>
                    <a:pt x="53" y="88"/>
                  </a:lnTo>
                  <a:lnTo>
                    <a:pt x="55" y="80"/>
                  </a:lnTo>
                  <a:lnTo>
                    <a:pt x="59" y="72"/>
                  </a:lnTo>
                  <a:lnTo>
                    <a:pt x="59" y="72"/>
                  </a:lnTo>
                  <a:lnTo>
                    <a:pt x="65" y="65"/>
                  </a:lnTo>
                  <a:lnTo>
                    <a:pt x="71" y="60"/>
                  </a:lnTo>
                  <a:lnTo>
                    <a:pt x="78" y="56"/>
                  </a:lnTo>
                  <a:lnTo>
                    <a:pt x="87" y="53"/>
                  </a:lnTo>
                  <a:lnTo>
                    <a:pt x="95" y="52"/>
                  </a:lnTo>
                  <a:lnTo>
                    <a:pt x="103" y="53"/>
                  </a:lnTo>
                  <a:lnTo>
                    <a:pt x="111" y="55"/>
                  </a:lnTo>
                  <a:lnTo>
                    <a:pt x="119" y="59"/>
                  </a:lnTo>
                  <a:lnTo>
                    <a:pt x="119" y="59"/>
                  </a:lnTo>
                  <a:lnTo>
                    <a:pt x="126" y="64"/>
                  </a:lnTo>
                  <a:lnTo>
                    <a:pt x="132" y="71"/>
                  </a:lnTo>
                  <a:lnTo>
                    <a:pt x="136" y="79"/>
                  </a:lnTo>
                  <a:lnTo>
                    <a:pt x="138" y="87"/>
                  </a:lnTo>
                  <a:lnTo>
                    <a:pt x="139" y="95"/>
                  </a:lnTo>
                  <a:lnTo>
                    <a:pt x="138" y="103"/>
                  </a:lnTo>
                  <a:lnTo>
                    <a:pt x="136" y="111"/>
                  </a:lnTo>
                  <a:lnTo>
                    <a:pt x="132" y="119"/>
                  </a:lnTo>
                  <a:lnTo>
                    <a:pt x="132" y="1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87" name="Freeform 165"/>
            <p:cNvSpPr>
              <a:spLocks noEditPoints="1"/>
            </p:cNvSpPr>
            <p:nvPr/>
          </p:nvSpPr>
          <p:spPr bwMode="auto">
            <a:xfrm>
              <a:off x="12303126" y="6183313"/>
              <a:ext cx="63500" cy="63500"/>
            </a:xfrm>
            <a:custGeom>
              <a:avLst/>
              <a:gdLst>
                <a:gd name="T0" fmla="*/ 126 w 281"/>
                <a:gd name="T1" fmla="*/ 1 h 280"/>
                <a:gd name="T2" fmla="*/ 86 w 281"/>
                <a:gd name="T3" fmla="*/ 11 h 280"/>
                <a:gd name="T4" fmla="*/ 51 w 281"/>
                <a:gd name="T5" fmla="*/ 32 h 280"/>
                <a:gd name="T6" fmla="*/ 24 w 281"/>
                <a:gd name="T7" fmla="*/ 62 h 280"/>
                <a:gd name="T8" fmla="*/ 6 w 281"/>
                <a:gd name="T9" fmla="*/ 98 h 280"/>
                <a:gd name="T10" fmla="*/ 0 w 281"/>
                <a:gd name="T11" fmla="*/ 140 h 280"/>
                <a:gd name="T12" fmla="*/ 3 w 281"/>
                <a:gd name="T13" fmla="*/ 169 h 280"/>
                <a:gd name="T14" fmla="*/ 17 w 281"/>
                <a:gd name="T15" fmla="*/ 207 h 280"/>
                <a:gd name="T16" fmla="*/ 41 w 281"/>
                <a:gd name="T17" fmla="*/ 239 h 280"/>
                <a:gd name="T18" fmla="*/ 74 w 281"/>
                <a:gd name="T19" fmla="*/ 263 h 280"/>
                <a:gd name="T20" fmla="*/ 112 w 281"/>
                <a:gd name="T21" fmla="*/ 277 h 280"/>
                <a:gd name="T22" fmla="*/ 140 w 281"/>
                <a:gd name="T23" fmla="*/ 280 h 280"/>
                <a:gd name="T24" fmla="*/ 181 w 281"/>
                <a:gd name="T25" fmla="*/ 274 h 280"/>
                <a:gd name="T26" fmla="*/ 218 w 281"/>
                <a:gd name="T27" fmla="*/ 256 h 280"/>
                <a:gd name="T28" fmla="*/ 248 w 281"/>
                <a:gd name="T29" fmla="*/ 229 h 280"/>
                <a:gd name="T30" fmla="*/ 269 w 281"/>
                <a:gd name="T31" fmla="*/ 194 h 280"/>
                <a:gd name="T32" fmla="*/ 280 w 281"/>
                <a:gd name="T33" fmla="*/ 154 h 280"/>
                <a:gd name="T34" fmla="*/ 280 w 281"/>
                <a:gd name="T35" fmla="*/ 126 h 280"/>
                <a:gd name="T36" fmla="*/ 269 w 281"/>
                <a:gd name="T37" fmla="*/ 86 h 280"/>
                <a:gd name="T38" fmla="*/ 248 w 281"/>
                <a:gd name="T39" fmla="*/ 51 h 280"/>
                <a:gd name="T40" fmla="*/ 218 w 281"/>
                <a:gd name="T41" fmla="*/ 24 h 280"/>
                <a:gd name="T42" fmla="*/ 181 w 281"/>
                <a:gd name="T43" fmla="*/ 6 h 280"/>
                <a:gd name="T44" fmla="*/ 140 w 281"/>
                <a:gd name="T45" fmla="*/ 0 h 280"/>
                <a:gd name="T46" fmla="*/ 140 w 281"/>
                <a:gd name="T47" fmla="*/ 219 h 280"/>
                <a:gd name="T48" fmla="*/ 117 w 281"/>
                <a:gd name="T49" fmla="*/ 216 h 280"/>
                <a:gd name="T50" fmla="*/ 96 w 281"/>
                <a:gd name="T51" fmla="*/ 206 h 280"/>
                <a:gd name="T52" fmla="*/ 79 w 281"/>
                <a:gd name="T53" fmla="*/ 190 h 280"/>
                <a:gd name="T54" fmla="*/ 67 w 281"/>
                <a:gd name="T55" fmla="*/ 171 h 280"/>
                <a:gd name="T56" fmla="*/ 62 w 281"/>
                <a:gd name="T57" fmla="*/ 148 h 280"/>
                <a:gd name="T58" fmla="*/ 62 w 281"/>
                <a:gd name="T59" fmla="*/ 132 h 280"/>
                <a:gd name="T60" fmla="*/ 67 w 281"/>
                <a:gd name="T61" fmla="*/ 109 h 280"/>
                <a:gd name="T62" fmla="*/ 79 w 281"/>
                <a:gd name="T63" fmla="*/ 90 h 280"/>
                <a:gd name="T64" fmla="*/ 96 w 281"/>
                <a:gd name="T65" fmla="*/ 75 h 280"/>
                <a:gd name="T66" fmla="*/ 117 w 281"/>
                <a:gd name="T67" fmla="*/ 64 h 280"/>
                <a:gd name="T68" fmla="*/ 140 w 281"/>
                <a:gd name="T69" fmla="*/ 61 h 280"/>
                <a:gd name="T70" fmla="*/ 156 w 281"/>
                <a:gd name="T71" fmla="*/ 62 h 280"/>
                <a:gd name="T72" fmla="*/ 178 w 281"/>
                <a:gd name="T73" fmla="*/ 71 h 280"/>
                <a:gd name="T74" fmla="*/ 196 w 281"/>
                <a:gd name="T75" fmla="*/ 84 h 280"/>
                <a:gd name="T76" fmla="*/ 210 w 281"/>
                <a:gd name="T77" fmla="*/ 102 h 280"/>
                <a:gd name="T78" fmla="*/ 218 w 281"/>
                <a:gd name="T79" fmla="*/ 124 h 280"/>
                <a:gd name="T80" fmla="*/ 219 w 281"/>
                <a:gd name="T81" fmla="*/ 140 h 280"/>
                <a:gd name="T82" fmla="*/ 216 w 281"/>
                <a:gd name="T83" fmla="*/ 164 h 280"/>
                <a:gd name="T84" fmla="*/ 206 w 281"/>
                <a:gd name="T85" fmla="*/ 184 h 280"/>
                <a:gd name="T86" fmla="*/ 191 w 281"/>
                <a:gd name="T87" fmla="*/ 201 h 280"/>
                <a:gd name="T88" fmla="*/ 171 w 281"/>
                <a:gd name="T89" fmla="*/ 213 h 280"/>
                <a:gd name="T90" fmla="*/ 149 w 281"/>
                <a:gd name="T91" fmla="*/ 21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1" h="280">
                  <a:moveTo>
                    <a:pt x="140" y="0"/>
                  </a:moveTo>
                  <a:lnTo>
                    <a:pt x="140" y="0"/>
                  </a:lnTo>
                  <a:lnTo>
                    <a:pt x="126" y="1"/>
                  </a:lnTo>
                  <a:lnTo>
                    <a:pt x="112" y="3"/>
                  </a:lnTo>
                  <a:lnTo>
                    <a:pt x="98" y="6"/>
                  </a:lnTo>
                  <a:lnTo>
                    <a:pt x="86" y="11"/>
                  </a:lnTo>
                  <a:lnTo>
                    <a:pt x="74" y="17"/>
                  </a:lnTo>
                  <a:lnTo>
                    <a:pt x="62" y="24"/>
                  </a:lnTo>
                  <a:lnTo>
                    <a:pt x="51" y="32"/>
                  </a:lnTo>
                  <a:lnTo>
                    <a:pt x="41" y="41"/>
                  </a:lnTo>
                  <a:lnTo>
                    <a:pt x="32" y="51"/>
                  </a:lnTo>
                  <a:lnTo>
                    <a:pt x="24" y="62"/>
                  </a:lnTo>
                  <a:lnTo>
                    <a:pt x="17" y="74"/>
                  </a:lnTo>
                  <a:lnTo>
                    <a:pt x="12" y="86"/>
                  </a:lnTo>
                  <a:lnTo>
                    <a:pt x="6" y="98"/>
                  </a:lnTo>
                  <a:lnTo>
                    <a:pt x="3" y="111"/>
                  </a:lnTo>
                  <a:lnTo>
                    <a:pt x="1" y="126"/>
                  </a:lnTo>
                  <a:lnTo>
                    <a:pt x="0" y="140"/>
                  </a:lnTo>
                  <a:lnTo>
                    <a:pt x="0" y="140"/>
                  </a:lnTo>
                  <a:lnTo>
                    <a:pt x="1" y="154"/>
                  </a:lnTo>
                  <a:lnTo>
                    <a:pt x="3" y="169"/>
                  </a:lnTo>
                  <a:lnTo>
                    <a:pt x="6" y="182"/>
                  </a:lnTo>
                  <a:lnTo>
                    <a:pt x="12" y="194"/>
                  </a:lnTo>
                  <a:lnTo>
                    <a:pt x="17" y="207"/>
                  </a:lnTo>
                  <a:lnTo>
                    <a:pt x="24" y="218"/>
                  </a:lnTo>
                  <a:lnTo>
                    <a:pt x="32" y="229"/>
                  </a:lnTo>
                  <a:lnTo>
                    <a:pt x="41" y="239"/>
                  </a:lnTo>
                  <a:lnTo>
                    <a:pt x="51" y="248"/>
                  </a:lnTo>
                  <a:lnTo>
                    <a:pt x="62" y="256"/>
                  </a:lnTo>
                  <a:lnTo>
                    <a:pt x="74" y="263"/>
                  </a:lnTo>
                  <a:lnTo>
                    <a:pt x="86" y="269"/>
                  </a:lnTo>
                  <a:lnTo>
                    <a:pt x="98" y="274"/>
                  </a:lnTo>
                  <a:lnTo>
                    <a:pt x="112" y="277"/>
                  </a:lnTo>
                  <a:lnTo>
                    <a:pt x="126" y="279"/>
                  </a:lnTo>
                  <a:lnTo>
                    <a:pt x="140" y="280"/>
                  </a:lnTo>
                  <a:lnTo>
                    <a:pt x="140" y="280"/>
                  </a:lnTo>
                  <a:lnTo>
                    <a:pt x="155" y="279"/>
                  </a:lnTo>
                  <a:lnTo>
                    <a:pt x="168" y="277"/>
                  </a:lnTo>
                  <a:lnTo>
                    <a:pt x="181" y="274"/>
                  </a:lnTo>
                  <a:lnTo>
                    <a:pt x="195" y="269"/>
                  </a:lnTo>
                  <a:lnTo>
                    <a:pt x="207" y="263"/>
                  </a:lnTo>
                  <a:lnTo>
                    <a:pt x="218" y="256"/>
                  </a:lnTo>
                  <a:lnTo>
                    <a:pt x="229" y="248"/>
                  </a:lnTo>
                  <a:lnTo>
                    <a:pt x="240" y="239"/>
                  </a:lnTo>
                  <a:lnTo>
                    <a:pt x="248" y="229"/>
                  </a:lnTo>
                  <a:lnTo>
                    <a:pt x="256" y="218"/>
                  </a:lnTo>
                  <a:lnTo>
                    <a:pt x="263" y="207"/>
                  </a:lnTo>
                  <a:lnTo>
                    <a:pt x="269" y="194"/>
                  </a:lnTo>
                  <a:lnTo>
                    <a:pt x="273" y="182"/>
                  </a:lnTo>
                  <a:lnTo>
                    <a:pt x="277" y="169"/>
                  </a:lnTo>
                  <a:lnTo>
                    <a:pt x="280" y="154"/>
                  </a:lnTo>
                  <a:lnTo>
                    <a:pt x="281" y="140"/>
                  </a:lnTo>
                  <a:lnTo>
                    <a:pt x="281" y="140"/>
                  </a:lnTo>
                  <a:lnTo>
                    <a:pt x="280" y="126"/>
                  </a:lnTo>
                  <a:lnTo>
                    <a:pt x="277" y="111"/>
                  </a:lnTo>
                  <a:lnTo>
                    <a:pt x="273" y="98"/>
                  </a:lnTo>
                  <a:lnTo>
                    <a:pt x="269" y="86"/>
                  </a:lnTo>
                  <a:lnTo>
                    <a:pt x="263" y="74"/>
                  </a:lnTo>
                  <a:lnTo>
                    <a:pt x="256" y="62"/>
                  </a:lnTo>
                  <a:lnTo>
                    <a:pt x="248" y="51"/>
                  </a:lnTo>
                  <a:lnTo>
                    <a:pt x="240" y="41"/>
                  </a:lnTo>
                  <a:lnTo>
                    <a:pt x="229" y="32"/>
                  </a:lnTo>
                  <a:lnTo>
                    <a:pt x="218" y="24"/>
                  </a:lnTo>
                  <a:lnTo>
                    <a:pt x="207" y="17"/>
                  </a:lnTo>
                  <a:lnTo>
                    <a:pt x="195" y="11"/>
                  </a:lnTo>
                  <a:lnTo>
                    <a:pt x="181" y="6"/>
                  </a:lnTo>
                  <a:lnTo>
                    <a:pt x="168" y="3"/>
                  </a:lnTo>
                  <a:lnTo>
                    <a:pt x="155" y="1"/>
                  </a:lnTo>
                  <a:lnTo>
                    <a:pt x="140" y="0"/>
                  </a:lnTo>
                  <a:lnTo>
                    <a:pt x="140" y="0"/>
                  </a:lnTo>
                  <a:close/>
                  <a:moveTo>
                    <a:pt x="140" y="219"/>
                  </a:moveTo>
                  <a:lnTo>
                    <a:pt x="140" y="219"/>
                  </a:lnTo>
                  <a:lnTo>
                    <a:pt x="132" y="219"/>
                  </a:lnTo>
                  <a:lnTo>
                    <a:pt x="124" y="218"/>
                  </a:lnTo>
                  <a:lnTo>
                    <a:pt x="117" y="216"/>
                  </a:lnTo>
                  <a:lnTo>
                    <a:pt x="110" y="213"/>
                  </a:lnTo>
                  <a:lnTo>
                    <a:pt x="103" y="210"/>
                  </a:lnTo>
                  <a:lnTo>
                    <a:pt x="96" y="206"/>
                  </a:lnTo>
                  <a:lnTo>
                    <a:pt x="90" y="201"/>
                  </a:lnTo>
                  <a:lnTo>
                    <a:pt x="84" y="196"/>
                  </a:lnTo>
                  <a:lnTo>
                    <a:pt x="79" y="190"/>
                  </a:lnTo>
                  <a:lnTo>
                    <a:pt x="75" y="184"/>
                  </a:lnTo>
                  <a:lnTo>
                    <a:pt x="71" y="178"/>
                  </a:lnTo>
                  <a:lnTo>
                    <a:pt x="67" y="171"/>
                  </a:lnTo>
                  <a:lnTo>
                    <a:pt x="65" y="164"/>
                  </a:lnTo>
                  <a:lnTo>
                    <a:pt x="63" y="156"/>
                  </a:lnTo>
                  <a:lnTo>
                    <a:pt x="62" y="148"/>
                  </a:lnTo>
                  <a:lnTo>
                    <a:pt x="61" y="140"/>
                  </a:lnTo>
                  <a:lnTo>
                    <a:pt x="61" y="140"/>
                  </a:lnTo>
                  <a:lnTo>
                    <a:pt x="62" y="132"/>
                  </a:lnTo>
                  <a:lnTo>
                    <a:pt x="63" y="124"/>
                  </a:lnTo>
                  <a:lnTo>
                    <a:pt x="65" y="117"/>
                  </a:lnTo>
                  <a:lnTo>
                    <a:pt x="67" y="109"/>
                  </a:lnTo>
                  <a:lnTo>
                    <a:pt x="71" y="102"/>
                  </a:lnTo>
                  <a:lnTo>
                    <a:pt x="75" y="96"/>
                  </a:lnTo>
                  <a:lnTo>
                    <a:pt x="79" y="90"/>
                  </a:lnTo>
                  <a:lnTo>
                    <a:pt x="84" y="84"/>
                  </a:lnTo>
                  <a:lnTo>
                    <a:pt x="90" y="79"/>
                  </a:lnTo>
                  <a:lnTo>
                    <a:pt x="96" y="75"/>
                  </a:lnTo>
                  <a:lnTo>
                    <a:pt x="103" y="71"/>
                  </a:lnTo>
                  <a:lnTo>
                    <a:pt x="110" y="67"/>
                  </a:lnTo>
                  <a:lnTo>
                    <a:pt x="117" y="64"/>
                  </a:lnTo>
                  <a:lnTo>
                    <a:pt x="124" y="62"/>
                  </a:lnTo>
                  <a:lnTo>
                    <a:pt x="132" y="61"/>
                  </a:lnTo>
                  <a:lnTo>
                    <a:pt x="140" y="61"/>
                  </a:lnTo>
                  <a:lnTo>
                    <a:pt x="140" y="61"/>
                  </a:lnTo>
                  <a:lnTo>
                    <a:pt x="149" y="61"/>
                  </a:lnTo>
                  <a:lnTo>
                    <a:pt x="156" y="62"/>
                  </a:lnTo>
                  <a:lnTo>
                    <a:pt x="164" y="64"/>
                  </a:lnTo>
                  <a:lnTo>
                    <a:pt x="171" y="67"/>
                  </a:lnTo>
                  <a:lnTo>
                    <a:pt x="178" y="71"/>
                  </a:lnTo>
                  <a:lnTo>
                    <a:pt x="184" y="75"/>
                  </a:lnTo>
                  <a:lnTo>
                    <a:pt x="191" y="79"/>
                  </a:lnTo>
                  <a:lnTo>
                    <a:pt x="196" y="84"/>
                  </a:lnTo>
                  <a:lnTo>
                    <a:pt x="201" y="90"/>
                  </a:lnTo>
                  <a:lnTo>
                    <a:pt x="206" y="96"/>
                  </a:lnTo>
                  <a:lnTo>
                    <a:pt x="210" y="102"/>
                  </a:lnTo>
                  <a:lnTo>
                    <a:pt x="213" y="109"/>
                  </a:lnTo>
                  <a:lnTo>
                    <a:pt x="216" y="117"/>
                  </a:lnTo>
                  <a:lnTo>
                    <a:pt x="218" y="124"/>
                  </a:lnTo>
                  <a:lnTo>
                    <a:pt x="219" y="132"/>
                  </a:lnTo>
                  <a:lnTo>
                    <a:pt x="219" y="140"/>
                  </a:lnTo>
                  <a:lnTo>
                    <a:pt x="219" y="140"/>
                  </a:lnTo>
                  <a:lnTo>
                    <a:pt x="219" y="148"/>
                  </a:lnTo>
                  <a:lnTo>
                    <a:pt x="218" y="156"/>
                  </a:lnTo>
                  <a:lnTo>
                    <a:pt x="216" y="164"/>
                  </a:lnTo>
                  <a:lnTo>
                    <a:pt x="213" y="171"/>
                  </a:lnTo>
                  <a:lnTo>
                    <a:pt x="210" y="178"/>
                  </a:lnTo>
                  <a:lnTo>
                    <a:pt x="206" y="184"/>
                  </a:lnTo>
                  <a:lnTo>
                    <a:pt x="201" y="190"/>
                  </a:lnTo>
                  <a:lnTo>
                    <a:pt x="196" y="196"/>
                  </a:lnTo>
                  <a:lnTo>
                    <a:pt x="191" y="201"/>
                  </a:lnTo>
                  <a:lnTo>
                    <a:pt x="184" y="206"/>
                  </a:lnTo>
                  <a:lnTo>
                    <a:pt x="178" y="210"/>
                  </a:lnTo>
                  <a:lnTo>
                    <a:pt x="171" y="213"/>
                  </a:lnTo>
                  <a:lnTo>
                    <a:pt x="164" y="216"/>
                  </a:lnTo>
                  <a:lnTo>
                    <a:pt x="156" y="218"/>
                  </a:lnTo>
                  <a:lnTo>
                    <a:pt x="149" y="219"/>
                  </a:lnTo>
                  <a:lnTo>
                    <a:pt x="140" y="219"/>
                  </a:lnTo>
                  <a:lnTo>
                    <a:pt x="140" y="2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88" name="Freeform 166"/>
            <p:cNvSpPr>
              <a:spLocks noEditPoints="1"/>
            </p:cNvSpPr>
            <p:nvPr/>
          </p:nvSpPr>
          <p:spPr bwMode="auto">
            <a:xfrm>
              <a:off x="12360276" y="6084888"/>
              <a:ext cx="39688" cy="41275"/>
            </a:xfrm>
            <a:custGeom>
              <a:avLst/>
              <a:gdLst>
                <a:gd name="T0" fmla="*/ 90 w 180"/>
                <a:gd name="T1" fmla="*/ 0 h 179"/>
                <a:gd name="T2" fmla="*/ 71 w 180"/>
                <a:gd name="T3" fmla="*/ 1 h 179"/>
                <a:gd name="T4" fmla="*/ 54 w 180"/>
                <a:gd name="T5" fmla="*/ 8 h 179"/>
                <a:gd name="T6" fmla="*/ 40 w 180"/>
                <a:gd name="T7" fmla="*/ 16 h 179"/>
                <a:gd name="T8" fmla="*/ 26 w 180"/>
                <a:gd name="T9" fmla="*/ 26 h 179"/>
                <a:gd name="T10" fmla="*/ 15 w 180"/>
                <a:gd name="T11" fmla="*/ 39 h 179"/>
                <a:gd name="T12" fmla="*/ 7 w 180"/>
                <a:gd name="T13" fmla="*/ 55 h 179"/>
                <a:gd name="T14" fmla="*/ 2 w 180"/>
                <a:gd name="T15" fmla="*/ 72 h 179"/>
                <a:gd name="T16" fmla="*/ 0 w 180"/>
                <a:gd name="T17" fmla="*/ 89 h 179"/>
                <a:gd name="T18" fmla="*/ 0 w 180"/>
                <a:gd name="T19" fmla="*/ 99 h 179"/>
                <a:gd name="T20" fmla="*/ 4 w 180"/>
                <a:gd name="T21" fmla="*/ 117 h 179"/>
                <a:gd name="T22" fmla="*/ 10 w 180"/>
                <a:gd name="T23" fmla="*/ 132 h 179"/>
                <a:gd name="T24" fmla="*/ 20 w 180"/>
                <a:gd name="T25" fmla="*/ 147 h 179"/>
                <a:gd name="T26" fmla="*/ 33 w 180"/>
                <a:gd name="T27" fmla="*/ 159 h 179"/>
                <a:gd name="T28" fmla="*/ 47 w 180"/>
                <a:gd name="T29" fmla="*/ 169 h 179"/>
                <a:gd name="T30" fmla="*/ 63 w 180"/>
                <a:gd name="T31" fmla="*/ 175 h 179"/>
                <a:gd name="T32" fmla="*/ 81 w 180"/>
                <a:gd name="T33" fmla="*/ 179 h 179"/>
                <a:gd name="T34" fmla="*/ 90 w 180"/>
                <a:gd name="T35" fmla="*/ 179 h 179"/>
                <a:gd name="T36" fmla="*/ 107 w 180"/>
                <a:gd name="T37" fmla="*/ 178 h 179"/>
                <a:gd name="T38" fmla="*/ 125 w 180"/>
                <a:gd name="T39" fmla="*/ 173 h 179"/>
                <a:gd name="T40" fmla="*/ 140 w 180"/>
                <a:gd name="T41" fmla="*/ 164 h 179"/>
                <a:gd name="T42" fmla="*/ 153 w 180"/>
                <a:gd name="T43" fmla="*/ 154 h 179"/>
                <a:gd name="T44" fmla="*/ 165 w 180"/>
                <a:gd name="T45" fmla="*/ 140 h 179"/>
                <a:gd name="T46" fmla="*/ 173 w 180"/>
                <a:gd name="T47" fmla="*/ 125 h 179"/>
                <a:gd name="T48" fmla="*/ 178 w 180"/>
                <a:gd name="T49" fmla="*/ 108 h 179"/>
                <a:gd name="T50" fmla="*/ 180 w 180"/>
                <a:gd name="T51" fmla="*/ 89 h 179"/>
                <a:gd name="T52" fmla="*/ 179 w 180"/>
                <a:gd name="T53" fmla="*/ 81 h 179"/>
                <a:gd name="T54" fmla="*/ 176 w 180"/>
                <a:gd name="T55" fmla="*/ 63 h 179"/>
                <a:gd name="T56" fmla="*/ 169 w 180"/>
                <a:gd name="T57" fmla="*/ 47 h 179"/>
                <a:gd name="T58" fmla="*/ 159 w 180"/>
                <a:gd name="T59" fmla="*/ 33 h 179"/>
                <a:gd name="T60" fmla="*/ 147 w 180"/>
                <a:gd name="T61" fmla="*/ 21 h 179"/>
                <a:gd name="T62" fmla="*/ 133 w 180"/>
                <a:gd name="T63" fmla="*/ 11 h 179"/>
                <a:gd name="T64" fmla="*/ 116 w 180"/>
                <a:gd name="T65" fmla="*/ 4 h 179"/>
                <a:gd name="T66" fmla="*/ 99 w 180"/>
                <a:gd name="T67" fmla="*/ 0 h 179"/>
                <a:gd name="T68" fmla="*/ 90 w 180"/>
                <a:gd name="T69" fmla="*/ 0 h 179"/>
                <a:gd name="T70" fmla="*/ 90 w 180"/>
                <a:gd name="T71" fmla="*/ 130 h 179"/>
                <a:gd name="T72" fmla="*/ 73 w 180"/>
                <a:gd name="T73" fmla="*/ 127 h 179"/>
                <a:gd name="T74" fmla="*/ 61 w 180"/>
                <a:gd name="T75" fmla="*/ 119 h 179"/>
                <a:gd name="T76" fmla="*/ 52 w 180"/>
                <a:gd name="T77" fmla="*/ 106 h 179"/>
                <a:gd name="T78" fmla="*/ 49 w 180"/>
                <a:gd name="T79" fmla="*/ 89 h 179"/>
                <a:gd name="T80" fmla="*/ 50 w 180"/>
                <a:gd name="T81" fmla="*/ 81 h 179"/>
                <a:gd name="T82" fmla="*/ 56 w 180"/>
                <a:gd name="T83" fmla="*/ 67 h 179"/>
                <a:gd name="T84" fmla="*/ 67 w 180"/>
                <a:gd name="T85" fmla="*/ 57 h 179"/>
                <a:gd name="T86" fmla="*/ 82 w 180"/>
                <a:gd name="T87" fmla="*/ 50 h 179"/>
                <a:gd name="T88" fmla="*/ 90 w 180"/>
                <a:gd name="T89" fmla="*/ 49 h 179"/>
                <a:gd name="T90" fmla="*/ 105 w 180"/>
                <a:gd name="T91" fmla="*/ 53 h 179"/>
                <a:gd name="T92" fmla="*/ 118 w 180"/>
                <a:gd name="T93" fmla="*/ 61 h 179"/>
                <a:gd name="T94" fmla="*/ 127 w 180"/>
                <a:gd name="T95" fmla="*/ 74 h 179"/>
                <a:gd name="T96" fmla="*/ 130 w 180"/>
                <a:gd name="T97" fmla="*/ 89 h 179"/>
                <a:gd name="T98" fmla="*/ 130 w 180"/>
                <a:gd name="T99" fmla="*/ 99 h 179"/>
                <a:gd name="T100" fmla="*/ 124 w 180"/>
                <a:gd name="T101" fmla="*/ 113 h 179"/>
                <a:gd name="T102" fmla="*/ 112 w 180"/>
                <a:gd name="T103" fmla="*/ 123 h 179"/>
                <a:gd name="T104" fmla="*/ 98 w 180"/>
                <a:gd name="T105" fmla="*/ 129 h 179"/>
                <a:gd name="T106" fmla="*/ 90 w 180"/>
                <a:gd name="T107" fmla="*/ 13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79">
                  <a:moveTo>
                    <a:pt x="90" y="0"/>
                  </a:moveTo>
                  <a:lnTo>
                    <a:pt x="90" y="0"/>
                  </a:lnTo>
                  <a:lnTo>
                    <a:pt x="81" y="0"/>
                  </a:lnTo>
                  <a:lnTo>
                    <a:pt x="71" y="1"/>
                  </a:lnTo>
                  <a:lnTo>
                    <a:pt x="63" y="4"/>
                  </a:lnTo>
                  <a:lnTo>
                    <a:pt x="54" y="8"/>
                  </a:lnTo>
                  <a:lnTo>
                    <a:pt x="47" y="11"/>
                  </a:lnTo>
                  <a:lnTo>
                    <a:pt x="40" y="16"/>
                  </a:lnTo>
                  <a:lnTo>
                    <a:pt x="33" y="21"/>
                  </a:lnTo>
                  <a:lnTo>
                    <a:pt x="26" y="26"/>
                  </a:lnTo>
                  <a:lnTo>
                    <a:pt x="20" y="33"/>
                  </a:lnTo>
                  <a:lnTo>
                    <a:pt x="15" y="39"/>
                  </a:lnTo>
                  <a:lnTo>
                    <a:pt x="10" y="47"/>
                  </a:lnTo>
                  <a:lnTo>
                    <a:pt x="7" y="55"/>
                  </a:lnTo>
                  <a:lnTo>
                    <a:pt x="4" y="63"/>
                  </a:lnTo>
                  <a:lnTo>
                    <a:pt x="2" y="72"/>
                  </a:lnTo>
                  <a:lnTo>
                    <a:pt x="0" y="81"/>
                  </a:lnTo>
                  <a:lnTo>
                    <a:pt x="0" y="89"/>
                  </a:lnTo>
                  <a:lnTo>
                    <a:pt x="0" y="89"/>
                  </a:lnTo>
                  <a:lnTo>
                    <a:pt x="0" y="99"/>
                  </a:lnTo>
                  <a:lnTo>
                    <a:pt x="2" y="108"/>
                  </a:lnTo>
                  <a:lnTo>
                    <a:pt x="4" y="117"/>
                  </a:lnTo>
                  <a:lnTo>
                    <a:pt x="7" y="125"/>
                  </a:lnTo>
                  <a:lnTo>
                    <a:pt x="10" y="132"/>
                  </a:lnTo>
                  <a:lnTo>
                    <a:pt x="15" y="140"/>
                  </a:lnTo>
                  <a:lnTo>
                    <a:pt x="20" y="147"/>
                  </a:lnTo>
                  <a:lnTo>
                    <a:pt x="26" y="154"/>
                  </a:lnTo>
                  <a:lnTo>
                    <a:pt x="33" y="159"/>
                  </a:lnTo>
                  <a:lnTo>
                    <a:pt x="40" y="164"/>
                  </a:lnTo>
                  <a:lnTo>
                    <a:pt x="47" y="169"/>
                  </a:lnTo>
                  <a:lnTo>
                    <a:pt x="54" y="173"/>
                  </a:lnTo>
                  <a:lnTo>
                    <a:pt x="63" y="175"/>
                  </a:lnTo>
                  <a:lnTo>
                    <a:pt x="71" y="178"/>
                  </a:lnTo>
                  <a:lnTo>
                    <a:pt x="81" y="179"/>
                  </a:lnTo>
                  <a:lnTo>
                    <a:pt x="90" y="179"/>
                  </a:lnTo>
                  <a:lnTo>
                    <a:pt x="90" y="179"/>
                  </a:lnTo>
                  <a:lnTo>
                    <a:pt x="99" y="179"/>
                  </a:lnTo>
                  <a:lnTo>
                    <a:pt x="107" y="178"/>
                  </a:lnTo>
                  <a:lnTo>
                    <a:pt x="116" y="175"/>
                  </a:lnTo>
                  <a:lnTo>
                    <a:pt x="125" y="173"/>
                  </a:lnTo>
                  <a:lnTo>
                    <a:pt x="133" y="169"/>
                  </a:lnTo>
                  <a:lnTo>
                    <a:pt x="140" y="164"/>
                  </a:lnTo>
                  <a:lnTo>
                    <a:pt x="147" y="159"/>
                  </a:lnTo>
                  <a:lnTo>
                    <a:pt x="153" y="154"/>
                  </a:lnTo>
                  <a:lnTo>
                    <a:pt x="159" y="147"/>
                  </a:lnTo>
                  <a:lnTo>
                    <a:pt x="165" y="140"/>
                  </a:lnTo>
                  <a:lnTo>
                    <a:pt x="169" y="132"/>
                  </a:lnTo>
                  <a:lnTo>
                    <a:pt x="173" y="125"/>
                  </a:lnTo>
                  <a:lnTo>
                    <a:pt x="176" y="117"/>
                  </a:lnTo>
                  <a:lnTo>
                    <a:pt x="178" y="108"/>
                  </a:lnTo>
                  <a:lnTo>
                    <a:pt x="179" y="99"/>
                  </a:lnTo>
                  <a:lnTo>
                    <a:pt x="180" y="89"/>
                  </a:lnTo>
                  <a:lnTo>
                    <a:pt x="180" y="89"/>
                  </a:lnTo>
                  <a:lnTo>
                    <a:pt x="179" y="81"/>
                  </a:lnTo>
                  <a:lnTo>
                    <a:pt x="178" y="72"/>
                  </a:lnTo>
                  <a:lnTo>
                    <a:pt x="176" y="63"/>
                  </a:lnTo>
                  <a:lnTo>
                    <a:pt x="173" y="55"/>
                  </a:lnTo>
                  <a:lnTo>
                    <a:pt x="169" y="47"/>
                  </a:lnTo>
                  <a:lnTo>
                    <a:pt x="165" y="39"/>
                  </a:lnTo>
                  <a:lnTo>
                    <a:pt x="159" y="33"/>
                  </a:lnTo>
                  <a:lnTo>
                    <a:pt x="153" y="26"/>
                  </a:lnTo>
                  <a:lnTo>
                    <a:pt x="147" y="21"/>
                  </a:lnTo>
                  <a:lnTo>
                    <a:pt x="140" y="16"/>
                  </a:lnTo>
                  <a:lnTo>
                    <a:pt x="133" y="11"/>
                  </a:lnTo>
                  <a:lnTo>
                    <a:pt x="125" y="8"/>
                  </a:lnTo>
                  <a:lnTo>
                    <a:pt x="116" y="4"/>
                  </a:lnTo>
                  <a:lnTo>
                    <a:pt x="107" y="1"/>
                  </a:lnTo>
                  <a:lnTo>
                    <a:pt x="99" y="0"/>
                  </a:lnTo>
                  <a:lnTo>
                    <a:pt x="90" y="0"/>
                  </a:lnTo>
                  <a:lnTo>
                    <a:pt x="90" y="0"/>
                  </a:lnTo>
                  <a:close/>
                  <a:moveTo>
                    <a:pt x="90" y="130"/>
                  </a:moveTo>
                  <a:lnTo>
                    <a:pt x="90" y="130"/>
                  </a:lnTo>
                  <a:lnTo>
                    <a:pt x="82" y="129"/>
                  </a:lnTo>
                  <a:lnTo>
                    <a:pt x="73" y="127"/>
                  </a:lnTo>
                  <a:lnTo>
                    <a:pt x="67" y="123"/>
                  </a:lnTo>
                  <a:lnTo>
                    <a:pt x="61" y="119"/>
                  </a:lnTo>
                  <a:lnTo>
                    <a:pt x="56" y="113"/>
                  </a:lnTo>
                  <a:lnTo>
                    <a:pt x="52" y="106"/>
                  </a:lnTo>
                  <a:lnTo>
                    <a:pt x="50" y="99"/>
                  </a:lnTo>
                  <a:lnTo>
                    <a:pt x="49" y="89"/>
                  </a:lnTo>
                  <a:lnTo>
                    <a:pt x="49" y="89"/>
                  </a:lnTo>
                  <a:lnTo>
                    <a:pt x="50" y="81"/>
                  </a:lnTo>
                  <a:lnTo>
                    <a:pt x="52" y="74"/>
                  </a:lnTo>
                  <a:lnTo>
                    <a:pt x="56" y="67"/>
                  </a:lnTo>
                  <a:lnTo>
                    <a:pt x="61" y="61"/>
                  </a:lnTo>
                  <a:lnTo>
                    <a:pt x="67" y="57"/>
                  </a:lnTo>
                  <a:lnTo>
                    <a:pt x="73" y="53"/>
                  </a:lnTo>
                  <a:lnTo>
                    <a:pt x="82" y="50"/>
                  </a:lnTo>
                  <a:lnTo>
                    <a:pt x="90" y="49"/>
                  </a:lnTo>
                  <a:lnTo>
                    <a:pt x="90" y="49"/>
                  </a:lnTo>
                  <a:lnTo>
                    <a:pt x="98" y="50"/>
                  </a:lnTo>
                  <a:lnTo>
                    <a:pt x="105" y="53"/>
                  </a:lnTo>
                  <a:lnTo>
                    <a:pt x="112" y="57"/>
                  </a:lnTo>
                  <a:lnTo>
                    <a:pt x="118" y="61"/>
                  </a:lnTo>
                  <a:lnTo>
                    <a:pt x="124" y="67"/>
                  </a:lnTo>
                  <a:lnTo>
                    <a:pt x="127" y="74"/>
                  </a:lnTo>
                  <a:lnTo>
                    <a:pt x="130" y="81"/>
                  </a:lnTo>
                  <a:lnTo>
                    <a:pt x="130" y="89"/>
                  </a:lnTo>
                  <a:lnTo>
                    <a:pt x="130" y="89"/>
                  </a:lnTo>
                  <a:lnTo>
                    <a:pt x="130" y="99"/>
                  </a:lnTo>
                  <a:lnTo>
                    <a:pt x="127" y="106"/>
                  </a:lnTo>
                  <a:lnTo>
                    <a:pt x="124" y="113"/>
                  </a:lnTo>
                  <a:lnTo>
                    <a:pt x="118" y="119"/>
                  </a:lnTo>
                  <a:lnTo>
                    <a:pt x="112" y="123"/>
                  </a:lnTo>
                  <a:lnTo>
                    <a:pt x="105" y="127"/>
                  </a:lnTo>
                  <a:lnTo>
                    <a:pt x="98" y="129"/>
                  </a:lnTo>
                  <a:lnTo>
                    <a:pt x="90" y="130"/>
                  </a:lnTo>
                  <a:lnTo>
                    <a:pt x="90"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89" name="Freeform 167"/>
            <p:cNvSpPr>
              <a:spLocks noEditPoints="1"/>
            </p:cNvSpPr>
            <p:nvPr/>
          </p:nvSpPr>
          <p:spPr bwMode="auto">
            <a:xfrm>
              <a:off x="12249151" y="6053138"/>
              <a:ext cx="323850" cy="419100"/>
            </a:xfrm>
            <a:custGeom>
              <a:avLst/>
              <a:gdLst>
                <a:gd name="T0" fmla="*/ 1296 w 1430"/>
                <a:gd name="T1" fmla="*/ 631 h 1852"/>
                <a:gd name="T2" fmla="*/ 1222 w 1430"/>
                <a:gd name="T3" fmla="*/ 292 h 1852"/>
                <a:gd name="T4" fmla="*/ 976 w 1430"/>
                <a:gd name="T5" fmla="*/ 68 h 1852"/>
                <a:gd name="T6" fmla="*/ 506 w 1430"/>
                <a:gd name="T7" fmla="*/ 7 h 1852"/>
                <a:gd name="T8" fmla="*/ 126 w 1430"/>
                <a:gd name="T9" fmla="*/ 234 h 1852"/>
                <a:gd name="T10" fmla="*/ 2 w 1430"/>
                <a:gd name="T11" fmla="*/ 588 h 1852"/>
                <a:gd name="T12" fmla="*/ 101 w 1430"/>
                <a:gd name="T13" fmla="*/ 1047 h 1852"/>
                <a:gd name="T14" fmla="*/ 241 w 1430"/>
                <a:gd name="T15" fmla="*/ 1351 h 1852"/>
                <a:gd name="T16" fmla="*/ 141 w 1430"/>
                <a:gd name="T17" fmla="*/ 1652 h 1852"/>
                <a:gd name="T18" fmla="*/ 92 w 1430"/>
                <a:gd name="T19" fmla="*/ 1828 h 1852"/>
                <a:gd name="T20" fmla="*/ 956 w 1430"/>
                <a:gd name="T21" fmla="*/ 1821 h 1852"/>
                <a:gd name="T22" fmla="*/ 898 w 1430"/>
                <a:gd name="T23" fmla="*/ 1649 h 1852"/>
                <a:gd name="T24" fmla="*/ 912 w 1430"/>
                <a:gd name="T25" fmla="*/ 1484 h 1852"/>
                <a:gd name="T26" fmla="*/ 1155 w 1430"/>
                <a:gd name="T27" fmla="*/ 1452 h 1852"/>
                <a:gd name="T28" fmla="*/ 1279 w 1430"/>
                <a:gd name="T29" fmla="*/ 1422 h 1852"/>
                <a:gd name="T30" fmla="*/ 1323 w 1430"/>
                <a:gd name="T31" fmla="*/ 1262 h 1852"/>
                <a:gd name="T32" fmla="*/ 1338 w 1430"/>
                <a:gd name="T33" fmla="*/ 1181 h 1852"/>
                <a:gd name="T34" fmla="*/ 1341 w 1430"/>
                <a:gd name="T35" fmla="*/ 1072 h 1852"/>
                <a:gd name="T36" fmla="*/ 1430 w 1430"/>
                <a:gd name="T37" fmla="*/ 985 h 1852"/>
                <a:gd name="T38" fmla="*/ 655 w 1430"/>
                <a:gd name="T39" fmla="*/ 768 h 1852"/>
                <a:gd name="T40" fmla="*/ 618 w 1430"/>
                <a:gd name="T41" fmla="*/ 895 h 1852"/>
                <a:gd name="T42" fmla="*/ 508 w 1430"/>
                <a:gd name="T43" fmla="*/ 933 h 1852"/>
                <a:gd name="T44" fmla="*/ 439 w 1430"/>
                <a:gd name="T45" fmla="*/ 1006 h 1852"/>
                <a:gd name="T46" fmla="*/ 291 w 1430"/>
                <a:gd name="T47" fmla="*/ 982 h 1852"/>
                <a:gd name="T48" fmla="*/ 188 w 1430"/>
                <a:gd name="T49" fmla="*/ 928 h 1852"/>
                <a:gd name="T50" fmla="*/ 94 w 1430"/>
                <a:gd name="T51" fmla="*/ 793 h 1852"/>
                <a:gd name="T52" fmla="*/ 129 w 1430"/>
                <a:gd name="T53" fmla="*/ 702 h 1852"/>
                <a:gd name="T54" fmla="*/ 106 w 1430"/>
                <a:gd name="T55" fmla="*/ 600 h 1852"/>
                <a:gd name="T56" fmla="*/ 198 w 1430"/>
                <a:gd name="T57" fmla="*/ 504 h 1852"/>
                <a:gd name="T58" fmla="*/ 295 w 1430"/>
                <a:gd name="T59" fmla="*/ 434 h 1852"/>
                <a:gd name="T60" fmla="*/ 462 w 1430"/>
                <a:gd name="T61" fmla="*/ 429 h 1852"/>
                <a:gd name="T62" fmla="*/ 561 w 1430"/>
                <a:gd name="T63" fmla="*/ 508 h 1852"/>
                <a:gd name="T64" fmla="*/ 639 w 1430"/>
                <a:gd name="T65" fmla="*/ 566 h 1852"/>
                <a:gd name="T66" fmla="*/ 629 w 1430"/>
                <a:gd name="T67" fmla="*/ 665 h 1852"/>
                <a:gd name="T68" fmla="*/ 634 w 1430"/>
                <a:gd name="T69" fmla="*/ 397 h 1852"/>
                <a:gd name="T70" fmla="*/ 533 w 1430"/>
                <a:gd name="T71" fmla="*/ 409 h 1852"/>
                <a:gd name="T72" fmla="*/ 468 w 1430"/>
                <a:gd name="T73" fmla="*/ 359 h 1852"/>
                <a:gd name="T74" fmla="*/ 415 w 1430"/>
                <a:gd name="T75" fmla="*/ 313 h 1852"/>
                <a:gd name="T76" fmla="*/ 431 w 1430"/>
                <a:gd name="T77" fmla="*/ 232 h 1852"/>
                <a:gd name="T78" fmla="*/ 410 w 1430"/>
                <a:gd name="T79" fmla="*/ 163 h 1852"/>
                <a:gd name="T80" fmla="*/ 468 w 1430"/>
                <a:gd name="T81" fmla="*/ 107 h 1852"/>
                <a:gd name="T82" fmla="*/ 533 w 1430"/>
                <a:gd name="T83" fmla="*/ 56 h 1852"/>
                <a:gd name="T84" fmla="*/ 633 w 1430"/>
                <a:gd name="T85" fmla="*/ 65 h 1852"/>
                <a:gd name="T86" fmla="*/ 701 w 1430"/>
                <a:gd name="T87" fmla="*/ 101 h 1852"/>
                <a:gd name="T88" fmla="*/ 755 w 1430"/>
                <a:gd name="T89" fmla="*/ 184 h 1852"/>
                <a:gd name="T90" fmla="*/ 743 w 1430"/>
                <a:gd name="T91" fmla="*/ 265 h 1852"/>
                <a:gd name="T92" fmla="*/ 723 w 1430"/>
                <a:gd name="T93" fmla="*/ 344 h 1852"/>
                <a:gd name="T94" fmla="*/ 1083 w 1430"/>
                <a:gd name="T95" fmla="*/ 566 h 1852"/>
                <a:gd name="T96" fmla="*/ 1025 w 1430"/>
                <a:gd name="T97" fmla="*/ 616 h 1852"/>
                <a:gd name="T98" fmla="*/ 1014 w 1430"/>
                <a:gd name="T99" fmla="*/ 683 h 1852"/>
                <a:gd name="T100" fmla="*/ 921 w 1430"/>
                <a:gd name="T101" fmla="*/ 713 h 1852"/>
                <a:gd name="T102" fmla="*/ 833 w 1430"/>
                <a:gd name="T103" fmla="*/ 716 h 1852"/>
                <a:gd name="T104" fmla="*/ 747 w 1430"/>
                <a:gd name="T105" fmla="*/ 655 h 1852"/>
                <a:gd name="T106" fmla="*/ 716 w 1430"/>
                <a:gd name="T107" fmla="*/ 582 h 1852"/>
                <a:gd name="T108" fmla="*/ 708 w 1430"/>
                <a:gd name="T109" fmla="*/ 474 h 1852"/>
                <a:gd name="T110" fmla="*/ 779 w 1430"/>
                <a:gd name="T111" fmla="*/ 423 h 1852"/>
                <a:gd name="T112" fmla="*/ 804 w 1430"/>
                <a:gd name="T113" fmla="*/ 359 h 1852"/>
                <a:gd name="T114" fmla="*/ 885 w 1430"/>
                <a:gd name="T115" fmla="*/ 374 h 1852"/>
                <a:gd name="T116" fmla="*/ 963 w 1430"/>
                <a:gd name="T117" fmla="*/ 351 h 1852"/>
                <a:gd name="T118" fmla="*/ 1036 w 1430"/>
                <a:gd name="T119" fmla="*/ 416 h 1852"/>
                <a:gd name="T120" fmla="*/ 1081 w 1430"/>
                <a:gd name="T121" fmla="*/ 487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30" h="1852">
                  <a:moveTo>
                    <a:pt x="1389" y="891"/>
                  </a:moveTo>
                  <a:lnTo>
                    <a:pt x="1389" y="891"/>
                  </a:lnTo>
                  <a:lnTo>
                    <a:pt x="1355" y="834"/>
                  </a:lnTo>
                  <a:lnTo>
                    <a:pt x="1340" y="805"/>
                  </a:lnTo>
                  <a:lnTo>
                    <a:pt x="1325" y="776"/>
                  </a:lnTo>
                  <a:lnTo>
                    <a:pt x="1312" y="748"/>
                  </a:lnTo>
                  <a:lnTo>
                    <a:pt x="1302" y="722"/>
                  </a:lnTo>
                  <a:lnTo>
                    <a:pt x="1298" y="710"/>
                  </a:lnTo>
                  <a:lnTo>
                    <a:pt x="1295" y="698"/>
                  </a:lnTo>
                  <a:lnTo>
                    <a:pt x="1292" y="686"/>
                  </a:lnTo>
                  <a:lnTo>
                    <a:pt x="1291" y="676"/>
                  </a:lnTo>
                  <a:lnTo>
                    <a:pt x="1291" y="676"/>
                  </a:lnTo>
                  <a:lnTo>
                    <a:pt x="1291" y="666"/>
                  </a:lnTo>
                  <a:lnTo>
                    <a:pt x="1292" y="655"/>
                  </a:lnTo>
                  <a:lnTo>
                    <a:pt x="1296" y="631"/>
                  </a:lnTo>
                  <a:lnTo>
                    <a:pt x="1301" y="605"/>
                  </a:lnTo>
                  <a:lnTo>
                    <a:pt x="1304" y="590"/>
                  </a:lnTo>
                  <a:lnTo>
                    <a:pt x="1305" y="574"/>
                  </a:lnTo>
                  <a:lnTo>
                    <a:pt x="1306" y="557"/>
                  </a:lnTo>
                  <a:lnTo>
                    <a:pt x="1307" y="538"/>
                  </a:lnTo>
                  <a:lnTo>
                    <a:pt x="1305" y="518"/>
                  </a:lnTo>
                  <a:lnTo>
                    <a:pt x="1303" y="495"/>
                  </a:lnTo>
                  <a:lnTo>
                    <a:pt x="1298" y="472"/>
                  </a:lnTo>
                  <a:lnTo>
                    <a:pt x="1291" y="446"/>
                  </a:lnTo>
                  <a:lnTo>
                    <a:pt x="1283" y="418"/>
                  </a:lnTo>
                  <a:lnTo>
                    <a:pt x="1270" y="389"/>
                  </a:lnTo>
                  <a:lnTo>
                    <a:pt x="1270" y="389"/>
                  </a:lnTo>
                  <a:lnTo>
                    <a:pt x="1257" y="358"/>
                  </a:lnTo>
                  <a:lnTo>
                    <a:pt x="1241" y="325"/>
                  </a:lnTo>
                  <a:lnTo>
                    <a:pt x="1222" y="292"/>
                  </a:lnTo>
                  <a:lnTo>
                    <a:pt x="1213" y="275"/>
                  </a:lnTo>
                  <a:lnTo>
                    <a:pt x="1202" y="259"/>
                  </a:lnTo>
                  <a:lnTo>
                    <a:pt x="1191" y="243"/>
                  </a:lnTo>
                  <a:lnTo>
                    <a:pt x="1178" y="226"/>
                  </a:lnTo>
                  <a:lnTo>
                    <a:pt x="1165" y="210"/>
                  </a:lnTo>
                  <a:lnTo>
                    <a:pt x="1151" y="193"/>
                  </a:lnTo>
                  <a:lnTo>
                    <a:pt x="1135" y="178"/>
                  </a:lnTo>
                  <a:lnTo>
                    <a:pt x="1119" y="163"/>
                  </a:lnTo>
                  <a:lnTo>
                    <a:pt x="1103" y="147"/>
                  </a:lnTo>
                  <a:lnTo>
                    <a:pt x="1084" y="133"/>
                  </a:lnTo>
                  <a:lnTo>
                    <a:pt x="1065" y="119"/>
                  </a:lnTo>
                  <a:lnTo>
                    <a:pt x="1044" y="106"/>
                  </a:lnTo>
                  <a:lnTo>
                    <a:pt x="1023" y="92"/>
                  </a:lnTo>
                  <a:lnTo>
                    <a:pt x="1000" y="80"/>
                  </a:lnTo>
                  <a:lnTo>
                    <a:pt x="976" y="68"/>
                  </a:lnTo>
                  <a:lnTo>
                    <a:pt x="951" y="57"/>
                  </a:lnTo>
                  <a:lnTo>
                    <a:pt x="925" y="47"/>
                  </a:lnTo>
                  <a:lnTo>
                    <a:pt x="896" y="37"/>
                  </a:lnTo>
                  <a:lnTo>
                    <a:pt x="866" y="29"/>
                  </a:lnTo>
                  <a:lnTo>
                    <a:pt x="836" y="22"/>
                  </a:lnTo>
                  <a:lnTo>
                    <a:pt x="803" y="16"/>
                  </a:lnTo>
                  <a:lnTo>
                    <a:pt x="768" y="9"/>
                  </a:lnTo>
                  <a:lnTo>
                    <a:pt x="732" y="5"/>
                  </a:lnTo>
                  <a:lnTo>
                    <a:pt x="694" y="2"/>
                  </a:lnTo>
                  <a:lnTo>
                    <a:pt x="656" y="0"/>
                  </a:lnTo>
                  <a:lnTo>
                    <a:pt x="615" y="0"/>
                  </a:lnTo>
                  <a:lnTo>
                    <a:pt x="615" y="0"/>
                  </a:lnTo>
                  <a:lnTo>
                    <a:pt x="577" y="0"/>
                  </a:lnTo>
                  <a:lnTo>
                    <a:pt x="541" y="3"/>
                  </a:lnTo>
                  <a:lnTo>
                    <a:pt x="506" y="7"/>
                  </a:lnTo>
                  <a:lnTo>
                    <a:pt x="472" y="13"/>
                  </a:lnTo>
                  <a:lnTo>
                    <a:pt x="440" y="22"/>
                  </a:lnTo>
                  <a:lnTo>
                    <a:pt x="408" y="31"/>
                  </a:lnTo>
                  <a:lnTo>
                    <a:pt x="378" y="41"/>
                  </a:lnTo>
                  <a:lnTo>
                    <a:pt x="350" y="53"/>
                  </a:lnTo>
                  <a:lnTo>
                    <a:pt x="322" y="67"/>
                  </a:lnTo>
                  <a:lnTo>
                    <a:pt x="295" y="81"/>
                  </a:lnTo>
                  <a:lnTo>
                    <a:pt x="270" y="96"/>
                  </a:lnTo>
                  <a:lnTo>
                    <a:pt x="246" y="114"/>
                  </a:lnTo>
                  <a:lnTo>
                    <a:pt x="223" y="131"/>
                  </a:lnTo>
                  <a:lnTo>
                    <a:pt x="201" y="151"/>
                  </a:lnTo>
                  <a:lnTo>
                    <a:pt x="181" y="170"/>
                  </a:lnTo>
                  <a:lnTo>
                    <a:pt x="161" y="190"/>
                  </a:lnTo>
                  <a:lnTo>
                    <a:pt x="143" y="212"/>
                  </a:lnTo>
                  <a:lnTo>
                    <a:pt x="126" y="234"/>
                  </a:lnTo>
                  <a:lnTo>
                    <a:pt x="110" y="257"/>
                  </a:lnTo>
                  <a:lnTo>
                    <a:pt x="95" y="280"/>
                  </a:lnTo>
                  <a:lnTo>
                    <a:pt x="82" y="305"/>
                  </a:lnTo>
                  <a:lnTo>
                    <a:pt x="68" y="329"/>
                  </a:lnTo>
                  <a:lnTo>
                    <a:pt x="57" y="355"/>
                  </a:lnTo>
                  <a:lnTo>
                    <a:pt x="47" y="380"/>
                  </a:lnTo>
                  <a:lnTo>
                    <a:pt x="38" y="406"/>
                  </a:lnTo>
                  <a:lnTo>
                    <a:pt x="30" y="432"/>
                  </a:lnTo>
                  <a:lnTo>
                    <a:pt x="21" y="457"/>
                  </a:lnTo>
                  <a:lnTo>
                    <a:pt x="16" y="484"/>
                  </a:lnTo>
                  <a:lnTo>
                    <a:pt x="11" y="511"/>
                  </a:lnTo>
                  <a:lnTo>
                    <a:pt x="7" y="536"/>
                  </a:lnTo>
                  <a:lnTo>
                    <a:pt x="4" y="563"/>
                  </a:lnTo>
                  <a:lnTo>
                    <a:pt x="2" y="588"/>
                  </a:lnTo>
                  <a:lnTo>
                    <a:pt x="2" y="588"/>
                  </a:lnTo>
                  <a:lnTo>
                    <a:pt x="0" y="630"/>
                  </a:lnTo>
                  <a:lnTo>
                    <a:pt x="0" y="671"/>
                  </a:lnTo>
                  <a:lnTo>
                    <a:pt x="2" y="709"/>
                  </a:lnTo>
                  <a:lnTo>
                    <a:pt x="5" y="746"/>
                  </a:lnTo>
                  <a:lnTo>
                    <a:pt x="9" y="781"/>
                  </a:lnTo>
                  <a:lnTo>
                    <a:pt x="14" y="813"/>
                  </a:lnTo>
                  <a:lnTo>
                    <a:pt x="21" y="845"/>
                  </a:lnTo>
                  <a:lnTo>
                    <a:pt x="28" y="876"/>
                  </a:lnTo>
                  <a:lnTo>
                    <a:pt x="37" y="904"/>
                  </a:lnTo>
                  <a:lnTo>
                    <a:pt x="47" y="931"/>
                  </a:lnTo>
                  <a:lnTo>
                    <a:pt x="56" y="956"/>
                  </a:lnTo>
                  <a:lnTo>
                    <a:pt x="67" y="981"/>
                  </a:lnTo>
                  <a:lnTo>
                    <a:pt x="78" y="1005"/>
                  </a:lnTo>
                  <a:lnTo>
                    <a:pt x="90" y="1027"/>
                  </a:lnTo>
                  <a:lnTo>
                    <a:pt x="101" y="1047"/>
                  </a:lnTo>
                  <a:lnTo>
                    <a:pt x="113" y="1068"/>
                  </a:lnTo>
                  <a:lnTo>
                    <a:pt x="137" y="1105"/>
                  </a:lnTo>
                  <a:lnTo>
                    <a:pt x="160" y="1140"/>
                  </a:lnTo>
                  <a:lnTo>
                    <a:pt x="182" y="1170"/>
                  </a:lnTo>
                  <a:lnTo>
                    <a:pt x="202" y="1200"/>
                  </a:lnTo>
                  <a:lnTo>
                    <a:pt x="219" y="1226"/>
                  </a:lnTo>
                  <a:lnTo>
                    <a:pt x="226" y="1240"/>
                  </a:lnTo>
                  <a:lnTo>
                    <a:pt x="232" y="1253"/>
                  </a:lnTo>
                  <a:lnTo>
                    <a:pt x="236" y="1265"/>
                  </a:lnTo>
                  <a:lnTo>
                    <a:pt x="240" y="1279"/>
                  </a:lnTo>
                  <a:lnTo>
                    <a:pt x="242" y="1291"/>
                  </a:lnTo>
                  <a:lnTo>
                    <a:pt x="243" y="1303"/>
                  </a:lnTo>
                  <a:lnTo>
                    <a:pt x="243" y="1303"/>
                  </a:lnTo>
                  <a:lnTo>
                    <a:pt x="243" y="1328"/>
                  </a:lnTo>
                  <a:lnTo>
                    <a:pt x="241" y="1351"/>
                  </a:lnTo>
                  <a:lnTo>
                    <a:pt x="240" y="1375"/>
                  </a:lnTo>
                  <a:lnTo>
                    <a:pt x="237" y="1397"/>
                  </a:lnTo>
                  <a:lnTo>
                    <a:pt x="231" y="1442"/>
                  </a:lnTo>
                  <a:lnTo>
                    <a:pt x="224" y="1486"/>
                  </a:lnTo>
                  <a:lnTo>
                    <a:pt x="216" y="1528"/>
                  </a:lnTo>
                  <a:lnTo>
                    <a:pt x="206" y="1568"/>
                  </a:lnTo>
                  <a:lnTo>
                    <a:pt x="198" y="1606"/>
                  </a:lnTo>
                  <a:lnTo>
                    <a:pt x="192" y="1641"/>
                  </a:lnTo>
                  <a:lnTo>
                    <a:pt x="188" y="1641"/>
                  </a:lnTo>
                  <a:lnTo>
                    <a:pt x="188" y="1641"/>
                  </a:lnTo>
                  <a:lnTo>
                    <a:pt x="178" y="1641"/>
                  </a:lnTo>
                  <a:lnTo>
                    <a:pt x="168" y="1643"/>
                  </a:lnTo>
                  <a:lnTo>
                    <a:pt x="158" y="1645"/>
                  </a:lnTo>
                  <a:lnTo>
                    <a:pt x="149" y="1648"/>
                  </a:lnTo>
                  <a:lnTo>
                    <a:pt x="141" y="1652"/>
                  </a:lnTo>
                  <a:lnTo>
                    <a:pt x="133" y="1657"/>
                  </a:lnTo>
                  <a:lnTo>
                    <a:pt x="125" y="1663"/>
                  </a:lnTo>
                  <a:lnTo>
                    <a:pt x="117" y="1669"/>
                  </a:lnTo>
                  <a:lnTo>
                    <a:pt x="111" y="1676"/>
                  </a:lnTo>
                  <a:lnTo>
                    <a:pt x="105" y="1685"/>
                  </a:lnTo>
                  <a:lnTo>
                    <a:pt x="100" y="1693"/>
                  </a:lnTo>
                  <a:lnTo>
                    <a:pt x="96" y="1701"/>
                  </a:lnTo>
                  <a:lnTo>
                    <a:pt x="93" y="1710"/>
                  </a:lnTo>
                  <a:lnTo>
                    <a:pt x="91" y="1719"/>
                  </a:lnTo>
                  <a:lnTo>
                    <a:pt x="89" y="1730"/>
                  </a:lnTo>
                  <a:lnTo>
                    <a:pt x="89" y="1740"/>
                  </a:lnTo>
                  <a:lnTo>
                    <a:pt x="89" y="1813"/>
                  </a:lnTo>
                  <a:lnTo>
                    <a:pt x="89" y="1813"/>
                  </a:lnTo>
                  <a:lnTo>
                    <a:pt x="89" y="1821"/>
                  </a:lnTo>
                  <a:lnTo>
                    <a:pt x="92" y="1828"/>
                  </a:lnTo>
                  <a:lnTo>
                    <a:pt x="95" y="1835"/>
                  </a:lnTo>
                  <a:lnTo>
                    <a:pt x="100" y="1841"/>
                  </a:lnTo>
                  <a:lnTo>
                    <a:pt x="106" y="1846"/>
                  </a:lnTo>
                  <a:lnTo>
                    <a:pt x="112" y="1849"/>
                  </a:lnTo>
                  <a:lnTo>
                    <a:pt x="121" y="1851"/>
                  </a:lnTo>
                  <a:lnTo>
                    <a:pt x="129" y="1852"/>
                  </a:lnTo>
                  <a:lnTo>
                    <a:pt x="917" y="1852"/>
                  </a:lnTo>
                  <a:lnTo>
                    <a:pt x="917" y="1852"/>
                  </a:lnTo>
                  <a:lnTo>
                    <a:pt x="926" y="1851"/>
                  </a:lnTo>
                  <a:lnTo>
                    <a:pt x="933" y="1849"/>
                  </a:lnTo>
                  <a:lnTo>
                    <a:pt x="940" y="1846"/>
                  </a:lnTo>
                  <a:lnTo>
                    <a:pt x="946" y="1841"/>
                  </a:lnTo>
                  <a:lnTo>
                    <a:pt x="950" y="1835"/>
                  </a:lnTo>
                  <a:lnTo>
                    <a:pt x="954" y="1828"/>
                  </a:lnTo>
                  <a:lnTo>
                    <a:pt x="956" y="1821"/>
                  </a:lnTo>
                  <a:lnTo>
                    <a:pt x="957" y="1813"/>
                  </a:lnTo>
                  <a:lnTo>
                    <a:pt x="957" y="1740"/>
                  </a:lnTo>
                  <a:lnTo>
                    <a:pt x="957" y="1740"/>
                  </a:lnTo>
                  <a:lnTo>
                    <a:pt x="956" y="1730"/>
                  </a:lnTo>
                  <a:lnTo>
                    <a:pt x="955" y="1720"/>
                  </a:lnTo>
                  <a:lnTo>
                    <a:pt x="953" y="1710"/>
                  </a:lnTo>
                  <a:lnTo>
                    <a:pt x="949" y="1702"/>
                  </a:lnTo>
                  <a:lnTo>
                    <a:pt x="945" y="1693"/>
                  </a:lnTo>
                  <a:lnTo>
                    <a:pt x="941" y="1685"/>
                  </a:lnTo>
                  <a:lnTo>
                    <a:pt x="935" y="1677"/>
                  </a:lnTo>
                  <a:lnTo>
                    <a:pt x="929" y="1670"/>
                  </a:lnTo>
                  <a:lnTo>
                    <a:pt x="922" y="1664"/>
                  </a:lnTo>
                  <a:lnTo>
                    <a:pt x="914" y="1658"/>
                  </a:lnTo>
                  <a:lnTo>
                    <a:pt x="906" y="1653"/>
                  </a:lnTo>
                  <a:lnTo>
                    <a:pt x="898" y="1649"/>
                  </a:lnTo>
                  <a:lnTo>
                    <a:pt x="889" y="1646"/>
                  </a:lnTo>
                  <a:lnTo>
                    <a:pt x="880" y="1643"/>
                  </a:lnTo>
                  <a:lnTo>
                    <a:pt x="869" y="1642"/>
                  </a:lnTo>
                  <a:lnTo>
                    <a:pt x="860" y="1641"/>
                  </a:lnTo>
                  <a:lnTo>
                    <a:pt x="860" y="1641"/>
                  </a:lnTo>
                  <a:lnTo>
                    <a:pt x="861" y="1613"/>
                  </a:lnTo>
                  <a:lnTo>
                    <a:pt x="863" y="1600"/>
                  </a:lnTo>
                  <a:lnTo>
                    <a:pt x="866" y="1587"/>
                  </a:lnTo>
                  <a:lnTo>
                    <a:pt x="866" y="1587"/>
                  </a:lnTo>
                  <a:lnTo>
                    <a:pt x="873" y="1562"/>
                  </a:lnTo>
                  <a:lnTo>
                    <a:pt x="882" y="1538"/>
                  </a:lnTo>
                  <a:lnTo>
                    <a:pt x="891" y="1518"/>
                  </a:lnTo>
                  <a:lnTo>
                    <a:pt x="901" y="1500"/>
                  </a:lnTo>
                  <a:lnTo>
                    <a:pt x="906" y="1492"/>
                  </a:lnTo>
                  <a:lnTo>
                    <a:pt x="912" y="1484"/>
                  </a:lnTo>
                  <a:lnTo>
                    <a:pt x="918" y="1478"/>
                  </a:lnTo>
                  <a:lnTo>
                    <a:pt x="926" y="1472"/>
                  </a:lnTo>
                  <a:lnTo>
                    <a:pt x="933" y="1467"/>
                  </a:lnTo>
                  <a:lnTo>
                    <a:pt x="940" y="1462"/>
                  </a:lnTo>
                  <a:lnTo>
                    <a:pt x="948" y="1458"/>
                  </a:lnTo>
                  <a:lnTo>
                    <a:pt x="956" y="1454"/>
                  </a:lnTo>
                  <a:lnTo>
                    <a:pt x="964" y="1450"/>
                  </a:lnTo>
                  <a:lnTo>
                    <a:pt x="974" y="1447"/>
                  </a:lnTo>
                  <a:lnTo>
                    <a:pt x="993" y="1443"/>
                  </a:lnTo>
                  <a:lnTo>
                    <a:pt x="1015" y="1441"/>
                  </a:lnTo>
                  <a:lnTo>
                    <a:pt x="1038" y="1440"/>
                  </a:lnTo>
                  <a:lnTo>
                    <a:pt x="1064" y="1441"/>
                  </a:lnTo>
                  <a:lnTo>
                    <a:pt x="1091" y="1443"/>
                  </a:lnTo>
                  <a:lnTo>
                    <a:pt x="1122" y="1447"/>
                  </a:lnTo>
                  <a:lnTo>
                    <a:pt x="1155" y="1452"/>
                  </a:lnTo>
                  <a:lnTo>
                    <a:pt x="1155" y="1452"/>
                  </a:lnTo>
                  <a:lnTo>
                    <a:pt x="1169" y="1455"/>
                  </a:lnTo>
                  <a:lnTo>
                    <a:pt x="1181" y="1456"/>
                  </a:lnTo>
                  <a:lnTo>
                    <a:pt x="1194" y="1456"/>
                  </a:lnTo>
                  <a:lnTo>
                    <a:pt x="1206" y="1456"/>
                  </a:lnTo>
                  <a:lnTo>
                    <a:pt x="1216" y="1455"/>
                  </a:lnTo>
                  <a:lnTo>
                    <a:pt x="1225" y="1454"/>
                  </a:lnTo>
                  <a:lnTo>
                    <a:pt x="1235" y="1450"/>
                  </a:lnTo>
                  <a:lnTo>
                    <a:pt x="1243" y="1448"/>
                  </a:lnTo>
                  <a:lnTo>
                    <a:pt x="1250" y="1444"/>
                  </a:lnTo>
                  <a:lnTo>
                    <a:pt x="1257" y="1441"/>
                  </a:lnTo>
                  <a:lnTo>
                    <a:pt x="1263" y="1437"/>
                  </a:lnTo>
                  <a:lnTo>
                    <a:pt x="1269" y="1432"/>
                  </a:lnTo>
                  <a:lnTo>
                    <a:pt x="1274" y="1427"/>
                  </a:lnTo>
                  <a:lnTo>
                    <a:pt x="1279" y="1422"/>
                  </a:lnTo>
                  <a:lnTo>
                    <a:pt x="1287" y="1410"/>
                  </a:lnTo>
                  <a:lnTo>
                    <a:pt x="1292" y="1397"/>
                  </a:lnTo>
                  <a:lnTo>
                    <a:pt x="1296" y="1384"/>
                  </a:lnTo>
                  <a:lnTo>
                    <a:pt x="1299" y="1371"/>
                  </a:lnTo>
                  <a:lnTo>
                    <a:pt x="1301" y="1356"/>
                  </a:lnTo>
                  <a:lnTo>
                    <a:pt x="1303" y="1331"/>
                  </a:lnTo>
                  <a:lnTo>
                    <a:pt x="1304" y="1307"/>
                  </a:lnTo>
                  <a:lnTo>
                    <a:pt x="1304" y="1307"/>
                  </a:lnTo>
                  <a:lnTo>
                    <a:pt x="1305" y="1298"/>
                  </a:lnTo>
                  <a:lnTo>
                    <a:pt x="1306" y="1290"/>
                  </a:lnTo>
                  <a:lnTo>
                    <a:pt x="1308" y="1284"/>
                  </a:lnTo>
                  <a:lnTo>
                    <a:pt x="1310" y="1278"/>
                  </a:lnTo>
                  <a:lnTo>
                    <a:pt x="1313" y="1274"/>
                  </a:lnTo>
                  <a:lnTo>
                    <a:pt x="1316" y="1269"/>
                  </a:lnTo>
                  <a:lnTo>
                    <a:pt x="1323" y="1262"/>
                  </a:lnTo>
                  <a:lnTo>
                    <a:pt x="1336" y="1253"/>
                  </a:lnTo>
                  <a:lnTo>
                    <a:pt x="1343" y="1248"/>
                  </a:lnTo>
                  <a:lnTo>
                    <a:pt x="1345" y="1244"/>
                  </a:lnTo>
                  <a:lnTo>
                    <a:pt x="1348" y="1240"/>
                  </a:lnTo>
                  <a:lnTo>
                    <a:pt x="1348" y="1240"/>
                  </a:lnTo>
                  <a:lnTo>
                    <a:pt x="1352" y="1230"/>
                  </a:lnTo>
                  <a:lnTo>
                    <a:pt x="1353" y="1219"/>
                  </a:lnTo>
                  <a:lnTo>
                    <a:pt x="1353" y="1211"/>
                  </a:lnTo>
                  <a:lnTo>
                    <a:pt x="1351" y="1204"/>
                  </a:lnTo>
                  <a:lnTo>
                    <a:pt x="1347" y="1197"/>
                  </a:lnTo>
                  <a:lnTo>
                    <a:pt x="1341" y="1192"/>
                  </a:lnTo>
                  <a:lnTo>
                    <a:pt x="1335" y="1187"/>
                  </a:lnTo>
                  <a:lnTo>
                    <a:pt x="1327" y="1184"/>
                  </a:lnTo>
                  <a:lnTo>
                    <a:pt x="1327" y="1184"/>
                  </a:lnTo>
                  <a:lnTo>
                    <a:pt x="1338" y="1181"/>
                  </a:lnTo>
                  <a:lnTo>
                    <a:pt x="1344" y="1180"/>
                  </a:lnTo>
                  <a:lnTo>
                    <a:pt x="1349" y="1177"/>
                  </a:lnTo>
                  <a:lnTo>
                    <a:pt x="1353" y="1173"/>
                  </a:lnTo>
                  <a:lnTo>
                    <a:pt x="1354" y="1169"/>
                  </a:lnTo>
                  <a:lnTo>
                    <a:pt x="1355" y="1166"/>
                  </a:lnTo>
                  <a:lnTo>
                    <a:pt x="1356" y="1156"/>
                  </a:lnTo>
                  <a:lnTo>
                    <a:pt x="1354" y="1144"/>
                  </a:lnTo>
                  <a:lnTo>
                    <a:pt x="1354" y="1144"/>
                  </a:lnTo>
                  <a:lnTo>
                    <a:pt x="1350" y="1129"/>
                  </a:lnTo>
                  <a:lnTo>
                    <a:pt x="1345" y="1115"/>
                  </a:lnTo>
                  <a:lnTo>
                    <a:pt x="1341" y="1101"/>
                  </a:lnTo>
                  <a:lnTo>
                    <a:pt x="1340" y="1093"/>
                  </a:lnTo>
                  <a:lnTo>
                    <a:pt x="1339" y="1086"/>
                  </a:lnTo>
                  <a:lnTo>
                    <a:pt x="1340" y="1079"/>
                  </a:lnTo>
                  <a:lnTo>
                    <a:pt x="1341" y="1072"/>
                  </a:lnTo>
                  <a:lnTo>
                    <a:pt x="1344" y="1065"/>
                  </a:lnTo>
                  <a:lnTo>
                    <a:pt x="1349" y="1058"/>
                  </a:lnTo>
                  <a:lnTo>
                    <a:pt x="1355" y="1051"/>
                  </a:lnTo>
                  <a:lnTo>
                    <a:pt x="1364" y="1043"/>
                  </a:lnTo>
                  <a:lnTo>
                    <a:pt x="1375" y="1036"/>
                  </a:lnTo>
                  <a:lnTo>
                    <a:pt x="1388" y="1029"/>
                  </a:lnTo>
                  <a:lnTo>
                    <a:pt x="1388" y="1029"/>
                  </a:lnTo>
                  <a:lnTo>
                    <a:pt x="1398" y="1025"/>
                  </a:lnTo>
                  <a:lnTo>
                    <a:pt x="1407" y="1020"/>
                  </a:lnTo>
                  <a:lnTo>
                    <a:pt x="1415" y="1015"/>
                  </a:lnTo>
                  <a:lnTo>
                    <a:pt x="1420" y="1010"/>
                  </a:lnTo>
                  <a:lnTo>
                    <a:pt x="1425" y="1005"/>
                  </a:lnTo>
                  <a:lnTo>
                    <a:pt x="1428" y="998"/>
                  </a:lnTo>
                  <a:lnTo>
                    <a:pt x="1430" y="992"/>
                  </a:lnTo>
                  <a:lnTo>
                    <a:pt x="1430" y="985"/>
                  </a:lnTo>
                  <a:lnTo>
                    <a:pt x="1429" y="977"/>
                  </a:lnTo>
                  <a:lnTo>
                    <a:pt x="1427" y="969"/>
                  </a:lnTo>
                  <a:lnTo>
                    <a:pt x="1424" y="960"/>
                  </a:lnTo>
                  <a:lnTo>
                    <a:pt x="1419" y="948"/>
                  </a:lnTo>
                  <a:lnTo>
                    <a:pt x="1406" y="923"/>
                  </a:lnTo>
                  <a:lnTo>
                    <a:pt x="1389" y="891"/>
                  </a:lnTo>
                  <a:lnTo>
                    <a:pt x="1389" y="891"/>
                  </a:lnTo>
                  <a:close/>
                  <a:moveTo>
                    <a:pt x="634" y="714"/>
                  </a:moveTo>
                  <a:lnTo>
                    <a:pt x="634" y="714"/>
                  </a:lnTo>
                  <a:lnTo>
                    <a:pt x="634" y="726"/>
                  </a:lnTo>
                  <a:lnTo>
                    <a:pt x="633" y="739"/>
                  </a:lnTo>
                  <a:lnTo>
                    <a:pt x="629" y="763"/>
                  </a:lnTo>
                  <a:lnTo>
                    <a:pt x="649" y="767"/>
                  </a:lnTo>
                  <a:lnTo>
                    <a:pt x="649" y="767"/>
                  </a:lnTo>
                  <a:lnTo>
                    <a:pt x="655" y="768"/>
                  </a:lnTo>
                  <a:lnTo>
                    <a:pt x="658" y="770"/>
                  </a:lnTo>
                  <a:lnTo>
                    <a:pt x="658" y="770"/>
                  </a:lnTo>
                  <a:lnTo>
                    <a:pt x="664" y="774"/>
                  </a:lnTo>
                  <a:lnTo>
                    <a:pt x="667" y="780"/>
                  </a:lnTo>
                  <a:lnTo>
                    <a:pt x="669" y="787"/>
                  </a:lnTo>
                  <a:lnTo>
                    <a:pt x="668" y="793"/>
                  </a:lnTo>
                  <a:lnTo>
                    <a:pt x="668" y="793"/>
                  </a:lnTo>
                  <a:lnTo>
                    <a:pt x="668" y="793"/>
                  </a:lnTo>
                  <a:lnTo>
                    <a:pt x="663" y="810"/>
                  </a:lnTo>
                  <a:lnTo>
                    <a:pt x="656" y="829"/>
                  </a:lnTo>
                  <a:lnTo>
                    <a:pt x="647" y="846"/>
                  </a:lnTo>
                  <a:lnTo>
                    <a:pt x="639" y="862"/>
                  </a:lnTo>
                  <a:lnTo>
                    <a:pt x="639" y="862"/>
                  </a:lnTo>
                  <a:lnTo>
                    <a:pt x="629" y="879"/>
                  </a:lnTo>
                  <a:lnTo>
                    <a:pt x="618" y="895"/>
                  </a:lnTo>
                  <a:lnTo>
                    <a:pt x="605" y="909"/>
                  </a:lnTo>
                  <a:lnTo>
                    <a:pt x="593" y="924"/>
                  </a:lnTo>
                  <a:lnTo>
                    <a:pt x="593" y="924"/>
                  </a:lnTo>
                  <a:lnTo>
                    <a:pt x="593" y="924"/>
                  </a:lnTo>
                  <a:lnTo>
                    <a:pt x="587" y="927"/>
                  </a:lnTo>
                  <a:lnTo>
                    <a:pt x="581" y="929"/>
                  </a:lnTo>
                  <a:lnTo>
                    <a:pt x="575" y="928"/>
                  </a:lnTo>
                  <a:lnTo>
                    <a:pt x="569" y="926"/>
                  </a:lnTo>
                  <a:lnTo>
                    <a:pt x="569" y="926"/>
                  </a:lnTo>
                  <a:lnTo>
                    <a:pt x="565" y="924"/>
                  </a:lnTo>
                  <a:lnTo>
                    <a:pt x="561" y="920"/>
                  </a:lnTo>
                  <a:lnTo>
                    <a:pt x="547" y="904"/>
                  </a:lnTo>
                  <a:lnTo>
                    <a:pt x="547" y="904"/>
                  </a:lnTo>
                  <a:lnTo>
                    <a:pt x="529" y="920"/>
                  </a:lnTo>
                  <a:lnTo>
                    <a:pt x="508" y="933"/>
                  </a:lnTo>
                  <a:lnTo>
                    <a:pt x="486" y="944"/>
                  </a:lnTo>
                  <a:lnTo>
                    <a:pt x="474" y="949"/>
                  </a:lnTo>
                  <a:lnTo>
                    <a:pt x="462" y="953"/>
                  </a:lnTo>
                  <a:lnTo>
                    <a:pt x="469" y="973"/>
                  </a:lnTo>
                  <a:lnTo>
                    <a:pt x="469" y="973"/>
                  </a:lnTo>
                  <a:lnTo>
                    <a:pt x="470" y="978"/>
                  </a:lnTo>
                  <a:lnTo>
                    <a:pt x="471" y="982"/>
                  </a:lnTo>
                  <a:lnTo>
                    <a:pt x="471" y="982"/>
                  </a:lnTo>
                  <a:lnTo>
                    <a:pt x="470" y="988"/>
                  </a:lnTo>
                  <a:lnTo>
                    <a:pt x="467" y="994"/>
                  </a:lnTo>
                  <a:lnTo>
                    <a:pt x="462" y="999"/>
                  </a:lnTo>
                  <a:lnTo>
                    <a:pt x="456" y="1002"/>
                  </a:lnTo>
                  <a:lnTo>
                    <a:pt x="457" y="1002"/>
                  </a:lnTo>
                  <a:lnTo>
                    <a:pt x="457" y="1002"/>
                  </a:lnTo>
                  <a:lnTo>
                    <a:pt x="439" y="1006"/>
                  </a:lnTo>
                  <a:lnTo>
                    <a:pt x="419" y="1009"/>
                  </a:lnTo>
                  <a:lnTo>
                    <a:pt x="401" y="1011"/>
                  </a:lnTo>
                  <a:lnTo>
                    <a:pt x="381" y="1012"/>
                  </a:lnTo>
                  <a:lnTo>
                    <a:pt x="381" y="1012"/>
                  </a:lnTo>
                  <a:lnTo>
                    <a:pt x="362" y="1011"/>
                  </a:lnTo>
                  <a:lnTo>
                    <a:pt x="343" y="1009"/>
                  </a:lnTo>
                  <a:lnTo>
                    <a:pt x="324" y="1006"/>
                  </a:lnTo>
                  <a:lnTo>
                    <a:pt x="306" y="1002"/>
                  </a:lnTo>
                  <a:lnTo>
                    <a:pt x="306" y="1002"/>
                  </a:lnTo>
                  <a:lnTo>
                    <a:pt x="306" y="1002"/>
                  </a:lnTo>
                  <a:lnTo>
                    <a:pt x="300" y="999"/>
                  </a:lnTo>
                  <a:lnTo>
                    <a:pt x="295" y="994"/>
                  </a:lnTo>
                  <a:lnTo>
                    <a:pt x="292" y="988"/>
                  </a:lnTo>
                  <a:lnTo>
                    <a:pt x="291" y="982"/>
                  </a:lnTo>
                  <a:lnTo>
                    <a:pt x="291" y="982"/>
                  </a:lnTo>
                  <a:lnTo>
                    <a:pt x="291" y="977"/>
                  </a:lnTo>
                  <a:lnTo>
                    <a:pt x="292" y="973"/>
                  </a:lnTo>
                  <a:lnTo>
                    <a:pt x="300" y="953"/>
                  </a:lnTo>
                  <a:lnTo>
                    <a:pt x="300" y="953"/>
                  </a:lnTo>
                  <a:lnTo>
                    <a:pt x="288" y="949"/>
                  </a:lnTo>
                  <a:lnTo>
                    <a:pt x="277" y="944"/>
                  </a:lnTo>
                  <a:lnTo>
                    <a:pt x="255" y="933"/>
                  </a:lnTo>
                  <a:lnTo>
                    <a:pt x="234" y="920"/>
                  </a:lnTo>
                  <a:lnTo>
                    <a:pt x="215" y="904"/>
                  </a:lnTo>
                  <a:lnTo>
                    <a:pt x="200" y="920"/>
                  </a:lnTo>
                  <a:lnTo>
                    <a:pt x="200" y="920"/>
                  </a:lnTo>
                  <a:lnTo>
                    <a:pt x="198" y="924"/>
                  </a:lnTo>
                  <a:lnTo>
                    <a:pt x="194" y="926"/>
                  </a:lnTo>
                  <a:lnTo>
                    <a:pt x="194" y="926"/>
                  </a:lnTo>
                  <a:lnTo>
                    <a:pt x="188" y="928"/>
                  </a:lnTo>
                  <a:lnTo>
                    <a:pt x="181" y="929"/>
                  </a:lnTo>
                  <a:lnTo>
                    <a:pt x="175" y="927"/>
                  </a:lnTo>
                  <a:lnTo>
                    <a:pt x="170" y="924"/>
                  </a:lnTo>
                  <a:lnTo>
                    <a:pt x="170" y="924"/>
                  </a:lnTo>
                  <a:lnTo>
                    <a:pt x="170" y="924"/>
                  </a:lnTo>
                  <a:lnTo>
                    <a:pt x="157" y="909"/>
                  </a:lnTo>
                  <a:lnTo>
                    <a:pt x="145" y="895"/>
                  </a:lnTo>
                  <a:lnTo>
                    <a:pt x="134" y="879"/>
                  </a:lnTo>
                  <a:lnTo>
                    <a:pt x="124" y="862"/>
                  </a:lnTo>
                  <a:lnTo>
                    <a:pt x="124" y="862"/>
                  </a:lnTo>
                  <a:lnTo>
                    <a:pt x="114" y="846"/>
                  </a:lnTo>
                  <a:lnTo>
                    <a:pt x="106" y="829"/>
                  </a:lnTo>
                  <a:lnTo>
                    <a:pt x="100" y="810"/>
                  </a:lnTo>
                  <a:lnTo>
                    <a:pt x="94" y="793"/>
                  </a:lnTo>
                  <a:lnTo>
                    <a:pt x="94" y="793"/>
                  </a:lnTo>
                  <a:lnTo>
                    <a:pt x="94" y="793"/>
                  </a:lnTo>
                  <a:lnTo>
                    <a:pt x="94" y="787"/>
                  </a:lnTo>
                  <a:lnTo>
                    <a:pt x="95" y="780"/>
                  </a:lnTo>
                  <a:lnTo>
                    <a:pt x="99" y="774"/>
                  </a:lnTo>
                  <a:lnTo>
                    <a:pt x="104" y="770"/>
                  </a:lnTo>
                  <a:lnTo>
                    <a:pt x="104" y="770"/>
                  </a:lnTo>
                  <a:lnTo>
                    <a:pt x="108" y="768"/>
                  </a:lnTo>
                  <a:lnTo>
                    <a:pt x="112" y="767"/>
                  </a:lnTo>
                  <a:lnTo>
                    <a:pt x="133" y="763"/>
                  </a:lnTo>
                  <a:lnTo>
                    <a:pt x="133" y="763"/>
                  </a:lnTo>
                  <a:lnTo>
                    <a:pt x="130" y="739"/>
                  </a:lnTo>
                  <a:lnTo>
                    <a:pt x="129" y="726"/>
                  </a:lnTo>
                  <a:lnTo>
                    <a:pt x="129" y="714"/>
                  </a:lnTo>
                  <a:lnTo>
                    <a:pt x="129" y="714"/>
                  </a:lnTo>
                  <a:lnTo>
                    <a:pt x="129" y="702"/>
                  </a:lnTo>
                  <a:lnTo>
                    <a:pt x="130" y="690"/>
                  </a:lnTo>
                  <a:lnTo>
                    <a:pt x="133" y="665"/>
                  </a:lnTo>
                  <a:lnTo>
                    <a:pt x="112" y="661"/>
                  </a:lnTo>
                  <a:lnTo>
                    <a:pt x="112" y="661"/>
                  </a:lnTo>
                  <a:lnTo>
                    <a:pt x="108" y="660"/>
                  </a:lnTo>
                  <a:lnTo>
                    <a:pt x="104" y="658"/>
                  </a:lnTo>
                  <a:lnTo>
                    <a:pt x="104" y="658"/>
                  </a:lnTo>
                  <a:lnTo>
                    <a:pt x="99" y="654"/>
                  </a:lnTo>
                  <a:lnTo>
                    <a:pt x="95" y="649"/>
                  </a:lnTo>
                  <a:lnTo>
                    <a:pt x="94" y="642"/>
                  </a:lnTo>
                  <a:lnTo>
                    <a:pt x="94" y="635"/>
                  </a:lnTo>
                  <a:lnTo>
                    <a:pt x="94" y="635"/>
                  </a:lnTo>
                  <a:lnTo>
                    <a:pt x="94" y="635"/>
                  </a:lnTo>
                  <a:lnTo>
                    <a:pt x="100" y="618"/>
                  </a:lnTo>
                  <a:lnTo>
                    <a:pt x="106" y="600"/>
                  </a:lnTo>
                  <a:lnTo>
                    <a:pt x="114" y="582"/>
                  </a:lnTo>
                  <a:lnTo>
                    <a:pt x="124" y="566"/>
                  </a:lnTo>
                  <a:lnTo>
                    <a:pt x="124" y="566"/>
                  </a:lnTo>
                  <a:lnTo>
                    <a:pt x="134" y="549"/>
                  </a:lnTo>
                  <a:lnTo>
                    <a:pt x="145" y="533"/>
                  </a:lnTo>
                  <a:lnTo>
                    <a:pt x="157" y="519"/>
                  </a:lnTo>
                  <a:lnTo>
                    <a:pt x="170" y="504"/>
                  </a:lnTo>
                  <a:lnTo>
                    <a:pt x="170" y="504"/>
                  </a:lnTo>
                  <a:lnTo>
                    <a:pt x="170" y="504"/>
                  </a:lnTo>
                  <a:lnTo>
                    <a:pt x="175" y="501"/>
                  </a:lnTo>
                  <a:lnTo>
                    <a:pt x="181" y="499"/>
                  </a:lnTo>
                  <a:lnTo>
                    <a:pt x="188" y="500"/>
                  </a:lnTo>
                  <a:lnTo>
                    <a:pt x="194" y="502"/>
                  </a:lnTo>
                  <a:lnTo>
                    <a:pt x="194" y="502"/>
                  </a:lnTo>
                  <a:lnTo>
                    <a:pt x="198" y="504"/>
                  </a:lnTo>
                  <a:lnTo>
                    <a:pt x="200" y="508"/>
                  </a:lnTo>
                  <a:lnTo>
                    <a:pt x="215" y="524"/>
                  </a:lnTo>
                  <a:lnTo>
                    <a:pt x="215" y="524"/>
                  </a:lnTo>
                  <a:lnTo>
                    <a:pt x="234" y="508"/>
                  </a:lnTo>
                  <a:lnTo>
                    <a:pt x="255" y="495"/>
                  </a:lnTo>
                  <a:lnTo>
                    <a:pt x="277" y="484"/>
                  </a:lnTo>
                  <a:lnTo>
                    <a:pt x="288" y="479"/>
                  </a:lnTo>
                  <a:lnTo>
                    <a:pt x="300" y="475"/>
                  </a:lnTo>
                  <a:lnTo>
                    <a:pt x="292" y="455"/>
                  </a:lnTo>
                  <a:lnTo>
                    <a:pt x="292" y="455"/>
                  </a:lnTo>
                  <a:lnTo>
                    <a:pt x="291" y="450"/>
                  </a:lnTo>
                  <a:lnTo>
                    <a:pt x="291" y="446"/>
                  </a:lnTo>
                  <a:lnTo>
                    <a:pt x="291" y="446"/>
                  </a:lnTo>
                  <a:lnTo>
                    <a:pt x="292" y="440"/>
                  </a:lnTo>
                  <a:lnTo>
                    <a:pt x="295" y="434"/>
                  </a:lnTo>
                  <a:lnTo>
                    <a:pt x="300" y="429"/>
                  </a:lnTo>
                  <a:lnTo>
                    <a:pt x="306" y="426"/>
                  </a:lnTo>
                  <a:lnTo>
                    <a:pt x="306" y="426"/>
                  </a:lnTo>
                  <a:lnTo>
                    <a:pt x="324" y="423"/>
                  </a:lnTo>
                  <a:lnTo>
                    <a:pt x="343" y="419"/>
                  </a:lnTo>
                  <a:lnTo>
                    <a:pt x="362" y="417"/>
                  </a:lnTo>
                  <a:lnTo>
                    <a:pt x="381" y="416"/>
                  </a:lnTo>
                  <a:lnTo>
                    <a:pt x="381" y="416"/>
                  </a:lnTo>
                  <a:lnTo>
                    <a:pt x="401" y="417"/>
                  </a:lnTo>
                  <a:lnTo>
                    <a:pt x="419" y="419"/>
                  </a:lnTo>
                  <a:lnTo>
                    <a:pt x="439" y="423"/>
                  </a:lnTo>
                  <a:lnTo>
                    <a:pt x="457" y="426"/>
                  </a:lnTo>
                  <a:lnTo>
                    <a:pt x="456" y="426"/>
                  </a:lnTo>
                  <a:lnTo>
                    <a:pt x="456" y="426"/>
                  </a:lnTo>
                  <a:lnTo>
                    <a:pt x="462" y="429"/>
                  </a:lnTo>
                  <a:lnTo>
                    <a:pt x="467" y="434"/>
                  </a:lnTo>
                  <a:lnTo>
                    <a:pt x="470" y="440"/>
                  </a:lnTo>
                  <a:lnTo>
                    <a:pt x="471" y="446"/>
                  </a:lnTo>
                  <a:lnTo>
                    <a:pt x="471" y="446"/>
                  </a:lnTo>
                  <a:lnTo>
                    <a:pt x="470" y="450"/>
                  </a:lnTo>
                  <a:lnTo>
                    <a:pt x="469" y="455"/>
                  </a:lnTo>
                  <a:lnTo>
                    <a:pt x="462" y="475"/>
                  </a:lnTo>
                  <a:lnTo>
                    <a:pt x="462" y="475"/>
                  </a:lnTo>
                  <a:lnTo>
                    <a:pt x="474" y="479"/>
                  </a:lnTo>
                  <a:lnTo>
                    <a:pt x="486" y="484"/>
                  </a:lnTo>
                  <a:lnTo>
                    <a:pt x="497" y="489"/>
                  </a:lnTo>
                  <a:lnTo>
                    <a:pt x="508" y="495"/>
                  </a:lnTo>
                  <a:lnTo>
                    <a:pt x="529" y="508"/>
                  </a:lnTo>
                  <a:lnTo>
                    <a:pt x="547" y="524"/>
                  </a:lnTo>
                  <a:lnTo>
                    <a:pt x="561" y="508"/>
                  </a:lnTo>
                  <a:lnTo>
                    <a:pt x="561" y="508"/>
                  </a:lnTo>
                  <a:lnTo>
                    <a:pt x="565" y="504"/>
                  </a:lnTo>
                  <a:lnTo>
                    <a:pt x="568" y="502"/>
                  </a:lnTo>
                  <a:lnTo>
                    <a:pt x="568" y="502"/>
                  </a:lnTo>
                  <a:lnTo>
                    <a:pt x="575" y="500"/>
                  </a:lnTo>
                  <a:lnTo>
                    <a:pt x="581" y="499"/>
                  </a:lnTo>
                  <a:lnTo>
                    <a:pt x="587" y="501"/>
                  </a:lnTo>
                  <a:lnTo>
                    <a:pt x="593" y="504"/>
                  </a:lnTo>
                  <a:lnTo>
                    <a:pt x="593" y="504"/>
                  </a:lnTo>
                  <a:lnTo>
                    <a:pt x="593" y="504"/>
                  </a:lnTo>
                  <a:lnTo>
                    <a:pt x="605" y="519"/>
                  </a:lnTo>
                  <a:lnTo>
                    <a:pt x="618" y="533"/>
                  </a:lnTo>
                  <a:lnTo>
                    <a:pt x="628" y="549"/>
                  </a:lnTo>
                  <a:lnTo>
                    <a:pt x="639" y="566"/>
                  </a:lnTo>
                  <a:lnTo>
                    <a:pt x="639" y="566"/>
                  </a:lnTo>
                  <a:lnTo>
                    <a:pt x="647" y="582"/>
                  </a:lnTo>
                  <a:lnTo>
                    <a:pt x="656" y="600"/>
                  </a:lnTo>
                  <a:lnTo>
                    <a:pt x="663" y="618"/>
                  </a:lnTo>
                  <a:lnTo>
                    <a:pt x="668" y="635"/>
                  </a:lnTo>
                  <a:lnTo>
                    <a:pt x="668" y="635"/>
                  </a:lnTo>
                  <a:lnTo>
                    <a:pt x="668" y="635"/>
                  </a:lnTo>
                  <a:lnTo>
                    <a:pt x="669" y="642"/>
                  </a:lnTo>
                  <a:lnTo>
                    <a:pt x="667" y="649"/>
                  </a:lnTo>
                  <a:lnTo>
                    <a:pt x="664" y="654"/>
                  </a:lnTo>
                  <a:lnTo>
                    <a:pt x="658" y="658"/>
                  </a:lnTo>
                  <a:lnTo>
                    <a:pt x="658" y="658"/>
                  </a:lnTo>
                  <a:lnTo>
                    <a:pt x="655" y="660"/>
                  </a:lnTo>
                  <a:lnTo>
                    <a:pt x="649" y="661"/>
                  </a:lnTo>
                  <a:lnTo>
                    <a:pt x="629" y="665"/>
                  </a:lnTo>
                  <a:lnTo>
                    <a:pt x="629" y="665"/>
                  </a:lnTo>
                  <a:lnTo>
                    <a:pt x="633" y="690"/>
                  </a:lnTo>
                  <a:lnTo>
                    <a:pt x="634" y="702"/>
                  </a:lnTo>
                  <a:lnTo>
                    <a:pt x="634" y="714"/>
                  </a:lnTo>
                  <a:lnTo>
                    <a:pt x="634" y="714"/>
                  </a:lnTo>
                  <a:close/>
                  <a:moveTo>
                    <a:pt x="689" y="359"/>
                  </a:moveTo>
                  <a:lnTo>
                    <a:pt x="676" y="344"/>
                  </a:lnTo>
                  <a:lnTo>
                    <a:pt x="676" y="344"/>
                  </a:lnTo>
                  <a:lnTo>
                    <a:pt x="665" y="353"/>
                  </a:lnTo>
                  <a:lnTo>
                    <a:pt x="652" y="360"/>
                  </a:lnTo>
                  <a:lnTo>
                    <a:pt x="639" y="367"/>
                  </a:lnTo>
                  <a:lnTo>
                    <a:pt x="626" y="372"/>
                  </a:lnTo>
                  <a:lnTo>
                    <a:pt x="632" y="392"/>
                  </a:lnTo>
                  <a:lnTo>
                    <a:pt x="632" y="392"/>
                  </a:lnTo>
                  <a:lnTo>
                    <a:pt x="634" y="397"/>
                  </a:lnTo>
                  <a:lnTo>
                    <a:pt x="634" y="397"/>
                  </a:lnTo>
                  <a:lnTo>
                    <a:pt x="633" y="401"/>
                  </a:lnTo>
                  <a:lnTo>
                    <a:pt x="631" y="404"/>
                  </a:lnTo>
                  <a:lnTo>
                    <a:pt x="628" y="407"/>
                  </a:lnTo>
                  <a:lnTo>
                    <a:pt x="625" y="409"/>
                  </a:lnTo>
                  <a:lnTo>
                    <a:pt x="625" y="409"/>
                  </a:lnTo>
                  <a:lnTo>
                    <a:pt x="625" y="409"/>
                  </a:lnTo>
                  <a:lnTo>
                    <a:pt x="614" y="411"/>
                  </a:lnTo>
                  <a:lnTo>
                    <a:pt x="602" y="413"/>
                  </a:lnTo>
                  <a:lnTo>
                    <a:pt x="590" y="414"/>
                  </a:lnTo>
                  <a:lnTo>
                    <a:pt x="579" y="414"/>
                  </a:lnTo>
                  <a:lnTo>
                    <a:pt x="579" y="414"/>
                  </a:lnTo>
                  <a:lnTo>
                    <a:pt x="567" y="414"/>
                  </a:lnTo>
                  <a:lnTo>
                    <a:pt x="555" y="413"/>
                  </a:lnTo>
                  <a:lnTo>
                    <a:pt x="544" y="411"/>
                  </a:lnTo>
                  <a:lnTo>
                    <a:pt x="533" y="409"/>
                  </a:lnTo>
                  <a:lnTo>
                    <a:pt x="533" y="409"/>
                  </a:lnTo>
                  <a:lnTo>
                    <a:pt x="533" y="409"/>
                  </a:lnTo>
                  <a:lnTo>
                    <a:pt x="529" y="407"/>
                  </a:lnTo>
                  <a:lnTo>
                    <a:pt x="526" y="404"/>
                  </a:lnTo>
                  <a:lnTo>
                    <a:pt x="525" y="401"/>
                  </a:lnTo>
                  <a:lnTo>
                    <a:pt x="524" y="397"/>
                  </a:lnTo>
                  <a:lnTo>
                    <a:pt x="524" y="397"/>
                  </a:lnTo>
                  <a:lnTo>
                    <a:pt x="525" y="392"/>
                  </a:lnTo>
                  <a:lnTo>
                    <a:pt x="531" y="372"/>
                  </a:lnTo>
                  <a:lnTo>
                    <a:pt x="531" y="372"/>
                  </a:lnTo>
                  <a:lnTo>
                    <a:pt x="517" y="367"/>
                  </a:lnTo>
                  <a:lnTo>
                    <a:pt x="504" y="360"/>
                  </a:lnTo>
                  <a:lnTo>
                    <a:pt x="493" y="353"/>
                  </a:lnTo>
                  <a:lnTo>
                    <a:pt x="482" y="344"/>
                  </a:lnTo>
                  <a:lnTo>
                    <a:pt x="468" y="359"/>
                  </a:lnTo>
                  <a:lnTo>
                    <a:pt x="468" y="359"/>
                  </a:lnTo>
                  <a:lnTo>
                    <a:pt x="466" y="361"/>
                  </a:lnTo>
                  <a:lnTo>
                    <a:pt x="464" y="362"/>
                  </a:lnTo>
                  <a:lnTo>
                    <a:pt x="464" y="362"/>
                  </a:lnTo>
                  <a:lnTo>
                    <a:pt x="460" y="364"/>
                  </a:lnTo>
                  <a:lnTo>
                    <a:pt x="456" y="364"/>
                  </a:lnTo>
                  <a:lnTo>
                    <a:pt x="452" y="363"/>
                  </a:lnTo>
                  <a:lnTo>
                    <a:pt x="449" y="361"/>
                  </a:lnTo>
                  <a:lnTo>
                    <a:pt x="449" y="361"/>
                  </a:lnTo>
                  <a:lnTo>
                    <a:pt x="441" y="352"/>
                  </a:lnTo>
                  <a:lnTo>
                    <a:pt x="434" y="344"/>
                  </a:lnTo>
                  <a:lnTo>
                    <a:pt x="427" y="334"/>
                  </a:lnTo>
                  <a:lnTo>
                    <a:pt x="421" y="324"/>
                  </a:lnTo>
                  <a:lnTo>
                    <a:pt x="421" y="324"/>
                  </a:lnTo>
                  <a:lnTo>
                    <a:pt x="415" y="313"/>
                  </a:lnTo>
                  <a:lnTo>
                    <a:pt x="410" y="303"/>
                  </a:lnTo>
                  <a:lnTo>
                    <a:pt x="406" y="292"/>
                  </a:lnTo>
                  <a:lnTo>
                    <a:pt x="403" y="281"/>
                  </a:lnTo>
                  <a:lnTo>
                    <a:pt x="403" y="281"/>
                  </a:lnTo>
                  <a:lnTo>
                    <a:pt x="403" y="281"/>
                  </a:lnTo>
                  <a:lnTo>
                    <a:pt x="403" y="277"/>
                  </a:lnTo>
                  <a:lnTo>
                    <a:pt x="404" y="273"/>
                  </a:lnTo>
                  <a:lnTo>
                    <a:pt x="406" y="270"/>
                  </a:lnTo>
                  <a:lnTo>
                    <a:pt x="409" y="267"/>
                  </a:lnTo>
                  <a:lnTo>
                    <a:pt x="409" y="267"/>
                  </a:lnTo>
                  <a:lnTo>
                    <a:pt x="414" y="265"/>
                  </a:lnTo>
                  <a:lnTo>
                    <a:pt x="434" y="262"/>
                  </a:lnTo>
                  <a:lnTo>
                    <a:pt x="434" y="262"/>
                  </a:lnTo>
                  <a:lnTo>
                    <a:pt x="432" y="248"/>
                  </a:lnTo>
                  <a:lnTo>
                    <a:pt x="431" y="232"/>
                  </a:lnTo>
                  <a:lnTo>
                    <a:pt x="431" y="232"/>
                  </a:lnTo>
                  <a:lnTo>
                    <a:pt x="432" y="218"/>
                  </a:lnTo>
                  <a:lnTo>
                    <a:pt x="434" y="204"/>
                  </a:lnTo>
                  <a:lnTo>
                    <a:pt x="414" y="201"/>
                  </a:lnTo>
                  <a:lnTo>
                    <a:pt x="414" y="201"/>
                  </a:lnTo>
                  <a:lnTo>
                    <a:pt x="409" y="199"/>
                  </a:lnTo>
                  <a:lnTo>
                    <a:pt x="409" y="199"/>
                  </a:lnTo>
                  <a:lnTo>
                    <a:pt x="406" y="196"/>
                  </a:lnTo>
                  <a:lnTo>
                    <a:pt x="404" y="192"/>
                  </a:lnTo>
                  <a:lnTo>
                    <a:pt x="403" y="188"/>
                  </a:lnTo>
                  <a:lnTo>
                    <a:pt x="403" y="184"/>
                  </a:lnTo>
                  <a:lnTo>
                    <a:pt x="403" y="185"/>
                  </a:lnTo>
                  <a:lnTo>
                    <a:pt x="403" y="185"/>
                  </a:lnTo>
                  <a:lnTo>
                    <a:pt x="406" y="174"/>
                  </a:lnTo>
                  <a:lnTo>
                    <a:pt x="410" y="163"/>
                  </a:lnTo>
                  <a:lnTo>
                    <a:pt x="415" y="153"/>
                  </a:lnTo>
                  <a:lnTo>
                    <a:pt x="421" y="142"/>
                  </a:lnTo>
                  <a:lnTo>
                    <a:pt x="421" y="142"/>
                  </a:lnTo>
                  <a:lnTo>
                    <a:pt x="427" y="132"/>
                  </a:lnTo>
                  <a:lnTo>
                    <a:pt x="434" y="122"/>
                  </a:lnTo>
                  <a:lnTo>
                    <a:pt x="441" y="114"/>
                  </a:lnTo>
                  <a:lnTo>
                    <a:pt x="449" y="104"/>
                  </a:lnTo>
                  <a:lnTo>
                    <a:pt x="449" y="104"/>
                  </a:lnTo>
                  <a:lnTo>
                    <a:pt x="452" y="102"/>
                  </a:lnTo>
                  <a:lnTo>
                    <a:pt x="456" y="101"/>
                  </a:lnTo>
                  <a:lnTo>
                    <a:pt x="460" y="101"/>
                  </a:lnTo>
                  <a:lnTo>
                    <a:pt x="464" y="103"/>
                  </a:lnTo>
                  <a:lnTo>
                    <a:pt x="464" y="103"/>
                  </a:lnTo>
                  <a:lnTo>
                    <a:pt x="466" y="104"/>
                  </a:lnTo>
                  <a:lnTo>
                    <a:pt x="468" y="107"/>
                  </a:lnTo>
                  <a:lnTo>
                    <a:pt x="482" y="122"/>
                  </a:lnTo>
                  <a:lnTo>
                    <a:pt x="482" y="122"/>
                  </a:lnTo>
                  <a:lnTo>
                    <a:pt x="493" y="113"/>
                  </a:lnTo>
                  <a:lnTo>
                    <a:pt x="504" y="106"/>
                  </a:lnTo>
                  <a:lnTo>
                    <a:pt x="517" y="98"/>
                  </a:lnTo>
                  <a:lnTo>
                    <a:pt x="531" y="93"/>
                  </a:lnTo>
                  <a:lnTo>
                    <a:pt x="525" y="74"/>
                  </a:lnTo>
                  <a:lnTo>
                    <a:pt x="525" y="74"/>
                  </a:lnTo>
                  <a:lnTo>
                    <a:pt x="524" y="69"/>
                  </a:lnTo>
                  <a:lnTo>
                    <a:pt x="524" y="69"/>
                  </a:lnTo>
                  <a:lnTo>
                    <a:pt x="525" y="65"/>
                  </a:lnTo>
                  <a:lnTo>
                    <a:pt x="526" y="62"/>
                  </a:lnTo>
                  <a:lnTo>
                    <a:pt x="529" y="58"/>
                  </a:lnTo>
                  <a:lnTo>
                    <a:pt x="533" y="56"/>
                  </a:lnTo>
                  <a:lnTo>
                    <a:pt x="533" y="56"/>
                  </a:lnTo>
                  <a:lnTo>
                    <a:pt x="533" y="56"/>
                  </a:lnTo>
                  <a:lnTo>
                    <a:pt x="544" y="54"/>
                  </a:lnTo>
                  <a:lnTo>
                    <a:pt x="555" y="52"/>
                  </a:lnTo>
                  <a:lnTo>
                    <a:pt x="567" y="51"/>
                  </a:lnTo>
                  <a:lnTo>
                    <a:pt x="579" y="51"/>
                  </a:lnTo>
                  <a:lnTo>
                    <a:pt x="579" y="51"/>
                  </a:lnTo>
                  <a:lnTo>
                    <a:pt x="590" y="51"/>
                  </a:lnTo>
                  <a:lnTo>
                    <a:pt x="602" y="52"/>
                  </a:lnTo>
                  <a:lnTo>
                    <a:pt x="614" y="54"/>
                  </a:lnTo>
                  <a:lnTo>
                    <a:pt x="625" y="56"/>
                  </a:lnTo>
                  <a:lnTo>
                    <a:pt x="625" y="56"/>
                  </a:lnTo>
                  <a:lnTo>
                    <a:pt x="625" y="56"/>
                  </a:lnTo>
                  <a:lnTo>
                    <a:pt x="628" y="58"/>
                  </a:lnTo>
                  <a:lnTo>
                    <a:pt x="631" y="62"/>
                  </a:lnTo>
                  <a:lnTo>
                    <a:pt x="633" y="65"/>
                  </a:lnTo>
                  <a:lnTo>
                    <a:pt x="634" y="69"/>
                  </a:lnTo>
                  <a:lnTo>
                    <a:pt x="634" y="69"/>
                  </a:lnTo>
                  <a:lnTo>
                    <a:pt x="632" y="74"/>
                  </a:lnTo>
                  <a:lnTo>
                    <a:pt x="626" y="93"/>
                  </a:lnTo>
                  <a:lnTo>
                    <a:pt x="626" y="93"/>
                  </a:lnTo>
                  <a:lnTo>
                    <a:pt x="639" y="98"/>
                  </a:lnTo>
                  <a:lnTo>
                    <a:pt x="652" y="106"/>
                  </a:lnTo>
                  <a:lnTo>
                    <a:pt x="665" y="113"/>
                  </a:lnTo>
                  <a:lnTo>
                    <a:pt x="676" y="122"/>
                  </a:lnTo>
                  <a:lnTo>
                    <a:pt x="689" y="107"/>
                  </a:lnTo>
                  <a:lnTo>
                    <a:pt x="689" y="107"/>
                  </a:lnTo>
                  <a:lnTo>
                    <a:pt x="693" y="103"/>
                  </a:lnTo>
                  <a:lnTo>
                    <a:pt x="693" y="103"/>
                  </a:lnTo>
                  <a:lnTo>
                    <a:pt x="696" y="101"/>
                  </a:lnTo>
                  <a:lnTo>
                    <a:pt x="701" y="101"/>
                  </a:lnTo>
                  <a:lnTo>
                    <a:pt x="705" y="102"/>
                  </a:lnTo>
                  <a:lnTo>
                    <a:pt x="708" y="104"/>
                  </a:lnTo>
                  <a:lnTo>
                    <a:pt x="708" y="104"/>
                  </a:lnTo>
                  <a:lnTo>
                    <a:pt x="708" y="104"/>
                  </a:lnTo>
                  <a:lnTo>
                    <a:pt x="716" y="114"/>
                  </a:lnTo>
                  <a:lnTo>
                    <a:pt x="723" y="122"/>
                  </a:lnTo>
                  <a:lnTo>
                    <a:pt x="730" y="132"/>
                  </a:lnTo>
                  <a:lnTo>
                    <a:pt x="736" y="142"/>
                  </a:lnTo>
                  <a:lnTo>
                    <a:pt x="736" y="142"/>
                  </a:lnTo>
                  <a:lnTo>
                    <a:pt x="741" y="153"/>
                  </a:lnTo>
                  <a:lnTo>
                    <a:pt x="747" y="163"/>
                  </a:lnTo>
                  <a:lnTo>
                    <a:pt x="751" y="174"/>
                  </a:lnTo>
                  <a:lnTo>
                    <a:pt x="754" y="184"/>
                  </a:lnTo>
                  <a:lnTo>
                    <a:pt x="755" y="184"/>
                  </a:lnTo>
                  <a:lnTo>
                    <a:pt x="755" y="184"/>
                  </a:lnTo>
                  <a:lnTo>
                    <a:pt x="755" y="188"/>
                  </a:lnTo>
                  <a:lnTo>
                    <a:pt x="754" y="192"/>
                  </a:lnTo>
                  <a:lnTo>
                    <a:pt x="752" y="196"/>
                  </a:lnTo>
                  <a:lnTo>
                    <a:pt x="748" y="199"/>
                  </a:lnTo>
                  <a:lnTo>
                    <a:pt x="748" y="199"/>
                  </a:lnTo>
                  <a:lnTo>
                    <a:pt x="743" y="201"/>
                  </a:lnTo>
                  <a:lnTo>
                    <a:pt x="723" y="204"/>
                  </a:lnTo>
                  <a:lnTo>
                    <a:pt x="723" y="204"/>
                  </a:lnTo>
                  <a:lnTo>
                    <a:pt x="725" y="218"/>
                  </a:lnTo>
                  <a:lnTo>
                    <a:pt x="726" y="232"/>
                  </a:lnTo>
                  <a:lnTo>
                    <a:pt x="726" y="232"/>
                  </a:lnTo>
                  <a:lnTo>
                    <a:pt x="725" y="248"/>
                  </a:lnTo>
                  <a:lnTo>
                    <a:pt x="723" y="262"/>
                  </a:lnTo>
                  <a:lnTo>
                    <a:pt x="743" y="265"/>
                  </a:lnTo>
                  <a:lnTo>
                    <a:pt x="743" y="265"/>
                  </a:lnTo>
                  <a:lnTo>
                    <a:pt x="748" y="267"/>
                  </a:lnTo>
                  <a:lnTo>
                    <a:pt x="748" y="267"/>
                  </a:lnTo>
                  <a:lnTo>
                    <a:pt x="752" y="270"/>
                  </a:lnTo>
                  <a:lnTo>
                    <a:pt x="754" y="273"/>
                  </a:lnTo>
                  <a:lnTo>
                    <a:pt x="755" y="277"/>
                  </a:lnTo>
                  <a:lnTo>
                    <a:pt x="755" y="281"/>
                  </a:lnTo>
                  <a:lnTo>
                    <a:pt x="754" y="281"/>
                  </a:lnTo>
                  <a:lnTo>
                    <a:pt x="754" y="281"/>
                  </a:lnTo>
                  <a:lnTo>
                    <a:pt x="751" y="292"/>
                  </a:lnTo>
                  <a:lnTo>
                    <a:pt x="747" y="303"/>
                  </a:lnTo>
                  <a:lnTo>
                    <a:pt x="741" y="313"/>
                  </a:lnTo>
                  <a:lnTo>
                    <a:pt x="736" y="323"/>
                  </a:lnTo>
                  <a:lnTo>
                    <a:pt x="736" y="323"/>
                  </a:lnTo>
                  <a:lnTo>
                    <a:pt x="730" y="334"/>
                  </a:lnTo>
                  <a:lnTo>
                    <a:pt x="723" y="344"/>
                  </a:lnTo>
                  <a:lnTo>
                    <a:pt x="716" y="352"/>
                  </a:lnTo>
                  <a:lnTo>
                    <a:pt x="708" y="361"/>
                  </a:lnTo>
                  <a:lnTo>
                    <a:pt x="708" y="361"/>
                  </a:lnTo>
                  <a:lnTo>
                    <a:pt x="708" y="361"/>
                  </a:lnTo>
                  <a:lnTo>
                    <a:pt x="705" y="363"/>
                  </a:lnTo>
                  <a:lnTo>
                    <a:pt x="701" y="364"/>
                  </a:lnTo>
                  <a:lnTo>
                    <a:pt x="696" y="364"/>
                  </a:lnTo>
                  <a:lnTo>
                    <a:pt x="693" y="362"/>
                  </a:lnTo>
                  <a:lnTo>
                    <a:pt x="693" y="362"/>
                  </a:lnTo>
                  <a:lnTo>
                    <a:pt x="689" y="359"/>
                  </a:lnTo>
                  <a:lnTo>
                    <a:pt x="689" y="359"/>
                  </a:lnTo>
                  <a:close/>
                  <a:moveTo>
                    <a:pt x="1086" y="540"/>
                  </a:moveTo>
                  <a:lnTo>
                    <a:pt x="1086" y="540"/>
                  </a:lnTo>
                  <a:lnTo>
                    <a:pt x="1085" y="553"/>
                  </a:lnTo>
                  <a:lnTo>
                    <a:pt x="1083" y="566"/>
                  </a:lnTo>
                  <a:lnTo>
                    <a:pt x="1081" y="577"/>
                  </a:lnTo>
                  <a:lnTo>
                    <a:pt x="1078" y="589"/>
                  </a:lnTo>
                  <a:lnTo>
                    <a:pt x="1078" y="589"/>
                  </a:lnTo>
                  <a:lnTo>
                    <a:pt x="1078" y="589"/>
                  </a:lnTo>
                  <a:lnTo>
                    <a:pt x="1076" y="593"/>
                  </a:lnTo>
                  <a:lnTo>
                    <a:pt x="1073" y="595"/>
                  </a:lnTo>
                  <a:lnTo>
                    <a:pt x="1069" y="597"/>
                  </a:lnTo>
                  <a:lnTo>
                    <a:pt x="1065" y="598"/>
                  </a:lnTo>
                  <a:lnTo>
                    <a:pt x="1065" y="598"/>
                  </a:lnTo>
                  <a:lnTo>
                    <a:pt x="1062" y="597"/>
                  </a:lnTo>
                  <a:lnTo>
                    <a:pt x="1059" y="596"/>
                  </a:lnTo>
                  <a:lnTo>
                    <a:pt x="1039" y="589"/>
                  </a:lnTo>
                  <a:lnTo>
                    <a:pt x="1039" y="589"/>
                  </a:lnTo>
                  <a:lnTo>
                    <a:pt x="1033" y="603"/>
                  </a:lnTo>
                  <a:lnTo>
                    <a:pt x="1025" y="616"/>
                  </a:lnTo>
                  <a:lnTo>
                    <a:pt x="1025" y="616"/>
                  </a:lnTo>
                  <a:lnTo>
                    <a:pt x="1016" y="629"/>
                  </a:lnTo>
                  <a:lnTo>
                    <a:pt x="1006" y="640"/>
                  </a:lnTo>
                  <a:lnTo>
                    <a:pt x="1022" y="655"/>
                  </a:lnTo>
                  <a:lnTo>
                    <a:pt x="1022" y="655"/>
                  </a:lnTo>
                  <a:lnTo>
                    <a:pt x="1024" y="657"/>
                  </a:lnTo>
                  <a:lnTo>
                    <a:pt x="1025" y="660"/>
                  </a:lnTo>
                  <a:lnTo>
                    <a:pt x="1025" y="660"/>
                  </a:lnTo>
                  <a:lnTo>
                    <a:pt x="1026" y="664"/>
                  </a:lnTo>
                  <a:lnTo>
                    <a:pt x="1026" y="668"/>
                  </a:lnTo>
                  <a:lnTo>
                    <a:pt x="1025" y="672"/>
                  </a:lnTo>
                  <a:lnTo>
                    <a:pt x="1023" y="675"/>
                  </a:lnTo>
                  <a:lnTo>
                    <a:pt x="1023" y="675"/>
                  </a:lnTo>
                  <a:lnTo>
                    <a:pt x="1023" y="675"/>
                  </a:lnTo>
                  <a:lnTo>
                    <a:pt x="1014" y="683"/>
                  </a:lnTo>
                  <a:lnTo>
                    <a:pt x="1003" y="691"/>
                  </a:lnTo>
                  <a:lnTo>
                    <a:pt x="993" y="698"/>
                  </a:lnTo>
                  <a:lnTo>
                    <a:pt x="982" y="704"/>
                  </a:lnTo>
                  <a:lnTo>
                    <a:pt x="982" y="704"/>
                  </a:lnTo>
                  <a:lnTo>
                    <a:pt x="971" y="709"/>
                  </a:lnTo>
                  <a:lnTo>
                    <a:pt x="958" y="714"/>
                  </a:lnTo>
                  <a:lnTo>
                    <a:pt x="947" y="718"/>
                  </a:lnTo>
                  <a:lnTo>
                    <a:pt x="935" y="721"/>
                  </a:lnTo>
                  <a:lnTo>
                    <a:pt x="935" y="721"/>
                  </a:lnTo>
                  <a:lnTo>
                    <a:pt x="935" y="721"/>
                  </a:lnTo>
                  <a:lnTo>
                    <a:pt x="931" y="721"/>
                  </a:lnTo>
                  <a:lnTo>
                    <a:pt x="927" y="719"/>
                  </a:lnTo>
                  <a:lnTo>
                    <a:pt x="924" y="717"/>
                  </a:lnTo>
                  <a:lnTo>
                    <a:pt x="921" y="713"/>
                  </a:lnTo>
                  <a:lnTo>
                    <a:pt x="921" y="713"/>
                  </a:lnTo>
                  <a:lnTo>
                    <a:pt x="919" y="708"/>
                  </a:lnTo>
                  <a:lnTo>
                    <a:pt x="916" y="686"/>
                  </a:lnTo>
                  <a:lnTo>
                    <a:pt x="916" y="686"/>
                  </a:lnTo>
                  <a:lnTo>
                    <a:pt x="901" y="688"/>
                  </a:lnTo>
                  <a:lnTo>
                    <a:pt x="886" y="688"/>
                  </a:lnTo>
                  <a:lnTo>
                    <a:pt x="870" y="687"/>
                  </a:lnTo>
                  <a:lnTo>
                    <a:pt x="855" y="684"/>
                  </a:lnTo>
                  <a:lnTo>
                    <a:pt x="850" y="705"/>
                  </a:lnTo>
                  <a:lnTo>
                    <a:pt x="850" y="705"/>
                  </a:lnTo>
                  <a:lnTo>
                    <a:pt x="848" y="710"/>
                  </a:lnTo>
                  <a:lnTo>
                    <a:pt x="848" y="710"/>
                  </a:lnTo>
                  <a:lnTo>
                    <a:pt x="845" y="713"/>
                  </a:lnTo>
                  <a:lnTo>
                    <a:pt x="842" y="715"/>
                  </a:lnTo>
                  <a:lnTo>
                    <a:pt x="837" y="716"/>
                  </a:lnTo>
                  <a:lnTo>
                    <a:pt x="833" y="716"/>
                  </a:lnTo>
                  <a:lnTo>
                    <a:pt x="833" y="716"/>
                  </a:lnTo>
                  <a:lnTo>
                    <a:pt x="833" y="716"/>
                  </a:lnTo>
                  <a:lnTo>
                    <a:pt x="821" y="712"/>
                  </a:lnTo>
                  <a:lnTo>
                    <a:pt x="810" y="707"/>
                  </a:lnTo>
                  <a:lnTo>
                    <a:pt x="799" y="701"/>
                  </a:lnTo>
                  <a:lnTo>
                    <a:pt x="789" y="695"/>
                  </a:lnTo>
                  <a:lnTo>
                    <a:pt x="789" y="695"/>
                  </a:lnTo>
                  <a:lnTo>
                    <a:pt x="777" y="687"/>
                  </a:lnTo>
                  <a:lnTo>
                    <a:pt x="768" y="680"/>
                  </a:lnTo>
                  <a:lnTo>
                    <a:pt x="759" y="672"/>
                  </a:lnTo>
                  <a:lnTo>
                    <a:pt x="750" y="663"/>
                  </a:lnTo>
                  <a:lnTo>
                    <a:pt x="750" y="663"/>
                  </a:lnTo>
                  <a:lnTo>
                    <a:pt x="750" y="663"/>
                  </a:lnTo>
                  <a:lnTo>
                    <a:pt x="748" y="660"/>
                  </a:lnTo>
                  <a:lnTo>
                    <a:pt x="747" y="655"/>
                  </a:lnTo>
                  <a:lnTo>
                    <a:pt x="748" y="651"/>
                  </a:lnTo>
                  <a:lnTo>
                    <a:pt x="750" y="647"/>
                  </a:lnTo>
                  <a:lnTo>
                    <a:pt x="750" y="647"/>
                  </a:lnTo>
                  <a:lnTo>
                    <a:pt x="751" y="645"/>
                  </a:lnTo>
                  <a:lnTo>
                    <a:pt x="753" y="642"/>
                  </a:lnTo>
                  <a:lnTo>
                    <a:pt x="770" y="629"/>
                  </a:lnTo>
                  <a:lnTo>
                    <a:pt x="770" y="629"/>
                  </a:lnTo>
                  <a:lnTo>
                    <a:pt x="761" y="617"/>
                  </a:lnTo>
                  <a:lnTo>
                    <a:pt x="753" y="604"/>
                  </a:lnTo>
                  <a:lnTo>
                    <a:pt x="747" y="589"/>
                  </a:lnTo>
                  <a:lnTo>
                    <a:pt x="741" y="575"/>
                  </a:lnTo>
                  <a:lnTo>
                    <a:pt x="721" y="581"/>
                  </a:lnTo>
                  <a:lnTo>
                    <a:pt x="721" y="581"/>
                  </a:lnTo>
                  <a:lnTo>
                    <a:pt x="719" y="582"/>
                  </a:lnTo>
                  <a:lnTo>
                    <a:pt x="716" y="582"/>
                  </a:lnTo>
                  <a:lnTo>
                    <a:pt x="716" y="582"/>
                  </a:lnTo>
                  <a:lnTo>
                    <a:pt x="711" y="581"/>
                  </a:lnTo>
                  <a:lnTo>
                    <a:pt x="708" y="579"/>
                  </a:lnTo>
                  <a:lnTo>
                    <a:pt x="705" y="576"/>
                  </a:lnTo>
                  <a:lnTo>
                    <a:pt x="703" y="572"/>
                  </a:lnTo>
                  <a:lnTo>
                    <a:pt x="703" y="572"/>
                  </a:lnTo>
                  <a:lnTo>
                    <a:pt x="701" y="560"/>
                  </a:lnTo>
                  <a:lnTo>
                    <a:pt x="700" y="547"/>
                  </a:lnTo>
                  <a:lnTo>
                    <a:pt x="699" y="535"/>
                  </a:lnTo>
                  <a:lnTo>
                    <a:pt x="700" y="523"/>
                  </a:lnTo>
                  <a:lnTo>
                    <a:pt x="700" y="523"/>
                  </a:lnTo>
                  <a:lnTo>
                    <a:pt x="701" y="511"/>
                  </a:lnTo>
                  <a:lnTo>
                    <a:pt x="702" y="497"/>
                  </a:lnTo>
                  <a:lnTo>
                    <a:pt x="705" y="486"/>
                  </a:lnTo>
                  <a:lnTo>
                    <a:pt x="708" y="474"/>
                  </a:lnTo>
                  <a:lnTo>
                    <a:pt x="708" y="474"/>
                  </a:lnTo>
                  <a:lnTo>
                    <a:pt x="708" y="474"/>
                  </a:lnTo>
                  <a:lnTo>
                    <a:pt x="710" y="470"/>
                  </a:lnTo>
                  <a:lnTo>
                    <a:pt x="713" y="468"/>
                  </a:lnTo>
                  <a:lnTo>
                    <a:pt x="717" y="466"/>
                  </a:lnTo>
                  <a:lnTo>
                    <a:pt x="721" y="465"/>
                  </a:lnTo>
                  <a:lnTo>
                    <a:pt x="721" y="465"/>
                  </a:lnTo>
                  <a:lnTo>
                    <a:pt x="726" y="467"/>
                  </a:lnTo>
                  <a:lnTo>
                    <a:pt x="747" y="474"/>
                  </a:lnTo>
                  <a:lnTo>
                    <a:pt x="747" y="474"/>
                  </a:lnTo>
                  <a:lnTo>
                    <a:pt x="753" y="460"/>
                  </a:lnTo>
                  <a:lnTo>
                    <a:pt x="760" y="447"/>
                  </a:lnTo>
                  <a:lnTo>
                    <a:pt x="760" y="447"/>
                  </a:lnTo>
                  <a:lnTo>
                    <a:pt x="769" y="434"/>
                  </a:lnTo>
                  <a:lnTo>
                    <a:pt x="779" y="423"/>
                  </a:lnTo>
                  <a:lnTo>
                    <a:pt x="764" y="408"/>
                  </a:lnTo>
                  <a:lnTo>
                    <a:pt x="764" y="408"/>
                  </a:lnTo>
                  <a:lnTo>
                    <a:pt x="760" y="403"/>
                  </a:lnTo>
                  <a:lnTo>
                    <a:pt x="760" y="403"/>
                  </a:lnTo>
                  <a:lnTo>
                    <a:pt x="759" y="399"/>
                  </a:lnTo>
                  <a:lnTo>
                    <a:pt x="759" y="395"/>
                  </a:lnTo>
                  <a:lnTo>
                    <a:pt x="760" y="391"/>
                  </a:lnTo>
                  <a:lnTo>
                    <a:pt x="763" y="388"/>
                  </a:lnTo>
                  <a:lnTo>
                    <a:pt x="763" y="388"/>
                  </a:lnTo>
                  <a:lnTo>
                    <a:pt x="763" y="388"/>
                  </a:lnTo>
                  <a:lnTo>
                    <a:pt x="772" y="380"/>
                  </a:lnTo>
                  <a:lnTo>
                    <a:pt x="782" y="372"/>
                  </a:lnTo>
                  <a:lnTo>
                    <a:pt x="793" y="365"/>
                  </a:lnTo>
                  <a:lnTo>
                    <a:pt x="804" y="359"/>
                  </a:lnTo>
                  <a:lnTo>
                    <a:pt x="804" y="359"/>
                  </a:lnTo>
                  <a:lnTo>
                    <a:pt x="815" y="354"/>
                  </a:lnTo>
                  <a:lnTo>
                    <a:pt x="826" y="349"/>
                  </a:lnTo>
                  <a:lnTo>
                    <a:pt x="839" y="346"/>
                  </a:lnTo>
                  <a:lnTo>
                    <a:pt x="850" y="343"/>
                  </a:lnTo>
                  <a:lnTo>
                    <a:pt x="850" y="343"/>
                  </a:lnTo>
                  <a:lnTo>
                    <a:pt x="854" y="343"/>
                  </a:lnTo>
                  <a:lnTo>
                    <a:pt x="858" y="344"/>
                  </a:lnTo>
                  <a:lnTo>
                    <a:pt x="862" y="346"/>
                  </a:lnTo>
                  <a:lnTo>
                    <a:pt x="864" y="350"/>
                  </a:lnTo>
                  <a:lnTo>
                    <a:pt x="864" y="350"/>
                  </a:lnTo>
                  <a:lnTo>
                    <a:pt x="865" y="352"/>
                  </a:lnTo>
                  <a:lnTo>
                    <a:pt x="866" y="355"/>
                  </a:lnTo>
                  <a:lnTo>
                    <a:pt x="869" y="377"/>
                  </a:lnTo>
                  <a:lnTo>
                    <a:pt x="869" y="377"/>
                  </a:lnTo>
                  <a:lnTo>
                    <a:pt x="885" y="374"/>
                  </a:lnTo>
                  <a:lnTo>
                    <a:pt x="900" y="374"/>
                  </a:lnTo>
                  <a:lnTo>
                    <a:pt x="915" y="377"/>
                  </a:lnTo>
                  <a:lnTo>
                    <a:pt x="931" y="379"/>
                  </a:lnTo>
                  <a:lnTo>
                    <a:pt x="936" y="358"/>
                  </a:lnTo>
                  <a:lnTo>
                    <a:pt x="936" y="358"/>
                  </a:lnTo>
                  <a:lnTo>
                    <a:pt x="936" y="356"/>
                  </a:lnTo>
                  <a:lnTo>
                    <a:pt x="938" y="353"/>
                  </a:lnTo>
                  <a:lnTo>
                    <a:pt x="938" y="353"/>
                  </a:lnTo>
                  <a:lnTo>
                    <a:pt x="940" y="350"/>
                  </a:lnTo>
                  <a:lnTo>
                    <a:pt x="944" y="348"/>
                  </a:lnTo>
                  <a:lnTo>
                    <a:pt x="948" y="347"/>
                  </a:lnTo>
                  <a:lnTo>
                    <a:pt x="952" y="347"/>
                  </a:lnTo>
                  <a:lnTo>
                    <a:pt x="952" y="347"/>
                  </a:lnTo>
                  <a:lnTo>
                    <a:pt x="952" y="347"/>
                  </a:lnTo>
                  <a:lnTo>
                    <a:pt x="963" y="351"/>
                  </a:lnTo>
                  <a:lnTo>
                    <a:pt x="976" y="356"/>
                  </a:lnTo>
                  <a:lnTo>
                    <a:pt x="986" y="362"/>
                  </a:lnTo>
                  <a:lnTo>
                    <a:pt x="997" y="368"/>
                  </a:lnTo>
                  <a:lnTo>
                    <a:pt x="997" y="368"/>
                  </a:lnTo>
                  <a:lnTo>
                    <a:pt x="1007" y="376"/>
                  </a:lnTo>
                  <a:lnTo>
                    <a:pt x="1018" y="384"/>
                  </a:lnTo>
                  <a:lnTo>
                    <a:pt x="1027" y="392"/>
                  </a:lnTo>
                  <a:lnTo>
                    <a:pt x="1035" y="400"/>
                  </a:lnTo>
                  <a:lnTo>
                    <a:pt x="1035" y="400"/>
                  </a:lnTo>
                  <a:lnTo>
                    <a:pt x="1035" y="400"/>
                  </a:lnTo>
                  <a:lnTo>
                    <a:pt x="1037" y="404"/>
                  </a:lnTo>
                  <a:lnTo>
                    <a:pt x="1038" y="408"/>
                  </a:lnTo>
                  <a:lnTo>
                    <a:pt x="1038" y="412"/>
                  </a:lnTo>
                  <a:lnTo>
                    <a:pt x="1036" y="416"/>
                  </a:lnTo>
                  <a:lnTo>
                    <a:pt x="1036" y="416"/>
                  </a:lnTo>
                  <a:lnTo>
                    <a:pt x="1032" y="421"/>
                  </a:lnTo>
                  <a:lnTo>
                    <a:pt x="1016" y="434"/>
                  </a:lnTo>
                  <a:lnTo>
                    <a:pt x="1016" y="434"/>
                  </a:lnTo>
                  <a:lnTo>
                    <a:pt x="1025" y="446"/>
                  </a:lnTo>
                  <a:lnTo>
                    <a:pt x="1032" y="459"/>
                  </a:lnTo>
                  <a:lnTo>
                    <a:pt x="1038" y="474"/>
                  </a:lnTo>
                  <a:lnTo>
                    <a:pt x="1043" y="488"/>
                  </a:lnTo>
                  <a:lnTo>
                    <a:pt x="1064" y="482"/>
                  </a:lnTo>
                  <a:lnTo>
                    <a:pt x="1064" y="482"/>
                  </a:lnTo>
                  <a:lnTo>
                    <a:pt x="1067" y="481"/>
                  </a:lnTo>
                  <a:lnTo>
                    <a:pt x="1070" y="481"/>
                  </a:lnTo>
                  <a:lnTo>
                    <a:pt x="1070" y="481"/>
                  </a:lnTo>
                  <a:lnTo>
                    <a:pt x="1074" y="482"/>
                  </a:lnTo>
                  <a:lnTo>
                    <a:pt x="1078" y="484"/>
                  </a:lnTo>
                  <a:lnTo>
                    <a:pt x="1081" y="487"/>
                  </a:lnTo>
                  <a:lnTo>
                    <a:pt x="1082" y="491"/>
                  </a:lnTo>
                  <a:lnTo>
                    <a:pt x="1082" y="491"/>
                  </a:lnTo>
                  <a:lnTo>
                    <a:pt x="1082" y="491"/>
                  </a:lnTo>
                  <a:lnTo>
                    <a:pt x="1084" y="503"/>
                  </a:lnTo>
                  <a:lnTo>
                    <a:pt x="1086" y="516"/>
                  </a:lnTo>
                  <a:lnTo>
                    <a:pt x="1086" y="528"/>
                  </a:lnTo>
                  <a:lnTo>
                    <a:pt x="1086" y="540"/>
                  </a:lnTo>
                  <a:lnTo>
                    <a:pt x="1086" y="5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grpSp>
      <p:grpSp>
        <p:nvGrpSpPr>
          <p:cNvPr id="90" name="Group 169"/>
          <p:cNvGrpSpPr>
            <a:grpSpLocks noChangeAspect="1"/>
          </p:cNvGrpSpPr>
          <p:nvPr/>
        </p:nvGrpSpPr>
        <p:grpSpPr>
          <a:xfrm>
            <a:off x="7862210" y="3835610"/>
            <a:ext cx="434669" cy="406784"/>
            <a:chOff x="8327232" y="4395788"/>
            <a:chExt cx="420688" cy="393700"/>
          </a:xfrm>
          <a:solidFill>
            <a:schemeClr val="accent4"/>
          </a:solidFill>
        </p:grpSpPr>
        <p:sp>
          <p:nvSpPr>
            <p:cNvPr id="91" name="Freeform 245"/>
            <p:cNvSpPr>
              <a:spLocks noEditPoints="1"/>
            </p:cNvSpPr>
            <p:nvPr/>
          </p:nvSpPr>
          <p:spPr bwMode="auto">
            <a:xfrm>
              <a:off x="8403432" y="4446588"/>
              <a:ext cx="266700" cy="342900"/>
            </a:xfrm>
            <a:custGeom>
              <a:avLst/>
              <a:gdLst>
                <a:gd name="T0" fmla="*/ 1074 w 1176"/>
                <a:gd name="T1" fmla="*/ 908 h 1512"/>
                <a:gd name="T2" fmla="*/ 1017 w 1176"/>
                <a:gd name="T3" fmla="*/ 1062 h 1512"/>
                <a:gd name="T4" fmla="*/ 796 w 1176"/>
                <a:gd name="T5" fmla="*/ 1059 h 1512"/>
                <a:gd name="T6" fmla="*/ 826 w 1176"/>
                <a:gd name="T7" fmla="*/ 896 h 1512"/>
                <a:gd name="T8" fmla="*/ 1018 w 1176"/>
                <a:gd name="T9" fmla="*/ 735 h 1512"/>
                <a:gd name="T10" fmla="*/ 810 w 1176"/>
                <a:gd name="T11" fmla="*/ 733 h 1512"/>
                <a:gd name="T12" fmla="*/ 739 w 1176"/>
                <a:gd name="T13" fmla="*/ 735 h 1512"/>
                <a:gd name="T14" fmla="*/ 443 w 1176"/>
                <a:gd name="T15" fmla="*/ 537 h 1512"/>
                <a:gd name="T16" fmla="*/ 379 w 1176"/>
                <a:gd name="T17" fmla="*/ 436 h 1512"/>
                <a:gd name="T18" fmla="*/ 166 w 1176"/>
                <a:gd name="T19" fmla="*/ 365 h 1512"/>
                <a:gd name="T20" fmla="*/ 223 w 1176"/>
                <a:gd name="T21" fmla="*/ 262 h 1512"/>
                <a:gd name="T22" fmla="*/ 283 w 1176"/>
                <a:gd name="T23" fmla="*/ 185 h 1512"/>
                <a:gd name="T24" fmla="*/ 335 w 1176"/>
                <a:gd name="T25" fmla="*/ 105 h 1512"/>
                <a:gd name="T26" fmla="*/ 360 w 1176"/>
                <a:gd name="T27" fmla="*/ 17 h 1512"/>
                <a:gd name="T28" fmla="*/ 302 w 1176"/>
                <a:gd name="T29" fmla="*/ 39 h 1512"/>
                <a:gd name="T30" fmla="*/ 214 w 1176"/>
                <a:gd name="T31" fmla="*/ 117 h 1512"/>
                <a:gd name="T32" fmla="*/ 137 w 1176"/>
                <a:gd name="T33" fmla="*/ 215 h 1512"/>
                <a:gd name="T34" fmla="*/ 69 w 1176"/>
                <a:gd name="T35" fmla="*/ 350 h 1512"/>
                <a:gd name="T36" fmla="*/ 19 w 1176"/>
                <a:gd name="T37" fmla="*/ 524 h 1512"/>
                <a:gd name="T38" fmla="*/ 0 w 1176"/>
                <a:gd name="T39" fmla="*/ 744 h 1512"/>
                <a:gd name="T40" fmla="*/ 16 w 1176"/>
                <a:gd name="T41" fmla="*/ 947 h 1512"/>
                <a:gd name="T42" fmla="*/ 71 w 1176"/>
                <a:gd name="T43" fmla="*/ 1149 h 1512"/>
                <a:gd name="T44" fmla="*/ 149 w 1176"/>
                <a:gd name="T45" fmla="*/ 1299 h 1512"/>
                <a:gd name="T46" fmla="*/ 236 w 1176"/>
                <a:gd name="T47" fmla="*/ 1403 h 1512"/>
                <a:gd name="T48" fmla="*/ 313 w 1176"/>
                <a:gd name="T49" fmla="*/ 1469 h 1512"/>
                <a:gd name="T50" fmla="*/ 380 w 1176"/>
                <a:gd name="T51" fmla="*/ 1507 h 1512"/>
                <a:gd name="T52" fmla="*/ 437 w 1176"/>
                <a:gd name="T53" fmla="*/ 1512 h 1512"/>
                <a:gd name="T54" fmla="*/ 571 w 1176"/>
                <a:gd name="T55" fmla="*/ 1500 h 1512"/>
                <a:gd name="T56" fmla="*/ 728 w 1176"/>
                <a:gd name="T57" fmla="*/ 1453 h 1512"/>
                <a:gd name="T58" fmla="*/ 869 w 1176"/>
                <a:gd name="T59" fmla="*/ 1375 h 1512"/>
                <a:gd name="T60" fmla="*/ 988 w 1176"/>
                <a:gd name="T61" fmla="*/ 1268 h 1512"/>
                <a:gd name="T62" fmla="*/ 1084 w 1176"/>
                <a:gd name="T63" fmla="*/ 1138 h 1512"/>
                <a:gd name="T64" fmla="*/ 1152 w 1176"/>
                <a:gd name="T65" fmla="*/ 989 h 1512"/>
                <a:gd name="T66" fmla="*/ 1172 w 1176"/>
                <a:gd name="T67" fmla="*/ 888 h 1512"/>
                <a:gd name="T68" fmla="*/ 354 w 1176"/>
                <a:gd name="T69" fmla="*/ 1379 h 1512"/>
                <a:gd name="T70" fmla="*/ 271 w 1176"/>
                <a:gd name="T71" fmla="*/ 1299 h 1512"/>
                <a:gd name="T72" fmla="*/ 197 w 1176"/>
                <a:gd name="T73" fmla="*/ 1192 h 1512"/>
                <a:gd name="T74" fmla="*/ 378 w 1176"/>
                <a:gd name="T75" fmla="*/ 1395 h 1512"/>
                <a:gd name="T76" fmla="*/ 125 w 1176"/>
                <a:gd name="T77" fmla="*/ 998 h 1512"/>
                <a:gd name="T78" fmla="*/ 99 w 1176"/>
                <a:gd name="T79" fmla="*/ 823 h 1512"/>
                <a:gd name="T80" fmla="*/ 97 w 1176"/>
                <a:gd name="T81" fmla="*/ 735 h 1512"/>
                <a:gd name="T82" fmla="*/ 107 w 1176"/>
                <a:gd name="T83" fmla="*/ 588 h 1512"/>
                <a:gd name="T84" fmla="*/ 378 w 1176"/>
                <a:gd name="T85" fmla="*/ 463 h 1512"/>
                <a:gd name="T86" fmla="*/ 737 w 1176"/>
                <a:gd name="T87" fmla="*/ 824 h 1512"/>
                <a:gd name="T88" fmla="*/ 710 w 1176"/>
                <a:gd name="T89" fmla="*/ 998 h 1512"/>
                <a:gd name="T90" fmla="*/ 473 w 1176"/>
                <a:gd name="T91" fmla="*/ 1378 h 1512"/>
                <a:gd name="T92" fmla="*/ 654 w 1176"/>
                <a:gd name="T93" fmla="*/ 1159 h 1512"/>
                <a:gd name="T94" fmla="*/ 588 w 1176"/>
                <a:gd name="T95" fmla="*/ 1267 h 1512"/>
                <a:gd name="T96" fmla="*/ 521 w 1176"/>
                <a:gd name="T97" fmla="*/ 1340 h 1512"/>
                <a:gd name="T98" fmla="*/ 605 w 1176"/>
                <a:gd name="T99" fmla="*/ 1393 h 1512"/>
                <a:gd name="T100" fmla="*/ 710 w 1176"/>
                <a:gd name="T101" fmla="*/ 1259 h 1512"/>
                <a:gd name="T102" fmla="*/ 762 w 1176"/>
                <a:gd name="T103" fmla="*/ 1155 h 1512"/>
                <a:gd name="T104" fmla="*/ 973 w 1176"/>
                <a:gd name="T105" fmla="*/ 1132 h 1512"/>
                <a:gd name="T106" fmla="*/ 872 w 1176"/>
                <a:gd name="T107" fmla="*/ 1247 h 1512"/>
                <a:gd name="T108" fmla="*/ 749 w 1176"/>
                <a:gd name="T109" fmla="*/ 1335 h 1512"/>
                <a:gd name="T110" fmla="*/ 605 w 1176"/>
                <a:gd name="T111" fmla="*/ 1393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6" h="1512">
                  <a:moveTo>
                    <a:pt x="1090" y="808"/>
                  </a:moveTo>
                  <a:lnTo>
                    <a:pt x="1090" y="808"/>
                  </a:lnTo>
                  <a:lnTo>
                    <a:pt x="1086" y="841"/>
                  </a:lnTo>
                  <a:lnTo>
                    <a:pt x="1081" y="875"/>
                  </a:lnTo>
                  <a:lnTo>
                    <a:pt x="1074" y="908"/>
                  </a:lnTo>
                  <a:lnTo>
                    <a:pt x="1066" y="939"/>
                  </a:lnTo>
                  <a:lnTo>
                    <a:pt x="1056" y="971"/>
                  </a:lnTo>
                  <a:lnTo>
                    <a:pt x="1045" y="1001"/>
                  </a:lnTo>
                  <a:lnTo>
                    <a:pt x="1031" y="1032"/>
                  </a:lnTo>
                  <a:lnTo>
                    <a:pt x="1017" y="1062"/>
                  </a:lnTo>
                  <a:lnTo>
                    <a:pt x="1017" y="1062"/>
                  </a:lnTo>
                  <a:lnTo>
                    <a:pt x="1011" y="1059"/>
                  </a:lnTo>
                  <a:lnTo>
                    <a:pt x="1006" y="1059"/>
                  </a:lnTo>
                  <a:lnTo>
                    <a:pt x="796" y="1059"/>
                  </a:lnTo>
                  <a:lnTo>
                    <a:pt x="796" y="1059"/>
                  </a:lnTo>
                  <a:lnTo>
                    <a:pt x="803" y="1028"/>
                  </a:lnTo>
                  <a:lnTo>
                    <a:pt x="810" y="997"/>
                  </a:lnTo>
                  <a:lnTo>
                    <a:pt x="817" y="965"/>
                  </a:lnTo>
                  <a:lnTo>
                    <a:pt x="822" y="931"/>
                  </a:lnTo>
                  <a:lnTo>
                    <a:pt x="826" y="896"/>
                  </a:lnTo>
                  <a:lnTo>
                    <a:pt x="830" y="861"/>
                  </a:lnTo>
                  <a:lnTo>
                    <a:pt x="833" y="823"/>
                  </a:lnTo>
                  <a:lnTo>
                    <a:pt x="834" y="784"/>
                  </a:lnTo>
                  <a:lnTo>
                    <a:pt x="1066" y="784"/>
                  </a:lnTo>
                  <a:lnTo>
                    <a:pt x="1018" y="735"/>
                  </a:lnTo>
                  <a:lnTo>
                    <a:pt x="835" y="735"/>
                  </a:lnTo>
                  <a:lnTo>
                    <a:pt x="835" y="735"/>
                  </a:lnTo>
                  <a:lnTo>
                    <a:pt x="835" y="734"/>
                  </a:lnTo>
                  <a:lnTo>
                    <a:pt x="835" y="734"/>
                  </a:lnTo>
                  <a:lnTo>
                    <a:pt x="810" y="733"/>
                  </a:lnTo>
                  <a:lnTo>
                    <a:pt x="785" y="730"/>
                  </a:lnTo>
                  <a:lnTo>
                    <a:pt x="762" y="727"/>
                  </a:lnTo>
                  <a:lnTo>
                    <a:pt x="738" y="722"/>
                  </a:lnTo>
                  <a:lnTo>
                    <a:pt x="738" y="722"/>
                  </a:lnTo>
                  <a:lnTo>
                    <a:pt x="739" y="735"/>
                  </a:lnTo>
                  <a:lnTo>
                    <a:pt x="473" y="735"/>
                  </a:lnTo>
                  <a:lnTo>
                    <a:pt x="473" y="573"/>
                  </a:lnTo>
                  <a:lnTo>
                    <a:pt x="473" y="573"/>
                  </a:lnTo>
                  <a:lnTo>
                    <a:pt x="458" y="555"/>
                  </a:lnTo>
                  <a:lnTo>
                    <a:pt x="443" y="537"/>
                  </a:lnTo>
                  <a:lnTo>
                    <a:pt x="428" y="518"/>
                  </a:lnTo>
                  <a:lnTo>
                    <a:pt x="414" y="499"/>
                  </a:lnTo>
                  <a:lnTo>
                    <a:pt x="402" y="478"/>
                  </a:lnTo>
                  <a:lnTo>
                    <a:pt x="390" y="458"/>
                  </a:lnTo>
                  <a:lnTo>
                    <a:pt x="379" y="436"/>
                  </a:lnTo>
                  <a:lnTo>
                    <a:pt x="368" y="415"/>
                  </a:lnTo>
                  <a:lnTo>
                    <a:pt x="148" y="415"/>
                  </a:lnTo>
                  <a:lnTo>
                    <a:pt x="148" y="415"/>
                  </a:lnTo>
                  <a:lnTo>
                    <a:pt x="157" y="389"/>
                  </a:lnTo>
                  <a:lnTo>
                    <a:pt x="166" y="365"/>
                  </a:lnTo>
                  <a:lnTo>
                    <a:pt x="178" y="342"/>
                  </a:lnTo>
                  <a:lnTo>
                    <a:pt x="188" y="320"/>
                  </a:lnTo>
                  <a:lnTo>
                    <a:pt x="199" y="300"/>
                  </a:lnTo>
                  <a:lnTo>
                    <a:pt x="210" y="280"/>
                  </a:lnTo>
                  <a:lnTo>
                    <a:pt x="223" y="262"/>
                  </a:lnTo>
                  <a:lnTo>
                    <a:pt x="235" y="245"/>
                  </a:lnTo>
                  <a:lnTo>
                    <a:pt x="246" y="228"/>
                  </a:lnTo>
                  <a:lnTo>
                    <a:pt x="258" y="213"/>
                  </a:lnTo>
                  <a:lnTo>
                    <a:pt x="271" y="199"/>
                  </a:lnTo>
                  <a:lnTo>
                    <a:pt x="283" y="185"/>
                  </a:lnTo>
                  <a:lnTo>
                    <a:pt x="306" y="162"/>
                  </a:lnTo>
                  <a:lnTo>
                    <a:pt x="330" y="141"/>
                  </a:lnTo>
                  <a:lnTo>
                    <a:pt x="330" y="141"/>
                  </a:lnTo>
                  <a:lnTo>
                    <a:pt x="332" y="123"/>
                  </a:lnTo>
                  <a:lnTo>
                    <a:pt x="335" y="105"/>
                  </a:lnTo>
                  <a:lnTo>
                    <a:pt x="339" y="86"/>
                  </a:lnTo>
                  <a:lnTo>
                    <a:pt x="343" y="69"/>
                  </a:lnTo>
                  <a:lnTo>
                    <a:pt x="348" y="52"/>
                  </a:lnTo>
                  <a:lnTo>
                    <a:pt x="354" y="34"/>
                  </a:lnTo>
                  <a:lnTo>
                    <a:pt x="360" y="17"/>
                  </a:lnTo>
                  <a:lnTo>
                    <a:pt x="366" y="0"/>
                  </a:lnTo>
                  <a:lnTo>
                    <a:pt x="366" y="0"/>
                  </a:lnTo>
                  <a:lnTo>
                    <a:pt x="349" y="10"/>
                  </a:lnTo>
                  <a:lnTo>
                    <a:pt x="327" y="23"/>
                  </a:lnTo>
                  <a:lnTo>
                    <a:pt x="302" y="39"/>
                  </a:lnTo>
                  <a:lnTo>
                    <a:pt x="275" y="61"/>
                  </a:lnTo>
                  <a:lnTo>
                    <a:pt x="259" y="73"/>
                  </a:lnTo>
                  <a:lnTo>
                    <a:pt x="245" y="86"/>
                  </a:lnTo>
                  <a:lnTo>
                    <a:pt x="230" y="101"/>
                  </a:lnTo>
                  <a:lnTo>
                    <a:pt x="214" y="117"/>
                  </a:lnTo>
                  <a:lnTo>
                    <a:pt x="198" y="134"/>
                  </a:lnTo>
                  <a:lnTo>
                    <a:pt x="183" y="153"/>
                  </a:lnTo>
                  <a:lnTo>
                    <a:pt x="168" y="172"/>
                  </a:lnTo>
                  <a:lnTo>
                    <a:pt x="152" y="192"/>
                  </a:lnTo>
                  <a:lnTo>
                    <a:pt x="137" y="215"/>
                  </a:lnTo>
                  <a:lnTo>
                    <a:pt x="123" y="239"/>
                  </a:lnTo>
                  <a:lnTo>
                    <a:pt x="108" y="265"/>
                  </a:lnTo>
                  <a:lnTo>
                    <a:pt x="94" y="291"/>
                  </a:lnTo>
                  <a:lnTo>
                    <a:pt x="81" y="320"/>
                  </a:lnTo>
                  <a:lnTo>
                    <a:pt x="69" y="350"/>
                  </a:lnTo>
                  <a:lnTo>
                    <a:pt x="56" y="381"/>
                  </a:lnTo>
                  <a:lnTo>
                    <a:pt x="45" y="415"/>
                  </a:lnTo>
                  <a:lnTo>
                    <a:pt x="36" y="450"/>
                  </a:lnTo>
                  <a:lnTo>
                    <a:pt x="27" y="486"/>
                  </a:lnTo>
                  <a:lnTo>
                    <a:pt x="19" y="524"/>
                  </a:lnTo>
                  <a:lnTo>
                    <a:pt x="12" y="565"/>
                  </a:lnTo>
                  <a:lnTo>
                    <a:pt x="6" y="607"/>
                  </a:lnTo>
                  <a:lnTo>
                    <a:pt x="3" y="650"/>
                  </a:lnTo>
                  <a:lnTo>
                    <a:pt x="0" y="696"/>
                  </a:lnTo>
                  <a:lnTo>
                    <a:pt x="0" y="744"/>
                  </a:lnTo>
                  <a:lnTo>
                    <a:pt x="0" y="744"/>
                  </a:lnTo>
                  <a:lnTo>
                    <a:pt x="1" y="798"/>
                  </a:lnTo>
                  <a:lnTo>
                    <a:pt x="4" y="850"/>
                  </a:lnTo>
                  <a:lnTo>
                    <a:pt x="8" y="900"/>
                  </a:lnTo>
                  <a:lnTo>
                    <a:pt x="16" y="947"/>
                  </a:lnTo>
                  <a:lnTo>
                    <a:pt x="24" y="992"/>
                  </a:lnTo>
                  <a:lnTo>
                    <a:pt x="34" y="1034"/>
                  </a:lnTo>
                  <a:lnTo>
                    <a:pt x="44" y="1075"/>
                  </a:lnTo>
                  <a:lnTo>
                    <a:pt x="57" y="1113"/>
                  </a:lnTo>
                  <a:lnTo>
                    <a:pt x="71" y="1149"/>
                  </a:lnTo>
                  <a:lnTo>
                    <a:pt x="85" y="1183"/>
                  </a:lnTo>
                  <a:lnTo>
                    <a:pt x="100" y="1215"/>
                  </a:lnTo>
                  <a:lnTo>
                    <a:pt x="115" y="1245"/>
                  </a:lnTo>
                  <a:lnTo>
                    <a:pt x="132" y="1273"/>
                  </a:lnTo>
                  <a:lnTo>
                    <a:pt x="149" y="1299"/>
                  </a:lnTo>
                  <a:lnTo>
                    <a:pt x="166" y="1324"/>
                  </a:lnTo>
                  <a:lnTo>
                    <a:pt x="184" y="1346"/>
                  </a:lnTo>
                  <a:lnTo>
                    <a:pt x="201" y="1367"/>
                  </a:lnTo>
                  <a:lnTo>
                    <a:pt x="218" y="1386"/>
                  </a:lnTo>
                  <a:lnTo>
                    <a:pt x="236" y="1403"/>
                  </a:lnTo>
                  <a:lnTo>
                    <a:pt x="252" y="1420"/>
                  </a:lnTo>
                  <a:lnTo>
                    <a:pt x="268" y="1434"/>
                  </a:lnTo>
                  <a:lnTo>
                    <a:pt x="285" y="1447"/>
                  </a:lnTo>
                  <a:lnTo>
                    <a:pt x="299" y="1458"/>
                  </a:lnTo>
                  <a:lnTo>
                    <a:pt x="313" y="1469"/>
                  </a:lnTo>
                  <a:lnTo>
                    <a:pt x="339" y="1486"/>
                  </a:lnTo>
                  <a:lnTo>
                    <a:pt x="358" y="1497"/>
                  </a:lnTo>
                  <a:lnTo>
                    <a:pt x="372" y="1504"/>
                  </a:lnTo>
                  <a:lnTo>
                    <a:pt x="380" y="1507"/>
                  </a:lnTo>
                  <a:lnTo>
                    <a:pt x="380" y="1507"/>
                  </a:lnTo>
                  <a:lnTo>
                    <a:pt x="388" y="1510"/>
                  </a:lnTo>
                  <a:lnTo>
                    <a:pt x="397" y="1511"/>
                  </a:lnTo>
                  <a:lnTo>
                    <a:pt x="436" y="1512"/>
                  </a:lnTo>
                  <a:lnTo>
                    <a:pt x="436" y="1512"/>
                  </a:lnTo>
                  <a:lnTo>
                    <a:pt x="437" y="1512"/>
                  </a:lnTo>
                  <a:lnTo>
                    <a:pt x="437" y="1512"/>
                  </a:lnTo>
                  <a:lnTo>
                    <a:pt x="471" y="1511"/>
                  </a:lnTo>
                  <a:lnTo>
                    <a:pt x="505" y="1509"/>
                  </a:lnTo>
                  <a:lnTo>
                    <a:pt x="539" y="1505"/>
                  </a:lnTo>
                  <a:lnTo>
                    <a:pt x="571" y="1500"/>
                  </a:lnTo>
                  <a:lnTo>
                    <a:pt x="604" y="1494"/>
                  </a:lnTo>
                  <a:lnTo>
                    <a:pt x="636" y="1486"/>
                  </a:lnTo>
                  <a:lnTo>
                    <a:pt x="667" y="1476"/>
                  </a:lnTo>
                  <a:lnTo>
                    <a:pt x="698" y="1465"/>
                  </a:lnTo>
                  <a:lnTo>
                    <a:pt x="728" y="1453"/>
                  </a:lnTo>
                  <a:lnTo>
                    <a:pt x="758" y="1440"/>
                  </a:lnTo>
                  <a:lnTo>
                    <a:pt x="787" y="1425"/>
                  </a:lnTo>
                  <a:lnTo>
                    <a:pt x="815" y="1409"/>
                  </a:lnTo>
                  <a:lnTo>
                    <a:pt x="842" y="1392"/>
                  </a:lnTo>
                  <a:lnTo>
                    <a:pt x="869" y="1375"/>
                  </a:lnTo>
                  <a:lnTo>
                    <a:pt x="895" y="1355"/>
                  </a:lnTo>
                  <a:lnTo>
                    <a:pt x="919" y="1335"/>
                  </a:lnTo>
                  <a:lnTo>
                    <a:pt x="944" y="1314"/>
                  </a:lnTo>
                  <a:lnTo>
                    <a:pt x="967" y="1291"/>
                  </a:lnTo>
                  <a:lnTo>
                    <a:pt x="988" y="1268"/>
                  </a:lnTo>
                  <a:lnTo>
                    <a:pt x="1010" y="1243"/>
                  </a:lnTo>
                  <a:lnTo>
                    <a:pt x="1030" y="1219"/>
                  </a:lnTo>
                  <a:lnTo>
                    <a:pt x="1050" y="1192"/>
                  </a:lnTo>
                  <a:lnTo>
                    <a:pt x="1068" y="1166"/>
                  </a:lnTo>
                  <a:lnTo>
                    <a:pt x="1084" y="1138"/>
                  </a:lnTo>
                  <a:lnTo>
                    <a:pt x="1101" y="1110"/>
                  </a:lnTo>
                  <a:lnTo>
                    <a:pt x="1115" y="1081"/>
                  </a:lnTo>
                  <a:lnTo>
                    <a:pt x="1128" y="1050"/>
                  </a:lnTo>
                  <a:lnTo>
                    <a:pt x="1140" y="1021"/>
                  </a:lnTo>
                  <a:lnTo>
                    <a:pt x="1152" y="989"/>
                  </a:lnTo>
                  <a:lnTo>
                    <a:pt x="1162" y="958"/>
                  </a:lnTo>
                  <a:lnTo>
                    <a:pt x="1170" y="925"/>
                  </a:lnTo>
                  <a:lnTo>
                    <a:pt x="1176" y="892"/>
                  </a:lnTo>
                  <a:lnTo>
                    <a:pt x="1176" y="892"/>
                  </a:lnTo>
                  <a:lnTo>
                    <a:pt x="1172" y="888"/>
                  </a:lnTo>
                  <a:lnTo>
                    <a:pt x="1167" y="884"/>
                  </a:lnTo>
                  <a:lnTo>
                    <a:pt x="1090" y="808"/>
                  </a:lnTo>
                  <a:close/>
                  <a:moveTo>
                    <a:pt x="378" y="1395"/>
                  </a:moveTo>
                  <a:lnTo>
                    <a:pt x="378" y="1395"/>
                  </a:lnTo>
                  <a:lnTo>
                    <a:pt x="354" y="1379"/>
                  </a:lnTo>
                  <a:lnTo>
                    <a:pt x="329" y="1358"/>
                  </a:lnTo>
                  <a:lnTo>
                    <a:pt x="314" y="1345"/>
                  </a:lnTo>
                  <a:lnTo>
                    <a:pt x="300" y="1332"/>
                  </a:lnTo>
                  <a:lnTo>
                    <a:pt x="286" y="1317"/>
                  </a:lnTo>
                  <a:lnTo>
                    <a:pt x="271" y="1299"/>
                  </a:lnTo>
                  <a:lnTo>
                    <a:pt x="256" y="1281"/>
                  </a:lnTo>
                  <a:lnTo>
                    <a:pt x="241" y="1261"/>
                  </a:lnTo>
                  <a:lnTo>
                    <a:pt x="226" y="1240"/>
                  </a:lnTo>
                  <a:lnTo>
                    <a:pt x="211" y="1217"/>
                  </a:lnTo>
                  <a:lnTo>
                    <a:pt x="197" y="1192"/>
                  </a:lnTo>
                  <a:lnTo>
                    <a:pt x="184" y="1166"/>
                  </a:lnTo>
                  <a:lnTo>
                    <a:pt x="171" y="1137"/>
                  </a:lnTo>
                  <a:lnTo>
                    <a:pt x="158" y="1106"/>
                  </a:lnTo>
                  <a:lnTo>
                    <a:pt x="378" y="1106"/>
                  </a:lnTo>
                  <a:lnTo>
                    <a:pt x="378" y="1395"/>
                  </a:lnTo>
                  <a:close/>
                  <a:moveTo>
                    <a:pt x="378" y="1059"/>
                  </a:moveTo>
                  <a:lnTo>
                    <a:pt x="141" y="1059"/>
                  </a:lnTo>
                  <a:lnTo>
                    <a:pt x="141" y="1059"/>
                  </a:lnTo>
                  <a:lnTo>
                    <a:pt x="133" y="1029"/>
                  </a:lnTo>
                  <a:lnTo>
                    <a:pt x="125" y="998"/>
                  </a:lnTo>
                  <a:lnTo>
                    <a:pt x="118" y="967"/>
                  </a:lnTo>
                  <a:lnTo>
                    <a:pt x="111" y="933"/>
                  </a:lnTo>
                  <a:lnTo>
                    <a:pt x="106" y="898"/>
                  </a:lnTo>
                  <a:lnTo>
                    <a:pt x="102" y="862"/>
                  </a:lnTo>
                  <a:lnTo>
                    <a:pt x="99" y="823"/>
                  </a:lnTo>
                  <a:lnTo>
                    <a:pt x="97" y="784"/>
                  </a:lnTo>
                  <a:lnTo>
                    <a:pt x="378" y="784"/>
                  </a:lnTo>
                  <a:lnTo>
                    <a:pt x="378" y="1059"/>
                  </a:lnTo>
                  <a:close/>
                  <a:moveTo>
                    <a:pt x="378" y="735"/>
                  </a:moveTo>
                  <a:lnTo>
                    <a:pt x="97" y="735"/>
                  </a:lnTo>
                  <a:lnTo>
                    <a:pt x="97" y="735"/>
                  </a:lnTo>
                  <a:lnTo>
                    <a:pt x="98" y="696"/>
                  </a:lnTo>
                  <a:lnTo>
                    <a:pt x="100" y="659"/>
                  </a:lnTo>
                  <a:lnTo>
                    <a:pt x="103" y="623"/>
                  </a:lnTo>
                  <a:lnTo>
                    <a:pt x="107" y="588"/>
                  </a:lnTo>
                  <a:lnTo>
                    <a:pt x="112" y="555"/>
                  </a:lnTo>
                  <a:lnTo>
                    <a:pt x="119" y="523"/>
                  </a:lnTo>
                  <a:lnTo>
                    <a:pt x="125" y="492"/>
                  </a:lnTo>
                  <a:lnTo>
                    <a:pt x="133" y="463"/>
                  </a:lnTo>
                  <a:lnTo>
                    <a:pt x="378" y="463"/>
                  </a:lnTo>
                  <a:lnTo>
                    <a:pt x="378" y="735"/>
                  </a:lnTo>
                  <a:close/>
                  <a:moveTo>
                    <a:pt x="473" y="784"/>
                  </a:moveTo>
                  <a:lnTo>
                    <a:pt x="738" y="784"/>
                  </a:lnTo>
                  <a:lnTo>
                    <a:pt x="738" y="784"/>
                  </a:lnTo>
                  <a:lnTo>
                    <a:pt x="737" y="824"/>
                  </a:lnTo>
                  <a:lnTo>
                    <a:pt x="733" y="862"/>
                  </a:lnTo>
                  <a:lnTo>
                    <a:pt x="728" y="898"/>
                  </a:lnTo>
                  <a:lnTo>
                    <a:pt x="723" y="933"/>
                  </a:lnTo>
                  <a:lnTo>
                    <a:pt x="717" y="967"/>
                  </a:lnTo>
                  <a:lnTo>
                    <a:pt x="710" y="998"/>
                  </a:lnTo>
                  <a:lnTo>
                    <a:pt x="703" y="1029"/>
                  </a:lnTo>
                  <a:lnTo>
                    <a:pt x="694" y="1059"/>
                  </a:lnTo>
                  <a:lnTo>
                    <a:pt x="473" y="1059"/>
                  </a:lnTo>
                  <a:lnTo>
                    <a:pt x="473" y="784"/>
                  </a:lnTo>
                  <a:close/>
                  <a:moveTo>
                    <a:pt x="473" y="1378"/>
                  </a:moveTo>
                  <a:lnTo>
                    <a:pt x="473" y="1106"/>
                  </a:lnTo>
                  <a:lnTo>
                    <a:pt x="677" y="1106"/>
                  </a:lnTo>
                  <a:lnTo>
                    <a:pt x="677" y="1106"/>
                  </a:lnTo>
                  <a:lnTo>
                    <a:pt x="665" y="1134"/>
                  </a:lnTo>
                  <a:lnTo>
                    <a:pt x="654" y="1159"/>
                  </a:lnTo>
                  <a:lnTo>
                    <a:pt x="642" y="1184"/>
                  </a:lnTo>
                  <a:lnTo>
                    <a:pt x="628" y="1206"/>
                  </a:lnTo>
                  <a:lnTo>
                    <a:pt x="615" y="1228"/>
                  </a:lnTo>
                  <a:lnTo>
                    <a:pt x="602" y="1248"/>
                  </a:lnTo>
                  <a:lnTo>
                    <a:pt x="588" y="1267"/>
                  </a:lnTo>
                  <a:lnTo>
                    <a:pt x="574" y="1284"/>
                  </a:lnTo>
                  <a:lnTo>
                    <a:pt x="561" y="1299"/>
                  </a:lnTo>
                  <a:lnTo>
                    <a:pt x="547" y="1315"/>
                  </a:lnTo>
                  <a:lnTo>
                    <a:pt x="534" y="1328"/>
                  </a:lnTo>
                  <a:lnTo>
                    <a:pt x="521" y="1340"/>
                  </a:lnTo>
                  <a:lnTo>
                    <a:pt x="496" y="1360"/>
                  </a:lnTo>
                  <a:lnTo>
                    <a:pt x="473" y="1378"/>
                  </a:lnTo>
                  <a:lnTo>
                    <a:pt x="473" y="1378"/>
                  </a:lnTo>
                  <a:close/>
                  <a:moveTo>
                    <a:pt x="605" y="1393"/>
                  </a:moveTo>
                  <a:lnTo>
                    <a:pt x="605" y="1393"/>
                  </a:lnTo>
                  <a:lnTo>
                    <a:pt x="628" y="1369"/>
                  </a:lnTo>
                  <a:lnTo>
                    <a:pt x="652" y="1342"/>
                  </a:lnTo>
                  <a:lnTo>
                    <a:pt x="675" y="1311"/>
                  </a:lnTo>
                  <a:lnTo>
                    <a:pt x="699" y="1278"/>
                  </a:lnTo>
                  <a:lnTo>
                    <a:pt x="710" y="1259"/>
                  </a:lnTo>
                  <a:lnTo>
                    <a:pt x="721" y="1240"/>
                  </a:lnTo>
                  <a:lnTo>
                    <a:pt x="731" y="1221"/>
                  </a:lnTo>
                  <a:lnTo>
                    <a:pt x="743" y="1199"/>
                  </a:lnTo>
                  <a:lnTo>
                    <a:pt x="753" y="1178"/>
                  </a:lnTo>
                  <a:lnTo>
                    <a:pt x="762" y="1155"/>
                  </a:lnTo>
                  <a:lnTo>
                    <a:pt x="771" y="1131"/>
                  </a:lnTo>
                  <a:lnTo>
                    <a:pt x="780" y="1106"/>
                  </a:lnTo>
                  <a:lnTo>
                    <a:pt x="990" y="1106"/>
                  </a:lnTo>
                  <a:lnTo>
                    <a:pt x="990" y="1106"/>
                  </a:lnTo>
                  <a:lnTo>
                    <a:pt x="973" y="1132"/>
                  </a:lnTo>
                  <a:lnTo>
                    <a:pt x="956" y="1157"/>
                  </a:lnTo>
                  <a:lnTo>
                    <a:pt x="936" y="1181"/>
                  </a:lnTo>
                  <a:lnTo>
                    <a:pt x="916" y="1204"/>
                  </a:lnTo>
                  <a:lnTo>
                    <a:pt x="895" y="1226"/>
                  </a:lnTo>
                  <a:lnTo>
                    <a:pt x="872" y="1247"/>
                  </a:lnTo>
                  <a:lnTo>
                    <a:pt x="850" y="1267"/>
                  </a:lnTo>
                  <a:lnTo>
                    <a:pt x="825" y="1286"/>
                  </a:lnTo>
                  <a:lnTo>
                    <a:pt x="801" y="1303"/>
                  </a:lnTo>
                  <a:lnTo>
                    <a:pt x="775" y="1320"/>
                  </a:lnTo>
                  <a:lnTo>
                    <a:pt x="749" y="1335"/>
                  </a:lnTo>
                  <a:lnTo>
                    <a:pt x="721" y="1349"/>
                  </a:lnTo>
                  <a:lnTo>
                    <a:pt x="694" y="1362"/>
                  </a:lnTo>
                  <a:lnTo>
                    <a:pt x="664" y="1374"/>
                  </a:lnTo>
                  <a:lnTo>
                    <a:pt x="636" y="1384"/>
                  </a:lnTo>
                  <a:lnTo>
                    <a:pt x="605" y="1393"/>
                  </a:lnTo>
                  <a:lnTo>
                    <a:pt x="605" y="139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92" name="Freeform 246"/>
            <p:cNvSpPr>
              <a:spLocks/>
            </p:cNvSpPr>
            <p:nvPr/>
          </p:nvSpPr>
          <p:spPr bwMode="auto">
            <a:xfrm>
              <a:off x="8327232" y="4452938"/>
              <a:ext cx="120650" cy="327025"/>
            </a:xfrm>
            <a:custGeom>
              <a:avLst/>
              <a:gdLst>
                <a:gd name="T0" fmla="*/ 529 w 529"/>
                <a:gd name="T1" fmla="*/ 0 h 1446"/>
                <a:gd name="T2" fmla="*/ 473 w 529"/>
                <a:gd name="T3" fmla="*/ 21 h 1446"/>
                <a:gd name="T4" fmla="*/ 418 w 529"/>
                <a:gd name="T5" fmla="*/ 46 h 1446"/>
                <a:gd name="T6" fmla="*/ 367 w 529"/>
                <a:gd name="T7" fmla="*/ 75 h 1446"/>
                <a:gd name="T8" fmla="*/ 317 w 529"/>
                <a:gd name="T9" fmla="*/ 107 h 1446"/>
                <a:gd name="T10" fmla="*/ 271 w 529"/>
                <a:gd name="T11" fmla="*/ 144 h 1446"/>
                <a:gd name="T12" fmla="*/ 227 w 529"/>
                <a:gd name="T13" fmla="*/ 184 h 1446"/>
                <a:gd name="T14" fmla="*/ 186 w 529"/>
                <a:gd name="T15" fmla="*/ 227 h 1446"/>
                <a:gd name="T16" fmla="*/ 150 w 529"/>
                <a:gd name="T17" fmla="*/ 273 h 1446"/>
                <a:gd name="T18" fmla="*/ 116 w 529"/>
                <a:gd name="T19" fmla="*/ 321 h 1446"/>
                <a:gd name="T20" fmla="*/ 86 w 529"/>
                <a:gd name="T21" fmla="*/ 374 h 1446"/>
                <a:gd name="T22" fmla="*/ 61 w 529"/>
                <a:gd name="T23" fmla="*/ 427 h 1446"/>
                <a:gd name="T24" fmla="*/ 40 w 529"/>
                <a:gd name="T25" fmla="*/ 483 h 1446"/>
                <a:gd name="T26" fmla="*/ 23 w 529"/>
                <a:gd name="T27" fmla="*/ 541 h 1446"/>
                <a:gd name="T28" fmla="*/ 10 w 529"/>
                <a:gd name="T29" fmla="*/ 601 h 1446"/>
                <a:gd name="T30" fmla="*/ 3 w 529"/>
                <a:gd name="T31" fmla="*/ 662 h 1446"/>
                <a:gd name="T32" fmla="*/ 0 w 529"/>
                <a:gd name="T33" fmla="*/ 725 h 1446"/>
                <a:gd name="T34" fmla="*/ 1 w 529"/>
                <a:gd name="T35" fmla="*/ 757 h 1446"/>
                <a:gd name="T36" fmla="*/ 6 w 529"/>
                <a:gd name="T37" fmla="*/ 817 h 1446"/>
                <a:gd name="T38" fmla="*/ 16 w 529"/>
                <a:gd name="T39" fmla="*/ 877 h 1446"/>
                <a:gd name="T40" fmla="*/ 30 w 529"/>
                <a:gd name="T41" fmla="*/ 936 h 1446"/>
                <a:gd name="T42" fmla="*/ 50 w 529"/>
                <a:gd name="T43" fmla="*/ 992 h 1446"/>
                <a:gd name="T44" fmla="*/ 73 w 529"/>
                <a:gd name="T45" fmla="*/ 1046 h 1446"/>
                <a:gd name="T46" fmla="*/ 101 w 529"/>
                <a:gd name="T47" fmla="*/ 1098 h 1446"/>
                <a:gd name="T48" fmla="*/ 132 w 529"/>
                <a:gd name="T49" fmla="*/ 1148 h 1446"/>
                <a:gd name="T50" fmla="*/ 167 w 529"/>
                <a:gd name="T51" fmla="*/ 1195 h 1446"/>
                <a:gd name="T52" fmla="*/ 206 w 529"/>
                <a:gd name="T53" fmla="*/ 1239 h 1446"/>
                <a:gd name="T54" fmla="*/ 248 w 529"/>
                <a:gd name="T55" fmla="*/ 1280 h 1446"/>
                <a:gd name="T56" fmla="*/ 291 w 529"/>
                <a:gd name="T57" fmla="*/ 1318 h 1446"/>
                <a:gd name="T58" fmla="*/ 338 w 529"/>
                <a:gd name="T59" fmla="*/ 1353 h 1446"/>
                <a:gd name="T60" fmla="*/ 388 w 529"/>
                <a:gd name="T61" fmla="*/ 1384 h 1446"/>
                <a:gd name="T62" fmla="*/ 440 w 529"/>
                <a:gd name="T63" fmla="*/ 1411 h 1446"/>
                <a:gd name="T64" fmla="*/ 494 w 529"/>
                <a:gd name="T65" fmla="*/ 1435 h 1446"/>
                <a:gd name="T66" fmla="*/ 522 w 529"/>
                <a:gd name="T67" fmla="*/ 1446 h 1446"/>
                <a:gd name="T68" fmla="*/ 460 w 529"/>
                <a:gd name="T69" fmla="*/ 1377 h 1446"/>
                <a:gd name="T70" fmla="*/ 404 w 529"/>
                <a:gd name="T71" fmla="*/ 1303 h 1446"/>
                <a:gd name="T72" fmla="*/ 354 w 529"/>
                <a:gd name="T73" fmla="*/ 1220 h 1446"/>
                <a:gd name="T74" fmla="*/ 311 w 529"/>
                <a:gd name="T75" fmla="*/ 1132 h 1446"/>
                <a:gd name="T76" fmla="*/ 284 w 529"/>
                <a:gd name="T77" fmla="*/ 1062 h 1446"/>
                <a:gd name="T78" fmla="*/ 269 w 529"/>
                <a:gd name="T79" fmla="*/ 1014 h 1446"/>
                <a:gd name="T80" fmla="*/ 256 w 529"/>
                <a:gd name="T81" fmla="*/ 965 h 1446"/>
                <a:gd name="T82" fmla="*/ 246 w 529"/>
                <a:gd name="T83" fmla="*/ 914 h 1446"/>
                <a:gd name="T84" fmla="*/ 237 w 529"/>
                <a:gd name="T85" fmla="*/ 863 h 1446"/>
                <a:gd name="T86" fmla="*/ 232 w 529"/>
                <a:gd name="T87" fmla="*/ 811 h 1446"/>
                <a:gd name="T88" fmla="*/ 229 w 529"/>
                <a:gd name="T89" fmla="*/ 758 h 1446"/>
                <a:gd name="T90" fmla="*/ 229 w 529"/>
                <a:gd name="T91" fmla="*/ 731 h 1446"/>
                <a:gd name="T92" fmla="*/ 230 w 529"/>
                <a:gd name="T93" fmla="*/ 675 h 1446"/>
                <a:gd name="T94" fmla="*/ 234 w 529"/>
                <a:gd name="T95" fmla="*/ 621 h 1446"/>
                <a:gd name="T96" fmla="*/ 241 w 529"/>
                <a:gd name="T97" fmla="*/ 567 h 1446"/>
                <a:gd name="T98" fmla="*/ 251 w 529"/>
                <a:gd name="T99" fmla="*/ 515 h 1446"/>
                <a:gd name="T100" fmla="*/ 262 w 529"/>
                <a:gd name="T101" fmla="*/ 464 h 1446"/>
                <a:gd name="T102" fmla="*/ 276 w 529"/>
                <a:gd name="T103" fmla="*/ 414 h 1446"/>
                <a:gd name="T104" fmla="*/ 292 w 529"/>
                <a:gd name="T105" fmla="*/ 365 h 1446"/>
                <a:gd name="T106" fmla="*/ 311 w 529"/>
                <a:gd name="T107" fmla="*/ 317 h 1446"/>
                <a:gd name="T108" fmla="*/ 331 w 529"/>
                <a:gd name="T109" fmla="*/ 272 h 1446"/>
                <a:gd name="T110" fmla="*/ 354 w 529"/>
                <a:gd name="T111" fmla="*/ 228 h 1446"/>
                <a:gd name="T112" fmla="*/ 379 w 529"/>
                <a:gd name="T113" fmla="*/ 185 h 1446"/>
                <a:gd name="T114" fmla="*/ 406 w 529"/>
                <a:gd name="T115" fmla="*/ 144 h 1446"/>
                <a:gd name="T116" fmla="*/ 434 w 529"/>
                <a:gd name="T117" fmla="*/ 105 h 1446"/>
                <a:gd name="T118" fmla="*/ 464 w 529"/>
                <a:gd name="T119" fmla="*/ 69 h 1446"/>
                <a:gd name="T120" fmla="*/ 495 w 529"/>
                <a:gd name="T121" fmla="*/ 33 h 1446"/>
                <a:gd name="T122" fmla="*/ 529 w 529"/>
                <a:gd name="T123"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9" h="1446">
                  <a:moveTo>
                    <a:pt x="529" y="0"/>
                  </a:moveTo>
                  <a:lnTo>
                    <a:pt x="529" y="0"/>
                  </a:lnTo>
                  <a:lnTo>
                    <a:pt x="500" y="10"/>
                  </a:lnTo>
                  <a:lnTo>
                    <a:pt x="473" y="21"/>
                  </a:lnTo>
                  <a:lnTo>
                    <a:pt x="445" y="33"/>
                  </a:lnTo>
                  <a:lnTo>
                    <a:pt x="418" y="46"/>
                  </a:lnTo>
                  <a:lnTo>
                    <a:pt x="392" y="59"/>
                  </a:lnTo>
                  <a:lnTo>
                    <a:pt x="367" y="75"/>
                  </a:lnTo>
                  <a:lnTo>
                    <a:pt x="341" y="91"/>
                  </a:lnTo>
                  <a:lnTo>
                    <a:pt x="317" y="107"/>
                  </a:lnTo>
                  <a:lnTo>
                    <a:pt x="293" y="126"/>
                  </a:lnTo>
                  <a:lnTo>
                    <a:pt x="271" y="144"/>
                  </a:lnTo>
                  <a:lnTo>
                    <a:pt x="249" y="163"/>
                  </a:lnTo>
                  <a:lnTo>
                    <a:pt x="227" y="184"/>
                  </a:lnTo>
                  <a:lnTo>
                    <a:pt x="207" y="205"/>
                  </a:lnTo>
                  <a:lnTo>
                    <a:pt x="186" y="227"/>
                  </a:lnTo>
                  <a:lnTo>
                    <a:pt x="168" y="249"/>
                  </a:lnTo>
                  <a:lnTo>
                    <a:pt x="150" y="273"/>
                  </a:lnTo>
                  <a:lnTo>
                    <a:pt x="132" y="297"/>
                  </a:lnTo>
                  <a:lnTo>
                    <a:pt x="116" y="321"/>
                  </a:lnTo>
                  <a:lnTo>
                    <a:pt x="101" y="347"/>
                  </a:lnTo>
                  <a:lnTo>
                    <a:pt x="86" y="374"/>
                  </a:lnTo>
                  <a:lnTo>
                    <a:pt x="73" y="400"/>
                  </a:lnTo>
                  <a:lnTo>
                    <a:pt x="61" y="427"/>
                  </a:lnTo>
                  <a:lnTo>
                    <a:pt x="50" y="455"/>
                  </a:lnTo>
                  <a:lnTo>
                    <a:pt x="40" y="483"/>
                  </a:lnTo>
                  <a:lnTo>
                    <a:pt x="30" y="512"/>
                  </a:lnTo>
                  <a:lnTo>
                    <a:pt x="23" y="541"/>
                  </a:lnTo>
                  <a:lnTo>
                    <a:pt x="16" y="571"/>
                  </a:lnTo>
                  <a:lnTo>
                    <a:pt x="10" y="601"/>
                  </a:lnTo>
                  <a:lnTo>
                    <a:pt x="6" y="632"/>
                  </a:lnTo>
                  <a:lnTo>
                    <a:pt x="3" y="662"/>
                  </a:lnTo>
                  <a:lnTo>
                    <a:pt x="1" y="694"/>
                  </a:lnTo>
                  <a:lnTo>
                    <a:pt x="0" y="725"/>
                  </a:lnTo>
                  <a:lnTo>
                    <a:pt x="0" y="725"/>
                  </a:lnTo>
                  <a:lnTo>
                    <a:pt x="1" y="757"/>
                  </a:lnTo>
                  <a:lnTo>
                    <a:pt x="3" y="788"/>
                  </a:lnTo>
                  <a:lnTo>
                    <a:pt x="6" y="817"/>
                  </a:lnTo>
                  <a:lnTo>
                    <a:pt x="10" y="848"/>
                  </a:lnTo>
                  <a:lnTo>
                    <a:pt x="16" y="877"/>
                  </a:lnTo>
                  <a:lnTo>
                    <a:pt x="23" y="907"/>
                  </a:lnTo>
                  <a:lnTo>
                    <a:pt x="30" y="936"/>
                  </a:lnTo>
                  <a:lnTo>
                    <a:pt x="40" y="964"/>
                  </a:lnTo>
                  <a:lnTo>
                    <a:pt x="50" y="992"/>
                  </a:lnTo>
                  <a:lnTo>
                    <a:pt x="61" y="1019"/>
                  </a:lnTo>
                  <a:lnTo>
                    <a:pt x="73" y="1046"/>
                  </a:lnTo>
                  <a:lnTo>
                    <a:pt x="86" y="1072"/>
                  </a:lnTo>
                  <a:lnTo>
                    <a:pt x="101" y="1098"/>
                  </a:lnTo>
                  <a:lnTo>
                    <a:pt x="116" y="1123"/>
                  </a:lnTo>
                  <a:lnTo>
                    <a:pt x="132" y="1148"/>
                  </a:lnTo>
                  <a:lnTo>
                    <a:pt x="150" y="1171"/>
                  </a:lnTo>
                  <a:lnTo>
                    <a:pt x="167" y="1195"/>
                  </a:lnTo>
                  <a:lnTo>
                    <a:pt x="186" y="1217"/>
                  </a:lnTo>
                  <a:lnTo>
                    <a:pt x="206" y="1239"/>
                  </a:lnTo>
                  <a:lnTo>
                    <a:pt x="226" y="1260"/>
                  </a:lnTo>
                  <a:lnTo>
                    <a:pt x="248" y="1280"/>
                  </a:lnTo>
                  <a:lnTo>
                    <a:pt x="269" y="1300"/>
                  </a:lnTo>
                  <a:lnTo>
                    <a:pt x="291" y="1318"/>
                  </a:lnTo>
                  <a:lnTo>
                    <a:pt x="315" y="1335"/>
                  </a:lnTo>
                  <a:lnTo>
                    <a:pt x="338" y="1353"/>
                  </a:lnTo>
                  <a:lnTo>
                    <a:pt x="363" y="1369"/>
                  </a:lnTo>
                  <a:lnTo>
                    <a:pt x="388" y="1384"/>
                  </a:lnTo>
                  <a:lnTo>
                    <a:pt x="414" y="1398"/>
                  </a:lnTo>
                  <a:lnTo>
                    <a:pt x="440" y="1411"/>
                  </a:lnTo>
                  <a:lnTo>
                    <a:pt x="467" y="1423"/>
                  </a:lnTo>
                  <a:lnTo>
                    <a:pt x="494" y="1435"/>
                  </a:lnTo>
                  <a:lnTo>
                    <a:pt x="522" y="1446"/>
                  </a:lnTo>
                  <a:lnTo>
                    <a:pt x="522" y="1446"/>
                  </a:lnTo>
                  <a:lnTo>
                    <a:pt x="490" y="1412"/>
                  </a:lnTo>
                  <a:lnTo>
                    <a:pt x="460" y="1377"/>
                  </a:lnTo>
                  <a:lnTo>
                    <a:pt x="431" y="1341"/>
                  </a:lnTo>
                  <a:lnTo>
                    <a:pt x="404" y="1303"/>
                  </a:lnTo>
                  <a:lnTo>
                    <a:pt x="377" y="1262"/>
                  </a:lnTo>
                  <a:lnTo>
                    <a:pt x="354" y="1220"/>
                  </a:lnTo>
                  <a:lnTo>
                    <a:pt x="331" y="1177"/>
                  </a:lnTo>
                  <a:lnTo>
                    <a:pt x="311" y="1132"/>
                  </a:lnTo>
                  <a:lnTo>
                    <a:pt x="292" y="1086"/>
                  </a:lnTo>
                  <a:lnTo>
                    <a:pt x="284" y="1062"/>
                  </a:lnTo>
                  <a:lnTo>
                    <a:pt x="276" y="1039"/>
                  </a:lnTo>
                  <a:lnTo>
                    <a:pt x="269" y="1014"/>
                  </a:lnTo>
                  <a:lnTo>
                    <a:pt x="262" y="990"/>
                  </a:lnTo>
                  <a:lnTo>
                    <a:pt x="256" y="965"/>
                  </a:lnTo>
                  <a:lnTo>
                    <a:pt x="251" y="940"/>
                  </a:lnTo>
                  <a:lnTo>
                    <a:pt x="246" y="914"/>
                  </a:lnTo>
                  <a:lnTo>
                    <a:pt x="241" y="889"/>
                  </a:lnTo>
                  <a:lnTo>
                    <a:pt x="237" y="863"/>
                  </a:lnTo>
                  <a:lnTo>
                    <a:pt x="234" y="837"/>
                  </a:lnTo>
                  <a:lnTo>
                    <a:pt x="232" y="811"/>
                  </a:lnTo>
                  <a:lnTo>
                    <a:pt x="230" y="785"/>
                  </a:lnTo>
                  <a:lnTo>
                    <a:pt x="229" y="758"/>
                  </a:lnTo>
                  <a:lnTo>
                    <a:pt x="229" y="731"/>
                  </a:lnTo>
                  <a:lnTo>
                    <a:pt x="229" y="731"/>
                  </a:lnTo>
                  <a:lnTo>
                    <a:pt x="229" y="703"/>
                  </a:lnTo>
                  <a:lnTo>
                    <a:pt x="230" y="675"/>
                  </a:lnTo>
                  <a:lnTo>
                    <a:pt x="232" y="648"/>
                  </a:lnTo>
                  <a:lnTo>
                    <a:pt x="234" y="621"/>
                  </a:lnTo>
                  <a:lnTo>
                    <a:pt x="237" y="595"/>
                  </a:lnTo>
                  <a:lnTo>
                    <a:pt x="241" y="567"/>
                  </a:lnTo>
                  <a:lnTo>
                    <a:pt x="246" y="542"/>
                  </a:lnTo>
                  <a:lnTo>
                    <a:pt x="251" y="515"/>
                  </a:lnTo>
                  <a:lnTo>
                    <a:pt x="256" y="490"/>
                  </a:lnTo>
                  <a:lnTo>
                    <a:pt x="262" y="464"/>
                  </a:lnTo>
                  <a:lnTo>
                    <a:pt x="269" y="439"/>
                  </a:lnTo>
                  <a:lnTo>
                    <a:pt x="276" y="414"/>
                  </a:lnTo>
                  <a:lnTo>
                    <a:pt x="284" y="390"/>
                  </a:lnTo>
                  <a:lnTo>
                    <a:pt x="292" y="365"/>
                  </a:lnTo>
                  <a:lnTo>
                    <a:pt x="302" y="341"/>
                  </a:lnTo>
                  <a:lnTo>
                    <a:pt x="311" y="317"/>
                  </a:lnTo>
                  <a:lnTo>
                    <a:pt x="321" y="295"/>
                  </a:lnTo>
                  <a:lnTo>
                    <a:pt x="331" y="272"/>
                  </a:lnTo>
                  <a:lnTo>
                    <a:pt x="342" y="250"/>
                  </a:lnTo>
                  <a:lnTo>
                    <a:pt x="354" y="228"/>
                  </a:lnTo>
                  <a:lnTo>
                    <a:pt x="366" y="206"/>
                  </a:lnTo>
                  <a:lnTo>
                    <a:pt x="379" y="185"/>
                  </a:lnTo>
                  <a:lnTo>
                    <a:pt x="391" y="164"/>
                  </a:lnTo>
                  <a:lnTo>
                    <a:pt x="406" y="144"/>
                  </a:lnTo>
                  <a:lnTo>
                    <a:pt x="419" y="125"/>
                  </a:lnTo>
                  <a:lnTo>
                    <a:pt x="434" y="105"/>
                  </a:lnTo>
                  <a:lnTo>
                    <a:pt x="448" y="87"/>
                  </a:lnTo>
                  <a:lnTo>
                    <a:pt x="464" y="69"/>
                  </a:lnTo>
                  <a:lnTo>
                    <a:pt x="479" y="50"/>
                  </a:lnTo>
                  <a:lnTo>
                    <a:pt x="495" y="33"/>
                  </a:lnTo>
                  <a:lnTo>
                    <a:pt x="512" y="17"/>
                  </a:lnTo>
                  <a:lnTo>
                    <a:pt x="529" y="0"/>
                  </a:lnTo>
                  <a:lnTo>
                    <a:pt x="52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93" name="Freeform 247"/>
            <p:cNvSpPr>
              <a:spLocks noEditPoints="1"/>
            </p:cNvSpPr>
            <p:nvPr/>
          </p:nvSpPr>
          <p:spPr bwMode="auto">
            <a:xfrm>
              <a:off x="8498682" y="4395788"/>
              <a:ext cx="249238" cy="247650"/>
            </a:xfrm>
            <a:custGeom>
              <a:avLst/>
              <a:gdLst>
                <a:gd name="T0" fmla="*/ 842 w 1096"/>
                <a:gd name="T1" fmla="*/ 566 h 1096"/>
                <a:gd name="T2" fmla="*/ 863 w 1096"/>
                <a:gd name="T3" fmla="*/ 455 h 1096"/>
                <a:gd name="T4" fmla="*/ 859 w 1096"/>
                <a:gd name="T5" fmla="*/ 366 h 1096"/>
                <a:gd name="T6" fmla="*/ 829 w 1096"/>
                <a:gd name="T7" fmla="*/ 264 h 1096"/>
                <a:gd name="T8" fmla="*/ 777 w 1096"/>
                <a:gd name="T9" fmla="*/ 174 h 1096"/>
                <a:gd name="T10" fmla="*/ 706 w 1096"/>
                <a:gd name="T11" fmla="*/ 99 h 1096"/>
                <a:gd name="T12" fmla="*/ 619 w 1096"/>
                <a:gd name="T13" fmla="*/ 43 h 1096"/>
                <a:gd name="T14" fmla="*/ 518 w 1096"/>
                <a:gd name="T15" fmla="*/ 9 h 1096"/>
                <a:gd name="T16" fmla="*/ 432 w 1096"/>
                <a:gd name="T17" fmla="*/ 0 h 1096"/>
                <a:gd name="T18" fmla="*/ 324 w 1096"/>
                <a:gd name="T19" fmla="*/ 13 h 1096"/>
                <a:gd name="T20" fmla="*/ 227 w 1096"/>
                <a:gd name="T21" fmla="*/ 52 h 1096"/>
                <a:gd name="T22" fmla="*/ 142 w 1096"/>
                <a:gd name="T23" fmla="*/ 112 h 1096"/>
                <a:gd name="T24" fmla="*/ 74 w 1096"/>
                <a:gd name="T25" fmla="*/ 191 h 1096"/>
                <a:gd name="T26" fmla="*/ 27 w 1096"/>
                <a:gd name="T27" fmla="*/ 284 h 1096"/>
                <a:gd name="T28" fmla="*/ 2 w 1096"/>
                <a:gd name="T29" fmla="*/ 388 h 1096"/>
                <a:gd name="T30" fmla="*/ 2 w 1096"/>
                <a:gd name="T31" fmla="*/ 476 h 1096"/>
                <a:gd name="T32" fmla="*/ 27 w 1096"/>
                <a:gd name="T33" fmla="*/ 581 h 1096"/>
                <a:gd name="T34" fmla="*/ 74 w 1096"/>
                <a:gd name="T35" fmla="*/ 673 h 1096"/>
                <a:gd name="T36" fmla="*/ 142 w 1096"/>
                <a:gd name="T37" fmla="*/ 751 h 1096"/>
                <a:gd name="T38" fmla="*/ 227 w 1096"/>
                <a:gd name="T39" fmla="*/ 811 h 1096"/>
                <a:gd name="T40" fmla="*/ 324 w 1096"/>
                <a:gd name="T41" fmla="*/ 850 h 1096"/>
                <a:gd name="T42" fmla="*/ 432 w 1096"/>
                <a:gd name="T43" fmla="*/ 864 h 1096"/>
                <a:gd name="T44" fmla="*/ 524 w 1096"/>
                <a:gd name="T45" fmla="*/ 854 h 1096"/>
                <a:gd name="T46" fmla="*/ 833 w 1096"/>
                <a:gd name="T47" fmla="*/ 1051 h 1096"/>
                <a:gd name="T48" fmla="*/ 884 w 1096"/>
                <a:gd name="T49" fmla="*/ 1084 h 1096"/>
                <a:gd name="T50" fmla="*/ 942 w 1096"/>
                <a:gd name="T51" fmla="*/ 1096 h 1096"/>
                <a:gd name="T52" fmla="*/ 1013 w 1096"/>
                <a:gd name="T53" fmla="*/ 1078 h 1096"/>
                <a:gd name="T54" fmla="*/ 1061 w 1096"/>
                <a:gd name="T55" fmla="*/ 1039 h 1096"/>
                <a:gd name="T56" fmla="*/ 1093 w 1096"/>
                <a:gd name="T57" fmla="*/ 971 h 1096"/>
                <a:gd name="T58" fmla="*/ 1093 w 1096"/>
                <a:gd name="T59" fmla="*/ 912 h 1096"/>
                <a:gd name="T60" fmla="*/ 1061 w 1096"/>
                <a:gd name="T61" fmla="*/ 845 h 1096"/>
                <a:gd name="T62" fmla="*/ 417 w 1096"/>
                <a:gd name="T63" fmla="*/ 712 h 1096"/>
                <a:gd name="T64" fmla="*/ 348 w 1096"/>
                <a:gd name="T65" fmla="*/ 700 h 1096"/>
                <a:gd name="T66" fmla="*/ 287 w 1096"/>
                <a:gd name="T67" fmla="*/ 672 h 1096"/>
                <a:gd name="T68" fmla="*/ 234 w 1096"/>
                <a:gd name="T69" fmla="*/ 631 h 1096"/>
                <a:gd name="T70" fmla="*/ 192 w 1096"/>
                <a:gd name="T71" fmla="*/ 578 h 1096"/>
                <a:gd name="T72" fmla="*/ 164 w 1096"/>
                <a:gd name="T73" fmla="*/ 515 h 1096"/>
                <a:gd name="T74" fmla="*/ 151 w 1096"/>
                <a:gd name="T75" fmla="*/ 446 h 1096"/>
                <a:gd name="T76" fmla="*/ 154 w 1096"/>
                <a:gd name="T77" fmla="*/ 389 h 1096"/>
                <a:gd name="T78" fmla="*/ 174 w 1096"/>
                <a:gd name="T79" fmla="*/ 323 h 1096"/>
                <a:gd name="T80" fmla="*/ 207 w 1096"/>
                <a:gd name="T81" fmla="*/ 264 h 1096"/>
                <a:gd name="T82" fmla="*/ 253 w 1096"/>
                <a:gd name="T83" fmla="*/ 215 h 1096"/>
                <a:gd name="T84" fmla="*/ 310 w 1096"/>
                <a:gd name="T85" fmla="*/ 179 h 1096"/>
                <a:gd name="T86" fmla="*/ 376 w 1096"/>
                <a:gd name="T87" fmla="*/ 156 h 1096"/>
                <a:gd name="T88" fmla="*/ 432 w 1096"/>
                <a:gd name="T89" fmla="*/ 151 h 1096"/>
                <a:gd name="T90" fmla="*/ 502 w 1096"/>
                <a:gd name="T91" fmla="*/ 160 h 1096"/>
                <a:gd name="T92" fmla="*/ 565 w 1096"/>
                <a:gd name="T93" fmla="*/ 185 h 1096"/>
                <a:gd name="T94" fmla="*/ 620 w 1096"/>
                <a:gd name="T95" fmla="*/ 224 h 1096"/>
                <a:gd name="T96" fmla="*/ 665 w 1096"/>
                <a:gd name="T97" fmla="*/ 275 h 1096"/>
                <a:gd name="T98" fmla="*/ 696 w 1096"/>
                <a:gd name="T99" fmla="*/ 336 h 1096"/>
                <a:gd name="T100" fmla="*/ 712 w 1096"/>
                <a:gd name="T101" fmla="*/ 403 h 1096"/>
                <a:gd name="T102" fmla="*/ 712 w 1096"/>
                <a:gd name="T103" fmla="*/ 460 h 1096"/>
                <a:gd name="T104" fmla="*/ 696 w 1096"/>
                <a:gd name="T105" fmla="*/ 529 h 1096"/>
                <a:gd name="T106" fmla="*/ 665 w 1096"/>
                <a:gd name="T107" fmla="*/ 589 h 1096"/>
                <a:gd name="T108" fmla="*/ 620 w 1096"/>
                <a:gd name="T109" fmla="*/ 640 h 1096"/>
                <a:gd name="T110" fmla="*/ 565 w 1096"/>
                <a:gd name="T111" fmla="*/ 679 h 1096"/>
                <a:gd name="T112" fmla="*/ 502 w 1096"/>
                <a:gd name="T113" fmla="*/ 704 h 1096"/>
                <a:gd name="T114" fmla="*/ 432 w 1096"/>
                <a:gd name="T115" fmla="*/ 713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6" h="1096">
                  <a:moveTo>
                    <a:pt x="1051" y="833"/>
                  </a:moveTo>
                  <a:lnTo>
                    <a:pt x="825" y="608"/>
                  </a:lnTo>
                  <a:lnTo>
                    <a:pt x="825" y="608"/>
                  </a:lnTo>
                  <a:lnTo>
                    <a:pt x="835" y="588"/>
                  </a:lnTo>
                  <a:lnTo>
                    <a:pt x="842" y="566"/>
                  </a:lnTo>
                  <a:lnTo>
                    <a:pt x="849" y="545"/>
                  </a:lnTo>
                  <a:lnTo>
                    <a:pt x="854" y="523"/>
                  </a:lnTo>
                  <a:lnTo>
                    <a:pt x="858" y="501"/>
                  </a:lnTo>
                  <a:lnTo>
                    <a:pt x="861" y="479"/>
                  </a:lnTo>
                  <a:lnTo>
                    <a:pt x="863" y="455"/>
                  </a:lnTo>
                  <a:lnTo>
                    <a:pt x="864" y="432"/>
                  </a:lnTo>
                  <a:lnTo>
                    <a:pt x="864" y="432"/>
                  </a:lnTo>
                  <a:lnTo>
                    <a:pt x="863" y="409"/>
                  </a:lnTo>
                  <a:lnTo>
                    <a:pt x="862" y="388"/>
                  </a:lnTo>
                  <a:lnTo>
                    <a:pt x="859" y="366"/>
                  </a:lnTo>
                  <a:lnTo>
                    <a:pt x="855" y="345"/>
                  </a:lnTo>
                  <a:lnTo>
                    <a:pt x="850" y="324"/>
                  </a:lnTo>
                  <a:lnTo>
                    <a:pt x="845" y="303"/>
                  </a:lnTo>
                  <a:lnTo>
                    <a:pt x="838" y="284"/>
                  </a:lnTo>
                  <a:lnTo>
                    <a:pt x="829" y="264"/>
                  </a:lnTo>
                  <a:lnTo>
                    <a:pt x="821" y="245"/>
                  </a:lnTo>
                  <a:lnTo>
                    <a:pt x="812" y="227"/>
                  </a:lnTo>
                  <a:lnTo>
                    <a:pt x="801" y="208"/>
                  </a:lnTo>
                  <a:lnTo>
                    <a:pt x="790" y="191"/>
                  </a:lnTo>
                  <a:lnTo>
                    <a:pt x="777" y="174"/>
                  </a:lnTo>
                  <a:lnTo>
                    <a:pt x="765" y="157"/>
                  </a:lnTo>
                  <a:lnTo>
                    <a:pt x="752" y="142"/>
                  </a:lnTo>
                  <a:lnTo>
                    <a:pt x="738" y="127"/>
                  </a:lnTo>
                  <a:lnTo>
                    <a:pt x="722" y="112"/>
                  </a:lnTo>
                  <a:lnTo>
                    <a:pt x="706" y="99"/>
                  </a:lnTo>
                  <a:lnTo>
                    <a:pt x="690" y="86"/>
                  </a:lnTo>
                  <a:lnTo>
                    <a:pt x="673" y="74"/>
                  </a:lnTo>
                  <a:lnTo>
                    <a:pt x="656" y="62"/>
                  </a:lnTo>
                  <a:lnTo>
                    <a:pt x="638" y="52"/>
                  </a:lnTo>
                  <a:lnTo>
                    <a:pt x="619" y="43"/>
                  </a:lnTo>
                  <a:lnTo>
                    <a:pt x="600" y="34"/>
                  </a:lnTo>
                  <a:lnTo>
                    <a:pt x="581" y="27"/>
                  </a:lnTo>
                  <a:lnTo>
                    <a:pt x="560" y="20"/>
                  </a:lnTo>
                  <a:lnTo>
                    <a:pt x="540" y="13"/>
                  </a:lnTo>
                  <a:lnTo>
                    <a:pt x="518" y="9"/>
                  </a:lnTo>
                  <a:lnTo>
                    <a:pt x="498" y="5"/>
                  </a:lnTo>
                  <a:lnTo>
                    <a:pt x="476" y="2"/>
                  </a:lnTo>
                  <a:lnTo>
                    <a:pt x="454" y="0"/>
                  </a:lnTo>
                  <a:lnTo>
                    <a:pt x="432" y="0"/>
                  </a:lnTo>
                  <a:lnTo>
                    <a:pt x="432" y="0"/>
                  </a:lnTo>
                  <a:lnTo>
                    <a:pt x="409" y="0"/>
                  </a:lnTo>
                  <a:lnTo>
                    <a:pt x="388" y="2"/>
                  </a:lnTo>
                  <a:lnTo>
                    <a:pt x="367" y="5"/>
                  </a:lnTo>
                  <a:lnTo>
                    <a:pt x="345" y="9"/>
                  </a:lnTo>
                  <a:lnTo>
                    <a:pt x="324" y="13"/>
                  </a:lnTo>
                  <a:lnTo>
                    <a:pt x="303" y="20"/>
                  </a:lnTo>
                  <a:lnTo>
                    <a:pt x="284" y="27"/>
                  </a:lnTo>
                  <a:lnTo>
                    <a:pt x="265" y="34"/>
                  </a:lnTo>
                  <a:lnTo>
                    <a:pt x="245" y="43"/>
                  </a:lnTo>
                  <a:lnTo>
                    <a:pt x="227" y="52"/>
                  </a:lnTo>
                  <a:lnTo>
                    <a:pt x="208" y="62"/>
                  </a:lnTo>
                  <a:lnTo>
                    <a:pt x="191" y="74"/>
                  </a:lnTo>
                  <a:lnTo>
                    <a:pt x="174" y="86"/>
                  </a:lnTo>
                  <a:lnTo>
                    <a:pt x="157" y="99"/>
                  </a:lnTo>
                  <a:lnTo>
                    <a:pt x="142" y="112"/>
                  </a:lnTo>
                  <a:lnTo>
                    <a:pt x="127" y="127"/>
                  </a:lnTo>
                  <a:lnTo>
                    <a:pt x="113" y="142"/>
                  </a:lnTo>
                  <a:lnTo>
                    <a:pt x="99" y="157"/>
                  </a:lnTo>
                  <a:lnTo>
                    <a:pt x="86" y="174"/>
                  </a:lnTo>
                  <a:lnTo>
                    <a:pt x="74" y="191"/>
                  </a:lnTo>
                  <a:lnTo>
                    <a:pt x="63" y="208"/>
                  </a:lnTo>
                  <a:lnTo>
                    <a:pt x="52" y="227"/>
                  </a:lnTo>
                  <a:lnTo>
                    <a:pt x="43" y="245"/>
                  </a:lnTo>
                  <a:lnTo>
                    <a:pt x="34" y="264"/>
                  </a:lnTo>
                  <a:lnTo>
                    <a:pt x="27" y="284"/>
                  </a:lnTo>
                  <a:lnTo>
                    <a:pt x="20" y="303"/>
                  </a:lnTo>
                  <a:lnTo>
                    <a:pt x="14" y="324"/>
                  </a:lnTo>
                  <a:lnTo>
                    <a:pt x="10" y="345"/>
                  </a:lnTo>
                  <a:lnTo>
                    <a:pt x="6" y="366"/>
                  </a:lnTo>
                  <a:lnTo>
                    <a:pt x="2" y="388"/>
                  </a:lnTo>
                  <a:lnTo>
                    <a:pt x="1" y="409"/>
                  </a:lnTo>
                  <a:lnTo>
                    <a:pt x="0" y="432"/>
                  </a:lnTo>
                  <a:lnTo>
                    <a:pt x="0" y="432"/>
                  </a:lnTo>
                  <a:lnTo>
                    <a:pt x="1" y="454"/>
                  </a:lnTo>
                  <a:lnTo>
                    <a:pt x="2" y="476"/>
                  </a:lnTo>
                  <a:lnTo>
                    <a:pt x="6" y="498"/>
                  </a:lnTo>
                  <a:lnTo>
                    <a:pt x="10" y="518"/>
                  </a:lnTo>
                  <a:lnTo>
                    <a:pt x="14" y="540"/>
                  </a:lnTo>
                  <a:lnTo>
                    <a:pt x="20" y="560"/>
                  </a:lnTo>
                  <a:lnTo>
                    <a:pt x="27" y="581"/>
                  </a:lnTo>
                  <a:lnTo>
                    <a:pt x="34" y="600"/>
                  </a:lnTo>
                  <a:lnTo>
                    <a:pt x="43" y="619"/>
                  </a:lnTo>
                  <a:lnTo>
                    <a:pt x="52" y="638"/>
                  </a:lnTo>
                  <a:lnTo>
                    <a:pt x="63" y="656"/>
                  </a:lnTo>
                  <a:lnTo>
                    <a:pt x="74" y="673"/>
                  </a:lnTo>
                  <a:lnTo>
                    <a:pt x="86" y="690"/>
                  </a:lnTo>
                  <a:lnTo>
                    <a:pt x="99" y="706"/>
                  </a:lnTo>
                  <a:lnTo>
                    <a:pt x="113" y="722"/>
                  </a:lnTo>
                  <a:lnTo>
                    <a:pt x="127" y="737"/>
                  </a:lnTo>
                  <a:lnTo>
                    <a:pt x="142" y="751"/>
                  </a:lnTo>
                  <a:lnTo>
                    <a:pt x="157" y="765"/>
                  </a:lnTo>
                  <a:lnTo>
                    <a:pt x="174" y="777"/>
                  </a:lnTo>
                  <a:lnTo>
                    <a:pt x="191" y="790"/>
                  </a:lnTo>
                  <a:lnTo>
                    <a:pt x="208" y="801"/>
                  </a:lnTo>
                  <a:lnTo>
                    <a:pt x="227" y="811"/>
                  </a:lnTo>
                  <a:lnTo>
                    <a:pt x="245" y="821"/>
                  </a:lnTo>
                  <a:lnTo>
                    <a:pt x="265" y="829"/>
                  </a:lnTo>
                  <a:lnTo>
                    <a:pt x="284" y="838"/>
                  </a:lnTo>
                  <a:lnTo>
                    <a:pt x="303" y="844"/>
                  </a:lnTo>
                  <a:lnTo>
                    <a:pt x="324" y="850"/>
                  </a:lnTo>
                  <a:lnTo>
                    <a:pt x="345" y="855"/>
                  </a:lnTo>
                  <a:lnTo>
                    <a:pt x="367" y="859"/>
                  </a:lnTo>
                  <a:lnTo>
                    <a:pt x="388" y="861"/>
                  </a:lnTo>
                  <a:lnTo>
                    <a:pt x="409" y="863"/>
                  </a:lnTo>
                  <a:lnTo>
                    <a:pt x="432" y="864"/>
                  </a:lnTo>
                  <a:lnTo>
                    <a:pt x="432" y="864"/>
                  </a:lnTo>
                  <a:lnTo>
                    <a:pt x="455" y="863"/>
                  </a:lnTo>
                  <a:lnTo>
                    <a:pt x="479" y="861"/>
                  </a:lnTo>
                  <a:lnTo>
                    <a:pt x="501" y="858"/>
                  </a:lnTo>
                  <a:lnTo>
                    <a:pt x="524" y="854"/>
                  </a:lnTo>
                  <a:lnTo>
                    <a:pt x="545" y="848"/>
                  </a:lnTo>
                  <a:lnTo>
                    <a:pt x="566" y="842"/>
                  </a:lnTo>
                  <a:lnTo>
                    <a:pt x="588" y="835"/>
                  </a:lnTo>
                  <a:lnTo>
                    <a:pt x="608" y="825"/>
                  </a:lnTo>
                  <a:lnTo>
                    <a:pt x="833" y="1051"/>
                  </a:lnTo>
                  <a:lnTo>
                    <a:pt x="833" y="1051"/>
                  </a:lnTo>
                  <a:lnTo>
                    <a:pt x="845" y="1061"/>
                  </a:lnTo>
                  <a:lnTo>
                    <a:pt x="857" y="1070"/>
                  </a:lnTo>
                  <a:lnTo>
                    <a:pt x="870" y="1078"/>
                  </a:lnTo>
                  <a:lnTo>
                    <a:pt x="884" y="1084"/>
                  </a:lnTo>
                  <a:lnTo>
                    <a:pt x="898" y="1090"/>
                  </a:lnTo>
                  <a:lnTo>
                    <a:pt x="912" y="1093"/>
                  </a:lnTo>
                  <a:lnTo>
                    <a:pt x="927" y="1095"/>
                  </a:lnTo>
                  <a:lnTo>
                    <a:pt x="942" y="1096"/>
                  </a:lnTo>
                  <a:lnTo>
                    <a:pt x="942" y="1096"/>
                  </a:lnTo>
                  <a:lnTo>
                    <a:pt x="957" y="1095"/>
                  </a:lnTo>
                  <a:lnTo>
                    <a:pt x="971" y="1093"/>
                  </a:lnTo>
                  <a:lnTo>
                    <a:pt x="986" y="1090"/>
                  </a:lnTo>
                  <a:lnTo>
                    <a:pt x="1000" y="1084"/>
                  </a:lnTo>
                  <a:lnTo>
                    <a:pt x="1013" y="1078"/>
                  </a:lnTo>
                  <a:lnTo>
                    <a:pt x="1026" y="1070"/>
                  </a:lnTo>
                  <a:lnTo>
                    <a:pt x="1039" y="1061"/>
                  </a:lnTo>
                  <a:lnTo>
                    <a:pt x="1051" y="1051"/>
                  </a:lnTo>
                  <a:lnTo>
                    <a:pt x="1051" y="1051"/>
                  </a:lnTo>
                  <a:lnTo>
                    <a:pt x="1061" y="1039"/>
                  </a:lnTo>
                  <a:lnTo>
                    <a:pt x="1070" y="1026"/>
                  </a:lnTo>
                  <a:lnTo>
                    <a:pt x="1078" y="1013"/>
                  </a:lnTo>
                  <a:lnTo>
                    <a:pt x="1084" y="1000"/>
                  </a:lnTo>
                  <a:lnTo>
                    <a:pt x="1090" y="986"/>
                  </a:lnTo>
                  <a:lnTo>
                    <a:pt x="1093" y="971"/>
                  </a:lnTo>
                  <a:lnTo>
                    <a:pt x="1095" y="956"/>
                  </a:lnTo>
                  <a:lnTo>
                    <a:pt x="1096" y="942"/>
                  </a:lnTo>
                  <a:lnTo>
                    <a:pt x="1096" y="942"/>
                  </a:lnTo>
                  <a:lnTo>
                    <a:pt x="1095" y="927"/>
                  </a:lnTo>
                  <a:lnTo>
                    <a:pt x="1093" y="912"/>
                  </a:lnTo>
                  <a:lnTo>
                    <a:pt x="1090" y="898"/>
                  </a:lnTo>
                  <a:lnTo>
                    <a:pt x="1084" y="884"/>
                  </a:lnTo>
                  <a:lnTo>
                    <a:pt x="1078" y="870"/>
                  </a:lnTo>
                  <a:lnTo>
                    <a:pt x="1070" y="857"/>
                  </a:lnTo>
                  <a:lnTo>
                    <a:pt x="1061" y="845"/>
                  </a:lnTo>
                  <a:lnTo>
                    <a:pt x="1051" y="833"/>
                  </a:lnTo>
                  <a:lnTo>
                    <a:pt x="1051" y="833"/>
                  </a:lnTo>
                  <a:close/>
                  <a:moveTo>
                    <a:pt x="432" y="713"/>
                  </a:moveTo>
                  <a:lnTo>
                    <a:pt x="432" y="713"/>
                  </a:lnTo>
                  <a:lnTo>
                    <a:pt x="417" y="712"/>
                  </a:lnTo>
                  <a:lnTo>
                    <a:pt x="403" y="711"/>
                  </a:lnTo>
                  <a:lnTo>
                    <a:pt x="389" y="709"/>
                  </a:lnTo>
                  <a:lnTo>
                    <a:pt x="376" y="707"/>
                  </a:lnTo>
                  <a:lnTo>
                    <a:pt x="361" y="704"/>
                  </a:lnTo>
                  <a:lnTo>
                    <a:pt x="348" y="700"/>
                  </a:lnTo>
                  <a:lnTo>
                    <a:pt x="336" y="696"/>
                  </a:lnTo>
                  <a:lnTo>
                    <a:pt x="323" y="691"/>
                  </a:lnTo>
                  <a:lnTo>
                    <a:pt x="310" y="685"/>
                  </a:lnTo>
                  <a:lnTo>
                    <a:pt x="298" y="679"/>
                  </a:lnTo>
                  <a:lnTo>
                    <a:pt x="287" y="672"/>
                  </a:lnTo>
                  <a:lnTo>
                    <a:pt x="275" y="664"/>
                  </a:lnTo>
                  <a:lnTo>
                    <a:pt x="265" y="657"/>
                  </a:lnTo>
                  <a:lnTo>
                    <a:pt x="253" y="649"/>
                  </a:lnTo>
                  <a:lnTo>
                    <a:pt x="243" y="640"/>
                  </a:lnTo>
                  <a:lnTo>
                    <a:pt x="234" y="631"/>
                  </a:lnTo>
                  <a:lnTo>
                    <a:pt x="225" y="620"/>
                  </a:lnTo>
                  <a:lnTo>
                    <a:pt x="216" y="610"/>
                  </a:lnTo>
                  <a:lnTo>
                    <a:pt x="207" y="600"/>
                  </a:lnTo>
                  <a:lnTo>
                    <a:pt x="199" y="589"/>
                  </a:lnTo>
                  <a:lnTo>
                    <a:pt x="192" y="578"/>
                  </a:lnTo>
                  <a:lnTo>
                    <a:pt x="185" y="565"/>
                  </a:lnTo>
                  <a:lnTo>
                    <a:pt x="179" y="553"/>
                  </a:lnTo>
                  <a:lnTo>
                    <a:pt x="174" y="541"/>
                  </a:lnTo>
                  <a:lnTo>
                    <a:pt x="169" y="529"/>
                  </a:lnTo>
                  <a:lnTo>
                    <a:pt x="164" y="515"/>
                  </a:lnTo>
                  <a:lnTo>
                    <a:pt x="161" y="502"/>
                  </a:lnTo>
                  <a:lnTo>
                    <a:pt x="156" y="489"/>
                  </a:lnTo>
                  <a:lnTo>
                    <a:pt x="154" y="475"/>
                  </a:lnTo>
                  <a:lnTo>
                    <a:pt x="152" y="460"/>
                  </a:lnTo>
                  <a:lnTo>
                    <a:pt x="151" y="446"/>
                  </a:lnTo>
                  <a:lnTo>
                    <a:pt x="151" y="432"/>
                  </a:lnTo>
                  <a:lnTo>
                    <a:pt x="151" y="432"/>
                  </a:lnTo>
                  <a:lnTo>
                    <a:pt x="151" y="417"/>
                  </a:lnTo>
                  <a:lnTo>
                    <a:pt x="152" y="403"/>
                  </a:lnTo>
                  <a:lnTo>
                    <a:pt x="154" y="389"/>
                  </a:lnTo>
                  <a:lnTo>
                    <a:pt x="156" y="376"/>
                  </a:lnTo>
                  <a:lnTo>
                    <a:pt x="161" y="361"/>
                  </a:lnTo>
                  <a:lnTo>
                    <a:pt x="164" y="348"/>
                  </a:lnTo>
                  <a:lnTo>
                    <a:pt x="169" y="336"/>
                  </a:lnTo>
                  <a:lnTo>
                    <a:pt x="174" y="323"/>
                  </a:lnTo>
                  <a:lnTo>
                    <a:pt x="179" y="310"/>
                  </a:lnTo>
                  <a:lnTo>
                    <a:pt x="185" y="298"/>
                  </a:lnTo>
                  <a:lnTo>
                    <a:pt x="192" y="287"/>
                  </a:lnTo>
                  <a:lnTo>
                    <a:pt x="199" y="275"/>
                  </a:lnTo>
                  <a:lnTo>
                    <a:pt x="207" y="264"/>
                  </a:lnTo>
                  <a:lnTo>
                    <a:pt x="216" y="253"/>
                  </a:lnTo>
                  <a:lnTo>
                    <a:pt x="225" y="243"/>
                  </a:lnTo>
                  <a:lnTo>
                    <a:pt x="234" y="234"/>
                  </a:lnTo>
                  <a:lnTo>
                    <a:pt x="243" y="224"/>
                  </a:lnTo>
                  <a:lnTo>
                    <a:pt x="253" y="215"/>
                  </a:lnTo>
                  <a:lnTo>
                    <a:pt x="265" y="207"/>
                  </a:lnTo>
                  <a:lnTo>
                    <a:pt x="275" y="199"/>
                  </a:lnTo>
                  <a:lnTo>
                    <a:pt x="287" y="192"/>
                  </a:lnTo>
                  <a:lnTo>
                    <a:pt x="298" y="185"/>
                  </a:lnTo>
                  <a:lnTo>
                    <a:pt x="310" y="179"/>
                  </a:lnTo>
                  <a:lnTo>
                    <a:pt x="323" y="174"/>
                  </a:lnTo>
                  <a:lnTo>
                    <a:pt x="336" y="169"/>
                  </a:lnTo>
                  <a:lnTo>
                    <a:pt x="348" y="163"/>
                  </a:lnTo>
                  <a:lnTo>
                    <a:pt x="361" y="160"/>
                  </a:lnTo>
                  <a:lnTo>
                    <a:pt x="376" y="156"/>
                  </a:lnTo>
                  <a:lnTo>
                    <a:pt x="389" y="154"/>
                  </a:lnTo>
                  <a:lnTo>
                    <a:pt x="403" y="152"/>
                  </a:lnTo>
                  <a:lnTo>
                    <a:pt x="417" y="151"/>
                  </a:lnTo>
                  <a:lnTo>
                    <a:pt x="432" y="151"/>
                  </a:lnTo>
                  <a:lnTo>
                    <a:pt x="432" y="151"/>
                  </a:lnTo>
                  <a:lnTo>
                    <a:pt x="446" y="151"/>
                  </a:lnTo>
                  <a:lnTo>
                    <a:pt x="460" y="152"/>
                  </a:lnTo>
                  <a:lnTo>
                    <a:pt x="475" y="154"/>
                  </a:lnTo>
                  <a:lnTo>
                    <a:pt x="489" y="156"/>
                  </a:lnTo>
                  <a:lnTo>
                    <a:pt x="502" y="160"/>
                  </a:lnTo>
                  <a:lnTo>
                    <a:pt x="515" y="163"/>
                  </a:lnTo>
                  <a:lnTo>
                    <a:pt x="529" y="169"/>
                  </a:lnTo>
                  <a:lnTo>
                    <a:pt x="541" y="174"/>
                  </a:lnTo>
                  <a:lnTo>
                    <a:pt x="554" y="179"/>
                  </a:lnTo>
                  <a:lnTo>
                    <a:pt x="565" y="185"/>
                  </a:lnTo>
                  <a:lnTo>
                    <a:pt x="578" y="192"/>
                  </a:lnTo>
                  <a:lnTo>
                    <a:pt x="589" y="199"/>
                  </a:lnTo>
                  <a:lnTo>
                    <a:pt x="600" y="207"/>
                  </a:lnTo>
                  <a:lnTo>
                    <a:pt x="610" y="215"/>
                  </a:lnTo>
                  <a:lnTo>
                    <a:pt x="620" y="224"/>
                  </a:lnTo>
                  <a:lnTo>
                    <a:pt x="631" y="234"/>
                  </a:lnTo>
                  <a:lnTo>
                    <a:pt x="640" y="243"/>
                  </a:lnTo>
                  <a:lnTo>
                    <a:pt x="649" y="253"/>
                  </a:lnTo>
                  <a:lnTo>
                    <a:pt x="657" y="264"/>
                  </a:lnTo>
                  <a:lnTo>
                    <a:pt x="665" y="275"/>
                  </a:lnTo>
                  <a:lnTo>
                    <a:pt x="672" y="287"/>
                  </a:lnTo>
                  <a:lnTo>
                    <a:pt x="680" y="298"/>
                  </a:lnTo>
                  <a:lnTo>
                    <a:pt x="686" y="310"/>
                  </a:lnTo>
                  <a:lnTo>
                    <a:pt x="691" y="323"/>
                  </a:lnTo>
                  <a:lnTo>
                    <a:pt x="696" y="336"/>
                  </a:lnTo>
                  <a:lnTo>
                    <a:pt x="701" y="348"/>
                  </a:lnTo>
                  <a:lnTo>
                    <a:pt x="704" y="361"/>
                  </a:lnTo>
                  <a:lnTo>
                    <a:pt x="707" y="376"/>
                  </a:lnTo>
                  <a:lnTo>
                    <a:pt x="710" y="389"/>
                  </a:lnTo>
                  <a:lnTo>
                    <a:pt x="712" y="403"/>
                  </a:lnTo>
                  <a:lnTo>
                    <a:pt x="713" y="417"/>
                  </a:lnTo>
                  <a:lnTo>
                    <a:pt x="713" y="432"/>
                  </a:lnTo>
                  <a:lnTo>
                    <a:pt x="713" y="432"/>
                  </a:lnTo>
                  <a:lnTo>
                    <a:pt x="713" y="446"/>
                  </a:lnTo>
                  <a:lnTo>
                    <a:pt x="712" y="460"/>
                  </a:lnTo>
                  <a:lnTo>
                    <a:pt x="710" y="475"/>
                  </a:lnTo>
                  <a:lnTo>
                    <a:pt x="707" y="489"/>
                  </a:lnTo>
                  <a:lnTo>
                    <a:pt x="704" y="502"/>
                  </a:lnTo>
                  <a:lnTo>
                    <a:pt x="701" y="515"/>
                  </a:lnTo>
                  <a:lnTo>
                    <a:pt x="696" y="529"/>
                  </a:lnTo>
                  <a:lnTo>
                    <a:pt x="691" y="541"/>
                  </a:lnTo>
                  <a:lnTo>
                    <a:pt x="686" y="553"/>
                  </a:lnTo>
                  <a:lnTo>
                    <a:pt x="680" y="565"/>
                  </a:lnTo>
                  <a:lnTo>
                    <a:pt x="672" y="578"/>
                  </a:lnTo>
                  <a:lnTo>
                    <a:pt x="665" y="589"/>
                  </a:lnTo>
                  <a:lnTo>
                    <a:pt x="657" y="600"/>
                  </a:lnTo>
                  <a:lnTo>
                    <a:pt x="649" y="610"/>
                  </a:lnTo>
                  <a:lnTo>
                    <a:pt x="640" y="620"/>
                  </a:lnTo>
                  <a:lnTo>
                    <a:pt x="631" y="631"/>
                  </a:lnTo>
                  <a:lnTo>
                    <a:pt x="620" y="640"/>
                  </a:lnTo>
                  <a:lnTo>
                    <a:pt x="610" y="649"/>
                  </a:lnTo>
                  <a:lnTo>
                    <a:pt x="600" y="657"/>
                  </a:lnTo>
                  <a:lnTo>
                    <a:pt x="589" y="664"/>
                  </a:lnTo>
                  <a:lnTo>
                    <a:pt x="578" y="672"/>
                  </a:lnTo>
                  <a:lnTo>
                    <a:pt x="565" y="679"/>
                  </a:lnTo>
                  <a:lnTo>
                    <a:pt x="554" y="685"/>
                  </a:lnTo>
                  <a:lnTo>
                    <a:pt x="541" y="691"/>
                  </a:lnTo>
                  <a:lnTo>
                    <a:pt x="529" y="696"/>
                  </a:lnTo>
                  <a:lnTo>
                    <a:pt x="515" y="700"/>
                  </a:lnTo>
                  <a:lnTo>
                    <a:pt x="502" y="704"/>
                  </a:lnTo>
                  <a:lnTo>
                    <a:pt x="489" y="707"/>
                  </a:lnTo>
                  <a:lnTo>
                    <a:pt x="475" y="709"/>
                  </a:lnTo>
                  <a:lnTo>
                    <a:pt x="460" y="711"/>
                  </a:lnTo>
                  <a:lnTo>
                    <a:pt x="446" y="712"/>
                  </a:lnTo>
                  <a:lnTo>
                    <a:pt x="432" y="713"/>
                  </a:lnTo>
                  <a:lnTo>
                    <a:pt x="432" y="7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grpSp>
      <p:grpSp>
        <p:nvGrpSpPr>
          <p:cNvPr id="94" name="Group 180"/>
          <p:cNvGrpSpPr/>
          <p:nvPr/>
        </p:nvGrpSpPr>
        <p:grpSpPr>
          <a:xfrm>
            <a:off x="6218908" y="3877003"/>
            <a:ext cx="389640" cy="394176"/>
            <a:chOff x="6453188" y="6178550"/>
            <a:chExt cx="488950" cy="492125"/>
          </a:xfrm>
          <a:solidFill>
            <a:schemeClr val="accent4"/>
          </a:solidFill>
        </p:grpSpPr>
        <p:sp>
          <p:nvSpPr>
            <p:cNvPr id="95" name="Freeform 266"/>
            <p:cNvSpPr>
              <a:spLocks/>
            </p:cNvSpPr>
            <p:nvPr/>
          </p:nvSpPr>
          <p:spPr bwMode="auto">
            <a:xfrm>
              <a:off x="6643688" y="6334125"/>
              <a:ext cx="6350" cy="6350"/>
            </a:xfrm>
            <a:custGeom>
              <a:avLst/>
              <a:gdLst>
                <a:gd name="T0" fmla="*/ 4 w 8"/>
                <a:gd name="T1" fmla="*/ 8 h 8"/>
                <a:gd name="T2" fmla="*/ 4 w 8"/>
                <a:gd name="T3" fmla="*/ 8 h 8"/>
                <a:gd name="T4" fmla="*/ 6 w 8"/>
                <a:gd name="T5" fmla="*/ 6 h 8"/>
                <a:gd name="T6" fmla="*/ 8 w 8"/>
                <a:gd name="T7" fmla="*/ 4 h 8"/>
                <a:gd name="T8" fmla="*/ 8 w 8"/>
                <a:gd name="T9" fmla="*/ 4 h 8"/>
                <a:gd name="T10" fmla="*/ 6 w 8"/>
                <a:gd name="T11" fmla="*/ 1 h 8"/>
                <a:gd name="T12" fmla="*/ 4 w 8"/>
                <a:gd name="T13" fmla="*/ 0 h 8"/>
                <a:gd name="T14" fmla="*/ 4 w 8"/>
                <a:gd name="T15" fmla="*/ 0 h 8"/>
                <a:gd name="T16" fmla="*/ 1 w 8"/>
                <a:gd name="T17" fmla="*/ 1 h 8"/>
                <a:gd name="T18" fmla="*/ 0 w 8"/>
                <a:gd name="T19" fmla="*/ 4 h 8"/>
                <a:gd name="T20" fmla="*/ 0 w 8"/>
                <a:gd name="T21" fmla="*/ 4 h 8"/>
                <a:gd name="T22" fmla="*/ 1 w 8"/>
                <a:gd name="T23" fmla="*/ 6 h 8"/>
                <a:gd name="T24" fmla="*/ 4 w 8"/>
                <a:gd name="T25" fmla="*/ 8 h 8"/>
                <a:gd name="T26" fmla="*/ 4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8"/>
                  </a:moveTo>
                  <a:lnTo>
                    <a:pt x="4" y="8"/>
                  </a:lnTo>
                  <a:lnTo>
                    <a:pt x="6" y="6"/>
                  </a:lnTo>
                  <a:lnTo>
                    <a:pt x="8" y="4"/>
                  </a:lnTo>
                  <a:lnTo>
                    <a:pt x="8" y="4"/>
                  </a:lnTo>
                  <a:lnTo>
                    <a:pt x="6" y="1"/>
                  </a:lnTo>
                  <a:lnTo>
                    <a:pt x="4" y="0"/>
                  </a:lnTo>
                  <a:lnTo>
                    <a:pt x="4" y="0"/>
                  </a:lnTo>
                  <a:lnTo>
                    <a:pt x="1" y="1"/>
                  </a:lnTo>
                  <a:lnTo>
                    <a:pt x="0" y="4"/>
                  </a:lnTo>
                  <a:lnTo>
                    <a:pt x="0" y="4"/>
                  </a:lnTo>
                  <a:lnTo>
                    <a:pt x="1" y="6"/>
                  </a:lnTo>
                  <a:lnTo>
                    <a:pt x="4" y="8"/>
                  </a:lnTo>
                  <a:lnTo>
                    <a:pt x="4"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96" name="Freeform 267"/>
            <p:cNvSpPr>
              <a:spLocks/>
            </p:cNvSpPr>
            <p:nvPr/>
          </p:nvSpPr>
          <p:spPr bwMode="auto">
            <a:xfrm>
              <a:off x="6691313" y="6226175"/>
              <a:ext cx="58738" cy="6350"/>
            </a:xfrm>
            <a:custGeom>
              <a:avLst/>
              <a:gdLst>
                <a:gd name="T0" fmla="*/ 6 w 74"/>
                <a:gd name="T1" fmla="*/ 8 h 8"/>
                <a:gd name="T2" fmla="*/ 70 w 74"/>
                <a:gd name="T3" fmla="*/ 8 h 8"/>
                <a:gd name="T4" fmla="*/ 70 w 74"/>
                <a:gd name="T5" fmla="*/ 8 h 8"/>
                <a:gd name="T6" fmla="*/ 74 w 74"/>
                <a:gd name="T7" fmla="*/ 7 h 8"/>
                <a:gd name="T8" fmla="*/ 74 w 74"/>
                <a:gd name="T9" fmla="*/ 4 h 8"/>
                <a:gd name="T10" fmla="*/ 74 w 74"/>
                <a:gd name="T11" fmla="*/ 4 h 8"/>
                <a:gd name="T12" fmla="*/ 74 w 74"/>
                <a:gd name="T13" fmla="*/ 2 h 8"/>
                <a:gd name="T14" fmla="*/ 70 w 74"/>
                <a:gd name="T15" fmla="*/ 0 h 8"/>
                <a:gd name="T16" fmla="*/ 6 w 74"/>
                <a:gd name="T17" fmla="*/ 0 h 8"/>
                <a:gd name="T18" fmla="*/ 6 w 74"/>
                <a:gd name="T19" fmla="*/ 0 h 8"/>
                <a:gd name="T20" fmla="*/ 2 w 74"/>
                <a:gd name="T21" fmla="*/ 2 h 8"/>
                <a:gd name="T22" fmla="*/ 0 w 74"/>
                <a:gd name="T23" fmla="*/ 4 h 8"/>
                <a:gd name="T24" fmla="*/ 0 w 74"/>
                <a:gd name="T25" fmla="*/ 4 h 8"/>
                <a:gd name="T26" fmla="*/ 2 w 74"/>
                <a:gd name="T27" fmla="*/ 7 h 8"/>
                <a:gd name="T28" fmla="*/ 6 w 74"/>
                <a:gd name="T29" fmla="*/ 8 h 8"/>
                <a:gd name="T30" fmla="*/ 6 w 74"/>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6" y="8"/>
                  </a:moveTo>
                  <a:lnTo>
                    <a:pt x="70" y="8"/>
                  </a:lnTo>
                  <a:lnTo>
                    <a:pt x="70" y="8"/>
                  </a:lnTo>
                  <a:lnTo>
                    <a:pt x="74" y="7"/>
                  </a:lnTo>
                  <a:lnTo>
                    <a:pt x="74" y="4"/>
                  </a:lnTo>
                  <a:lnTo>
                    <a:pt x="74" y="4"/>
                  </a:lnTo>
                  <a:lnTo>
                    <a:pt x="74" y="2"/>
                  </a:lnTo>
                  <a:lnTo>
                    <a:pt x="70" y="0"/>
                  </a:lnTo>
                  <a:lnTo>
                    <a:pt x="6" y="0"/>
                  </a:lnTo>
                  <a:lnTo>
                    <a:pt x="6" y="0"/>
                  </a:lnTo>
                  <a:lnTo>
                    <a:pt x="2" y="2"/>
                  </a:lnTo>
                  <a:lnTo>
                    <a:pt x="0" y="4"/>
                  </a:lnTo>
                  <a:lnTo>
                    <a:pt x="0" y="4"/>
                  </a:lnTo>
                  <a:lnTo>
                    <a:pt x="2" y="7"/>
                  </a:lnTo>
                  <a:lnTo>
                    <a:pt x="6" y="8"/>
                  </a:lnTo>
                  <a:lnTo>
                    <a:pt x="6"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97" name="Freeform 268"/>
            <p:cNvSpPr>
              <a:spLocks/>
            </p:cNvSpPr>
            <p:nvPr/>
          </p:nvSpPr>
          <p:spPr bwMode="auto">
            <a:xfrm>
              <a:off x="6691313" y="6334125"/>
              <a:ext cx="58738" cy="6350"/>
            </a:xfrm>
            <a:custGeom>
              <a:avLst/>
              <a:gdLst>
                <a:gd name="T0" fmla="*/ 6 w 74"/>
                <a:gd name="T1" fmla="*/ 8 h 8"/>
                <a:gd name="T2" fmla="*/ 70 w 74"/>
                <a:gd name="T3" fmla="*/ 8 h 8"/>
                <a:gd name="T4" fmla="*/ 70 w 74"/>
                <a:gd name="T5" fmla="*/ 8 h 8"/>
                <a:gd name="T6" fmla="*/ 74 w 74"/>
                <a:gd name="T7" fmla="*/ 6 h 8"/>
                <a:gd name="T8" fmla="*/ 74 w 74"/>
                <a:gd name="T9" fmla="*/ 4 h 8"/>
                <a:gd name="T10" fmla="*/ 74 w 74"/>
                <a:gd name="T11" fmla="*/ 4 h 8"/>
                <a:gd name="T12" fmla="*/ 74 w 74"/>
                <a:gd name="T13" fmla="*/ 1 h 8"/>
                <a:gd name="T14" fmla="*/ 70 w 74"/>
                <a:gd name="T15" fmla="*/ 0 h 8"/>
                <a:gd name="T16" fmla="*/ 6 w 74"/>
                <a:gd name="T17" fmla="*/ 0 h 8"/>
                <a:gd name="T18" fmla="*/ 6 w 74"/>
                <a:gd name="T19" fmla="*/ 0 h 8"/>
                <a:gd name="T20" fmla="*/ 2 w 74"/>
                <a:gd name="T21" fmla="*/ 1 h 8"/>
                <a:gd name="T22" fmla="*/ 0 w 74"/>
                <a:gd name="T23" fmla="*/ 4 h 8"/>
                <a:gd name="T24" fmla="*/ 0 w 74"/>
                <a:gd name="T25" fmla="*/ 4 h 8"/>
                <a:gd name="T26" fmla="*/ 2 w 74"/>
                <a:gd name="T27" fmla="*/ 6 h 8"/>
                <a:gd name="T28" fmla="*/ 6 w 74"/>
                <a:gd name="T29" fmla="*/ 8 h 8"/>
                <a:gd name="T30" fmla="*/ 6 w 74"/>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6" y="8"/>
                  </a:moveTo>
                  <a:lnTo>
                    <a:pt x="70" y="8"/>
                  </a:lnTo>
                  <a:lnTo>
                    <a:pt x="70" y="8"/>
                  </a:lnTo>
                  <a:lnTo>
                    <a:pt x="74" y="6"/>
                  </a:lnTo>
                  <a:lnTo>
                    <a:pt x="74" y="4"/>
                  </a:lnTo>
                  <a:lnTo>
                    <a:pt x="74" y="4"/>
                  </a:lnTo>
                  <a:lnTo>
                    <a:pt x="74" y="1"/>
                  </a:lnTo>
                  <a:lnTo>
                    <a:pt x="70" y="0"/>
                  </a:lnTo>
                  <a:lnTo>
                    <a:pt x="6" y="0"/>
                  </a:lnTo>
                  <a:lnTo>
                    <a:pt x="6" y="0"/>
                  </a:lnTo>
                  <a:lnTo>
                    <a:pt x="2" y="1"/>
                  </a:lnTo>
                  <a:lnTo>
                    <a:pt x="0" y="4"/>
                  </a:lnTo>
                  <a:lnTo>
                    <a:pt x="0" y="4"/>
                  </a:lnTo>
                  <a:lnTo>
                    <a:pt x="2" y="6"/>
                  </a:lnTo>
                  <a:lnTo>
                    <a:pt x="6" y="8"/>
                  </a:lnTo>
                  <a:lnTo>
                    <a:pt x="6"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98" name="Freeform 269"/>
            <p:cNvSpPr>
              <a:spLocks/>
            </p:cNvSpPr>
            <p:nvPr/>
          </p:nvSpPr>
          <p:spPr bwMode="auto">
            <a:xfrm>
              <a:off x="6643688" y="6297613"/>
              <a:ext cx="6350" cy="6350"/>
            </a:xfrm>
            <a:custGeom>
              <a:avLst/>
              <a:gdLst>
                <a:gd name="T0" fmla="*/ 4 w 8"/>
                <a:gd name="T1" fmla="*/ 8 h 8"/>
                <a:gd name="T2" fmla="*/ 4 w 8"/>
                <a:gd name="T3" fmla="*/ 8 h 8"/>
                <a:gd name="T4" fmla="*/ 6 w 8"/>
                <a:gd name="T5" fmla="*/ 6 h 8"/>
                <a:gd name="T6" fmla="*/ 8 w 8"/>
                <a:gd name="T7" fmla="*/ 4 h 8"/>
                <a:gd name="T8" fmla="*/ 8 w 8"/>
                <a:gd name="T9" fmla="*/ 4 h 8"/>
                <a:gd name="T10" fmla="*/ 6 w 8"/>
                <a:gd name="T11" fmla="*/ 1 h 8"/>
                <a:gd name="T12" fmla="*/ 4 w 8"/>
                <a:gd name="T13" fmla="*/ 0 h 8"/>
                <a:gd name="T14" fmla="*/ 4 w 8"/>
                <a:gd name="T15" fmla="*/ 0 h 8"/>
                <a:gd name="T16" fmla="*/ 1 w 8"/>
                <a:gd name="T17" fmla="*/ 1 h 8"/>
                <a:gd name="T18" fmla="*/ 0 w 8"/>
                <a:gd name="T19" fmla="*/ 4 h 8"/>
                <a:gd name="T20" fmla="*/ 0 w 8"/>
                <a:gd name="T21" fmla="*/ 4 h 8"/>
                <a:gd name="T22" fmla="*/ 1 w 8"/>
                <a:gd name="T23" fmla="*/ 6 h 8"/>
                <a:gd name="T24" fmla="*/ 4 w 8"/>
                <a:gd name="T25" fmla="*/ 8 h 8"/>
                <a:gd name="T26" fmla="*/ 4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8"/>
                  </a:moveTo>
                  <a:lnTo>
                    <a:pt x="4" y="8"/>
                  </a:lnTo>
                  <a:lnTo>
                    <a:pt x="6" y="6"/>
                  </a:lnTo>
                  <a:lnTo>
                    <a:pt x="8" y="4"/>
                  </a:lnTo>
                  <a:lnTo>
                    <a:pt x="8" y="4"/>
                  </a:lnTo>
                  <a:lnTo>
                    <a:pt x="6" y="1"/>
                  </a:lnTo>
                  <a:lnTo>
                    <a:pt x="4" y="0"/>
                  </a:lnTo>
                  <a:lnTo>
                    <a:pt x="4" y="0"/>
                  </a:lnTo>
                  <a:lnTo>
                    <a:pt x="1" y="1"/>
                  </a:lnTo>
                  <a:lnTo>
                    <a:pt x="0" y="4"/>
                  </a:lnTo>
                  <a:lnTo>
                    <a:pt x="0" y="4"/>
                  </a:lnTo>
                  <a:lnTo>
                    <a:pt x="1" y="6"/>
                  </a:lnTo>
                  <a:lnTo>
                    <a:pt x="4" y="8"/>
                  </a:lnTo>
                  <a:lnTo>
                    <a:pt x="4"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99" name="Freeform 270"/>
            <p:cNvSpPr>
              <a:spLocks/>
            </p:cNvSpPr>
            <p:nvPr/>
          </p:nvSpPr>
          <p:spPr bwMode="auto">
            <a:xfrm>
              <a:off x="6691313" y="6297613"/>
              <a:ext cx="58738" cy="6350"/>
            </a:xfrm>
            <a:custGeom>
              <a:avLst/>
              <a:gdLst>
                <a:gd name="T0" fmla="*/ 6 w 74"/>
                <a:gd name="T1" fmla="*/ 8 h 8"/>
                <a:gd name="T2" fmla="*/ 70 w 74"/>
                <a:gd name="T3" fmla="*/ 8 h 8"/>
                <a:gd name="T4" fmla="*/ 70 w 74"/>
                <a:gd name="T5" fmla="*/ 8 h 8"/>
                <a:gd name="T6" fmla="*/ 74 w 74"/>
                <a:gd name="T7" fmla="*/ 6 h 8"/>
                <a:gd name="T8" fmla="*/ 74 w 74"/>
                <a:gd name="T9" fmla="*/ 4 h 8"/>
                <a:gd name="T10" fmla="*/ 74 w 74"/>
                <a:gd name="T11" fmla="*/ 4 h 8"/>
                <a:gd name="T12" fmla="*/ 74 w 74"/>
                <a:gd name="T13" fmla="*/ 1 h 8"/>
                <a:gd name="T14" fmla="*/ 70 w 74"/>
                <a:gd name="T15" fmla="*/ 0 h 8"/>
                <a:gd name="T16" fmla="*/ 6 w 74"/>
                <a:gd name="T17" fmla="*/ 0 h 8"/>
                <a:gd name="T18" fmla="*/ 6 w 74"/>
                <a:gd name="T19" fmla="*/ 0 h 8"/>
                <a:gd name="T20" fmla="*/ 2 w 74"/>
                <a:gd name="T21" fmla="*/ 1 h 8"/>
                <a:gd name="T22" fmla="*/ 0 w 74"/>
                <a:gd name="T23" fmla="*/ 4 h 8"/>
                <a:gd name="T24" fmla="*/ 0 w 74"/>
                <a:gd name="T25" fmla="*/ 4 h 8"/>
                <a:gd name="T26" fmla="*/ 2 w 74"/>
                <a:gd name="T27" fmla="*/ 6 h 8"/>
                <a:gd name="T28" fmla="*/ 6 w 74"/>
                <a:gd name="T29" fmla="*/ 8 h 8"/>
                <a:gd name="T30" fmla="*/ 6 w 74"/>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6" y="8"/>
                  </a:moveTo>
                  <a:lnTo>
                    <a:pt x="70" y="8"/>
                  </a:lnTo>
                  <a:lnTo>
                    <a:pt x="70" y="8"/>
                  </a:lnTo>
                  <a:lnTo>
                    <a:pt x="74" y="6"/>
                  </a:lnTo>
                  <a:lnTo>
                    <a:pt x="74" y="4"/>
                  </a:lnTo>
                  <a:lnTo>
                    <a:pt x="74" y="4"/>
                  </a:lnTo>
                  <a:lnTo>
                    <a:pt x="74" y="1"/>
                  </a:lnTo>
                  <a:lnTo>
                    <a:pt x="70" y="0"/>
                  </a:lnTo>
                  <a:lnTo>
                    <a:pt x="6" y="0"/>
                  </a:lnTo>
                  <a:lnTo>
                    <a:pt x="6" y="0"/>
                  </a:lnTo>
                  <a:lnTo>
                    <a:pt x="2" y="1"/>
                  </a:lnTo>
                  <a:lnTo>
                    <a:pt x="0" y="4"/>
                  </a:lnTo>
                  <a:lnTo>
                    <a:pt x="0" y="4"/>
                  </a:lnTo>
                  <a:lnTo>
                    <a:pt x="2" y="6"/>
                  </a:lnTo>
                  <a:lnTo>
                    <a:pt x="6" y="8"/>
                  </a:lnTo>
                  <a:lnTo>
                    <a:pt x="6"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100" name="Freeform 271"/>
            <p:cNvSpPr>
              <a:spLocks/>
            </p:cNvSpPr>
            <p:nvPr/>
          </p:nvSpPr>
          <p:spPr bwMode="auto">
            <a:xfrm>
              <a:off x="6691313" y="6262688"/>
              <a:ext cx="58738" cy="6350"/>
            </a:xfrm>
            <a:custGeom>
              <a:avLst/>
              <a:gdLst>
                <a:gd name="T0" fmla="*/ 6 w 74"/>
                <a:gd name="T1" fmla="*/ 8 h 8"/>
                <a:gd name="T2" fmla="*/ 70 w 74"/>
                <a:gd name="T3" fmla="*/ 8 h 8"/>
                <a:gd name="T4" fmla="*/ 70 w 74"/>
                <a:gd name="T5" fmla="*/ 8 h 8"/>
                <a:gd name="T6" fmla="*/ 74 w 74"/>
                <a:gd name="T7" fmla="*/ 7 h 8"/>
                <a:gd name="T8" fmla="*/ 74 w 74"/>
                <a:gd name="T9" fmla="*/ 4 h 8"/>
                <a:gd name="T10" fmla="*/ 74 w 74"/>
                <a:gd name="T11" fmla="*/ 4 h 8"/>
                <a:gd name="T12" fmla="*/ 74 w 74"/>
                <a:gd name="T13" fmla="*/ 2 h 8"/>
                <a:gd name="T14" fmla="*/ 70 w 74"/>
                <a:gd name="T15" fmla="*/ 0 h 8"/>
                <a:gd name="T16" fmla="*/ 6 w 74"/>
                <a:gd name="T17" fmla="*/ 0 h 8"/>
                <a:gd name="T18" fmla="*/ 6 w 74"/>
                <a:gd name="T19" fmla="*/ 0 h 8"/>
                <a:gd name="T20" fmla="*/ 2 w 74"/>
                <a:gd name="T21" fmla="*/ 2 h 8"/>
                <a:gd name="T22" fmla="*/ 0 w 74"/>
                <a:gd name="T23" fmla="*/ 4 h 8"/>
                <a:gd name="T24" fmla="*/ 0 w 74"/>
                <a:gd name="T25" fmla="*/ 4 h 8"/>
                <a:gd name="T26" fmla="*/ 2 w 74"/>
                <a:gd name="T27" fmla="*/ 7 h 8"/>
                <a:gd name="T28" fmla="*/ 6 w 74"/>
                <a:gd name="T29" fmla="*/ 8 h 8"/>
                <a:gd name="T30" fmla="*/ 6 w 74"/>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6" y="8"/>
                  </a:moveTo>
                  <a:lnTo>
                    <a:pt x="70" y="8"/>
                  </a:lnTo>
                  <a:lnTo>
                    <a:pt x="70" y="8"/>
                  </a:lnTo>
                  <a:lnTo>
                    <a:pt x="74" y="7"/>
                  </a:lnTo>
                  <a:lnTo>
                    <a:pt x="74" y="4"/>
                  </a:lnTo>
                  <a:lnTo>
                    <a:pt x="74" y="4"/>
                  </a:lnTo>
                  <a:lnTo>
                    <a:pt x="74" y="2"/>
                  </a:lnTo>
                  <a:lnTo>
                    <a:pt x="70" y="0"/>
                  </a:lnTo>
                  <a:lnTo>
                    <a:pt x="6" y="0"/>
                  </a:lnTo>
                  <a:lnTo>
                    <a:pt x="6" y="0"/>
                  </a:lnTo>
                  <a:lnTo>
                    <a:pt x="2" y="2"/>
                  </a:lnTo>
                  <a:lnTo>
                    <a:pt x="0" y="4"/>
                  </a:lnTo>
                  <a:lnTo>
                    <a:pt x="0" y="4"/>
                  </a:lnTo>
                  <a:lnTo>
                    <a:pt x="2" y="7"/>
                  </a:lnTo>
                  <a:lnTo>
                    <a:pt x="6" y="8"/>
                  </a:lnTo>
                  <a:lnTo>
                    <a:pt x="6"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101" name="Freeform 272"/>
            <p:cNvSpPr>
              <a:spLocks/>
            </p:cNvSpPr>
            <p:nvPr/>
          </p:nvSpPr>
          <p:spPr bwMode="auto">
            <a:xfrm>
              <a:off x="6643688" y="6369050"/>
              <a:ext cx="6350" cy="6350"/>
            </a:xfrm>
            <a:custGeom>
              <a:avLst/>
              <a:gdLst>
                <a:gd name="T0" fmla="*/ 4 w 8"/>
                <a:gd name="T1" fmla="*/ 0 h 8"/>
                <a:gd name="T2" fmla="*/ 4 w 8"/>
                <a:gd name="T3" fmla="*/ 0 h 8"/>
                <a:gd name="T4" fmla="*/ 1 w 8"/>
                <a:gd name="T5" fmla="*/ 1 h 8"/>
                <a:gd name="T6" fmla="*/ 0 w 8"/>
                <a:gd name="T7" fmla="*/ 4 h 8"/>
                <a:gd name="T8" fmla="*/ 0 w 8"/>
                <a:gd name="T9" fmla="*/ 4 h 8"/>
                <a:gd name="T10" fmla="*/ 1 w 8"/>
                <a:gd name="T11" fmla="*/ 7 h 8"/>
                <a:gd name="T12" fmla="*/ 4 w 8"/>
                <a:gd name="T13" fmla="*/ 8 h 8"/>
                <a:gd name="T14" fmla="*/ 4 w 8"/>
                <a:gd name="T15" fmla="*/ 8 h 8"/>
                <a:gd name="T16" fmla="*/ 6 w 8"/>
                <a:gd name="T17" fmla="*/ 7 h 8"/>
                <a:gd name="T18" fmla="*/ 8 w 8"/>
                <a:gd name="T19" fmla="*/ 4 h 8"/>
                <a:gd name="T20" fmla="*/ 8 w 8"/>
                <a:gd name="T21" fmla="*/ 4 h 8"/>
                <a:gd name="T22" fmla="*/ 6 w 8"/>
                <a:gd name="T23" fmla="*/ 1 h 8"/>
                <a:gd name="T24" fmla="*/ 4 w 8"/>
                <a:gd name="T25" fmla="*/ 0 h 8"/>
                <a:gd name="T26" fmla="*/ 4 w 8"/>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0"/>
                  </a:moveTo>
                  <a:lnTo>
                    <a:pt x="4" y="0"/>
                  </a:lnTo>
                  <a:lnTo>
                    <a:pt x="1" y="1"/>
                  </a:lnTo>
                  <a:lnTo>
                    <a:pt x="0" y="4"/>
                  </a:lnTo>
                  <a:lnTo>
                    <a:pt x="0" y="4"/>
                  </a:lnTo>
                  <a:lnTo>
                    <a:pt x="1" y="7"/>
                  </a:lnTo>
                  <a:lnTo>
                    <a:pt x="4" y="8"/>
                  </a:lnTo>
                  <a:lnTo>
                    <a:pt x="4" y="8"/>
                  </a:lnTo>
                  <a:lnTo>
                    <a:pt x="6" y="7"/>
                  </a:lnTo>
                  <a:lnTo>
                    <a:pt x="8" y="4"/>
                  </a:lnTo>
                  <a:lnTo>
                    <a:pt x="8" y="4"/>
                  </a:lnTo>
                  <a:lnTo>
                    <a:pt x="6" y="1"/>
                  </a:lnTo>
                  <a:lnTo>
                    <a:pt x="4" y="0"/>
                  </a:lnTo>
                  <a:lnTo>
                    <a:pt x="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102" name="Freeform 273"/>
            <p:cNvSpPr>
              <a:spLocks/>
            </p:cNvSpPr>
            <p:nvPr/>
          </p:nvSpPr>
          <p:spPr bwMode="auto">
            <a:xfrm>
              <a:off x="6643688" y="6262688"/>
              <a:ext cx="6350" cy="6350"/>
            </a:xfrm>
            <a:custGeom>
              <a:avLst/>
              <a:gdLst>
                <a:gd name="T0" fmla="*/ 4 w 8"/>
                <a:gd name="T1" fmla="*/ 8 h 8"/>
                <a:gd name="T2" fmla="*/ 4 w 8"/>
                <a:gd name="T3" fmla="*/ 8 h 8"/>
                <a:gd name="T4" fmla="*/ 6 w 8"/>
                <a:gd name="T5" fmla="*/ 7 h 8"/>
                <a:gd name="T6" fmla="*/ 8 w 8"/>
                <a:gd name="T7" fmla="*/ 4 h 8"/>
                <a:gd name="T8" fmla="*/ 8 w 8"/>
                <a:gd name="T9" fmla="*/ 4 h 8"/>
                <a:gd name="T10" fmla="*/ 6 w 8"/>
                <a:gd name="T11" fmla="*/ 2 h 8"/>
                <a:gd name="T12" fmla="*/ 4 w 8"/>
                <a:gd name="T13" fmla="*/ 0 h 8"/>
                <a:gd name="T14" fmla="*/ 4 w 8"/>
                <a:gd name="T15" fmla="*/ 0 h 8"/>
                <a:gd name="T16" fmla="*/ 1 w 8"/>
                <a:gd name="T17" fmla="*/ 2 h 8"/>
                <a:gd name="T18" fmla="*/ 0 w 8"/>
                <a:gd name="T19" fmla="*/ 4 h 8"/>
                <a:gd name="T20" fmla="*/ 0 w 8"/>
                <a:gd name="T21" fmla="*/ 4 h 8"/>
                <a:gd name="T22" fmla="*/ 1 w 8"/>
                <a:gd name="T23" fmla="*/ 7 h 8"/>
                <a:gd name="T24" fmla="*/ 4 w 8"/>
                <a:gd name="T25" fmla="*/ 8 h 8"/>
                <a:gd name="T26" fmla="*/ 4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8"/>
                  </a:moveTo>
                  <a:lnTo>
                    <a:pt x="4" y="8"/>
                  </a:lnTo>
                  <a:lnTo>
                    <a:pt x="6" y="7"/>
                  </a:lnTo>
                  <a:lnTo>
                    <a:pt x="8" y="4"/>
                  </a:lnTo>
                  <a:lnTo>
                    <a:pt x="8" y="4"/>
                  </a:lnTo>
                  <a:lnTo>
                    <a:pt x="6" y="2"/>
                  </a:lnTo>
                  <a:lnTo>
                    <a:pt x="4" y="0"/>
                  </a:lnTo>
                  <a:lnTo>
                    <a:pt x="4" y="0"/>
                  </a:lnTo>
                  <a:lnTo>
                    <a:pt x="1" y="2"/>
                  </a:lnTo>
                  <a:lnTo>
                    <a:pt x="0" y="4"/>
                  </a:lnTo>
                  <a:lnTo>
                    <a:pt x="0" y="4"/>
                  </a:lnTo>
                  <a:lnTo>
                    <a:pt x="1" y="7"/>
                  </a:lnTo>
                  <a:lnTo>
                    <a:pt x="4" y="8"/>
                  </a:lnTo>
                  <a:lnTo>
                    <a:pt x="4"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103" name="Freeform 274"/>
            <p:cNvSpPr>
              <a:spLocks noEditPoints="1"/>
            </p:cNvSpPr>
            <p:nvPr/>
          </p:nvSpPr>
          <p:spPr bwMode="auto">
            <a:xfrm>
              <a:off x="6453188" y="6178550"/>
              <a:ext cx="488950" cy="492125"/>
            </a:xfrm>
            <a:custGeom>
              <a:avLst/>
              <a:gdLst>
                <a:gd name="T0" fmla="*/ 569 w 616"/>
                <a:gd name="T1" fmla="*/ 394 h 620"/>
                <a:gd name="T2" fmla="*/ 561 w 616"/>
                <a:gd name="T3" fmla="*/ 375 h 620"/>
                <a:gd name="T4" fmla="*/ 542 w 616"/>
                <a:gd name="T5" fmla="*/ 367 h 620"/>
                <a:gd name="T6" fmla="*/ 466 w 616"/>
                <a:gd name="T7" fmla="*/ 313 h 620"/>
                <a:gd name="T8" fmla="*/ 481 w 616"/>
                <a:gd name="T9" fmla="*/ 298 h 620"/>
                <a:gd name="T10" fmla="*/ 477 w 616"/>
                <a:gd name="T11" fmla="*/ 4 h 620"/>
                <a:gd name="T12" fmla="*/ 149 w 616"/>
                <a:gd name="T13" fmla="*/ 0 h 620"/>
                <a:gd name="T14" fmla="*/ 134 w 616"/>
                <a:gd name="T15" fmla="*/ 15 h 620"/>
                <a:gd name="T16" fmla="*/ 138 w 616"/>
                <a:gd name="T17" fmla="*/ 307 h 620"/>
                <a:gd name="T18" fmla="*/ 281 w 616"/>
                <a:gd name="T19" fmla="*/ 367 h 620"/>
                <a:gd name="T20" fmla="*/ 63 w 616"/>
                <a:gd name="T21" fmla="*/ 369 h 620"/>
                <a:gd name="T22" fmla="*/ 49 w 616"/>
                <a:gd name="T23" fmla="*/ 383 h 620"/>
                <a:gd name="T24" fmla="*/ 14 w 616"/>
                <a:gd name="T25" fmla="*/ 471 h 620"/>
                <a:gd name="T26" fmla="*/ 0 w 616"/>
                <a:gd name="T27" fmla="*/ 480 h 620"/>
                <a:gd name="T28" fmla="*/ 0 w 616"/>
                <a:gd name="T29" fmla="*/ 611 h 620"/>
                <a:gd name="T30" fmla="*/ 133 w 616"/>
                <a:gd name="T31" fmla="*/ 620 h 620"/>
                <a:gd name="T32" fmla="*/ 147 w 616"/>
                <a:gd name="T33" fmla="*/ 611 h 620"/>
                <a:gd name="T34" fmla="*/ 147 w 616"/>
                <a:gd name="T35" fmla="*/ 480 h 620"/>
                <a:gd name="T36" fmla="*/ 99 w 616"/>
                <a:gd name="T37" fmla="*/ 471 h 620"/>
                <a:gd name="T38" fmla="*/ 249 w 616"/>
                <a:gd name="T39" fmla="*/ 471 h 620"/>
                <a:gd name="T40" fmla="*/ 234 w 616"/>
                <a:gd name="T41" fmla="*/ 480 h 620"/>
                <a:gd name="T42" fmla="*/ 234 w 616"/>
                <a:gd name="T43" fmla="*/ 611 h 620"/>
                <a:gd name="T44" fmla="*/ 368 w 616"/>
                <a:gd name="T45" fmla="*/ 620 h 620"/>
                <a:gd name="T46" fmla="*/ 381 w 616"/>
                <a:gd name="T47" fmla="*/ 611 h 620"/>
                <a:gd name="T48" fmla="*/ 381 w 616"/>
                <a:gd name="T49" fmla="*/ 480 h 620"/>
                <a:gd name="T50" fmla="*/ 334 w 616"/>
                <a:gd name="T51" fmla="*/ 471 h 620"/>
                <a:gd name="T52" fmla="*/ 482 w 616"/>
                <a:gd name="T53" fmla="*/ 471 h 620"/>
                <a:gd name="T54" fmla="*/ 469 w 616"/>
                <a:gd name="T55" fmla="*/ 480 h 620"/>
                <a:gd name="T56" fmla="*/ 469 w 616"/>
                <a:gd name="T57" fmla="*/ 611 h 620"/>
                <a:gd name="T58" fmla="*/ 601 w 616"/>
                <a:gd name="T59" fmla="*/ 620 h 620"/>
                <a:gd name="T60" fmla="*/ 616 w 616"/>
                <a:gd name="T61" fmla="*/ 611 h 620"/>
                <a:gd name="T62" fmla="*/ 616 w 616"/>
                <a:gd name="T63" fmla="*/ 480 h 620"/>
                <a:gd name="T64" fmla="*/ 601 w 616"/>
                <a:gd name="T65" fmla="*/ 471 h 620"/>
                <a:gd name="T66" fmla="*/ 246 w 616"/>
                <a:gd name="T67" fmla="*/ 286 h 620"/>
                <a:gd name="T68" fmla="*/ 226 w 616"/>
                <a:gd name="T69" fmla="*/ 287 h 620"/>
                <a:gd name="T70" fmla="*/ 215 w 616"/>
                <a:gd name="T71" fmla="*/ 276 h 620"/>
                <a:gd name="T72" fmla="*/ 210 w 616"/>
                <a:gd name="T73" fmla="*/ 272 h 620"/>
                <a:gd name="T74" fmla="*/ 203 w 616"/>
                <a:gd name="T75" fmla="*/ 51 h 620"/>
                <a:gd name="T76" fmla="*/ 207 w 616"/>
                <a:gd name="T77" fmla="*/ 36 h 620"/>
                <a:gd name="T78" fmla="*/ 219 w 616"/>
                <a:gd name="T79" fmla="*/ 27 h 620"/>
                <a:gd name="T80" fmla="*/ 387 w 616"/>
                <a:gd name="T81" fmla="*/ 26 h 620"/>
                <a:gd name="T82" fmla="*/ 405 w 616"/>
                <a:gd name="T83" fmla="*/ 32 h 620"/>
                <a:gd name="T84" fmla="*/ 412 w 616"/>
                <a:gd name="T85" fmla="*/ 46 h 620"/>
                <a:gd name="T86" fmla="*/ 412 w 616"/>
                <a:gd name="T87" fmla="*/ 260 h 620"/>
                <a:gd name="T88" fmla="*/ 401 w 616"/>
                <a:gd name="T89" fmla="*/ 276 h 620"/>
                <a:gd name="T90" fmla="*/ 397 w 616"/>
                <a:gd name="T91" fmla="*/ 285 h 620"/>
                <a:gd name="T92" fmla="*/ 374 w 616"/>
                <a:gd name="T93" fmla="*/ 287 h 620"/>
                <a:gd name="T94" fmla="*/ 365 w 616"/>
                <a:gd name="T95" fmla="*/ 28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6" h="620">
                  <a:moveTo>
                    <a:pt x="601" y="471"/>
                  </a:moveTo>
                  <a:lnTo>
                    <a:pt x="569" y="471"/>
                  </a:lnTo>
                  <a:lnTo>
                    <a:pt x="569" y="394"/>
                  </a:lnTo>
                  <a:lnTo>
                    <a:pt x="569" y="394"/>
                  </a:lnTo>
                  <a:lnTo>
                    <a:pt x="567" y="388"/>
                  </a:lnTo>
                  <a:lnTo>
                    <a:pt x="566" y="383"/>
                  </a:lnTo>
                  <a:lnTo>
                    <a:pt x="565" y="379"/>
                  </a:lnTo>
                  <a:lnTo>
                    <a:pt x="561" y="375"/>
                  </a:lnTo>
                  <a:lnTo>
                    <a:pt x="556" y="371"/>
                  </a:lnTo>
                  <a:lnTo>
                    <a:pt x="552" y="369"/>
                  </a:lnTo>
                  <a:lnTo>
                    <a:pt x="547" y="368"/>
                  </a:lnTo>
                  <a:lnTo>
                    <a:pt x="542" y="367"/>
                  </a:lnTo>
                  <a:lnTo>
                    <a:pt x="334" y="367"/>
                  </a:lnTo>
                  <a:lnTo>
                    <a:pt x="334" y="313"/>
                  </a:lnTo>
                  <a:lnTo>
                    <a:pt x="466" y="313"/>
                  </a:lnTo>
                  <a:lnTo>
                    <a:pt x="466" y="313"/>
                  </a:lnTo>
                  <a:lnTo>
                    <a:pt x="472" y="311"/>
                  </a:lnTo>
                  <a:lnTo>
                    <a:pt x="477" y="307"/>
                  </a:lnTo>
                  <a:lnTo>
                    <a:pt x="480" y="303"/>
                  </a:lnTo>
                  <a:lnTo>
                    <a:pt x="481" y="298"/>
                  </a:lnTo>
                  <a:lnTo>
                    <a:pt x="481" y="15"/>
                  </a:lnTo>
                  <a:lnTo>
                    <a:pt x="481" y="15"/>
                  </a:lnTo>
                  <a:lnTo>
                    <a:pt x="480" y="9"/>
                  </a:lnTo>
                  <a:lnTo>
                    <a:pt x="477" y="4"/>
                  </a:lnTo>
                  <a:lnTo>
                    <a:pt x="472" y="1"/>
                  </a:lnTo>
                  <a:lnTo>
                    <a:pt x="466" y="0"/>
                  </a:lnTo>
                  <a:lnTo>
                    <a:pt x="149" y="0"/>
                  </a:lnTo>
                  <a:lnTo>
                    <a:pt x="149" y="0"/>
                  </a:lnTo>
                  <a:lnTo>
                    <a:pt x="144" y="1"/>
                  </a:lnTo>
                  <a:lnTo>
                    <a:pt x="138" y="4"/>
                  </a:lnTo>
                  <a:lnTo>
                    <a:pt x="136" y="9"/>
                  </a:lnTo>
                  <a:lnTo>
                    <a:pt x="134" y="15"/>
                  </a:lnTo>
                  <a:lnTo>
                    <a:pt x="134" y="298"/>
                  </a:lnTo>
                  <a:lnTo>
                    <a:pt x="134" y="298"/>
                  </a:lnTo>
                  <a:lnTo>
                    <a:pt x="136" y="303"/>
                  </a:lnTo>
                  <a:lnTo>
                    <a:pt x="138" y="307"/>
                  </a:lnTo>
                  <a:lnTo>
                    <a:pt x="144" y="311"/>
                  </a:lnTo>
                  <a:lnTo>
                    <a:pt x="149" y="313"/>
                  </a:lnTo>
                  <a:lnTo>
                    <a:pt x="281" y="313"/>
                  </a:lnTo>
                  <a:lnTo>
                    <a:pt x="281" y="367"/>
                  </a:lnTo>
                  <a:lnTo>
                    <a:pt x="74" y="367"/>
                  </a:lnTo>
                  <a:lnTo>
                    <a:pt x="74" y="367"/>
                  </a:lnTo>
                  <a:lnTo>
                    <a:pt x="68" y="368"/>
                  </a:lnTo>
                  <a:lnTo>
                    <a:pt x="63" y="369"/>
                  </a:lnTo>
                  <a:lnTo>
                    <a:pt x="59" y="371"/>
                  </a:lnTo>
                  <a:lnTo>
                    <a:pt x="55" y="375"/>
                  </a:lnTo>
                  <a:lnTo>
                    <a:pt x="52" y="379"/>
                  </a:lnTo>
                  <a:lnTo>
                    <a:pt x="49" y="383"/>
                  </a:lnTo>
                  <a:lnTo>
                    <a:pt x="48" y="388"/>
                  </a:lnTo>
                  <a:lnTo>
                    <a:pt x="47" y="394"/>
                  </a:lnTo>
                  <a:lnTo>
                    <a:pt x="47" y="471"/>
                  </a:lnTo>
                  <a:lnTo>
                    <a:pt x="14" y="471"/>
                  </a:lnTo>
                  <a:lnTo>
                    <a:pt x="14" y="471"/>
                  </a:lnTo>
                  <a:lnTo>
                    <a:pt x="8" y="472"/>
                  </a:lnTo>
                  <a:lnTo>
                    <a:pt x="4" y="476"/>
                  </a:lnTo>
                  <a:lnTo>
                    <a:pt x="0" y="480"/>
                  </a:lnTo>
                  <a:lnTo>
                    <a:pt x="0" y="485"/>
                  </a:lnTo>
                  <a:lnTo>
                    <a:pt x="0" y="605"/>
                  </a:lnTo>
                  <a:lnTo>
                    <a:pt x="0" y="605"/>
                  </a:lnTo>
                  <a:lnTo>
                    <a:pt x="0" y="611"/>
                  </a:lnTo>
                  <a:lnTo>
                    <a:pt x="4" y="615"/>
                  </a:lnTo>
                  <a:lnTo>
                    <a:pt x="8" y="619"/>
                  </a:lnTo>
                  <a:lnTo>
                    <a:pt x="14" y="620"/>
                  </a:lnTo>
                  <a:lnTo>
                    <a:pt x="133" y="620"/>
                  </a:lnTo>
                  <a:lnTo>
                    <a:pt x="133" y="620"/>
                  </a:lnTo>
                  <a:lnTo>
                    <a:pt x="138" y="619"/>
                  </a:lnTo>
                  <a:lnTo>
                    <a:pt x="143" y="615"/>
                  </a:lnTo>
                  <a:lnTo>
                    <a:pt x="147" y="611"/>
                  </a:lnTo>
                  <a:lnTo>
                    <a:pt x="148" y="605"/>
                  </a:lnTo>
                  <a:lnTo>
                    <a:pt x="148" y="485"/>
                  </a:lnTo>
                  <a:lnTo>
                    <a:pt x="148" y="485"/>
                  </a:lnTo>
                  <a:lnTo>
                    <a:pt x="147" y="480"/>
                  </a:lnTo>
                  <a:lnTo>
                    <a:pt x="143" y="476"/>
                  </a:lnTo>
                  <a:lnTo>
                    <a:pt x="138" y="472"/>
                  </a:lnTo>
                  <a:lnTo>
                    <a:pt x="133" y="471"/>
                  </a:lnTo>
                  <a:lnTo>
                    <a:pt x="99" y="471"/>
                  </a:lnTo>
                  <a:lnTo>
                    <a:pt x="99" y="419"/>
                  </a:lnTo>
                  <a:lnTo>
                    <a:pt x="281" y="419"/>
                  </a:lnTo>
                  <a:lnTo>
                    <a:pt x="281" y="471"/>
                  </a:lnTo>
                  <a:lnTo>
                    <a:pt x="249" y="471"/>
                  </a:lnTo>
                  <a:lnTo>
                    <a:pt x="249" y="471"/>
                  </a:lnTo>
                  <a:lnTo>
                    <a:pt x="242" y="472"/>
                  </a:lnTo>
                  <a:lnTo>
                    <a:pt x="238" y="476"/>
                  </a:lnTo>
                  <a:lnTo>
                    <a:pt x="234" y="480"/>
                  </a:lnTo>
                  <a:lnTo>
                    <a:pt x="234" y="485"/>
                  </a:lnTo>
                  <a:lnTo>
                    <a:pt x="234" y="605"/>
                  </a:lnTo>
                  <a:lnTo>
                    <a:pt x="234" y="605"/>
                  </a:lnTo>
                  <a:lnTo>
                    <a:pt x="234" y="611"/>
                  </a:lnTo>
                  <a:lnTo>
                    <a:pt x="238" y="615"/>
                  </a:lnTo>
                  <a:lnTo>
                    <a:pt x="242" y="619"/>
                  </a:lnTo>
                  <a:lnTo>
                    <a:pt x="249" y="620"/>
                  </a:lnTo>
                  <a:lnTo>
                    <a:pt x="368" y="620"/>
                  </a:lnTo>
                  <a:lnTo>
                    <a:pt x="368" y="620"/>
                  </a:lnTo>
                  <a:lnTo>
                    <a:pt x="373" y="619"/>
                  </a:lnTo>
                  <a:lnTo>
                    <a:pt x="377" y="615"/>
                  </a:lnTo>
                  <a:lnTo>
                    <a:pt x="381" y="611"/>
                  </a:lnTo>
                  <a:lnTo>
                    <a:pt x="383" y="605"/>
                  </a:lnTo>
                  <a:lnTo>
                    <a:pt x="383" y="485"/>
                  </a:lnTo>
                  <a:lnTo>
                    <a:pt x="383" y="485"/>
                  </a:lnTo>
                  <a:lnTo>
                    <a:pt x="381" y="480"/>
                  </a:lnTo>
                  <a:lnTo>
                    <a:pt x="377" y="476"/>
                  </a:lnTo>
                  <a:lnTo>
                    <a:pt x="373" y="472"/>
                  </a:lnTo>
                  <a:lnTo>
                    <a:pt x="368" y="471"/>
                  </a:lnTo>
                  <a:lnTo>
                    <a:pt x="334" y="471"/>
                  </a:lnTo>
                  <a:lnTo>
                    <a:pt x="334" y="419"/>
                  </a:lnTo>
                  <a:lnTo>
                    <a:pt x="516" y="419"/>
                  </a:lnTo>
                  <a:lnTo>
                    <a:pt x="516" y="471"/>
                  </a:lnTo>
                  <a:lnTo>
                    <a:pt x="482" y="471"/>
                  </a:lnTo>
                  <a:lnTo>
                    <a:pt x="482" y="471"/>
                  </a:lnTo>
                  <a:lnTo>
                    <a:pt x="477" y="472"/>
                  </a:lnTo>
                  <a:lnTo>
                    <a:pt x="473" y="476"/>
                  </a:lnTo>
                  <a:lnTo>
                    <a:pt x="469" y="480"/>
                  </a:lnTo>
                  <a:lnTo>
                    <a:pt x="467" y="485"/>
                  </a:lnTo>
                  <a:lnTo>
                    <a:pt x="467" y="605"/>
                  </a:lnTo>
                  <a:lnTo>
                    <a:pt x="467" y="605"/>
                  </a:lnTo>
                  <a:lnTo>
                    <a:pt x="469" y="611"/>
                  </a:lnTo>
                  <a:lnTo>
                    <a:pt x="473" y="615"/>
                  </a:lnTo>
                  <a:lnTo>
                    <a:pt x="477" y="619"/>
                  </a:lnTo>
                  <a:lnTo>
                    <a:pt x="482" y="620"/>
                  </a:lnTo>
                  <a:lnTo>
                    <a:pt x="601" y="620"/>
                  </a:lnTo>
                  <a:lnTo>
                    <a:pt x="601" y="620"/>
                  </a:lnTo>
                  <a:lnTo>
                    <a:pt x="608" y="619"/>
                  </a:lnTo>
                  <a:lnTo>
                    <a:pt x="612" y="615"/>
                  </a:lnTo>
                  <a:lnTo>
                    <a:pt x="616" y="611"/>
                  </a:lnTo>
                  <a:lnTo>
                    <a:pt x="616" y="605"/>
                  </a:lnTo>
                  <a:lnTo>
                    <a:pt x="616" y="485"/>
                  </a:lnTo>
                  <a:lnTo>
                    <a:pt x="616" y="485"/>
                  </a:lnTo>
                  <a:lnTo>
                    <a:pt x="616" y="480"/>
                  </a:lnTo>
                  <a:lnTo>
                    <a:pt x="612" y="476"/>
                  </a:lnTo>
                  <a:lnTo>
                    <a:pt x="608" y="472"/>
                  </a:lnTo>
                  <a:lnTo>
                    <a:pt x="601" y="471"/>
                  </a:lnTo>
                  <a:lnTo>
                    <a:pt x="601" y="471"/>
                  </a:lnTo>
                  <a:close/>
                  <a:moveTo>
                    <a:pt x="252" y="280"/>
                  </a:moveTo>
                  <a:lnTo>
                    <a:pt x="252" y="280"/>
                  </a:lnTo>
                  <a:lnTo>
                    <a:pt x="249" y="283"/>
                  </a:lnTo>
                  <a:lnTo>
                    <a:pt x="246" y="286"/>
                  </a:lnTo>
                  <a:lnTo>
                    <a:pt x="244" y="287"/>
                  </a:lnTo>
                  <a:lnTo>
                    <a:pt x="241" y="287"/>
                  </a:lnTo>
                  <a:lnTo>
                    <a:pt x="226" y="287"/>
                  </a:lnTo>
                  <a:lnTo>
                    <a:pt x="226" y="287"/>
                  </a:lnTo>
                  <a:lnTo>
                    <a:pt x="222" y="287"/>
                  </a:lnTo>
                  <a:lnTo>
                    <a:pt x="218" y="285"/>
                  </a:lnTo>
                  <a:lnTo>
                    <a:pt x="215" y="280"/>
                  </a:lnTo>
                  <a:lnTo>
                    <a:pt x="215" y="276"/>
                  </a:lnTo>
                  <a:lnTo>
                    <a:pt x="215" y="276"/>
                  </a:lnTo>
                  <a:lnTo>
                    <a:pt x="215" y="276"/>
                  </a:lnTo>
                  <a:lnTo>
                    <a:pt x="215" y="276"/>
                  </a:lnTo>
                  <a:lnTo>
                    <a:pt x="210" y="272"/>
                  </a:lnTo>
                  <a:lnTo>
                    <a:pt x="206" y="267"/>
                  </a:lnTo>
                  <a:lnTo>
                    <a:pt x="203" y="260"/>
                  </a:lnTo>
                  <a:lnTo>
                    <a:pt x="203" y="255"/>
                  </a:lnTo>
                  <a:lnTo>
                    <a:pt x="203" y="51"/>
                  </a:lnTo>
                  <a:lnTo>
                    <a:pt x="203" y="51"/>
                  </a:lnTo>
                  <a:lnTo>
                    <a:pt x="203" y="46"/>
                  </a:lnTo>
                  <a:lnTo>
                    <a:pt x="205" y="40"/>
                  </a:lnTo>
                  <a:lnTo>
                    <a:pt x="207" y="36"/>
                  </a:lnTo>
                  <a:lnTo>
                    <a:pt x="210" y="32"/>
                  </a:lnTo>
                  <a:lnTo>
                    <a:pt x="210" y="32"/>
                  </a:lnTo>
                  <a:lnTo>
                    <a:pt x="214" y="30"/>
                  </a:lnTo>
                  <a:lnTo>
                    <a:pt x="219" y="27"/>
                  </a:lnTo>
                  <a:lnTo>
                    <a:pt x="223" y="26"/>
                  </a:lnTo>
                  <a:lnTo>
                    <a:pt x="229" y="26"/>
                  </a:lnTo>
                  <a:lnTo>
                    <a:pt x="387" y="26"/>
                  </a:lnTo>
                  <a:lnTo>
                    <a:pt x="387" y="26"/>
                  </a:lnTo>
                  <a:lnTo>
                    <a:pt x="392" y="26"/>
                  </a:lnTo>
                  <a:lnTo>
                    <a:pt x="397" y="27"/>
                  </a:lnTo>
                  <a:lnTo>
                    <a:pt x="401" y="30"/>
                  </a:lnTo>
                  <a:lnTo>
                    <a:pt x="405" y="32"/>
                  </a:lnTo>
                  <a:lnTo>
                    <a:pt x="405" y="32"/>
                  </a:lnTo>
                  <a:lnTo>
                    <a:pt x="408" y="36"/>
                  </a:lnTo>
                  <a:lnTo>
                    <a:pt x="411" y="40"/>
                  </a:lnTo>
                  <a:lnTo>
                    <a:pt x="412" y="46"/>
                  </a:lnTo>
                  <a:lnTo>
                    <a:pt x="412" y="51"/>
                  </a:lnTo>
                  <a:lnTo>
                    <a:pt x="412" y="255"/>
                  </a:lnTo>
                  <a:lnTo>
                    <a:pt x="412" y="255"/>
                  </a:lnTo>
                  <a:lnTo>
                    <a:pt x="412" y="260"/>
                  </a:lnTo>
                  <a:lnTo>
                    <a:pt x="409" y="267"/>
                  </a:lnTo>
                  <a:lnTo>
                    <a:pt x="405" y="272"/>
                  </a:lnTo>
                  <a:lnTo>
                    <a:pt x="401" y="276"/>
                  </a:lnTo>
                  <a:lnTo>
                    <a:pt x="401" y="276"/>
                  </a:lnTo>
                  <a:lnTo>
                    <a:pt x="401" y="276"/>
                  </a:lnTo>
                  <a:lnTo>
                    <a:pt x="401" y="276"/>
                  </a:lnTo>
                  <a:lnTo>
                    <a:pt x="400" y="280"/>
                  </a:lnTo>
                  <a:lnTo>
                    <a:pt x="397" y="285"/>
                  </a:lnTo>
                  <a:lnTo>
                    <a:pt x="393" y="287"/>
                  </a:lnTo>
                  <a:lnTo>
                    <a:pt x="389" y="287"/>
                  </a:lnTo>
                  <a:lnTo>
                    <a:pt x="374" y="287"/>
                  </a:lnTo>
                  <a:lnTo>
                    <a:pt x="374" y="287"/>
                  </a:lnTo>
                  <a:lnTo>
                    <a:pt x="372" y="287"/>
                  </a:lnTo>
                  <a:lnTo>
                    <a:pt x="369" y="286"/>
                  </a:lnTo>
                  <a:lnTo>
                    <a:pt x="366" y="283"/>
                  </a:lnTo>
                  <a:lnTo>
                    <a:pt x="365" y="280"/>
                  </a:lnTo>
                  <a:lnTo>
                    <a:pt x="252" y="2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104" name="Freeform 275"/>
            <p:cNvSpPr>
              <a:spLocks/>
            </p:cNvSpPr>
            <p:nvPr/>
          </p:nvSpPr>
          <p:spPr bwMode="auto">
            <a:xfrm>
              <a:off x="6643688" y="6226175"/>
              <a:ext cx="6350" cy="6350"/>
            </a:xfrm>
            <a:custGeom>
              <a:avLst/>
              <a:gdLst>
                <a:gd name="T0" fmla="*/ 4 w 8"/>
                <a:gd name="T1" fmla="*/ 8 h 8"/>
                <a:gd name="T2" fmla="*/ 4 w 8"/>
                <a:gd name="T3" fmla="*/ 8 h 8"/>
                <a:gd name="T4" fmla="*/ 6 w 8"/>
                <a:gd name="T5" fmla="*/ 7 h 8"/>
                <a:gd name="T6" fmla="*/ 8 w 8"/>
                <a:gd name="T7" fmla="*/ 4 h 8"/>
                <a:gd name="T8" fmla="*/ 8 w 8"/>
                <a:gd name="T9" fmla="*/ 4 h 8"/>
                <a:gd name="T10" fmla="*/ 6 w 8"/>
                <a:gd name="T11" fmla="*/ 2 h 8"/>
                <a:gd name="T12" fmla="*/ 4 w 8"/>
                <a:gd name="T13" fmla="*/ 0 h 8"/>
                <a:gd name="T14" fmla="*/ 4 w 8"/>
                <a:gd name="T15" fmla="*/ 0 h 8"/>
                <a:gd name="T16" fmla="*/ 1 w 8"/>
                <a:gd name="T17" fmla="*/ 2 h 8"/>
                <a:gd name="T18" fmla="*/ 0 w 8"/>
                <a:gd name="T19" fmla="*/ 4 h 8"/>
                <a:gd name="T20" fmla="*/ 0 w 8"/>
                <a:gd name="T21" fmla="*/ 4 h 8"/>
                <a:gd name="T22" fmla="*/ 1 w 8"/>
                <a:gd name="T23" fmla="*/ 7 h 8"/>
                <a:gd name="T24" fmla="*/ 4 w 8"/>
                <a:gd name="T25" fmla="*/ 8 h 8"/>
                <a:gd name="T26" fmla="*/ 4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8"/>
                  </a:moveTo>
                  <a:lnTo>
                    <a:pt x="4" y="8"/>
                  </a:lnTo>
                  <a:lnTo>
                    <a:pt x="6" y="7"/>
                  </a:lnTo>
                  <a:lnTo>
                    <a:pt x="8" y="4"/>
                  </a:lnTo>
                  <a:lnTo>
                    <a:pt x="8" y="4"/>
                  </a:lnTo>
                  <a:lnTo>
                    <a:pt x="6" y="2"/>
                  </a:lnTo>
                  <a:lnTo>
                    <a:pt x="4" y="0"/>
                  </a:lnTo>
                  <a:lnTo>
                    <a:pt x="4" y="0"/>
                  </a:lnTo>
                  <a:lnTo>
                    <a:pt x="1" y="2"/>
                  </a:lnTo>
                  <a:lnTo>
                    <a:pt x="0" y="4"/>
                  </a:lnTo>
                  <a:lnTo>
                    <a:pt x="0" y="4"/>
                  </a:lnTo>
                  <a:lnTo>
                    <a:pt x="1" y="7"/>
                  </a:lnTo>
                  <a:lnTo>
                    <a:pt x="4" y="8"/>
                  </a:lnTo>
                  <a:lnTo>
                    <a:pt x="4"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105" name="Freeform 276"/>
            <p:cNvSpPr>
              <a:spLocks noEditPoints="1"/>
            </p:cNvSpPr>
            <p:nvPr/>
          </p:nvSpPr>
          <p:spPr bwMode="auto">
            <a:xfrm>
              <a:off x="6621463" y="6205538"/>
              <a:ext cx="152400" cy="188913"/>
            </a:xfrm>
            <a:custGeom>
              <a:avLst/>
              <a:gdLst>
                <a:gd name="T0" fmla="*/ 193 w 193"/>
                <a:gd name="T1" fmla="*/ 17 h 237"/>
                <a:gd name="T2" fmla="*/ 188 w 193"/>
                <a:gd name="T3" fmla="*/ 5 h 237"/>
                <a:gd name="T4" fmla="*/ 18 w 193"/>
                <a:gd name="T5" fmla="*/ 0 h 237"/>
                <a:gd name="T6" fmla="*/ 6 w 193"/>
                <a:gd name="T7" fmla="*/ 5 h 237"/>
                <a:gd name="T8" fmla="*/ 0 w 193"/>
                <a:gd name="T9" fmla="*/ 17 h 237"/>
                <a:gd name="T10" fmla="*/ 2 w 193"/>
                <a:gd name="T11" fmla="*/ 228 h 237"/>
                <a:gd name="T12" fmla="*/ 18 w 193"/>
                <a:gd name="T13" fmla="*/ 237 h 237"/>
                <a:gd name="T14" fmla="*/ 182 w 193"/>
                <a:gd name="T15" fmla="*/ 236 h 237"/>
                <a:gd name="T16" fmla="*/ 193 w 193"/>
                <a:gd name="T17" fmla="*/ 221 h 237"/>
                <a:gd name="T18" fmla="*/ 11 w 193"/>
                <a:gd name="T19" fmla="*/ 20 h 237"/>
                <a:gd name="T20" fmla="*/ 16 w 193"/>
                <a:gd name="T21" fmla="*/ 12 h 237"/>
                <a:gd name="T22" fmla="*/ 174 w 193"/>
                <a:gd name="T23" fmla="*/ 11 h 237"/>
                <a:gd name="T24" fmla="*/ 182 w 193"/>
                <a:gd name="T25" fmla="*/ 16 h 237"/>
                <a:gd name="T26" fmla="*/ 182 w 193"/>
                <a:gd name="T27" fmla="*/ 37 h 237"/>
                <a:gd name="T28" fmla="*/ 177 w 193"/>
                <a:gd name="T29" fmla="*/ 46 h 237"/>
                <a:gd name="T30" fmla="*/ 19 w 193"/>
                <a:gd name="T31" fmla="*/ 47 h 237"/>
                <a:gd name="T32" fmla="*/ 12 w 193"/>
                <a:gd name="T33" fmla="*/ 42 h 237"/>
                <a:gd name="T34" fmla="*/ 11 w 193"/>
                <a:gd name="T35" fmla="*/ 64 h 237"/>
                <a:gd name="T36" fmla="*/ 14 w 193"/>
                <a:gd name="T37" fmla="*/ 59 h 237"/>
                <a:gd name="T38" fmla="*/ 174 w 193"/>
                <a:gd name="T39" fmla="*/ 56 h 237"/>
                <a:gd name="T40" fmla="*/ 180 w 193"/>
                <a:gd name="T41" fmla="*/ 59 h 237"/>
                <a:gd name="T42" fmla="*/ 182 w 193"/>
                <a:gd name="T43" fmla="*/ 83 h 237"/>
                <a:gd name="T44" fmla="*/ 180 w 193"/>
                <a:gd name="T45" fmla="*/ 89 h 237"/>
                <a:gd name="T46" fmla="*/ 19 w 193"/>
                <a:gd name="T47" fmla="*/ 91 h 237"/>
                <a:gd name="T48" fmla="*/ 14 w 193"/>
                <a:gd name="T49" fmla="*/ 89 h 237"/>
                <a:gd name="T50" fmla="*/ 11 w 193"/>
                <a:gd name="T51" fmla="*/ 64 h 237"/>
                <a:gd name="T52" fmla="*/ 12 w 193"/>
                <a:gd name="T53" fmla="*/ 106 h 237"/>
                <a:gd name="T54" fmla="*/ 19 w 193"/>
                <a:gd name="T55" fmla="*/ 101 h 237"/>
                <a:gd name="T56" fmla="*/ 177 w 193"/>
                <a:gd name="T57" fmla="*/ 102 h 237"/>
                <a:gd name="T58" fmla="*/ 182 w 193"/>
                <a:gd name="T59" fmla="*/ 110 h 237"/>
                <a:gd name="T60" fmla="*/ 182 w 193"/>
                <a:gd name="T61" fmla="*/ 132 h 237"/>
                <a:gd name="T62" fmla="*/ 174 w 193"/>
                <a:gd name="T63" fmla="*/ 137 h 237"/>
                <a:gd name="T64" fmla="*/ 16 w 193"/>
                <a:gd name="T65" fmla="*/ 136 h 237"/>
                <a:gd name="T66" fmla="*/ 11 w 193"/>
                <a:gd name="T67" fmla="*/ 128 h 237"/>
                <a:gd name="T68" fmla="*/ 11 w 193"/>
                <a:gd name="T69" fmla="*/ 155 h 237"/>
                <a:gd name="T70" fmla="*/ 16 w 193"/>
                <a:gd name="T71" fmla="*/ 147 h 237"/>
                <a:gd name="T72" fmla="*/ 174 w 193"/>
                <a:gd name="T73" fmla="*/ 147 h 237"/>
                <a:gd name="T74" fmla="*/ 182 w 193"/>
                <a:gd name="T75" fmla="*/ 152 h 237"/>
                <a:gd name="T76" fmla="*/ 182 w 193"/>
                <a:gd name="T77" fmla="*/ 174 h 237"/>
                <a:gd name="T78" fmla="*/ 177 w 193"/>
                <a:gd name="T79" fmla="*/ 182 h 237"/>
                <a:gd name="T80" fmla="*/ 19 w 193"/>
                <a:gd name="T81" fmla="*/ 182 h 237"/>
                <a:gd name="T82" fmla="*/ 12 w 193"/>
                <a:gd name="T83" fmla="*/ 176 h 237"/>
                <a:gd name="T84" fmla="*/ 19 w 193"/>
                <a:gd name="T85" fmla="*/ 228 h 237"/>
                <a:gd name="T86" fmla="*/ 14 w 193"/>
                <a:gd name="T87" fmla="*/ 225 h 237"/>
                <a:gd name="T88" fmla="*/ 11 w 193"/>
                <a:gd name="T89" fmla="*/ 201 h 237"/>
                <a:gd name="T90" fmla="*/ 14 w 193"/>
                <a:gd name="T91" fmla="*/ 194 h 237"/>
                <a:gd name="T92" fmla="*/ 174 w 193"/>
                <a:gd name="T93" fmla="*/ 191 h 237"/>
                <a:gd name="T94" fmla="*/ 180 w 193"/>
                <a:gd name="T95" fmla="*/ 194 h 237"/>
                <a:gd name="T96" fmla="*/ 182 w 193"/>
                <a:gd name="T97" fmla="*/ 218 h 237"/>
                <a:gd name="T98" fmla="*/ 180 w 193"/>
                <a:gd name="T99" fmla="*/ 225 h 237"/>
                <a:gd name="T100" fmla="*/ 19 w 193"/>
                <a:gd name="T101" fmla="*/ 22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3" h="237">
                  <a:moveTo>
                    <a:pt x="193" y="221"/>
                  </a:moveTo>
                  <a:lnTo>
                    <a:pt x="193" y="17"/>
                  </a:lnTo>
                  <a:lnTo>
                    <a:pt x="193" y="17"/>
                  </a:lnTo>
                  <a:lnTo>
                    <a:pt x="192" y="11"/>
                  </a:lnTo>
                  <a:lnTo>
                    <a:pt x="188" y="5"/>
                  </a:lnTo>
                  <a:lnTo>
                    <a:pt x="188" y="5"/>
                  </a:lnTo>
                  <a:lnTo>
                    <a:pt x="182" y="1"/>
                  </a:lnTo>
                  <a:lnTo>
                    <a:pt x="176" y="0"/>
                  </a:lnTo>
                  <a:lnTo>
                    <a:pt x="18" y="0"/>
                  </a:lnTo>
                  <a:lnTo>
                    <a:pt x="18" y="0"/>
                  </a:lnTo>
                  <a:lnTo>
                    <a:pt x="11" y="1"/>
                  </a:lnTo>
                  <a:lnTo>
                    <a:pt x="6" y="5"/>
                  </a:lnTo>
                  <a:lnTo>
                    <a:pt x="6" y="5"/>
                  </a:lnTo>
                  <a:lnTo>
                    <a:pt x="2" y="11"/>
                  </a:lnTo>
                  <a:lnTo>
                    <a:pt x="0" y="17"/>
                  </a:lnTo>
                  <a:lnTo>
                    <a:pt x="0" y="221"/>
                  </a:lnTo>
                  <a:lnTo>
                    <a:pt x="0" y="221"/>
                  </a:lnTo>
                  <a:lnTo>
                    <a:pt x="2" y="228"/>
                  </a:lnTo>
                  <a:lnTo>
                    <a:pt x="6" y="233"/>
                  </a:lnTo>
                  <a:lnTo>
                    <a:pt x="11" y="236"/>
                  </a:lnTo>
                  <a:lnTo>
                    <a:pt x="18" y="237"/>
                  </a:lnTo>
                  <a:lnTo>
                    <a:pt x="176" y="237"/>
                  </a:lnTo>
                  <a:lnTo>
                    <a:pt x="176" y="237"/>
                  </a:lnTo>
                  <a:lnTo>
                    <a:pt x="182" y="236"/>
                  </a:lnTo>
                  <a:lnTo>
                    <a:pt x="188" y="233"/>
                  </a:lnTo>
                  <a:lnTo>
                    <a:pt x="192" y="228"/>
                  </a:lnTo>
                  <a:lnTo>
                    <a:pt x="193" y="221"/>
                  </a:lnTo>
                  <a:lnTo>
                    <a:pt x="193" y="221"/>
                  </a:lnTo>
                  <a:close/>
                  <a:moveTo>
                    <a:pt x="11" y="20"/>
                  </a:moveTo>
                  <a:lnTo>
                    <a:pt x="11" y="20"/>
                  </a:lnTo>
                  <a:lnTo>
                    <a:pt x="12" y="16"/>
                  </a:lnTo>
                  <a:lnTo>
                    <a:pt x="14" y="13"/>
                  </a:lnTo>
                  <a:lnTo>
                    <a:pt x="16" y="12"/>
                  </a:lnTo>
                  <a:lnTo>
                    <a:pt x="19" y="11"/>
                  </a:lnTo>
                  <a:lnTo>
                    <a:pt x="174" y="11"/>
                  </a:lnTo>
                  <a:lnTo>
                    <a:pt x="174" y="11"/>
                  </a:lnTo>
                  <a:lnTo>
                    <a:pt x="177" y="12"/>
                  </a:lnTo>
                  <a:lnTo>
                    <a:pt x="180" y="13"/>
                  </a:lnTo>
                  <a:lnTo>
                    <a:pt x="182" y="16"/>
                  </a:lnTo>
                  <a:lnTo>
                    <a:pt x="182" y="20"/>
                  </a:lnTo>
                  <a:lnTo>
                    <a:pt x="182" y="37"/>
                  </a:lnTo>
                  <a:lnTo>
                    <a:pt x="182" y="37"/>
                  </a:lnTo>
                  <a:lnTo>
                    <a:pt x="182" y="42"/>
                  </a:lnTo>
                  <a:lnTo>
                    <a:pt x="180" y="44"/>
                  </a:lnTo>
                  <a:lnTo>
                    <a:pt x="177" y="46"/>
                  </a:lnTo>
                  <a:lnTo>
                    <a:pt x="174" y="47"/>
                  </a:lnTo>
                  <a:lnTo>
                    <a:pt x="19" y="47"/>
                  </a:lnTo>
                  <a:lnTo>
                    <a:pt x="19" y="47"/>
                  </a:lnTo>
                  <a:lnTo>
                    <a:pt x="16" y="46"/>
                  </a:lnTo>
                  <a:lnTo>
                    <a:pt x="14" y="44"/>
                  </a:lnTo>
                  <a:lnTo>
                    <a:pt x="12" y="42"/>
                  </a:lnTo>
                  <a:lnTo>
                    <a:pt x="11" y="37"/>
                  </a:lnTo>
                  <a:lnTo>
                    <a:pt x="11" y="20"/>
                  </a:lnTo>
                  <a:close/>
                  <a:moveTo>
                    <a:pt x="11" y="64"/>
                  </a:moveTo>
                  <a:lnTo>
                    <a:pt x="11" y="64"/>
                  </a:lnTo>
                  <a:lnTo>
                    <a:pt x="12" y="62"/>
                  </a:lnTo>
                  <a:lnTo>
                    <a:pt x="14" y="59"/>
                  </a:lnTo>
                  <a:lnTo>
                    <a:pt x="16" y="56"/>
                  </a:lnTo>
                  <a:lnTo>
                    <a:pt x="19" y="56"/>
                  </a:lnTo>
                  <a:lnTo>
                    <a:pt x="174" y="56"/>
                  </a:lnTo>
                  <a:lnTo>
                    <a:pt x="174" y="56"/>
                  </a:lnTo>
                  <a:lnTo>
                    <a:pt x="177" y="56"/>
                  </a:lnTo>
                  <a:lnTo>
                    <a:pt x="180" y="59"/>
                  </a:lnTo>
                  <a:lnTo>
                    <a:pt x="182" y="62"/>
                  </a:lnTo>
                  <a:lnTo>
                    <a:pt x="182" y="64"/>
                  </a:lnTo>
                  <a:lnTo>
                    <a:pt x="182" y="83"/>
                  </a:lnTo>
                  <a:lnTo>
                    <a:pt x="182" y="83"/>
                  </a:lnTo>
                  <a:lnTo>
                    <a:pt x="182" y="86"/>
                  </a:lnTo>
                  <a:lnTo>
                    <a:pt x="180" y="89"/>
                  </a:lnTo>
                  <a:lnTo>
                    <a:pt x="177" y="91"/>
                  </a:lnTo>
                  <a:lnTo>
                    <a:pt x="174" y="91"/>
                  </a:lnTo>
                  <a:lnTo>
                    <a:pt x="19" y="91"/>
                  </a:lnTo>
                  <a:lnTo>
                    <a:pt x="19" y="91"/>
                  </a:lnTo>
                  <a:lnTo>
                    <a:pt x="16" y="91"/>
                  </a:lnTo>
                  <a:lnTo>
                    <a:pt x="14" y="89"/>
                  </a:lnTo>
                  <a:lnTo>
                    <a:pt x="12" y="86"/>
                  </a:lnTo>
                  <a:lnTo>
                    <a:pt x="11" y="83"/>
                  </a:lnTo>
                  <a:lnTo>
                    <a:pt x="11" y="64"/>
                  </a:lnTo>
                  <a:close/>
                  <a:moveTo>
                    <a:pt x="11" y="110"/>
                  </a:moveTo>
                  <a:lnTo>
                    <a:pt x="11" y="110"/>
                  </a:lnTo>
                  <a:lnTo>
                    <a:pt x="12" y="106"/>
                  </a:lnTo>
                  <a:lnTo>
                    <a:pt x="14" y="104"/>
                  </a:lnTo>
                  <a:lnTo>
                    <a:pt x="16" y="102"/>
                  </a:lnTo>
                  <a:lnTo>
                    <a:pt x="19" y="101"/>
                  </a:lnTo>
                  <a:lnTo>
                    <a:pt x="174" y="101"/>
                  </a:lnTo>
                  <a:lnTo>
                    <a:pt x="174" y="101"/>
                  </a:lnTo>
                  <a:lnTo>
                    <a:pt x="177" y="102"/>
                  </a:lnTo>
                  <a:lnTo>
                    <a:pt x="180" y="104"/>
                  </a:lnTo>
                  <a:lnTo>
                    <a:pt x="182" y="106"/>
                  </a:lnTo>
                  <a:lnTo>
                    <a:pt x="182" y="110"/>
                  </a:lnTo>
                  <a:lnTo>
                    <a:pt x="182" y="128"/>
                  </a:lnTo>
                  <a:lnTo>
                    <a:pt x="182" y="128"/>
                  </a:lnTo>
                  <a:lnTo>
                    <a:pt x="182" y="132"/>
                  </a:lnTo>
                  <a:lnTo>
                    <a:pt x="180" y="135"/>
                  </a:lnTo>
                  <a:lnTo>
                    <a:pt x="177" y="136"/>
                  </a:lnTo>
                  <a:lnTo>
                    <a:pt x="174" y="137"/>
                  </a:lnTo>
                  <a:lnTo>
                    <a:pt x="19" y="137"/>
                  </a:lnTo>
                  <a:lnTo>
                    <a:pt x="19" y="137"/>
                  </a:lnTo>
                  <a:lnTo>
                    <a:pt x="16" y="136"/>
                  </a:lnTo>
                  <a:lnTo>
                    <a:pt x="14" y="135"/>
                  </a:lnTo>
                  <a:lnTo>
                    <a:pt x="12" y="132"/>
                  </a:lnTo>
                  <a:lnTo>
                    <a:pt x="11" y="128"/>
                  </a:lnTo>
                  <a:lnTo>
                    <a:pt x="11" y="110"/>
                  </a:lnTo>
                  <a:close/>
                  <a:moveTo>
                    <a:pt x="11" y="155"/>
                  </a:moveTo>
                  <a:lnTo>
                    <a:pt x="11" y="155"/>
                  </a:lnTo>
                  <a:lnTo>
                    <a:pt x="12" y="152"/>
                  </a:lnTo>
                  <a:lnTo>
                    <a:pt x="14" y="149"/>
                  </a:lnTo>
                  <a:lnTo>
                    <a:pt x="16" y="147"/>
                  </a:lnTo>
                  <a:lnTo>
                    <a:pt x="19" y="147"/>
                  </a:lnTo>
                  <a:lnTo>
                    <a:pt x="174" y="147"/>
                  </a:lnTo>
                  <a:lnTo>
                    <a:pt x="174" y="147"/>
                  </a:lnTo>
                  <a:lnTo>
                    <a:pt x="177" y="147"/>
                  </a:lnTo>
                  <a:lnTo>
                    <a:pt x="180" y="149"/>
                  </a:lnTo>
                  <a:lnTo>
                    <a:pt x="182" y="152"/>
                  </a:lnTo>
                  <a:lnTo>
                    <a:pt x="182" y="155"/>
                  </a:lnTo>
                  <a:lnTo>
                    <a:pt x="182" y="174"/>
                  </a:lnTo>
                  <a:lnTo>
                    <a:pt x="182" y="174"/>
                  </a:lnTo>
                  <a:lnTo>
                    <a:pt x="182" y="176"/>
                  </a:lnTo>
                  <a:lnTo>
                    <a:pt x="180" y="179"/>
                  </a:lnTo>
                  <a:lnTo>
                    <a:pt x="177" y="182"/>
                  </a:lnTo>
                  <a:lnTo>
                    <a:pt x="174" y="182"/>
                  </a:lnTo>
                  <a:lnTo>
                    <a:pt x="19" y="182"/>
                  </a:lnTo>
                  <a:lnTo>
                    <a:pt x="19" y="182"/>
                  </a:lnTo>
                  <a:lnTo>
                    <a:pt x="16" y="182"/>
                  </a:lnTo>
                  <a:lnTo>
                    <a:pt x="14" y="179"/>
                  </a:lnTo>
                  <a:lnTo>
                    <a:pt x="12" y="176"/>
                  </a:lnTo>
                  <a:lnTo>
                    <a:pt x="11" y="174"/>
                  </a:lnTo>
                  <a:lnTo>
                    <a:pt x="11" y="155"/>
                  </a:lnTo>
                  <a:close/>
                  <a:moveTo>
                    <a:pt x="19" y="228"/>
                  </a:moveTo>
                  <a:lnTo>
                    <a:pt x="19" y="228"/>
                  </a:lnTo>
                  <a:lnTo>
                    <a:pt x="16" y="226"/>
                  </a:lnTo>
                  <a:lnTo>
                    <a:pt x="14" y="225"/>
                  </a:lnTo>
                  <a:lnTo>
                    <a:pt x="12" y="222"/>
                  </a:lnTo>
                  <a:lnTo>
                    <a:pt x="11" y="218"/>
                  </a:lnTo>
                  <a:lnTo>
                    <a:pt x="11" y="201"/>
                  </a:lnTo>
                  <a:lnTo>
                    <a:pt x="11" y="201"/>
                  </a:lnTo>
                  <a:lnTo>
                    <a:pt x="12" y="197"/>
                  </a:lnTo>
                  <a:lnTo>
                    <a:pt x="14" y="194"/>
                  </a:lnTo>
                  <a:lnTo>
                    <a:pt x="16" y="193"/>
                  </a:lnTo>
                  <a:lnTo>
                    <a:pt x="19" y="191"/>
                  </a:lnTo>
                  <a:lnTo>
                    <a:pt x="174" y="191"/>
                  </a:lnTo>
                  <a:lnTo>
                    <a:pt x="174" y="191"/>
                  </a:lnTo>
                  <a:lnTo>
                    <a:pt x="177" y="193"/>
                  </a:lnTo>
                  <a:lnTo>
                    <a:pt x="180" y="194"/>
                  </a:lnTo>
                  <a:lnTo>
                    <a:pt x="182" y="197"/>
                  </a:lnTo>
                  <a:lnTo>
                    <a:pt x="182" y="201"/>
                  </a:lnTo>
                  <a:lnTo>
                    <a:pt x="182" y="218"/>
                  </a:lnTo>
                  <a:lnTo>
                    <a:pt x="182" y="218"/>
                  </a:lnTo>
                  <a:lnTo>
                    <a:pt x="182" y="222"/>
                  </a:lnTo>
                  <a:lnTo>
                    <a:pt x="180" y="225"/>
                  </a:lnTo>
                  <a:lnTo>
                    <a:pt x="177" y="226"/>
                  </a:lnTo>
                  <a:lnTo>
                    <a:pt x="174" y="228"/>
                  </a:lnTo>
                  <a:lnTo>
                    <a:pt x="19" y="2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106" name="Freeform 277"/>
            <p:cNvSpPr>
              <a:spLocks/>
            </p:cNvSpPr>
            <p:nvPr/>
          </p:nvSpPr>
          <p:spPr bwMode="auto">
            <a:xfrm>
              <a:off x="6691313" y="6369050"/>
              <a:ext cx="58738" cy="6350"/>
            </a:xfrm>
            <a:custGeom>
              <a:avLst/>
              <a:gdLst>
                <a:gd name="T0" fmla="*/ 70 w 74"/>
                <a:gd name="T1" fmla="*/ 0 h 8"/>
                <a:gd name="T2" fmla="*/ 6 w 74"/>
                <a:gd name="T3" fmla="*/ 0 h 8"/>
                <a:gd name="T4" fmla="*/ 6 w 74"/>
                <a:gd name="T5" fmla="*/ 0 h 8"/>
                <a:gd name="T6" fmla="*/ 2 w 74"/>
                <a:gd name="T7" fmla="*/ 1 h 8"/>
                <a:gd name="T8" fmla="*/ 0 w 74"/>
                <a:gd name="T9" fmla="*/ 4 h 8"/>
                <a:gd name="T10" fmla="*/ 0 w 74"/>
                <a:gd name="T11" fmla="*/ 4 h 8"/>
                <a:gd name="T12" fmla="*/ 2 w 74"/>
                <a:gd name="T13" fmla="*/ 7 h 8"/>
                <a:gd name="T14" fmla="*/ 6 w 74"/>
                <a:gd name="T15" fmla="*/ 8 h 8"/>
                <a:gd name="T16" fmla="*/ 70 w 74"/>
                <a:gd name="T17" fmla="*/ 8 h 8"/>
                <a:gd name="T18" fmla="*/ 70 w 74"/>
                <a:gd name="T19" fmla="*/ 8 h 8"/>
                <a:gd name="T20" fmla="*/ 74 w 74"/>
                <a:gd name="T21" fmla="*/ 7 h 8"/>
                <a:gd name="T22" fmla="*/ 74 w 74"/>
                <a:gd name="T23" fmla="*/ 4 h 8"/>
                <a:gd name="T24" fmla="*/ 74 w 74"/>
                <a:gd name="T25" fmla="*/ 4 h 8"/>
                <a:gd name="T26" fmla="*/ 74 w 74"/>
                <a:gd name="T27" fmla="*/ 1 h 8"/>
                <a:gd name="T28" fmla="*/ 70 w 74"/>
                <a:gd name="T29" fmla="*/ 0 h 8"/>
                <a:gd name="T30" fmla="*/ 70 w 74"/>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70" y="0"/>
                  </a:moveTo>
                  <a:lnTo>
                    <a:pt x="6" y="0"/>
                  </a:lnTo>
                  <a:lnTo>
                    <a:pt x="6" y="0"/>
                  </a:lnTo>
                  <a:lnTo>
                    <a:pt x="2" y="1"/>
                  </a:lnTo>
                  <a:lnTo>
                    <a:pt x="0" y="4"/>
                  </a:lnTo>
                  <a:lnTo>
                    <a:pt x="0" y="4"/>
                  </a:lnTo>
                  <a:lnTo>
                    <a:pt x="2" y="7"/>
                  </a:lnTo>
                  <a:lnTo>
                    <a:pt x="6" y="8"/>
                  </a:lnTo>
                  <a:lnTo>
                    <a:pt x="70" y="8"/>
                  </a:lnTo>
                  <a:lnTo>
                    <a:pt x="70" y="8"/>
                  </a:lnTo>
                  <a:lnTo>
                    <a:pt x="74" y="7"/>
                  </a:lnTo>
                  <a:lnTo>
                    <a:pt x="74" y="4"/>
                  </a:lnTo>
                  <a:lnTo>
                    <a:pt x="74" y="4"/>
                  </a:lnTo>
                  <a:lnTo>
                    <a:pt x="74" y="1"/>
                  </a:lnTo>
                  <a:lnTo>
                    <a:pt x="70" y="0"/>
                  </a:lnTo>
                  <a:lnTo>
                    <a:pt x="7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grpSp>
      <p:sp>
        <p:nvSpPr>
          <p:cNvPr id="109" name="Freeform 2"/>
          <p:cNvSpPr>
            <a:spLocks/>
          </p:cNvSpPr>
          <p:nvPr/>
        </p:nvSpPr>
        <p:spPr bwMode="auto">
          <a:xfrm>
            <a:off x="7775541" y="2647052"/>
            <a:ext cx="550753" cy="341974"/>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37000"/>
            </a:schemeClr>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32" name="フローチャート: 磁気ディスク 131"/>
          <p:cNvSpPr/>
          <p:nvPr/>
        </p:nvSpPr>
        <p:spPr>
          <a:xfrm>
            <a:off x="7936100" y="2787962"/>
            <a:ext cx="209097" cy="161925"/>
          </a:xfrm>
          <a:prstGeom prst="flowChartMagneticDisk">
            <a:avLst/>
          </a:prstGeom>
          <a:solidFill>
            <a:schemeClr val="bg1"/>
          </a:solidFill>
          <a:ln>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133" name="図形グループ 132"/>
          <p:cNvGrpSpPr/>
          <p:nvPr/>
        </p:nvGrpSpPr>
        <p:grpSpPr>
          <a:xfrm>
            <a:off x="5810830" y="1021595"/>
            <a:ext cx="1167047" cy="1167667"/>
            <a:chOff x="6527188" y="1873634"/>
            <a:chExt cx="1167047" cy="1167667"/>
          </a:xfrm>
        </p:grpSpPr>
        <p:sp>
          <p:nvSpPr>
            <p:cNvPr id="134" name="Oval 190"/>
            <p:cNvSpPr/>
            <p:nvPr/>
          </p:nvSpPr>
          <p:spPr>
            <a:xfrm>
              <a:off x="6597083" y="1929762"/>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135" name="ドーナツ 134"/>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nvGrpSpPr>
          <p:cNvPr id="136" name="図形グループ 135"/>
          <p:cNvGrpSpPr/>
          <p:nvPr/>
        </p:nvGrpSpPr>
        <p:grpSpPr>
          <a:xfrm>
            <a:off x="5811847" y="2232787"/>
            <a:ext cx="1167047" cy="1167667"/>
            <a:chOff x="6527188" y="1873634"/>
            <a:chExt cx="1167047" cy="1167667"/>
          </a:xfrm>
        </p:grpSpPr>
        <p:sp>
          <p:nvSpPr>
            <p:cNvPr id="137" name="Oval 190"/>
            <p:cNvSpPr/>
            <p:nvPr/>
          </p:nvSpPr>
          <p:spPr>
            <a:xfrm>
              <a:off x="6597083" y="1929762"/>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138" name="ドーナツ 137"/>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nvGrpSpPr>
          <p:cNvPr id="139" name="図形グループ 138"/>
          <p:cNvGrpSpPr/>
          <p:nvPr/>
        </p:nvGrpSpPr>
        <p:grpSpPr>
          <a:xfrm>
            <a:off x="7432568" y="2240830"/>
            <a:ext cx="1167047" cy="1167667"/>
            <a:chOff x="6527188" y="1873634"/>
            <a:chExt cx="1167047" cy="1167667"/>
          </a:xfrm>
        </p:grpSpPr>
        <p:sp>
          <p:nvSpPr>
            <p:cNvPr id="140" name="Oval 190"/>
            <p:cNvSpPr/>
            <p:nvPr/>
          </p:nvSpPr>
          <p:spPr>
            <a:xfrm>
              <a:off x="6597083" y="1929762"/>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141" name="ドーナツ 140"/>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nvGrpSpPr>
          <p:cNvPr id="142" name="図形グループ 141"/>
          <p:cNvGrpSpPr/>
          <p:nvPr/>
        </p:nvGrpSpPr>
        <p:grpSpPr>
          <a:xfrm>
            <a:off x="5810829" y="3466346"/>
            <a:ext cx="1167047" cy="1167667"/>
            <a:chOff x="6527188" y="1873634"/>
            <a:chExt cx="1167047" cy="1167667"/>
          </a:xfrm>
        </p:grpSpPr>
        <p:sp>
          <p:nvSpPr>
            <p:cNvPr id="143" name="Oval 190"/>
            <p:cNvSpPr/>
            <p:nvPr/>
          </p:nvSpPr>
          <p:spPr>
            <a:xfrm>
              <a:off x="6597083" y="1929762"/>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144" name="ドーナツ 143"/>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nvGrpSpPr>
          <p:cNvPr id="145" name="図形グループ 144"/>
          <p:cNvGrpSpPr/>
          <p:nvPr/>
        </p:nvGrpSpPr>
        <p:grpSpPr>
          <a:xfrm>
            <a:off x="7445564" y="3461168"/>
            <a:ext cx="1167047" cy="1167667"/>
            <a:chOff x="6527188" y="1873634"/>
            <a:chExt cx="1167047" cy="1167667"/>
          </a:xfrm>
        </p:grpSpPr>
        <p:sp>
          <p:nvSpPr>
            <p:cNvPr id="146" name="Oval 190"/>
            <p:cNvSpPr/>
            <p:nvPr/>
          </p:nvSpPr>
          <p:spPr>
            <a:xfrm>
              <a:off x="6597083" y="1929762"/>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147" name="ドーナツ 146"/>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sp>
        <p:nvSpPr>
          <p:cNvPr id="149" name="正方形/長方形 148"/>
          <p:cNvSpPr/>
          <p:nvPr/>
        </p:nvSpPr>
        <p:spPr>
          <a:xfrm rot="2652856">
            <a:off x="3939794" y="2114099"/>
            <a:ext cx="1355388" cy="131647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dirty="0" smtClean="0"/>
          </a:p>
        </p:txBody>
      </p:sp>
      <p:sp>
        <p:nvSpPr>
          <p:cNvPr id="150" name="テキスト ボックス 149"/>
          <p:cNvSpPr txBox="1"/>
          <p:nvPr/>
        </p:nvSpPr>
        <p:spPr>
          <a:xfrm>
            <a:off x="3960834" y="2587671"/>
            <a:ext cx="1313308" cy="369332"/>
          </a:xfrm>
          <a:prstGeom prst="rect">
            <a:avLst/>
          </a:prstGeom>
          <a:noFill/>
        </p:spPr>
        <p:txBody>
          <a:bodyPr wrap="none" rtlCol="0">
            <a:spAutoFit/>
          </a:bodyPr>
          <a:lstStyle/>
          <a:p>
            <a:r>
              <a:rPr kumimoji="1" lang="en-US" altLang="ja-JP" smtClean="0">
                <a:solidFill>
                  <a:schemeClr val="bg1"/>
                </a:solidFill>
              </a:rPr>
              <a:t>Cisco AMP</a:t>
            </a:r>
            <a:endParaRPr kumimoji="1" lang="en-US" altLang="ja-JP" dirty="0" smtClean="0">
              <a:solidFill>
                <a:schemeClr val="bg1"/>
              </a:solidFill>
            </a:endParaRPr>
          </a:p>
        </p:txBody>
      </p:sp>
    </p:spTree>
    <p:extLst>
      <p:ext uri="{BB962C8B-B14F-4D97-AF65-F5344CB8AC3E}">
        <p14:creationId xmlns:p14="http://schemas.microsoft.com/office/powerpoint/2010/main" val="447950459"/>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 Placeholder 63"/>
          <p:cNvSpPr>
            <a:spLocks noGrp="1"/>
          </p:cNvSpPr>
          <p:nvPr>
            <p:ph type="body" sz="quarter" idx="11"/>
          </p:nvPr>
        </p:nvSpPr>
        <p:spPr>
          <a:xfrm>
            <a:off x="4564793" y="1347788"/>
            <a:ext cx="4450619" cy="3083094"/>
          </a:xfrm>
        </p:spPr>
        <p:txBody>
          <a:bodyPr/>
          <a:lstStyle/>
          <a:p>
            <a:r>
              <a:rPr lang="ja-JP" altLang="en-US" dirty="0" smtClean="0"/>
              <a:t>既知のマルウェアを正確に検知</a:t>
            </a:r>
            <a:endParaRPr lang="en-US" altLang="ja-JP" dirty="0" smtClean="0"/>
          </a:p>
          <a:p>
            <a:r>
              <a:rPr lang="ja-JP" altLang="en-US" dirty="0" smtClean="0"/>
              <a:t>分析には</a:t>
            </a:r>
            <a:r>
              <a:rPr lang="en-US" altLang="ja-JP" dirty="0" smtClean="0"/>
              <a:t>SHA256</a:t>
            </a:r>
            <a:r>
              <a:rPr lang="ja-JP" altLang="en-US" dirty="0" smtClean="0"/>
              <a:t>ハッシュを使用しファイル本体は送らずに判定</a:t>
            </a:r>
            <a:endParaRPr lang="en-US" altLang="ja-JP" dirty="0" smtClean="0"/>
          </a:p>
          <a:p>
            <a:r>
              <a:rPr lang="ja-JP" altLang="en-US" dirty="0" smtClean="0"/>
              <a:t>クラウド上の</a:t>
            </a:r>
            <a:r>
              <a:rPr lang="ja-JP" altLang="en-US" dirty="0" smtClean="0"/>
              <a:t>マルウェアハッシュ</a:t>
            </a:r>
            <a:r>
              <a:rPr lang="en-US" altLang="ja-JP" dirty="0" smtClean="0"/>
              <a:t/>
            </a:r>
            <a:br>
              <a:rPr lang="en-US" altLang="ja-JP" dirty="0" smtClean="0"/>
            </a:br>
            <a:r>
              <a:rPr lang="ja-JP" altLang="en-US" dirty="0" smtClean="0"/>
              <a:t>データベース</a:t>
            </a:r>
            <a:r>
              <a:rPr lang="ja-JP" altLang="en-US" dirty="0" smtClean="0"/>
              <a:t>とリアルタイム連動し</a:t>
            </a:r>
            <a:r>
              <a:rPr lang="ja-JP" altLang="en-US" dirty="0" smtClean="0"/>
              <a:t>、</a:t>
            </a:r>
            <a:r>
              <a:rPr lang="en-US" altLang="ja-JP" smtClean="0"/>
              <a:t/>
            </a:r>
            <a:br>
              <a:rPr lang="en-US" altLang="ja-JP" smtClean="0"/>
            </a:br>
            <a:r>
              <a:rPr lang="ja-JP" altLang="en-US" smtClean="0"/>
              <a:t>マルウェア</a:t>
            </a:r>
            <a:r>
              <a:rPr lang="ja-JP" altLang="en-US" dirty="0" smtClean="0"/>
              <a:t>をいち早く検知</a:t>
            </a:r>
            <a:endParaRPr lang="en-US" altLang="ja-JP" dirty="0" smtClean="0"/>
          </a:p>
          <a:p>
            <a:r>
              <a:rPr lang="ja-JP" altLang="en-US" dirty="0" smtClean="0"/>
              <a:t>ファイル名が変わってもハッシュ値が変わらない特性を利用</a:t>
            </a:r>
            <a:r>
              <a:rPr lang="ja-JP" altLang="en-US" dirty="0" smtClean="0"/>
              <a:t>し、追跡</a:t>
            </a:r>
            <a:r>
              <a:rPr lang="ja-JP" altLang="en-US" dirty="0" smtClean="0"/>
              <a:t>検知が可能</a:t>
            </a:r>
            <a:endParaRPr lang="en-US" dirty="0"/>
          </a:p>
        </p:txBody>
      </p:sp>
      <p:sp>
        <p:nvSpPr>
          <p:cNvPr id="2" name="Title 1"/>
          <p:cNvSpPr>
            <a:spLocks noGrp="1"/>
          </p:cNvSpPr>
          <p:nvPr>
            <p:ph type="title"/>
          </p:nvPr>
        </p:nvSpPr>
        <p:spPr/>
        <p:txBody>
          <a:bodyPr/>
          <a:lstStyle/>
          <a:p>
            <a:r>
              <a:rPr lang="ja-JP" altLang="en-US" dirty="0" smtClean="0"/>
              <a:t>ハッシュ エンジン</a:t>
            </a:r>
            <a:endParaRPr lang="en-US" dirty="0"/>
          </a:p>
        </p:txBody>
      </p:sp>
      <p:grpSp>
        <p:nvGrpSpPr>
          <p:cNvPr id="65" name="broadcast 1"/>
          <p:cNvGrpSpPr/>
          <p:nvPr/>
        </p:nvGrpSpPr>
        <p:grpSpPr>
          <a:xfrm rot="5400000" flipH="1">
            <a:off x="2153229" y="2336490"/>
            <a:ext cx="561244" cy="313139"/>
            <a:chOff x="7276917" y="-1142821"/>
            <a:chExt cx="1150202" cy="641572"/>
          </a:xfrm>
        </p:grpSpPr>
        <p:sp>
          <p:nvSpPr>
            <p:cNvPr id="66" name="Freeform 194"/>
            <p:cNvSpPr>
              <a:spLocks/>
            </p:cNvSpPr>
            <p:nvPr/>
          </p:nvSpPr>
          <p:spPr bwMode="auto">
            <a:xfrm rot="16200000">
              <a:off x="7753757" y="-1307547"/>
              <a:ext cx="190739" cy="520191"/>
            </a:xfrm>
            <a:custGeom>
              <a:avLst/>
              <a:gdLst>
                <a:gd name="T0" fmla="*/ 179 w 194"/>
                <a:gd name="T1" fmla="*/ 446 h 536"/>
                <a:gd name="T2" fmla="*/ 146 w 194"/>
                <a:gd name="T3" fmla="*/ 407 h 536"/>
                <a:gd name="T4" fmla="*/ 123 w 194"/>
                <a:gd name="T5" fmla="*/ 363 h 536"/>
                <a:gd name="T6" fmla="*/ 110 w 194"/>
                <a:gd name="T7" fmla="*/ 316 h 536"/>
                <a:gd name="T8" fmla="*/ 105 w 194"/>
                <a:gd name="T9" fmla="*/ 269 h 536"/>
                <a:gd name="T10" fmla="*/ 105 w 194"/>
                <a:gd name="T11" fmla="*/ 248 h 536"/>
                <a:gd name="T12" fmla="*/ 112 w 194"/>
                <a:gd name="T13" fmla="*/ 207 h 536"/>
                <a:gd name="T14" fmla="*/ 118 w 194"/>
                <a:gd name="T15" fmla="*/ 188 h 536"/>
                <a:gd name="T16" fmla="*/ 128 w 194"/>
                <a:gd name="T17" fmla="*/ 161 h 536"/>
                <a:gd name="T18" fmla="*/ 142 w 194"/>
                <a:gd name="T19" fmla="*/ 136 h 536"/>
                <a:gd name="T20" fmla="*/ 159 w 194"/>
                <a:gd name="T21" fmla="*/ 113 h 536"/>
                <a:gd name="T22" fmla="*/ 179 w 194"/>
                <a:gd name="T23" fmla="*/ 90 h 536"/>
                <a:gd name="T24" fmla="*/ 186 w 194"/>
                <a:gd name="T25" fmla="*/ 82 h 536"/>
                <a:gd name="T26" fmla="*/ 193 w 194"/>
                <a:gd name="T27" fmla="*/ 63 h 536"/>
                <a:gd name="T28" fmla="*/ 193 w 194"/>
                <a:gd name="T29" fmla="*/ 42 h 536"/>
                <a:gd name="T30" fmla="*/ 186 w 194"/>
                <a:gd name="T31" fmla="*/ 24 h 536"/>
                <a:gd name="T32" fmla="*/ 179 w 194"/>
                <a:gd name="T33" fmla="*/ 16 h 536"/>
                <a:gd name="T34" fmla="*/ 161 w 194"/>
                <a:gd name="T35" fmla="*/ 4 h 536"/>
                <a:gd name="T36" fmla="*/ 142 w 194"/>
                <a:gd name="T37" fmla="*/ 0 h 536"/>
                <a:gd name="T38" fmla="*/ 121 w 194"/>
                <a:gd name="T39" fmla="*/ 4 h 536"/>
                <a:gd name="T40" fmla="*/ 104 w 194"/>
                <a:gd name="T41" fmla="*/ 16 h 536"/>
                <a:gd name="T42" fmla="*/ 90 w 194"/>
                <a:gd name="T43" fmla="*/ 31 h 536"/>
                <a:gd name="T44" fmla="*/ 63 w 194"/>
                <a:gd name="T45" fmla="*/ 63 h 536"/>
                <a:gd name="T46" fmla="*/ 43 w 194"/>
                <a:gd name="T47" fmla="*/ 98 h 536"/>
                <a:gd name="T48" fmla="*/ 25 w 194"/>
                <a:gd name="T49" fmla="*/ 135 h 536"/>
                <a:gd name="T50" fmla="*/ 18 w 194"/>
                <a:gd name="T51" fmla="*/ 153 h 536"/>
                <a:gd name="T52" fmla="*/ 5 w 194"/>
                <a:gd name="T53" fmla="*/ 210 h 536"/>
                <a:gd name="T54" fmla="*/ 0 w 194"/>
                <a:gd name="T55" fmla="*/ 269 h 536"/>
                <a:gd name="T56" fmla="*/ 0 w 194"/>
                <a:gd name="T57" fmla="*/ 285 h 536"/>
                <a:gd name="T58" fmla="*/ 3 w 194"/>
                <a:gd name="T59" fmla="*/ 319 h 536"/>
                <a:gd name="T60" fmla="*/ 9 w 194"/>
                <a:gd name="T61" fmla="*/ 353 h 536"/>
                <a:gd name="T62" fmla="*/ 20 w 194"/>
                <a:gd name="T63" fmla="*/ 386 h 536"/>
                <a:gd name="T64" fmla="*/ 32 w 194"/>
                <a:gd name="T65" fmla="*/ 419 h 536"/>
                <a:gd name="T66" fmla="*/ 50 w 194"/>
                <a:gd name="T67" fmla="*/ 450 h 536"/>
                <a:gd name="T68" fmla="*/ 69 w 194"/>
                <a:gd name="T69" fmla="*/ 480 h 536"/>
                <a:gd name="T70" fmla="*/ 91 w 194"/>
                <a:gd name="T71" fmla="*/ 507 h 536"/>
                <a:gd name="T72" fmla="*/ 104 w 194"/>
                <a:gd name="T73" fmla="*/ 521 h 536"/>
                <a:gd name="T74" fmla="*/ 121 w 194"/>
                <a:gd name="T75" fmla="*/ 533 h 536"/>
                <a:gd name="T76" fmla="*/ 142 w 194"/>
                <a:gd name="T77" fmla="*/ 536 h 536"/>
                <a:gd name="T78" fmla="*/ 151 w 194"/>
                <a:gd name="T79" fmla="*/ 535 h 536"/>
                <a:gd name="T80" fmla="*/ 171 w 194"/>
                <a:gd name="T81" fmla="*/ 528 h 536"/>
                <a:gd name="T82" fmla="*/ 179 w 194"/>
                <a:gd name="T83" fmla="*/ 521 h 536"/>
                <a:gd name="T84" fmla="*/ 187 w 194"/>
                <a:gd name="T85" fmla="*/ 507 h 536"/>
                <a:gd name="T86" fmla="*/ 193 w 194"/>
                <a:gd name="T87" fmla="*/ 492 h 536"/>
                <a:gd name="T88" fmla="*/ 193 w 194"/>
                <a:gd name="T89" fmla="*/ 474 h 536"/>
                <a:gd name="T90" fmla="*/ 189 w 194"/>
                <a:gd name="T91" fmla="*/ 462 h 536"/>
                <a:gd name="T92" fmla="*/ 183 w 194"/>
                <a:gd name="T93" fmla="*/ 452 h 536"/>
                <a:gd name="T94" fmla="*/ 179 w 194"/>
                <a:gd name="T95" fmla="*/ 44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536">
                  <a:moveTo>
                    <a:pt x="179" y="446"/>
                  </a:moveTo>
                  <a:lnTo>
                    <a:pt x="179" y="446"/>
                  </a:lnTo>
                  <a:lnTo>
                    <a:pt x="161" y="428"/>
                  </a:lnTo>
                  <a:lnTo>
                    <a:pt x="146" y="407"/>
                  </a:lnTo>
                  <a:lnTo>
                    <a:pt x="134" y="385"/>
                  </a:lnTo>
                  <a:lnTo>
                    <a:pt x="123" y="363"/>
                  </a:lnTo>
                  <a:lnTo>
                    <a:pt x="115" y="340"/>
                  </a:lnTo>
                  <a:lnTo>
                    <a:pt x="110" y="316"/>
                  </a:lnTo>
                  <a:lnTo>
                    <a:pt x="106" y="293"/>
                  </a:lnTo>
                  <a:lnTo>
                    <a:pt x="105" y="269"/>
                  </a:lnTo>
                  <a:lnTo>
                    <a:pt x="105" y="269"/>
                  </a:lnTo>
                  <a:lnTo>
                    <a:pt x="105" y="248"/>
                  </a:lnTo>
                  <a:lnTo>
                    <a:pt x="108" y="227"/>
                  </a:lnTo>
                  <a:lnTo>
                    <a:pt x="112" y="207"/>
                  </a:lnTo>
                  <a:lnTo>
                    <a:pt x="118" y="188"/>
                  </a:lnTo>
                  <a:lnTo>
                    <a:pt x="118" y="188"/>
                  </a:lnTo>
                  <a:lnTo>
                    <a:pt x="123" y="174"/>
                  </a:lnTo>
                  <a:lnTo>
                    <a:pt x="128" y="161"/>
                  </a:lnTo>
                  <a:lnTo>
                    <a:pt x="135" y="149"/>
                  </a:lnTo>
                  <a:lnTo>
                    <a:pt x="142" y="136"/>
                  </a:lnTo>
                  <a:lnTo>
                    <a:pt x="150" y="124"/>
                  </a:lnTo>
                  <a:lnTo>
                    <a:pt x="159" y="113"/>
                  </a:lnTo>
                  <a:lnTo>
                    <a:pt x="168" y="101"/>
                  </a:lnTo>
                  <a:lnTo>
                    <a:pt x="179" y="90"/>
                  </a:lnTo>
                  <a:lnTo>
                    <a:pt x="179" y="90"/>
                  </a:lnTo>
                  <a:lnTo>
                    <a:pt x="186" y="82"/>
                  </a:lnTo>
                  <a:lnTo>
                    <a:pt x="190" y="72"/>
                  </a:lnTo>
                  <a:lnTo>
                    <a:pt x="193" y="63"/>
                  </a:lnTo>
                  <a:lnTo>
                    <a:pt x="194" y="53"/>
                  </a:lnTo>
                  <a:lnTo>
                    <a:pt x="193" y="42"/>
                  </a:lnTo>
                  <a:lnTo>
                    <a:pt x="190" y="33"/>
                  </a:lnTo>
                  <a:lnTo>
                    <a:pt x="186" y="24"/>
                  </a:lnTo>
                  <a:lnTo>
                    <a:pt x="179" y="16"/>
                  </a:lnTo>
                  <a:lnTo>
                    <a:pt x="179" y="16"/>
                  </a:lnTo>
                  <a:lnTo>
                    <a:pt x="171" y="9"/>
                  </a:lnTo>
                  <a:lnTo>
                    <a:pt x="161" y="4"/>
                  </a:lnTo>
                  <a:lnTo>
                    <a:pt x="151" y="1"/>
                  </a:lnTo>
                  <a:lnTo>
                    <a:pt x="142" y="0"/>
                  </a:lnTo>
                  <a:lnTo>
                    <a:pt x="131" y="1"/>
                  </a:lnTo>
                  <a:lnTo>
                    <a:pt x="121" y="4"/>
                  </a:lnTo>
                  <a:lnTo>
                    <a:pt x="113" y="9"/>
                  </a:lnTo>
                  <a:lnTo>
                    <a:pt x="104" y="16"/>
                  </a:lnTo>
                  <a:lnTo>
                    <a:pt x="104" y="16"/>
                  </a:lnTo>
                  <a:lnTo>
                    <a:pt x="90" y="31"/>
                  </a:lnTo>
                  <a:lnTo>
                    <a:pt x="76" y="47"/>
                  </a:lnTo>
                  <a:lnTo>
                    <a:pt x="63" y="63"/>
                  </a:lnTo>
                  <a:lnTo>
                    <a:pt x="53" y="81"/>
                  </a:lnTo>
                  <a:lnTo>
                    <a:pt x="43" y="98"/>
                  </a:lnTo>
                  <a:lnTo>
                    <a:pt x="33" y="116"/>
                  </a:lnTo>
                  <a:lnTo>
                    <a:pt x="25" y="135"/>
                  </a:lnTo>
                  <a:lnTo>
                    <a:pt x="18" y="153"/>
                  </a:lnTo>
                  <a:lnTo>
                    <a:pt x="18" y="153"/>
                  </a:lnTo>
                  <a:lnTo>
                    <a:pt x="10" y="182"/>
                  </a:lnTo>
                  <a:lnTo>
                    <a:pt x="5" y="210"/>
                  </a:lnTo>
                  <a:lnTo>
                    <a:pt x="1" y="239"/>
                  </a:lnTo>
                  <a:lnTo>
                    <a:pt x="0" y="269"/>
                  </a:lnTo>
                  <a:lnTo>
                    <a:pt x="0" y="269"/>
                  </a:lnTo>
                  <a:lnTo>
                    <a:pt x="0" y="285"/>
                  </a:lnTo>
                  <a:lnTo>
                    <a:pt x="1" y="302"/>
                  </a:lnTo>
                  <a:lnTo>
                    <a:pt x="3" y="319"/>
                  </a:lnTo>
                  <a:lnTo>
                    <a:pt x="6" y="337"/>
                  </a:lnTo>
                  <a:lnTo>
                    <a:pt x="9" y="353"/>
                  </a:lnTo>
                  <a:lnTo>
                    <a:pt x="14" y="370"/>
                  </a:lnTo>
                  <a:lnTo>
                    <a:pt x="20" y="386"/>
                  </a:lnTo>
                  <a:lnTo>
                    <a:pt x="25" y="402"/>
                  </a:lnTo>
                  <a:lnTo>
                    <a:pt x="32" y="419"/>
                  </a:lnTo>
                  <a:lnTo>
                    <a:pt x="40" y="435"/>
                  </a:lnTo>
                  <a:lnTo>
                    <a:pt x="50" y="450"/>
                  </a:lnTo>
                  <a:lnTo>
                    <a:pt x="59" y="465"/>
                  </a:lnTo>
                  <a:lnTo>
                    <a:pt x="69" y="480"/>
                  </a:lnTo>
                  <a:lnTo>
                    <a:pt x="80" y="494"/>
                  </a:lnTo>
                  <a:lnTo>
                    <a:pt x="91" y="507"/>
                  </a:lnTo>
                  <a:lnTo>
                    <a:pt x="104" y="521"/>
                  </a:lnTo>
                  <a:lnTo>
                    <a:pt x="104" y="521"/>
                  </a:lnTo>
                  <a:lnTo>
                    <a:pt x="113" y="528"/>
                  </a:lnTo>
                  <a:lnTo>
                    <a:pt x="121" y="533"/>
                  </a:lnTo>
                  <a:lnTo>
                    <a:pt x="131" y="535"/>
                  </a:lnTo>
                  <a:lnTo>
                    <a:pt x="142" y="536"/>
                  </a:lnTo>
                  <a:lnTo>
                    <a:pt x="142" y="536"/>
                  </a:lnTo>
                  <a:lnTo>
                    <a:pt x="151" y="535"/>
                  </a:lnTo>
                  <a:lnTo>
                    <a:pt x="161" y="533"/>
                  </a:lnTo>
                  <a:lnTo>
                    <a:pt x="171" y="528"/>
                  </a:lnTo>
                  <a:lnTo>
                    <a:pt x="179" y="521"/>
                  </a:lnTo>
                  <a:lnTo>
                    <a:pt x="179" y="521"/>
                  </a:lnTo>
                  <a:lnTo>
                    <a:pt x="183" y="514"/>
                  </a:lnTo>
                  <a:lnTo>
                    <a:pt x="187" y="507"/>
                  </a:lnTo>
                  <a:lnTo>
                    <a:pt x="193" y="492"/>
                  </a:lnTo>
                  <a:lnTo>
                    <a:pt x="193" y="492"/>
                  </a:lnTo>
                  <a:lnTo>
                    <a:pt x="193" y="481"/>
                  </a:lnTo>
                  <a:lnTo>
                    <a:pt x="193" y="474"/>
                  </a:lnTo>
                  <a:lnTo>
                    <a:pt x="191" y="468"/>
                  </a:lnTo>
                  <a:lnTo>
                    <a:pt x="189" y="462"/>
                  </a:lnTo>
                  <a:lnTo>
                    <a:pt x="187" y="457"/>
                  </a:lnTo>
                  <a:lnTo>
                    <a:pt x="183" y="452"/>
                  </a:lnTo>
                  <a:lnTo>
                    <a:pt x="179" y="446"/>
                  </a:lnTo>
                  <a:lnTo>
                    <a:pt x="179" y="446"/>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67" name="Freeform 195"/>
            <p:cNvSpPr>
              <a:spLocks/>
            </p:cNvSpPr>
            <p:nvPr/>
          </p:nvSpPr>
          <p:spPr bwMode="auto">
            <a:xfrm rot="16200000">
              <a:off x="7724859" y="-1272867"/>
              <a:ext cx="254317" cy="826528"/>
            </a:xfrm>
            <a:custGeom>
              <a:avLst/>
              <a:gdLst>
                <a:gd name="T0" fmla="*/ 173 w 262"/>
                <a:gd name="T1" fmla="*/ 846 h 861"/>
                <a:gd name="T2" fmla="*/ 189 w 262"/>
                <a:gd name="T3" fmla="*/ 858 h 861"/>
                <a:gd name="T4" fmla="*/ 210 w 262"/>
                <a:gd name="T5" fmla="*/ 861 h 861"/>
                <a:gd name="T6" fmla="*/ 219 w 262"/>
                <a:gd name="T7" fmla="*/ 860 h 861"/>
                <a:gd name="T8" fmla="*/ 239 w 262"/>
                <a:gd name="T9" fmla="*/ 852 h 861"/>
                <a:gd name="T10" fmla="*/ 247 w 262"/>
                <a:gd name="T11" fmla="*/ 846 h 861"/>
                <a:gd name="T12" fmla="*/ 259 w 262"/>
                <a:gd name="T13" fmla="*/ 829 h 861"/>
                <a:gd name="T14" fmla="*/ 262 w 262"/>
                <a:gd name="T15" fmla="*/ 808 h 861"/>
                <a:gd name="T16" fmla="*/ 259 w 262"/>
                <a:gd name="T17" fmla="*/ 788 h 861"/>
                <a:gd name="T18" fmla="*/ 247 w 262"/>
                <a:gd name="T19" fmla="*/ 771 h 861"/>
                <a:gd name="T20" fmla="*/ 247 w 262"/>
                <a:gd name="T21" fmla="*/ 771 h 861"/>
                <a:gd name="T22" fmla="*/ 214 w 262"/>
                <a:gd name="T23" fmla="*/ 734 h 861"/>
                <a:gd name="T24" fmla="*/ 185 w 262"/>
                <a:gd name="T25" fmla="*/ 695 h 861"/>
                <a:gd name="T26" fmla="*/ 161 w 262"/>
                <a:gd name="T27" fmla="*/ 654 h 861"/>
                <a:gd name="T28" fmla="*/ 141 w 262"/>
                <a:gd name="T29" fmla="*/ 612 h 861"/>
                <a:gd name="T30" fmla="*/ 126 w 262"/>
                <a:gd name="T31" fmla="*/ 568 h 861"/>
                <a:gd name="T32" fmla="*/ 114 w 262"/>
                <a:gd name="T33" fmla="*/ 522 h 861"/>
                <a:gd name="T34" fmla="*/ 109 w 262"/>
                <a:gd name="T35" fmla="*/ 477 h 861"/>
                <a:gd name="T36" fmla="*/ 106 w 262"/>
                <a:gd name="T37" fmla="*/ 429 h 861"/>
                <a:gd name="T38" fmla="*/ 106 w 262"/>
                <a:gd name="T39" fmla="*/ 406 h 861"/>
                <a:gd name="T40" fmla="*/ 111 w 262"/>
                <a:gd name="T41" fmla="*/ 361 h 861"/>
                <a:gd name="T42" fmla="*/ 120 w 262"/>
                <a:gd name="T43" fmla="*/ 315 h 861"/>
                <a:gd name="T44" fmla="*/ 133 w 262"/>
                <a:gd name="T45" fmla="*/ 270 h 861"/>
                <a:gd name="T46" fmla="*/ 150 w 262"/>
                <a:gd name="T47" fmla="*/ 228 h 861"/>
                <a:gd name="T48" fmla="*/ 172 w 262"/>
                <a:gd name="T49" fmla="*/ 185 h 861"/>
                <a:gd name="T50" fmla="*/ 199 w 262"/>
                <a:gd name="T51" fmla="*/ 146 h 861"/>
                <a:gd name="T52" fmla="*/ 230 w 262"/>
                <a:gd name="T53" fmla="*/ 108 h 861"/>
                <a:gd name="T54" fmla="*/ 247 w 262"/>
                <a:gd name="T55" fmla="*/ 89 h 861"/>
                <a:gd name="T56" fmla="*/ 259 w 262"/>
                <a:gd name="T57" fmla="*/ 72 h 861"/>
                <a:gd name="T58" fmla="*/ 262 w 262"/>
                <a:gd name="T59" fmla="*/ 52 h 861"/>
                <a:gd name="T60" fmla="*/ 259 w 262"/>
                <a:gd name="T61" fmla="*/ 33 h 861"/>
                <a:gd name="T62" fmla="*/ 247 w 262"/>
                <a:gd name="T63" fmla="*/ 15 h 861"/>
                <a:gd name="T64" fmla="*/ 239 w 262"/>
                <a:gd name="T65" fmla="*/ 8 h 861"/>
                <a:gd name="T66" fmla="*/ 219 w 262"/>
                <a:gd name="T67" fmla="*/ 0 h 861"/>
                <a:gd name="T68" fmla="*/ 200 w 262"/>
                <a:gd name="T69" fmla="*/ 0 h 861"/>
                <a:gd name="T70" fmla="*/ 181 w 262"/>
                <a:gd name="T71" fmla="*/ 8 h 861"/>
                <a:gd name="T72" fmla="*/ 173 w 262"/>
                <a:gd name="T73" fmla="*/ 15 h 861"/>
                <a:gd name="T74" fmla="*/ 133 w 262"/>
                <a:gd name="T75" fmla="*/ 59 h 861"/>
                <a:gd name="T76" fmla="*/ 97 w 262"/>
                <a:gd name="T77" fmla="*/ 108 h 861"/>
                <a:gd name="T78" fmla="*/ 68 w 262"/>
                <a:gd name="T79" fmla="*/ 157 h 861"/>
                <a:gd name="T80" fmla="*/ 44 w 262"/>
                <a:gd name="T81" fmla="*/ 209 h 861"/>
                <a:gd name="T82" fmla="*/ 24 w 262"/>
                <a:gd name="T83" fmla="*/ 263 h 861"/>
                <a:gd name="T84" fmla="*/ 12 w 262"/>
                <a:gd name="T85" fmla="*/ 318 h 861"/>
                <a:gd name="T86" fmla="*/ 4 w 262"/>
                <a:gd name="T87" fmla="*/ 374 h 861"/>
                <a:gd name="T88" fmla="*/ 0 w 262"/>
                <a:gd name="T89" fmla="*/ 429 h 861"/>
                <a:gd name="T90" fmla="*/ 1 w 262"/>
                <a:gd name="T91" fmla="*/ 458 h 861"/>
                <a:gd name="T92" fmla="*/ 6 w 262"/>
                <a:gd name="T93" fmla="*/ 514 h 861"/>
                <a:gd name="T94" fmla="*/ 17 w 262"/>
                <a:gd name="T95" fmla="*/ 570 h 861"/>
                <a:gd name="T96" fmla="*/ 34 w 262"/>
                <a:gd name="T97" fmla="*/ 624 h 861"/>
                <a:gd name="T98" fmla="*/ 55 w 262"/>
                <a:gd name="T99" fmla="*/ 678 h 861"/>
                <a:gd name="T100" fmla="*/ 82 w 262"/>
                <a:gd name="T101" fmla="*/ 728 h 861"/>
                <a:gd name="T102" fmla="*/ 114 w 262"/>
                <a:gd name="T103" fmla="*/ 778 h 861"/>
                <a:gd name="T104" fmla="*/ 151 w 262"/>
                <a:gd name="T105" fmla="*/ 824 h 861"/>
                <a:gd name="T106" fmla="*/ 173 w 262"/>
                <a:gd name="T107" fmla="*/ 846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2" h="861">
                  <a:moveTo>
                    <a:pt x="173" y="846"/>
                  </a:moveTo>
                  <a:lnTo>
                    <a:pt x="173" y="846"/>
                  </a:lnTo>
                  <a:lnTo>
                    <a:pt x="181" y="852"/>
                  </a:lnTo>
                  <a:lnTo>
                    <a:pt x="189" y="858"/>
                  </a:lnTo>
                  <a:lnTo>
                    <a:pt x="200" y="860"/>
                  </a:lnTo>
                  <a:lnTo>
                    <a:pt x="210" y="861"/>
                  </a:lnTo>
                  <a:lnTo>
                    <a:pt x="210" y="861"/>
                  </a:lnTo>
                  <a:lnTo>
                    <a:pt x="219" y="860"/>
                  </a:lnTo>
                  <a:lnTo>
                    <a:pt x="230" y="858"/>
                  </a:lnTo>
                  <a:lnTo>
                    <a:pt x="239" y="852"/>
                  </a:lnTo>
                  <a:lnTo>
                    <a:pt x="247" y="846"/>
                  </a:lnTo>
                  <a:lnTo>
                    <a:pt x="247" y="846"/>
                  </a:lnTo>
                  <a:lnTo>
                    <a:pt x="254" y="837"/>
                  </a:lnTo>
                  <a:lnTo>
                    <a:pt x="259" y="829"/>
                  </a:lnTo>
                  <a:lnTo>
                    <a:pt x="262" y="818"/>
                  </a:lnTo>
                  <a:lnTo>
                    <a:pt x="262" y="808"/>
                  </a:lnTo>
                  <a:lnTo>
                    <a:pt x="262" y="799"/>
                  </a:lnTo>
                  <a:lnTo>
                    <a:pt x="259" y="788"/>
                  </a:lnTo>
                  <a:lnTo>
                    <a:pt x="254" y="779"/>
                  </a:lnTo>
                  <a:lnTo>
                    <a:pt x="247" y="771"/>
                  </a:lnTo>
                  <a:lnTo>
                    <a:pt x="247" y="771"/>
                  </a:lnTo>
                  <a:lnTo>
                    <a:pt x="247" y="771"/>
                  </a:lnTo>
                  <a:lnTo>
                    <a:pt x="230" y="753"/>
                  </a:lnTo>
                  <a:lnTo>
                    <a:pt x="214" y="734"/>
                  </a:lnTo>
                  <a:lnTo>
                    <a:pt x="199" y="716"/>
                  </a:lnTo>
                  <a:lnTo>
                    <a:pt x="185" y="695"/>
                  </a:lnTo>
                  <a:lnTo>
                    <a:pt x="172" y="675"/>
                  </a:lnTo>
                  <a:lnTo>
                    <a:pt x="161" y="654"/>
                  </a:lnTo>
                  <a:lnTo>
                    <a:pt x="150" y="633"/>
                  </a:lnTo>
                  <a:lnTo>
                    <a:pt x="141" y="612"/>
                  </a:lnTo>
                  <a:lnTo>
                    <a:pt x="133" y="590"/>
                  </a:lnTo>
                  <a:lnTo>
                    <a:pt x="126" y="568"/>
                  </a:lnTo>
                  <a:lnTo>
                    <a:pt x="120" y="545"/>
                  </a:lnTo>
                  <a:lnTo>
                    <a:pt x="114" y="522"/>
                  </a:lnTo>
                  <a:lnTo>
                    <a:pt x="111" y="500"/>
                  </a:lnTo>
                  <a:lnTo>
                    <a:pt x="109" y="477"/>
                  </a:lnTo>
                  <a:lnTo>
                    <a:pt x="106" y="454"/>
                  </a:lnTo>
                  <a:lnTo>
                    <a:pt x="106" y="429"/>
                  </a:lnTo>
                  <a:lnTo>
                    <a:pt x="106" y="429"/>
                  </a:lnTo>
                  <a:lnTo>
                    <a:pt x="106" y="406"/>
                  </a:lnTo>
                  <a:lnTo>
                    <a:pt x="109" y="383"/>
                  </a:lnTo>
                  <a:lnTo>
                    <a:pt x="111" y="361"/>
                  </a:lnTo>
                  <a:lnTo>
                    <a:pt x="114" y="338"/>
                  </a:lnTo>
                  <a:lnTo>
                    <a:pt x="120" y="315"/>
                  </a:lnTo>
                  <a:lnTo>
                    <a:pt x="126" y="293"/>
                  </a:lnTo>
                  <a:lnTo>
                    <a:pt x="133" y="270"/>
                  </a:lnTo>
                  <a:lnTo>
                    <a:pt x="141" y="248"/>
                  </a:lnTo>
                  <a:lnTo>
                    <a:pt x="150" y="228"/>
                  </a:lnTo>
                  <a:lnTo>
                    <a:pt x="161" y="206"/>
                  </a:lnTo>
                  <a:lnTo>
                    <a:pt x="172" y="185"/>
                  </a:lnTo>
                  <a:lnTo>
                    <a:pt x="185" y="165"/>
                  </a:lnTo>
                  <a:lnTo>
                    <a:pt x="199" y="146"/>
                  </a:lnTo>
                  <a:lnTo>
                    <a:pt x="214" y="126"/>
                  </a:lnTo>
                  <a:lnTo>
                    <a:pt x="230" y="108"/>
                  </a:lnTo>
                  <a:lnTo>
                    <a:pt x="247" y="89"/>
                  </a:lnTo>
                  <a:lnTo>
                    <a:pt x="247" y="89"/>
                  </a:lnTo>
                  <a:lnTo>
                    <a:pt x="254" y="81"/>
                  </a:lnTo>
                  <a:lnTo>
                    <a:pt x="259" y="72"/>
                  </a:lnTo>
                  <a:lnTo>
                    <a:pt x="262" y="63"/>
                  </a:lnTo>
                  <a:lnTo>
                    <a:pt x="262" y="52"/>
                  </a:lnTo>
                  <a:lnTo>
                    <a:pt x="262" y="42"/>
                  </a:lnTo>
                  <a:lnTo>
                    <a:pt x="259" y="33"/>
                  </a:lnTo>
                  <a:lnTo>
                    <a:pt x="254" y="23"/>
                  </a:lnTo>
                  <a:lnTo>
                    <a:pt x="247" y="15"/>
                  </a:lnTo>
                  <a:lnTo>
                    <a:pt x="247" y="15"/>
                  </a:lnTo>
                  <a:lnTo>
                    <a:pt x="239" y="8"/>
                  </a:lnTo>
                  <a:lnTo>
                    <a:pt x="230" y="4"/>
                  </a:lnTo>
                  <a:lnTo>
                    <a:pt x="219" y="0"/>
                  </a:lnTo>
                  <a:lnTo>
                    <a:pt x="210" y="0"/>
                  </a:lnTo>
                  <a:lnTo>
                    <a:pt x="200" y="0"/>
                  </a:lnTo>
                  <a:lnTo>
                    <a:pt x="191" y="4"/>
                  </a:lnTo>
                  <a:lnTo>
                    <a:pt x="181" y="8"/>
                  </a:lnTo>
                  <a:lnTo>
                    <a:pt x="173" y="15"/>
                  </a:lnTo>
                  <a:lnTo>
                    <a:pt x="173" y="15"/>
                  </a:lnTo>
                  <a:lnTo>
                    <a:pt x="152" y="37"/>
                  </a:lnTo>
                  <a:lnTo>
                    <a:pt x="133" y="59"/>
                  </a:lnTo>
                  <a:lnTo>
                    <a:pt x="114" y="83"/>
                  </a:lnTo>
                  <a:lnTo>
                    <a:pt x="97" y="108"/>
                  </a:lnTo>
                  <a:lnTo>
                    <a:pt x="82" y="132"/>
                  </a:lnTo>
                  <a:lnTo>
                    <a:pt x="68" y="157"/>
                  </a:lnTo>
                  <a:lnTo>
                    <a:pt x="54" y="183"/>
                  </a:lnTo>
                  <a:lnTo>
                    <a:pt x="44" y="209"/>
                  </a:lnTo>
                  <a:lnTo>
                    <a:pt x="34" y="236"/>
                  </a:lnTo>
                  <a:lnTo>
                    <a:pt x="24" y="263"/>
                  </a:lnTo>
                  <a:lnTo>
                    <a:pt x="17" y="290"/>
                  </a:lnTo>
                  <a:lnTo>
                    <a:pt x="12" y="318"/>
                  </a:lnTo>
                  <a:lnTo>
                    <a:pt x="6" y="346"/>
                  </a:lnTo>
                  <a:lnTo>
                    <a:pt x="4" y="374"/>
                  </a:lnTo>
                  <a:lnTo>
                    <a:pt x="1" y="402"/>
                  </a:lnTo>
                  <a:lnTo>
                    <a:pt x="0" y="429"/>
                  </a:lnTo>
                  <a:lnTo>
                    <a:pt x="0" y="429"/>
                  </a:lnTo>
                  <a:lnTo>
                    <a:pt x="1" y="458"/>
                  </a:lnTo>
                  <a:lnTo>
                    <a:pt x="4" y="486"/>
                  </a:lnTo>
                  <a:lnTo>
                    <a:pt x="6" y="514"/>
                  </a:lnTo>
                  <a:lnTo>
                    <a:pt x="12" y="543"/>
                  </a:lnTo>
                  <a:lnTo>
                    <a:pt x="17" y="570"/>
                  </a:lnTo>
                  <a:lnTo>
                    <a:pt x="24" y="597"/>
                  </a:lnTo>
                  <a:lnTo>
                    <a:pt x="34" y="624"/>
                  </a:lnTo>
                  <a:lnTo>
                    <a:pt x="44" y="651"/>
                  </a:lnTo>
                  <a:lnTo>
                    <a:pt x="55" y="678"/>
                  </a:lnTo>
                  <a:lnTo>
                    <a:pt x="68" y="703"/>
                  </a:lnTo>
                  <a:lnTo>
                    <a:pt x="82" y="728"/>
                  </a:lnTo>
                  <a:lnTo>
                    <a:pt x="97" y="754"/>
                  </a:lnTo>
                  <a:lnTo>
                    <a:pt x="114" y="778"/>
                  </a:lnTo>
                  <a:lnTo>
                    <a:pt x="133" y="801"/>
                  </a:lnTo>
                  <a:lnTo>
                    <a:pt x="151" y="824"/>
                  </a:lnTo>
                  <a:lnTo>
                    <a:pt x="173" y="846"/>
                  </a:lnTo>
                  <a:lnTo>
                    <a:pt x="173" y="846"/>
                  </a:lnTo>
                  <a:close/>
                </a:path>
              </a:pathLst>
            </a:custGeom>
            <a:solidFill>
              <a:schemeClr val="tx1">
                <a:alpha val="67000"/>
              </a:schemeClr>
            </a:solidFill>
            <a:ln>
              <a:noFill/>
            </a:ln>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68" name="Freeform 196"/>
            <p:cNvSpPr>
              <a:spLocks/>
            </p:cNvSpPr>
            <p:nvPr/>
          </p:nvSpPr>
          <p:spPr bwMode="auto">
            <a:xfrm rot="16200000">
              <a:off x="7687289" y="-1241078"/>
              <a:ext cx="329457" cy="1150202"/>
            </a:xfrm>
            <a:custGeom>
              <a:avLst/>
              <a:gdLst>
                <a:gd name="T0" fmla="*/ 288 w 341"/>
                <a:gd name="T1" fmla="*/ 1194 h 1194"/>
                <a:gd name="T2" fmla="*/ 308 w 341"/>
                <a:gd name="T3" fmla="*/ 1190 h 1194"/>
                <a:gd name="T4" fmla="*/ 325 w 341"/>
                <a:gd name="T5" fmla="*/ 1179 h 1194"/>
                <a:gd name="T6" fmla="*/ 332 w 341"/>
                <a:gd name="T7" fmla="*/ 1171 h 1194"/>
                <a:gd name="T8" fmla="*/ 340 w 341"/>
                <a:gd name="T9" fmla="*/ 1152 h 1194"/>
                <a:gd name="T10" fmla="*/ 340 w 341"/>
                <a:gd name="T11" fmla="*/ 1133 h 1194"/>
                <a:gd name="T12" fmla="*/ 333 w 341"/>
                <a:gd name="T13" fmla="*/ 1113 h 1194"/>
                <a:gd name="T14" fmla="*/ 326 w 341"/>
                <a:gd name="T15" fmla="*/ 1105 h 1194"/>
                <a:gd name="T16" fmla="*/ 300 w 341"/>
                <a:gd name="T17" fmla="*/ 1075 h 1194"/>
                <a:gd name="T18" fmla="*/ 251 w 341"/>
                <a:gd name="T19" fmla="*/ 1015 h 1194"/>
                <a:gd name="T20" fmla="*/ 210 w 341"/>
                <a:gd name="T21" fmla="*/ 950 h 1194"/>
                <a:gd name="T22" fmla="*/ 175 w 341"/>
                <a:gd name="T23" fmla="*/ 883 h 1194"/>
                <a:gd name="T24" fmla="*/ 147 w 341"/>
                <a:gd name="T25" fmla="*/ 815 h 1194"/>
                <a:gd name="T26" fmla="*/ 126 w 341"/>
                <a:gd name="T27" fmla="*/ 746 h 1194"/>
                <a:gd name="T28" fmla="*/ 113 w 341"/>
                <a:gd name="T29" fmla="*/ 676 h 1194"/>
                <a:gd name="T30" fmla="*/ 106 w 341"/>
                <a:gd name="T31" fmla="*/ 604 h 1194"/>
                <a:gd name="T32" fmla="*/ 106 w 341"/>
                <a:gd name="T33" fmla="*/ 570 h 1194"/>
                <a:gd name="T34" fmla="*/ 108 w 341"/>
                <a:gd name="T35" fmla="*/ 503 h 1194"/>
                <a:gd name="T36" fmla="*/ 117 w 341"/>
                <a:gd name="T37" fmla="*/ 437 h 1194"/>
                <a:gd name="T38" fmla="*/ 133 w 341"/>
                <a:gd name="T39" fmla="*/ 372 h 1194"/>
                <a:gd name="T40" fmla="*/ 155 w 341"/>
                <a:gd name="T41" fmla="*/ 310 h 1194"/>
                <a:gd name="T42" fmla="*/ 183 w 341"/>
                <a:gd name="T43" fmla="*/ 250 h 1194"/>
                <a:gd name="T44" fmla="*/ 218 w 341"/>
                <a:gd name="T45" fmla="*/ 193 h 1194"/>
                <a:gd name="T46" fmla="*/ 258 w 341"/>
                <a:gd name="T47" fmla="*/ 139 h 1194"/>
                <a:gd name="T48" fmla="*/ 304 w 341"/>
                <a:gd name="T49" fmla="*/ 90 h 1194"/>
                <a:gd name="T50" fmla="*/ 311 w 341"/>
                <a:gd name="T51" fmla="*/ 81 h 1194"/>
                <a:gd name="T52" fmla="*/ 319 w 341"/>
                <a:gd name="T53" fmla="*/ 63 h 1194"/>
                <a:gd name="T54" fmla="*/ 320 w 341"/>
                <a:gd name="T55" fmla="*/ 42 h 1194"/>
                <a:gd name="T56" fmla="*/ 312 w 341"/>
                <a:gd name="T57" fmla="*/ 24 h 1194"/>
                <a:gd name="T58" fmla="*/ 305 w 341"/>
                <a:gd name="T59" fmla="*/ 16 h 1194"/>
                <a:gd name="T60" fmla="*/ 289 w 341"/>
                <a:gd name="T61" fmla="*/ 3 h 1194"/>
                <a:gd name="T62" fmla="*/ 270 w 341"/>
                <a:gd name="T63" fmla="*/ 0 h 1194"/>
                <a:gd name="T64" fmla="*/ 249 w 341"/>
                <a:gd name="T65" fmla="*/ 3 h 1194"/>
                <a:gd name="T66" fmla="*/ 231 w 341"/>
                <a:gd name="T67" fmla="*/ 13 h 1194"/>
                <a:gd name="T68" fmla="*/ 204 w 341"/>
                <a:gd name="T69" fmla="*/ 42 h 1194"/>
                <a:gd name="T70" fmla="*/ 153 w 341"/>
                <a:gd name="T71" fmla="*/ 102 h 1194"/>
                <a:gd name="T72" fmla="*/ 109 w 341"/>
                <a:gd name="T73" fmla="*/ 167 h 1194"/>
                <a:gd name="T74" fmla="*/ 73 w 341"/>
                <a:gd name="T75" fmla="*/ 235 h 1194"/>
                <a:gd name="T76" fmla="*/ 45 w 341"/>
                <a:gd name="T77" fmla="*/ 306 h 1194"/>
                <a:gd name="T78" fmla="*/ 23 w 341"/>
                <a:gd name="T79" fmla="*/ 379 h 1194"/>
                <a:gd name="T80" fmla="*/ 8 w 341"/>
                <a:gd name="T81" fmla="*/ 454 h 1194"/>
                <a:gd name="T82" fmla="*/ 1 w 341"/>
                <a:gd name="T83" fmla="*/ 530 h 1194"/>
                <a:gd name="T84" fmla="*/ 0 w 341"/>
                <a:gd name="T85" fmla="*/ 570 h 1194"/>
                <a:gd name="T86" fmla="*/ 4 w 341"/>
                <a:gd name="T87" fmla="*/ 650 h 1194"/>
                <a:gd name="T88" fmla="*/ 16 w 341"/>
                <a:gd name="T89" fmla="*/ 731 h 1194"/>
                <a:gd name="T90" fmla="*/ 35 w 341"/>
                <a:gd name="T91" fmla="*/ 811 h 1194"/>
                <a:gd name="T92" fmla="*/ 63 w 341"/>
                <a:gd name="T93" fmla="*/ 889 h 1194"/>
                <a:gd name="T94" fmla="*/ 98 w 341"/>
                <a:gd name="T95" fmla="*/ 965 h 1194"/>
                <a:gd name="T96" fmla="*/ 141 w 341"/>
                <a:gd name="T97" fmla="*/ 1040 h 1194"/>
                <a:gd name="T98" fmla="*/ 191 w 341"/>
                <a:gd name="T99" fmla="*/ 1111 h 1194"/>
                <a:gd name="T100" fmla="*/ 250 w 341"/>
                <a:gd name="T101" fmla="*/ 1178 h 1194"/>
                <a:gd name="T102" fmla="*/ 258 w 341"/>
                <a:gd name="T103" fmla="*/ 1185 h 1194"/>
                <a:gd name="T104" fmla="*/ 278 w 341"/>
                <a:gd name="T105" fmla="*/ 1193 h 1194"/>
                <a:gd name="T106" fmla="*/ 288 w 341"/>
                <a:gd name="T107" fmla="*/ 119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1" h="1194">
                  <a:moveTo>
                    <a:pt x="288" y="1194"/>
                  </a:moveTo>
                  <a:lnTo>
                    <a:pt x="288" y="1194"/>
                  </a:lnTo>
                  <a:lnTo>
                    <a:pt x="298" y="1193"/>
                  </a:lnTo>
                  <a:lnTo>
                    <a:pt x="308" y="1190"/>
                  </a:lnTo>
                  <a:lnTo>
                    <a:pt x="317" y="1186"/>
                  </a:lnTo>
                  <a:lnTo>
                    <a:pt x="325" y="1179"/>
                  </a:lnTo>
                  <a:lnTo>
                    <a:pt x="325" y="1179"/>
                  </a:lnTo>
                  <a:lnTo>
                    <a:pt x="332" y="1171"/>
                  </a:lnTo>
                  <a:lnTo>
                    <a:pt x="337" y="1161"/>
                  </a:lnTo>
                  <a:lnTo>
                    <a:pt x="340" y="1152"/>
                  </a:lnTo>
                  <a:lnTo>
                    <a:pt x="341" y="1142"/>
                  </a:lnTo>
                  <a:lnTo>
                    <a:pt x="340" y="1133"/>
                  </a:lnTo>
                  <a:lnTo>
                    <a:pt x="338" y="1122"/>
                  </a:lnTo>
                  <a:lnTo>
                    <a:pt x="333" y="1113"/>
                  </a:lnTo>
                  <a:lnTo>
                    <a:pt x="326" y="1105"/>
                  </a:lnTo>
                  <a:lnTo>
                    <a:pt x="326" y="1105"/>
                  </a:lnTo>
                  <a:lnTo>
                    <a:pt x="326" y="1105"/>
                  </a:lnTo>
                  <a:lnTo>
                    <a:pt x="300" y="1075"/>
                  </a:lnTo>
                  <a:lnTo>
                    <a:pt x="274" y="1045"/>
                  </a:lnTo>
                  <a:lnTo>
                    <a:pt x="251" y="1015"/>
                  </a:lnTo>
                  <a:lnTo>
                    <a:pt x="229" y="983"/>
                  </a:lnTo>
                  <a:lnTo>
                    <a:pt x="210" y="950"/>
                  </a:lnTo>
                  <a:lnTo>
                    <a:pt x="191" y="918"/>
                  </a:lnTo>
                  <a:lnTo>
                    <a:pt x="175" y="883"/>
                  </a:lnTo>
                  <a:lnTo>
                    <a:pt x="160" y="850"/>
                  </a:lnTo>
                  <a:lnTo>
                    <a:pt x="147" y="815"/>
                  </a:lnTo>
                  <a:lnTo>
                    <a:pt x="137" y="781"/>
                  </a:lnTo>
                  <a:lnTo>
                    <a:pt x="126" y="746"/>
                  </a:lnTo>
                  <a:lnTo>
                    <a:pt x="120" y="710"/>
                  </a:lnTo>
                  <a:lnTo>
                    <a:pt x="113" y="676"/>
                  </a:lnTo>
                  <a:lnTo>
                    <a:pt x="109" y="640"/>
                  </a:lnTo>
                  <a:lnTo>
                    <a:pt x="106" y="604"/>
                  </a:lnTo>
                  <a:lnTo>
                    <a:pt x="106" y="570"/>
                  </a:lnTo>
                  <a:lnTo>
                    <a:pt x="106" y="570"/>
                  </a:lnTo>
                  <a:lnTo>
                    <a:pt x="106" y="536"/>
                  </a:lnTo>
                  <a:lnTo>
                    <a:pt x="108" y="503"/>
                  </a:lnTo>
                  <a:lnTo>
                    <a:pt x="113" y="469"/>
                  </a:lnTo>
                  <a:lnTo>
                    <a:pt x="117" y="437"/>
                  </a:lnTo>
                  <a:lnTo>
                    <a:pt x="125" y="405"/>
                  </a:lnTo>
                  <a:lnTo>
                    <a:pt x="133" y="372"/>
                  </a:lnTo>
                  <a:lnTo>
                    <a:pt x="144" y="341"/>
                  </a:lnTo>
                  <a:lnTo>
                    <a:pt x="155" y="310"/>
                  </a:lnTo>
                  <a:lnTo>
                    <a:pt x="168" y="280"/>
                  </a:lnTo>
                  <a:lnTo>
                    <a:pt x="183" y="250"/>
                  </a:lnTo>
                  <a:lnTo>
                    <a:pt x="199" y="221"/>
                  </a:lnTo>
                  <a:lnTo>
                    <a:pt x="218" y="193"/>
                  </a:lnTo>
                  <a:lnTo>
                    <a:pt x="237" y="166"/>
                  </a:lnTo>
                  <a:lnTo>
                    <a:pt x="258" y="139"/>
                  </a:lnTo>
                  <a:lnTo>
                    <a:pt x="280" y="114"/>
                  </a:lnTo>
                  <a:lnTo>
                    <a:pt x="304" y="90"/>
                  </a:lnTo>
                  <a:lnTo>
                    <a:pt x="304" y="90"/>
                  </a:lnTo>
                  <a:lnTo>
                    <a:pt x="311" y="81"/>
                  </a:lnTo>
                  <a:lnTo>
                    <a:pt x="317" y="72"/>
                  </a:lnTo>
                  <a:lnTo>
                    <a:pt x="319" y="63"/>
                  </a:lnTo>
                  <a:lnTo>
                    <a:pt x="320" y="53"/>
                  </a:lnTo>
                  <a:lnTo>
                    <a:pt x="320" y="42"/>
                  </a:lnTo>
                  <a:lnTo>
                    <a:pt x="317" y="33"/>
                  </a:lnTo>
                  <a:lnTo>
                    <a:pt x="312" y="24"/>
                  </a:lnTo>
                  <a:lnTo>
                    <a:pt x="305" y="16"/>
                  </a:lnTo>
                  <a:lnTo>
                    <a:pt x="305" y="16"/>
                  </a:lnTo>
                  <a:lnTo>
                    <a:pt x="297" y="9"/>
                  </a:lnTo>
                  <a:lnTo>
                    <a:pt x="289" y="3"/>
                  </a:lnTo>
                  <a:lnTo>
                    <a:pt x="279" y="1"/>
                  </a:lnTo>
                  <a:lnTo>
                    <a:pt x="270" y="0"/>
                  </a:lnTo>
                  <a:lnTo>
                    <a:pt x="259" y="0"/>
                  </a:lnTo>
                  <a:lnTo>
                    <a:pt x="249" y="3"/>
                  </a:lnTo>
                  <a:lnTo>
                    <a:pt x="240" y="8"/>
                  </a:lnTo>
                  <a:lnTo>
                    <a:pt x="231" y="13"/>
                  </a:lnTo>
                  <a:lnTo>
                    <a:pt x="231" y="13"/>
                  </a:lnTo>
                  <a:lnTo>
                    <a:pt x="204" y="42"/>
                  </a:lnTo>
                  <a:lnTo>
                    <a:pt x="177" y="72"/>
                  </a:lnTo>
                  <a:lnTo>
                    <a:pt x="153" y="102"/>
                  </a:lnTo>
                  <a:lnTo>
                    <a:pt x="130" y="135"/>
                  </a:lnTo>
                  <a:lnTo>
                    <a:pt x="109" y="167"/>
                  </a:lnTo>
                  <a:lnTo>
                    <a:pt x="91" y="200"/>
                  </a:lnTo>
                  <a:lnTo>
                    <a:pt x="73" y="235"/>
                  </a:lnTo>
                  <a:lnTo>
                    <a:pt x="57" y="271"/>
                  </a:lnTo>
                  <a:lnTo>
                    <a:pt x="45" y="306"/>
                  </a:lnTo>
                  <a:lnTo>
                    <a:pt x="32" y="342"/>
                  </a:lnTo>
                  <a:lnTo>
                    <a:pt x="23" y="379"/>
                  </a:lnTo>
                  <a:lnTo>
                    <a:pt x="15" y="417"/>
                  </a:lnTo>
                  <a:lnTo>
                    <a:pt x="8" y="454"/>
                  </a:lnTo>
                  <a:lnTo>
                    <a:pt x="3" y="492"/>
                  </a:lnTo>
                  <a:lnTo>
                    <a:pt x="1" y="530"/>
                  </a:lnTo>
                  <a:lnTo>
                    <a:pt x="0" y="570"/>
                  </a:lnTo>
                  <a:lnTo>
                    <a:pt x="0" y="570"/>
                  </a:lnTo>
                  <a:lnTo>
                    <a:pt x="1" y="610"/>
                  </a:lnTo>
                  <a:lnTo>
                    <a:pt x="4" y="650"/>
                  </a:lnTo>
                  <a:lnTo>
                    <a:pt x="9" y="691"/>
                  </a:lnTo>
                  <a:lnTo>
                    <a:pt x="16" y="731"/>
                  </a:lnTo>
                  <a:lnTo>
                    <a:pt x="25" y="770"/>
                  </a:lnTo>
                  <a:lnTo>
                    <a:pt x="35" y="811"/>
                  </a:lnTo>
                  <a:lnTo>
                    <a:pt x="48" y="850"/>
                  </a:lnTo>
                  <a:lnTo>
                    <a:pt x="63" y="889"/>
                  </a:lnTo>
                  <a:lnTo>
                    <a:pt x="79" y="928"/>
                  </a:lnTo>
                  <a:lnTo>
                    <a:pt x="98" y="965"/>
                  </a:lnTo>
                  <a:lnTo>
                    <a:pt x="118" y="1003"/>
                  </a:lnTo>
                  <a:lnTo>
                    <a:pt x="141" y="1040"/>
                  </a:lnTo>
                  <a:lnTo>
                    <a:pt x="166" y="1076"/>
                  </a:lnTo>
                  <a:lnTo>
                    <a:pt x="191" y="1111"/>
                  </a:lnTo>
                  <a:lnTo>
                    <a:pt x="220" y="1144"/>
                  </a:lnTo>
                  <a:lnTo>
                    <a:pt x="250" y="1178"/>
                  </a:lnTo>
                  <a:lnTo>
                    <a:pt x="250" y="1178"/>
                  </a:lnTo>
                  <a:lnTo>
                    <a:pt x="258" y="1185"/>
                  </a:lnTo>
                  <a:lnTo>
                    <a:pt x="268" y="1189"/>
                  </a:lnTo>
                  <a:lnTo>
                    <a:pt x="278" y="1193"/>
                  </a:lnTo>
                  <a:lnTo>
                    <a:pt x="288" y="1194"/>
                  </a:lnTo>
                  <a:lnTo>
                    <a:pt x="288" y="1194"/>
                  </a:lnTo>
                  <a:close/>
                </a:path>
              </a:pathLst>
            </a:custGeom>
            <a:solidFill>
              <a:schemeClr val="tx1">
                <a:alpha val="34000"/>
              </a:schemeClr>
            </a:solidFill>
            <a:ln>
              <a:noFill/>
            </a:ln>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grpSp>
      <p:sp>
        <p:nvSpPr>
          <p:cNvPr id="69" name="cloud"/>
          <p:cNvSpPr>
            <a:spLocks/>
          </p:cNvSpPr>
          <p:nvPr/>
        </p:nvSpPr>
        <p:spPr bwMode="auto">
          <a:xfrm>
            <a:off x="2954083" y="1727813"/>
            <a:ext cx="1173743" cy="72227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0">
                <a:schemeClr val="bg1">
                  <a:lumMod val="85000"/>
                </a:schemeClr>
              </a:gs>
              <a:gs pos="100000">
                <a:schemeClr val="bg1">
                  <a:lumMod val="95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11535" rIns="91412" bIns="45706" rtlCol="0" anchor="b"/>
          <a:lstStyle/>
          <a:p>
            <a:pPr algn="ctr"/>
            <a:r>
              <a:rPr lang="en-US" altLang="ja-JP" sz="800" smtClean="0">
                <a:solidFill>
                  <a:schemeClr val="tx1"/>
                </a:solidFill>
                <a:latin typeface="Arial" pitchFamily="34" charset="0"/>
                <a:ea typeface="ＭＳ Ｐゴシック" pitchFamily="50" charset="-128"/>
                <a:cs typeface="Arial" pitchFamily="34" charset="0"/>
              </a:rPr>
              <a:t>Collective Security Intelligence </a:t>
            </a:r>
            <a:r>
              <a:rPr lang="ja-JP" altLang="en-US" sz="800" smtClean="0">
                <a:solidFill>
                  <a:schemeClr val="tx1"/>
                </a:solidFill>
                <a:latin typeface="Arial" pitchFamily="34" charset="0"/>
                <a:ea typeface="ＭＳ Ｐゴシック" pitchFamily="50" charset="-128"/>
                <a:cs typeface="Arial" pitchFamily="34" charset="0"/>
              </a:rPr>
              <a:t>クラウド</a:t>
            </a:r>
            <a:endParaRPr lang="ja-JP" altLang="en-US" sz="800">
              <a:solidFill>
                <a:schemeClr val="tx1"/>
              </a:solidFill>
              <a:latin typeface="Arial" pitchFamily="34" charset="0"/>
              <a:ea typeface="ＭＳ Ｐゴシック" pitchFamily="50" charset="-128"/>
              <a:cs typeface="Arial" pitchFamily="34" charset="0"/>
            </a:endParaRPr>
          </a:p>
        </p:txBody>
      </p:sp>
      <p:grpSp>
        <p:nvGrpSpPr>
          <p:cNvPr id="74" name="file 1.2"/>
          <p:cNvGrpSpPr/>
          <p:nvPr/>
        </p:nvGrpSpPr>
        <p:grpSpPr>
          <a:xfrm>
            <a:off x="979443" y="1910462"/>
            <a:ext cx="411587" cy="411480"/>
            <a:chOff x="7054639" y="4514273"/>
            <a:chExt cx="548640" cy="548640"/>
          </a:xfrm>
        </p:grpSpPr>
        <p:sp>
          <p:nvSpPr>
            <p:cNvPr id="75" name="file 4"/>
            <p:cNvSpPr/>
            <p:nvPr/>
          </p:nvSpPr>
          <p:spPr>
            <a:xfrm>
              <a:off x="7054639" y="4514273"/>
              <a:ext cx="548640" cy="5486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solidFill>
                  <a:srgbClr val="FF0000"/>
                </a:solidFill>
                <a:latin typeface="Arial" pitchFamily="34" charset="0"/>
                <a:ea typeface="ＭＳ Ｐゴシック" pitchFamily="50" charset="-128"/>
                <a:cs typeface="Arial" pitchFamily="34" charset="0"/>
              </a:endParaRPr>
            </a:p>
          </p:txBody>
        </p:sp>
        <p:grpSp>
          <p:nvGrpSpPr>
            <p:cNvPr id="76" name="Group 75"/>
            <p:cNvGrpSpPr/>
            <p:nvPr/>
          </p:nvGrpSpPr>
          <p:grpSpPr>
            <a:xfrm>
              <a:off x="7149474" y="4636683"/>
              <a:ext cx="358970" cy="303822"/>
              <a:chOff x="2927350" y="4090988"/>
              <a:chExt cx="547688" cy="463550"/>
            </a:xfrm>
            <a:solidFill>
              <a:schemeClr val="tx1"/>
            </a:solidFill>
          </p:grpSpPr>
          <p:sp>
            <p:nvSpPr>
              <p:cNvPr id="77" name="Freeform 159"/>
              <p:cNvSpPr>
                <a:spLocks noEditPoints="1"/>
              </p:cNvSpPr>
              <p:nvPr/>
            </p:nvSpPr>
            <p:spPr bwMode="auto">
              <a:xfrm>
                <a:off x="2927350" y="4090988"/>
                <a:ext cx="547688" cy="463550"/>
              </a:xfrm>
              <a:custGeom>
                <a:avLst/>
                <a:gdLst>
                  <a:gd name="T0" fmla="*/ 27 w 690"/>
                  <a:gd name="T1" fmla="*/ 0 h 582"/>
                  <a:gd name="T2" fmla="*/ 7 w 690"/>
                  <a:gd name="T3" fmla="*/ 15 h 582"/>
                  <a:gd name="T4" fmla="*/ 0 w 690"/>
                  <a:gd name="T5" fmla="*/ 550 h 582"/>
                  <a:gd name="T6" fmla="*/ 7 w 690"/>
                  <a:gd name="T7" fmla="*/ 567 h 582"/>
                  <a:gd name="T8" fmla="*/ 27 w 690"/>
                  <a:gd name="T9" fmla="*/ 582 h 582"/>
                  <a:gd name="T10" fmla="*/ 663 w 690"/>
                  <a:gd name="T11" fmla="*/ 582 h 582"/>
                  <a:gd name="T12" fmla="*/ 685 w 690"/>
                  <a:gd name="T13" fmla="*/ 567 h 582"/>
                  <a:gd name="T14" fmla="*/ 690 w 690"/>
                  <a:gd name="T15" fmla="*/ 32 h 582"/>
                  <a:gd name="T16" fmla="*/ 685 w 690"/>
                  <a:gd name="T17" fmla="*/ 15 h 582"/>
                  <a:gd name="T18" fmla="*/ 663 w 690"/>
                  <a:gd name="T19" fmla="*/ 0 h 582"/>
                  <a:gd name="T20" fmla="*/ 232 w 690"/>
                  <a:gd name="T21" fmla="*/ 40 h 582"/>
                  <a:gd name="T22" fmla="*/ 249 w 690"/>
                  <a:gd name="T23" fmla="*/ 48 h 582"/>
                  <a:gd name="T24" fmla="*/ 256 w 690"/>
                  <a:gd name="T25" fmla="*/ 66 h 582"/>
                  <a:gd name="T26" fmla="*/ 252 w 690"/>
                  <a:gd name="T27" fmla="*/ 79 h 582"/>
                  <a:gd name="T28" fmla="*/ 237 w 690"/>
                  <a:gd name="T29" fmla="*/ 89 h 582"/>
                  <a:gd name="T30" fmla="*/ 222 w 690"/>
                  <a:gd name="T31" fmla="*/ 87 h 582"/>
                  <a:gd name="T32" fmla="*/ 209 w 690"/>
                  <a:gd name="T33" fmla="*/ 75 h 582"/>
                  <a:gd name="T34" fmla="*/ 208 w 690"/>
                  <a:gd name="T35" fmla="*/ 60 h 582"/>
                  <a:gd name="T36" fmla="*/ 218 w 690"/>
                  <a:gd name="T37" fmla="*/ 46 h 582"/>
                  <a:gd name="T38" fmla="*/ 232 w 690"/>
                  <a:gd name="T39" fmla="*/ 40 h 582"/>
                  <a:gd name="T40" fmla="*/ 160 w 690"/>
                  <a:gd name="T41" fmla="*/ 43 h 582"/>
                  <a:gd name="T42" fmla="*/ 173 w 690"/>
                  <a:gd name="T43" fmla="*/ 55 h 582"/>
                  <a:gd name="T44" fmla="*/ 174 w 690"/>
                  <a:gd name="T45" fmla="*/ 70 h 582"/>
                  <a:gd name="T46" fmla="*/ 165 w 690"/>
                  <a:gd name="T47" fmla="*/ 86 h 582"/>
                  <a:gd name="T48" fmla="*/ 150 w 690"/>
                  <a:gd name="T49" fmla="*/ 90 h 582"/>
                  <a:gd name="T50" fmla="*/ 133 w 690"/>
                  <a:gd name="T51" fmla="*/ 82 h 582"/>
                  <a:gd name="T52" fmla="*/ 125 w 690"/>
                  <a:gd name="T53" fmla="*/ 66 h 582"/>
                  <a:gd name="T54" fmla="*/ 129 w 690"/>
                  <a:gd name="T55" fmla="*/ 51 h 582"/>
                  <a:gd name="T56" fmla="*/ 146 w 690"/>
                  <a:gd name="T57" fmla="*/ 42 h 582"/>
                  <a:gd name="T58" fmla="*/ 69 w 690"/>
                  <a:gd name="T59" fmla="*/ 40 h 582"/>
                  <a:gd name="T60" fmla="*/ 86 w 690"/>
                  <a:gd name="T61" fmla="*/ 48 h 582"/>
                  <a:gd name="T62" fmla="*/ 93 w 690"/>
                  <a:gd name="T63" fmla="*/ 66 h 582"/>
                  <a:gd name="T64" fmla="*/ 89 w 690"/>
                  <a:gd name="T65" fmla="*/ 79 h 582"/>
                  <a:gd name="T66" fmla="*/ 74 w 690"/>
                  <a:gd name="T67" fmla="*/ 89 h 582"/>
                  <a:gd name="T68" fmla="*/ 59 w 690"/>
                  <a:gd name="T69" fmla="*/ 87 h 582"/>
                  <a:gd name="T70" fmla="*/ 46 w 690"/>
                  <a:gd name="T71" fmla="*/ 75 h 582"/>
                  <a:gd name="T72" fmla="*/ 44 w 690"/>
                  <a:gd name="T73" fmla="*/ 60 h 582"/>
                  <a:gd name="T74" fmla="*/ 55 w 690"/>
                  <a:gd name="T75" fmla="*/ 46 h 582"/>
                  <a:gd name="T76" fmla="*/ 69 w 690"/>
                  <a:gd name="T77" fmla="*/ 40 h 582"/>
                  <a:gd name="T78" fmla="*/ 647 w 690"/>
                  <a:gd name="T79" fmla="*/ 518 h 582"/>
                  <a:gd name="T80" fmla="*/ 630 w 690"/>
                  <a:gd name="T81" fmla="*/ 535 h 582"/>
                  <a:gd name="T82" fmla="*/ 74 w 690"/>
                  <a:gd name="T83" fmla="*/ 538 h 582"/>
                  <a:gd name="T84" fmla="*/ 51 w 690"/>
                  <a:gd name="T85" fmla="*/ 528 h 582"/>
                  <a:gd name="T86" fmla="*/ 42 w 690"/>
                  <a:gd name="T87" fmla="*/ 505 h 582"/>
                  <a:gd name="T88" fmla="*/ 44 w 690"/>
                  <a:gd name="T89" fmla="*/ 172 h 582"/>
                  <a:gd name="T90" fmla="*/ 61 w 690"/>
                  <a:gd name="T91" fmla="*/ 155 h 582"/>
                  <a:gd name="T92" fmla="*/ 616 w 690"/>
                  <a:gd name="T93" fmla="*/ 152 h 582"/>
                  <a:gd name="T94" fmla="*/ 639 w 690"/>
                  <a:gd name="T95" fmla="*/ 162 h 582"/>
                  <a:gd name="T96" fmla="*/ 649 w 690"/>
                  <a:gd name="T97" fmla="*/ 18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0" h="582">
                    <a:moveTo>
                      <a:pt x="658" y="0"/>
                    </a:moveTo>
                    <a:lnTo>
                      <a:pt x="32" y="0"/>
                    </a:lnTo>
                    <a:lnTo>
                      <a:pt x="32" y="0"/>
                    </a:lnTo>
                    <a:lnTo>
                      <a:pt x="27" y="0"/>
                    </a:lnTo>
                    <a:lnTo>
                      <a:pt x="20" y="3"/>
                    </a:lnTo>
                    <a:lnTo>
                      <a:pt x="15" y="5"/>
                    </a:lnTo>
                    <a:lnTo>
                      <a:pt x="9" y="9"/>
                    </a:lnTo>
                    <a:lnTo>
                      <a:pt x="7" y="15"/>
                    </a:lnTo>
                    <a:lnTo>
                      <a:pt x="3" y="20"/>
                    </a:lnTo>
                    <a:lnTo>
                      <a:pt x="1" y="25"/>
                    </a:lnTo>
                    <a:lnTo>
                      <a:pt x="0" y="32"/>
                    </a:lnTo>
                    <a:lnTo>
                      <a:pt x="0" y="550"/>
                    </a:lnTo>
                    <a:lnTo>
                      <a:pt x="0" y="550"/>
                    </a:lnTo>
                    <a:lnTo>
                      <a:pt x="1" y="557"/>
                    </a:lnTo>
                    <a:lnTo>
                      <a:pt x="3" y="562"/>
                    </a:lnTo>
                    <a:lnTo>
                      <a:pt x="7" y="567"/>
                    </a:lnTo>
                    <a:lnTo>
                      <a:pt x="9" y="573"/>
                    </a:lnTo>
                    <a:lnTo>
                      <a:pt x="15" y="577"/>
                    </a:lnTo>
                    <a:lnTo>
                      <a:pt x="20" y="580"/>
                    </a:lnTo>
                    <a:lnTo>
                      <a:pt x="27" y="582"/>
                    </a:lnTo>
                    <a:lnTo>
                      <a:pt x="32" y="582"/>
                    </a:lnTo>
                    <a:lnTo>
                      <a:pt x="658" y="582"/>
                    </a:lnTo>
                    <a:lnTo>
                      <a:pt x="658" y="582"/>
                    </a:lnTo>
                    <a:lnTo>
                      <a:pt x="663" y="582"/>
                    </a:lnTo>
                    <a:lnTo>
                      <a:pt x="670" y="580"/>
                    </a:lnTo>
                    <a:lnTo>
                      <a:pt x="676" y="577"/>
                    </a:lnTo>
                    <a:lnTo>
                      <a:pt x="681" y="573"/>
                    </a:lnTo>
                    <a:lnTo>
                      <a:pt x="685" y="567"/>
                    </a:lnTo>
                    <a:lnTo>
                      <a:pt x="688" y="562"/>
                    </a:lnTo>
                    <a:lnTo>
                      <a:pt x="689" y="557"/>
                    </a:lnTo>
                    <a:lnTo>
                      <a:pt x="690" y="550"/>
                    </a:lnTo>
                    <a:lnTo>
                      <a:pt x="690" y="32"/>
                    </a:lnTo>
                    <a:lnTo>
                      <a:pt x="690" y="32"/>
                    </a:lnTo>
                    <a:lnTo>
                      <a:pt x="689" y="25"/>
                    </a:lnTo>
                    <a:lnTo>
                      <a:pt x="688" y="20"/>
                    </a:lnTo>
                    <a:lnTo>
                      <a:pt x="685" y="15"/>
                    </a:lnTo>
                    <a:lnTo>
                      <a:pt x="681" y="9"/>
                    </a:lnTo>
                    <a:lnTo>
                      <a:pt x="676" y="5"/>
                    </a:lnTo>
                    <a:lnTo>
                      <a:pt x="670" y="3"/>
                    </a:lnTo>
                    <a:lnTo>
                      <a:pt x="663" y="0"/>
                    </a:lnTo>
                    <a:lnTo>
                      <a:pt x="658" y="0"/>
                    </a:lnTo>
                    <a:lnTo>
                      <a:pt x="658" y="0"/>
                    </a:lnTo>
                    <a:close/>
                    <a:moveTo>
                      <a:pt x="232" y="40"/>
                    </a:moveTo>
                    <a:lnTo>
                      <a:pt x="232" y="40"/>
                    </a:lnTo>
                    <a:lnTo>
                      <a:pt x="237" y="42"/>
                    </a:lnTo>
                    <a:lnTo>
                      <a:pt x="241" y="43"/>
                    </a:lnTo>
                    <a:lnTo>
                      <a:pt x="245" y="46"/>
                    </a:lnTo>
                    <a:lnTo>
                      <a:pt x="249" y="48"/>
                    </a:lnTo>
                    <a:lnTo>
                      <a:pt x="252" y="51"/>
                    </a:lnTo>
                    <a:lnTo>
                      <a:pt x="255" y="55"/>
                    </a:lnTo>
                    <a:lnTo>
                      <a:pt x="256" y="60"/>
                    </a:lnTo>
                    <a:lnTo>
                      <a:pt x="256" y="66"/>
                    </a:lnTo>
                    <a:lnTo>
                      <a:pt x="256" y="66"/>
                    </a:lnTo>
                    <a:lnTo>
                      <a:pt x="256" y="70"/>
                    </a:lnTo>
                    <a:lnTo>
                      <a:pt x="255" y="75"/>
                    </a:lnTo>
                    <a:lnTo>
                      <a:pt x="252" y="79"/>
                    </a:lnTo>
                    <a:lnTo>
                      <a:pt x="249" y="82"/>
                    </a:lnTo>
                    <a:lnTo>
                      <a:pt x="245" y="86"/>
                    </a:lnTo>
                    <a:lnTo>
                      <a:pt x="241" y="87"/>
                    </a:lnTo>
                    <a:lnTo>
                      <a:pt x="237" y="89"/>
                    </a:lnTo>
                    <a:lnTo>
                      <a:pt x="232" y="90"/>
                    </a:lnTo>
                    <a:lnTo>
                      <a:pt x="232" y="90"/>
                    </a:lnTo>
                    <a:lnTo>
                      <a:pt x="227" y="89"/>
                    </a:lnTo>
                    <a:lnTo>
                      <a:pt x="222" y="87"/>
                    </a:lnTo>
                    <a:lnTo>
                      <a:pt x="218" y="86"/>
                    </a:lnTo>
                    <a:lnTo>
                      <a:pt x="214" y="82"/>
                    </a:lnTo>
                    <a:lnTo>
                      <a:pt x="212" y="79"/>
                    </a:lnTo>
                    <a:lnTo>
                      <a:pt x="209" y="75"/>
                    </a:lnTo>
                    <a:lnTo>
                      <a:pt x="208" y="70"/>
                    </a:lnTo>
                    <a:lnTo>
                      <a:pt x="208" y="66"/>
                    </a:lnTo>
                    <a:lnTo>
                      <a:pt x="208" y="66"/>
                    </a:lnTo>
                    <a:lnTo>
                      <a:pt x="208" y="60"/>
                    </a:lnTo>
                    <a:lnTo>
                      <a:pt x="209" y="55"/>
                    </a:lnTo>
                    <a:lnTo>
                      <a:pt x="212" y="51"/>
                    </a:lnTo>
                    <a:lnTo>
                      <a:pt x="214" y="48"/>
                    </a:lnTo>
                    <a:lnTo>
                      <a:pt x="218" y="46"/>
                    </a:lnTo>
                    <a:lnTo>
                      <a:pt x="222" y="43"/>
                    </a:lnTo>
                    <a:lnTo>
                      <a:pt x="227" y="42"/>
                    </a:lnTo>
                    <a:lnTo>
                      <a:pt x="232" y="40"/>
                    </a:lnTo>
                    <a:lnTo>
                      <a:pt x="232" y="40"/>
                    </a:lnTo>
                    <a:close/>
                    <a:moveTo>
                      <a:pt x="150" y="40"/>
                    </a:moveTo>
                    <a:lnTo>
                      <a:pt x="150" y="40"/>
                    </a:lnTo>
                    <a:lnTo>
                      <a:pt x="155" y="42"/>
                    </a:lnTo>
                    <a:lnTo>
                      <a:pt x="160" y="43"/>
                    </a:lnTo>
                    <a:lnTo>
                      <a:pt x="165" y="46"/>
                    </a:lnTo>
                    <a:lnTo>
                      <a:pt x="167" y="48"/>
                    </a:lnTo>
                    <a:lnTo>
                      <a:pt x="171" y="51"/>
                    </a:lnTo>
                    <a:lnTo>
                      <a:pt x="173" y="55"/>
                    </a:lnTo>
                    <a:lnTo>
                      <a:pt x="174" y="60"/>
                    </a:lnTo>
                    <a:lnTo>
                      <a:pt x="175" y="66"/>
                    </a:lnTo>
                    <a:lnTo>
                      <a:pt x="175" y="66"/>
                    </a:lnTo>
                    <a:lnTo>
                      <a:pt x="174" y="70"/>
                    </a:lnTo>
                    <a:lnTo>
                      <a:pt x="173" y="75"/>
                    </a:lnTo>
                    <a:lnTo>
                      <a:pt x="171" y="79"/>
                    </a:lnTo>
                    <a:lnTo>
                      <a:pt x="167" y="82"/>
                    </a:lnTo>
                    <a:lnTo>
                      <a:pt x="165" y="86"/>
                    </a:lnTo>
                    <a:lnTo>
                      <a:pt x="160" y="87"/>
                    </a:lnTo>
                    <a:lnTo>
                      <a:pt x="155" y="89"/>
                    </a:lnTo>
                    <a:lnTo>
                      <a:pt x="150" y="90"/>
                    </a:lnTo>
                    <a:lnTo>
                      <a:pt x="150" y="90"/>
                    </a:lnTo>
                    <a:lnTo>
                      <a:pt x="146" y="89"/>
                    </a:lnTo>
                    <a:lnTo>
                      <a:pt x="140" y="87"/>
                    </a:lnTo>
                    <a:lnTo>
                      <a:pt x="136" y="86"/>
                    </a:lnTo>
                    <a:lnTo>
                      <a:pt x="133" y="82"/>
                    </a:lnTo>
                    <a:lnTo>
                      <a:pt x="129" y="79"/>
                    </a:lnTo>
                    <a:lnTo>
                      <a:pt x="128" y="75"/>
                    </a:lnTo>
                    <a:lnTo>
                      <a:pt x="127" y="70"/>
                    </a:lnTo>
                    <a:lnTo>
                      <a:pt x="125" y="66"/>
                    </a:lnTo>
                    <a:lnTo>
                      <a:pt x="125" y="66"/>
                    </a:lnTo>
                    <a:lnTo>
                      <a:pt x="127" y="60"/>
                    </a:lnTo>
                    <a:lnTo>
                      <a:pt x="128" y="55"/>
                    </a:lnTo>
                    <a:lnTo>
                      <a:pt x="129" y="51"/>
                    </a:lnTo>
                    <a:lnTo>
                      <a:pt x="133" y="48"/>
                    </a:lnTo>
                    <a:lnTo>
                      <a:pt x="136" y="46"/>
                    </a:lnTo>
                    <a:lnTo>
                      <a:pt x="140" y="43"/>
                    </a:lnTo>
                    <a:lnTo>
                      <a:pt x="146" y="42"/>
                    </a:lnTo>
                    <a:lnTo>
                      <a:pt x="150" y="40"/>
                    </a:lnTo>
                    <a:lnTo>
                      <a:pt x="150" y="40"/>
                    </a:lnTo>
                    <a:close/>
                    <a:moveTo>
                      <a:pt x="69" y="40"/>
                    </a:moveTo>
                    <a:lnTo>
                      <a:pt x="69" y="40"/>
                    </a:lnTo>
                    <a:lnTo>
                      <a:pt x="74" y="42"/>
                    </a:lnTo>
                    <a:lnTo>
                      <a:pt x="78" y="43"/>
                    </a:lnTo>
                    <a:lnTo>
                      <a:pt x="82" y="46"/>
                    </a:lnTo>
                    <a:lnTo>
                      <a:pt x="86" y="48"/>
                    </a:lnTo>
                    <a:lnTo>
                      <a:pt x="89" y="51"/>
                    </a:lnTo>
                    <a:lnTo>
                      <a:pt x="92" y="55"/>
                    </a:lnTo>
                    <a:lnTo>
                      <a:pt x="93" y="60"/>
                    </a:lnTo>
                    <a:lnTo>
                      <a:pt x="93" y="66"/>
                    </a:lnTo>
                    <a:lnTo>
                      <a:pt x="93" y="66"/>
                    </a:lnTo>
                    <a:lnTo>
                      <a:pt x="93" y="70"/>
                    </a:lnTo>
                    <a:lnTo>
                      <a:pt x="92" y="75"/>
                    </a:lnTo>
                    <a:lnTo>
                      <a:pt x="89" y="79"/>
                    </a:lnTo>
                    <a:lnTo>
                      <a:pt x="86" y="82"/>
                    </a:lnTo>
                    <a:lnTo>
                      <a:pt x="82" y="86"/>
                    </a:lnTo>
                    <a:lnTo>
                      <a:pt x="78" y="87"/>
                    </a:lnTo>
                    <a:lnTo>
                      <a:pt x="74" y="89"/>
                    </a:lnTo>
                    <a:lnTo>
                      <a:pt x="69" y="90"/>
                    </a:lnTo>
                    <a:lnTo>
                      <a:pt x="69" y="90"/>
                    </a:lnTo>
                    <a:lnTo>
                      <a:pt x="63" y="89"/>
                    </a:lnTo>
                    <a:lnTo>
                      <a:pt x="59" y="87"/>
                    </a:lnTo>
                    <a:lnTo>
                      <a:pt x="55" y="86"/>
                    </a:lnTo>
                    <a:lnTo>
                      <a:pt x="51" y="82"/>
                    </a:lnTo>
                    <a:lnTo>
                      <a:pt x="49" y="79"/>
                    </a:lnTo>
                    <a:lnTo>
                      <a:pt x="46" y="75"/>
                    </a:lnTo>
                    <a:lnTo>
                      <a:pt x="44" y="70"/>
                    </a:lnTo>
                    <a:lnTo>
                      <a:pt x="44" y="66"/>
                    </a:lnTo>
                    <a:lnTo>
                      <a:pt x="44" y="66"/>
                    </a:lnTo>
                    <a:lnTo>
                      <a:pt x="44" y="60"/>
                    </a:lnTo>
                    <a:lnTo>
                      <a:pt x="46" y="55"/>
                    </a:lnTo>
                    <a:lnTo>
                      <a:pt x="49" y="51"/>
                    </a:lnTo>
                    <a:lnTo>
                      <a:pt x="51" y="48"/>
                    </a:lnTo>
                    <a:lnTo>
                      <a:pt x="55" y="46"/>
                    </a:lnTo>
                    <a:lnTo>
                      <a:pt x="59" y="43"/>
                    </a:lnTo>
                    <a:lnTo>
                      <a:pt x="63" y="42"/>
                    </a:lnTo>
                    <a:lnTo>
                      <a:pt x="69" y="40"/>
                    </a:lnTo>
                    <a:lnTo>
                      <a:pt x="69" y="40"/>
                    </a:lnTo>
                    <a:close/>
                    <a:moveTo>
                      <a:pt x="649" y="505"/>
                    </a:moveTo>
                    <a:lnTo>
                      <a:pt x="649" y="505"/>
                    </a:lnTo>
                    <a:lnTo>
                      <a:pt x="649" y="511"/>
                    </a:lnTo>
                    <a:lnTo>
                      <a:pt x="647" y="518"/>
                    </a:lnTo>
                    <a:lnTo>
                      <a:pt x="643" y="523"/>
                    </a:lnTo>
                    <a:lnTo>
                      <a:pt x="639" y="528"/>
                    </a:lnTo>
                    <a:lnTo>
                      <a:pt x="635" y="532"/>
                    </a:lnTo>
                    <a:lnTo>
                      <a:pt x="630" y="535"/>
                    </a:lnTo>
                    <a:lnTo>
                      <a:pt x="623" y="536"/>
                    </a:lnTo>
                    <a:lnTo>
                      <a:pt x="616" y="538"/>
                    </a:lnTo>
                    <a:lnTo>
                      <a:pt x="74" y="538"/>
                    </a:lnTo>
                    <a:lnTo>
                      <a:pt x="74" y="538"/>
                    </a:lnTo>
                    <a:lnTo>
                      <a:pt x="67" y="536"/>
                    </a:lnTo>
                    <a:lnTo>
                      <a:pt x="61" y="535"/>
                    </a:lnTo>
                    <a:lnTo>
                      <a:pt x="55" y="532"/>
                    </a:lnTo>
                    <a:lnTo>
                      <a:pt x="51" y="528"/>
                    </a:lnTo>
                    <a:lnTo>
                      <a:pt x="47" y="523"/>
                    </a:lnTo>
                    <a:lnTo>
                      <a:pt x="44" y="518"/>
                    </a:lnTo>
                    <a:lnTo>
                      <a:pt x="42" y="511"/>
                    </a:lnTo>
                    <a:lnTo>
                      <a:pt x="42" y="505"/>
                    </a:lnTo>
                    <a:lnTo>
                      <a:pt x="42" y="185"/>
                    </a:lnTo>
                    <a:lnTo>
                      <a:pt x="42" y="185"/>
                    </a:lnTo>
                    <a:lnTo>
                      <a:pt x="42" y="179"/>
                    </a:lnTo>
                    <a:lnTo>
                      <a:pt x="44" y="172"/>
                    </a:lnTo>
                    <a:lnTo>
                      <a:pt x="47" y="167"/>
                    </a:lnTo>
                    <a:lnTo>
                      <a:pt x="51" y="162"/>
                    </a:lnTo>
                    <a:lnTo>
                      <a:pt x="55" y="158"/>
                    </a:lnTo>
                    <a:lnTo>
                      <a:pt x="61" y="155"/>
                    </a:lnTo>
                    <a:lnTo>
                      <a:pt x="67" y="154"/>
                    </a:lnTo>
                    <a:lnTo>
                      <a:pt x="74" y="152"/>
                    </a:lnTo>
                    <a:lnTo>
                      <a:pt x="616" y="152"/>
                    </a:lnTo>
                    <a:lnTo>
                      <a:pt x="616" y="152"/>
                    </a:lnTo>
                    <a:lnTo>
                      <a:pt x="623" y="154"/>
                    </a:lnTo>
                    <a:lnTo>
                      <a:pt x="630" y="155"/>
                    </a:lnTo>
                    <a:lnTo>
                      <a:pt x="635" y="158"/>
                    </a:lnTo>
                    <a:lnTo>
                      <a:pt x="639" y="162"/>
                    </a:lnTo>
                    <a:lnTo>
                      <a:pt x="643" y="167"/>
                    </a:lnTo>
                    <a:lnTo>
                      <a:pt x="647" y="172"/>
                    </a:lnTo>
                    <a:lnTo>
                      <a:pt x="649" y="179"/>
                    </a:lnTo>
                    <a:lnTo>
                      <a:pt x="649" y="185"/>
                    </a:lnTo>
                    <a:lnTo>
                      <a:pt x="649" y="5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78" name="Freeform 160"/>
              <p:cNvSpPr>
                <a:spLocks noEditPoints="1"/>
              </p:cNvSpPr>
              <p:nvPr/>
            </p:nvSpPr>
            <p:spPr bwMode="auto">
              <a:xfrm>
                <a:off x="3046413" y="4298950"/>
                <a:ext cx="201613" cy="206375"/>
              </a:xfrm>
              <a:custGeom>
                <a:avLst/>
                <a:gdLst>
                  <a:gd name="T0" fmla="*/ 252 w 253"/>
                  <a:gd name="T1" fmla="*/ 103 h 262"/>
                  <a:gd name="T2" fmla="*/ 253 w 253"/>
                  <a:gd name="T3" fmla="*/ 97 h 262"/>
                  <a:gd name="T4" fmla="*/ 230 w 253"/>
                  <a:gd name="T5" fmla="*/ 51 h 262"/>
                  <a:gd name="T6" fmla="*/ 217 w 253"/>
                  <a:gd name="T7" fmla="*/ 38 h 262"/>
                  <a:gd name="T8" fmla="*/ 209 w 253"/>
                  <a:gd name="T9" fmla="*/ 38 h 262"/>
                  <a:gd name="T10" fmla="*/ 191 w 253"/>
                  <a:gd name="T11" fmla="*/ 40 h 262"/>
                  <a:gd name="T12" fmla="*/ 166 w 253"/>
                  <a:gd name="T13" fmla="*/ 18 h 262"/>
                  <a:gd name="T14" fmla="*/ 166 w 253"/>
                  <a:gd name="T15" fmla="*/ 11 h 262"/>
                  <a:gd name="T16" fmla="*/ 160 w 253"/>
                  <a:gd name="T17" fmla="*/ 4 h 262"/>
                  <a:gd name="T18" fmla="*/ 126 w 253"/>
                  <a:gd name="T19" fmla="*/ 0 h 262"/>
                  <a:gd name="T20" fmla="*/ 91 w 253"/>
                  <a:gd name="T21" fmla="*/ 5 h 262"/>
                  <a:gd name="T22" fmla="*/ 87 w 253"/>
                  <a:gd name="T23" fmla="*/ 14 h 262"/>
                  <a:gd name="T24" fmla="*/ 81 w 253"/>
                  <a:gd name="T25" fmla="*/ 30 h 262"/>
                  <a:gd name="T26" fmla="*/ 47 w 253"/>
                  <a:gd name="T27" fmla="*/ 40 h 262"/>
                  <a:gd name="T28" fmla="*/ 41 w 253"/>
                  <a:gd name="T29" fmla="*/ 36 h 262"/>
                  <a:gd name="T30" fmla="*/ 33 w 253"/>
                  <a:gd name="T31" fmla="*/ 39 h 262"/>
                  <a:gd name="T32" fmla="*/ 13 w 253"/>
                  <a:gd name="T33" fmla="*/ 66 h 262"/>
                  <a:gd name="T34" fmla="*/ 1 w 253"/>
                  <a:gd name="T35" fmla="*/ 97 h 262"/>
                  <a:gd name="T36" fmla="*/ 5 w 253"/>
                  <a:gd name="T37" fmla="*/ 107 h 262"/>
                  <a:gd name="T38" fmla="*/ 17 w 253"/>
                  <a:gd name="T39" fmla="*/ 109 h 262"/>
                  <a:gd name="T40" fmla="*/ 16 w 253"/>
                  <a:gd name="T41" fmla="*/ 142 h 262"/>
                  <a:gd name="T42" fmla="*/ 5 w 253"/>
                  <a:gd name="T43" fmla="*/ 155 h 262"/>
                  <a:gd name="T44" fmla="*/ 0 w 253"/>
                  <a:gd name="T45" fmla="*/ 163 h 262"/>
                  <a:gd name="T46" fmla="*/ 6 w 253"/>
                  <a:gd name="T47" fmla="*/ 181 h 262"/>
                  <a:gd name="T48" fmla="*/ 33 w 253"/>
                  <a:gd name="T49" fmla="*/ 223 h 262"/>
                  <a:gd name="T50" fmla="*/ 39 w 253"/>
                  <a:gd name="T51" fmla="*/ 225 h 262"/>
                  <a:gd name="T52" fmla="*/ 47 w 253"/>
                  <a:gd name="T53" fmla="*/ 221 h 262"/>
                  <a:gd name="T54" fmla="*/ 71 w 253"/>
                  <a:gd name="T55" fmla="*/ 227 h 262"/>
                  <a:gd name="T56" fmla="*/ 87 w 253"/>
                  <a:gd name="T57" fmla="*/ 245 h 262"/>
                  <a:gd name="T58" fmla="*/ 89 w 253"/>
                  <a:gd name="T59" fmla="*/ 254 h 262"/>
                  <a:gd name="T60" fmla="*/ 94 w 253"/>
                  <a:gd name="T61" fmla="*/ 258 h 262"/>
                  <a:gd name="T62" fmla="*/ 144 w 253"/>
                  <a:gd name="T63" fmla="*/ 260 h 262"/>
                  <a:gd name="T64" fmla="*/ 163 w 253"/>
                  <a:gd name="T65" fmla="*/ 256 h 262"/>
                  <a:gd name="T66" fmla="*/ 166 w 253"/>
                  <a:gd name="T67" fmla="*/ 248 h 262"/>
                  <a:gd name="T68" fmla="*/ 172 w 253"/>
                  <a:gd name="T69" fmla="*/ 232 h 262"/>
                  <a:gd name="T70" fmla="*/ 206 w 253"/>
                  <a:gd name="T71" fmla="*/ 221 h 262"/>
                  <a:gd name="T72" fmla="*/ 211 w 253"/>
                  <a:gd name="T73" fmla="*/ 225 h 262"/>
                  <a:gd name="T74" fmla="*/ 219 w 253"/>
                  <a:gd name="T75" fmla="*/ 223 h 262"/>
                  <a:gd name="T76" fmla="*/ 240 w 253"/>
                  <a:gd name="T77" fmla="*/ 197 h 262"/>
                  <a:gd name="T78" fmla="*/ 253 w 253"/>
                  <a:gd name="T79" fmla="*/ 166 h 262"/>
                  <a:gd name="T80" fmla="*/ 248 w 253"/>
                  <a:gd name="T81" fmla="*/ 155 h 262"/>
                  <a:gd name="T82" fmla="*/ 236 w 253"/>
                  <a:gd name="T83" fmla="*/ 152 h 262"/>
                  <a:gd name="T84" fmla="*/ 237 w 253"/>
                  <a:gd name="T85" fmla="*/ 120 h 262"/>
                  <a:gd name="T86" fmla="*/ 248 w 253"/>
                  <a:gd name="T87" fmla="*/ 107 h 262"/>
                  <a:gd name="T88" fmla="*/ 114 w 253"/>
                  <a:gd name="T89" fmla="*/ 191 h 262"/>
                  <a:gd name="T90" fmla="*/ 75 w 253"/>
                  <a:gd name="T91" fmla="*/ 166 h 262"/>
                  <a:gd name="T92" fmla="*/ 64 w 253"/>
                  <a:gd name="T93" fmla="*/ 131 h 262"/>
                  <a:gd name="T94" fmla="*/ 83 w 253"/>
                  <a:gd name="T95" fmla="*/ 88 h 262"/>
                  <a:gd name="T96" fmla="*/ 126 w 253"/>
                  <a:gd name="T97" fmla="*/ 70 h 262"/>
                  <a:gd name="T98" fmla="*/ 161 w 253"/>
                  <a:gd name="T99" fmla="*/ 80 h 262"/>
                  <a:gd name="T100" fmla="*/ 187 w 253"/>
                  <a:gd name="T101" fmla="*/ 119 h 262"/>
                  <a:gd name="T102" fmla="*/ 183 w 253"/>
                  <a:gd name="T103" fmla="*/ 155 h 262"/>
                  <a:gd name="T104" fmla="*/ 151 w 253"/>
                  <a:gd name="T105" fmla="*/ 18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3" h="262">
                    <a:moveTo>
                      <a:pt x="248" y="107"/>
                    </a:moveTo>
                    <a:lnTo>
                      <a:pt x="248" y="107"/>
                    </a:lnTo>
                    <a:lnTo>
                      <a:pt x="250" y="105"/>
                    </a:lnTo>
                    <a:lnTo>
                      <a:pt x="252" y="103"/>
                    </a:lnTo>
                    <a:lnTo>
                      <a:pt x="253" y="100"/>
                    </a:lnTo>
                    <a:lnTo>
                      <a:pt x="253" y="97"/>
                    </a:lnTo>
                    <a:lnTo>
                      <a:pt x="253" y="97"/>
                    </a:lnTo>
                    <a:lnTo>
                      <a:pt x="253" y="97"/>
                    </a:lnTo>
                    <a:lnTo>
                      <a:pt x="246" y="81"/>
                    </a:lnTo>
                    <a:lnTo>
                      <a:pt x="240" y="66"/>
                    </a:lnTo>
                    <a:lnTo>
                      <a:pt x="240" y="66"/>
                    </a:lnTo>
                    <a:lnTo>
                      <a:pt x="230" y="51"/>
                    </a:lnTo>
                    <a:lnTo>
                      <a:pt x="219" y="39"/>
                    </a:lnTo>
                    <a:lnTo>
                      <a:pt x="219" y="39"/>
                    </a:lnTo>
                    <a:lnTo>
                      <a:pt x="219" y="39"/>
                    </a:lnTo>
                    <a:lnTo>
                      <a:pt x="217" y="38"/>
                    </a:lnTo>
                    <a:lnTo>
                      <a:pt x="214" y="36"/>
                    </a:lnTo>
                    <a:lnTo>
                      <a:pt x="211" y="36"/>
                    </a:lnTo>
                    <a:lnTo>
                      <a:pt x="209" y="38"/>
                    </a:lnTo>
                    <a:lnTo>
                      <a:pt x="209" y="38"/>
                    </a:lnTo>
                    <a:lnTo>
                      <a:pt x="206" y="40"/>
                    </a:lnTo>
                    <a:lnTo>
                      <a:pt x="199" y="47"/>
                    </a:lnTo>
                    <a:lnTo>
                      <a:pt x="199" y="47"/>
                    </a:lnTo>
                    <a:lnTo>
                      <a:pt x="191" y="40"/>
                    </a:lnTo>
                    <a:lnTo>
                      <a:pt x="182" y="35"/>
                    </a:lnTo>
                    <a:lnTo>
                      <a:pt x="172" y="30"/>
                    </a:lnTo>
                    <a:lnTo>
                      <a:pt x="163" y="26"/>
                    </a:lnTo>
                    <a:lnTo>
                      <a:pt x="166" y="18"/>
                    </a:lnTo>
                    <a:lnTo>
                      <a:pt x="166" y="18"/>
                    </a:lnTo>
                    <a:lnTo>
                      <a:pt x="166" y="14"/>
                    </a:lnTo>
                    <a:lnTo>
                      <a:pt x="166" y="14"/>
                    </a:lnTo>
                    <a:lnTo>
                      <a:pt x="166" y="11"/>
                    </a:lnTo>
                    <a:lnTo>
                      <a:pt x="164" y="8"/>
                    </a:lnTo>
                    <a:lnTo>
                      <a:pt x="163" y="5"/>
                    </a:lnTo>
                    <a:lnTo>
                      <a:pt x="160" y="4"/>
                    </a:lnTo>
                    <a:lnTo>
                      <a:pt x="160" y="4"/>
                    </a:lnTo>
                    <a:lnTo>
                      <a:pt x="160" y="4"/>
                    </a:lnTo>
                    <a:lnTo>
                      <a:pt x="144" y="1"/>
                    </a:lnTo>
                    <a:lnTo>
                      <a:pt x="126" y="0"/>
                    </a:lnTo>
                    <a:lnTo>
                      <a:pt x="126" y="0"/>
                    </a:lnTo>
                    <a:lnTo>
                      <a:pt x="110" y="1"/>
                    </a:lnTo>
                    <a:lnTo>
                      <a:pt x="93" y="4"/>
                    </a:lnTo>
                    <a:lnTo>
                      <a:pt x="93" y="4"/>
                    </a:lnTo>
                    <a:lnTo>
                      <a:pt x="91" y="5"/>
                    </a:lnTo>
                    <a:lnTo>
                      <a:pt x="89" y="8"/>
                    </a:lnTo>
                    <a:lnTo>
                      <a:pt x="87" y="11"/>
                    </a:lnTo>
                    <a:lnTo>
                      <a:pt x="87" y="14"/>
                    </a:lnTo>
                    <a:lnTo>
                      <a:pt x="87" y="14"/>
                    </a:lnTo>
                    <a:lnTo>
                      <a:pt x="87" y="18"/>
                    </a:lnTo>
                    <a:lnTo>
                      <a:pt x="91" y="26"/>
                    </a:lnTo>
                    <a:lnTo>
                      <a:pt x="91" y="26"/>
                    </a:lnTo>
                    <a:lnTo>
                      <a:pt x="81" y="30"/>
                    </a:lnTo>
                    <a:lnTo>
                      <a:pt x="71" y="35"/>
                    </a:lnTo>
                    <a:lnTo>
                      <a:pt x="62" y="40"/>
                    </a:lnTo>
                    <a:lnTo>
                      <a:pt x="54" y="47"/>
                    </a:lnTo>
                    <a:lnTo>
                      <a:pt x="47" y="40"/>
                    </a:lnTo>
                    <a:lnTo>
                      <a:pt x="47" y="40"/>
                    </a:lnTo>
                    <a:lnTo>
                      <a:pt x="44" y="38"/>
                    </a:lnTo>
                    <a:lnTo>
                      <a:pt x="44" y="38"/>
                    </a:lnTo>
                    <a:lnTo>
                      <a:pt x="41" y="36"/>
                    </a:lnTo>
                    <a:lnTo>
                      <a:pt x="39" y="36"/>
                    </a:lnTo>
                    <a:lnTo>
                      <a:pt x="36" y="38"/>
                    </a:lnTo>
                    <a:lnTo>
                      <a:pt x="33" y="39"/>
                    </a:lnTo>
                    <a:lnTo>
                      <a:pt x="33" y="39"/>
                    </a:lnTo>
                    <a:lnTo>
                      <a:pt x="33" y="39"/>
                    </a:lnTo>
                    <a:lnTo>
                      <a:pt x="23" y="51"/>
                    </a:lnTo>
                    <a:lnTo>
                      <a:pt x="13" y="66"/>
                    </a:lnTo>
                    <a:lnTo>
                      <a:pt x="13" y="66"/>
                    </a:lnTo>
                    <a:lnTo>
                      <a:pt x="6" y="81"/>
                    </a:lnTo>
                    <a:lnTo>
                      <a:pt x="1" y="97"/>
                    </a:lnTo>
                    <a:lnTo>
                      <a:pt x="1" y="97"/>
                    </a:lnTo>
                    <a:lnTo>
                      <a:pt x="1" y="97"/>
                    </a:lnTo>
                    <a:lnTo>
                      <a:pt x="0" y="100"/>
                    </a:lnTo>
                    <a:lnTo>
                      <a:pt x="1" y="103"/>
                    </a:lnTo>
                    <a:lnTo>
                      <a:pt x="2" y="105"/>
                    </a:lnTo>
                    <a:lnTo>
                      <a:pt x="5" y="107"/>
                    </a:lnTo>
                    <a:lnTo>
                      <a:pt x="5" y="107"/>
                    </a:lnTo>
                    <a:lnTo>
                      <a:pt x="9" y="108"/>
                    </a:lnTo>
                    <a:lnTo>
                      <a:pt x="17" y="109"/>
                    </a:lnTo>
                    <a:lnTo>
                      <a:pt x="17" y="109"/>
                    </a:lnTo>
                    <a:lnTo>
                      <a:pt x="16" y="120"/>
                    </a:lnTo>
                    <a:lnTo>
                      <a:pt x="16" y="131"/>
                    </a:lnTo>
                    <a:lnTo>
                      <a:pt x="16" y="131"/>
                    </a:lnTo>
                    <a:lnTo>
                      <a:pt x="16" y="142"/>
                    </a:lnTo>
                    <a:lnTo>
                      <a:pt x="17" y="152"/>
                    </a:lnTo>
                    <a:lnTo>
                      <a:pt x="9" y="154"/>
                    </a:lnTo>
                    <a:lnTo>
                      <a:pt x="9" y="154"/>
                    </a:lnTo>
                    <a:lnTo>
                      <a:pt x="5" y="155"/>
                    </a:lnTo>
                    <a:lnTo>
                      <a:pt x="5" y="155"/>
                    </a:lnTo>
                    <a:lnTo>
                      <a:pt x="2" y="158"/>
                    </a:lnTo>
                    <a:lnTo>
                      <a:pt x="1" y="160"/>
                    </a:lnTo>
                    <a:lnTo>
                      <a:pt x="0" y="163"/>
                    </a:lnTo>
                    <a:lnTo>
                      <a:pt x="1" y="166"/>
                    </a:lnTo>
                    <a:lnTo>
                      <a:pt x="1" y="166"/>
                    </a:lnTo>
                    <a:lnTo>
                      <a:pt x="1" y="166"/>
                    </a:lnTo>
                    <a:lnTo>
                      <a:pt x="6" y="181"/>
                    </a:lnTo>
                    <a:lnTo>
                      <a:pt x="13" y="197"/>
                    </a:lnTo>
                    <a:lnTo>
                      <a:pt x="13" y="197"/>
                    </a:lnTo>
                    <a:lnTo>
                      <a:pt x="23" y="210"/>
                    </a:lnTo>
                    <a:lnTo>
                      <a:pt x="33" y="223"/>
                    </a:lnTo>
                    <a:lnTo>
                      <a:pt x="33" y="223"/>
                    </a:lnTo>
                    <a:lnTo>
                      <a:pt x="33" y="223"/>
                    </a:lnTo>
                    <a:lnTo>
                      <a:pt x="36" y="224"/>
                    </a:lnTo>
                    <a:lnTo>
                      <a:pt x="39" y="225"/>
                    </a:lnTo>
                    <a:lnTo>
                      <a:pt x="41" y="225"/>
                    </a:lnTo>
                    <a:lnTo>
                      <a:pt x="44" y="224"/>
                    </a:lnTo>
                    <a:lnTo>
                      <a:pt x="44" y="224"/>
                    </a:lnTo>
                    <a:lnTo>
                      <a:pt x="47" y="221"/>
                    </a:lnTo>
                    <a:lnTo>
                      <a:pt x="54" y="214"/>
                    </a:lnTo>
                    <a:lnTo>
                      <a:pt x="54" y="214"/>
                    </a:lnTo>
                    <a:lnTo>
                      <a:pt x="62" y="221"/>
                    </a:lnTo>
                    <a:lnTo>
                      <a:pt x="71" y="227"/>
                    </a:lnTo>
                    <a:lnTo>
                      <a:pt x="81" y="232"/>
                    </a:lnTo>
                    <a:lnTo>
                      <a:pt x="91" y="236"/>
                    </a:lnTo>
                    <a:lnTo>
                      <a:pt x="87" y="245"/>
                    </a:lnTo>
                    <a:lnTo>
                      <a:pt x="87" y="245"/>
                    </a:lnTo>
                    <a:lnTo>
                      <a:pt x="87" y="248"/>
                    </a:lnTo>
                    <a:lnTo>
                      <a:pt x="87" y="248"/>
                    </a:lnTo>
                    <a:lnTo>
                      <a:pt x="87" y="252"/>
                    </a:lnTo>
                    <a:lnTo>
                      <a:pt x="89" y="254"/>
                    </a:lnTo>
                    <a:lnTo>
                      <a:pt x="91" y="256"/>
                    </a:lnTo>
                    <a:lnTo>
                      <a:pt x="94" y="258"/>
                    </a:lnTo>
                    <a:lnTo>
                      <a:pt x="94" y="258"/>
                    </a:lnTo>
                    <a:lnTo>
                      <a:pt x="94" y="258"/>
                    </a:lnTo>
                    <a:lnTo>
                      <a:pt x="110" y="260"/>
                    </a:lnTo>
                    <a:lnTo>
                      <a:pt x="126" y="262"/>
                    </a:lnTo>
                    <a:lnTo>
                      <a:pt x="126" y="262"/>
                    </a:lnTo>
                    <a:lnTo>
                      <a:pt x="144" y="260"/>
                    </a:lnTo>
                    <a:lnTo>
                      <a:pt x="160" y="258"/>
                    </a:lnTo>
                    <a:lnTo>
                      <a:pt x="160" y="258"/>
                    </a:lnTo>
                    <a:lnTo>
                      <a:pt x="160" y="258"/>
                    </a:lnTo>
                    <a:lnTo>
                      <a:pt x="163" y="256"/>
                    </a:lnTo>
                    <a:lnTo>
                      <a:pt x="164" y="254"/>
                    </a:lnTo>
                    <a:lnTo>
                      <a:pt x="166" y="252"/>
                    </a:lnTo>
                    <a:lnTo>
                      <a:pt x="166" y="248"/>
                    </a:lnTo>
                    <a:lnTo>
                      <a:pt x="166" y="248"/>
                    </a:lnTo>
                    <a:lnTo>
                      <a:pt x="166" y="245"/>
                    </a:lnTo>
                    <a:lnTo>
                      <a:pt x="163" y="236"/>
                    </a:lnTo>
                    <a:lnTo>
                      <a:pt x="163" y="236"/>
                    </a:lnTo>
                    <a:lnTo>
                      <a:pt x="172" y="232"/>
                    </a:lnTo>
                    <a:lnTo>
                      <a:pt x="182" y="227"/>
                    </a:lnTo>
                    <a:lnTo>
                      <a:pt x="191" y="221"/>
                    </a:lnTo>
                    <a:lnTo>
                      <a:pt x="199" y="214"/>
                    </a:lnTo>
                    <a:lnTo>
                      <a:pt x="206" y="221"/>
                    </a:lnTo>
                    <a:lnTo>
                      <a:pt x="206" y="221"/>
                    </a:lnTo>
                    <a:lnTo>
                      <a:pt x="209" y="224"/>
                    </a:lnTo>
                    <a:lnTo>
                      <a:pt x="209" y="224"/>
                    </a:lnTo>
                    <a:lnTo>
                      <a:pt x="211" y="225"/>
                    </a:lnTo>
                    <a:lnTo>
                      <a:pt x="214" y="225"/>
                    </a:lnTo>
                    <a:lnTo>
                      <a:pt x="217" y="224"/>
                    </a:lnTo>
                    <a:lnTo>
                      <a:pt x="219" y="223"/>
                    </a:lnTo>
                    <a:lnTo>
                      <a:pt x="219" y="223"/>
                    </a:lnTo>
                    <a:lnTo>
                      <a:pt x="219" y="223"/>
                    </a:lnTo>
                    <a:lnTo>
                      <a:pt x="230" y="210"/>
                    </a:lnTo>
                    <a:lnTo>
                      <a:pt x="240" y="197"/>
                    </a:lnTo>
                    <a:lnTo>
                      <a:pt x="240" y="197"/>
                    </a:lnTo>
                    <a:lnTo>
                      <a:pt x="246" y="181"/>
                    </a:lnTo>
                    <a:lnTo>
                      <a:pt x="253" y="166"/>
                    </a:lnTo>
                    <a:lnTo>
                      <a:pt x="253" y="166"/>
                    </a:lnTo>
                    <a:lnTo>
                      <a:pt x="253" y="166"/>
                    </a:lnTo>
                    <a:lnTo>
                      <a:pt x="253" y="163"/>
                    </a:lnTo>
                    <a:lnTo>
                      <a:pt x="252" y="160"/>
                    </a:lnTo>
                    <a:lnTo>
                      <a:pt x="250" y="158"/>
                    </a:lnTo>
                    <a:lnTo>
                      <a:pt x="248" y="155"/>
                    </a:lnTo>
                    <a:lnTo>
                      <a:pt x="248" y="155"/>
                    </a:lnTo>
                    <a:lnTo>
                      <a:pt x="245" y="154"/>
                    </a:lnTo>
                    <a:lnTo>
                      <a:pt x="236" y="152"/>
                    </a:lnTo>
                    <a:lnTo>
                      <a:pt x="236" y="152"/>
                    </a:lnTo>
                    <a:lnTo>
                      <a:pt x="237" y="142"/>
                    </a:lnTo>
                    <a:lnTo>
                      <a:pt x="237" y="131"/>
                    </a:lnTo>
                    <a:lnTo>
                      <a:pt x="237" y="131"/>
                    </a:lnTo>
                    <a:lnTo>
                      <a:pt x="237" y="120"/>
                    </a:lnTo>
                    <a:lnTo>
                      <a:pt x="236" y="109"/>
                    </a:lnTo>
                    <a:lnTo>
                      <a:pt x="245" y="108"/>
                    </a:lnTo>
                    <a:lnTo>
                      <a:pt x="245" y="108"/>
                    </a:lnTo>
                    <a:lnTo>
                      <a:pt x="248" y="107"/>
                    </a:lnTo>
                    <a:lnTo>
                      <a:pt x="248" y="107"/>
                    </a:lnTo>
                    <a:close/>
                    <a:moveTo>
                      <a:pt x="126" y="193"/>
                    </a:moveTo>
                    <a:lnTo>
                      <a:pt x="126" y="193"/>
                    </a:lnTo>
                    <a:lnTo>
                      <a:pt x="114" y="191"/>
                    </a:lnTo>
                    <a:lnTo>
                      <a:pt x="102" y="187"/>
                    </a:lnTo>
                    <a:lnTo>
                      <a:pt x="93" y="182"/>
                    </a:lnTo>
                    <a:lnTo>
                      <a:pt x="83" y="174"/>
                    </a:lnTo>
                    <a:lnTo>
                      <a:pt x="75" y="166"/>
                    </a:lnTo>
                    <a:lnTo>
                      <a:pt x="70" y="155"/>
                    </a:lnTo>
                    <a:lnTo>
                      <a:pt x="66" y="143"/>
                    </a:lnTo>
                    <a:lnTo>
                      <a:pt x="64" y="131"/>
                    </a:lnTo>
                    <a:lnTo>
                      <a:pt x="64" y="131"/>
                    </a:lnTo>
                    <a:lnTo>
                      <a:pt x="66" y="119"/>
                    </a:lnTo>
                    <a:lnTo>
                      <a:pt x="70" y="107"/>
                    </a:lnTo>
                    <a:lnTo>
                      <a:pt x="75" y="97"/>
                    </a:lnTo>
                    <a:lnTo>
                      <a:pt x="83" y="88"/>
                    </a:lnTo>
                    <a:lnTo>
                      <a:pt x="93" y="80"/>
                    </a:lnTo>
                    <a:lnTo>
                      <a:pt x="102" y="74"/>
                    </a:lnTo>
                    <a:lnTo>
                      <a:pt x="114" y="70"/>
                    </a:lnTo>
                    <a:lnTo>
                      <a:pt x="126" y="70"/>
                    </a:lnTo>
                    <a:lnTo>
                      <a:pt x="126" y="70"/>
                    </a:lnTo>
                    <a:lnTo>
                      <a:pt x="139" y="70"/>
                    </a:lnTo>
                    <a:lnTo>
                      <a:pt x="151" y="74"/>
                    </a:lnTo>
                    <a:lnTo>
                      <a:pt x="161" y="80"/>
                    </a:lnTo>
                    <a:lnTo>
                      <a:pt x="170" y="88"/>
                    </a:lnTo>
                    <a:lnTo>
                      <a:pt x="178" y="97"/>
                    </a:lnTo>
                    <a:lnTo>
                      <a:pt x="183" y="107"/>
                    </a:lnTo>
                    <a:lnTo>
                      <a:pt x="187" y="119"/>
                    </a:lnTo>
                    <a:lnTo>
                      <a:pt x="188" y="131"/>
                    </a:lnTo>
                    <a:lnTo>
                      <a:pt x="188" y="131"/>
                    </a:lnTo>
                    <a:lnTo>
                      <a:pt x="187" y="143"/>
                    </a:lnTo>
                    <a:lnTo>
                      <a:pt x="183" y="155"/>
                    </a:lnTo>
                    <a:lnTo>
                      <a:pt x="178" y="166"/>
                    </a:lnTo>
                    <a:lnTo>
                      <a:pt x="170" y="174"/>
                    </a:lnTo>
                    <a:lnTo>
                      <a:pt x="161" y="182"/>
                    </a:lnTo>
                    <a:lnTo>
                      <a:pt x="151" y="187"/>
                    </a:lnTo>
                    <a:lnTo>
                      <a:pt x="139" y="191"/>
                    </a:lnTo>
                    <a:lnTo>
                      <a:pt x="126" y="193"/>
                    </a:lnTo>
                    <a:lnTo>
                      <a:pt x="126" y="19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79" name="Freeform 161"/>
              <p:cNvSpPr>
                <a:spLocks noEditPoints="1"/>
              </p:cNvSpPr>
              <p:nvPr/>
            </p:nvSpPr>
            <p:spPr bwMode="auto">
              <a:xfrm>
                <a:off x="3236913" y="4249738"/>
                <a:ext cx="112713" cy="115888"/>
              </a:xfrm>
              <a:custGeom>
                <a:avLst/>
                <a:gdLst>
                  <a:gd name="T0" fmla="*/ 129 w 141"/>
                  <a:gd name="T1" fmla="*/ 85 h 146"/>
                  <a:gd name="T2" fmla="*/ 129 w 141"/>
                  <a:gd name="T3" fmla="*/ 62 h 146"/>
                  <a:gd name="T4" fmla="*/ 139 w 141"/>
                  <a:gd name="T5" fmla="*/ 60 h 146"/>
                  <a:gd name="T6" fmla="*/ 141 w 141"/>
                  <a:gd name="T7" fmla="*/ 54 h 146"/>
                  <a:gd name="T8" fmla="*/ 139 w 141"/>
                  <a:gd name="T9" fmla="*/ 46 h 146"/>
                  <a:gd name="T10" fmla="*/ 129 w 141"/>
                  <a:gd name="T11" fmla="*/ 29 h 146"/>
                  <a:gd name="T12" fmla="*/ 122 w 141"/>
                  <a:gd name="T13" fmla="*/ 22 h 146"/>
                  <a:gd name="T14" fmla="*/ 117 w 141"/>
                  <a:gd name="T15" fmla="*/ 22 h 146"/>
                  <a:gd name="T16" fmla="*/ 110 w 141"/>
                  <a:gd name="T17" fmla="*/ 29 h 146"/>
                  <a:gd name="T18" fmla="*/ 93 w 141"/>
                  <a:gd name="T19" fmla="*/ 10 h 146"/>
                  <a:gd name="T20" fmla="*/ 93 w 141"/>
                  <a:gd name="T21" fmla="*/ 8 h 146"/>
                  <a:gd name="T22" fmla="*/ 89 w 141"/>
                  <a:gd name="T23" fmla="*/ 3 h 146"/>
                  <a:gd name="T24" fmla="*/ 71 w 141"/>
                  <a:gd name="T25" fmla="*/ 0 h 146"/>
                  <a:gd name="T26" fmla="*/ 52 w 141"/>
                  <a:gd name="T27" fmla="*/ 3 h 146"/>
                  <a:gd name="T28" fmla="*/ 50 w 141"/>
                  <a:gd name="T29" fmla="*/ 4 h 146"/>
                  <a:gd name="T30" fmla="*/ 50 w 141"/>
                  <a:gd name="T31" fmla="*/ 10 h 146"/>
                  <a:gd name="T32" fmla="*/ 41 w 141"/>
                  <a:gd name="T33" fmla="*/ 22 h 146"/>
                  <a:gd name="T34" fmla="*/ 27 w 141"/>
                  <a:gd name="T35" fmla="*/ 23 h 146"/>
                  <a:gd name="T36" fmla="*/ 21 w 141"/>
                  <a:gd name="T37" fmla="*/ 21 h 146"/>
                  <a:gd name="T38" fmla="*/ 19 w 141"/>
                  <a:gd name="T39" fmla="*/ 22 h 146"/>
                  <a:gd name="T40" fmla="*/ 8 w 141"/>
                  <a:gd name="T41" fmla="*/ 37 h 146"/>
                  <a:gd name="T42" fmla="*/ 0 w 141"/>
                  <a:gd name="T43" fmla="*/ 54 h 146"/>
                  <a:gd name="T44" fmla="*/ 2 w 141"/>
                  <a:gd name="T45" fmla="*/ 60 h 146"/>
                  <a:gd name="T46" fmla="*/ 13 w 141"/>
                  <a:gd name="T47" fmla="*/ 62 h 146"/>
                  <a:gd name="T48" fmla="*/ 12 w 141"/>
                  <a:gd name="T49" fmla="*/ 73 h 146"/>
                  <a:gd name="T50" fmla="*/ 5 w 141"/>
                  <a:gd name="T51" fmla="*/ 87 h 146"/>
                  <a:gd name="T52" fmla="*/ 1 w 141"/>
                  <a:gd name="T53" fmla="*/ 89 h 146"/>
                  <a:gd name="T54" fmla="*/ 0 w 141"/>
                  <a:gd name="T55" fmla="*/ 93 h 146"/>
                  <a:gd name="T56" fmla="*/ 8 w 141"/>
                  <a:gd name="T57" fmla="*/ 110 h 146"/>
                  <a:gd name="T58" fmla="*/ 19 w 141"/>
                  <a:gd name="T59" fmla="*/ 124 h 146"/>
                  <a:gd name="T60" fmla="*/ 25 w 141"/>
                  <a:gd name="T61" fmla="*/ 126 h 146"/>
                  <a:gd name="T62" fmla="*/ 32 w 141"/>
                  <a:gd name="T63" fmla="*/ 118 h 146"/>
                  <a:gd name="T64" fmla="*/ 52 w 141"/>
                  <a:gd name="T65" fmla="*/ 130 h 146"/>
                  <a:gd name="T66" fmla="*/ 48 w 141"/>
                  <a:gd name="T67" fmla="*/ 139 h 146"/>
                  <a:gd name="T68" fmla="*/ 52 w 141"/>
                  <a:gd name="T69" fmla="*/ 145 h 146"/>
                  <a:gd name="T70" fmla="*/ 62 w 141"/>
                  <a:gd name="T71" fmla="*/ 146 h 146"/>
                  <a:gd name="T72" fmla="*/ 81 w 141"/>
                  <a:gd name="T73" fmla="*/ 146 h 146"/>
                  <a:gd name="T74" fmla="*/ 89 w 141"/>
                  <a:gd name="T75" fmla="*/ 145 h 146"/>
                  <a:gd name="T76" fmla="*/ 93 w 141"/>
                  <a:gd name="T77" fmla="*/ 139 h 146"/>
                  <a:gd name="T78" fmla="*/ 90 w 141"/>
                  <a:gd name="T79" fmla="*/ 130 h 146"/>
                  <a:gd name="T80" fmla="*/ 116 w 141"/>
                  <a:gd name="T81" fmla="*/ 124 h 146"/>
                  <a:gd name="T82" fmla="*/ 117 w 141"/>
                  <a:gd name="T83" fmla="*/ 126 h 146"/>
                  <a:gd name="T84" fmla="*/ 122 w 141"/>
                  <a:gd name="T85" fmla="*/ 124 h 146"/>
                  <a:gd name="T86" fmla="*/ 135 w 141"/>
                  <a:gd name="T87" fmla="*/ 110 h 146"/>
                  <a:gd name="T88" fmla="*/ 141 w 141"/>
                  <a:gd name="T89" fmla="*/ 93 h 146"/>
                  <a:gd name="T90" fmla="*/ 141 w 141"/>
                  <a:gd name="T91" fmla="*/ 89 h 146"/>
                  <a:gd name="T92" fmla="*/ 137 w 141"/>
                  <a:gd name="T93" fmla="*/ 87 h 146"/>
                  <a:gd name="T94" fmla="*/ 71 w 141"/>
                  <a:gd name="T95" fmla="*/ 110 h 146"/>
                  <a:gd name="T96" fmla="*/ 51 w 141"/>
                  <a:gd name="T97" fmla="*/ 103 h 146"/>
                  <a:gd name="T98" fmla="*/ 37 w 141"/>
                  <a:gd name="T99" fmla="*/ 88 h 146"/>
                  <a:gd name="T100" fmla="*/ 35 w 141"/>
                  <a:gd name="T101" fmla="*/ 73 h 146"/>
                  <a:gd name="T102" fmla="*/ 41 w 141"/>
                  <a:gd name="T103" fmla="*/ 53 h 146"/>
                  <a:gd name="T104" fmla="*/ 56 w 141"/>
                  <a:gd name="T105" fmla="*/ 41 h 146"/>
                  <a:gd name="T106" fmla="*/ 71 w 141"/>
                  <a:gd name="T107" fmla="*/ 38 h 146"/>
                  <a:gd name="T108" fmla="*/ 91 w 141"/>
                  <a:gd name="T109" fmla="*/ 44 h 146"/>
                  <a:gd name="T110" fmla="*/ 104 w 141"/>
                  <a:gd name="T111" fmla="*/ 60 h 146"/>
                  <a:gd name="T112" fmla="*/ 106 w 141"/>
                  <a:gd name="T113" fmla="*/ 73 h 146"/>
                  <a:gd name="T114" fmla="*/ 101 w 141"/>
                  <a:gd name="T115" fmla="*/ 93 h 146"/>
                  <a:gd name="T116" fmla="*/ 85 w 141"/>
                  <a:gd name="T117" fmla="*/ 107 h 146"/>
                  <a:gd name="T118" fmla="*/ 71 w 141"/>
                  <a:gd name="T119" fmla="*/ 11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1" h="146">
                    <a:moveTo>
                      <a:pt x="137" y="87"/>
                    </a:moveTo>
                    <a:lnTo>
                      <a:pt x="129" y="85"/>
                    </a:lnTo>
                    <a:lnTo>
                      <a:pt x="129" y="85"/>
                    </a:lnTo>
                    <a:lnTo>
                      <a:pt x="130" y="73"/>
                    </a:lnTo>
                    <a:lnTo>
                      <a:pt x="130" y="73"/>
                    </a:lnTo>
                    <a:lnTo>
                      <a:pt x="129" y="62"/>
                    </a:lnTo>
                    <a:lnTo>
                      <a:pt x="137" y="61"/>
                    </a:lnTo>
                    <a:lnTo>
                      <a:pt x="137" y="61"/>
                    </a:lnTo>
                    <a:lnTo>
                      <a:pt x="139" y="60"/>
                    </a:lnTo>
                    <a:lnTo>
                      <a:pt x="139" y="60"/>
                    </a:lnTo>
                    <a:lnTo>
                      <a:pt x="141" y="57"/>
                    </a:lnTo>
                    <a:lnTo>
                      <a:pt x="141" y="54"/>
                    </a:lnTo>
                    <a:lnTo>
                      <a:pt x="141" y="54"/>
                    </a:lnTo>
                    <a:lnTo>
                      <a:pt x="141" y="54"/>
                    </a:lnTo>
                    <a:lnTo>
                      <a:pt x="139" y="46"/>
                    </a:lnTo>
                    <a:lnTo>
                      <a:pt x="135" y="37"/>
                    </a:lnTo>
                    <a:lnTo>
                      <a:pt x="135" y="37"/>
                    </a:lnTo>
                    <a:lnTo>
                      <a:pt x="129" y="29"/>
                    </a:lnTo>
                    <a:lnTo>
                      <a:pt x="122" y="22"/>
                    </a:lnTo>
                    <a:lnTo>
                      <a:pt x="122" y="22"/>
                    </a:lnTo>
                    <a:lnTo>
                      <a:pt x="122" y="22"/>
                    </a:lnTo>
                    <a:lnTo>
                      <a:pt x="120" y="21"/>
                    </a:lnTo>
                    <a:lnTo>
                      <a:pt x="117" y="22"/>
                    </a:lnTo>
                    <a:lnTo>
                      <a:pt x="117" y="22"/>
                    </a:lnTo>
                    <a:lnTo>
                      <a:pt x="116" y="23"/>
                    </a:lnTo>
                    <a:lnTo>
                      <a:pt x="110" y="29"/>
                    </a:lnTo>
                    <a:lnTo>
                      <a:pt x="110" y="29"/>
                    </a:lnTo>
                    <a:lnTo>
                      <a:pt x="101" y="22"/>
                    </a:lnTo>
                    <a:lnTo>
                      <a:pt x="90" y="18"/>
                    </a:lnTo>
                    <a:lnTo>
                      <a:pt x="93" y="10"/>
                    </a:lnTo>
                    <a:lnTo>
                      <a:pt x="93" y="10"/>
                    </a:lnTo>
                    <a:lnTo>
                      <a:pt x="93" y="8"/>
                    </a:lnTo>
                    <a:lnTo>
                      <a:pt x="93" y="8"/>
                    </a:lnTo>
                    <a:lnTo>
                      <a:pt x="91" y="4"/>
                    </a:lnTo>
                    <a:lnTo>
                      <a:pt x="89" y="3"/>
                    </a:lnTo>
                    <a:lnTo>
                      <a:pt x="89" y="3"/>
                    </a:lnTo>
                    <a:lnTo>
                      <a:pt x="89" y="3"/>
                    </a:lnTo>
                    <a:lnTo>
                      <a:pt x="81" y="2"/>
                    </a:lnTo>
                    <a:lnTo>
                      <a:pt x="71" y="0"/>
                    </a:lnTo>
                    <a:lnTo>
                      <a:pt x="71" y="0"/>
                    </a:lnTo>
                    <a:lnTo>
                      <a:pt x="62" y="2"/>
                    </a:lnTo>
                    <a:lnTo>
                      <a:pt x="52" y="3"/>
                    </a:lnTo>
                    <a:lnTo>
                      <a:pt x="52" y="3"/>
                    </a:lnTo>
                    <a:lnTo>
                      <a:pt x="52" y="3"/>
                    </a:lnTo>
                    <a:lnTo>
                      <a:pt x="50" y="4"/>
                    </a:lnTo>
                    <a:lnTo>
                      <a:pt x="48" y="8"/>
                    </a:lnTo>
                    <a:lnTo>
                      <a:pt x="48" y="8"/>
                    </a:lnTo>
                    <a:lnTo>
                      <a:pt x="50" y="10"/>
                    </a:lnTo>
                    <a:lnTo>
                      <a:pt x="52" y="18"/>
                    </a:lnTo>
                    <a:lnTo>
                      <a:pt x="52" y="18"/>
                    </a:lnTo>
                    <a:lnTo>
                      <a:pt x="41" y="22"/>
                    </a:lnTo>
                    <a:lnTo>
                      <a:pt x="32" y="29"/>
                    </a:lnTo>
                    <a:lnTo>
                      <a:pt x="27" y="23"/>
                    </a:lnTo>
                    <a:lnTo>
                      <a:pt x="27" y="23"/>
                    </a:lnTo>
                    <a:lnTo>
                      <a:pt x="25" y="22"/>
                    </a:lnTo>
                    <a:lnTo>
                      <a:pt x="25" y="22"/>
                    </a:lnTo>
                    <a:lnTo>
                      <a:pt x="21" y="21"/>
                    </a:lnTo>
                    <a:lnTo>
                      <a:pt x="19" y="22"/>
                    </a:lnTo>
                    <a:lnTo>
                      <a:pt x="19" y="22"/>
                    </a:lnTo>
                    <a:lnTo>
                      <a:pt x="19" y="22"/>
                    </a:lnTo>
                    <a:lnTo>
                      <a:pt x="13" y="29"/>
                    </a:lnTo>
                    <a:lnTo>
                      <a:pt x="8" y="37"/>
                    </a:lnTo>
                    <a:lnTo>
                      <a:pt x="8" y="37"/>
                    </a:lnTo>
                    <a:lnTo>
                      <a:pt x="4" y="46"/>
                    </a:lnTo>
                    <a:lnTo>
                      <a:pt x="0" y="54"/>
                    </a:lnTo>
                    <a:lnTo>
                      <a:pt x="0" y="54"/>
                    </a:lnTo>
                    <a:lnTo>
                      <a:pt x="0" y="54"/>
                    </a:lnTo>
                    <a:lnTo>
                      <a:pt x="1" y="57"/>
                    </a:lnTo>
                    <a:lnTo>
                      <a:pt x="2" y="60"/>
                    </a:lnTo>
                    <a:lnTo>
                      <a:pt x="2" y="60"/>
                    </a:lnTo>
                    <a:lnTo>
                      <a:pt x="5" y="61"/>
                    </a:lnTo>
                    <a:lnTo>
                      <a:pt x="13" y="62"/>
                    </a:lnTo>
                    <a:lnTo>
                      <a:pt x="13" y="62"/>
                    </a:lnTo>
                    <a:lnTo>
                      <a:pt x="12" y="73"/>
                    </a:lnTo>
                    <a:lnTo>
                      <a:pt x="12" y="73"/>
                    </a:lnTo>
                    <a:lnTo>
                      <a:pt x="13" y="85"/>
                    </a:lnTo>
                    <a:lnTo>
                      <a:pt x="5" y="87"/>
                    </a:lnTo>
                    <a:lnTo>
                      <a:pt x="5" y="87"/>
                    </a:lnTo>
                    <a:lnTo>
                      <a:pt x="2" y="87"/>
                    </a:lnTo>
                    <a:lnTo>
                      <a:pt x="2" y="87"/>
                    </a:lnTo>
                    <a:lnTo>
                      <a:pt x="1" y="89"/>
                    </a:lnTo>
                    <a:lnTo>
                      <a:pt x="0" y="93"/>
                    </a:lnTo>
                    <a:lnTo>
                      <a:pt x="0" y="93"/>
                    </a:lnTo>
                    <a:lnTo>
                      <a:pt x="0" y="93"/>
                    </a:lnTo>
                    <a:lnTo>
                      <a:pt x="4" y="101"/>
                    </a:lnTo>
                    <a:lnTo>
                      <a:pt x="8" y="110"/>
                    </a:lnTo>
                    <a:lnTo>
                      <a:pt x="8" y="110"/>
                    </a:lnTo>
                    <a:lnTo>
                      <a:pt x="13" y="118"/>
                    </a:lnTo>
                    <a:lnTo>
                      <a:pt x="19" y="124"/>
                    </a:lnTo>
                    <a:lnTo>
                      <a:pt x="19" y="124"/>
                    </a:lnTo>
                    <a:lnTo>
                      <a:pt x="19" y="124"/>
                    </a:lnTo>
                    <a:lnTo>
                      <a:pt x="21" y="126"/>
                    </a:lnTo>
                    <a:lnTo>
                      <a:pt x="25" y="126"/>
                    </a:lnTo>
                    <a:lnTo>
                      <a:pt x="25" y="126"/>
                    </a:lnTo>
                    <a:lnTo>
                      <a:pt x="27" y="124"/>
                    </a:lnTo>
                    <a:lnTo>
                      <a:pt x="32" y="118"/>
                    </a:lnTo>
                    <a:lnTo>
                      <a:pt x="32" y="118"/>
                    </a:lnTo>
                    <a:lnTo>
                      <a:pt x="41" y="124"/>
                    </a:lnTo>
                    <a:lnTo>
                      <a:pt x="52" y="130"/>
                    </a:lnTo>
                    <a:lnTo>
                      <a:pt x="50" y="138"/>
                    </a:lnTo>
                    <a:lnTo>
                      <a:pt x="50" y="138"/>
                    </a:lnTo>
                    <a:lnTo>
                      <a:pt x="48" y="139"/>
                    </a:lnTo>
                    <a:lnTo>
                      <a:pt x="48" y="139"/>
                    </a:lnTo>
                    <a:lnTo>
                      <a:pt x="50" y="142"/>
                    </a:lnTo>
                    <a:lnTo>
                      <a:pt x="52" y="145"/>
                    </a:lnTo>
                    <a:lnTo>
                      <a:pt x="52" y="145"/>
                    </a:lnTo>
                    <a:lnTo>
                      <a:pt x="52" y="145"/>
                    </a:lnTo>
                    <a:lnTo>
                      <a:pt x="62" y="146"/>
                    </a:lnTo>
                    <a:lnTo>
                      <a:pt x="71" y="146"/>
                    </a:lnTo>
                    <a:lnTo>
                      <a:pt x="71" y="146"/>
                    </a:lnTo>
                    <a:lnTo>
                      <a:pt x="81" y="146"/>
                    </a:lnTo>
                    <a:lnTo>
                      <a:pt x="89" y="145"/>
                    </a:lnTo>
                    <a:lnTo>
                      <a:pt x="89" y="145"/>
                    </a:lnTo>
                    <a:lnTo>
                      <a:pt x="89" y="145"/>
                    </a:lnTo>
                    <a:lnTo>
                      <a:pt x="91" y="142"/>
                    </a:lnTo>
                    <a:lnTo>
                      <a:pt x="93" y="139"/>
                    </a:lnTo>
                    <a:lnTo>
                      <a:pt x="93" y="139"/>
                    </a:lnTo>
                    <a:lnTo>
                      <a:pt x="93" y="138"/>
                    </a:lnTo>
                    <a:lnTo>
                      <a:pt x="90" y="130"/>
                    </a:lnTo>
                    <a:lnTo>
                      <a:pt x="90" y="130"/>
                    </a:lnTo>
                    <a:lnTo>
                      <a:pt x="101" y="124"/>
                    </a:lnTo>
                    <a:lnTo>
                      <a:pt x="110" y="118"/>
                    </a:lnTo>
                    <a:lnTo>
                      <a:pt x="116" y="124"/>
                    </a:lnTo>
                    <a:lnTo>
                      <a:pt x="116" y="124"/>
                    </a:lnTo>
                    <a:lnTo>
                      <a:pt x="117" y="126"/>
                    </a:lnTo>
                    <a:lnTo>
                      <a:pt x="117" y="126"/>
                    </a:lnTo>
                    <a:lnTo>
                      <a:pt x="120" y="126"/>
                    </a:lnTo>
                    <a:lnTo>
                      <a:pt x="122" y="124"/>
                    </a:lnTo>
                    <a:lnTo>
                      <a:pt x="122" y="124"/>
                    </a:lnTo>
                    <a:lnTo>
                      <a:pt x="122" y="124"/>
                    </a:lnTo>
                    <a:lnTo>
                      <a:pt x="129" y="118"/>
                    </a:lnTo>
                    <a:lnTo>
                      <a:pt x="135" y="110"/>
                    </a:lnTo>
                    <a:lnTo>
                      <a:pt x="135" y="110"/>
                    </a:lnTo>
                    <a:lnTo>
                      <a:pt x="139" y="101"/>
                    </a:lnTo>
                    <a:lnTo>
                      <a:pt x="141" y="93"/>
                    </a:lnTo>
                    <a:lnTo>
                      <a:pt x="141" y="93"/>
                    </a:lnTo>
                    <a:lnTo>
                      <a:pt x="141" y="93"/>
                    </a:lnTo>
                    <a:lnTo>
                      <a:pt x="141" y="89"/>
                    </a:lnTo>
                    <a:lnTo>
                      <a:pt x="139" y="87"/>
                    </a:lnTo>
                    <a:lnTo>
                      <a:pt x="139" y="87"/>
                    </a:lnTo>
                    <a:lnTo>
                      <a:pt x="137" y="87"/>
                    </a:lnTo>
                    <a:lnTo>
                      <a:pt x="137" y="87"/>
                    </a:lnTo>
                    <a:close/>
                    <a:moveTo>
                      <a:pt x="71" y="110"/>
                    </a:moveTo>
                    <a:lnTo>
                      <a:pt x="71" y="110"/>
                    </a:lnTo>
                    <a:lnTo>
                      <a:pt x="63" y="108"/>
                    </a:lnTo>
                    <a:lnTo>
                      <a:pt x="56" y="107"/>
                    </a:lnTo>
                    <a:lnTo>
                      <a:pt x="51" y="103"/>
                    </a:lnTo>
                    <a:lnTo>
                      <a:pt x="46" y="99"/>
                    </a:lnTo>
                    <a:lnTo>
                      <a:pt x="41" y="93"/>
                    </a:lnTo>
                    <a:lnTo>
                      <a:pt x="37" y="88"/>
                    </a:lnTo>
                    <a:lnTo>
                      <a:pt x="36" y="81"/>
                    </a:lnTo>
                    <a:lnTo>
                      <a:pt x="35" y="73"/>
                    </a:lnTo>
                    <a:lnTo>
                      <a:pt x="35" y="73"/>
                    </a:lnTo>
                    <a:lnTo>
                      <a:pt x="36" y="66"/>
                    </a:lnTo>
                    <a:lnTo>
                      <a:pt x="37" y="60"/>
                    </a:lnTo>
                    <a:lnTo>
                      <a:pt x="41" y="53"/>
                    </a:lnTo>
                    <a:lnTo>
                      <a:pt x="46" y="48"/>
                    </a:lnTo>
                    <a:lnTo>
                      <a:pt x="51" y="44"/>
                    </a:lnTo>
                    <a:lnTo>
                      <a:pt x="56" y="41"/>
                    </a:lnTo>
                    <a:lnTo>
                      <a:pt x="63" y="38"/>
                    </a:lnTo>
                    <a:lnTo>
                      <a:pt x="71" y="38"/>
                    </a:lnTo>
                    <a:lnTo>
                      <a:pt x="71" y="38"/>
                    </a:lnTo>
                    <a:lnTo>
                      <a:pt x="78" y="38"/>
                    </a:lnTo>
                    <a:lnTo>
                      <a:pt x="85" y="41"/>
                    </a:lnTo>
                    <a:lnTo>
                      <a:pt x="91" y="44"/>
                    </a:lnTo>
                    <a:lnTo>
                      <a:pt x="97" y="48"/>
                    </a:lnTo>
                    <a:lnTo>
                      <a:pt x="101" y="53"/>
                    </a:lnTo>
                    <a:lnTo>
                      <a:pt x="104" y="60"/>
                    </a:lnTo>
                    <a:lnTo>
                      <a:pt x="106" y="66"/>
                    </a:lnTo>
                    <a:lnTo>
                      <a:pt x="106" y="73"/>
                    </a:lnTo>
                    <a:lnTo>
                      <a:pt x="106" y="73"/>
                    </a:lnTo>
                    <a:lnTo>
                      <a:pt x="106" y="81"/>
                    </a:lnTo>
                    <a:lnTo>
                      <a:pt x="104" y="88"/>
                    </a:lnTo>
                    <a:lnTo>
                      <a:pt x="101" y="93"/>
                    </a:lnTo>
                    <a:lnTo>
                      <a:pt x="97" y="99"/>
                    </a:lnTo>
                    <a:lnTo>
                      <a:pt x="91" y="103"/>
                    </a:lnTo>
                    <a:lnTo>
                      <a:pt x="85" y="107"/>
                    </a:lnTo>
                    <a:lnTo>
                      <a:pt x="78" y="108"/>
                    </a:lnTo>
                    <a:lnTo>
                      <a:pt x="71" y="110"/>
                    </a:lnTo>
                    <a:lnTo>
                      <a:pt x="71" y="1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80" name="Freeform 162"/>
              <p:cNvSpPr>
                <a:spLocks/>
              </p:cNvSpPr>
              <p:nvPr/>
            </p:nvSpPr>
            <p:spPr bwMode="auto">
              <a:xfrm>
                <a:off x="3119438" y="4373563"/>
                <a:ext cx="55563" cy="55563"/>
              </a:xfrm>
              <a:custGeom>
                <a:avLst/>
                <a:gdLst>
                  <a:gd name="T0" fmla="*/ 35 w 70"/>
                  <a:gd name="T1" fmla="*/ 0 h 70"/>
                  <a:gd name="T2" fmla="*/ 35 w 70"/>
                  <a:gd name="T3" fmla="*/ 0 h 70"/>
                  <a:gd name="T4" fmla="*/ 29 w 70"/>
                  <a:gd name="T5" fmla="*/ 1 h 70"/>
                  <a:gd name="T6" fmla="*/ 22 w 70"/>
                  <a:gd name="T7" fmla="*/ 2 h 70"/>
                  <a:gd name="T8" fmla="*/ 17 w 70"/>
                  <a:gd name="T9" fmla="*/ 7 h 70"/>
                  <a:gd name="T10" fmla="*/ 11 w 70"/>
                  <a:gd name="T11" fmla="*/ 11 h 70"/>
                  <a:gd name="T12" fmla="*/ 7 w 70"/>
                  <a:gd name="T13" fmla="*/ 16 h 70"/>
                  <a:gd name="T14" fmla="*/ 3 w 70"/>
                  <a:gd name="T15" fmla="*/ 21 h 70"/>
                  <a:gd name="T16" fmla="*/ 2 w 70"/>
                  <a:gd name="T17" fmla="*/ 28 h 70"/>
                  <a:gd name="T18" fmla="*/ 0 w 70"/>
                  <a:gd name="T19" fmla="*/ 35 h 70"/>
                  <a:gd name="T20" fmla="*/ 0 w 70"/>
                  <a:gd name="T21" fmla="*/ 35 h 70"/>
                  <a:gd name="T22" fmla="*/ 2 w 70"/>
                  <a:gd name="T23" fmla="*/ 42 h 70"/>
                  <a:gd name="T24" fmla="*/ 3 w 70"/>
                  <a:gd name="T25" fmla="*/ 48 h 70"/>
                  <a:gd name="T26" fmla="*/ 7 w 70"/>
                  <a:gd name="T27" fmla="*/ 55 h 70"/>
                  <a:gd name="T28" fmla="*/ 11 w 70"/>
                  <a:gd name="T29" fmla="*/ 59 h 70"/>
                  <a:gd name="T30" fmla="*/ 17 w 70"/>
                  <a:gd name="T31" fmla="*/ 64 h 70"/>
                  <a:gd name="T32" fmla="*/ 22 w 70"/>
                  <a:gd name="T33" fmla="*/ 67 h 70"/>
                  <a:gd name="T34" fmla="*/ 29 w 70"/>
                  <a:gd name="T35" fmla="*/ 69 h 70"/>
                  <a:gd name="T36" fmla="*/ 35 w 70"/>
                  <a:gd name="T37" fmla="*/ 70 h 70"/>
                  <a:gd name="T38" fmla="*/ 35 w 70"/>
                  <a:gd name="T39" fmla="*/ 70 h 70"/>
                  <a:gd name="T40" fmla="*/ 42 w 70"/>
                  <a:gd name="T41" fmla="*/ 69 h 70"/>
                  <a:gd name="T42" fmla="*/ 49 w 70"/>
                  <a:gd name="T43" fmla="*/ 67 h 70"/>
                  <a:gd name="T44" fmla="*/ 54 w 70"/>
                  <a:gd name="T45" fmla="*/ 64 h 70"/>
                  <a:gd name="T46" fmla="*/ 60 w 70"/>
                  <a:gd name="T47" fmla="*/ 59 h 70"/>
                  <a:gd name="T48" fmla="*/ 64 w 70"/>
                  <a:gd name="T49" fmla="*/ 55 h 70"/>
                  <a:gd name="T50" fmla="*/ 68 w 70"/>
                  <a:gd name="T51" fmla="*/ 48 h 70"/>
                  <a:gd name="T52" fmla="*/ 69 w 70"/>
                  <a:gd name="T53" fmla="*/ 42 h 70"/>
                  <a:gd name="T54" fmla="*/ 70 w 70"/>
                  <a:gd name="T55" fmla="*/ 35 h 70"/>
                  <a:gd name="T56" fmla="*/ 70 w 70"/>
                  <a:gd name="T57" fmla="*/ 35 h 70"/>
                  <a:gd name="T58" fmla="*/ 69 w 70"/>
                  <a:gd name="T59" fmla="*/ 28 h 70"/>
                  <a:gd name="T60" fmla="*/ 68 w 70"/>
                  <a:gd name="T61" fmla="*/ 21 h 70"/>
                  <a:gd name="T62" fmla="*/ 64 w 70"/>
                  <a:gd name="T63" fmla="*/ 16 h 70"/>
                  <a:gd name="T64" fmla="*/ 60 w 70"/>
                  <a:gd name="T65" fmla="*/ 11 h 70"/>
                  <a:gd name="T66" fmla="*/ 54 w 70"/>
                  <a:gd name="T67" fmla="*/ 7 h 70"/>
                  <a:gd name="T68" fmla="*/ 49 w 70"/>
                  <a:gd name="T69" fmla="*/ 2 h 70"/>
                  <a:gd name="T70" fmla="*/ 42 w 70"/>
                  <a:gd name="T71" fmla="*/ 1 h 70"/>
                  <a:gd name="T72" fmla="*/ 35 w 70"/>
                  <a:gd name="T73" fmla="*/ 0 h 70"/>
                  <a:gd name="T74" fmla="*/ 35 w 70"/>
                  <a:gd name="T7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0">
                    <a:moveTo>
                      <a:pt x="35" y="0"/>
                    </a:moveTo>
                    <a:lnTo>
                      <a:pt x="35" y="0"/>
                    </a:lnTo>
                    <a:lnTo>
                      <a:pt x="29" y="1"/>
                    </a:lnTo>
                    <a:lnTo>
                      <a:pt x="22" y="2"/>
                    </a:lnTo>
                    <a:lnTo>
                      <a:pt x="17" y="7"/>
                    </a:lnTo>
                    <a:lnTo>
                      <a:pt x="11" y="11"/>
                    </a:lnTo>
                    <a:lnTo>
                      <a:pt x="7" y="16"/>
                    </a:lnTo>
                    <a:lnTo>
                      <a:pt x="3" y="21"/>
                    </a:lnTo>
                    <a:lnTo>
                      <a:pt x="2" y="28"/>
                    </a:lnTo>
                    <a:lnTo>
                      <a:pt x="0" y="35"/>
                    </a:lnTo>
                    <a:lnTo>
                      <a:pt x="0" y="35"/>
                    </a:lnTo>
                    <a:lnTo>
                      <a:pt x="2" y="42"/>
                    </a:lnTo>
                    <a:lnTo>
                      <a:pt x="3" y="48"/>
                    </a:lnTo>
                    <a:lnTo>
                      <a:pt x="7" y="55"/>
                    </a:lnTo>
                    <a:lnTo>
                      <a:pt x="11" y="59"/>
                    </a:lnTo>
                    <a:lnTo>
                      <a:pt x="17" y="64"/>
                    </a:lnTo>
                    <a:lnTo>
                      <a:pt x="22" y="67"/>
                    </a:lnTo>
                    <a:lnTo>
                      <a:pt x="29" y="69"/>
                    </a:lnTo>
                    <a:lnTo>
                      <a:pt x="35" y="70"/>
                    </a:lnTo>
                    <a:lnTo>
                      <a:pt x="35" y="70"/>
                    </a:lnTo>
                    <a:lnTo>
                      <a:pt x="42" y="69"/>
                    </a:lnTo>
                    <a:lnTo>
                      <a:pt x="49" y="67"/>
                    </a:lnTo>
                    <a:lnTo>
                      <a:pt x="54" y="64"/>
                    </a:lnTo>
                    <a:lnTo>
                      <a:pt x="60" y="59"/>
                    </a:lnTo>
                    <a:lnTo>
                      <a:pt x="64" y="55"/>
                    </a:lnTo>
                    <a:lnTo>
                      <a:pt x="68" y="48"/>
                    </a:lnTo>
                    <a:lnTo>
                      <a:pt x="69" y="42"/>
                    </a:lnTo>
                    <a:lnTo>
                      <a:pt x="70" y="35"/>
                    </a:lnTo>
                    <a:lnTo>
                      <a:pt x="70" y="35"/>
                    </a:lnTo>
                    <a:lnTo>
                      <a:pt x="69" y="28"/>
                    </a:lnTo>
                    <a:lnTo>
                      <a:pt x="68" y="21"/>
                    </a:lnTo>
                    <a:lnTo>
                      <a:pt x="64" y="16"/>
                    </a:lnTo>
                    <a:lnTo>
                      <a:pt x="60" y="11"/>
                    </a:lnTo>
                    <a:lnTo>
                      <a:pt x="54" y="7"/>
                    </a:lnTo>
                    <a:lnTo>
                      <a:pt x="49" y="2"/>
                    </a:lnTo>
                    <a:lnTo>
                      <a:pt x="42" y="1"/>
                    </a:lnTo>
                    <a:lnTo>
                      <a:pt x="35" y="0"/>
                    </a:lnTo>
                    <a:lnTo>
                      <a:pt x="3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81" name="Freeform 163"/>
              <p:cNvSpPr>
                <a:spLocks/>
              </p:cNvSpPr>
              <p:nvPr/>
            </p:nvSpPr>
            <p:spPr bwMode="auto">
              <a:xfrm>
                <a:off x="3279775" y="4294188"/>
                <a:ext cx="26988" cy="26988"/>
              </a:xfrm>
              <a:custGeom>
                <a:avLst/>
                <a:gdLst>
                  <a:gd name="T0" fmla="*/ 16 w 32"/>
                  <a:gd name="T1" fmla="*/ 0 h 32"/>
                  <a:gd name="T2" fmla="*/ 16 w 32"/>
                  <a:gd name="T3" fmla="*/ 0 h 32"/>
                  <a:gd name="T4" fmla="*/ 9 w 32"/>
                  <a:gd name="T5" fmla="*/ 1 h 32"/>
                  <a:gd name="T6" fmla="*/ 4 w 32"/>
                  <a:gd name="T7" fmla="*/ 5 h 32"/>
                  <a:gd name="T8" fmla="*/ 1 w 32"/>
                  <a:gd name="T9" fmla="*/ 11 h 32"/>
                  <a:gd name="T10" fmla="*/ 0 w 32"/>
                  <a:gd name="T11" fmla="*/ 16 h 32"/>
                  <a:gd name="T12" fmla="*/ 0 w 32"/>
                  <a:gd name="T13" fmla="*/ 16 h 32"/>
                  <a:gd name="T14" fmla="*/ 1 w 32"/>
                  <a:gd name="T15" fmla="*/ 23 h 32"/>
                  <a:gd name="T16" fmla="*/ 4 w 32"/>
                  <a:gd name="T17" fmla="*/ 28 h 32"/>
                  <a:gd name="T18" fmla="*/ 9 w 32"/>
                  <a:gd name="T19" fmla="*/ 31 h 32"/>
                  <a:gd name="T20" fmla="*/ 16 w 32"/>
                  <a:gd name="T21" fmla="*/ 32 h 32"/>
                  <a:gd name="T22" fmla="*/ 16 w 32"/>
                  <a:gd name="T23" fmla="*/ 32 h 32"/>
                  <a:gd name="T24" fmla="*/ 22 w 32"/>
                  <a:gd name="T25" fmla="*/ 31 h 32"/>
                  <a:gd name="T26" fmla="*/ 27 w 32"/>
                  <a:gd name="T27" fmla="*/ 28 h 32"/>
                  <a:gd name="T28" fmla="*/ 31 w 32"/>
                  <a:gd name="T29" fmla="*/ 23 h 32"/>
                  <a:gd name="T30" fmla="*/ 32 w 32"/>
                  <a:gd name="T31" fmla="*/ 16 h 32"/>
                  <a:gd name="T32" fmla="*/ 32 w 32"/>
                  <a:gd name="T33" fmla="*/ 16 h 32"/>
                  <a:gd name="T34" fmla="*/ 31 w 32"/>
                  <a:gd name="T35" fmla="*/ 11 h 32"/>
                  <a:gd name="T36" fmla="*/ 27 w 32"/>
                  <a:gd name="T37" fmla="*/ 5 h 32"/>
                  <a:gd name="T38" fmla="*/ 22 w 32"/>
                  <a:gd name="T39" fmla="*/ 1 h 32"/>
                  <a:gd name="T40" fmla="*/ 16 w 32"/>
                  <a:gd name="T41" fmla="*/ 0 h 32"/>
                  <a:gd name="T42" fmla="*/ 16 w 32"/>
                  <a:gd name="T4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2">
                    <a:moveTo>
                      <a:pt x="16" y="0"/>
                    </a:moveTo>
                    <a:lnTo>
                      <a:pt x="16" y="0"/>
                    </a:lnTo>
                    <a:lnTo>
                      <a:pt x="9" y="1"/>
                    </a:lnTo>
                    <a:lnTo>
                      <a:pt x="4" y="5"/>
                    </a:lnTo>
                    <a:lnTo>
                      <a:pt x="1" y="11"/>
                    </a:lnTo>
                    <a:lnTo>
                      <a:pt x="0" y="16"/>
                    </a:lnTo>
                    <a:lnTo>
                      <a:pt x="0" y="16"/>
                    </a:lnTo>
                    <a:lnTo>
                      <a:pt x="1" y="23"/>
                    </a:lnTo>
                    <a:lnTo>
                      <a:pt x="4" y="28"/>
                    </a:lnTo>
                    <a:lnTo>
                      <a:pt x="9" y="31"/>
                    </a:lnTo>
                    <a:lnTo>
                      <a:pt x="16" y="32"/>
                    </a:lnTo>
                    <a:lnTo>
                      <a:pt x="16" y="32"/>
                    </a:lnTo>
                    <a:lnTo>
                      <a:pt x="22" y="31"/>
                    </a:lnTo>
                    <a:lnTo>
                      <a:pt x="27" y="28"/>
                    </a:lnTo>
                    <a:lnTo>
                      <a:pt x="31" y="23"/>
                    </a:lnTo>
                    <a:lnTo>
                      <a:pt x="32" y="16"/>
                    </a:lnTo>
                    <a:lnTo>
                      <a:pt x="32" y="16"/>
                    </a:lnTo>
                    <a:lnTo>
                      <a:pt x="31" y="11"/>
                    </a:lnTo>
                    <a:lnTo>
                      <a:pt x="27" y="5"/>
                    </a:lnTo>
                    <a:lnTo>
                      <a:pt x="22" y="1"/>
                    </a:lnTo>
                    <a:lnTo>
                      <a:pt x="16" y="0"/>
                    </a:lnTo>
                    <a:lnTo>
                      <a:pt x="1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grpSp>
      </p:grpSp>
      <p:grpSp>
        <p:nvGrpSpPr>
          <p:cNvPr id="82" name="file 2.2"/>
          <p:cNvGrpSpPr/>
          <p:nvPr/>
        </p:nvGrpSpPr>
        <p:grpSpPr>
          <a:xfrm>
            <a:off x="979442" y="1910462"/>
            <a:ext cx="411587" cy="411480"/>
            <a:chOff x="7054639" y="4514273"/>
            <a:chExt cx="548640" cy="548640"/>
          </a:xfrm>
        </p:grpSpPr>
        <p:sp>
          <p:nvSpPr>
            <p:cNvPr id="83" name="file 4"/>
            <p:cNvSpPr/>
            <p:nvPr/>
          </p:nvSpPr>
          <p:spPr>
            <a:xfrm>
              <a:off x="7054639" y="4514273"/>
              <a:ext cx="548640" cy="5486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solidFill>
                  <a:srgbClr val="FF0000"/>
                </a:solidFill>
                <a:latin typeface="Arial" pitchFamily="34" charset="0"/>
                <a:ea typeface="ＭＳ Ｐゴシック" pitchFamily="50" charset="-128"/>
                <a:cs typeface="Arial" pitchFamily="34" charset="0"/>
              </a:endParaRPr>
            </a:p>
          </p:txBody>
        </p:sp>
        <p:grpSp>
          <p:nvGrpSpPr>
            <p:cNvPr id="84" name="Group 83"/>
            <p:cNvGrpSpPr/>
            <p:nvPr/>
          </p:nvGrpSpPr>
          <p:grpSpPr>
            <a:xfrm>
              <a:off x="7149474" y="4636683"/>
              <a:ext cx="358970" cy="303822"/>
              <a:chOff x="2927350" y="4090988"/>
              <a:chExt cx="547688" cy="463550"/>
            </a:xfrm>
            <a:solidFill>
              <a:schemeClr val="tx1"/>
            </a:solidFill>
          </p:grpSpPr>
          <p:sp>
            <p:nvSpPr>
              <p:cNvPr id="85" name="Freeform 159"/>
              <p:cNvSpPr>
                <a:spLocks noEditPoints="1"/>
              </p:cNvSpPr>
              <p:nvPr/>
            </p:nvSpPr>
            <p:spPr bwMode="auto">
              <a:xfrm>
                <a:off x="2927350" y="4090988"/>
                <a:ext cx="547688" cy="463550"/>
              </a:xfrm>
              <a:custGeom>
                <a:avLst/>
                <a:gdLst>
                  <a:gd name="T0" fmla="*/ 27 w 690"/>
                  <a:gd name="T1" fmla="*/ 0 h 582"/>
                  <a:gd name="T2" fmla="*/ 7 w 690"/>
                  <a:gd name="T3" fmla="*/ 15 h 582"/>
                  <a:gd name="T4" fmla="*/ 0 w 690"/>
                  <a:gd name="T5" fmla="*/ 550 h 582"/>
                  <a:gd name="T6" fmla="*/ 7 w 690"/>
                  <a:gd name="T7" fmla="*/ 567 h 582"/>
                  <a:gd name="T8" fmla="*/ 27 w 690"/>
                  <a:gd name="T9" fmla="*/ 582 h 582"/>
                  <a:gd name="T10" fmla="*/ 663 w 690"/>
                  <a:gd name="T11" fmla="*/ 582 h 582"/>
                  <a:gd name="T12" fmla="*/ 685 w 690"/>
                  <a:gd name="T13" fmla="*/ 567 h 582"/>
                  <a:gd name="T14" fmla="*/ 690 w 690"/>
                  <a:gd name="T15" fmla="*/ 32 h 582"/>
                  <a:gd name="T16" fmla="*/ 685 w 690"/>
                  <a:gd name="T17" fmla="*/ 15 h 582"/>
                  <a:gd name="T18" fmla="*/ 663 w 690"/>
                  <a:gd name="T19" fmla="*/ 0 h 582"/>
                  <a:gd name="T20" fmla="*/ 232 w 690"/>
                  <a:gd name="T21" fmla="*/ 40 h 582"/>
                  <a:gd name="T22" fmla="*/ 249 w 690"/>
                  <a:gd name="T23" fmla="*/ 48 h 582"/>
                  <a:gd name="T24" fmla="*/ 256 w 690"/>
                  <a:gd name="T25" fmla="*/ 66 h 582"/>
                  <a:gd name="T26" fmla="*/ 252 w 690"/>
                  <a:gd name="T27" fmla="*/ 79 h 582"/>
                  <a:gd name="T28" fmla="*/ 237 w 690"/>
                  <a:gd name="T29" fmla="*/ 89 h 582"/>
                  <a:gd name="T30" fmla="*/ 222 w 690"/>
                  <a:gd name="T31" fmla="*/ 87 h 582"/>
                  <a:gd name="T32" fmla="*/ 209 w 690"/>
                  <a:gd name="T33" fmla="*/ 75 h 582"/>
                  <a:gd name="T34" fmla="*/ 208 w 690"/>
                  <a:gd name="T35" fmla="*/ 60 h 582"/>
                  <a:gd name="T36" fmla="*/ 218 w 690"/>
                  <a:gd name="T37" fmla="*/ 46 h 582"/>
                  <a:gd name="T38" fmla="*/ 232 w 690"/>
                  <a:gd name="T39" fmla="*/ 40 h 582"/>
                  <a:gd name="T40" fmla="*/ 160 w 690"/>
                  <a:gd name="T41" fmla="*/ 43 h 582"/>
                  <a:gd name="T42" fmla="*/ 173 w 690"/>
                  <a:gd name="T43" fmla="*/ 55 h 582"/>
                  <a:gd name="T44" fmla="*/ 174 w 690"/>
                  <a:gd name="T45" fmla="*/ 70 h 582"/>
                  <a:gd name="T46" fmla="*/ 165 w 690"/>
                  <a:gd name="T47" fmla="*/ 86 h 582"/>
                  <a:gd name="T48" fmla="*/ 150 w 690"/>
                  <a:gd name="T49" fmla="*/ 90 h 582"/>
                  <a:gd name="T50" fmla="*/ 133 w 690"/>
                  <a:gd name="T51" fmla="*/ 82 h 582"/>
                  <a:gd name="T52" fmla="*/ 125 w 690"/>
                  <a:gd name="T53" fmla="*/ 66 h 582"/>
                  <a:gd name="T54" fmla="*/ 129 w 690"/>
                  <a:gd name="T55" fmla="*/ 51 h 582"/>
                  <a:gd name="T56" fmla="*/ 146 w 690"/>
                  <a:gd name="T57" fmla="*/ 42 h 582"/>
                  <a:gd name="T58" fmla="*/ 69 w 690"/>
                  <a:gd name="T59" fmla="*/ 40 h 582"/>
                  <a:gd name="T60" fmla="*/ 86 w 690"/>
                  <a:gd name="T61" fmla="*/ 48 h 582"/>
                  <a:gd name="T62" fmla="*/ 93 w 690"/>
                  <a:gd name="T63" fmla="*/ 66 h 582"/>
                  <a:gd name="T64" fmla="*/ 89 w 690"/>
                  <a:gd name="T65" fmla="*/ 79 h 582"/>
                  <a:gd name="T66" fmla="*/ 74 w 690"/>
                  <a:gd name="T67" fmla="*/ 89 h 582"/>
                  <a:gd name="T68" fmla="*/ 59 w 690"/>
                  <a:gd name="T69" fmla="*/ 87 h 582"/>
                  <a:gd name="T70" fmla="*/ 46 w 690"/>
                  <a:gd name="T71" fmla="*/ 75 h 582"/>
                  <a:gd name="T72" fmla="*/ 44 w 690"/>
                  <a:gd name="T73" fmla="*/ 60 h 582"/>
                  <a:gd name="T74" fmla="*/ 55 w 690"/>
                  <a:gd name="T75" fmla="*/ 46 h 582"/>
                  <a:gd name="T76" fmla="*/ 69 w 690"/>
                  <a:gd name="T77" fmla="*/ 40 h 582"/>
                  <a:gd name="T78" fmla="*/ 647 w 690"/>
                  <a:gd name="T79" fmla="*/ 518 h 582"/>
                  <a:gd name="T80" fmla="*/ 630 w 690"/>
                  <a:gd name="T81" fmla="*/ 535 h 582"/>
                  <a:gd name="T82" fmla="*/ 74 w 690"/>
                  <a:gd name="T83" fmla="*/ 538 h 582"/>
                  <a:gd name="T84" fmla="*/ 51 w 690"/>
                  <a:gd name="T85" fmla="*/ 528 h 582"/>
                  <a:gd name="T86" fmla="*/ 42 w 690"/>
                  <a:gd name="T87" fmla="*/ 505 h 582"/>
                  <a:gd name="T88" fmla="*/ 44 w 690"/>
                  <a:gd name="T89" fmla="*/ 172 h 582"/>
                  <a:gd name="T90" fmla="*/ 61 w 690"/>
                  <a:gd name="T91" fmla="*/ 155 h 582"/>
                  <a:gd name="T92" fmla="*/ 616 w 690"/>
                  <a:gd name="T93" fmla="*/ 152 h 582"/>
                  <a:gd name="T94" fmla="*/ 639 w 690"/>
                  <a:gd name="T95" fmla="*/ 162 h 582"/>
                  <a:gd name="T96" fmla="*/ 649 w 690"/>
                  <a:gd name="T97" fmla="*/ 18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0" h="582">
                    <a:moveTo>
                      <a:pt x="658" y="0"/>
                    </a:moveTo>
                    <a:lnTo>
                      <a:pt x="32" y="0"/>
                    </a:lnTo>
                    <a:lnTo>
                      <a:pt x="32" y="0"/>
                    </a:lnTo>
                    <a:lnTo>
                      <a:pt x="27" y="0"/>
                    </a:lnTo>
                    <a:lnTo>
                      <a:pt x="20" y="3"/>
                    </a:lnTo>
                    <a:lnTo>
                      <a:pt x="15" y="5"/>
                    </a:lnTo>
                    <a:lnTo>
                      <a:pt x="9" y="9"/>
                    </a:lnTo>
                    <a:lnTo>
                      <a:pt x="7" y="15"/>
                    </a:lnTo>
                    <a:lnTo>
                      <a:pt x="3" y="20"/>
                    </a:lnTo>
                    <a:lnTo>
                      <a:pt x="1" y="25"/>
                    </a:lnTo>
                    <a:lnTo>
                      <a:pt x="0" y="32"/>
                    </a:lnTo>
                    <a:lnTo>
                      <a:pt x="0" y="550"/>
                    </a:lnTo>
                    <a:lnTo>
                      <a:pt x="0" y="550"/>
                    </a:lnTo>
                    <a:lnTo>
                      <a:pt x="1" y="557"/>
                    </a:lnTo>
                    <a:lnTo>
                      <a:pt x="3" y="562"/>
                    </a:lnTo>
                    <a:lnTo>
                      <a:pt x="7" y="567"/>
                    </a:lnTo>
                    <a:lnTo>
                      <a:pt x="9" y="573"/>
                    </a:lnTo>
                    <a:lnTo>
                      <a:pt x="15" y="577"/>
                    </a:lnTo>
                    <a:lnTo>
                      <a:pt x="20" y="580"/>
                    </a:lnTo>
                    <a:lnTo>
                      <a:pt x="27" y="582"/>
                    </a:lnTo>
                    <a:lnTo>
                      <a:pt x="32" y="582"/>
                    </a:lnTo>
                    <a:lnTo>
                      <a:pt x="658" y="582"/>
                    </a:lnTo>
                    <a:lnTo>
                      <a:pt x="658" y="582"/>
                    </a:lnTo>
                    <a:lnTo>
                      <a:pt x="663" y="582"/>
                    </a:lnTo>
                    <a:lnTo>
                      <a:pt x="670" y="580"/>
                    </a:lnTo>
                    <a:lnTo>
                      <a:pt x="676" y="577"/>
                    </a:lnTo>
                    <a:lnTo>
                      <a:pt x="681" y="573"/>
                    </a:lnTo>
                    <a:lnTo>
                      <a:pt x="685" y="567"/>
                    </a:lnTo>
                    <a:lnTo>
                      <a:pt x="688" y="562"/>
                    </a:lnTo>
                    <a:lnTo>
                      <a:pt x="689" y="557"/>
                    </a:lnTo>
                    <a:lnTo>
                      <a:pt x="690" y="550"/>
                    </a:lnTo>
                    <a:lnTo>
                      <a:pt x="690" y="32"/>
                    </a:lnTo>
                    <a:lnTo>
                      <a:pt x="690" y="32"/>
                    </a:lnTo>
                    <a:lnTo>
                      <a:pt x="689" y="25"/>
                    </a:lnTo>
                    <a:lnTo>
                      <a:pt x="688" y="20"/>
                    </a:lnTo>
                    <a:lnTo>
                      <a:pt x="685" y="15"/>
                    </a:lnTo>
                    <a:lnTo>
                      <a:pt x="681" y="9"/>
                    </a:lnTo>
                    <a:lnTo>
                      <a:pt x="676" y="5"/>
                    </a:lnTo>
                    <a:lnTo>
                      <a:pt x="670" y="3"/>
                    </a:lnTo>
                    <a:lnTo>
                      <a:pt x="663" y="0"/>
                    </a:lnTo>
                    <a:lnTo>
                      <a:pt x="658" y="0"/>
                    </a:lnTo>
                    <a:lnTo>
                      <a:pt x="658" y="0"/>
                    </a:lnTo>
                    <a:close/>
                    <a:moveTo>
                      <a:pt x="232" y="40"/>
                    </a:moveTo>
                    <a:lnTo>
                      <a:pt x="232" y="40"/>
                    </a:lnTo>
                    <a:lnTo>
                      <a:pt x="237" y="42"/>
                    </a:lnTo>
                    <a:lnTo>
                      <a:pt x="241" y="43"/>
                    </a:lnTo>
                    <a:lnTo>
                      <a:pt x="245" y="46"/>
                    </a:lnTo>
                    <a:lnTo>
                      <a:pt x="249" y="48"/>
                    </a:lnTo>
                    <a:lnTo>
                      <a:pt x="252" y="51"/>
                    </a:lnTo>
                    <a:lnTo>
                      <a:pt x="255" y="55"/>
                    </a:lnTo>
                    <a:lnTo>
                      <a:pt x="256" y="60"/>
                    </a:lnTo>
                    <a:lnTo>
                      <a:pt x="256" y="66"/>
                    </a:lnTo>
                    <a:lnTo>
                      <a:pt x="256" y="66"/>
                    </a:lnTo>
                    <a:lnTo>
                      <a:pt x="256" y="70"/>
                    </a:lnTo>
                    <a:lnTo>
                      <a:pt x="255" y="75"/>
                    </a:lnTo>
                    <a:lnTo>
                      <a:pt x="252" y="79"/>
                    </a:lnTo>
                    <a:lnTo>
                      <a:pt x="249" y="82"/>
                    </a:lnTo>
                    <a:lnTo>
                      <a:pt x="245" y="86"/>
                    </a:lnTo>
                    <a:lnTo>
                      <a:pt x="241" y="87"/>
                    </a:lnTo>
                    <a:lnTo>
                      <a:pt x="237" y="89"/>
                    </a:lnTo>
                    <a:lnTo>
                      <a:pt x="232" y="90"/>
                    </a:lnTo>
                    <a:lnTo>
                      <a:pt x="232" y="90"/>
                    </a:lnTo>
                    <a:lnTo>
                      <a:pt x="227" y="89"/>
                    </a:lnTo>
                    <a:lnTo>
                      <a:pt x="222" y="87"/>
                    </a:lnTo>
                    <a:lnTo>
                      <a:pt x="218" y="86"/>
                    </a:lnTo>
                    <a:lnTo>
                      <a:pt x="214" y="82"/>
                    </a:lnTo>
                    <a:lnTo>
                      <a:pt x="212" y="79"/>
                    </a:lnTo>
                    <a:lnTo>
                      <a:pt x="209" y="75"/>
                    </a:lnTo>
                    <a:lnTo>
                      <a:pt x="208" y="70"/>
                    </a:lnTo>
                    <a:lnTo>
                      <a:pt x="208" y="66"/>
                    </a:lnTo>
                    <a:lnTo>
                      <a:pt x="208" y="66"/>
                    </a:lnTo>
                    <a:lnTo>
                      <a:pt x="208" y="60"/>
                    </a:lnTo>
                    <a:lnTo>
                      <a:pt x="209" y="55"/>
                    </a:lnTo>
                    <a:lnTo>
                      <a:pt x="212" y="51"/>
                    </a:lnTo>
                    <a:lnTo>
                      <a:pt x="214" y="48"/>
                    </a:lnTo>
                    <a:lnTo>
                      <a:pt x="218" y="46"/>
                    </a:lnTo>
                    <a:lnTo>
                      <a:pt x="222" y="43"/>
                    </a:lnTo>
                    <a:lnTo>
                      <a:pt x="227" y="42"/>
                    </a:lnTo>
                    <a:lnTo>
                      <a:pt x="232" y="40"/>
                    </a:lnTo>
                    <a:lnTo>
                      <a:pt x="232" y="40"/>
                    </a:lnTo>
                    <a:close/>
                    <a:moveTo>
                      <a:pt x="150" y="40"/>
                    </a:moveTo>
                    <a:lnTo>
                      <a:pt x="150" y="40"/>
                    </a:lnTo>
                    <a:lnTo>
                      <a:pt x="155" y="42"/>
                    </a:lnTo>
                    <a:lnTo>
                      <a:pt x="160" y="43"/>
                    </a:lnTo>
                    <a:lnTo>
                      <a:pt x="165" y="46"/>
                    </a:lnTo>
                    <a:lnTo>
                      <a:pt x="167" y="48"/>
                    </a:lnTo>
                    <a:lnTo>
                      <a:pt x="171" y="51"/>
                    </a:lnTo>
                    <a:lnTo>
                      <a:pt x="173" y="55"/>
                    </a:lnTo>
                    <a:lnTo>
                      <a:pt x="174" y="60"/>
                    </a:lnTo>
                    <a:lnTo>
                      <a:pt x="175" y="66"/>
                    </a:lnTo>
                    <a:lnTo>
                      <a:pt x="175" y="66"/>
                    </a:lnTo>
                    <a:lnTo>
                      <a:pt x="174" y="70"/>
                    </a:lnTo>
                    <a:lnTo>
                      <a:pt x="173" y="75"/>
                    </a:lnTo>
                    <a:lnTo>
                      <a:pt x="171" y="79"/>
                    </a:lnTo>
                    <a:lnTo>
                      <a:pt x="167" y="82"/>
                    </a:lnTo>
                    <a:lnTo>
                      <a:pt x="165" y="86"/>
                    </a:lnTo>
                    <a:lnTo>
                      <a:pt x="160" y="87"/>
                    </a:lnTo>
                    <a:lnTo>
                      <a:pt x="155" y="89"/>
                    </a:lnTo>
                    <a:lnTo>
                      <a:pt x="150" y="90"/>
                    </a:lnTo>
                    <a:lnTo>
                      <a:pt x="150" y="90"/>
                    </a:lnTo>
                    <a:lnTo>
                      <a:pt x="146" y="89"/>
                    </a:lnTo>
                    <a:lnTo>
                      <a:pt x="140" y="87"/>
                    </a:lnTo>
                    <a:lnTo>
                      <a:pt x="136" y="86"/>
                    </a:lnTo>
                    <a:lnTo>
                      <a:pt x="133" y="82"/>
                    </a:lnTo>
                    <a:lnTo>
                      <a:pt x="129" y="79"/>
                    </a:lnTo>
                    <a:lnTo>
                      <a:pt x="128" y="75"/>
                    </a:lnTo>
                    <a:lnTo>
                      <a:pt x="127" y="70"/>
                    </a:lnTo>
                    <a:lnTo>
                      <a:pt x="125" y="66"/>
                    </a:lnTo>
                    <a:lnTo>
                      <a:pt x="125" y="66"/>
                    </a:lnTo>
                    <a:lnTo>
                      <a:pt x="127" y="60"/>
                    </a:lnTo>
                    <a:lnTo>
                      <a:pt x="128" y="55"/>
                    </a:lnTo>
                    <a:lnTo>
                      <a:pt x="129" y="51"/>
                    </a:lnTo>
                    <a:lnTo>
                      <a:pt x="133" y="48"/>
                    </a:lnTo>
                    <a:lnTo>
                      <a:pt x="136" y="46"/>
                    </a:lnTo>
                    <a:lnTo>
                      <a:pt x="140" y="43"/>
                    </a:lnTo>
                    <a:lnTo>
                      <a:pt x="146" y="42"/>
                    </a:lnTo>
                    <a:lnTo>
                      <a:pt x="150" y="40"/>
                    </a:lnTo>
                    <a:lnTo>
                      <a:pt x="150" y="40"/>
                    </a:lnTo>
                    <a:close/>
                    <a:moveTo>
                      <a:pt x="69" y="40"/>
                    </a:moveTo>
                    <a:lnTo>
                      <a:pt x="69" y="40"/>
                    </a:lnTo>
                    <a:lnTo>
                      <a:pt x="74" y="42"/>
                    </a:lnTo>
                    <a:lnTo>
                      <a:pt x="78" y="43"/>
                    </a:lnTo>
                    <a:lnTo>
                      <a:pt x="82" y="46"/>
                    </a:lnTo>
                    <a:lnTo>
                      <a:pt x="86" y="48"/>
                    </a:lnTo>
                    <a:lnTo>
                      <a:pt x="89" y="51"/>
                    </a:lnTo>
                    <a:lnTo>
                      <a:pt x="92" y="55"/>
                    </a:lnTo>
                    <a:lnTo>
                      <a:pt x="93" y="60"/>
                    </a:lnTo>
                    <a:lnTo>
                      <a:pt x="93" y="66"/>
                    </a:lnTo>
                    <a:lnTo>
                      <a:pt x="93" y="66"/>
                    </a:lnTo>
                    <a:lnTo>
                      <a:pt x="93" y="70"/>
                    </a:lnTo>
                    <a:lnTo>
                      <a:pt x="92" y="75"/>
                    </a:lnTo>
                    <a:lnTo>
                      <a:pt x="89" y="79"/>
                    </a:lnTo>
                    <a:lnTo>
                      <a:pt x="86" y="82"/>
                    </a:lnTo>
                    <a:lnTo>
                      <a:pt x="82" y="86"/>
                    </a:lnTo>
                    <a:lnTo>
                      <a:pt x="78" y="87"/>
                    </a:lnTo>
                    <a:lnTo>
                      <a:pt x="74" y="89"/>
                    </a:lnTo>
                    <a:lnTo>
                      <a:pt x="69" y="90"/>
                    </a:lnTo>
                    <a:lnTo>
                      <a:pt x="69" y="90"/>
                    </a:lnTo>
                    <a:lnTo>
                      <a:pt x="63" y="89"/>
                    </a:lnTo>
                    <a:lnTo>
                      <a:pt x="59" y="87"/>
                    </a:lnTo>
                    <a:lnTo>
                      <a:pt x="55" y="86"/>
                    </a:lnTo>
                    <a:lnTo>
                      <a:pt x="51" y="82"/>
                    </a:lnTo>
                    <a:lnTo>
                      <a:pt x="49" y="79"/>
                    </a:lnTo>
                    <a:lnTo>
                      <a:pt x="46" y="75"/>
                    </a:lnTo>
                    <a:lnTo>
                      <a:pt x="44" y="70"/>
                    </a:lnTo>
                    <a:lnTo>
                      <a:pt x="44" y="66"/>
                    </a:lnTo>
                    <a:lnTo>
                      <a:pt x="44" y="66"/>
                    </a:lnTo>
                    <a:lnTo>
                      <a:pt x="44" y="60"/>
                    </a:lnTo>
                    <a:lnTo>
                      <a:pt x="46" y="55"/>
                    </a:lnTo>
                    <a:lnTo>
                      <a:pt x="49" y="51"/>
                    </a:lnTo>
                    <a:lnTo>
                      <a:pt x="51" y="48"/>
                    </a:lnTo>
                    <a:lnTo>
                      <a:pt x="55" y="46"/>
                    </a:lnTo>
                    <a:lnTo>
                      <a:pt x="59" y="43"/>
                    </a:lnTo>
                    <a:lnTo>
                      <a:pt x="63" y="42"/>
                    </a:lnTo>
                    <a:lnTo>
                      <a:pt x="69" y="40"/>
                    </a:lnTo>
                    <a:lnTo>
                      <a:pt x="69" y="40"/>
                    </a:lnTo>
                    <a:close/>
                    <a:moveTo>
                      <a:pt x="649" y="505"/>
                    </a:moveTo>
                    <a:lnTo>
                      <a:pt x="649" y="505"/>
                    </a:lnTo>
                    <a:lnTo>
                      <a:pt x="649" y="511"/>
                    </a:lnTo>
                    <a:lnTo>
                      <a:pt x="647" y="518"/>
                    </a:lnTo>
                    <a:lnTo>
                      <a:pt x="643" y="523"/>
                    </a:lnTo>
                    <a:lnTo>
                      <a:pt x="639" y="528"/>
                    </a:lnTo>
                    <a:lnTo>
                      <a:pt x="635" y="532"/>
                    </a:lnTo>
                    <a:lnTo>
                      <a:pt x="630" y="535"/>
                    </a:lnTo>
                    <a:lnTo>
                      <a:pt x="623" y="536"/>
                    </a:lnTo>
                    <a:lnTo>
                      <a:pt x="616" y="538"/>
                    </a:lnTo>
                    <a:lnTo>
                      <a:pt x="74" y="538"/>
                    </a:lnTo>
                    <a:lnTo>
                      <a:pt x="74" y="538"/>
                    </a:lnTo>
                    <a:lnTo>
                      <a:pt x="67" y="536"/>
                    </a:lnTo>
                    <a:lnTo>
                      <a:pt x="61" y="535"/>
                    </a:lnTo>
                    <a:lnTo>
                      <a:pt x="55" y="532"/>
                    </a:lnTo>
                    <a:lnTo>
                      <a:pt x="51" y="528"/>
                    </a:lnTo>
                    <a:lnTo>
                      <a:pt x="47" y="523"/>
                    </a:lnTo>
                    <a:lnTo>
                      <a:pt x="44" y="518"/>
                    </a:lnTo>
                    <a:lnTo>
                      <a:pt x="42" y="511"/>
                    </a:lnTo>
                    <a:lnTo>
                      <a:pt x="42" y="505"/>
                    </a:lnTo>
                    <a:lnTo>
                      <a:pt x="42" y="185"/>
                    </a:lnTo>
                    <a:lnTo>
                      <a:pt x="42" y="185"/>
                    </a:lnTo>
                    <a:lnTo>
                      <a:pt x="42" y="179"/>
                    </a:lnTo>
                    <a:lnTo>
                      <a:pt x="44" y="172"/>
                    </a:lnTo>
                    <a:lnTo>
                      <a:pt x="47" y="167"/>
                    </a:lnTo>
                    <a:lnTo>
                      <a:pt x="51" y="162"/>
                    </a:lnTo>
                    <a:lnTo>
                      <a:pt x="55" y="158"/>
                    </a:lnTo>
                    <a:lnTo>
                      <a:pt x="61" y="155"/>
                    </a:lnTo>
                    <a:lnTo>
                      <a:pt x="67" y="154"/>
                    </a:lnTo>
                    <a:lnTo>
                      <a:pt x="74" y="152"/>
                    </a:lnTo>
                    <a:lnTo>
                      <a:pt x="616" y="152"/>
                    </a:lnTo>
                    <a:lnTo>
                      <a:pt x="616" y="152"/>
                    </a:lnTo>
                    <a:lnTo>
                      <a:pt x="623" y="154"/>
                    </a:lnTo>
                    <a:lnTo>
                      <a:pt x="630" y="155"/>
                    </a:lnTo>
                    <a:lnTo>
                      <a:pt x="635" y="158"/>
                    </a:lnTo>
                    <a:lnTo>
                      <a:pt x="639" y="162"/>
                    </a:lnTo>
                    <a:lnTo>
                      <a:pt x="643" y="167"/>
                    </a:lnTo>
                    <a:lnTo>
                      <a:pt x="647" y="172"/>
                    </a:lnTo>
                    <a:lnTo>
                      <a:pt x="649" y="179"/>
                    </a:lnTo>
                    <a:lnTo>
                      <a:pt x="649" y="185"/>
                    </a:lnTo>
                    <a:lnTo>
                      <a:pt x="649" y="5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86" name="Freeform 160"/>
              <p:cNvSpPr>
                <a:spLocks noEditPoints="1"/>
              </p:cNvSpPr>
              <p:nvPr/>
            </p:nvSpPr>
            <p:spPr bwMode="auto">
              <a:xfrm>
                <a:off x="3046413" y="4298950"/>
                <a:ext cx="201613" cy="206375"/>
              </a:xfrm>
              <a:custGeom>
                <a:avLst/>
                <a:gdLst>
                  <a:gd name="T0" fmla="*/ 252 w 253"/>
                  <a:gd name="T1" fmla="*/ 103 h 262"/>
                  <a:gd name="T2" fmla="*/ 253 w 253"/>
                  <a:gd name="T3" fmla="*/ 97 h 262"/>
                  <a:gd name="T4" fmla="*/ 230 w 253"/>
                  <a:gd name="T5" fmla="*/ 51 h 262"/>
                  <a:gd name="T6" fmla="*/ 217 w 253"/>
                  <a:gd name="T7" fmla="*/ 38 h 262"/>
                  <a:gd name="T8" fmla="*/ 209 w 253"/>
                  <a:gd name="T9" fmla="*/ 38 h 262"/>
                  <a:gd name="T10" fmla="*/ 191 w 253"/>
                  <a:gd name="T11" fmla="*/ 40 h 262"/>
                  <a:gd name="T12" fmla="*/ 166 w 253"/>
                  <a:gd name="T13" fmla="*/ 18 h 262"/>
                  <a:gd name="T14" fmla="*/ 166 w 253"/>
                  <a:gd name="T15" fmla="*/ 11 h 262"/>
                  <a:gd name="T16" fmla="*/ 160 w 253"/>
                  <a:gd name="T17" fmla="*/ 4 h 262"/>
                  <a:gd name="T18" fmla="*/ 126 w 253"/>
                  <a:gd name="T19" fmla="*/ 0 h 262"/>
                  <a:gd name="T20" fmla="*/ 91 w 253"/>
                  <a:gd name="T21" fmla="*/ 5 h 262"/>
                  <a:gd name="T22" fmla="*/ 87 w 253"/>
                  <a:gd name="T23" fmla="*/ 14 h 262"/>
                  <a:gd name="T24" fmla="*/ 81 w 253"/>
                  <a:gd name="T25" fmla="*/ 30 h 262"/>
                  <a:gd name="T26" fmla="*/ 47 w 253"/>
                  <a:gd name="T27" fmla="*/ 40 h 262"/>
                  <a:gd name="T28" fmla="*/ 41 w 253"/>
                  <a:gd name="T29" fmla="*/ 36 h 262"/>
                  <a:gd name="T30" fmla="*/ 33 w 253"/>
                  <a:gd name="T31" fmla="*/ 39 h 262"/>
                  <a:gd name="T32" fmla="*/ 13 w 253"/>
                  <a:gd name="T33" fmla="*/ 66 h 262"/>
                  <a:gd name="T34" fmla="*/ 1 w 253"/>
                  <a:gd name="T35" fmla="*/ 97 h 262"/>
                  <a:gd name="T36" fmla="*/ 5 w 253"/>
                  <a:gd name="T37" fmla="*/ 107 h 262"/>
                  <a:gd name="T38" fmla="*/ 17 w 253"/>
                  <a:gd name="T39" fmla="*/ 109 h 262"/>
                  <a:gd name="T40" fmla="*/ 16 w 253"/>
                  <a:gd name="T41" fmla="*/ 142 h 262"/>
                  <a:gd name="T42" fmla="*/ 5 w 253"/>
                  <a:gd name="T43" fmla="*/ 155 h 262"/>
                  <a:gd name="T44" fmla="*/ 0 w 253"/>
                  <a:gd name="T45" fmla="*/ 163 h 262"/>
                  <a:gd name="T46" fmla="*/ 6 w 253"/>
                  <a:gd name="T47" fmla="*/ 181 h 262"/>
                  <a:gd name="T48" fmla="*/ 33 w 253"/>
                  <a:gd name="T49" fmla="*/ 223 h 262"/>
                  <a:gd name="T50" fmla="*/ 39 w 253"/>
                  <a:gd name="T51" fmla="*/ 225 h 262"/>
                  <a:gd name="T52" fmla="*/ 47 w 253"/>
                  <a:gd name="T53" fmla="*/ 221 h 262"/>
                  <a:gd name="T54" fmla="*/ 71 w 253"/>
                  <a:gd name="T55" fmla="*/ 227 h 262"/>
                  <a:gd name="T56" fmla="*/ 87 w 253"/>
                  <a:gd name="T57" fmla="*/ 245 h 262"/>
                  <a:gd name="T58" fmla="*/ 89 w 253"/>
                  <a:gd name="T59" fmla="*/ 254 h 262"/>
                  <a:gd name="T60" fmla="*/ 94 w 253"/>
                  <a:gd name="T61" fmla="*/ 258 h 262"/>
                  <a:gd name="T62" fmla="*/ 144 w 253"/>
                  <a:gd name="T63" fmla="*/ 260 h 262"/>
                  <a:gd name="T64" fmla="*/ 163 w 253"/>
                  <a:gd name="T65" fmla="*/ 256 h 262"/>
                  <a:gd name="T66" fmla="*/ 166 w 253"/>
                  <a:gd name="T67" fmla="*/ 248 h 262"/>
                  <a:gd name="T68" fmla="*/ 172 w 253"/>
                  <a:gd name="T69" fmla="*/ 232 h 262"/>
                  <a:gd name="T70" fmla="*/ 206 w 253"/>
                  <a:gd name="T71" fmla="*/ 221 h 262"/>
                  <a:gd name="T72" fmla="*/ 211 w 253"/>
                  <a:gd name="T73" fmla="*/ 225 h 262"/>
                  <a:gd name="T74" fmla="*/ 219 w 253"/>
                  <a:gd name="T75" fmla="*/ 223 h 262"/>
                  <a:gd name="T76" fmla="*/ 240 w 253"/>
                  <a:gd name="T77" fmla="*/ 197 h 262"/>
                  <a:gd name="T78" fmla="*/ 253 w 253"/>
                  <a:gd name="T79" fmla="*/ 166 h 262"/>
                  <a:gd name="T80" fmla="*/ 248 w 253"/>
                  <a:gd name="T81" fmla="*/ 155 h 262"/>
                  <a:gd name="T82" fmla="*/ 236 w 253"/>
                  <a:gd name="T83" fmla="*/ 152 h 262"/>
                  <a:gd name="T84" fmla="*/ 237 w 253"/>
                  <a:gd name="T85" fmla="*/ 120 h 262"/>
                  <a:gd name="T86" fmla="*/ 248 w 253"/>
                  <a:gd name="T87" fmla="*/ 107 h 262"/>
                  <a:gd name="T88" fmla="*/ 114 w 253"/>
                  <a:gd name="T89" fmla="*/ 191 h 262"/>
                  <a:gd name="T90" fmla="*/ 75 w 253"/>
                  <a:gd name="T91" fmla="*/ 166 h 262"/>
                  <a:gd name="T92" fmla="*/ 64 w 253"/>
                  <a:gd name="T93" fmla="*/ 131 h 262"/>
                  <a:gd name="T94" fmla="*/ 83 w 253"/>
                  <a:gd name="T95" fmla="*/ 88 h 262"/>
                  <a:gd name="T96" fmla="*/ 126 w 253"/>
                  <a:gd name="T97" fmla="*/ 70 h 262"/>
                  <a:gd name="T98" fmla="*/ 161 w 253"/>
                  <a:gd name="T99" fmla="*/ 80 h 262"/>
                  <a:gd name="T100" fmla="*/ 187 w 253"/>
                  <a:gd name="T101" fmla="*/ 119 h 262"/>
                  <a:gd name="T102" fmla="*/ 183 w 253"/>
                  <a:gd name="T103" fmla="*/ 155 h 262"/>
                  <a:gd name="T104" fmla="*/ 151 w 253"/>
                  <a:gd name="T105" fmla="*/ 18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3" h="262">
                    <a:moveTo>
                      <a:pt x="248" y="107"/>
                    </a:moveTo>
                    <a:lnTo>
                      <a:pt x="248" y="107"/>
                    </a:lnTo>
                    <a:lnTo>
                      <a:pt x="250" y="105"/>
                    </a:lnTo>
                    <a:lnTo>
                      <a:pt x="252" y="103"/>
                    </a:lnTo>
                    <a:lnTo>
                      <a:pt x="253" y="100"/>
                    </a:lnTo>
                    <a:lnTo>
                      <a:pt x="253" y="97"/>
                    </a:lnTo>
                    <a:lnTo>
                      <a:pt x="253" y="97"/>
                    </a:lnTo>
                    <a:lnTo>
                      <a:pt x="253" y="97"/>
                    </a:lnTo>
                    <a:lnTo>
                      <a:pt x="246" y="81"/>
                    </a:lnTo>
                    <a:lnTo>
                      <a:pt x="240" y="66"/>
                    </a:lnTo>
                    <a:lnTo>
                      <a:pt x="240" y="66"/>
                    </a:lnTo>
                    <a:lnTo>
                      <a:pt x="230" y="51"/>
                    </a:lnTo>
                    <a:lnTo>
                      <a:pt x="219" y="39"/>
                    </a:lnTo>
                    <a:lnTo>
                      <a:pt x="219" y="39"/>
                    </a:lnTo>
                    <a:lnTo>
                      <a:pt x="219" y="39"/>
                    </a:lnTo>
                    <a:lnTo>
                      <a:pt x="217" y="38"/>
                    </a:lnTo>
                    <a:lnTo>
                      <a:pt x="214" y="36"/>
                    </a:lnTo>
                    <a:lnTo>
                      <a:pt x="211" y="36"/>
                    </a:lnTo>
                    <a:lnTo>
                      <a:pt x="209" y="38"/>
                    </a:lnTo>
                    <a:lnTo>
                      <a:pt x="209" y="38"/>
                    </a:lnTo>
                    <a:lnTo>
                      <a:pt x="206" y="40"/>
                    </a:lnTo>
                    <a:lnTo>
                      <a:pt x="199" y="47"/>
                    </a:lnTo>
                    <a:lnTo>
                      <a:pt x="199" y="47"/>
                    </a:lnTo>
                    <a:lnTo>
                      <a:pt x="191" y="40"/>
                    </a:lnTo>
                    <a:lnTo>
                      <a:pt x="182" y="35"/>
                    </a:lnTo>
                    <a:lnTo>
                      <a:pt x="172" y="30"/>
                    </a:lnTo>
                    <a:lnTo>
                      <a:pt x="163" y="26"/>
                    </a:lnTo>
                    <a:lnTo>
                      <a:pt x="166" y="18"/>
                    </a:lnTo>
                    <a:lnTo>
                      <a:pt x="166" y="18"/>
                    </a:lnTo>
                    <a:lnTo>
                      <a:pt x="166" y="14"/>
                    </a:lnTo>
                    <a:lnTo>
                      <a:pt x="166" y="14"/>
                    </a:lnTo>
                    <a:lnTo>
                      <a:pt x="166" y="11"/>
                    </a:lnTo>
                    <a:lnTo>
                      <a:pt x="164" y="8"/>
                    </a:lnTo>
                    <a:lnTo>
                      <a:pt x="163" y="5"/>
                    </a:lnTo>
                    <a:lnTo>
                      <a:pt x="160" y="4"/>
                    </a:lnTo>
                    <a:lnTo>
                      <a:pt x="160" y="4"/>
                    </a:lnTo>
                    <a:lnTo>
                      <a:pt x="160" y="4"/>
                    </a:lnTo>
                    <a:lnTo>
                      <a:pt x="144" y="1"/>
                    </a:lnTo>
                    <a:lnTo>
                      <a:pt x="126" y="0"/>
                    </a:lnTo>
                    <a:lnTo>
                      <a:pt x="126" y="0"/>
                    </a:lnTo>
                    <a:lnTo>
                      <a:pt x="110" y="1"/>
                    </a:lnTo>
                    <a:lnTo>
                      <a:pt x="93" y="4"/>
                    </a:lnTo>
                    <a:lnTo>
                      <a:pt x="93" y="4"/>
                    </a:lnTo>
                    <a:lnTo>
                      <a:pt x="91" y="5"/>
                    </a:lnTo>
                    <a:lnTo>
                      <a:pt x="89" y="8"/>
                    </a:lnTo>
                    <a:lnTo>
                      <a:pt x="87" y="11"/>
                    </a:lnTo>
                    <a:lnTo>
                      <a:pt x="87" y="14"/>
                    </a:lnTo>
                    <a:lnTo>
                      <a:pt x="87" y="14"/>
                    </a:lnTo>
                    <a:lnTo>
                      <a:pt x="87" y="18"/>
                    </a:lnTo>
                    <a:lnTo>
                      <a:pt x="91" y="26"/>
                    </a:lnTo>
                    <a:lnTo>
                      <a:pt x="91" y="26"/>
                    </a:lnTo>
                    <a:lnTo>
                      <a:pt x="81" y="30"/>
                    </a:lnTo>
                    <a:lnTo>
                      <a:pt x="71" y="35"/>
                    </a:lnTo>
                    <a:lnTo>
                      <a:pt x="62" y="40"/>
                    </a:lnTo>
                    <a:lnTo>
                      <a:pt x="54" y="47"/>
                    </a:lnTo>
                    <a:lnTo>
                      <a:pt x="47" y="40"/>
                    </a:lnTo>
                    <a:lnTo>
                      <a:pt x="47" y="40"/>
                    </a:lnTo>
                    <a:lnTo>
                      <a:pt x="44" y="38"/>
                    </a:lnTo>
                    <a:lnTo>
                      <a:pt x="44" y="38"/>
                    </a:lnTo>
                    <a:lnTo>
                      <a:pt x="41" y="36"/>
                    </a:lnTo>
                    <a:lnTo>
                      <a:pt x="39" y="36"/>
                    </a:lnTo>
                    <a:lnTo>
                      <a:pt x="36" y="38"/>
                    </a:lnTo>
                    <a:lnTo>
                      <a:pt x="33" y="39"/>
                    </a:lnTo>
                    <a:lnTo>
                      <a:pt x="33" y="39"/>
                    </a:lnTo>
                    <a:lnTo>
                      <a:pt x="33" y="39"/>
                    </a:lnTo>
                    <a:lnTo>
                      <a:pt x="23" y="51"/>
                    </a:lnTo>
                    <a:lnTo>
                      <a:pt x="13" y="66"/>
                    </a:lnTo>
                    <a:lnTo>
                      <a:pt x="13" y="66"/>
                    </a:lnTo>
                    <a:lnTo>
                      <a:pt x="6" y="81"/>
                    </a:lnTo>
                    <a:lnTo>
                      <a:pt x="1" y="97"/>
                    </a:lnTo>
                    <a:lnTo>
                      <a:pt x="1" y="97"/>
                    </a:lnTo>
                    <a:lnTo>
                      <a:pt x="1" y="97"/>
                    </a:lnTo>
                    <a:lnTo>
                      <a:pt x="0" y="100"/>
                    </a:lnTo>
                    <a:lnTo>
                      <a:pt x="1" y="103"/>
                    </a:lnTo>
                    <a:lnTo>
                      <a:pt x="2" y="105"/>
                    </a:lnTo>
                    <a:lnTo>
                      <a:pt x="5" y="107"/>
                    </a:lnTo>
                    <a:lnTo>
                      <a:pt x="5" y="107"/>
                    </a:lnTo>
                    <a:lnTo>
                      <a:pt x="9" y="108"/>
                    </a:lnTo>
                    <a:lnTo>
                      <a:pt x="17" y="109"/>
                    </a:lnTo>
                    <a:lnTo>
                      <a:pt x="17" y="109"/>
                    </a:lnTo>
                    <a:lnTo>
                      <a:pt x="16" y="120"/>
                    </a:lnTo>
                    <a:lnTo>
                      <a:pt x="16" y="131"/>
                    </a:lnTo>
                    <a:lnTo>
                      <a:pt x="16" y="131"/>
                    </a:lnTo>
                    <a:lnTo>
                      <a:pt x="16" y="142"/>
                    </a:lnTo>
                    <a:lnTo>
                      <a:pt x="17" y="152"/>
                    </a:lnTo>
                    <a:lnTo>
                      <a:pt x="9" y="154"/>
                    </a:lnTo>
                    <a:lnTo>
                      <a:pt x="9" y="154"/>
                    </a:lnTo>
                    <a:lnTo>
                      <a:pt x="5" y="155"/>
                    </a:lnTo>
                    <a:lnTo>
                      <a:pt x="5" y="155"/>
                    </a:lnTo>
                    <a:lnTo>
                      <a:pt x="2" y="158"/>
                    </a:lnTo>
                    <a:lnTo>
                      <a:pt x="1" y="160"/>
                    </a:lnTo>
                    <a:lnTo>
                      <a:pt x="0" y="163"/>
                    </a:lnTo>
                    <a:lnTo>
                      <a:pt x="1" y="166"/>
                    </a:lnTo>
                    <a:lnTo>
                      <a:pt x="1" y="166"/>
                    </a:lnTo>
                    <a:lnTo>
                      <a:pt x="1" y="166"/>
                    </a:lnTo>
                    <a:lnTo>
                      <a:pt x="6" y="181"/>
                    </a:lnTo>
                    <a:lnTo>
                      <a:pt x="13" y="197"/>
                    </a:lnTo>
                    <a:lnTo>
                      <a:pt x="13" y="197"/>
                    </a:lnTo>
                    <a:lnTo>
                      <a:pt x="23" y="210"/>
                    </a:lnTo>
                    <a:lnTo>
                      <a:pt x="33" y="223"/>
                    </a:lnTo>
                    <a:lnTo>
                      <a:pt x="33" y="223"/>
                    </a:lnTo>
                    <a:lnTo>
                      <a:pt x="33" y="223"/>
                    </a:lnTo>
                    <a:lnTo>
                      <a:pt x="36" y="224"/>
                    </a:lnTo>
                    <a:lnTo>
                      <a:pt x="39" y="225"/>
                    </a:lnTo>
                    <a:lnTo>
                      <a:pt x="41" y="225"/>
                    </a:lnTo>
                    <a:lnTo>
                      <a:pt x="44" y="224"/>
                    </a:lnTo>
                    <a:lnTo>
                      <a:pt x="44" y="224"/>
                    </a:lnTo>
                    <a:lnTo>
                      <a:pt x="47" y="221"/>
                    </a:lnTo>
                    <a:lnTo>
                      <a:pt x="54" y="214"/>
                    </a:lnTo>
                    <a:lnTo>
                      <a:pt x="54" y="214"/>
                    </a:lnTo>
                    <a:lnTo>
                      <a:pt x="62" y="221"/>
                    </a:lnTo>
                    <a:lnTo>
                      <a:pt x="71" y="227"/>
                    </a:lnTo>
                    <a:lnTo>
                      <a:pt x="81" y="232"/>
                    </a:lnTo>
                    <a:lnTo>
                      <a:pt x="91" y="236"/>
                    </a:lnTo>
                    <a:lnTo>
                      <a:pt x="87" y="245"/>
                    </a:lnTo>
                    <a:lnTo>
                      <a:pt x="87" y="245"/>
                    </a:lnTo>
                    <a:lnTo>
                      <a:pt x="87" y="248"/>
                    </a:lnTo>
                    <a:lnTo>
                      <a:pt x="87" y="248"/>
                    </a:lnTo>
                    <a:lnTo>
                      <a:pt x="87" y="252"/>
                    </a:lnTo>
                    <a:lnTo>
                      <a:pt x="89" y="254"/>
                    </a:lnTo>
                    <a:lnTo>
                      <a:pt x="91" y="256"/>
                    </a:lnTo>
                    <a:lnTo>
                      <a:pt x="94" y="258"/>
                    </a:lnTo>
                    <a:lnTo>
                      <a:pt x="94" y="258"/>
                    </a:lnTo>
                    <a:lnTo>
                      <a:pt x="94" y="258"/>
                    </a:lnTo>
                    <a:lnTo>
                      <a:pt x="110" y="260"/>
                    </a:lnTo>
                    <a:lnTo>
                      <a:pt x="126" y="262"/>
                    </a:lnTo>
                    <a:lnTo>
                      <a:pt x="126" y="262"/>
                    </a:lnTo>
                    <a:lnTo>
                      <a:pt x="144" y="260"/>
                    </a:lnTo>
                    <a:lnTo>
                      <a:pt x="160" y="258"/>
                    </a:lnTo>
                    <a:lnTo>
                      <a:pt x="160" y="258"/>
                    </a:lnTo>
                    <a:lnTo>
                      <a:pt x="160" y="258"/>
                    </a:lnTo>
                    <a:lnTo>
                      <a:pt x="163" y="256"/>
                    </a:lnTo>
                    <a:lnTo>
                      <a:pt x="164" y="254"/>
                    </a:lnTo>
                    <a:lnTo>
                      <a:pt x="166" y="252"/>
                    </a:lnTo>
                    <a:lnTo>
                      <a:pt x="166" y="248"/>
                    </a:lnTo>
                    <a:lnTo>
                      <a:pt x="166" y="248"/>
                    </a:lnTo>
                    <a:lnTo>
                      <a:pt x="166" y="245"/>
                    </a:lnTo>
                    <a:lnTo>
                      <a:pt x="163" y="236"/>
                    </a:lnTo>
                    <a:lnTo>
                      <a:pt x="163" y="236"/>
                    </a:lnTo>
                    <a:lnTo>
                      <a:pt x="172" y="232"/>
                    </a:lnTo>
                    <a:lnTo>
                      <a:pt x="182" y="227"/>
                    </a:lnTo>
                    <a:lnTo>
                      <a:pt x="191" y="221"/>
                    </a:lnTo>
                    <a:lnTo>
                      <a:pt x="199" y="214"/>
                    </a:lnTo>
                    <a:lnTo>
                      <a:pt x="206" y="221"/>
                    </a:lnTo>
                    <a:lnTo>
                      <a:pt x="206" y="221"/>
                    </a:lnTo>
                    <a:lnTo>
                      <a:pt x="209" y="224"/>
                    </a:lnTo>
                    <a:lnTo>
                      <a:pt x="209" y="224"/>
                    </a:lnTo>
                    <a:lnTo>
                      <a:pt x="211" y="225"/>
                    </a:lnTo>
                    <a:lnTo>
                      <a:pt x="214" y="225"/>
                    </a:lnTo>
                    <a:lnTo>
                      <a:pt x="217" y="224"/>
                    </a:lnTo>
                    <a:lnTo>
                      <a:pt x="219" y="223"/>
                    </a:lnTo>
                    <a:lnTo>
                      <a:pt x="219" y="223"/>
                    </a:lnTo>
                    <a:lnTo>
                      <a:pt x="219" y="223"/>
                    </a:lnTo>
                    <a:lnTo>
                      <a:pt x="230" y="210"/>
                    </a:lnTo>
                    <a:lnTo>
                      <a:pt x="240" y="197"/>
                    </a:lnTo>
                    <a:lnTo>
                      <a:pt x="240" y="197"/>
                    </a:lnTo>
                    <a:lnTo>
                      <a:pt x="246" y="181"/>
                    </a:lnTo>
                    <a:lnTo>
                      <a:pt x="253" y="166"/>
                    </a:lnTo>
                    <a:lnTo>
                      <a:pt x="253" y="166"/>
                    </a:lnTo>
                    <a:lnTo>
                      <a:pt x="253" y="166"/>
                    </a:lnTo>
                    <a:lnTo>
                      <a:pt x="253" y="163"/>
                    </a:lnTo>
                    <a:lnTo>
                      <a:pt x="252" y="160"/>
                    </a:lnTo>
                    <a:lnTo>
                      <a:pt x="250" y="158"/>
                    </a:lnTo>
                    <a:lnTo>
                      <a:pt x="248" y="155"/>
                    </a:lnTo>
                    <a:lnTo>
                      <a:pt x="248" y="155"/>
                    </a:lnTo>
                    <a:lnTo>
                      <a:pt x="245" y="154"/>
                    </a:lnTo>
                    <a:lnTo>
                      <a:pt x="236" y="152"/>
                    </a:lnTo>
                    <a:lnTo>
                      <a:pt x="236" y="152"/>
                    </a:lnTo>
                    <a:lnTo>
                      <a:pt x="237" y="142"/>
                    </a:lnTo>
                    <a:lnTo>
                      <a:pt x="237" y="131"/>
                    </a:lnTo>
                    <a:lnTo>
                      <a:pt x="237" y="131"/>
                    </a:lnTo>
                    <a:lnTo>
                      <a:pt x="237" y="120"/>
                    </a:lnTo>
                    <a:lnTo>
                      <a:pt x="236" y="109"/>
                    </a:lnTo>
                    <a:lnTo>
                      <a:pt x="245" y="108"/>
                    </a:lnTo>
                    <a:lnTo>
                      <a:pt x="245" y="108"/>
                    </a:lnTo>
                    <a:lnTo>
                      <a:pt x="248" y="107"/>
                    </a:lnTo>
                    <a:lnTo>
                      <a:pt x="248" y="107"/>
                    </a:lnTo>
                    <a:close/>
                    <a:moveTo>
                      <a:pt x="126" y="193"/>
                    </a:moveTo>
                    <a:lnTo>
                      <a:pt x="126" y="193"/>
                    </a:lnTo>
                    <a:lnTo>
                      <a:pt x="114" y="191"/>
                    </a:lnTo>
                    <a:lnTo>
                      <a:pt x="102" y="187"/>
                    </a:lnTo>
                    <a:lnTo>
                      <a:pt x="93" y="182"/>
                    </a:lnTo>
                    <a:lnTo>
                      <a:pt x="83" y="174"/>
                    </a:lnTo>
                    <a:lnTo>
                      <a:pt x="75" y="166"/>
                    </a:lnTo>
                    <a:lnTo>
                      <a:pt x="70" y="155"/>
                    </a:lnTo>
                    <a:lnTo>
                      <a:pt x="66" y="143"/>
                    </a:lnTo>
                    <a:lnTo>
                      <a:pt x="64" y="131"/>
                    </a:lnTo>
                    <a:lnTo>
                      <a:pt x="64" y="131"/>
                    </a:lnTo>
                    <a:lnTo>
                      <a:pt x="66" y="119"/>
                    </a:lnTo>
                    <a:lnTo>
                      <a:pt x="70" y="107"/>
                    </a:lnTo>
                    <a:lnTo>
                      <a:pt x="75" y="97"/>
                    </a:lnTo>
                    <a:lnTo>
                      <a:pt x="83" y="88"/>
                    </a:lnTo>
                    <a:lnTo>
                      <a:pt x="93" y="80"/>
                    </a:lnTo>
                    <a:lnTo>
                      <a:pt x="102" y="74"/>
                    </a:lnTo>
                    <a:lnTo>
                      <a:pt x="114" y="70"/>
                    </a:lnTo>
                    <a:lnTo>
                      <a:pt x="126" y="70"/>
                    </a:lnTo>
                    <a:lnTo>
                      <a:pt x="126" y="70"/>
                    </a:lnTo>
                    <a:lnTo>
                      <a:pt x="139" y="70"/>
                    </a:lnTo>
                    <a:lnTo>
                      <a:pt x="151" y="74"/>
                    </a:lnTo>
                    <a:lnTo>
                      <a:pt x="161" y="80"/>
                    </a:lnTo>
                    <a:lnTo>
                      <a:pt x="170" y="88"/>
                    </a:lnTo>
                    <a:lnTo>
                      <a:pt x="178" y="97"/>
                    </a:lnTo>
                    <a:lnTo>
                      <a:pt x="183" y="107"/>
                    </a:lnTo>
                    <a:lnTo>
                      <a:pt x="187" y="119"/>
                    </a:lnTo>
                    <a:lnTo>
                      <a:pt x="188" y="131"/>
                    </a:lnTo>
                    <a:lnTo>
                      <a:pt x="188" y="131"/>
                    </a:lnTo>
                    <a:lnTo>
                      <a:pt x="187" y="143"/>
                    </a:lnTo>
                    <a:lnTo>
                      <a:pt x="183" y="155"/>
                    </a:lnTo>
                    <a:lnTo>
                      <a:pt x="178" y="166"/>
                    </a:lnTo>
                    <a:lnTo>
                      <a:pt x="170" y="174"/>
                    </a:lnTo>
                    <a:lnTo>
                      <a:pt x="161" y="182"/>
                    </a:lnTo>
                    <a:lnTo>
                      <a:pt x="151" y="187"/>
                    </a:lnTo>
                    <a:lnTo>
                      <a:pt x="139" y="191"/>
                    </a:lnTo>
                    <a:lnTo>
                      <a:pt x="126" y="193"/>
                    </a:lnTo>
                    <a:lnTo>
                      <a:pt x="126" y="19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87" name="Freeform 161"/>
              <p:cNvSpPr>
                <a:spLocks noEditPoints="1"/>
              </p:cNvSpPr>
              <p:nvPr/>
            </p:nvSpPr>
            <p:spPr bwMode="auto">
              <a:xfrm>
                <a:off x="3236913" y="4249738"/>
                <a:ext cx="112713" cy="115888"/>
              </a:xfrm>
              <a:custGeom>
                <a:avLst/>
                <a:gdLst>
                  <a:gd name="T0" fmla="*/ 129 w 141"/>
                  <a:gd name="T1" fmla="*/ 85 h 146"/>
                  <a:gd name="T2" fmla="*/ 129 w 141"/>
                  <a:gd name="T3" fmla="*/ 62 h 146"/>
                  <a:gd name="T4" fmla="*/ 139 w 141"/>
                  <a:gd name="T5" fmla="*/ 60 h 146"/>
                  <a:gd name="T6" fmla="*/ 141 w 141"/>
                  <a:gd name="T7" fmla="*/ 54 h 146"/>
                  <a:gd name="T8" fmla="*/ 139 w 141"/>
                  <a:gd name="T9" fmla="*/ 46 h 146"/>
                  <a:gd name="T10" fmla="*/ 129 w 141"/>
                  <a:gd name="T11" fmla="*/ 29 h 146"/>
                  <a:gd name="T12" fmla="*/ 122 w 141"/>
                  <a:gd name="T13" fmla="*/ 22 h 146"/>
                  <a:gd name="T14" fmla="*/ 117 w 141"/>
                  <a:gd name="T15" fmla="*/ 22 h 146"/>
                  <a:gd name="T16" fmla="*/ 110 w 141"/>
                  <a:gd name="T17" fmla="*/ 29 h 146"/>
                  <a:gd name="T18" fmla="*/ 93 w 141"/>
                  <a:gd name="T19" fmla="*/ 10 h 146"/>
                  <a:gd name="T20" fmla="*/ 93 w 141"/>
                  <a:gd name="T21" fmla="*/ 8 h 146"/>
                  <a:gd name="T22" fmla="*/ 89 w 141"/>
                  <a:gd name="T23" fmla="*/ 3 h 146"/>
                  <a:gd name="T24" fmla="*/ 71 w 141"/>
                  <a:gd name="T25" fmla="*/ 0 h 146"/>
                  <a:gd name="T26" fmla="*/ 52 w 141"/>
                  <a:gd name="T27" fmla="*/ 3 h 146"/>
                  <a:gd name="T28" fmla="*/ 50 w 141"/>
                  <a:gd name="T29" fmla="*/ 4 h 146"/>
                  <a:gd name="T30" fmla="*/ 50 w 141"/>
                  <a:gd name="T31" fmla="*/ 10 h 146"/>
                  <a:gd name="T32" fmla="*/ 41 w 141"/>
                  <a:gd name="T33" fmla="*/ 22 h 146"/>
                  <a:gd name="T34" fmla="*/ 27 w 141"/>
                  <a:gd name="T35" fmla="*/ 23 h 146"/>
                  <a:gd name="T36" fmla="*/ 21 w 141"/>
                  <a:gd name="T37" fmla="*/ 21 h 146"/>
                  <a:gd name="T38" fmla="*/ 19 w 141"/>
                  <a:gd name="T39" fmla="*/ 22 h 146"/>
                  <a:gd name="T40" fmla="*/ 8 w 141"/>
                  <a:gd name="T41" fmla="*/ 37 h 146"/>
                  <a:gd name="T42" fmla="*/ 0 w 141"/>
                  <a:gd name="T43" fmla="*/ 54 h 146"/>
                  <a:gd name="T44" fmla="*/ 2 w 141"/>
                  <a:gd name="T45" fmla="*/ 60 h 146"/>
                  <a:gd name="T46" fmla="*/ 13 w 141"/>
                  <a:gd name="T47" fmla="*/ 62 h 146"/>
                  <a:gd name="T48" fmla="*/ 12 w 141"/>
                  <a:gd name="T49" fmla="*/ 73 h 146"/>
                  <a:gd name="T50" fmla="*/ 5 w 141"/>
                  <a:gd name="T51" fmla="*/ 87 h 146"/>
                  <a:gd name="T52" fmla="*/ 1 w 141"/>
                  <a:gd name="T53" fmla="*/ 89 h 146"/>
                  <a:gd name="T54" fmla="*/ 0 w 141"/>
                  <a:gd name="T55" fmla="*/ 93 h 146"/>
                  <a:gd name="T56" fmla="*/ 8 w 141"/>
                  <a:gd name="T57" fmla="*/ 110 h 146"/>
                  <a:gd name="T58" fmla="*/ 19 w 141"/>
                  <a:gd name="T59" fmla="*/ 124 h 146"/>
                  <a:gd name="T60" fmla="*/ 25 w 141"/>
                  <a:gd name="T61" fmla="*/ 126 h 146"/>
                  <a:gd name="T62" fmla="*/ 32 w 141"/>
                  <a:gd name="T63" fmla="*/ 118 h 146"/>
                  <a:gd name="T64" fmla="*/ 52 w 141"/>
                  <a:gd name="T65" fmla="*/ 130 h 146"/>
                  <a:gd name="T66" fmla="*/ 48 w 141"/>
                  <a:gd name="T67" fmla="*/ 139 h 146"/>
                  <a:gd name="T68" fmla="*/ 52 w 141"/>
                  <a:gd name="T69" fmla="*/ 145 h 146"/>
                  <a:gd name="T70" fmla="*/ 62 w 141"/>
                  <a:gd name="T71" fmla="*/ 146 h 146"/>
                  <a:gd name="T72" fmla="*/ 81 w 141"/>
                  <a:gd name="T73" fmla="*/ 146 h 146"/>
                  <a:gd name="T74" fmla="*/ 89 w 141"/>
                  <a:gd name="T75" fmla="*/ 145 h 146"/>
                  <a:gd name="T76" fmla="*/ 93 w 141"/>
                  <a:gd name="T77" fmla="*/ 139 h 146"/>
                  <a:gd name="T78" fmla="*/ 90 w 141"/>
                  <a:gd name="T79" fmla="*/ 130 h 146"/>
                  <a:gd name="T80" fmla="*/ 116 w 141"/>
                  <a:gd name="T81" fmla="*/ 124 h 146"/>
                  <a:gd name="T82" fmla="*/ 117 w 141"/>
                  <a:gd name="T83" fmla="*/ 126 h 146"/>
                  <a:gd name="T84" fmla="*/ 122 w 141"/>
                  <a:gd name="T85" fmla="*/ 124 h 146"/>
                  <a:gd name="T86" fmla="*/ 135 w 141"/>
                  <a:gd name="T87" fmla="*/ 110 h 146"/>
                  <a:gd name="T88" fmla="*/ 141 w 141"/>
                  <a:gd name="T89" fmla="*/ 93 h 146"/>
                  <a:gd name="T90" fmla="*/ 141 w 141"/>
                  <a:gd name="T91" fmla="*/ 89 h 146"/>
                  <a:gd name="T92" fmla="*/ 137 w 141"/>
                  <a:gd name="T93" fmla="*/ 87 h 146"/>
                  <a:gd name="T94" fmla="*/ 71 w 141"/>
                  <a:gd name="T95" fmla="*/ 110 h 146"/>
                  <a:gd name="T96" fmla="*/ 51 w 141"/>
                  <a:gd name="T97" fmla="*/ 103 h 146"/>
                  <a:gd name="T98" fmla="*/ 37 w 141"/>
                  <a:gd name="T99" fmla="*/ 88 h 146"/>
                  <a:gd name="T100" fmla="*/ 35 w 141"/>
                  <a:gd name="T101" fmla="*/ 73 h 146"/>
                  <a:gd name="T102" fmla="*/ 41 w 141"/>
                  <a:gd name="T103" fmla="*/ 53 h 146"/>
                  <a:gd name="T104" fmla="*/ 56 w 141"/>
                  <a:gd name="T105" fmla="*/ 41 h 146"/>
                  <a:gd name="T106" fmla="*/ 71 w 141"/>
                  <a:gd name="T107" fmla="*/ 38 h 146"/>
                  <a:gd name="T108" fmla="*/ 91 w 141"/>
                  <a:gd name="T109" fmla="*/ 44 h 146"/>
                  <a:gd name="T110" fmla="*/ 104 w 141"/>
                  <a:gd name="T111" fmla="*/ 60 h 146"/>
                  <a:gd name="T112" fmla="*/ 106 w 141"/>
                  <a:gd name="T113" fmla="*/ 73 h 146"/>
                  <a:gd name="T114" fmla="*/ 101 w 141"/>
                  <a:gd name="T115" fmla="*/ 93 h 146"/>
                  <a:gd name="T116" fmla="*/ 85 w 141"/>
                  <a:gd name="T117" fmla="*/ 107 h 146"/>
                  <a:gd name="T118" fmla="*/ 71 w 141"/>
                  <a:gd name="T119" fmla="*/ 11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1" h="146">
                    <a:moveTo>
                      <a:pt x="137" y="87"/>
                    </a:moveTo>
                    <a:lnTo>
                      <a:pt x="129" y="85"/>
                    </a:lnTo>
                    <a:lnTo>
                      <a:pt x="129" y="85"/>
                    </a:lnTo>
                    <a:lnTo>
                      <a:pt x="130" y="73"/>
                    </a:lnTo>
                    <a:lnTo>
                      <a:pt x="130" y="73"/>
                    </a:lnTo>
                    <a:lnTo>
                      <a:pt x="129" y="62"/>
                    </a:lnTo>
                    <a:lnTo>
                      <a:pt x="137" y="61"/>
                    </a:lnTo>
                    <a:lnTo>
                      <a:pt x="137" y="61"/>
                    </a:lnTo>
                    <a:lnTo>
                      <a:pt x="139" y="60"/>
                    </a:lnTo>
                    <a:lnTo>
                      <a:pt x="139" y="60"/>
                    </a:lnTo>
                    <a:lnTo>
                      <a:pt x="141" y="57"/>
                    </a:lnTo>
                    <a:lnTo>
                      <a:pt x="141" y="54"/>
                    </a:lnTo>
                    <a:lnTo>
                      <a:pt x="141" y="54"/>
                    </a:lnTo>
                    <a:lnTo>
                      <a:pt x="141" y="54"/>
                    </a:lnTo>
                    <a:lnTo>
                      <a:pt x="139" y="46"/>
                    </a:lnTo>
                    <a:lnTo>
                      <a:pt x="135" y="37"/>
                    </a:lnTo>
                    <a:lnTo>
                      <a:pt x="135" y="37"/>
                    </a:lnTo>
                    <a:lnTo>
                      <a:pt x="129" y="29"/>
                    </a:lnTo>
                    <a:lnTo>
                      <a:pt x="122" y="22"/>
                    </a:lnTo>
                    <a:lnTo>
                      <a:pt x="122" y="22"/>
                    </a:lnTo>
                    <a:lnTo>
                      <a:pt x="122" y="22"/>
                    </a:lnTo>
                    <a:lnTo>
                      <a:pt x="120" y="21"/>
                    </a:lnTo>
                    <a:lnTo>
                      <a:pt x="117" y="22"/>
                    </a:lnTo>
                    <a:lnTo>
                      <a:pt x="117" y="22"/>
                    </a:lnTo>
                    <a:lnTo>
                      <a:pt x="116" y="23"/>
                    </a:lnTo>
                    <a:lnTo>
                      <a:pt x="110" y="29"/>
                    </a:lnTo>
                    <a:lnTo>
                      <a:pt x="110" y="29"/>
                    </a:lnTo>
                    <a:lnTo>
                      <a:pt x="101" y="22"/>
                    </a:lnTo>
                    <a:lnTo>
                      <a:pt x="90" y="18"/>
                    </a:lnTo>
                    <a:lnTo>
                      <a:pt x="93" y="10"/>
                    </a:lnTo>
                    <a:lnTo>
                      <a:pt x="93" y="10"/>
                    </a:lnTo>
                    <a:lnTo>
                      <a:pt x="93" y="8"/>
                    </a:lnTo>
                    <a:lnTo>
                      <a:pt x="93" y="8"/>
                    </a:lnTo>
                    <a:lnTo>
                      <a:pt x="91" y="4"/>
                    </a:lnTo>
                    <a:lnTo>
                      <a:pt x="89" y="3"/>
                    </a:lnTo>
                    <a:lnTo>
                      <a:pt x="89" y="3"/>
                    </a:lnTo>
                    <a:lnTo>
                      <a:pt x="89" y="3"/>
                    </a:lnTo>
                    <a:lnTo>
                      <a:pt x="81" y="2"/>
                    </a:lnTo>
                    <a:lnTo>
                      <a:pt x="71" y="0"/>
                    </a:lnTo>
                    <a:lnTo>
                      <a:pt x="71" y="0"/>
                    </a:lnTo>
                    <a:lnTo>
                      <a:pt x="62" y="2"/>
                    </a:lnTo>
                    <a:lnTo>
                      <a:pt x="52" y="3"/>
                    </a:lnTo>
                    <a:lnTo>
                      <a:pt x="52" y="3"/>
                    </a:lnTo>
                    <a:lnTo>
                      <a:pt x="52" y="3"/>
                    </a:lnTo>
                    <a:lnTo>
                      <a:pt x="50" y="4"/>
                    </a:lnTo>
                    <a:lnTo>
                      <a:pt x="48" y="8"/>
                    </a:lnTo>
                    <a:lnTo>
                      <a:pt x="48" y="8"/>
                    </a:lnTo>
                    <a:lnTo>
                      <a:pt x="50" y="10"/>
                    </a:lnTo>
                    <a:lnTo>
                      <a:pt x="52" y="18"/>
                    </a:lnTo>
                    <a:lnTo>
                      <a:pt x="52" y="18"/>
                    </a:lnTo>
                    <a:lnTo>
                      <a:pt x="41" y="22"/>
                    </a:lnTo>
                    <a:lnTo>
                      <a:pt x="32" y="29"/>
                    </a:lnTo>
                    <a:lnTo>
                      <a:pt x="27" y="23"/>
                    </a:lnTo>
                    <a:lnTo>
                      <a:pt x="27" y="23"/>
                    </a:lnTo>
                    <a:lnTo>
                      <a:pt x="25" y="22"/>
                    </a:lnTo>
                    <a:lnTo>
                      <a:pt x="25" y="22"/>
                    </a:lnTo>
                    <a:lnTo>
                      <a:pt x="21" y="21"/>
                    </a:lnTo>
                    <a:lnTo>
                      <a:pt x="19" y="22"/>
                    </a:lnTo>
                    <a:lnTo>
                      <a:pt x="19" y="22"/>
                    </a:lnTo>
                    <a:lnTo>
                      <a:pt x="19" y="22"/>
                    </a:lnTo>
                    <a:lnTo>
                      <a:pt x="13" y="29"/>
                    </a:lnTo>
                    <a:lnTo>
                      <a:pt x="8" y="37"/>
                    </a:lnTo>
                    <a:lnTo>
                      <a:pt x="8" y="37"/>
                    </a:lnTo>
                    <a:lnTo>
                      <a:pt x="4" y="46"/>
                    </a:lnTo>
                    <a:lnTo>
                      <a:pt x="0" y="54"/>
                    </a:lnTo>
                    <a:lnTo>
                      <a:pt x="0" y="54"/>
                    </a:lnTo>
                    <a:lnTo>
                      <a:pt x="0" y="54"/>
                    </a:lnTo>
                    <a:lnTo>
                      <a:pt x="1" y="57"/>
                    </a:lnTo>
                    <a:lnTo>
                      <a:pt x="2" y="60"/>
                    </a:lnTo>
                    <a:lnTo>
                      <a:pt x="2" y="60"/>
                    </a:lnTo>
                    <a:lnTo>
                      <a:pt x="5" y="61"/>
                    </a:lnTo>
                    <a:lnTo>
                      <a:pt x="13" y="62"/>
                    </a:lnTo>
                    <a:lnTo>
                      <a:pt x="13" y="62"/>
                    </a:lnTo>
                    <a:lnTo>
                      <a:pt x="12" y="73"/>
                    </a:lnTo>
                    <a:lnTo>
                      <a:pt x="12" y="73"/>
                    </a:lnTo>
                    <a:lnTo>
                      <a:pt x="13" y="85"/>
                    </a:lnTo>
                    <a:lnTo>
                      <a:pt x="5" y="87"/>
                    </a:lnTo>
                    <a:lnTo>
                      <a:pt x="5" y="87"/>
                    </a:lnTo>
                    <a:lnTo>
                      <a:pt x="2" y="87"/>
                    </a:lnTo>
                    <a:lnTo>
                      <a:pt x="2" y="87"/>
                    </a:lnTo>
                    <a:lnTo>
                      <a:pt x="1" y="89"/>
                    </a:lnTo>
                    <a:lnTo>
                      <a:pt x="0" y="93"/>
                    </a:lnTo>
                    <a:lnTo>
                      <a:pt x="0" y="93"/>
                    </a:lnTo>
                    <a:lnTo>
                      <a:pt x="0" y="93"/>
                    </a:lnTo>
                    <a:lnTo>
                      <a:pt x="4" y="101"/>
                    </a:lnTo>
                    <a:lnTo>
                      <a:pt x="8" y="110"/>
                    </a:lnTo>
                    <a:lnTo>
                      <a:pt x="8" y="110"/>
                    </a:lnTo>
                    <a:lnTo>
                      <a:pt x="13" y="118"/>
                    </a:lnTo>
                    <a:lnTo>
                      <a:pt x="19" y="124"/>
                    </a:lnTo>
                    <a:lnTo>
                      <a:pt x="19" y="124"/>
                    </a:lnTo>
                    <a:lnTo>
                      <a:pt x="19" y="124"/>
                    </a:lnTo>
                    <a:lnTo>
                      <a:pt x="21" y="126"/>
                    </a:lnTo>
                    <a:lnTo>
                      <a:pt x="25" y="126"/>
                    </a:lnTo>
                    <a:lnTo>
                      <a:pt x="25" y="126"/>
                    </a:lnTo>
                    <a:lnTo>
                      <a:pt x="27" y="124"/>
                    </a:lnTo>
                    <a:lnTo>
                      <a:pt x="32" y="118"/>
                    </a:lnTo>
                    <a:lnTo>
                      <a:pt x="32" y="118"/>
                    </a:lnTo>
                    <a:lnTo>
                      <a:pt x="41" y="124"/>
                    </a:lnTo>
                    <a:lnTo>
                      <a:pt x="52" y="130"/>
                    </a:lnTo>
                    <a:lnTo>
                      <a:pt x="50" y="138"/>
                    </a:lnTo>
                    <a:lnTo>
                      <a:pt x="50" y="138"/>
                    </a:lnTo>
                    <a:lnTo>
                      <a:pt x="48" y="139"/>
                    </a:lnTo>
                    <a:lnTo>
                      <a:pt x="48" y="139"/>
                    </a:lnTo>
                    <a:lnTo>
                      <a:pt x="50" y="142"/>
                    </a:lnTo>
                    <a:lnTo>
                      <a:pt x="52" y="145"/>
                    </a:lnTo>
                    <a:lnTo>
                      <a:pt x="52" y="145"/>
                    </a:lnTo>
                    <a:lnTo>
                      <a:pt x="52" y="145"/>
                    </a:lnTo>
                    <a:lnTo>
                      <a:pt x="62" y="146"/>
                    </a:lnTo>
                    <a:lnTo>
                      <a:pt x="71" y="146"/>
                    </a:lnTo>
                    <a:lnTo>
                      <a:pt x="71" y="146"/>
                    </a:lnTo>
                    <a:lnTo>
                      <a:pt x="81" y="146"/>
                    </a:lnTo>
                    <a:lnTo>
                      <a:pt x="89" y="145"/>
                    </a:lnTo>
                    <a:lnTo>
                      <a:pt x="89" y="145"/>
                    </a:lnTo>
                    <a:lnTo>
                      <a:pt x="89" y="145"/>
                    </a:lnTo>
                    <a:lnTo>
                      <a:pt x="91" y="142"/>
                    </a:lnTo>
                    <a:lnTo>
                      <a:pt x="93" y="139"/>
                    </a:lnTo>
                    <a:lnTo>
                      <a:pt x="93" y="139"/>
                    </a:lnTo>
                    <a:lnTo>
                      <a:pt x="93" y="138"/>
                    </a:lnTo>
                    <a:lnTo>
                      <a:pt x="90" y="130"/>
                    </a:lnTo>
                    <a:lnTo>
                      <a:pt x="90" y="130"/>
                    </a:lnTo>
                    <a:lnTo>
                      <a:pt x="101" y="124"/>
                    </a:lnTo>
                    <a:lnTo>
                      <a:pt x="110" y="118"/>
                    </a:lnTo>
                    <a:lnTo>
                      <a:pt x="116" y="124"/>
                    </a:lnTo>
                    <a:lnTo>
                      <a:pt x="116" y="124"/>
                    </a:lnTo>
                    <a:lnTo>
                      <a:pt x="117" y="126"/>
                    </a:lnTo>
                    <a:lnTo>
                      <a:pt x="117" y="126"/>
                    </a:lnTo>
                    <a:lnTo>
                      <a:pt x="120" y="126"/>
                    </a:lnTo>
                    <a:lnTo>
                      <a:pt x="122" y="124"/>
                    </a:lnTo>
                    <a:lnTo>
                      <a:pt x="122" y="124"/>
                    </a:lnTo>
                    <a:lnTo>
                      <a:pt x="122" y="124"/>
                    </a:lnTo>
                    <a:lnTo>
                      <a:pt x="129" y="118"/>
                    </a:lnTo>
                    <a:lnTo>
                      <a:pt x="135" y="110"/>
                    </a:lnTo>
                    <a:lnTo>
                      <a:pt x="135" y="110"/>
                    </a:lnTo>
                    <a:lnTo>
                      <a:pt x="139" y="101"/>
                    </a:lnTo>
                    <a:lnTo>
                      <a:pt x="141" y="93"/>
                    </a:lnTo>
                    <a:lnTo>
                      <a:pt x="141" y="93"/>
                    </a:lnTo>
                    <a:lnTo>
                      <a:pt x="141" y="93"/>
                    </a:lnTo>
                    <a:lnTo>
                      <a:pt x="141" y="89"/>
                    </a:lnTo>
                    <a:lnTo>
                      <a:pt x="139" y="87"/>
                    </a:lnTo>
                    <a:lnTo>
                      <a:pt x="139" y="87"/>
                    </a:lnTo>
                    <a:lnTo>
                      <a:pt x="137" y="87"/>
                    </a:lnTo>
                    <a:lnTo>
                      <a:pt x="137" y="87"/>
                    </a:lnTo>
                    <a:close/>
                    <a:moveTo>
                      <a:pt x="71" y="110"/>
                    </a:moveTo>
                    <a:lnTo>
                      <a:pt x="71" y="110"/>
                    </a:lnTo>
                    <a:lnTo>
                      <a:pt x="63" y="108"/>
                    </a:lnTo>
                    <a:lnTo>
                      <a:pt x="56" y="107"/>
                    </a:lnTo>
                    <a:lnTo>
                      <a:pt x="51" y="103"/>
                    </a:lnTo>
                    <a:lnTo>
                      <a:pt x="46" y="99"/>
                    </a:lnTo>
                    <a:lnTo>
                      <a:pt x="41" y="93"/>
                    </a:lnTo>
                    <a:lnTo>
                      <a:pt x="37" y="88"/>
                    </a:lnTo>
                    <a:lnTo>
                      <a:pt x="36" y="81"/>
                    </a:lnTo>
                    <a:lnTo>
                      <a:pt x="35" y="73"/>
                    </a:lnTo>
                    <a:lnTo>
                      <a:pt x="35" y="73"/>
                    </a:lnTo>
                    <a:lnTo>
                      <a:pt x="36" y="66"/>
                    </a:lnTo>
                    <a:lnTo>
                      <a:pt x="37" y="60"/>
                    </a:lnTo>
                    <a:lnTo>
                      <a:pt x="41" y="53"/>
                    </a:lnTo>
                    <a:lnTo>
                      <a:pt x="46" y="48"/>
                    </a:lnTo>
                    <a:lnTo>
                      <a:pt x="51" y="44"/>
                    </a:lnTo>
                    <a:lnTo>
                      <a:pt x="56" y="41"/>
                    </a:lnTo>
                    <a:lnTo>
                      <a:pt x="63" y="38"/>
                    </a:lnTo>
                    <a:lnTo>
                      <a:pt x="71" y="38"/>
                    </a:lnTo>
                    <a:lnTo>
                      <a:pt x="71" y="38"/>
                    </a:lnTo>
                    <a:lnTo>
                      <a:pt x="78" y="38"/>
                    </a:lnTo>
                    <a:lnTo>
                      <a:pt x="85" y="41"/>
                    </a:lnTo>
                    <a:lnTo>
                      <a:pt x="91" y="44"/>
                    </a:lnTo>
                    <a:lnTo>
                      <a:pt x="97" y="48"/>
                    </a:lnTo>
                    <a:lnTo>
                      <a:pt x="101" y="53"/>
                    </a:lnTo>
                    <a:lnTo>
                      <a:pt x="104" y="60"/>
                    </a:lnTo>
                    <a:lnTo>
                      <a:pt x="106" y="66"/>
                    </a:lnTo>
                    <a:lnTo>
                      <a:pt x="106" y="73"/>
                    </a:lnTo>
                    <a:lnTo>
                      <a:pt x="106" y="73"/>
                    </a:lnTo>
                    <a:lnTo>
                      <a:pt x="106" y="81"/>
                    </a:lnTo>
                    <a:lnTo>
                      <a:pt x="104" y="88"/>
                    </a:lnTo>
                    <a:lnTo>
                      <a:pt x="101" y="93"/>
                    </a:lnTo>
                    <a:lnTo>
                      <a:pt x="97" y="99"/>
                    </a:lnTo>
                    <a:lnTo>
                      <a:pt x="91" y="103"/>
                    </a:lnTo>
                    <a:lnTo>
                      <a:pt x="85" y="107"/>
                    </a:lnTo>
                    <a:lnTo>
                      <a:pt x="78" y="108"/>
                    </a:lnTo>
                    <a:lnTo>
                      <a:pt x="71" y="110"/>
                    </a:lnTo>
                    <a:lnTo>
                      <a:pt x="71" y="1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88" name="Freeform 162"/>
              <p:cNvSpPr>
                <a:spLocks/>
              </p:cNvSpPr>
              <p:nvPr/>
            </p:nvSpPr>
            <p:spPr bwMode="auto">
              <a:xfrm>
                <a:off x="3119438" y="4373563"/>
                <a:ext cx="55563" cy="55563"/>
              </a:xfrm>
              <a:custGeom>
                <a:avLst/>
                <a:gdLst>
                  <a:gd name="T0" fmla="*/ 35 w 70"/>
                  <a:gd name="T1" fmla="*/ 0 h 70"/>
                  <a:gd name="T2" fmla="*/ 35 w 70"/>
                  <a:gd name="T3" fmla="*/ 0 h 70"/>
                  <a:gd name="T4" fmla="*/ 29 w 70"/>
                  <a:gd name="T5" fmla="*/ 1 h 70"/>
                  <a:gd name="T6" fmla="*/ 22 w 70"/>
                  <a:gd name="T7" fmla="*/ 2 h 70"/>
                  <a:gd name="T8" fmla="*/ 17 w 70"/>
                  <a:gd name="T9" fmla="*/ 7 h 70"/>
                  <a:gd name="T10" fmla="*/ 11 w 70"/>
                  <a:gd name="T11" fmla="*/ 11 h 70"/>
                  <a:gd name="T12" fmla="*/ 7 w 70"/>
                  <a:gd name="T13" fmla="*/ 16 h 70"/>
                  <a:gd name="T14" fmla="*/ 3 w 70"/>
                  <a:gd name="T15" fmla="*/ 21 h 70"/>
                  <a:gd name="T16" fmla="*/ 2 w 70"/>
                  <a:gd name="T17" fmla="*/ 28 h 70"/>
                  <a:gd name="T18" fmla="*/ 0 w 70"/>
                  <a:gd name="T19" fmla="*/ 35 h 70"/>
                  <a:gd name="T20" fmla="*/ 0 w 70"/>
                  <a:gd name="T21" fmla="*/ 35 h 70"/>
                  <a:gd name="T22" fmla="*/ 2 w 70"/>
                  <a:gd name="T23" fmla="*/ 42 h 70"/>
                  <a:gd name="T24" fmla="*/ 3 w 70"/>
                  <a:gd name="T25" fmla="*/ 48 h 70"/>
                  <a:gd name="T26" fmla="*/ 7 w 70"/>
                  <a:gd name="T27" fmla="*/ 55 h 70"/>
                  <a:gd name="T28" fmla="*/ 11 w 70"/>
                  <a:gd name="T29" fmla="*/ 59 h 70"/>
                  <a:gd name="T30" fmla="*/ 17 w 70"/>
                  <a:gd name="T31" fmla="*/ 64 h 70"/>
                  <a:gd name="T32" fmla="*/ 22 w 70"/>
                  <a:gd name="T33" fmla="*/ 67 h 70"/>
                  <a:gd name="T34" fmla="*/ 29 w 70"/>
                  <a:gd name="T35" fmla="*/ 69 h 70"/>
                  <a:gd name="T36" fmla="*/ 35 w 70"/>
                  <a:gd name="T37" fmla="*/ 70 h 70"/>
                  <a:gd name="T38" fmla="*/ 35 w 70"/>
                  <a:gd name="T39" fmla="*/ 70 h 70"/>
                  <a:gd name="T40" fmla="*/ 42 w 70"/>
                  <a:gd name="T41" fmla="*/ 69 h 70"/>
                  <a:gd name="T42" fmla="*/ 49 w 70"/>
                  <a:gd name="T43" fmla="*/ 67 h 70"/>
                  <a:gd name="T44" fmla="*/ 54 w 70"/>
                  <a:gd name="T45" fmla="*/ 64 h 70"/>
                  <a:gd name="T46" fmla="*/ 60 w 70"/>
                  <a:gd name="T47" fmla="*/ 59 h 70"/>
                  <a:gd name="T48" fmla="*/ 64 w 70"/>
                  <a:gd name="T49" fmla="*/ 55 h 70"/>
                  <a:gd name="T50" fmla="*/ 68 w 70"/>
                  <a:gd name="T51" fmla="*/ 48 h 70"/>
                  <a:gd name="T52" fmla="*/ 69 w 70"/>
                  <a:gd name="T53" fmla="*/ 42 h 70"/>
                  <a:gd name="T54" fmla="*/ 70 w 70"/>
                  <a:gd name="T55" fmla="*/ 35 h 70"/>
                  <a:gd name="T56" fmla="*/ 70 w 70"/>
                  <a:gd name="T57" fmla="*/ 35 h 70"/>
                  <a:gd name="T58" fmla="*/ 69 w 70"/>
                  <a:gd name="T59" fmla="*/ 28 h 70"/>
                  <a:gd name="T60" fmla="*/ 68 w 70"/>
                  <a:gd name="T61" fmla="*/ 21 h 70"/>
                  <a:gd name="T62" fmla="*/ 64 w 70"/>
                  <a:gd name="T63" fmla="*/ 16 h 70"/>
                  <a:gd name="T64" fmla="*/ 60 w 70"/>
                  <a:gd name="T65" fmla="*/ 11 h 70"/>
                  <a:gd name="T66" fmla="*/ 54 w 70"/>
                  <a:gd name="T67" fmla="*/ 7 h 70"/>
                  <a:gd name="T68" fmla="*/ 49 w 70"/>
                  <a:gd name="T69" fmla="*/ 2 h 70"/>
                  <a:gd name="T70" fmla="*/ 42 w 70"/>
                  <a:gd name="T71" fmla="*/ 1 h 70"/>
                  <a:gd name="T72" fmla="*/ 35 w 70"/>
                  <a:gd name="T73" fmla="*/ 0 h 70"/>
                  <a:gd name="T74" fmla="*/ 35 w 70"/>
                  <a:gd name="T7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0">
                    <a:moveTo>
                      <a:pt x="35" y="0"/>
                    </a:moveTo>
                    <a:lnTo>
                      <a:pt x="35" y="0"/>
                    </a:lnTo>
                    <a:lnTo>
                      <a:pt x="29" y="1"/>
                    </a:lnTo>
                    <a:lnTo>
                      <a:pt x="22" y="2"/>
                    </a:lnTo>
                    <a:lnTo>
                      <a:pt x="17" y="7"/>
                    </a:lnTo>
                    <a:lnTo>
                      <a:pt x="11" y="11"/>
                    </a:lnTo>
                    <a:lnTo>
                      <a:pt x="7" y="16"/>
                    </a:lnTo>
                    <a:lnTo>
                      <a:pt x="3" y="21"/>
                    </a:lnTo>
                    <a:lnTo>
                      <a:pt x="2" y="28"/>
                    </a:lnTo>
                    <a:lnTo>
                      <a:pt x="0" y="35"/>
                    </a:lnTo>
                    <a:lnTo>
                      <a:pt x="0" y="35"/>
                    </a:lnTo>
                    <a:lnTo>
                      <a:pt x="2" y="42"/>
                    </a:lnTo>
                    <a:lnTo>
                      <a:pt x="3" y="48"/>
                    </a:lnTo>
                    <a:lnTo>
                      <a:pt x="7" y="55"/>
                    </a:lnTo>
                    <a:lnTo>
                      <a:pt x="11" y="59"/>
                    </a:lnTo>
                    <a:lnTo>
                      <a:pt x="17" y="64"/>
                    </a:lnTo>
                    <a:lnTo>
                      <a:pt x="22" y="67"/>
                    </a:lnTo>
                    <a:lnTo>
                      <a:pt x="29" y="69"/>
                    </a:lnTo>
                    <a:lnTo>
                      <a:pt x="35" y="70"/>
                    </a:lnTo>
                    <a:lnTo>
                      <a:pt x="35" y="70"/>
                    </a:lnTo>
                    <a:lnTo>
                      <a:pt x="42" y="69"/>
                    </a:lnTo>
                    <a:lnTo>
                      <a:pt x="49" y="67"/>
                    </a:lnTo>
                    <a:lnTo>
                      <a:pt x="54" y="64"/>
                    </a:lnTo>
                    <a:lnTo>
                      <a:pt x="60" y="59"/>
                    </a:lnTo>
                    <a:lnTo>
                      <a:pt x="64" y="55"/>
                    </a:lnTo>
                    <a:lnTo>
                      <a:pt x="68" y="48"/>
                    </a:lnTo>
                    <a:lnTo>
                      <a:pt x="69" y="42"/>
                    </a:lnTo>
                    <a:lnTo>
                      <a:pt x="70" y="35"/>
                    </a:lnTo>
                    <a:lnTo>
                      <a:pt x="70" y="35"/>
                    </a:lnTo>
                    <a:lnTo>
                      <a:pt x="69" y="28"/>
                    </a:lnTo>
                    <a:lnTo>
                      <a:pt x="68" y="21"/>
                    </a:lnTo>
                    <a:lnTo>
                      <a:pt x="64" y="16"/>
                    </a:lnTo>
                    <a:lnTo>
                      <a:pt x="60" y="11"/>
                    </a:lnTo>
                    <a:lnTo>
                      <a:pt x="54" y="7"/>
                    </a:lnTo>
                    <a:lnTo>
                      <a:pt x="49" y="2"/>
                    </a:lnTo>
                    <a:lnTo>
                      <a:pt x="42" y="1"/>
                    </a:lnTo>
                    <a:lnTo>
                      <a:pt x="35" y="0"/>
                    </a:lnTo>
                    <a:lnTo>
                      <a:pt x="3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89" name="Freeform 163"/>
              <p:cNvSpPr>
                <a:spLocks/>
              </p:cNvSpPr>
              <p:nvPr/>
            </p:nvSpPr>
            <p:spPr bwMode="auto">
              <a:xfrm>
                <a:off x="3279775" y="4294188"/>
                <a:ext cx="26988" cy="26988"/>
              </a:xfrm>
              <a:custGeom>
                <a:avLst/>
                <a:gdLst>
                  <a:gd name="T0" fmla="*/ 16 w 32"/>
                  <a:gd name="T1" fmla="*/ 0 h 32"/>
                  <a:gd name="T2" fmla="*/ 16 w 32"/>
                  <a:gd name="T3" fmla="*/ 0 h 32"/>
                  <a:gd name="T4" fmla="*/ 9 w 32"/>
                  <a:gd name="T5" fmla="*/ 1 h 32"/>
                  <a:gd name="T6" fmla="*/ 4 w 32"/>
                  <a:gd name="T7" fmla="*/ 5 h 32"/>
                  <a:gd name="T8" fmla="*/ 1 w 32"/>
                  <a:gd name="T9" fmla="*/ 11 h 32"/>
                  <a:gd name="T10" fmla="*/ 0 w 32"/>
                  <a:gd name="T11" fmla="*/ 16 h 32"/>
                  <a:gd name="T12" fmla="*/ 0 w 32"/>
                  <a:gd name="T13" fmla="*/ 16 h 32"/>
                  <a:gd name="T14" fmla="*/ 1 w 32"/>
                  <a:gd name="T15" fmla="*/ 23 h 32"/>
                  <a:gd name="T16" fmla="*/ 4 w 32"/>
                  <a:gd name="T17" fmla="*/ 28 h 32"/>
                  <a:gd name="T18" fmla="*/ 9 w 32"/>
                  <a:gd name="T19" fmla="*/ 31 h 32"/>
                  <a:gd name="T20" fmla="*/ 16 w 32"/>
                  <a:gd name="T21" fmla="*/ 32 h 32"/>
                  <a:gd name="T22" fmla="*/ 16 w 32"/>
                  <a:gd name="T23" fmla="*/ 32 h 32"/>
                  <a:gd name="T24" fmla="*/ 22 w 32"/>
                  <a:gd name="T25" fmla="*/ 31 h 32"/>
                  <a:gd name="T26" fmla="*/ 27 w 32"/>
                  <a:gd name="T27" fmla="*/ 28 h 32"/>
                  <a:gd name="T28" fmla="*/ 31 w 32"/>
                  <a:gd name="T29" fmla="*/ 23 h 32"/>
                  <a:gd name="T30" fmla="*/ 32 w 32"/>
                  <a:gd name="T31" fmla="*/ 16 h 32"/>
                  <a:gd name="T32" fmla="*/ 32 w 32"/>
                  <a:gd name="T33" fmla="*/ 16 h 32"/>
                  <a:gd name="T34" fmla="*/ 31 w 32"/>
                  <a:gd name="T35" fmla="*/ 11 h 32"/>
                  <a:gd name="T36" fmla="*/ 27 w 32"/>
                  <a:gd name="T37" fmla="*/ 5 h 32"/>
                  <a:gd name="T38" fmla="*/ 22 w 32"/>
                  <a:gd name="T39" fmla="*/ 1 h 32"/>
                  <a:gd name="T40" fmla="*/ 16 w 32"/>
                  <a:gd name="T41" fmla="*/ 0 h 32"/>
                  <a:gd name="T42" fmla="*/ 16 w 32"/>
                  <a:gd name="T4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2">
                    <a:moveTo>
                      <a:pt x="16" y="0"/>
                    </a:moveTo>
                    <a:lnTo>
                      <a:pt x="16" y="0"/>
                    </a:lnTo>
                    <a:lnTo>
                      <a:pt x="9" y="1"/>
                    </a:lnTo>
                    <a:lnTo>
                      <a:pt x="4" y="5"/>
                    </a:lnTo>
                    <a:lnTo>
                      <a:pt x="1" y="11"/>
                    </a:lnTo>
                    <a:lnTo>
                      <a:pt x="0" y="16"/>
                    </a:lnTo>
                    <a:lnTo>
                      <a:pt x="0" y="16"/>
                    </a:lnTo>
                    <a:lnTo>
                      <a:pt x="1" y="23"/>
                    </a:lnTo>
                    <a:lnTo>
                      <a:pt x="4" y="28"/>
                    </a:lnTo>
                    <a:lnTo>
                      <a:pt x="9" y="31"/>
                    </a:lnTo>
                    <a:lnTo>
                      <a:pt x="16" y="32"/>
                    </a:lnTo>
                    <a:lnTo>
                      <a:pt x="16" y="32"/>
                    </a:lnTo>
                    <a:lnTo>
                      <a:pt x="22" y="31"/>
                    </a:lnTo>
                    <a:lnTo>
                      <a:pt x="27" y="28"/>
                    </a:lnTo>
                    <a:lnTo>
                      <a:pt x="31" y="23"/>
                    </a:lnTo>
                    <a:lnTo>
                      <a:pt x="32" y="16"/>
                    </a:lnTo>
                    <a:lnTo>
                      <a:pt x="32" y="16"/>
                    </a:lnTo>
                    <a:lnTo>
                      <a:pt x="31" y="11"/>
                    </a:lnTo>
                    <a:lnTo>
                      <a:pt x="27" y="5"/>
                    </a:lnTo>
                    <a:lnTo>
                      <a:pt x="22" y="1"/>
                    </a:lnTo>
                    <a:lnTo>
                      <a:pt x="16" y="0"/>
                    </a:lnTo>
                    <a:lnTo>
                      <a:pt x="1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grpSp>
      </p:grpSp>
      <p:sp>
        <p:nvSpPr>
          <p:cNvPr id="101" name="outer analysis"/>
          <p:cNvSpPr/>
          <p:nvPr/>
        </p:nvSpPr>
        <p:spPr>
          <a:xfrm>
            <a:off x="849866" y="1780919"/>
            <a:ext cx="670741" cy="670566"/>
          </a:xfrm>
          <a:prstGeom prst="ellipse">
            <a:avLst/>
          </a:prstGeom>
          <a:ln>
            <a:gradFill>
              <a:gsLst>
                <a:gs pos="0">
                  <a:srgbClr val="000000"/>
                </a:gs>
                <a:gs pos="100000">
                  <a:schemeClr val="tx1"/>
                </a:gs>
              </a:gsLst>
              <a:lin ang="5400000" scaled="0"/>
            </a:grad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ja-JP" altLang="en-US">
              <a:latin typeface="Arial" pitchFamily="34" charset="0"/>
              <a:ea typeface="ＭＳ Ｐゴシック" pitchFamily="50" charset="-128"/>
              <a:cs typeface="Arial" pitchFamily="34" charset="0"/>
            </a:endParaRPr>
          </a:p>
        </p:txBody>
      </p:sp>
      <p:sp>
        <p:nvSpPr>
          <p:cNvPr id="102" name="inner analysis"/>
          <p:cNvSpPr/>
          <p:nvPr/>
        </p:nvSpPr>
        <p:spPr>
          <a:xfrm flipV="1">
            <a:off x="912337" y="1843372"/>
            <a:ext cx="545799" cy="545660"/>
          </a:xfrm>
          <a:prstGeom prst="ellipse">
            <a:avLst/>
          </a:prstGeom>
          <a:ln>
            <a:gradFill flip="none" rotWithShape="1">
              <a:gsLst>
                <a:gs pos="0">
                  <a:srgbClr val="000000"/>
                </a:gs>
                <a:gs pos="100000">
                  <a:schemeClr val="tx1"/>
                </a:gs>
              </a:gsLst>
              <a:lin ang="16200000" scaled="1"/>
              <a:tileRect/>
            </a:grad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ja-JP" altLang="en-US">
              <a:latin typeface="Arial" pitchFamily="34" charset="0"/>
              <a:ea typeface="ＭＳ Ｐゴシック" pitchFamily="50" charset="-128"/>
              <a:cs typeface="Arial" pitchFamily="34" charset="0"/>
            </a:endParaRPr>
          </a:p>
        </p:txBody>
      </p:sp>
      <p:sp>
        <p:nvSpPr>
          <p:cNvPr id="103" name="Freeform 102"/>
          <p:cNvSpPr>
            <a:spLocks/>
          </p:cNvSpPr>
          <p:nvPr/>
        </p:nvSpPr>
        <p:spPr bwMode="auto">
          <a:xfrm>
            <a:off x="2954775" y="171882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04" name="Freeform 103"/>
          <p:cNvSpPr>
            <a:spLocks/>
          </p:cNvSpPr>
          <p:nvPr/>
        </p:nvSpPr>
        <p:spPr bwMode="auto">
          <a:xfrm>
            <a:off x="2958533" y="171421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05" name="Freeform 104"/>
          <p:cNvSpPr>
            <a:spLocks/>
          </p:cNvSpPr>
          <p:nvPr/>
        </p:nvSpPr>
        <p:spPr bwMode="auto">
          <a:xfrm>
            <a:off x="2955093" y="1722487"/>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06" name="Freeform 105"/>
          <p:cNvSpPr>
            <a:spLocks/>
          </p:cNvSpPr>
          <p:nvPr/>
        </p:nvSpPr>
        <p:spPr bwMode="auto">
          <a:xfrm>
            <a:off x="2954236" y="1724657"/>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07" name="Freeform 106"/>
          <p:cNvSpPr>
            <a:spLocks/>
          </p:cNvSpPr>
          <p:nvPr/>
        </p:nvSpPr>
        <p:spPr bwMode="auto">
          <a:xfrm>
            <a:off x="2949057" y="171523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08" name="Freeform 107"/>
          <p:cNvSpPr>
            <a:spLocks/>
          </p:cNvSpPr>
          <p:nvPr/>
        </p:nvSpPr>
        <p:spPr bwMode="auto">
          <a:xfrm>
            <a:off x="2950629" y="1722487"/>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09" name="Freeform 108"/>
          <p:cNvSpPr>
            <a:spLocks/>
          </p:cNvSpPr>
          <p:nvPr/>
        </p:nvSpPr>
        <p:spPr bwMode="auto">
          <a:xfrm>
            <a:off x="2954083" y="171421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10" name="Freeform 109"/>
          <p:cNvSpPr>
            <a:spLocks/>
          </p:cNvSpPr>
          <p:nvPr/>
        </p:nvSpPr>
        <p:spPr bwMode="auto">
          <a:xfrm>
            <a:off x="2944246" y="171882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11" name="TextBox 110"/>
          <p:cNvSpPr txBox="1"/>
          <p:nvPr/>
        </p:nvSpPr>
        <p:spPr>
          <a:xfrm>
            <a:off x="1944947" y="1298370"/>
            <a:ext cx="982761" cy="307777"/>
          </a:xfrm>
          <a:prstGeom prst="rect">
            <a:avLst/>
          </a:prstGeom>
          <a:noFill/>
        </p:spPr>
        <p:txBody>
          <a:bodyPr wrap="none" rtlCol="0">
            <a:spAutoFit/>
          </a:bodyPr>
          <a:lstStyle/>
          <a:p>
            <a:r>
              <a:rPr lang="ja-JP" altLang="en-US" dirty="0" smtClean="0"/>
              <a:t>ハッシュ値</a:t>
            </a:r>
            <a:endParaRPr lang="en-US" dirty="0"/>
          </a:p>
        </p:txBody>
      </p:sp>
      <p:grpSp>
        <p:nvGrpSpPr>
          <p:cNvPr id="112" name="broadcast 1"/>
          <p:cNvGrpSpPr/>
          <p:nvPr/>
        </p:nvGrpSpPr>
        <p:grpSpPr>
          <a:xfrm rot="16200000" flipH="1">
            <a:off x="2141160" y="1703204"/>
            <a:ext cx="561244" cy="313139"/>
            <a:chOff x="7276917" y="-1142821"/>
            <a:chExt cx="1150202" cy="641572"/>
          </a:xfrm>
        </p:grpSpPr>
        <p:sp>
          <p:nvSpPr>
            <p:cNvPr id="113" name="Freeform 194"/>
            <p:cNvSpPr>
              <a:spLocks/>
            </p:cNvSpPr>
            <p:nvPr/>
          </p:nvSpPr>
          <p:spPr bwMode="auto">
            <a:xfrm rot="16200000">
              <a:off x="7753757" y="-1307547"/>
              <a:ext cx="190739" cy="520191"/>
            </a:xfrm>
            <a:custGeom>
              <a:avLst/>
              <a:gdLst>
                <a:gd name="T0" fmla="*/ 179 w 194"/>
                <a:gd name="T1" fmla="*/ 446 h 536"/>
                <a:gd name="T2" fmla="*/ 146 w 194"/>
                <a:gd name="T3" fmla="*/ 407 h 536"/>
                <a:gd name="T4" fmla="*/ 123 w 194"/>
                <a:gd name="T5" fmla="*/ 363 h 536"/>
                <a:gd name="T6" fmla="*/ 110 w 194"/>
                <a:gd name="T7" fmla="*/ 316 h 536"/>
                <a:gd name="T8" fmla="*/ 105 w 194"/>
                <a:gd name="T9" fmla="*/ 269 h 536"/>
                <a:gd name="T10" fmla="*/ 105 w 194"/>
                <a:gd name="T11" fmla="*/ 248 h 536"/>
                <a:gd name="T12" fmla="*/ 112 w 194"/>
                <a:gd name="T13" fmla="*/ 207 h 536"/>
                <a:gd name="T14" fmla="*/ 118 w 194"/>
                <a:gd name="T15" fmla="*/ 188 h 536"/>
                <a:gd name="T16" fmla="*/ 128 w 194"/>
                <a:gd name="T17" fmla="*/ 161 h 536"/>
                <a:gd name="T18" fmla="*/ 142 w 194"/>
                <a:gd name="T19" fmla="*/ 136 h 536"/>
                <a:gd name="T20" fmla="*/ 159 w 194"/>
                <a:gd name="T21" fmla="*/ 113 h 536"/>
                <a:gd name="T22" fmla="*/ 179 w 194"/>
                <a:gd name="T23" fmla="*/ 90 h 536"/>
                <a:gd name="T24" fmla="*/ 186 w 194"/>
                <a:gd name="T25" fmla="*/ 82 h 536"/>
                <a:gd name="T26" fmla="*/ 193 w 194"/>
                <a:gd name="T27" fmla="*/ 63 h 536"/>
                <a:gd name="T28" fmla="*/ 193 w 194"/>
                <a:gd name="T29" fmla="*/ 42 h 536"/>
                <a:gd name="T30" fmla="*/ 186 w 194"/>
                <a:gd name="T31" fmla="*/ 24 h 536"/>
                <a:gd name="T32" fmla="*/ 179 w 194"/>
                <a:gd name="T33" fmla="*/ 16 h 536"/>
                <a:gd name="T34" fmla="*/ 161 w 194"/>
                <a:gd name="T35" fmla="*/ 4 h 536"/>
                <a:gd name="T36" fmla="*/ 142 w 194"/>
                <a:gd name="T37" fmla="*/ 0 h 536"/>
                <a:gd name="T38" fmla="*/ 121 w 194"/>
                <a:gd name="T39" fmla="*/ 4 h 536"/>
                <a:gd name="T40" fmla="*/ 104 w 194"/>
                <a:gd name="T41" fmla="*/ 16 h 536"/>
                <a:gd name="T42" fmla="*/ 90 w 194"/>
                <a:gd name="T43" fmla="*/ 31 h 536"/>
                <a:gd name="T44" fmla="*/ 63 w 194"/>
                <a:gd name="T45" fmla="*/ 63 h 536"/>
                <a:gd name="T46" fmla="*/ 43 w 194"/>
                <a:gd name="T47" fmla="*/ 98 h 536"/>
                <a:gd name="T48" fmla="*/ 25 w 194"/>
                <a:gd name="T49" fmla="*/ 135 h 536"/>
                <a:gd name="T50" fmla="*/ 18 w 194"/>
                <a:gd name="T51" fmla="*/ 153 h 536"/>
                <a:gd name="T52" fmla="*/ 5 w 194"/>
                <a:gd name="T53" fmla="*/ 210 h 536"/>
                <a:gd name="T54" fmla="*/ 0 w 194"/>
                <a:gd name="T55" fmla="*/ 269 h 536"/>
                <a:gd name="T56" fmla="*/ 0 w 194"/>
                <a:gd name="T57" fmla="*/ 285 h 536"/>
                <a:gd name="T58" fmla="*/ 3 w 194"/>
                <a:gd name="T59" fmla="*/ 319 h 536"/>
                <a:gd name="T60" fmla="*/ 9 w 194"/>
                <a:gd name="T61" fmla="*/ 353 h 536"/>
                <a:gd name="T62" fmla="*/ 20 w 194"/>
                <a:gd name="T63" fmla="*/ 386 h 536"/>
                <a:gd name="T64" fmla="*/ 32 w 194"/>
                <a:gd name="T65" fmla="*/ 419 h 536"/>
                <a:gd name="T66" fmla="*/ 50 w 194"/>
                <a:gd name="T67" fmla="*/ 450 h 536"/>
                <a:gd name="T68" fmla="*/ 69 w 194"/>
                <a:gd name="T69" fmla="*/ 480 h 536"/>
                <a:gd name="T70" fmla="*/ 91 w 194"/>
                <a:gd name="T71" fmla="*/ 507 h 536"/>
                <a:gd name="T72" fmla="*/ 104 w 194"/>
                <a:gd name="T73" fmla="*/ 521 h 536"/>
                <a:gd name="T74" fmla="*/ 121 w 194"/>
                <a:gd name="T75" fmla="*/ 533 h 536"/>
                <a:gd name="T76" fmla="*/ 142 w 194"/>
                <a:gd name="T77" fmla="*/ 536 h 536"/>
                <a:gd name="T78" fmla="*/ 151 w 194"/>
                <a:gd name="T79" fmla="*/ 535 h 536"/>
                <a:gd name="T80" fmla="*/ 171 w 194"/>
                <a:gd name="T81" fmla="*/ 528 h 536"/>
                <a:gd name="T82" fmla="*/ 179 w 194"/>
                <a:gd name="T83" fmla="*/ 521 h 536"/>
                <a:gd name="T84" fmla="*/ 187 w 194"/>
                <a:gd name="T85" fmla="*/ 507 h 536"/>
                <a:gd name="T86" fmla="*/ 193 w 194"/>
                <a:gd name="T87" fmla="*/ 492 h 536"/>
                <a:gd name="T88" fmla="*/ 193 w 194"/>
                <a:gd name="T89" fmla="*/ 474 h 536"/>
                <a:gd name="T90" fmla="*/ 189 w 194"/>
                <a:gd name="T91" fmla="*/ 462 h 536"/>
                <a:gd name="T92" fmla="*/ 183 w 194"/>
                <a:gd name="T93" fmla="*/ 452 h 536"/>
                <a:gd name="T94" fmla="*/ 179 w 194"/>
                <a:gd name="T95" fmla="*/ 44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536">
                  <a:moveTo>
                    <a:pt x="179" y="446"/>
                  </a:moveTo>
                  <a:lnTo>
                    <a:pt x="179" y="446"/>
                  </a:lnTo>
                  <a:lnTo>
                    <a:pt x="161" y="428"/>
                  </a:lnTo>
                  <a:lnTo>
                    <a:pt x="146" y="407"/>
                  </a:lnTo>
                  <a:lnTo>
                    <a:pt x="134" y="385"/>
                  </a:lnTo>
                  <a:lnTo>
                    <a:pt x="123" y="363"/>
                  </a:lnTo>
                  <a:lnTo>
                    <a:pt x="115" y="340"/>
                  </a:lnTo>
                  <a:lnTo>
                    <a:pt x="110" y="316"/>
                  </a:lnTo>
                  <a:lnTo>
                    <a:pt x="106" y="293"/>
                  </a:lnTo>
                  <a:lnTo>
                    <a:pt x="105" y="269"/>
                  </a:lnTo>
                  <a:lnTo>
                    <a:pt x="105" y="269"/>
                  </a:lnTo>
                  <a:lnTo>
                    <a:pt x="105" y="248"/>
                  </a:lnTo>
                  <a:lnTo>
                    <a:pt x="108" y="227"/>
                  </a:lnTo>
                  <a:lnTo>
                    <a:pt x="112" y="207"/>
                  </a:lnTo>
                  <a:lnTo>
                    <a:pt x="118" y="188"/>
                  </a:lnTo>
                  <a:lnTo>
                    <a:pt x="118" y="188"/>
                  </a:lnTo>
                  <a:lnTo>
                    <a:pt x="123" y="174"/>
                  </a:lnTo>
                  <a:lnTo>
                    <a:pt x="128" y="161"/>
                  </a:lnTo>
                  <a:lnTo>
                    <a:pt x="135" y="149"/>
                  </a:lnTo>
                  <a:lnTo>
                    <a:pt x="142" y="136"/>
                  </a:lnTo>
                  <a:lnTo>
                    <a:pt x="150" y="124"/>
                  </a:lnTo>
                  <a:lnTo>
                    <a:pt x="159" y="113"/>
                  </a:lnTo>
                  <a:lnTo>
                    <a:pt x="168" y="101"/>
                  </a:lnTo>
                  <a:lnTo>
                    <a:pt x="179" y="90"/>
                  </a:lnTo>
                  <a:lnTo>
                    <a:pt x="179" y="90"/>
                  </a:lnTo>
                  <a:lnTo>
                    <a:pt x="186" y="82"/>
                  </a:lnTo>
                  <a:lnTo>
                    <a:pt x="190" y="72"/>
                  </a:lnTo>
                  <a:lnTo>
                    <a:pt x="193" y="63"/>
                  </a:lnTo>
                  <a:lnTo>
                    <a:pt x="194" y="53"/>
                  </a:lnTo>
                  <a:lnTo>
                    <a:pt x="193" y="42"/>
                  </a:lnTo>
                  <a:lnTo>
                    <a:pt x="190" y="33"/>
                  </a:lnTo>
                  <a:lnTo>
                    <a:pt x="186" y="24"/>
                  </a:lnTo>
                  <a:lnTo>
                    <a:pt x="179" y="16"/>
                  </a:lnTo>
                  <a:lnTo>
                    <a:pt x="179" y="16"/>
                  </a:lnTo>
                  <a:lnTo>
                    <a:pt x="171" y="9"/>
                  </a:lnTo>
                  <a:lnTo>
                    <a:pt x="161" y="4"/>
                  </a:lnTo>
                  <a:lnTo>
                    <a:pt x="151" y="1"/>
                  </a:lnTo>
                  <a:lnTo>
                    <a:pt x="142" y="0"/>
                  </a:lnTo>
                  <a:lnTo>
                    <a:pt x="131" y="1"/>
                  </a:lnTo>
                  <a:lnTo>
                    <a:pt x="121" y="4"/>
                  </a:lnTo>
                  <a:lnTo>
                    <a:pt x="113" y="9"/>
                  </a:lnTo>
                  <a:lnTo>
                    <a:pt x="104" y="16"/>
                  </a:lnTo>
                  <a:lnTo>
                    <a:pt x="104" y="16"/>
                  </a:lnTo>
                  <a:lnTo>
                    <a:pt x="90" y="31"/>
                  </a:lnTo>
                  <a:lnTo>
                    <a:pt x="76" y="47"/>
                  </a:lnTo>
                  <a:lnTo>
                    <a:pt x="63" y="63"/>
                  </a:lnTo>
                  <a:lnTo>
                    <a:pt x="53" y="81"/>
                  </a:lnTo>
                  <a:lnTo>
                    <a:pt x="43" y="98"/>
                  </a:lnTo>
                  <a:lnTo>
                    <a:pt x="33" y="116"/>
                  </a:lnTo>
                  <a:lnTo>
                    <a:pt x="25" y="135"/>
                  </a:lnTo>
                  <a:lnTo>
                    <a:pt x="18" y="153"/>
                  </a:lnTo>
                  <a:lnTo>
                    <a:pt x="18" y="153"/>
                  </a:lnTo>
                  <a:lnTo>
                    <a:pt x="10" y="182"/>
                  </a:lnTo>
                  <a:lnTo>
                    <a:pt x="5" y="210"/>
                  </a:lnTo>
                  <a:lnTo>
                    <a:pt x="1" y="239"/>
                  </a:lnTo>
                  <a:lnTo>
                    <a:pt x="0" y="269"/>
                  </a:lnTo>
                  <a:lnTo>
                    <a:pt x="0" y="269"/>
                  </a:lnTo>
                  <a:lnTo>
                    <a:pt x="0" y="285"/>
                  </a:lnTo>
                  <a:lnTo>
                    <a:pt x="1" y="302"/>
                  </a:lnTo>
                  <a:lnTo>
                    <a:pt x="3" y="319"/>
                  </a:lnTo>
                  <a:lnTo>
                    <a:pt x="6" y="337"/>
                  </a:lnTo>
                  <a:lnTo>
                    <a:pt x="9" y="353"/>
                  </a:lnTo>
                  <a:lnTo>
                    <a:pt x="14" y="370"/>
                  </a:lnTo>
                  <a:lnTo>
                    <a:pt x="20" y="386"/>
                  </a:lnTo>
                  <a:lnTo>
                    <a:pt x="25" y="402"/>
                  </a:lnTo>
                  <a:lnTo>
                    <a:pt x="32" y="419"/>
                  </a:lnTo>
                  <a:lnTo>
                    <a:pt x="40" y="435"/>
                  </a:lnTo>
                  <a:lnTo>
                    <a:pt x="50" y="450"/>
                  </a:lnTo>
                  <a:lnTo>
                    <a:pt x="59" y="465"/>
                  </a:lnTo>
                  <a:lnTo>
                    <a:pt x="69" y="480"/>
                  </a:lnTo>
                  <a:lnTo>
                    <a:pt x="80" y="494"/>
                  </a:lnTo>
                  <a:lnTo>
                    <a:pt x="91" y="507"/>
                  </a:lnTo>
                  <a:lnTo>
                    <a:pt x="104" y="521"/>
                  </a:lnTo>
                  <a:lnTo>
                    <a:pt x="104" y="521"/>
                  </a:lnTo>
                  <a:lnTo>
                    <a:pt x="113" y="528"/>
                  </a:lnTo>
                  <a:lnTo>
                    <a:pt x="121" y="533"/>
                  </a:lnTo>
                  <a:lnTo>
                    <a:pt x="131" y="535"/>
                  </a:lnTo>
                  <a:lnTo>
                    <a:pt x="142" y="536"/>
                  </a:lnTo>
                  <a:lnTo>
                    <a:pt x="142" y="536"/>
                  </a:lnTo>
                  <a:lnTo>
                    <a:pt x="151" y="535"/>
                  </a:lnTo>
                  <a:lnTo>
                    <a:pt x="161" y="533"/>
                  </a:lnTo>
                  <a:lnTo>
                    <a:pt x="171" y="528"/>
                  </a:lnTo>
                  <a:lnTo>
                    <a:pt x="179" y="521"/>
                  </a:lnTo>
                  <a:lnTo>
                    <a:pt x="179" y="521"/>
                  </a:lnTo>
                  <a:lnTo>
                    <a:pt x="183" y="514"/>
                  </a:lnTo>
                  <a:lnTo>
                    <a:pt x="187" y="507"/>
                  </a:lnTo>
                  <a:lnTo>
                    <a:pt x="193" y="492"/>
                  </a:lnTo>
                  <a:lnTo>
                    <a:pt x="193" y="492"/>
                  </a:lnTo>
                  <a:lnTo>
                    <a:pt x="193" y="481"/>
                  </a:lnTo>
                  <a:lnTo>
                    <a:pt x="193" y="474"/>
                  </a:lnTo>
                  <a:lnTo>
                    <a:pt x="191" y="468"/>
                  </a:lnTo>
                  <a:lnTo>
                    <a:pt x="189" y="462"/>
                  </a:lnTo>
                  <a:lnTo>
                    <a:pt x="187" y="457"/>
                  </a:lnTo>
                  <a:lnTo>
                    <a:pt x="183" y="452"/>
                  </a:lnTo>
                  <a:lnTo>
                    <a:pt x="179" y="446"/>
                  </a:lnTo>
                  <a:lnTo>
                    <a:pt x="179" y="446"/>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114" name="Freeform 195"/>
            <p:cNvSpPr>
              <a:spLocks/>
            </p:cNvSpPr>
            <p:nvPr/>
          </p:nvSpPr>
          <p:spPr bwMode="auto">
            <a:xfrm rot="16200000">
              <a:off x="7724859" y="-1272867"/>
              <a:ext cx="254317" cy="826528"/>
            </a:xfrm>
            <a:custGeom>
              <a:avLst/>
              <a:gdLst>
                <a:gd name="T0" fmla="*/ 173 w 262"/>
                <a:gd name="T1" fmla="*/ 846 h 861"/>
                <a:gd name="T2" fmla="*/ 189 w 262"/>
                <a:gd name="T3" fmla="*/ 858 h 861"/>
                <a:gd name="T4" fmla="*/ 210 w 262"/>
                <a:gd name="T5" fmla="*/ 861 h 861"/>
                <a:gd name="T6" fmla="*/ 219 w 262"/>
                <a:gd name="T7" fmla="*/ 860 h 861"/>
                <a:gd name="T8" fmla="*/ 239 w 262"/>
                <a:gd name="T9" fmla="*/ 852 h 861"/>
                <a:gd name="T10" fmla="*/ 247 w 262"/>
                <a:gd name="T11" fmla="*/ 846 h 861"/>
                <a:gd name="T12" fmla="*/ 259 w 262"/>
                <a:gd name="T13" fmla="*/ 829 h 861"/>
                <a:gd name="T14" fmla="*/ 262 w 262"/>
                <a:gd name="T15" fmla="*/ 808 h 861"/>
                <a:gd name="T16" fmla="*/ 259 w 262"/>
                <a:gd name="T17" fmla="*/ 788 h 861"/>
                <a:gd name="T18" fmla="*/ 247 w 262"/>
                <a:gd name="T19" fmla="*/ 771 h 861"/>
                <a:gd name="T20" fmla="*/ 247 w 262"/>
                <a:gd name="T21" fmla="*/ 771 h 861"/>
                <a:gd name="T22" fmla="*/ 214 w 262"/>
                <a:gd name="T23" fmla="*/ 734 h 861"/>
                <a:gd name="T24" fmla="*/ 185 w 262"/>
                <a:gd name="T25" fmla="*/ 695 h 861"/>
                <a:gd name="T26" fmla="*/ 161 w 262"/>
                <a:gd name="T27" fmla="*/ 654 h 861"/>
                <a:gd name="T28" fmla="*/ 141 w 262"/>
                <a:gd name="T29" fmla="*/ 612 h 861"/>
                <a:gd name="T30" fmla="*/ 126 w 262"/>
                <a:gd name="T31" fmla="*/ 568 h 861"/>
                <a:gd name="T32" fmla="*/ 114 w 262"/>
                <a:gd name="T33" fmla="*/ 522 h 861"/>
                <a:gd name="T34" fmla="*/ 109 w 262"/>
                <a:gd name="T35" fmla="*/ 477 h 861"/>
                <a:gd name="T36" fmla="*/ 106 w 262"/>
                <a:gd name="T37" fmla="*/ 429 h 861"/>
                <a:gd name="T38" fmla="*/ 106 w 262"/>
                <a:gd name="T39" fmla="*/ 406 h 861"/>
                <a:gd name="T40" fmla="*/ 111 w 262"/>
                <a:gd name="T41" fmla="*/ 361 h 861"/>
                <a:gd name="T42" fmla="*/ 120 w 262"/>
                <a:gd name="T43" fmla="*/ 315 h 861"/>
                <a:gd name="T44" fmla="*/ 133 w 262"/>
                <a:gd name="T45" fmla="*/ 270 h 861"/>
                <a:gd name="T46" fmla="*/ 150 w 262"/>
                <a:gd name="T47" fmla="*/ 228 h 861"/>
                <a:gd name="T48" fmla="*/ 172 w 262"/>
                <a:gd name="T49" fmla="*/ 185 h 861"/>
                <a:gd name="T50" fmla="*/ 199 w 262"/>
                <a:gd name="T51" fmla="*/ 146 h 861"/>
                <a:gd name="T52" fmla="*/ 230 w 262"/>
                <a:gd name="T53" fmla="*/ 108 h 861"/>
                <a:gd name="T54" fmla="*/ 247 w 262"/>
                <a:gd name="T55" fmla="*/ 89 h 861"/>
                <a:gd name="T56" fmla="*/ 259 w 262"/>
                <a:gd name="T57" fmla="*/ 72 h 861"/>
                <a:gd name="T58" fmla="*/ 262 w 262"/>
                <a:gd name="T59" fmla="*/ 52 h 861"/>
                <a:gd name="T60" fmla="*/ 259 w 262"/>
                <a:gd name="T61" fmla="*/ 33 h 861"/>
                <a:gd name="T62" fmla="*/ 247 w 262"/>
                <a:gd name="T63" fmla="*/ 15 h 861"/>
                <a:gd name="T64" fmla="*/ 239 w 262"/>
                <a:gd name="T65" fmla="*/ 8 h 861"/>
                <a:gd name="T66" fmla="*/ 219 w 262"/>
                <a:gd name="T67" fmla="*/ 0 h 861"/>
                <a:gd name="T68" fmla="*/ 200 w 262"/>
                <a:gd name="T69" fmla="*/ 0 h 861"/>
                <a:gd name="T70" fmla="*/ 181 w 262"/>
                <a:gd name="T71" fmla="*/ 8 h 861"/>
                <a:gd name="T72" fmla="*/ 173 w 262"/>
                <a:gd name="T73" fmla="*/ 15 h 861"/>
                <a:gd name="T74" fmla="*/ 133 w 262"/>
                <a:gd name="T75" fmla="*/ 59 h 861"/>
                <a:gd name="T76" fmla="*/ 97 w 262"/>
                <a:gd name="T77" fmla="*/ 108 h 861"/>
                <a:gd name="T78" fmla="*/ 68 w 262"/>
                <a:gd name="T79" fmla="*/ 157 h 861"/>
                <a:gd name="T80" fmla="*/ 44 w 262"/>
                <a:gd name="T81" fmla="*/ 209 h 861"/>
                <a:gd name="T82" fmla="*/ 24 w 262"/>
                <a:gd name="T83" fmla="*/ 263 h 861"/>
                <a:gd name="T84" fmla="*/ 12 w 262"/>
                <a:gd name="T85" fmla="*/ 318 h 861"/>
                <a:gd name="T86" fmla="*/ 4 w 262"/>
                <a:gd name="T87" fmla="*/ 374 h 861"/>
                <a:gd name="T88" fmla="*/ 0 w 262"/>
                <a:gd name="T89" fmla="*/ 429 h 861"/>
                <a:gd name="T90" fmla="*/ 1 w 262"/>
                <a:gd name="T91" fmla="*/ 458 h 861"/>
                <a:gd name="T92" fmla="*/ 6 w 262"/>
                <a:gd name="T93" fmla="*/ 514 h 861"/>
                <a:gd name="T94" fmla="*/ 17 w 262"/>
                <a:gd name="T95" fmla="*/ 570 h 861"/>
                <a:gd name="T96" fmla="*/ 34 w 262"/>
                <a:gd name="T97" fmla="*/ 624 h 861"/>
                <a:gd name="T98" fmla="*/ 55 w 262"/>
                <a:gd name="T99" fmla="*/ 678 h 861"/>
                <a:gd name="T100" fmla="*/ 82 w 262"/>
                <a:gd name="T101" fmla="*/ 728 h 861"/>
                <a:gd name="T102" fmla="*/ 114 w 262"/>
                <a:gd name="T103" fmla="*/ 778 h 861"/>
                <a:gd name="T104" fmla="*/ 151 w 262"/>
                <a:gd name="T105" fmla="*/ 824 h 861"/>
                <a:gd name="T106" fmla="*/ 173 w 262"/>
                <a:gd name="T107" fmla="*/ 846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2" h="861">
                  <a:moveTo>
                    <a:pt x="173" y="846"/>
                  </a:moveTo>
                  <a:lnTo>
                    <a:pt x="173" y="846"/>
                  </a:lnTo>
                  <a:lnTo>
                    <a:pt x="181" y="852"/>
                  </a:lnTo>
                  <a:lnTo>
                    <a:pt x="189" y="858"/>
                  </a:lnTo>
                  <a:lnTo>
                    <a:pt x="200" y="860"/>
                  </a:lnTo>
                  <a:lnTo>
                    <a:pt x="210" y="861"/>
                  </a:lnTo>
                  <a:lnTo>
                    <a:pt x="210" y="861"/>
                  </a:lnTo>
                  <a:lnTo>
                    <a:pt x="219" y="860"/>
                  </a:lnTo>
                  <a:lnTo>
                    <a:pt x="230" y="858"/>
                  </a:lnTo>
                  <a:lnTo>
                    <a:pt x="239" y="852"/>
                  </a:lnTo>
                  <a:lnTo>
                    <a:pt x="247" y="846"/>
                  </a:lnTo>
                  <a:lnTo>
                    <a:pt x="247" y="846"/>
                  </a:lnTo>
                  <a:lnTo>
                    <a:pt x="254" y="837"/>
                  </a:lnTo>
                  <a:lnTo>
                    <a:pt x="259" y="829"/>
                  </a:lnTo>
                  <a:lnTo>
                    <a:pt x="262" y="818"/>
                  </a:lnTo>
                  <a:lnTo>
                    <a:pt x="262" y="808"/>
                  </a:lnTo>
                  <a:lnTo>
                    <a:pt x="262" y="799"/>
                  </a:lnTo>
                  <a:lnTo>
                    <a:pt x="259" y="788"/>
                  </a:lnTo>
                  <a:lnTo>
                    <a:pt x="254" y="779"/>
                  </a:lnTo>
                  <a:lnTo>
                    <a:pt x="247" y="771"/>
                  </a:lnTo>
                  <a:lnTo>
                    <a:pt x="247" y="771"/>
                  </a:lnTo>
                  <a:lnTo>
                    <a:pt x="247" y="771"/>
                  </a:lnTo>
                  <a:lnTo>
                    <a:pt x="230" y="753"/>
                  </a:lnTo>
                  <a:lnTo>
                    <a:pt x="214" y="734"/>
                  </a:lnTo>
                  <a:lnTo>
                    <a:pt x="199" y="716"/>
                  </a:lnTo>
                  <a:lnTo>
                    <a:pt x="185" y="695"/>
                  </a:lnTo>
                  <a:lnTo>
                    <a:pt x="172" y="675"/>
                  </a:lnTo>
                  <a:lnTo>
                    <a:pt x="161" y="654"/>
                  </a:lnTo>
                  <a:lnTo>
                    <a:pt x="150" y="633"/>
                  </a:lnTo>
                  <a:lnTo>
                    <a:pt x="141" y="612"/>
                  </a:lnTo>
                  <a:lnTo>
                    <a:pt x="133" y="590"/>
                  </a:lnTo>
                  <a:lnTo>
                    <a:pt x="126" y="568"/>
                  </a:lnTo>
                  <a:lnTo>
                    <a:pt x="120" y="545"/>
                  </a:lnTo>
                  <a:lnTo>
                    <a:pt x="114" y="522"/>
                  </a:lnTo>
                  <a:lnTo>
                    <a:pt x="111" y="500"/>
                  </a:lnTo>
                  <a:lnTo>
                    <a:pt x="109" y="477"/>
                  </a:lnTo>
                  <a:lnTo>
                    <a:pt x="106" y="454"/>
                  </a:lnTo>
                  <a:lnTo>
                    <a:pt x="106" y="429"/>
                  </a:lnTo>
                  <a:lnTo>
                    <a:pt x="106" y="429"/>
                  </a:lnTo>
                  <a:lnTo>
                    <a:pt x="106" y="406"/>
                  </a:lnTo>
                  <a:lnTo>
                    <a:pt x="109" y="383"/>
                  </a:lnTo>
                  <a:lnTo>
                    <a:pt x="111" y="361"/>
                  </a:lnTo>
                  <a:lnTo>
                    <a:pt x="114" y="338"/>
                  </a:lnTo>
                  <a:lnTo>
                    <a:pt x="120" y="315"/>
                  </a:lnTo>
                  <a:lnTo>
                    <a:pt x="126" y="293"/>
                  </a:lnTo>
                  <a:lnTo>
                    <a:pt x="133" y="270"/>
                  </a:lnTo>
                  <a:lnTo>
                    <a:pt x="141" y="248"/>
                  </a:lnTo>
                  <a:lnTo>
                    <a:pt x="150" y="228"/>
                  </a:lnTo>
                  <a:lnTo>
                    <a:pt x="161" y="206"/>
                  </a:lnTo>
                  <a:lnTo>
                    <a:pt x="172" y="185"/>
                  </a:lnTo>
                  <a:lnTo>
                    <a:pt x="185" y="165"/>
                  </a:lnTo>
                  <a:lnTo>
                    <a:pt x="199" y="146"/>
                  </a:lnTo>
                  <a:lnTo>
                    <a:pt x="214" y="126"/>
                  </a:lnTo>
                  <a:lnTo>
                    <a:pt x="230" y="108"/>
                  </a:lnTo>
                  <a:lnTo>
                    <a:pt x="247" y="89"/>
                  </a:lnTo>
                  <a:lnTo>
                    <a:pt x="247" y="89"/>
                  </a:lnTo>
                  <a:lnTo>
                    <a:pt x="254" y="81"/>
                  </a:lnTo>
                  <a:lnTo>
                    <a:pt x="259" y="72"/>
                  </a:lnTo>
                  <a:lnTo>
                    <a:pt x="262" y="63"/>
                  </a:lnTo>
                  <a:lnTo>
                    <a:pt x="262" y="52"/>
                  </a:lnTo>
                  <a:lnTo>
                    <a:pt x="262" y="42"/>
                  </a:lnTo>
                  <a:lnTo>
                    <a:pt x="259" y="33"/>
                  </a:lnTo>
                  <a:lnTo>
                    <a:pt x="254" y="23"/>
                  </a:lnTo>
                  <a:lnTo>
                    <a:pt x="247" y="15"/>
                  </a:lnTo>
                  <a:lnTo>
                    <a:pt x="247" y="15"/>
                  </a:lnTo>
                  <a:lnTo>
                    <a:pt x="239" y="8"/>
                  </a:lnTo>
                  <a:lnTo>
                    <a:pt x="230" y="4"/>
                  </a:lnTo>
                  <a:lnTo>
                    <a:pt x="219" y="0"/>
                  </a:lnTo>
                  <a:lnTo>
                    <a:pt x="210" y="0"/>
                  </a:lnTo>
                  <a:lnTo>
                    <a:pt x="200" y="0"/>
                  </a:lnTo>
                  <a:lnTo>
                    <a:pt x="191" y="4"/>
                  </a:lnTo>
                  <a:lnTo>
                    <a:pt x="181" y="8"/>
                  </a:lnTo>
                  <a:lnTo>
                    <a:pt x="173" y="15"/>
                  </a:lnTo>
                  <a:lnTo>
                    <a:pt x="173" y="15"/>
                  </a:lnTo>
                  <a:lnTo>
                    <a:pt x="152" y="37"/>
                  </a:lnTo>
                  <a:lnTo>
                    <a:pt x="133" y="59"/>
                  </a:lnTo>
                  <a:lnTo>
                    <a:pt x="114" y="83"/>
                  </a:lnTo>
                  <a:lnTo>
                    <a:pt x="97" y="108"/>
                  </a:lnTo>
                  <a:lnTo>
                    <a:pt x="82" y="132"/>
                  </a:lnTo>
                  <a:lnTo>
                    <a:pt x="68" y="157"/>
                  </a:lnTo>
                  <a:lnTo>
                    <a:pt x="54" y="183"/>
                  </a:lnTo>
                  <a:lnTo>
                    <a:pt x="44" y="209"/>
                  </a:lnTo>
                  <a:lnTo>
                    <a:pt x="34" y="236"/>
                  </a:lnTo>
                  <a:lnTo>
                    <a:pt x="24" y="263"/>
                  </a:lnTo>
                  <a:lnTo>
                    <a:pt x="17" y="290"/>
                  </a:lnTo>
                  <a:lnTo>
                    <a:pt x="12" y="318"/>
                  </a:lnTo>
                  <a:lnTo>
                    <a:pt x="6" y="346"/>
                  </a:lnTo>
                  <a:lnTo>
                    <a:pt x="4" y="374"/>
                  </a:lnTo>
                  <a:lnTo>
                    <a:pt x="1" y="402"/>
                  </a:lnTo>
                  <a:lnTo>
                    <a:pt x="0" y="429"/>
                  </a:lnTo>
                  <a:lnTo>
                    <a:pt x="0" y="429"/>
                  </a:lnTo>
                  <a:lnTo>
                    <a:pt x="1" y="458"/>
                  </a:lnTo>
                  <a:lnTo>
                    <a:pt x="4" y="486"/>
                  </a:lnTo>
                  <a:lnTo>
                    <a:pt x="6" y="514"/>
                  </a:lnTo>
                  <a:lnTo>
                    <a:pt x="12" y="543"/>
                  </a:lnTo>
                  <a:lnTo>
                    <a:pt x="17" y="570"/>
                  </a:lnTo>
                  <a:lnTo>
                    <a:pt x="24" y="597"/>
                  </a:lnTo>
                  <a:lnTo>
                    <a:pt x="34" y="624"/>
                  </a:lnTo>
                  <a:lnTo>
                    <a:pt x="44" y="651"/>
                  </a:lnTo>
                  <a:lnTo>
                    <a:pt x="55" y="678"/>
                  </a:lnTo>
                  <a:lnTo>
                    <a:pt x="68" y="703"/>
                  </a:lnTo>
                  <a:lnTo>
                    <a:pt x="82" y="728"/>
                  </a:lnTo>
                  <a:lnTo>
                    <a:pt x="97" y="754"/>
                  </a:lnTo>
                  <a:lnTo>
                    <a:pt x="114" y="778"/>
                  </a:lnTo>
                  <a:lnTo>
                    <a:pt x="133" y="801"/>
                  </a:lnTo>
                  <a:lnTo>
                    <a:pt x="151" y="824"/>
                  </a:lnTo>
                  <a:lnTo>
                    <a:pt x="173" y="846"/>
                  </a:lnTo>
                  <a:lnTo>
                    <a:pt x="173" y="846"/>
                  </a:lnTo>
                  <a:close/>
                </a:path>
              </a:pathLst>
            </a:custGeom>
            <a:solidFill>
              <a:schemeClr val="tx1">
                <a:alpha val="67000"/>
              </a:schemeClr>
            </a:solidFill>
            <a:ln>
              <a:noFill/>
            </a:ln>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115" name="Freeform 196"/>
            <p:cNvSpPr>
              <a:spLocks/>
            </p:cNvSpPr>
            <p:nvPr/>
          </p:nvSpPr>
          <p:spPr bwMode="auto">
            <a:xfrm rot="16200000">
              <a:off x="7687289" y="-1241078"/>
              <a:ext cx="329457" cy="1150202"/>
            </a:xfrm>
            <a:custGeom>
              <a:avLst/>
              <a:gdLst>
                <a:gd name="T0" fmla="*/ 288 w 341"/>
                <a:gd name="T1" fmla="*/ 1194 h 1194"/>
                <a:gd name="T2" fmla="*/ 308 w 341"/>
                <a:gd name="T3" fmla="*/ 1190 h 1194"/>
                <a:gd name="T4" fmla="*/ 325 w 341"/>
                <a:gd name="T5" fmla="*/ 1179 h 1194"/>
                <a:gd name="T6" fmla="*/ 332 w 341"/>
                <a:gd name="T7" fmla="*/ 1171 h 1194"/>
                <a:gd name="T8" fmla="*/ 340 w 341"/>
                <a:gd name="T9" fmla="*/ 1152 h 1194"/>
                <a:gd name="T10" fmla="*/ 340 w 341"/>
                <a:gd name="T11" fmla="*/ 1133 h 1194"/>
                <a:gd name="T12" fmla="*/ 333 w 341"/>
                <a:gd name="T13" fmla="*/ 1113 h 1194"/>
                <a:gd name="T14" fmla="*/ 326 w 341"/>
                <a:gd name="T15" fmla="*/ 1105 h 1194"/>
                <a:gd name="T16" fmla="*/ 300 w 341"/>
                <a:gd name="T17" fmla="*/ 1075 h 1194"/>
                <a:gd name="T18" fmla="*/ 251 w 341"/>
                <a:gd name="T19" fmla="*/ 1015 h 1194"/>
                <a:gd name="T20" fmla="*/ 210 w 341"/>
                <a:gd name="T21" fmla="*/ 950 h 1194"/>
                <a:gd name="T22" fmla="*/ 175 w 341"/>
                <a:gd name="T23" fmla="*/ 883 h 1194"/>
                <a:gd name="T24" fmla="*/ 147 w 341"/>
                <a:gd name="T25" fmla="*/ 815 h 1194"/>
                <a:gd name="T26" fmla="*/ 126 w 341"/>
                <a:gd name="T27" fmla="*/ 746 h 1194"/>
                <a:gd name="T28" fmla="*/ 113 w 341"/>
                <a:gd name="T29" fmla="*/ 676 h 1194"/>
                <a:gd name="T30" fmla="*/ 106 w 341"/>
                <a:gd name="T31" fmla="*/ 604 h 1194"/>
                <a:gd name="T32" fmla="*/ 106 w 341"/>
                <a:gd name="T33" fmla="*/ 570 h 1194"/>
                <a:gd name="T34" fmla="*/ 108 w 341"/>
                <a:gd name="T35" fmla="*/ 503 h 1194"/>
                <a:gd name="T36" fmla="*/ 117 w 341"/>
                <a:gd name="T37" fmla="*/ 437 h 1194"/>
                <a:gd name="T38" fmla="*/ 133 w 341"/>
                <a:gd name="T39" fmla="*/ 372 h 1194"/>
                <a:gd name="T40" fmla="*/ 155 w 341"/>
                <a:gd name="T41" fmla="*/ 310 h 1194"/>
                <a:gd name="T42" fmla="*/ 183 w 341"/>
                <a:gd name="T43" fmla="*/ 250 h 1194"/>
                <a:gd name="T44" fmla="*/ 218 w 341"/>
                <a:gd name="T45" fmla="*/ 193 h 1194"/>
                <a:gd name="T46" fmla="*/ 258 w 341"/>
                <a:gd name="T47" fmla="*/ 139 h 1194"/>
                <a:gd name="T48" fmla="*/ 304 w 341"/>
                <a:gd name="T49" fmla="*/ 90 h 1194"/>
                <a:gd name="T50" fmla="*/ 311 w 341"/>
                <a:gd name="T51" fmla="*/ 81 h 1194"/>
                <a:gd name="T52" fmla="*/ 319 w 341"/>
                <a:gd name="T53" fmla="*/ 63 h 1194"/>
                <a:gd name="T54" fmla="*/ 320 w 341"/>
                <a:gd name="T55" fmla="*/ 42 h 1194"/>
                <a:gd name="T56" fmla="*/ 312 w 341"/>
                <a:gd name="T57" fmla="*/ 24 h 1194"/>
                <a:gd name="T58" fmla="*/ 305 w 341"/>
                <a:gd name="T59" fmla="*/ 16 h 1194"/>
                <a:gd name="T60" fmla="*/ 289 w 341"/>
                <a:gd name="T61" fmla="*/ 3 h 1194"/>
                <a:gd name="T62" fmla="*/ 270 w 341"/>
                <a:gd name="T63" fmla="*/ 0 h 1194"/>
                <a:gd name="T64" fmla="*/ 249 w 341"/>
                <a:gd name="T65" fmla="*/ 3 h 1194"/>
                <a:gd name="T66" fmla="*/ 231 w 341"/>
                <a:gd name="T67" fmla="*/ 13 h 1194"/>
                <a:gd name="T68" fmla="*/ 204 w 341"/>
                <a:gd name="T69" fmla="*/ 42 h 1194"/>
                <a:gd name="T70" fmla="*/ 153 w 341"/>
                <a:gd name="T71" fmla="*/ 102 h 1194"/>
                <a:gd name="T72" fmla="*/ 109 w 341"/>
                <a:gd name="T73" fmla="*/ 167 h 1194"/>
                <a:gd name="T74" fmla="*/ 73 w 341"/>
                <a:gd name="T75" fmla="*/ 235 h 1194"/>
                <a:gd name="T76" fmla="*/ 45 w 341"/>
                <a:gd name="T77" fmla="*/ 306 h 1194"/>
                <a:gd name="T78" fmla="*/ 23 w 341"/>
                <a:gd name="T79" fmla="*/ 379 h 1194"/>
                <a:gd name="T80" fmla="*/ 8 w 341"/>
                <a:gd name="T81" fmla="*/ 454 h 1194"/>
                <a:gd name="T82" fmla="*/ 1 w 341"/>
                <a:gd name="T83" fmla="*/ 530 h 1194"/>
                <a:gd name="T84" fmla="*/ 0 w 341"/>
                <a:gd name="T85" fmla="*/ 570 h 1194"/>
                <a:gd name="T86" fmla="*/ 4 w 341"/>
                <a:gd name="T87" fmla="*/ 650 h 1194"/>
                <a:gd name="T88" fmla="*/ 16 w 341"/>
                <a:gd name="T89" fmla="*/ 731 h 1194"/>
                <a:gd name="T90" fmla="*/ 35 w 341"/>
                <a:gd name="T91" fmla="*/ 811 h 1194"/>
                <a:gd name="T92" fmla="*/ 63 w 341"/>
                <a:gd name="T93" fmla="*/ 889 h 1194"/>
                <a:gd name="T94" fmla="*/ 98 w 341"/>
                <a:gd name="T95" fmla="*/ 965 h 1194"/>
                <a:gd name="T96" fmla="*/ 141 w 341"/>
                <a:gd name="T97" fmla="*/ 1040 h 1194"/>
                <a:gd name="T98" fmla="*/ 191 w 341"/>
                <a:gd name="T99" fmla="*/ 1111 h 1194"/>
                <a:gd name="T100" fmla="*/ 250 w 341"/>
                <a:gd name="T101" fmla="*/ 1178 h 1194"/>
                <a:gd name="T102" fmla="*/ 258 w 341"/>
                <a:gd name="T103" fmla="*/ 1185 h 1194"/>
                <a:gd name="T104" fmla="*/ 278 w 341"/>
                <a:gd name="T105" fmla="*/ 1193 h 1194"/>
                <a:gd name="T106" fmla="*/ 288 w 341"/>
                <a:gd name="T107" fmla="*/ 119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1" h="1194">
                  <a:moveTo>
                    <a:pt x="288" y="1194"/>
                  </a:moveTo>
                  <a:lnTo>
                    <a:pt x="288" y="1194"/>
                  </a:lnTo>
                  <a:lnTo>
                    <a:pt x="298" y="1193"/>
                  </a:lnTo>
                  <a:lnTo>
                    <a:pt x="308" y="1190"/>
                  </a:lnTo>
                  <a:lnTo>
                    <a:pt x="317" y="1186"/>
                  </a:lnTo>
                  <a:lnTo>
                    <a:pt x="325" y="1179"/>
                  </a:lnTo>
                  <a:lnTo>
                    <a:pt x="325" y="1179"/>
                  </a:lnTo>
                  <a:lnTo>
                    <a:pt x="332" y="1171"/>
                  </a:lnTo>
                  <a:lnTo>
                    <a:pt x="337" y="1161"/>
                  </a:lnTo>
                  <a:lnTo>
                    <a:pt x="340" y="1152"/>
                  </a:lnTo>
                  <a:lnTo>
                    <a:pt x="341" y="1142"/>
                  </a:lnTo>
                  <a:lnTo>
                    <a:pt x="340" y="1133"/>
                  </a:lnTo>
                  <a:lnTo>
                    <a:pt x="338" y="1122"/>
                  </a:lnTo>
                  <a:lnTo>
                    <a:pt x="333" y="1113"/>
                  </a:lnTo>
                  <a:lnTo>
                    <a:pt x="326" y="1105"/>
                  </a:lnTo>
                  <a:lnTo>
                    <a:pt x="326" y="1105"/>
                  </a:lnTo>
                  <a:lnTo>
                    <a:pt x="326" y="1105"/>
                  </a:lnTo>
                  <a:lnTo>
                    <a:pt x="300" y="1075"/>
                  </a:lnTo>
                  <a:lnTo>
                    <a:pt x="274" y="1045"/>
                  </a:lnTo>
                  <a:lnTo>
                    <a:pt x="251" y="1015"/>
                  </a:lnTo>
                  <a:lnTo>
                    <a:pt x="229" y="983"/>
                  </a:lnTo>
                  <a:lnTo>
                    <a:pt x="210" y="950"/>
                  </a:lnTo>
                  <a:lnTo>
                    <a:pt x="191" y="918"/>
                  </a:lnTo>
                  <a:lnTo>
                    <a:pt x="175" y="883"/>
                  </a:lnTo>
                  <a:lnTo>
                    <a:pt x="160" y="850"/>
                  </a:lnTo>
                  <a:lnTo>
                    <a:pt x="147" y="815"/>
                  </a:lnTo>
                  <a:lnTo>
                    <a:pt x="137" y="781"/>
                  </a:lnTo>
                  <a:lnTo>
                    <a:pt x="126" y="746"/>
                  </a:lnTo>
                  <a:lnTo>
                    <a:pt x="120" y="710"/>
                  </a:lnTo>
                  <a:lnTo>
                    <a:pt x="113" y="676"/>
                  </a:lnTo>
                  <a:lnTo>
                    <a:pt x="109" y="640"/>
                  </a:lnTo>
                  <a:lnTo>
                    <a:pt x="106" y="604"/>
                  </a:lnTo>
                  <a:lnTo>
                    <a:pt x="106" y="570"/>
                  </a:lnTo>
                  <a:lnTo>
                    <a:pt x="106" y="570"/>
                  </a:lnTo>
                  <a:lnTo>
                    <a:pt x="106" y="536"/>
                  </a:lnTo>
                  <a:lnTo>
                    <a:pt x="108" y="503"/>
                  </a:lnTo>
                  <a:lnTo>
                    <a:pt x="113" y="469"/>
                  </a:lnTo>
                  <a:lnTo>
                    <a:pt x="117" y="437"/>
                  </a:lnTo>
                  <a:lnTo>
                    <a:pt x="125" y="405"/>
                  </a:lnTo>
                  <a:lnTo>
                    <a:pt x="133" y="372"/>
                  </a:lnTo>
                  <a:lnTo>
                    <a:pt x="144" y="341"/>
                  </a:lnTo>
                  <a:lnTo>
                    <a:pt x="155" y="310"/>
                  </a:lnTo>
                  <a:lnTo>
                    <a:pt x="168" y="280"/>
                  </a:lnTo>
                  <a:lnTo>
                    <a:pt x="183" y="250"/>
                  </a:lnTo>
                  <a:lnTo>
                    <a:pt x="199" y="221"/>
                  </a:lnTo>
                  <a:lnTo>
                    <a:pt x="218" y="193"/>
                  </a:lnTo>
                  <a:lnTo>
                    <a:pt x="237" y="166"/>
                  </a:lnTo>
                  <a:lnTo>
                    <a:pt x="258" y="139"/>
                  </a:lnTo>
                  <a:lnTo>
                    <a:pt x="280" y="114"/>
                  </a:lnTo>
                  <a:lnTo>
                    <a:pt x="304" y="90"/>
                  </a:lnTo>
                  <a:lnTo>
                    <a:pt x="304" y="90"/>
                  </a:lnTo>
                  <a:lnTo>
                    <a:pt x="311" y="81"/>
                  </a:lnTo>
                  <a:lnTo>
                    <a:pt x="317" y="72"/>
                  </a:lnTo>
                  <a:lnTo>
                    <a:pt x="319" y="63"/>
                  </a:lnTo>
                  <a:lnTo>
                    <a:pt x="320" y="53"/>
                  </a:lnTo>
                  <a:lnTo>
                    <a:pt x="320" y="42"/>
                  </a:lnTo>
                  <a:lnTo>
                    <a:pt x="317" y="33"/>
                  </a:lnTo>
                  <a:lnTo>
                    <a:pt x="312" y="24"/>
                  </a:lnTo>
                  <a:lnTo>
                    <a:pt x="305" y="16"/>
                  </a:lnTo>
                  <a:lnTo>
                    <a:pt x="305" y="16"/>
                  </a:lnTo>
                  <a:lnTo>
                    <a:pt x="297" y="9"/>
                  </a:lnTo>
                  <a:lnTo>
                    <a:pt x="289" y="3"/>
                  </a:lnTo>
                  <a:lnTo>
                    <a:pt x="279" y="1"/>
                  </a:lnTo>
                  <a:lnTo>
                    <a:pt x="270" y="0"/>
                  </a:lnTo>
                  <a:lnTo>
                    <a:pt x="259" y="0"/>
                  </a:lnTo>
                  <a:lnTo>
                    <a:pt x="249" y="3"/>
                  </a:lnTo>
                  <a:lnTo>
                    <a:pt x="240" y="8"/>
                  </a:lnTo>
                  <a:lnTo>
                    <a:pt x="231" y="13"/>
                  </a:lnTo>
                  <a:lnTo>
                    <a:pt x="231" y="13"/>
                  </a:lnTo>
                  <a:lnTo>
                    <a:pt x="204" y="42"/>
                  </a:lnTo>
                  <a:lnTo>
                    <a:pt x="177" y="72"/>
                  </a:lnTo>
                  <a:lnTo>
                    <a:pt x="153" y="102"/>
                  </a:lnTo>
                  <a:lnTo>
                    <a:pt x="130" y="135"/>
                  </a:lnTo>
                  <a:lnTo>
                    <a:pt x="109" y="167"/>
                  </a:lnTo>
                  <a:lnTo>
                    <a:pt x="91" y="200"/>
                  </a:lnTo>
                  <a:lnTo>
                    <a:pt x="73" y="235"/>
                  </a:lnTo>
                  <a:lnTo>
                    <a:pt x="57" y="271"/>
                  </a:lnTo>
                  <a:lnTo>
                    <a:pt x="45" y="306"/>
                  </a:lnTo>
                  <a:lnTo>
                    <a:pt x="32" y="342"/>
                  </a:lnTo>
                  <a:lnTo>
                    <a:pt x="23" y="379"/>
                  </a:lnTo>
                  <a:lnTo>
                    <a:pt x="15" y="417"/>
                  </a:lnTo>
                  <a:lnTo>
                    <a:pt x="8" y="454"/>
                  </a:lnTo>
                  <a:lnTo>
                    <a:pt x="3" y="492"/>
                  </a:lnTo>
                  <a:lnTo>
                    <a:pt x="1" y="530"/>
                  </a:lnTo>
                  <a:lnTo>
                    <a:pt x="0" y="570"/>
                  </a:lnTo>
                  <a:lnTo>
                    <a:pt x="0" y="570"/>
                  </a:lnTo>
                  <a:lnTo>
                    <a:pt x="1" y="610"/>
                  </a:lnTo>
                  <a:lnTo>
                    <a:pt x="4" y="650"/>
                  </a:lnTo>
                  <a:lnTo>
                    <a:pt x="9" y="691"/>
                  </a:lnTo>
                  <a:lnTo>
                    <a:pt x="16" y="731"/>
                  </a:lnTo>
                  <a:lnTo>
                    <a:pt x="25" y="770"/>
                  </a:lnTo>
                  <a:lnTo>
                    <a:pt x="35" y="811"/>
                  </a:lnTo>
                  <a:lnTo>
                    <a:pt x="48" y="850"/>
                  </a:lnTo>
                  <a:lnTo>
                    <a:pt x="63" y="889"/>
                  </a:lnTo>
                  <a:lnTo>
                    <a:pt x="79" y="928"/>
                  </a:lnTo>
                  <a:lnTo>
                    <a:pt x="98" y="965"/>
                  </a:lnTo>
                  <a:lnTo>
                    <a:pt x="118" y="1003"/>
                  </a:lnTo>
                  <a:lnTo>
                    <a:pt x="141" y="1040"/>
                  </a:lnTo>
                  <a:lnTo>
                    <a:pt x="166" y="1076"/>
                  </a:lnTo>
                  <a:lnTo>
                    <a:pt x="191" y="1111"/>
                  </a:lnTo>
                  <a:lnTo>
                    <a:pt x="220" y="1144"/>
                  </a:lnTo>
                  <a:lnTo>
                    <a:pt x="250" y="1178"/>
                  </a:lnTo>
                  <a:lnTo>
                    <a:pt x="250" y="1178"/>
                  </a:lnTo>
                  <a:lnTo>
                    <a:pt x="258" y="1185"/>
                  </a:lnTo>
                  <a:lnTo>
                    <a:pt x="268" y="1189"/>
                  </a:lnTo>
                  <a:lnTo>
                    <a:pt x="278" y="1193"/>
                  </a:lnTo>
                  <a:lnTo>
                    <a:pt x="288" y="1194"/>
                  </a:lnTo>
                  <a:lnTo>
                    <a:pt x="288" y="1194"/>
                  </a:lnTo>
                  <a:close/>
                </a:path>
              </a:pathLst>
            </a:custGeom>
            <a:solidFill>
              <a:schemeClr val="tx1">
                <a:alpha val="34000"/>
              </a:schemeClr>
            </a:solidFill>
            <a:ln>
              <a:noFill/>
            </a:ln>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grpSp>
      <p:sp>
        <p:nvSpPr>
          <p:cNvPr id="116" name="TextBox 115"/>
          <p:cNvSpPr txBox="1"/>
          <p:nvPr/>
        </p:nvSpPr>
        <p:spPr>
          <a:xfrm>
            <a:off x="2088210" y="2729793"/>
            <a:ext cx="723275" cy="307777"/>
          </a:xfrm>
          <a:prstGeom prst="rect">
            <a:avLst/>
          </a:prstGeom>
          <a:noFill/>
        </p:spPr>
        <p:txBody>
          <a:bodyPr wrap="none" rtlCol="0">
            <a:spAutoFit/>
          </a:bodyPr>
          <a:lstStyle/>
          <a:p>
            <a:r>
              <a:rPr lang="ja-JP" altLang="en-US" dirty="0" smtClean="0"/>
              <a:t>属性値</a:t>
            </a:r>
            <a:endParaRPr lang="en-US" dirty="0"/>
          </a:p>
        </p:txBody>
      </p:sp>
      <p:sp>
        <p:nvSpPr>
          <p:cNvPr id="118" name="Freeform 45"/>
          <p:cNvSpPr>
            <a:spLocks noEditPoints="1"/>
          </p:cNvSpPr>
          <p:nvPr/>
        </p:nvSpPr>
        <p:spPr bwMode="auto">
          <a:xfrm>
            <a:off x="434175" y="1674945"/>
            <a:ext cx="1483362" cy="984671"/>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119" name="Rounded Rectangular Callout 118"/>
          <p:cNvSpPr/>
          <p:nvPr/>
        </p:nvSpPr>
        <p:spPr>
          <a:xfrm>
            <a:off x="1049508" y="3262584"/>
            <a:ext cx="3435567" cy="1132850"/>
          </a:xfrm>
          <a:prstGeom prst="wedgeRoundRectCallout">
            <a:avLst>
              <a:gd name="adj1" fmla="val -45687"/>
              <a:gd name="adj2" fmla="val -123790"/>
              <a:gd name="adj3" fmla="val 16667"/>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0" name="Document 119"/>
          <p:cNvSpPr/>
          <p:nvPr/>
        </p:nvSpPr>
        <p:spPr>
          <a:xfrm>
            <a:off x="1488093" y="3518390"/>
            <a:ext cx="548228" cy="703463"/>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rgbClr val="676767"/>
                </a:solidFill>
              </a:rPr>
              <a:t>File</a:t>
            </a:r>
            <a:endParaRPr lang="en-US" sz="1400" dirty="0" smtClean="0">
              <a:solidFill>
                <a:srgbClr val="676767"/>
              </a:solidFill>
            </a:endParaRPr>
          </a:p>
        </p:txBody>
      </p:sp>
      <p:sp>
        <p:nvSpPr>
          <p:cNvPr id="121" name="Right Arrow 120"/>
          <p:cNvSpPr/>
          <p:nvPr/>
        </p:nvSpPr>
        <p:spPr>
          <a:xfrm>
            <a:off x="2356121" y="3728514"/>
            <a:ext cx="465994" cy="228397"/>
          </a:xfrm>
          <a:prstGeom prst="rightArrow">
            <a:avLst/>
          </a:prstGeom>
          <a:solidFill>
            <a:srgbClr val="FFFFFF"/>
          </a:solidFill>
          <a:ln>
            <a:solidFill>
              <a:srgbClr val="21479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2" name="TextBox 121"/>
          <p:cNvSpPr txBox="1"/>
          <p:nvPr/>
        </p:nvSpPr>
        <p:spPr>
          <a:xfrm>
            <a:off x="2858663" y="3472709"/>
            <a:ext cx="1562453" cy="738664"/>
          </a:xfrm>
          <a:prstGeom prst="rect">
            <a:avLst/>
          </a:prstGeom>
          <a:noFill/>
        </p:spPr>
        <p:txBody>
          <a:bodyPr wrap="square" rtlCol="0">
            <a:spAutoFit/>
          </a:bodyPr>
          <a:lstStyle/>
          <a:p>
            <a:r>
              <a:rPr lang="sv-SE" sz="1050" dirty="0">
                <a:solidFill>
                  <a:schemeClr val="bg1"/>
                </a:solidFill>
              </a:rPr>
              <a:t>3372c1edab46837f1e973164fa2d726c5c5e17bcb888828ccd7c4dfcc234a370</a:t>
            </a:r>
            <a:endParaRPr lang="en-US" sz="1050" dirty="0">
              <a:solidFill>
                <a:schemeClr val="bg1"/>
              </a:solidFill>
            </a:endParaRPr>
          </a:p>
        </p:txBody>
      </p:sp>
      <p:grpSp>
        <p:nvGrpSpPr>
          <p:cNvPr id="7" name="図形グループ 6"/>
          <p:cNvGrpSpPr/>
          <p:nvPr/>
        </p:nvGrpSpPr>
        <p:grpSpPr>
          <a:xfrm>
            <a:off x="6732000" y="180000"/>
            <a:ext cx="1167047" cy="1167667"/>
            <a:chOff x="6689117" y="151382"/>
            <a:chExt cx="1167047" cy="1167667"/>
          </a:xfrm>
        </p:grpSpPr>
        <p:grpSp>
          <p:nvGrpSpPr>
            <p:cNvPr id="117" name="Group 257"/>
            <p:cNvGrpSpPr/>
            <p:nvPr/>
          </p:nvGrpSpPr>
          <p:grpSpPr>
            <a:xfrm>
              <a:off x="7083075" y="541915"/>
              <a:ext cx="402963" cy="371184"/>
              <a:chOff x="663239" y="2943930"/>
              <a:chExt cx="702966" cy="647528"/>
            </a:xfrm>
            <a:solidFill>
              <a:schemeClr val="accent4"/>
            </a:solidFill>
          </p:grpSpPr>
          <p:sp>
            <p:nvSpPr>
              <p:cNvPr id="123" name="Freeform 226"/>
              <p:cNvSpPr>
                <a:spLocks/>
              </p:cNvSpPr>
              <p:nvPr/>
            </p:nvSpPr>
            <p:spPr bwMode="auto">
              <a:xfrm>
                <a:off x="799438" y="3266295"/>
                <a:ext cx="46868" cy="46869"/>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39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89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89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39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39"/>
                    </a:lnTo>
                    <a:lnTo>
                      <a:pt x="3" y="46"/>
                    </a:lnTo>
                    <a:lnTo>
                      <a:pt x="1" y="52"/>
                    </a:lnTo>
                    <a:lnTo>
                      <a:pt x="1" y="58"/>
                    </a:lnTo>
                    <a:lnTo>
                      <a:pt x="0" y="65"/>
                    </a:lnTo>
                    <a:lnTo>
                      <a:pt x="0" y="65"/>
                    </a:lnTo>
                    <a:lnTo>
                      <a:pt x="1" y="71"/>
                    </a:lnTo>
                    <a:lnTo>
                      <a:pt x="1" y="77"/>
                    </a:lnTo>
                    <a:lnTo>
                      <a:pt x="3" y="83"/>
                    </a:lnTo>
                    <a:lnTo>
                      <a:pt x="5" y="89"/>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89"/>
                    </a:lnTo>
                    <a:lnTo>
                      <a:pt x="127" y="83"/>
                    </a:lnTo>
                    <a:lnTo>
                      <a:pt x="129" y="77"/>
                    </a:lnTo>
                    <a:lnTo>
                      <a:pt x="130" y="71"/>
                    </a:lnTo>
                    <a:lnTo>
                      <a:pt x="130" y="65"/>
                    </a:lnTo>
                    <a:lnTo>
                      <a:pt x="130" y="65"/>
                    </a:lnTo>
                    <a:lnTo>
                      <a:pt x="130" y="58"/>
                    </a:lnTo>
                    <a:lnTo>
                      <a:pt x="129" y="52"/>
                    </a:lnTo>
                    <a:lnTo>
                      <a:pt x="127" y="46"/>
                    </a:lnTo>
                    <a:lnTo>
                      <a:pt x="125" y="39"/>
                    </a:lnTo>
                    <a:lnTo>
                      <a:pt x="118" y="28"/>
                    </a:lnTo>
                    <a:lnTo>
                      <a:pt x="110" y="19"/>
                    </a:lnTo>
                    <a:lnTo>
                      <a:pt x="101" y="11"/>
                    </a:lnTo>
                    <a:lnTo>
                      <a:pt x="90" y="5"/>
                    </a:lnTo>
                    <a:lnTo>
                      <a:pt x="84" y="3"/>
                    </a:lnTo>
                    <a:lnTo>
                      <a:pt x="78" y="1"/>
                    </a:lnTo>
                    <a:lnTo>
                      <a:pt x="71"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124" name="Freeform 227"/>
              <p:cNvSpPr>
                <a:spLocks/>
              </p:cNvSpPr>
              <p:nvPr/>
            </p:nvSpPr>
            <p:spPr bwMode="auto">
              <a:xfrm>
                <a:off x="799438" y="3347696"/>
                <a:ext cx="46868" cy="46869"/>
              </a:xfrm>
              <a:custGeom>
                <a:avLst/>
                <a:gdLst>
                  <a:gd name="T0" fmla="*/ 65 w 130"/>
                  <a:gd name="T1" fmla="*/ 0 h 130"/>
                  <a:gd name="T2" fmla="*/ 65 w 130"/>
                  <a:gd name="T3" fmla="*/ 0 h 130"/>
                  <a:gd name="T4" fmla="*/ 58 w 130"/>
                  <a:gd name="T5" fmla="*/ 1 h 130"/>
                  <a:gd name="T6" fmla="*/ 52 w 130"/>
                  <a:gd name="T7" fmla="*/ 1 h 130"/>
                  <a:gd name="T8" fmla="*/ 46 w 130"/>
                  <a:gd name="T9" fmla="*/ 3 h 130"/>
                  <a:gd name="T10" fmla="*/ 40 w 130"/>
                  <a:gd name="T11" fmla="*/ 5 h 130"/>
                  <a:gd name="T12" fmla="*/ 34 w 130"/>
                  <a:gd name="T13" fmla="*/ 8 h 130"/>
                  <a:gd name="T14" fmla="*/ 29 w 130"/>
                  <a:gd name="T15" fmla="*/ 11 h 130"/>
                  <a:gd name="T16" fmla="*/ 19 w 130"/>
                  <a:gd name="T17" fmla="*/ 20 h 130"/>
                  <a:gd name="T18" fmla="*/ 11 w 130"/>
                  <a:gd name="T19" fmla="*/ 29 h 130"/>
                  <a:gd name="T20" fmla="*/ 5 w 130"/>
                  <a:gd name="T21" fmla="*/ 40 h 130"/>
                  <a:gd name="T22" fmla="*/ 3 w 130"/>
                  <a:gd name="T23" fmla="*/ 46 h 130"/>
                  <a:gd name="T24" fmla="*/ 1 w 130"/>
                  <a:gd name="T25" fmla="*/ 52 h 130"/>
                  <a:gd name="T26" fmla="*/ 1 w 130"/>
                  <a:gd name="T27" fmla="*/ 58 h 130"/>
                  <a:gd name="T28" fmla="*/ 0 w 130"/>
                  <a:gd name="T29" fmla="*/ 66 h 130"/>
                  <a:gd name="T30" fmla="*/ 0 w 130"/>
                  <a:gd name="T31" fmla="*/ 66 h 130"/>
                  <a:gd name="T32" fmla="*/ 1 w 130"/>
                  <a:gd name="T33" fmla="*/ 72 h 130"/>
                  <a:gd name="T34" fmla="*/ 1 w 130"/>
                  <a:gd name="T35" fmla="*/ 78 h 130"/>
                  <a:gd name="T36" fmla="*/ 3 w 130"/>
                  <a:gd name="T37" fmla="*/ 84 h 130"/>
                  <a:gd name="T38" fmla="*/ 5 w 130"/>
                  <a:gd name="T39" fmla="*/ 90 h 130"/>
                  <a:gd name="T40" fmla="*/ 11 w 130"/>
                  <a:gd name="T41" fmla="*/ 101 h 130"/>
                  <a:gd name="T42" fmla="*/ 19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9 h 130"/>
                  <a:gd name="T54" fmla="*/ 58 w 130"/>
                  <a:gd name="T55" fmla="*/ 130 h 130"/>
                  <a:gd name="T56" fmla="*/ 65 w 130"/>
                  <a:gd name="T57" fmla="*/ 130 h 130"/>
                  <a:gd name="T58" fmla="*/ 65 w 130"/>
                  <a:gd name="T59" fmla="*/ 130 h 130"/>
                  <a:gd name="T60" fmla="*/ 71 w 130"/>
                  <a:gd name="T61" fmla="*/ 130 h 130"/>
                  <a:gd name="T62" fmla="*/ 78 w 130"/>
                  <a:gd name="T63" fmla="*/ 129 h 130"/>
                  <a:gd name="T64" fmla="*/ 84 w 130"/>
                  <a:gd name="T65" fmla="*/ 127 h 130"/>
                  <a:gd name="T66" fmla="*/ 90 w 130"/>
                  <a:gd name="T67" fmla="*/ 125 h 130"/>
                  <a:gd name="T68" fmla="*/ 101 w 130"/>
                  <a:gd name="T69" fmla="*/ 119 h 130"/>
                  <a:gd name="T70" fmla="*/ 110 w 130"/>
                  <a:gd name="T71" fmla="*/ 110 h 130"/>
                  <a:gd name="T72" fmla="*/ 118 w 130"/>
                  <a:gd name="T73" fmla="*/ 101 h 130"/>
                  <a:gd name="T74" fmla="*/ 125 w 130"/>
                  <a:gd name="T75" fmla="*/ 90 h 130"/>
                  <a:gd name="T76" fmla="*/ 127 w 130"/>
                  <a:gd name="T77" fmla="*/ 84 h 130"/>
                  <a:gd name="T78" fmla="*/ 129 w 130"/>
                  <a:gd name="T79" fmla="*/ 78 h 130"/>
                  <a:gd name="T80" fmla="*/ 130 w 130"/>
                  <a:gd name="T81" fmla="*/ 72 h 130"/>
                  <a:gd name="T82" fmla="*/ 130 w 130"/>
                  <a:gd name="T83" fmla="*/ 66 h 130"/>
                  <a:gd name="T84" fmla="*/ 130 w 130"/>
                  <a:gd name="T85" fmla="*/ 66 h 130"/>
                  <a:gd name="T86" fmla="*/ 130 w 130"/>
                  <a:gd name="T87" fmla="*/ 58 h 130"/>
                  <a:gd name="T88" fmla="*/ 129 w 130"/>
                  <a:gd name="T89" fmla="*/ 52 h 130"/>
                  <a:gd name="T90" fmla="*/ 127 w 130"/>
                  <a:gd name="T91" fmla="*/ 46 h 130"/>
                  <a:gd name="T92" fmla="*/ 125 w 130"/>
                  <a:gd name="T93" fmla="*/ 40 h 130"/>
                  <a:gd name="T94" fmla="*/ 118 w 130"/>
                  <a:gd name="T95" fmla="*/ 29 h 130"/>
                  <a:gd name="T96" fmla="*/ 110 w 130"/>
                  <a:gd name="T97" fmla="*/ 20 h 130"/>
                  <a:gd name="T98" fmla="*/ 101 w 130"/>
                  <a:gd name="T99" fmla="*/ 11 h 130"/>
                  <a:gd name="T100" fmla="*/ 90 w 130"/>
                  <a:gd name="T101" fmla="*/ 5 h 130"/>
                  <a:gd name="T102" fmla="*/ 84 w 130"/>
                  <a:gd name="T103" fmla="*/ 3 h 130"/>
                  <a:gd name="T104" fmla="*/ 78 w 130"/>
                  <a:gd name="T105" fmla="*/ 1 h 130"/>
                  <a:gd name="T106" fmla="*/ 71 w 130"/>
                  <a:gd name="T107" fmla="*/ 1 h 130"/>
                  <a:gd name="T108" fmla="*/ 65 w 130"/>
                  <a:gd name="T109" fmla="*/ 0 h 130"/>
                  <a:gd name="T110" fmla="*/ 65 w 130"/>
                  <a:gd name="T11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0"/>
                    </a:moveTo>
                    <a:lnTo>
                      <a:pt x="65" y="0"/>
                    </a:lnTo>
                    <a:lnTo>
                      <a:pt x="58" y="1"/>
                    </a:lnTo>
                    <a:lnTo>
                      <a:pt x="52" y="1"/>
                    </a:lnTo>
                    <a:lnTo>
                      <a:pt x="46" y="3"/>
                    </a:lnTo>
                    <a:lnTo>
                      <a:pt x="40" y="5"/>
                    </a:lnTo>
                    <a:lnTo>
                      <a:pt x="34" y="8"/>
                    </a:lnTo>
                    <a:lnTo>
                      <a:pt x="29" y="11"/>
                    </a:lnTo>
                    <a:lnTo>
                      <a:pt x="19" y="20"/>
                    </a:lnTo>
                    <a:lnTo>
                      <a:pt x="11" y="29"/>
                    </a:lnTo>
                    <a:lnTo>
                      <a:pt x="5" y="40"/>
                    </a:lnTo>
                    <a:lnTo>
                      <a:pt x="3" y="46"/>
                    </a:lnTo>
                    <a:lnTo>
                      <a:pt x="1" y="52"/>
                    </a:lnTo>
                    <a:lnTo>
                      <a:pt x="1" y="58"/>
                    </a:lnTo>
                    <a:lnTo>
                      <a:pt x="0" y="66"/>
                    </a:lnTo>
                    <a:lnTo>
                      <a:pt x="0" y="66"/>
                    </a:lnTo>
                    <a:lnTo>
                      <a:pt x="1" y="72"/>
                    </a:lnTo>
                    <a:lnTo>
                      <a:pt x="1" y="78"/>
                    </a:lnTo>
                    <a:lnTo>
                      <a:pt x="3" y="84"/>
                    </a:lnTo>
                    <a:lnTo>
                      <a:pt x="5" y="90"/>
                    </a:lnTo>
                    <a:lnTo>
                      <a:pt x="11" y="101"/>
                    </a:lnTo>
                    <a:lnTo>
                      <a:pt x="19" y="110"/>
                    </a:lnTo>
                    <a:lnTo>
                      <a:pt x="29" y="119"/>
                    </a:lnTo>
                    <a:lnTo>
                      <a:pt x="34" y="122"/>
                    </a:lnTo>
                    <a:lnTo>
                      <a:pt x="40" y="125"/>
                    </a:lnTo>
                    <a:lnTo>
                      <a:pt x="46" y="127"/>
                    </a:lnTo>
                    <a:lnTo>
                      <a:pt x="52" y="129"/>
                    </a:lnTo>
                    <a:lnTo>
                      <a:pt x="58" y="130"/>
                    </a:lnTo>
                    <a:lnTo>
                      <a:pt x="65" y="130"/>
                    </a:lnTo>
                    <a:lnTo>
                      <a:pt x="65" y="130"/>
                    </a:lnTo>
                    <a:lnTo>
                      <a:pt x="71" y="130"/>
                    </a:lnTo>
                    <a:lnTo>
                      <a:pt x="78" y="129"/>
                    </a:lnTo>
                    <a:lnTo>
                      <a:pt x="84" y="127"/>
                    </a:lnTo>
                    <a:lnTo>
                      <a:pt x="90" y="125"/>
                    </a:lnTo>
                    <a:lnTo>
                      <a:pt x="101" y="119"/>
                    </a:lnTo>
                    <a:lnTo>
                      <a:pt x="110" y="110"/>
                    </a:lnTo>
                    <a:lnTo>
                      <a:pt x="118" y="101"/>
                    </a:lnTo>
                    <a:lnTo>
                      <a:pt x="125" y="90"/>
                    </a:lnTo>
                    <a:lnTo>
                      <a:pt x="127" y="84"/>
                    </a:lnTo>
                    <a:lnTo>
                      <a:pt x="129" y="78"/>
                    </a:lnTo>
                    <a:lnTo>
                      <a:pt x="130" y="72"/>
                    </a:lnTo>
                    <a:lnTo>
                      <a:pt x="130" y="66"/>
                    </a:lnTo>
                    <a:lnTo>
                      <a:pt x="130" y="66"/>
                    </a:lnTo>
                    <a:lnTo>
                      <a:pt x="130" y="58"/>
                    </a:lnTo>
                    <a:lnTo>
                      <a:pt x="129" y="52"/>
                    </a:lnTo>
                    <a:lnTo>
                      <a:pt x="127" y="46"/>
                    </a:lnTo>
                    <a:lnTo>
                      <a:pt x="125" y="40"/>
                    </a:lnTo>
                    <a:lnTo>
                      <a:pt x="118" y="29"/>
                    </a:lnTo>
                    <a:lnTo>
                      <a:pt x="110" y="20"/>
                    </a:lnTo>
                    <a:lnTo>
                      <a:pt x="101" y="11"/>
                    </a:lnTo>
                    <a:lnTo>
                      <a:pt x="90" y="5"/>
                    </a:lnTo>
                    <a:lnTo>
                      <a:pt x="84" y="3"/>
                    </a:lnTo>
                    <a:lnTo>
                      <a:pt x="78" y="1"/>
                    </a:lnTo>
                    <a:lnTo>
                      <a:pt x="71" y="1"/>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125" name="Freeform 228"/>
              <p:cNvSpPr>
                <a:spLocks/>
              </p:cNvSpPr>
              <p:nvPr/>
            </p:nvSpPr>
            <p:spPr bwMode="auto">
              <a:xfrm>
                <a:off x="799438" y="3431564"/>
                <a:ext cx="46868" cy="44401"/>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90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40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4" y="3"/>
                    </a:lnTo>
                    <a:lnTo>
                      <a:pt x="78" y="1"/>
                    </a:lnTo>
                    <a:lnTo>
                      <a:pt x="71"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126" name="Freeform 229"/>
              <p:cNvSpPr>
                <a:spLocks/>
              </p:cNvSpPr>
              <p:nvPr/>
            </p:nvSpPr>
            <p:spPr bwMode="auto">
              <a:xfrm>
                <a:off x="883306" y="3431564"/>
                <a:ext cx="44401" cy="44401"/>
              </a:xfrm>
              <a:custGeom>
                <a:avLst/>
                <a:gdLst>
                  <a:gd name="T0" fmla="*/ 65 w 129"/>
                  <a:gd name="T1" fmla="*/ 0 h 129"/>
                  <a:gd name="T2" fmla="*/ 65 w 129"/>
                  <a:gd name="T3" fmla="*/ 0 h 129"/>
                  <a:gd name="T4" fmla="*/ 58 w 129"/>
                  <a:gd name="T5" fmla="*/ 0 h 129"/>
                  <a:gd name="T6" fmla="*/ 52 w 129"/>
                  <a:gd name="T7" fmla="*/ 1 h 129"/>
                  <a:gd name="T8" fmla="*/ 45 w 129"/>
                  <a:gd name="T9" fmla="*/ 3 h 129"/>
                  <a:gd name="T10" fmla="*/ 39 w 129"/>
                  <a:gd name="T11" fmla="*/ 5 h 129"/>
                  <a:gd name="T12" fmla="*/ 28 w 129"/>
                  <a:gd name="T13" fmla="*/ 11 h 129"/>
                  <a:gd name="T14" fmla="*/ 19 w 129"/>
                  <a:gd name="T15" fmla="*/ 19 h 129"/>
                  <a:gd name="T16" fmla="*/ 11 w 129"/>
                  <a:gd name="T17" fmla="*/ 28 h 129"/>
                  <a:gd name="T18" fmla="*/ 5 w 129"/>
                  <a:gd name="T19" fmla="*/ 40 h 129"/>
                  <a:gd name="T20" fmla="*/ 3 w 129"/>
                  <a:gd name="T21" fmla="*/ 46 h 129"/>
                  <a:gd name="T22" fmla="*/ 1 w 129"/>
                  <a:gd name="T23" fmla="*/ 52 h 129"/>
                  <a:gd name="T24" fmla="*/ 1 w 129"/>
                  <a:gd name="T25" fmla="*/ 58 h 129"/>
                  <a:gd name="T26" fmla="*/ 0 w 129"/>
                  <a:gd name="T27" fmla="*/ 65 h 129"/>
                  <a:gd name="T28" fmla="*/ 0 w 129"/>
                  <a:gd name="T29" fmla="*/ 65 h 129"/>
                  <a:gd name="T30" fmla="*/ 1 w 129"/>
                  <a:gd name="T31" fmla="*/ 71 h 129"/>
                  <a:gd name="T32" fmla="*/ 1 w 129"/>
                  <a:gd name="T33" fmla="*/ 77 h 129"/>
                  <a:gd name="T34" fmla="*/ 3 w 129"/>
                  <a:gd name="T35" fmla="*/ 83 h 129"/>
                  <a:gd name="T36" fmla="*/ 5 w 129"/>
                  <a:gd name="T37" fmla="*/ 90 h 129"/>
                  <a:gd name="T38" fmla="*/ 11 w 129"/>
                  <a:gd name="T39" fmla="*/ 101 h 129"/>
                  <a:gd name="T40" fmla="*/ 19 w 129"/>
                  <a:gd name="T41" fmla="*/ 110 h 129"/>
                  <a:gd name="T42" fmla="*/ 28 w 129"/>
                  <a:gd name="T43" fmla="*/ 118 h 129"/>
                  <a:gd name="T44" fmla="*/ 39 w 129"/>
                  <a:gd name="T45" fmla="*/ 124 h 129"/>
                  <a:gd name="T46" fmla="*/ 45 w 129"/>
                  <a:gd name="T47" fmla="*/ 126 h 129"/>
                  <a:gd name="T48" fmla="*/ 52 w 129"/>
                  <a:gd name="T49" fmla="*/ 128 h 129"/>
                  <a:gd name="T50" fmla="*/ 58 w 129"/>
                  <a:gd name="T51" fmla="*/ 129 h 129"/>
                  <a:gd name="T52" fmla="*/ 65 w 129"/>
                  <a:gd name="T53" fmla="*/ 129 h 129"/>
                  <a:gd name="T54" fmla="*/ 65 w 129"/>
                  <a:gd name="T55" fmla="*/ 129 h 129"/>
                  <a:gd name="T56" fmla="*/ 71 w 129"/>
                  <a:gd name="T57" fmla="*/ 129 h 129"/>
                  <a:gd name="T58" fmla="*/ 77 w 129"/>
                  <a:gd name="T59" fmla="*/ 128 h 129"/>
                  <a:gd name="T60" fmla="*/ 83 w 129"/>
                  <a:gd name="T61" fmla="*/ 126 h 129"/>
                  <a:gd name="T62" fmla="*/ 89 w 129"/>
                  <a:gd name="T63" fmla="*/ 124 h 129"/>
                  <a:gd name="T64" fmla="*/ 101 w 129"/>
                  <a:gd name="T65" fmla="*/ 118 h 129"/>
                  <a:gd name="T66" fmla="*/ 110 w 129"/>
                  <a:gd name="T67" fmla="*/ 110 h 129"/>
                  <a:gd name="T68" fmla="*/ 118 w 129"/>
                  <a:gd name="T69" fmla="*/ 101 h 129"/>
                  <a:gd name="T70" fmla="*/ 124 w 129"/>
                  <a:gd name="T71" fmla="*/ 90 h 129"/>
                  <a:gd name="T72" fmla="*/ 126 w 129"/>
                  <a:gd name="T73" fmla="*/ 83 h 129"/>
                  <a:gd name="T74" fmla="*/ 128 w 129"/>
                  <a:gd name="T75" fmla="*/ 77 h 129"/>
                  <a:gd name="T76" fmla="*/ 129 w 129"/>
                  <a:gd name="T77" fmla="*/ 71 h 129"/>
                  <a:gd name="T78" fmla="*/ 129 w 129"/>
                  <a:gd name="T79" fmla="*/ 65 h 129"/>
                  <a:gd name="T80" fmla="*/ 129 w 129"/>
                  <a:gd name="T81" fmla="*/ 65 h 129"/>
                  <a:gd name="T82" fmla="*/ 129 w 129"/>
                  <a:gd name="T83" fmla="*/ 58 h 129"/>
                  <a:gd name="T84" fmla="*/ 128 w 129"/>
                  <a:gd name="T85" fmla="*/ 52 h 129"/>
                  <a:gd name="T86" fmla="*/ 126 w 129"/>
                  <a:gd name="T87" fmla="*/ 46 h 129"/>
                  <a:gd name="T88" fmla="*/ 124 w 129"/>
                  <a:gd name="T89" fmla="*/ 40 h 129"/>
                  <a:gd name="T90" fmla="*/ 118 w 129"/>
                  <a:gd name="T91" fmla="*/ 28 h 129"/>
                  <a:gd name="T92" fmla="*/ 110 w 129"/>
                  <a:gd name="T93" fmla="*/ 19 h 129"/>
                  <a:gd name="T94" fmla="*/ 101 w 129"/>
                  <a:gd name="T95" fmla="*/ 11 h 129"/>
                  <a:gd name="T96" fmla="*/ 95 w 129"/>
                  <a:gd name="T97" fmla="*/ 8 h 129"/>
                  <a:gd name="T98" fmla="*/ 89 w 129"/>
                  <a:gd name="T99" fmla="*/ 5 h 129"/>
                  <a:gd name="T100" fmla="*/ 83 w 129"/>
                  <a:gd name="T101" fmla="*/ 3 h 129"/>
                  <a:gd name="T102" fmla="*/ 77 w 129"/>
                  <a:gd name="T103" fmla="*/ 1 h 129"/>
                  <a:gd name="T104" fmla="*/ 71 w 129"/>
                  <a:gd name="T105" fmla="*/ 0 h 129"/>
                  <a:gd name="T106" fmla="*/ 65 w 129"/>
                  <a:gd name="T107" fmla="*/ 0 h 129"/>
                  <a:gd name="T108" fmla="*/ 65 w 129"/>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 h="129">
                    <a:moveTo>
                      <a:pt x="65" y="0"/>
                    </a:moveTo>
                    <a:lnTo>
                      <a:pt x="65" y="0"/>
                    </a:lnTo>
                    <a:lnTo>
                      <a:pt x="58" y="0"/>
                    </a:lnTo>
                    <a:lnTo>
                      <a:pt x="52" y="1"/>
                    </a:lnTo>
                    <a:lnTo>
                      <a:pt x="45" y="3"/>
                    </a:lnTo>
                    <a:lnTo>
                      <a:pt x="39" y="5"/>
                    </a:lnTo>
                    <a:lnTo>
                      <a:pt x="28"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8" y="118"/>
                    </a:lnTo>
                    <a:lnTo>
                      <a:pt x="39" y="124"/>
                    </a:lnTo>
                    <a:lnTo>
                      <a:pt x="45" y="126"/>
                    </a:lnTo>
                    <a:lnTo>
                      <a:pt x="52" y="128"/>
                    </a:lnTo>
                    <a:lnTo>
                      <a:pt x="58" y="129"/>
                    </a:lnTo>
                    <a:lnTo>
                      <a:pt x="65" y="129"/>
                    </a:lnTo>
                    <a:lnTo>
                      <a:pt x="65" y="129"/>
                    </a:lnTo>
                    <a:lnTo>
                      <a:pt x="71" y="129"/>
                    </a:lnTo>
                    <a:lnTo>
                      <a:pt x="77" y="128"/>
                    </a:lnTo>
                    <a:lnTo>
                      <a:pt x="83" y="126"/>
                    </a:lnTo>
                    <a:lnTo>
                      <a:pt x="89" y="124"/>
                    </a:lnTo>
                    <a:lnTo>
                      <a:pt x="101" y="118"/>
                    </a:lnTo>
                    <a:lnTo>
                      <a:pt x="110" y="110"/>
                    </a:lnTo>
                    <a:lnTo>
                      <a:pt x="118" y="101"/>
                    </a:lnTo>
                    <a:lnTo>
                      <a:pt x="124" y="90"/>
                    </a:lnTo>
                    <a:lnTo>
                      <a:pt x="126" y="83"/>
                    </a:lnTo>
                    <a:lnTo>
                      <a:pt x="128" y="77"/>
                    </a:lnTo>
                    <a:lnTo>
                      <a:pt x="129" y="71"/>
                    </a:lnTo>
                    <a:lnTo>
                      <a:pt x="129" y="65"/>
                    </a:lnTo>
                    <a:lnTo>
                      <a:pt x="129" y="65"/>
                    </a:lnTo>
                    <a:lnTo>
                      <a:pt x="129" y="58"/>
                    </a:lnTo>
                    <a:lnTo>
                      <a:pt x="128" y="52"/>
                    </a:lnTo>
                    <a:lnTo>
                      <a:pt x="126" y="46"/>
                    </a:lnTo>
                    <a:lnTo>
                      <a:pt x="124" y="40"/>
                    </a:lnTo>
                    <a:lnTo>
                      <a:pt x="118" y="28"/>
                    </a:lnTo>
                    <a:lnTo>
                      <a:pt x="110" y="19"/>
                    </a:lnTo>
                    <a:lnTo>
                      <a:pt x="101" y="11"/>
                    </a:lnTo>
                    <a:lnTo>
                      <a:pt x="95" y="8"/>
                    </a:lnTo>
                    <a:lnTo>
                      <a:pt x="89" y="5"/>
                    </a:lnTo>
                    <a:lnTo>
                      <a:pt x="83" y="3"/>
                    </a:lnTo>
                    <a:lnTo>
                      <a:pt x="77" y="1"/>
                    </a:lnTo>
                    <a:lnTo>
                      <a:pt x="71"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127" name="Freeform 230"/>
              <p:cNvSpPr>
                <a:spLocks/>
              </p:cNvSpPr>
              <p:nvPr/>
            </p:nvSpPr>
            <p:spPr bwMode="auto">
              <a:xfrm>
                <a:off x="964707" y="3431564"/>
                <a:ext cx="44401" cy="44401"/>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8 w 130"/>
                  <a:gd name="T41" fmla="*/ 96 h 129"/>
                  <a:gd name="T42" fmla="*/ 11 w 130"/>
                  <a:gd name="T43" fmla="*/ 101 h 129"/>
                  <a:gd name="T44" fmla="*/ 19 w 130"/>
                  <a:gd name="T45" fmla="*/ 110 h 129"/>
                  <a:gd name="T46" fmla="*/ 29 w 130"/>
                  <a:gd name="T47" fmla="*/ 118 h 129"/>
                  <a:gd name="T48" fmla="*/ 34 w 130"/>
                  <a:gd name="T49" fmla="*/ 121 h 129"/>
                  <a:gd name="T50" fmla="*/ 40 w 130"/>
                  <a:gd name="T51" fmla="*/ 124 h 129"/>
                  <a:gd name="T52" fmla="*/ 46 w 130"/>
                  <a:gd name="T53" fmla="*/ 126 h 129"/>
                  <a:gd name="T54" fmla="*/ 52 w 130"/>
                  <a:gd name="T55" fmla="*/ 128 h 129"/>
                  <a:gd name="T56" fmla="*/ 58 w 130"/>
                  <a:gd name="T57" fmla="*/ 129 h 129"/>
                  <a:gd name="T58" fmla="*/ 65 w 130"/>
                  <a:gd name="T59" fmla="*/ 129 h 129"/>
                  <a:gd name="T60" fmla="*/ 65 w 130"/>
                  <a:gd name="T61" fmla="*/ 129 h 129"/>
                  <a:gd name="T62" fmla="*/ 72 w 130"/>
                  <a:gd name="T63" fmla="*/ 129 h 129"/>
                  <a:gd name="T64" fmla="*/ 78 w 130"/>
                  <a:gd name="T65" fmla="*/ 128 h 129"/>
                  <a:gd name="T66" fmla="*/ 85 w 130"/>
                  <a:gd name="T67" fmla="*/ 126 h 129"/>
                  <a:gd name="T68" fmla="*/ 90 w 130"/>
                  <a:gd name="T69" fmla="*/ 124 h 129"/>
                  <a:gd name="T70" fmla="*/ 101 w 130"/>
                  <a:gd name="T71" fmla="*/ 118 h 129"/>
                  <a:gd name="T72" fmla="*/ 110 w 130"/>
                  <a:gd name="T73" fmla="*/ 110 h 129"/>
                  <a:gd name="T74" fmla="*/ 118 w 130"/>
                  <a:gd name="T75" fmla="*/ 101 h 129"/>
                  <a:gd name="T76" fmla="*/ 125 w 130"/>
                  <a:gd name="T77" fmla="*/ 90 h 129"/>
                  <a:gd name="T78" fmla="*/ 127 w 130"/>
                  <a:gd name="T79" fmla="*/ 83 h 129"/>
                  <a:gd name="T80" fmla="*/ 129 w 130"/>
                  <a:gd name="T81" fmla="*/ 77 h 129"/>
                  <a:gd name="T82" fmla="*/ 130 w 130"/>
                  <a:gd name="T83" fmla="*/ 71 h 129"/>
                  <a:gd name="T84" fmla="*/ 130 w 130"/>
                  <a:gd name="T85" fmla="*/ 65 h 129"/>
                  <a:gd name="T86" fmla="*/ 130 w 130"/>
                  <a:gd name="T87" fmla="*/ 65 h 129"/>
                  <a:gd name="T88" fmla="*/ 130 w 130"/>
                  <a:gd name="T89" fmla="*/ 58 h 129"/>
                  <a:gd name="T90" fmla="*/ 129 w 130"/>
                  <a:gd name="T91" fmla="*/ 52 h 129"/>
                  <a:gd name="T92" fmla="*/ 127 w 130"/>
                  <a:gd name="T93" fmla="*/ 46 h 129"/>
                  <a:gd name="T94" fmla="*/ 125 w 130"/>
                  <a:gd name="T95" fmla="*/ 40 h 129"/>
                  <a:gd name="T96" fmla="*/ 118 w 130"/>
                  <a:gd name="T97" fmla="*/ 28 h 129"/>
                  <a:gd name="T98" fmla="*/ 110 w 130"/>
                  <a:gd name="T99" fmla="*/ 19 h 129"/>
                  <a:gd name="T100" fmla="*/ 101 w 130"/>
                  <a:gd name="T101" fmla="*/ 11 h 129"/>
                  <a:gd name="T102" fmla="*/ 90 w 130"/>
                  <a:gd name="T103" fmla="*/ 5 h 129"/>
                  <a:gd name="T104" fmla="*/ 85 w 130"/>
                  <a:gd name="T105" fmla="*/ 3 h 129"/>
                  <a:gd name="T106" fmla="*/ 78 w 130"/>
                  <a:gd name="T107" fmla="*/ 1 h 129"/>
                  <a:gd name="T108" fmla="*/ 72 w 130"/>
                  <a:gd name="T109" fmla="*/ 0 h 129"/>
                  <a:gd name="T110" fmla="*/ 65 w 130"/>
                  <a:gd name="T111" fmla="*/ 0 h 129"/>
                  <a:gd name="T112" fmla="*/ 65 w 130"/>
                  <a:gd name="T11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8" y="96"/>
                    </a:lnTo>
                    <a:lnTo>
                      <a:pt x="11" y="101"/>
                    </a:lnTo>
                    <a:lnTo>
                      <a:pt x="19" y="110"/>
                    </a:lnTo>
                    <a:lnTo>
                      <a:pt x="29" y="118"/>
                    </a:lnTo>
                    <a:lnTo>
                      <a:pt x="34" y="121"/>
                    </a:lnTo>
                    <a:lnTo>
                      <a:pt x="40" y="124"/>
                    </a:lnTo>
                    <a:lnTo>
                      <a:pt x="46" y="126"/>
                    </a:lnTo>
                    <a:lnTo>
                      <a:pt x="52" y="128"/>
                    </a:lnTo>
                    <a:lnTo>
                      <a:pt x="58" y="129"/>
                    </a:lnTo>
                    <a:lnTo>
                      <a:pt x="65" y="129"/>
                    </a:lnTo>
                    <a:lnTo>
                      <a:pt x="65" y="129"/>
                    </a:lnTo>
                    <a:lnTo>
                      <a:pt x="72" y="129"/>
                    </a:lnTo>
                    <a:lnTo>
                      <a:pt x="78" y="128"/>
                    </a:lnTo>
                    <a:lnTo>
                      <a:pt x="85"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5" y="3"/>
                    </a:lnTo>
                    <a:lnTo>
                      <a:pt x="78" y="1"/>
                    </a:lnTo>
                    <a:lnTo>
                      <a:pt x="72"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128" name="Freeform 231"/>
              <p:cNvSpPr>
                <a:spLocks/>
              </p:cNvSpPr>
              <p:nvPr/>
            </p:nvSpPr>
            <p:spPr bwMode="auto">
              <a:xfrm>
                <a:off x="1169444" y="3226828"/>
                <a:ext cx="44401" cy="44401"/>
              </a:xfrm>
              <a:custGeom>
                <a:avLst/>
                <a:gdLst>
                  <a:gd name="T0" fmla="*/ 65 w 130"/>
                  <a:gd name="T1" fmla="*/ 129 h 129"/>
                  <a:gd name="T2" fmla="*/ 65 w 130"/>
                  <a:gd name="T3" fmla="*/ 129 h 129"/>
                  <a:gd name="T4" fmla="*/ 72 w 130"/>
                  <a:gd name="T5" fmla="*/ 129 h 129"/>
                  <a:gd name="T6" fmla="*/ 78 w 130"/>
                  <a:gd name="T7" fmla="*/ 128 h 129"/>
                  <a:gd name="T8" fmla="*/ 84 w 130"/>
                  <a:gd name="T9" fmla="*/ 126 h 129"/>
                  <a:gd name="T10" fmla="*/ 90 w 130"/>
                  <a:gd name="T11" fmla="*/ 124 h 129"/>
                  <a:gd name="T12" fmla="*/ 101 w 130"/>
                  <a:gd name="T13" fmla="*/ 118 h 129"/>
                  <a:gd name="T14" fmla="*/ 110 w 130"/>
                  <a:gd name="T15" fmla="*/ 111 h 129"/>
                  <a:gd name="T16" fmla="*/ 119 w 130"/>
                  <a:gd name="T17" fmla="*/ 100 h 129"/>
                  <a:gd name="T18" fmla="*/ 122 w 130"/>
                  <a:gd name="T19" fmla="*/ 95 h 129"/>
                  <a:gd name="T20" fmla="*/ 125 w 130"/>
                  <a:gd name="T21" fmla="*/ 90 h 129"/>
                  <a:gd name="T22" fmla="*/ 127 w 130"/>
                  <a:gd name="T23" fmla="*/ 84 h 129"/>
                  <a:gd name="T24" fmla="*/ 128 w 130"/>
                  <a:gd name="T25" fmla="*/ 78 h 129"/>
                  <a:gd name="T26" fmla="*/ 129 w 130"/>
                  <a:gd name="T27" fmla="*/ 71 h 129"/>
                  <a:gd name="T28" fmla="*/ 130 w 130"/>
                  <a:gd name="T29" fmla="*/ 65 h 129"/>
                  <a:gd name="T30" fmla="*/ 130 w 130"/>
                  <a:gd name="T31" fmla="*/ 65 h 129"/>
                  <a:gd name="T32" fmla="*/ 129 w 130"/>
                  <a:gd name="T33" fmla="*/ 58 h 129"/>
                  <a:gd name="T34" fmla="*/ 128 w 130"/>
                  <a:gd name="T35" fmla="*/ 51 h 129"/>
                  <a:gd name="T36" fmla="*/ 127 w 130"/>
                  <a:gd name="T37" fmla="*/ 45 h 129"/>
                  <a:gd name="T38" fmla="*/ 125 w 130"/>
                  <a:gd name="T39" fmla="*/ 39 h 129"/>
                  <a:gd name="T40" fmla="*/ 119 w 130"/>
                  <a:gd name="T41" fmla="*/ 28 h 129"/>
                  <a:gd name="T42" fmla="*/ 110 w 130"/>
                  <a:gd name="T43" fmla="*/ 19 h 129"/>
                  <a:gd name="T44" fmla="*/ 101 w 130"/>
                  <a:gd name="T45" fmla="*/ 11 h 129"/>
                  <a:gd name="T46" fmla="*/ 90 w 130"/>
                  <a:gd name="T47" fmla="*/ 6 h 129"/>
                  <a:gd name="T48" fmla="*/ 84 w 130"/>
                  <a:gd name="T49" fmla="*/ 3 h 129"/>
                  <a:gd name="T50" fmla="*/ 78 w 130"/>
                  <a:gd name="T51" fmla="*/ 1 h 129"/>
                  <a:gd name="T52" fmla="*/ 72 w 130"/>
                  <a:gd name="T53" fmla="*/ 0 h 129"/>
                  <a:gd name="T54" fmla="*/ 65 w 130"/>
                  <a:gd name="T55" fmla="*/ 0 h 129"/>
                  <a:gd name="T56" fmla="*/ 65 w 130"/>
                  <a:gd name="T57" fmla="*/ 0 h 129"/>
                  <a:gd name="T58" fmla="*/ 58 w 130"/>
                  <a:gd name="T59" fmla="*/ 0 h 129"/>
                  <a:gd name="T60" fmla="*/ 51 w 130"/>
                  <a:gd name="T61" fmla="*/ 1 h 129"/>
                  <a:gd name="T62" fmla="*/ 45 w 130"/>
                  <a:gd name="T63" fmla="*/ 3 h 129"/>
                  <a:gd name="T64" fmla="*/ 40 w 130"/>
                  <a:gd name="T65" fmla="*/ 6 h 129"/>
                  <a:gd name="T66" fmla="*/ 29 w 130"/>
                  <a:gd name="T67" fmla="*/ 11 h 129"/>
                  <a:gd name="T68" fmla="*/ 20 w 130"/>
                  <a:gd name="T69" fmla="*/ 19 h 129"/>
                  <a:gd name="T70" fmla="*/ 12 w 130"/>
                  <a:gd name="T71" fmla="*/ 28 h 129"/>
                  <a:gd name="T72" fmla="*/ 5 w 130"/>
                  <a:gd name="T73" fmla="*/ 39 h 129"/>
                  <a:gd name="T74" fmla="*/ 3 w 130"/>
                  <a:gd name="T75" fmla="*/ 45 h 129"/>
                  <a:gd name="T76" fmla="*/ 1 w 130"/>
                  <a:gd name="T77" fmla="*/ 51 h 129"/>
                  <a:gd name="T78" fmla="*/ 0 w 130"/>
                  <a:gd name="T79" fmla="*/ 58 h 129"/>
                  <a:gd name="T80" fmla="*/ 0 w 130"/>
                  <a:gd name="T81" fmla="*/ 65 h 129"/>
                  <a:gd name="T82" fmla="*/ 0 w 130"/>
                  <a:gd name="T83" fmla="*/ 65 h 129"/>
                  <a:gd name="T84" fmla="*/ 0 w 130"/>
                  <a:gd name="T85" fmla="*/ 71 h 129"/>
                  <a:gd name="T86" fmla="*/ 1 w 130"/>
                  <a:gd name="T87" fmla="*/ 78 h 129"/>
                  <a:gd name="T88" fmla="*/ 3 w 130"/>
                  <a:gd name="T89" fmla="*/ 84 h 129"/>
                  <a:gd name="T90" fmla="*/ 5 w 130"/>
                  <a:gd name="T91" fmla="*/ 90 h 129"/>
                  <a:gd name="T92" fmla="*/ 12 w 130"/>
                  <a:gd name="T93" fmla="*/ 100 h 129"/>
                  <a:gd name="T94" fmla="*/ 20 w 130"/>
                  <a:gd name="T95" fmla="*/ 111 h 129"/>
                  <a:gd name="T96" fmla="*/ 29 w 130"/>
                  <a:gd name="T97" fmla="*/ 118 h 129"/>
                  <a:gd name="T98" fmla="*/ 40 w 130"/>
                  <a:gd name="T99" fmla="*/ 124 h 129"/>
                  <a:gd name="T100" fmla="*/ 45 w 130"/>
                  <a:gd name="T101" fmla="*/ 126 h 129"/>
                  <a:gd name="T102" fmla="*/ 51 w 130"/>
                  <a:gd name="T103" fmla="*/ 128 h 129"/>
                  <a:gd name="T104" fmla="*/ 58 w 130"/>
                  <a:gd name="T105" fmla="*/ 129 h 129"/>
                  <a:gd name="T106" fmla="*/ 65 w 130"/>
                  <a:gd name="T107" fmla="*/ 129 h 129"/>
                  <a:gd name="T108" fmla="*/ 65 w 130"/>
                  <a:gd name="T10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 h="129">
                    <a:moveTo>
                      <a:pt x="65" y="129"/>
                    </a:moveTo>
                    <a:lnTo>
                      <a:pt x="65" y="129"/>
                    </a:lnTo>
                    <a:lnTo>
                      <a:pt x="72" y="129"/>
                    </a:lnTo>
                    <a:lnTo>
                      <a:pt x="78" y="128"/>
                    </a:lnTo>
                    <a:lnTo>
                      <a:pt x="84" y="126"/>
                    </a:lnTo>
                    <a:lnTo>
                      <a:pt x="90" y="124"/>
                    </a:lnTo>
                    <a:lnTo>
                      <a:pt x="101" y="118"/>
                    </a:lnTo>
                    <a:lnTo>
                      <a:pt x="110" y="111"/>
                    </a:lnTo>
                    <a:lnTo>
                      <a:pt x="119" y="100"/>
                    </a:lnTo>
                    <a:lnTo>
                      <a:pt x="122" y="95"/>
                    </a:lnTo>
                    <a:lnTo>
                      <a:pt x="125" y="90"/>
                    </a:lnTo>
                    <a:lnTo>
                      <a:pt x="127" y="84"/>
                    </a:lnTo>
                    <a:lnTo>
                      <a:pt x="128" y="78"/>
                    </a:lnTo>
                    <a:lnTo>
                      <a:pt x="129" y="71"/>
                    </a:lnTo>
                    <a:lnTo>
                      <a:pt x="130" y="65"/>
                    </a:lnTo>
                    <a:lnTo>
                      <a:pt x="130" y="65"/>
                    </a:lnTo>
                    <a:lnTo>
                      <a:pt x="129" y="58"/>
                    </a:lnTo>
                    <a:lnTo>
                      <a:pt x="128" y="51"/>
                    </a:lnTo>
                    <a:lnTo>
                      <a:pt x="127" y="45"/>
                    </a:lnTo>
                    <a:lnTo>
                      <a:pt x="125" y="39"/>
                    </a:lnTo>
                    <a:lnTo>
                      <a:pt x="119" y="28"/>
                    </a:lnTo>
                    <a:lnTo>
                      <a:pt x="110" y="19"/>
                    </a:lnTo>
                    <a:lnTo>
                      <a:pt x="101" y="11"/>
                    </a:lnTo>
                    <a:lnTo>
                      <a:pt x="90" y="6"/>
                    </a:lnTo>
                    <a:lnTo>
                      <a:pt x="84" y="3"/>
                    </a:lnTo>
                    <a:lnTo>
                      <a:pt x="78" y="1"/>
                    </a:lnTo>
                    <a:lnTo>
                      <a:pt x="72" y="0"/>
                    </a:lnTo>
                    <a:lnTo>
                      <a:pt x="65" y="0"/>
                    </a:lnTo>
                    <a:lnTo>
                      <a:pt x="65" y="0"/>
                    </a:lnTo>
                    <a:lnTo>
                      <a:pt x="58" y="0"/>
                    </a:lnTo>
                    <a:lnTo>
                      <a:pt x="51" y="1"/>
                    </a:lnTo>
                    <a:lnTo>
                      <a:pt x="45" y="3"/>
                    </a:lnTo>
                    <a:lnTo>
                      <a:pt x="40" y="6"/>
                    </a:lnTo>
                    <a:lnTo>
                      <a:pt x="29" y="11"/>
                    </a:lnTo>
                    <a:lnTo>
                      <a:pt x="20" y="19"/>
                    </a:lnTo>
                    <a:lnTo>
                      <a:pt x="12" y="28"/>
                    </a:lnTo>
                    <a:lnTo>
                      <a:pt x="5" y="39"/>
                    </a:lnTo>
                    <a:lnTo>
                      <a:pt x="3" y="45"/>
                    </a:lnTo>
                    <a:lnTo>
                      <a:pt x="1" y="51"/>
                    </a:lnTo>
                    <a:lnTo>
                      <a:pt x="0" y="58"/>
                    </a:lnTo>
                    <a:lnTo>
                      <a:pt x="0" y="65"/>
                    </a:lnTo>
                    <a:lnTo>
                      <a:pt x="0" y="65"/>
                    </a:lnTo>
                    <a:lnTo>
                      <a:pt x="0" y="71"/>
                    </a:lnTo>
                    <a:lnTo>
                      <a:pt x="1" y="78"/>
                    </a:lnTo>
                    <a:lnTo>
                      <a:pt x="3" y="84"/>
                    </a:lnTo>
                    <a:lnTo>
                      <a:pt x="5" y="90"/>
                    </a:lnTo>
                    <a:lnTo>
                      <a:pt x="12" y="100"/>
                    </a:lnTo>
                    <a:lnTo>
                      <a:pt x="20" y="111"/>
                    </a:lnTo>
                    <a:lnTo>
                      <a:pt x="29" y="118"/>
                    </a:lnTo>
                    <a:lnTo>
                      <a:pt x="40" y="124"/>
                    </a:lnTo>
                    <a:lnTo>
                      <a:pt x="45" y="126"/>
                    </a:lnTo>
                    <a:lnTo>
                      <a:pt x="51" y="128"/>
                    </a:lnTo>
                    <a:lnTo>
                      <a:pt x="58" y="129"/>
                    </a:lnTo>
                    <a:lnTo>
                      <a:pt x="65" y="129"/>
                    </a:lnTo>
                    <a:lnTo>
                      <a:pt x="65" y="1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129" name="Freeform 232"/>
              <p:cNvSpPr>
                <a:spLocks/>
              </p:cNvSpPr>
              <p:nvPr/>
            </p:nvSpPr>
            <p:spPr bwMode="auto">
              <a:xfrm>
                <a:off x="1169444" y="3145427"/>
                <a:ext cx="44401" cy="44401"/>
              </a:xfrm>
              <a:custGeom>
                <a:avLst/>
                <a:gdLst>
                  <a:gd name="T0" fmla="*/ 65 w 130"/>
                  <a:gd name="T1" fmla="*/ 128 h 128"/>
                  <a:gd name="T2" fmla="*/ 65 w 130"/>
                  <a:gd name="T3" fmla="*/ 128 h 128"/>
                  <a:gd name="T4" fmla="*/ 72 w 130"/>
                  <a:gd name="T5" fmla="*/ 128 h 128"/>
                  <a:gd name="T6" fmla="*/ 78 w 130"/>
                  <a:gd name="T7" fmla="*/ 127 h 128"/>
                  <a:gd name="T8" fmla="*/ 84 w 130"/>
                  <a:gd name="T9" fmla="*/ 125 h 128"/>
                  <a:gd name="T10" fmla="*/ 90 w 130"/>
                  <a:gd name="T11" fmla="*/ 123 h 128"/>
                  <a:gd name="T12" fmla="*/ 95 w 130"/>
                  <a:gd name="T13" fmla="*/ 121 h 128"/>
                  <a:gd name="T14" fmla="*/ 101 w 130"/>
                  <a:gd name="T15" fmla="*/ 117 h 128"/>
                  <a:gd name="T16" fmla="*/ 110 w 130"/>
                  <a:gd name="T17" fmla="*/ 110 h 128"/>
                  <a:gd name="T18" fmla="*/ 119 w 130"/>
                  <a:gd name="T19" fmla="*/ 100 h 128"/>
                  <a:gd name="T20" fmla="*/ 125 w 130"/>
                  <a:gd name="T21" fmla="*/ 90 h 128"/>
                  <a:gd name="T22" fmla="*/ 127 w 130"/>
                  <a:gd name="T23" fmla="*/ 84 h 128"/>
                  <a:gd name="T24" fmla="*/ 128 w 130"/>
                  <a:gd name="T25" fmla="*/ 77 h 128"/>
                  <a:gd name="T26" fmla="*/ 129 w 130"/>
                  <a:gd name="T27" fmla="*/ 70 h 128"/>
                  <a:gd name="T28" fmla="*/ 130 w 130"/>
                  <a:gd name="T29" fmla="*/ 64 h 128"/>
                  <a:gd name="T30" fmla="*/ 130 w 130"/>
                  <a:gd name="T31" fmla="*/ 64 h 128"/>
                  <a:gd name="T32" fmla="*/ 129 w 130"/>
                  <a:gd name="T33" fmla="*/ 57 h 128"/>
                  <a:gd name="T34" fmla="*/ 128 w 130"/>
                  <a:gd name="T35" fmla="*/ 51 h 128"/>
                  <a:gd name="T36" fmla="*/ 127 w 130"/>
                  <a:gd name="T37" fmla="*/ 45 h 128"/>
                  <a:gd name="T38" fmla="*/ 125 w 130"/>
                  <a:gd name="T39" fmla="*/ 39 h 128"/>
                  <a:gd name="T40" fmla="*/ 122 w 130"/>
                  <a:gd name="T41" fmla="*/ 34 h 128"/>
                  <a:gd name="T42" fmla="*/ 119 w 130"/>
                  <a:gd name="T43" fmla="*/ 27 h 128"/>
                  <a:gd name="T44" fmla="*/ 110 w 130"/>
                  <a:gd name="T45" fmla="*/ 18 h 128"/>
                  <a:gd name="T46" fmla="*/ 101 w 130"/>
                  <a:gd name="T47" fmla="*/ 10 h 128"/>
                  <a:gd name="T48" fmla="*/ 90 w 130"/>
                  <a:gd name="T49" fmla="*/ 5 h 128"/>
                  <a:gd name="T50" fmla="*/ 84 w 130"/>
                  <a:gd name="T51" fmla="*/ 2 h 128"/>
                  <a:gd name="T52" fmla="*/ 78 w 130"/>
                  <a:gd name="T53" fmla="*/ 1 h 128"/>
                  <a:gd name="T54" fmla="*/ 72 w 130"/>
                  <a:gd name="T55" fmla="*/ 0 h 128"/>
                  <a:gd name="T56" fmla="*/ 65 w 130"/>
                  <a:gd name="T57" fmla="*/ 0 h 128"/>
                  <a:gd name="T58" fmla="*/ 65 w 130"/>
                  <a:gd name="T59" fmla="*/ 0 h 128"/>
                  <a:gd name="T60" fmla="*/ 58 w 130"/>
                  <a:gd name="T61" fmla="*/ 0 h 128"/>
                  <a:gd name="T62" fmla="*/ 51 w 130"/>
                  <a:gd name="T63" fmla="*/ 1 h 128"/>
                  <a:gd name="T64" fmla="*/ 45 w 130"/>
                  <a:gd name="T65" fmla="*/ 2 h 128"/>
                  <a:gd name="T66" fmla="*/ 40 w 130"/>
                  <a:gd name="T67" fmla="*/ 5 h 128"/>
                  <a:gd name="T68" fmla="*/ 29 w 130"/>
                  <a:gd name="T69" fmla="*/ 10 h 128"/>
                  <a:gd name="T70" fmla="*/ 20 w 130"/>
                  <a:gd name="T71" fmla="*/ 18 h 128"/>
                  <a:gd name="T72" fmla="*/ 12 w 130"/>
                  <a:gd name="T73" fmla="*/ 27 h 128"/>
                  <a:gd name="T74" fmla="*/ 5 w 130"/>
                  <a:gd name="T75" fmla="*/ 39 h 128"/>
                  <a:gd name="T76" fmla="*/ 3 w 130"/>
                  <a:gd name="T77" fmla="*/ 45 h 128"/>
                  <a:gd name="T78" fmla="*/ 1 w 130"/>
                  <a:gd name="T79" fmla="*/ 51 h 128"/>
                  <a:gd name="T80" fmla="*/ 0 w 130"/>
                  <a:gd name="T81" fmla="*/ 57 h 128"/>
                  <a:gd name="T82" fmla="*/ 0 w 130"/>
                  <a:gd name="T83" fmla="*/ 64 h 128"/>
                  <a:gd name="T84" fmla="*/ 0 w 130"/>
                  <a:gd name="T85" fmla="*/ 64 h 128"/>
                  <a:gd name="T86" fmla="*/ 0 w 130"/>
                  <a:gd name="T87" fmla="*/ 70 h 128"/>
                  <a:gd name="T88" fmla="*/ 1 w 130"/>
                  <a:gd name="T89" fmla="*/ 77 h 128"/>
                  <a:gd name="T90" fmla="*/ 3 w 130"/>
                  <a:gd name="T91" fmla="*/ 84 h 128"/>
                  <a:gd name="T92" fmla="*/ 5 w 130"/>
                  <a:gd name="T93" fmla="*/ 90 h 128"/>
                  <a:gd name="T94" fmla="*/ 12 w 130"/>
                  <a:gd name="T95" fmla="*/ 100 h 128"/>
                  <a:gd name="T96" fmla="*/ 20 w 130"/>
                  <a:gd name="T97" fmla="*/ 110 h 128"/>
                  <a:gd name="T98" fmla="*/ 29 w 130"/>
                  <a:gd name="T99" fmla="*/ 117 h 128"/>
                  <a:gd name="T100" fmla="*/ 40 w 130"/>
                  <a:gd name="T101" fmla="*/ 123 h 128"/>
                  <a:gd name="T102" fmla="*/ 45 w 130"/>
                  <a:gd name="T103" fmla="*/ 125 h 128"/>
                  <a:gd name="T104" fmla="*/ 51 w 130"/>
                  <a:gd name="T105" fmla="*/ 127 h 128"/>
                  <a:gd name="T106" fmla="*/ 58 w 130"/>
                  <a:gd name="T107" fmla="*/ 128 h 128"/>
                  <a:gd name="T108" fmla="*/ 65 w 130"/>
                  <a:gd name="T109" fmla="*/ 128 h 128"/>
                  <a:gd name="T110" fmla="*/ 65 w 130"/>
                  <a:gd name="T11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8">
                    <a:moveTo>
                      <a:pt x="65" y="128"/>
                    </a:moveTo>
                    <a:lnTo>
                      <a:pt x="65" y="128"/>
                    </a:lnTo>
                    <a:lnTo>
                      <a:pt x="72" y="128"/>
                    </a:lnTo>
                    <a:lnTo>
                      <a:pt x="78" y="127"/>
                    </a:lnTo>
                    <a:lnTo>
                      <a:pt x="84" y="125"/>
                    </a:lnTo>
                    <a:lnTo>
                      <a:pt x="90" y="123"/>
                    </a:lnTo>
                    <a:lnTo>
                      <a:pt x="95" y="121"/>
                    </a:lnTo>
                    <a:lnTo>
                      <a:pt x="101" y="117"/>
                    </a:lnTo>
                    <a:lnTo>
                      <a:pt x="110" y="110"/>
                    </a:lnTo>
                    <a:lnTo>
                      <a:pt x="119" y="100"/>
                    </a:lnTo>
                    <a:lnTo>
                      <a:pt x="125" y="90"/>
                    </a:lnTo>
                    <a:lnTo>
                      <a:pt x="127" y="84"/>
                    </a:lnTo>
                    <a:lnTo>
                      <a:pt x="128" y="77"/>
                    </a:lnTo>
                    <a:lnTo>
                      <a:pt x="129" y="70"/>
                    </a:lnTo>
                    <a:lnTo>
                      <a:pt x="130" y="64"/>
                    </a:lnTo>
                    <a:lnTo>
                      <a:pt x="130" y="64"/>
                    </a:lnTo>
                    <a:lnTo>
                      <a:pt x="129" y="57"/>
                    </a:lnTo>
                    <a:lnTo>
                      <a:pt x="128" y="51"/>
                    </a:lnTo>
                    <a:lnTo>
                      <a:pt x="127" y="45"/>
                    </a:lnTo>
                    <a:lnTo>
                      <a:pt x="125" y="39"/>
                    </a:lnTo>
                    <a:lnTo>
                      <a:pt x="122" y="34"/>
                    </a:lnTo>
                    <a:lnTo>
                      <a:pt x="119" y="27"/>
                    </a:lnTo>
                    <a:lnTo>
                      <a:pt x="110" y="18"/>
                    </a:lnTo>
                    <a:lnTo>
                      <a:pt x="101" y="10"/>
                    </a:lnTo>
                    <a:lnTo>
                      <a:pt x="90" y="5"/>
                    </a:lnTo>
                    <a:lnTo>
                      <a:pt x="84" y="2"/>
                    </a:lnTo>
                    <a:lnTo>
                      <a:pt x="78" y="1"/>
                    </a:lnTo>
                    <a:lnTo>
                      <a:pt x="72" y="0"/>
                    </a:lnTo>
                    <a:lnTo>
                      <a:pt x="65" y="0"/>
                    </a:lnTo>
                    <a:lnTo>
                      <a:pt x="65" y="0"/>
                    </a:lnTo>
                    <a:lnTo>
                      <a:pt x="58" y="0"/>
                    </a:lnTo>
                    <a:lnTo>
                      <a:pt x="51" y="1"/>
                    </a:lnTo>
                    <a:lnTo>
                      <a:pt x="45" y="2"/>
                    </a:lnTo>
                    <a:lnTo>
                      <a:pt x="40" y="5"/>
                    </a:lnTo>
                    <a:lnTo>
                      <a:pt x="29" y="10"/>
                    </a:lnTo>
                    <a:lnTo>
                      <a:pt x="20" y="18"/>
                    </a:lnTo>
                    <a:lnTo>
                      <a:pt x="12" y="27"/>
                    </a:lnTo>
                    <a:lnTo>
                      <a:pt x="5" y="39"/>
                    </a:lnTo>
                    <a:lnTo>
                      <a:pt x="3" y="45"/>
                    </a:lnTo>
                    <a:lnTo>
                      <a:pt x="1" y="51"/>
                    </a:lnTo>
                    <a:lnTo>
                      <a:pt x="0" y="57"/>
                    </a:lnTo>
                    <a:lnTo>
                      <a:pt x="0" y="64"/>
                    </a:lnTo>
                    <a:lnTo>
                      <a:pt x="0" y="64"/>
                    </a:lnTo>
                    <a:lnTo>
                      <a:pt x="0" y="70"/>
                    </a:lnTo>
                    <a:lnTo>
                      <a:pt x="1" y="77"/>
                    </a:lnTo>
                    <a:lnTo>
                      <a:pt x="3" y="84"/>
                    </a:lnTo>
                    <a:lnTo>
                      <a:pt x="5" y="90"/>
                    </a:lnTo>
                    <a:lnTo>
                      <a:pt x="12" y="100"/>
                    </a:lnTo>
                    <a:lnTo>
                      <a:pt x="20" y="110"/>
                    </a:lnTo>
                    <a:lnTo>
                      <a:pt x="29" y="117"/>
                    </a:lnTo>
                    <a:lnTo>
                      <a:pt x="40" y="123"/>
                    </a:lnTo>
                    <a:lnTo>
                      <a:pt x="45" y="125"/>
                    </a:lnTo>
                    <a:lnTo>
                      <a:pt x="51" y="127"/>
                    </a:lnTo>
                    <a:lnTo>
                      <a:pt x="58" y="128"/>
                    </a:lnTo>
                    <a:lnTo>
                      <a:pt x="65" y="128"/>
                    </a:lnTo>
                    <a:lnTo>
                      <a:pt x="65" y="1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130" name="Freeform 233"/>
              <p:cNvSpPr>
                <a:spLocks/>
              </p:cNvSpPr>
              <p:nvPr/>
            </p:nvSpPr>
            <p:spPr bwMode="auto">
              <a:xfrm>
                <a:off x="1169444" y="3064026"/>
                <a:ext cx="44401" cy="44401"/>
              </a:xfrm>
              <a:custGeom>
                <a:avLst/>
                <a:gdLst>
                  <a:gd name="T0" fmla="*/ 65 w 130"/>
                  <a:gd name="T1" fmla="*/ 130 h 130"/>
                  <a:gd name="T2" fmla="*/ 65 w 130"/>
                  <a:gd name="T3" fmla="*/ 130 h 130"/>
                  <a:gd name="T4" fmla="*/ 72 w 130"/>
                  <a:gd name="T5" fmla="*/ 129 h 130"/>
                  <a:gd name="T6" fmla="*/ 78 w 130"/>
                  <a:gd name="T7" fmla="*/ 128 h 130"/>
                  <a:gd name="T8" fmla="*/ 84 w 130"/>
                  <a:gd name="T9" fmla="*/ 127 h 130"/>
                  <a:gd name="T10" fmla="*/ 90 w 130"/>
                  <a:gd name="T11" fmla="*/ 125 h 130"/>
                  <a:gd name="T12" fmla="*/ 95 w 130"/>
                  <a:gd name="T13" fmla="*/ 122 h 130"/>
                  <a:gd name="T14" fmla="*/ 101 w 130"/>
                  <a:gd name="T15" fmla="*/ 119 h 130"/>
                  <a:gd name="T16" fmla="*/ 110 w 130"/>
                  <a:gd name="T17" fmla="*/ 110 h 130"/>
                  <a:gd name="T18" fmla="*/ 119 w 130"/>
                  <a:gd name="T19" fmla="*/ 100 h 130"/>
                  <a:gd name="T20" fmla="*/ 125 w 130"/>
                  <a:gd name="T21" fmla="*/ 90 h 130"/>
                  <a:gd name="T22" fmla="*/ 127 w 130"/>
                  <a:gd name="T23" fmla="*/ 84 h 130"/>
                  <a:gd name="T24" fmla="*/ 128 w 130"/>
                  <a:gd name="T25" fmla="*/ 78 h 130"/>
                  <a:gd name="T26" fmla="*/ 129 w 130"/>
                  <a:gd name="T27" fmla="*/ 71 h 130"/>
                  <a:gd name="T28" fmla="*/ 130 w 130"/>
                  <a:gd name="T29" fmla="*/ 65 h 130"/>
                  <a:gd name="T30" fmla="*/ 130 w 130"/>
                  <a:gd name="T31" fmla="*/ 65 h 130"/>
                  <a:gd name="T32" fmla="*/ 129 w 130"/>
                  <a:gd name="T33" fmla="*/ 57 h 130"/>
                  <a:gd name="T34" fmla="*/ 128 w 130"/>
                  <a:gd name="T35" fmla="*/ 51 h 130"/>
                  <a:gd name="T36" fmla="*/ 127 w 130"/>
                  <a:gd name="T37" fmla="*/ 45 h 130"/>
                  <a:gd name="T38" fmla="*/ 125 w 130"/>
                  <a:gd name="T39" fmla="*/ 39 h 130"/>
                  <a:gd name="T40" fmla="*/ 119 w 130"/>
                  <a:gd name="T41" fmla="*/ 29 h 130"/>
                  <a:gd name="T42" fmla="*/ 110 w 130"/>
                  <a:gd name="T43" fmla="*/ 19 h 130"/>
                  <a:gd name="T44" fmla="*/ 101 w 130"/>
                  <a:gd name="T45" fmla="*/ 11 h 130"/>
                  <a:gd name="T46" fmla="*/ 90 w 130"/>
                  <a:gd name="T47" fmla="*/ 5 h 130"/>
                  <a:gd name="T48" fmla="*/ 84 w 130"/>
                  <a:gd name="T49" fmla="*/ 2 h 130"/>
                  <a:gd name="T50" fmla="*/ 78 w 130"/>
                  <a:gd name="T51" fmla="*/ 1 h 130"/>
                  <a:gd name="T52" fmla="*/ 72 w 130"/>
                  <a:gd name="T53" fmla="*/ 0 h 130"/>
                  <a:gd name="T54" fmla="*/ 65 w 130"/>
                  <a:gd name="T55" fmla="*/ 0 h 130"/>
                  <a:gd name="T56" fmla="*/ 65 w 130"/>
                  <a:gd name="T57" fmla="*/ 0 h 130"/>
                  <a:gd name="T58" fmla="*/ 58 w 130"/>
                  <a:gd name="T59" fmla="*/ 0 h 130"/>
                  <a:gd name="T60" fmla="*/ 51 w 130"/>
                  <a:gd name="T61" fmla="*/ 1 h 130"/>
                  <a:gd name="T62" fmla="*/ 45 w 130"/>
                  <a:gd name="T63" fmla="*/ 2 h 130"/>
                  <a:gd name="T64" fmla="*/ 40 w 130"/>
                  <a:gd name="T65" fmla="*/ 5 h 130"/>
                  <a:gd name="T66" fmla="*/ 29 w 130"/>
                  <a:gd name="T67" fmla="*/ 11 h 130"/>
                  <a:gd name="T68" fmla="*/ 20 w 130"/>
                  <a:gd name="T69" fmla="*/ 19 h 130"/>
                  <a:gd name="T70" fmla="*/ 12 w 130"/>
                  <a:gd name="T71" fmla="*/ 29 h 130"/>
                  <a:gd name="T72" fmla="*/ 5 w 130"/>
                  <a:gd name="T73" fmla="*/ 39 h 130"/>
                  <a:gd name="T74" fmla="*/ 3 w 130"/>
                  <a:gd name="T75" fmla="*/ 45 h 130"/>
                  <a:gd name="T76" fmla="*/ 1 w 130"/>
                  <a:gd name="T77" fmla="*/ 51 h 130"/>
                  <a:gd name="T78" fmla="*/ 0 w 130"/>
                  <a:gd name="T79" fmla="*/ 57 h 130"/>
                  <a:gd name="T80" fmla="*/ 0 w 130"/>
                  <a:gd name="T81" fmla="*/ 65 h 130"/>
                  <a:gd name="T82" fmla="*/ 0 w 130"/>
                  <a:gd name="T83" fmla="*/ 65 h 130"/>
                  <a:gd name="T84" fmla="*/ 0 w 130"/>
                  <a:gd name="T85" fmla="*/ 71 h 130"/>
                  <a:gd name="T86" fmla="*/ 1 w 130"/>
                  <a:gd name="T87" fmla="*/ 78 h 130"/>
                  <a:gd name="T88" fmla="*/ 3 w 130"/>
                  <a:gd name="T89" fmla="*/ 84 h 130"/>
                  <a:gd name="T90" fmla="*/ 5 w 130"/>
                  <a:gd name="T91" fmla="*/ 90 h 130"/>
                  <a:gd name="T92" fmla="*/ 12 w 130"/>
                  <a:gd name="T93" fmla="*/ 100 h 130"/>
                  <a:gd name="T94" fmla="*/ 20 w 130"/>
                  <a:gd name="T95" fmla="*/ 110 h 130"/>
                  <a:gd name="T96" fmla="*/ 29 w 130"/>
                  <a:gd name="T97" fmla="*/ 119 h 130"/>
                  <a:gd name="T98" fmla="*/ 34 w 130"/>
                  <a:gd name="T99" fmla="*/ 122 h 130"/>
                  <a:gd name="T100" fmla="*/ 40 w 130"/>
                  <a:gd name="T101" fmla="*/ 125 h 130"/>
                  <a:gd name="T102" fmla="*/ 45 w 130"/>
                  <a:gd name="T103" fmla="*/ 127 h 130"/>
                  <a:gd name="T104" fmla="*/ 51 w 130"/>
                  <a:gd name="T105" fmla="*/ 128 h 130"/>
                  <a:gd name="T106" fmla="*/ 58 w 130"/>
                  <a:gd name="T107" fmla="*/ 129 h 130"/>
                  <a:gd name="T108" fmla="*/ 65 w 130"/>
                  <a:gd name="T109" fmla="*/ 130 h 130"/>
                  <a:gd name="T110" fmla="*/ 65 w 130"/>
                  <a:gd name="T111"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130"/>
                    </a:moveTo>
                    <a:lnTo>
                      <a:pt x="65" y="130"/>
                    </a:lnTo>
                    <a:lnTo>
                      <a:pt x="72" y="129"/>
                    </a:lnTo>
                    <a:lnTo>
                      <a:pt x="78" y="128"/>
                    </a:lnTo>
                    <a:lnTo>
                      <a:pt x="84" y="127"/>
                    </a:lnTo>
                    <a:lnTo>
                      <a:pt x="90" y="125"/>
                    </a:lnTo>
                    <a:lnTo>
                      <a:pt x="95" y="122"/>
                    </a:lnTo>
                    <a:lnTo>
                      <a:pt x="101" y="119"/>
                    </a:lnTo>
                    <a:lnTo>
                      <a:pt x="110" y="110"/>
                    </a:lnTo>
                    <a:lnTo>
                      <a:pt x="119" y="100"/>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lnTo>
                      <a:pt x="58" y="0"/>
                    </a:lnTo>
                    <a:lnTo>
                      <a:pt x="51" y="1"/>
                    </a:lnTo>
                    <a:lnTo>
                      <a:pt x="45"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12" y="100"/>
                    </a:lnTo>
                    <a:lnTo>
                      <a:pt x="20" y="110"/>
                    </a:lnTo>
                    <a:lnTo>
                      <a:pt x="29" y="119"/>
                    </a:lnTo>
                    <a:lnTo>
                      <a:pt x="34" y="122"/>
                    </a:lnTo>
                    <a:lnTo>
                      <a:pt x="40" y="125"/>
                    </a:lnTo>
                    <a:lnTo>
                      <a:pt x="45" y="127"/>
                    </a:lnTo>
                    <a:lnTo>
                      <a:pt x="51" y="128"/>
                    </a:lnTo>
                    <a:lnTo>
                      <a:pt x="58" y="129"/>
                    </a:lnTo>
                    <a:lnTo>
                      <a:pt x="65" y="130"/>
                    </a:lnTo>
                    <a:lnTo>
                      <a:pt x="65"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131" name="Freeform 234"/>
              <p:cNvSpPr>
                <a:spLocks/>
              </p:cNvSpPr>
              <p:nvPr/>
            </p:nvSpPr>
            <p:spPr bwMode="auto">
              <a:xfrm>
                <a:off x="1085576" y="3064026"/>
                <a:ext cx="46868" cy="44401"/>
              </a:xfrm>
              <a:custGeom>
                <a:avLst/>
                <a:gdLst>
                  <a:gd name="T0" fmla="*/ 64 w 129"/>
                  <a:gd name="T1" fmla="*/ 130 h 130"/>
                  <a:gd name="T2" fmla="*/ 64 w 129"/>
                  <a:gd name="T3" fmla="*/ 130 h 130"/>
                  <a:gd name="T4" fmla="*/ 71 w 129"/>
                  <a:gd name="T5" fmla="*/ 129 h 130"/>
                  <a:gd name="T6" fmla="*/ 77 w 129"/>
                  <a:gd name="T7" fmla="*/ 128 h 130"/>
                  <a:gd name="T8" fmla="*/ 83 w 129"/>
                  <a:gd name="T9" fmla="*/ 127 h 130"/>
                  <a:gd name="T10" fmla="*/ 90 w 129"/>
                  <a:gd name="T11" fmla="*/ 125 h 130"/>
                  <a:gd name="T12" fmla="*/ 96 w 129"/>
                  <a:gd name="T13" fmla="*/ 122 h 130"/>
                  <a:gd name="T14" fmla="*/ 101 w 129"/>
                  <a:gd name="T15" fmla="*/ 119 h 130"/>
                  <a:gd name="T16" fmla="*/ 110 w 129"/>
                  <a:gd name="T17" fmla="*/ 110 h 130"/>
                  <a:gd name="T18" fmla="*/ 118 w 129"/>
                  <a:gd name="T19" fmla="*/ 101 h 130"/>
                  <a:gd name="T20" fmla="*/ 124 w 129"/>
                  <a:gd name="T21" fmla="*/ 90 h 130"/>
                  <a:gd name="T22" fmla="*/ 126 w 129"/>
                  <a:gd name="T23" fmla="*/ 84 h 130"/>
                  <a:gd name="T24" fmla="*/ 127 w 129"/>
                  <a:gd name="T25" fmla="*/ 78 h 130"/>
                  <a:gd name="T26" fmla="*/ 128 w 129"/>
                  <a:gd name="T27" fmla="*/ 71 h 130"/>
                  <a:gd name="T28" fmla="*/ 129 w 129"/>
                  <a:gd name="T29" fmla="*/ 65 h 130"/>
                  <a:gd name="T30" fmla="*/ 129 w 129"/>
                  <a:gd name="T31" fmla="*/ 65 h 130"/>
                  <a:gd name="T32" fmla="*/ 128 w 129"/>
                  <a:gd name="T33" fmla="*/ 57 h 130"/>
                  <a:gd name="T34" fmla="*/ 127 w 129"/>
                  <a:gd name="T35" fmla="*/ 51 h 130"/>
                  <a:gd name="T36" fmla="*/ 126 w 129"/>
                  <a:gd name="T37" fmla="*/ 45 h 130"/>
                  <a:gd name="T38" fmla="*/ 124 w 129"/>
                  <a:gd name="T39" fmla="*/ 39 h 130"/>
                  <a:gd name="T40" fmla="*/ 118 w 129"/>
                  <a:gd name="T41" fmla="*/ 29 h 130"/>
                  <a:gd name="T42" fmla="*/ 110 w 129"/>
                  <a:gd name="T43" fmla="*/ 19 h 130"/>
                  <a:gd name="T44" fmla="*/ 101 w 129"/>
                  <a:gd name="T45" fmla="*/ 11 h 130"/>
                  <a:gd name="T46" fmla="*/ 96 w 129"/>
                  <a:gd name="T47" fmla="*/ 7 h 130"/>
                  <a:gd name="T48" fmla="*/ 90 w 129"/>
                  <a:gd name="T49" fmla="*/ 5 h 130"/>
                  <a:gd name="T50" fmla="*/ 83 w 129"/>
                  <a:gd name="T51" fmla="*/ 2 h 130"/>
                  <a:gd name="T52" fmla="*/ 77 w 129"/>
                  <a:gd name="T53" fmla="*/ 1 h 130"/>
                  <a:gd name="T54" fmla="*/ 71 w 129"/>
                  <a:gd name="T55" fmla="*/ 0 h 130"/>
                  <a:gd name="T56" fmla="*/ 64 w 129"/>
                  <a:gd name="T57" fmla="*/ 0 h 130"/>
                  <a:gd name="T58" fmla="*/ 64 w 129"/>
                  <a:gd name="T59" fmla="*/ 0 h 130"/>
                  <a:gd name="T60" fmla="*/ 58 w 129"/>
                  <a:gd name="T61" fmla="*/ 0 h 130"/>
                  <a:gd name="T62" fmla="*/ 52 w 129"/>
                  <a:gd name="T63" fmla="*/ 1 h 130"/>
                  <a:gd name="T64" fmla="*/ 46 w 129"/>
                  <a:gd name="T65" fmla="*/ 2 h 130"/>
                  <a:gd name="T66" fmla="*/ 40 w 129"/>
                  <a:gd name="T67" fmla="*/ 5 h 130"/>
                  <a:gd name="T68" fmla="*/ 33 w 129"/>
                  <a:gd name="T69" fmla="*/ 7 h 130"/>
                  <a:gd name="T70" fmla="*/ 28 w 129"/>
                  <a:gd name="T71" fmla="*/ 11 h 130"/>
                  <a:gd name="T72" fmla="*/ 19 w 129"/>
                  <a:gd name="T73" fmla="*/ 19 h 130"/>
                  <a:gd name="T74" fmla="*/ 11 w 129"/>
                  <a:gd name="T75" fmla="*/ 29 h 130"/>
                  <a:gd name="T76" fmla="*/ 5 w 129"/>
                  <a:gd name="T77" fmla="*/ 39 h 130"/>
                  <a:gd name="T78" fmla="*/ 3 w 129"/>
                  <a:gd name="T79" fmla="*/ 45 h 130"/>
                  <a:gd name="T80" fmla="*/ 1 w 129"/>
                  <a:gd name="T81" fmla="*/ 51 h 130"/>
                  <a:gd name="T82" fmla="*/ 0 w 129"/>
                  <a:gd name="T83" fmla="*/ 57 h 130"/>
                  <a:gd name="T84" fmla="*/ 0 w 129"/>
                  <a:gd name="T85" fmla="*/ 65 h 130"/>
                  <a:gd name="T86" fmla="*/ 0 w 129"/>
                  <a:gd name="T87" fmla="*/ 65 h 130"/>
                  <a:gd name="T88" fmla="*/ 0 w 129"/>
                  <a:gd name="T89" fmla="*/ 71 h 130"/>
                  <a:gd name="T90" fmla="*/ 1 w 129"/>
                  <a:gd name="T91" fmla="*/ 78 h 130"/>
                  <a:gd name="T92" fmla="*/ 3 w 129"/>
                  <a:gd name="T93" fmla="*/ 84 h 130"/>
                  <a:gd name="T94" fmla="*/ 5 w 129"/>
                  <a:gd name="T95" fmla="*/ 90 h 130"/>
                  <a:gd name="T96" fmla="*/ 8 w 129"/>
                  <a:gd name="T97" fmla="*/ 95 h 130"/>
                  <a:gd name="T98" fmla="*/ 11 w 129"/>
                  <a:gd name="T99" fmla="*/ 101 h 130"/>
                  <a:gd name="T100" fmla="*/ 19 w 129"/>
                  <a:gd name="T101" fmla="*/ 110 h 130"/>
                  <a:gd name="T102" fmla="*/ 28 w 129"/>
                  <a:gd name="T103" fmla="*/ 119 h 130"/>
                  <a:gd name="T104" fmla="*/ 33 w 129"/>
                  <a:gd name="T105" fmla="*/ 122 h 130"/>
                  <a:gd name="T106" fmla="*/ 40 w 129"/>
                  <a:gd name="T107" fmla="*/ 125 h 130"/>
                  <a:gd name="T108" fmla="*/ 46 w 129"/>
                  <a:gd name="T109" fmla="*/ 127 h 130"/>
                  <a:gd name="T110" fmla="*/ 52 w 129"/>
                  <a:gd name="T111" fmla="*/ 128 h 130"/>
                  <a:gd name="T112" fmla="*/ 58 w 129"/>
                  <a:gd name="T113" fmla="*/ 129 h 130"/>
                  <a:gd name="T114" fmla="*/ 64 w 129"/>
                  <a:gd name="T115" fmla="*/ 130 h 130"/>
                  <a:gd name="T116" fmla="*/ 64 w 129"/>
                  <a:gd name="T11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 h="130">
                    <a:moveTo>
                      <a:pt x="64" y="130"/>
                    </a:moveTo>
                    <a:lnTo>
                      <a:pt x="64" y="130"/>
                    </a:lnTo>
                    <a:lnTo>
                      <a:pt x="71" y="129"/>
                    </a:lnTo>
                    <a:lnTo>
                      <a:pt x="77" y="128"/>
                    </a:lnTo>
                    <a:lnTo>
                      <a:pt x="83" y="127"/>
                    </a:lnTo>
                    <a:lnTo>
                      <a:pt x="90" y="125"/>
                    </a:lnTo>
                    <a:lnTo>
                      <a:pt x="96" y="122"/>
                    </a:lnTo>
                    <a:lnTo>
                      <a:pt x="101" y="119"/>
                    </a:lnTo>
                    <a:lnTo>
                      <a:pt x="110" y="110"/>
                    </a:lnTo>
                    <a:lnTo>
                      <a:pt x="118" y="101"/>
                    </a:lnTo>
                    <a:lnTo>
                      <a:pt x="124" y="90"/>
                    </a:lnTo>
                    <a:lnTo>
                      <a:pt x="126" y="84"/>
                    </a:lnTo>
                    <a:lnTo>
                      <a:pt x="127" y="78"/>
                    </a:lnTo>
                    <a:lnTo>
                      <a:pt x="128" y="71"/>
                    </a:lnTo>
                    <a:lnTo>
                      <a:pt x="129" y="65"/>
                    </a:lnTo>
                    <a:lnTo>
                      <a:pt x="129" y="65"/>
                    </a:lnTo>
                    <a:lnTo>
                      <a:pt x="128" y="57"/>
                    </a:lnTo>
                    <a:lnTo>
                      <a:pt x="127" y="51"/>
                    </a:lnTo>
                    <a:lnTo>
                      <a:pt x="126" y="45"/>
                    </a:lnTo>
                    <a:lnTo>
                      <a:pt x="124" y="39"/>
                    </a:lnTo>
                    <a:lnTo>
                      <a:pt x="118" y="29"/>
                    </a:lnTo>
                    <a:lnTo>
                      <a:pt x="110" y="19"/>
                    </a:lnTo>
                    <a:lnTo>
                      <a:pt x="101" y="11"/>
                    </a:lnTo>
                    <a:lnTo>
                      <a:pt x="96" y="7"/>
                    </a:lnTo>
                    <a:lnTo>
                      <a:pt x="90" y="5"/>
                    </a:lnTo>
                    <a:lnTo>
                      <a:pt x="83" y="2"/>
                    </a:lnTo>
                    <a:lnTo>
                      <a:pt x="77" y="1"/>
                    </a:lnTo>
                    <a:lnTo>
                      <a:pt x="71" y="0"/>
                    </a:lnTo>
                    <a:lnTo>
                      <a:pt x="64" y="0"/>
                    </a:lnTo>
                    <a:lnTo>
                      <a:pt x="64" y="0"/>
                    </a:lnTo>
                    <a:lnTo>
                      <a:pt x="58" y="0"/>
                    </a:lnTo>
                    <a:lnTo>
                      <a:pt x="52" y="1"/>
                    </a:lnTo>
                    <a:lnTo>
                      <a:pt x="46" y="2"/>
                    </a:lnTo>
                    <a:lnTo>
                      <a:pt x="40" y="5"/>
                    </a:lnTo>
                    <a:lnTo>
                      <a:pt x="33" y="7"/>
                    </a:lnTo>
                    <a:lnTo>
                      <a:pt x="28" y="11"/>
                    </a:lnTo>
                    <a:lnTo>
                      <a:pt x="19" y="19"/>
                    </a:lnTo>
                    <a:lnTo>
                      <a:pt x="11" y="29"/>
                    </a:lnTo>
                    <a:lnTo>
                      <a:pt x="5" y="39"/>
                    </a:lnTo>
                    <a:lnTo>
                      <a:pt x="3" y="45"/>
                    </a:lnTo>
                    <a:lnTo>
                      <a:pt x="1" y="51"/>
                    </a:lnTo>
                    <a:lnTo>
                      <a:pt x="0" y="57"/>
                    </a:lnTo>
                    <a:lnTo>
                      <a:pt x="0" y="65"/>
                    </a:lnTo>
                    <a:lnTo>
                      <a:pt x="0" y="65"/>
                    </a:lnTo>
                    <a:lnTo>
                      <a:pt x="0" y="71"/>
                    </a:lnTo>
                    <a:lnTo>
                      <a:pt x="1" y="78"/>
                    </a:lnTo>
                    <a:lnTo>
                      <a:pt x="3" y="84"/>
                    </a:lnTo>
                    <a:lnTo>
                      <a:pt x="5" y="90"/>
                    </a:lnTo>
                    <a:lnTo>
                      <a:pt x="8" y="95"/>
                    </a:lnTo>
                    <a:lnTo>
                      <a:pt x="11" y="101"/>
                    </a:lnTo>
                    <a:lnTo>
                      <a:pt x="19" y="110"/>
                    </a:lnTo>
                    <a:lnTo>
                      <a:pt x="28" y="119"/>
                    </a:lnTo>
                    <a:lnTo>
                      <a:pt x="33" y="122"/>
                    </a:lnTo>
                    <a:lnTo>
                      <a:pt x="40" y="125"/>
                    </a:lnTo>
                    <a:lnTo>
                      <a:pt x="46" y="127"/>
                    </a:lnTo>
                    <a:lnTo>
                      <a:pt x="52" y="128"/>
                    </a:lnTo>
                    <a:lnTo>
                      <a:pt x="58" y="129"/>
                    </a:lnTo>
                    <a:lnTo>
                      <a:pt x="64" y="130"/>
                    </a:lnTo>
                    <a:lnTo>
                      <a:pt x="64"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132" name="Freeform 235"/>
              <p:cNvSpPr>
                <a:spLocks/>
              </p:cNvSpPr>
              <p:nvPr/>
            </p:nvSpPr>
            <p:spPr bwMode="auto">
              <a:xfrm>
                <a:off x="1004174" y="3064026"/>
                <a:ext cx="46868" cy="44401"/>
              </a:xfrm>
              <a:custGeom>
                <a:avLst/>
                <a:gdLst>
                  <a:gd name="T0" fmla="*/ 65 w 130"/>
                  <a:gd name="T1" fmla="*/ 0 h 130"/>
                  <a:gd name="T2" fmla="*/ 65 w 130"/>
                  <a:gd name="T3" fmla="*/ 0 h 130"/>
                  <a:gd name="T4" fmla="*/ 58 w 130"/>
                  <a:gd name="T5" fmla="*/ 0 h 130"/>
                  <a:gd name="T6" fmla="*/ 52 w 130"/>
                  <a:gd name="T7" fmla="*/ 1 h 130"/>
                  <a:gd name="T8" fmla="*/ 46 w 130"/>
                  <a:gd name="T9" fmla="*/ 2 h 130"/>
                  <a:gd name="T10" fmla="*/ 40 w 130"/>
                  <a:gd name="T11" fmla="*/ 5 h 130"/>
                  <a:gd name="T12" fmla="*/ 29 w 130"/>
                  <a:gd name="T13" fmla="*/ 11 h 130"/>
                  <a:gd name="T14" fmla="*/ 20 w 130"/>
                  <a:gd name="T15" fmla="*/ 19 h 130"/>
                  <a:gd name="T16" fmla="*/ 12 w 130"/>
                  <a:gd name="T17" fmla="*/ 29 h 130"/>
                  <a:gd name="T18" fmla="*/ 5 w 130"/>
                  <a:gd name="T19" fmla="*/ 39 h 130"/>
                  <a:gd name="T20" fmla="*/ 3 w 130"/>
                  <a:gd name="T21" fmla="*/ 45 h 130"/>
                  <a:gd name="T22" fmla="*/ 1 w 130"/>
                  <a:gd name="T23" fmla="*/ 51 h 130"/>
                  <a:gd name="T24" fmla="*/ 0 w 130"/>
                  <a:gd name="T25" fmla="*/ 57 h 130"/>
                  <a:gd name="T26" fmla="*/ 0 w 130"/>
                  <a:gd name="T27" fmla="*/ 65 h 130"/>
                  <a:gd name="T28" fmla="*/ 0 w 130"/>
                  <a:gd name="T29" fmla="*/ 65 h 130"/>
                  <a:gd name="T30" fmla="*/ 0 w 130"/>
                  <a:gd name="T31" fmla="*/ 71 h 130"/>
                  <a:gd name="T32" fmla="*/ 1 w 130"/>
                  <a:gd name="T33" fmla="*/ 78 h 130"/>
                  <a:gd name="T34" fmla="*/ 3 w 130"/>
                  <a:gd name="T35" fmla="*/ 84 h 130"/>
                  <a:gd name="T36" fmla="*/ 5 w 130"/>
                  <a:gd name="T37" fmla="*/ 90 h 130"/>
                  <a:gd name="T38" fmla="*/ 8 w 130"/>
                  <a:gd name="T39" fmla="*/ 95 h 130"/>
                  <a:gd name="T40" fmla="*/ 12 w 130"/>
                  <a:gd name="T41" fmla="*/ 101 h 130"/>
                  <a:gd name="T42" fmla="*/ 20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8 h 130"/>
                  <a:gd name="T54" fmla="*/ 58 w 130"/>
                  <a:gd name="T55" fmla="*/ 129 h 130"/>
                  <a:gd name="T56" fmla="*/ 65 w 130"/>
                  <a:gd name="T57" fmla="*/ 130 h 130"/>
                  <a:gd name="T58" fmla="*/ 65 w 130"/>
                  <a:gd name="T59" fmla="*/ 130 h 130"/>
                  <a:gd name="T60" fmla="*/ 72 w 130"/>
                  <a:gd name="T61" fmla="*/ 129 h 130"/>
                  <a:gd name="T62" fmla="*/ 78 w 130"/>
                  <a:gd name="T63" fmla="*/ 128 h 130"/>
                  <a:gd name="T64" fmla="*/ 84 w 130"/>
                  <a:gd name="T65" fmla="*/ 127 h 130"/>
                  <a:gd name="T66" fmla="*/ 90 w 130"/>
                  <a:gd name="T67" fmla="*/ 125 h 130"/>
                  <a:gd name="T68" fmla="*/ 101 w 130"/>
                  <a:gd name="T69" fmla="*/ 119 h 130"/>
                  <a:gd name="T70" fmla="*/ 110 w 130"/>
                  <a:gd name="T71" fmla="*/ 110 h 130"/>
                  <a:gd name="T72" fmla="*/ 119 w 130"/>
                  <a:gd name="T73" fmla="*/ 101 h 130"/>
                  <a:gd name="T74" fmla="*/ 122 w 130"/>
                  <a:gd name="T75" fmla="*/ 95 h 130"/>
                  <a:gd name="T76" fmla="*/ 125 w 130"/>
                  <a:gd name="T77" fmla="*/ 90 h 130"/>
                  <a:gd name="T78" fmla="*/ 127 w 130"/>
                  <a:gd name="T79" fmla="*/ 84 h 130"/>
                  <a:gd name="T80" fmla="*/ 128 w 130"/>
                  <a:gd name="T81" fmla="*/ 78 h 130"/>
                  <a:gd name="T82" fmla="*/ 129 w 130"/>
                  <a:gd name="T83" fmla="*/ 71 h 130"/>
                  <a:gd name="T84" fmla="*/ 130 w 130"/>
                  <a:gd name="T85" fmla="*/ 65 h 130"/>
                  <a:gd name="T86" fmla="*/ 130 w 130"/>
                  <a:gd name="T87" fmla="*/ 65 h 130"/>
                  <a:gd name="T88" fmla="*/ 129 w 130"/>
                  <a:gd name="T89" fmla="*/ 57 h 130"/>
                  <a:gd name="T90" fmla="*/ 128 w 130"/>
                  <a:gd name="T91" fmla="*/ 51 h 130"/>
                  <a:gd name="T92" fmla="*/ 127 w 130"/>
                  <a:gd name="T93" fmla="*/ 45 h 130"/>
                  <a:gd name="T94" fmla="*/ 125 w 130"/>
                  <a:gd name="T95" fmla="*/ 39 h 130"/>
                  <a:gd name="T96" fmla="*/ 119 w 130"/>
                  <a:gd name="T97" fmla="*/ 29 h 130"/>
                  <a:gd name="T98" fmla="*/ 110 w 130"/>
                  <a:gd name="T99" fmla="*/ 19 h 130"/>
                  <a:gd name="T100" fmla="*/ 101 w 130"/>
                  <a:gd name="T101" fmla="*/ 11 h 130"/>
                  <a:gd name="T102" fmla="*/ 90 w 130"/>
                  <a:gd name="T103" fmla="*/ 5 h 130"/>
                  <a:gd name="T104" fmla="*/ 84 w 130"/>
                  <a:gd name="T105" fmla="*/ 2 h 130"/>
                  <a:gd name="T106" fmla="*/ 78 w 130"/>
                  <a:gd name="T107" fmla="*/ 1 h 130"/>
                  <a:gd name="T108" fmla="*/ 72 w 130"/>
                  <a:gd name="T109" fmla="*/ 0 h 130"/>
                  <a:gd name="T110" fmla="*/ 65 w 130"/>
                  <a:gd name="T111" fmla="*/ 0 h 130"/>
                  <a:gd name="T112" fmla="*/ 65 w 130"/>
                  <a:gd name="T11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30">
                    <a:moveTo>
                      <a:pt x="65" y="0"/>
                    </a:moveTo>
                    <a:lnTo>
                      <a:pt x="65" y="0"/>
                    </a:lnTo>
                    <a:lnTo>
                      <a:pt x="58" y="0"/>
                    </a:lnTo>
                    <a:lnTo>
                      <a:pt x="52" y="1"/>
                    </a:lnTo>
                    <a:lnTo>
                      <a:pt x="46"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8" y="95"/>
                    </a:lnTo>
                    <a:lnTo>
                      <a:pt x="12" y="101"/>
                    </a:lnTo>
                    <a:lnTo>
                      <a:pt x="20" y="110"/>
                    </a:lnTo>
                    <a:lnTo>
                      <a:pt x="29" y="119"/>
                    </a:lnTo>
                    <a:lnTo>
                      <a:pt x="34" y="122"/>
                    </a:lnTo>
                    <a:lnTo>
                      <a:pt x="40" y="125"/>
                    </a:lnTo>
                    <a:lnTo>
                      <a:pt x="46" y="127"/>
                    </a:lnTo>
                    <a:lnTo>
                      <a:pt x="52" y="128"/>
                    </a:lnTo>
                    <a:lnTo>
                      <a:pt x="58" y="129"/>
                    </a:lnTo>
                    <a:lnTo>
                      <a:pt x="65" y="130"/>
                    </a:lnTo>
                    <a:lnTo>
                      <a:pt x="65" y="130"/>
                    </a:lnTo>
                    <a:lnTo>
                      <a:pt x="72" y="129"/>
                    </a:lnTo>
                    <a:lnTo>
                      <a:pt x="78" y="128"/>
                    </a:lnTo>
                    <a:lnTo>
                      <a:pt x="84" y="127"/>
                    </a:lnTo>
                    <a:lnTo>
                      <a:pt x="90" y="125"/>
                    </a:lnTo>
                    <a:lnTo>
                      <a:pt x="101" y="119"/>
                    </a:lnTo>
                    <a:lnTo>
                      <a:pt x="110" y="110"/>
                    </a:lnTo>
                    <a:lnTo>
                      <a:pt x="119" y="101"/>
                    </a:lnTo>
                    <a:lnTo>
                      <a:pt x="122" y="95"/>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grpSp>
            <p:nvGrpSpPr>
              <p:cNvPr id="133" name="Group 269"/>
              <p:cNvGrpSpPr/>
              <p:nvPr/>
            </p:nvGrpSpPr>
            <p:grpSpPr>
              <a:xfrm>
                <a:off x="663239" y="2943930"/>
                <a:ext cx="319266" cy="286919"/>
                <a:chOff x="2708095" y="2906283"/>
                <a:chExt cx="357455" cy="321239"/>
              </a:xfrm>
              <a:grpFill/>
            </p:grpSpPr>
            <p:sp>
              <p:nvSpPr>
                <p:cNvPr id="156" name="Rectangle 342"/>
                <p:cNvSpPr/>
                <p:nvPr/>
              </p:nvSpPr>
              <p:spPr>
                <a:xfrm>
                  <a:off x="2709377"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57" name="Rectangle 343"/>
                <p:cNvSpPr/>
                <p:nvPr/>
              </p:nvSpPr>
              <p:spPr>
                <a:xfrm>
                  <a:off x="3010385"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58" name="Rectangle 344"/>
                <p:cNvSpPr/>
                <p:nvPr/>
              </p:nvSpPr>
              <p:spPr>
                <a:xfrm>
                  <a:off x="2708095"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59" name="Rectangle 347"/>
                <p:cNvSpPr/>
                <p:nvPr/>
              </p:nvSpPr>
              <p:spPr>
                <a:xfrm>
                  <a:off x="2859241"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60" name="Rectangle 348"/>
                <p:cNvSpPr/>
                <p:nvPr/>
              </p:nvSpPr>
              <p:spPr>
                <a:xfrm>
                  <a:off x="2800754"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61" name="Rectangle 349"/>
                <p:cNvSpPr/>
                <p:nvPr/>
              </p:nvSpPr>
              <p:spPr>
                <a:xfrm>
                  <a:off x="2870632"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62" name="Rectangle 350"/>
                <p:cNvSpPr/>
                <p:nvPr/>
              </p:nvSpPr>
              <p:spPr>
                <a:xfrm>
                  <a:off x="2940510" y="2906283"/>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63" name="Rectangle 351"/>
                <p:cNvSpPr/>
                <p:nvPr/>
              </p:nvSpPr>
              <p:spPr>
                <a:xfrm>
                  <a:off x="2708097"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64" name="Rectangle 352"/>
                <p:cNvSpPr/>
                <p:nvPr/>
              </p:nvSpPr>
              <p:spPr>
                <a:xfrm>
                  <a:off x="3009105"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65" name="Rectangle 353"/>
                <p:cNvSpPr/>
                <p:nvPr/>
              </p:nvSpPr>
              <p:spPr>
                <a:xfrm>
                  <a:off x="2799472"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66" name="Rectangle 354"/>
                <p:cNvSpPr/>
                <p:nvPr/>
              </p:nvSpPr>
              <p:spPr>
                <a:xfrm>
                  <a:off x="2869351"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67" name="Rectangle 355"/>
                <p:cNvSpPr/>
                <p:nvPr/>
              </p:nvSpPr>
              <p:spPr>
                <a:xfrm>
                  <a:off x="2939229"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68" name="Rectangle 356"/>
                <p:cNvSpPr/>
                <p:nvPr/>
              </p:nvSpPr>
              <p:spPr>
                <a:xfrm>
                  <a:off x="2708097"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69" name="Rectangle 357"/>
                <p:cNvSpPr/>
                <p:nvPr/>
              </p:nvSpPr>
              <p:spPr>
                <a:xfrm>
                  <a:off x="3009106"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70" name="Rectangle 358"/>
                <p:cNvSpPr/>
                <p:nvPr/>
              </p:nvSpPr>
              <p:spPr>
                <a:xfrm>
                  <a:off x="2799473" y="3192889"/>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71" name="Rectangle 359"/>
                <p:cNvSpPr/>
                <p:nvPr/>
              </p:nvSpPr>
              <p:spPr>
                <a:xfrm>
                  <a:off x="2869351" y="3192888"/>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72" name="Rectangle 360"/>
                <p:cNvSpPr/>
                <p:nvPr/>
              </p:nvSpPr>
              <p:spPr>
                <a:xfrm>
                  <a:off x="2939229" y="3192887"/>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73" name="Rectangle 361"/>
                <p:cNvSpPr/>
                <p:nvPr/>
              </p:nvSpPr>
              <p:spPr>
                <a:xfrm>
                  <a:off x="3010389" y="2977417"/>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74" name="Rectangle 362"/>
                <p:cNvSpPr/>
                <p:nvPr/>
              </p:nvSpPr>
              <p:spPr>
                <a:xfrm>
                  <a:off x="2708099" y="3109090"/>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75" name="Rectangle 363"/>
                <p:cNvSpPr/>
                <p:nvPr/>
              </p:nvSpPr>
              <p:spPr>
                <a:xfrm>
                  <a:off x="2859250" y="3109088"/>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76" name="Rectangle 364"/>
                <p:cNvSpPr/>
                <p:nvPr/>
              </p:nvSpPr>
              <p:spPr>
                <a:xfrm>
                  <a:off x="3010394" y="3109130"/>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grpSp>
          <p:grpSp>
            <p:nvGrpSpPr>
              <p:cNvPr id="134" name="Group 270"/>
              <p:cNvGrpSpPr/>
              <p:nvPr/>
            </p:nvGrpSpPr>
            <p:grpSpPr>
              <a:xfrm>
                <a:off x="1046939" y="3304539"/>
                <a:ext cx="319266" cy="286919"/>
                <a:chOff x="2708095" y="2906283"/>
                <a:chExt cx="357455" cy="321239"/>
              </a:xfrm>
              <a:grpFill/>
            </p:grpSpPr>
            <p:sp>
              <p:nvSpPr>
                <p:cNvPr id="135" name="Rectangle 271"/>
                <p:cNvSpPr/>
                <p:nvPr/>
              </p:nvSpPr>
              <p:spPr>
                <a:xfrm>
                  <a:off x="2709377"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36" name="Rectangle 272"/>
                <p:cNvSpPr/>
                <p:nvPr/>
              </p:nvSpPr>
              <p:spPr>
                <a:xfrm>
                  <a:off x="3010385"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37" name="Rectangle 273"/>
                <p:cNvSpPr/>
                <p:nvPr/>
              </p:nvSpPr>
              <p:spPr>
                <a:xfrm>
                  <a:off x="2708095"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38" name="Rectangle 274"/>
                <p:cNvSpPr/>
                <p:nvPr/>
              </p:nvSpPr>
              <p:spPr>
                <a:xfrm>
                  <a:off x="2859241"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39" name="Rectangle 275"/>
                <p:cNvSpPr/>
                <p:nvPr/>
              </p:nvSpPr>
              <p:spPr>
                <a:xfrm>
                  <a:off x="2800754"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40" name="Rectangle 276"/>
                <p:cNvSpPr/>
                <p:nvPr/>
              </p:nvSpPr>
              <p:spPr>
                <a:xfrm>
                  <a:off x="2870632"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41" name="Rectangle 277"/>
                <p:cNvSpPr/>
                <p:nvPr/>
              </p:nvSpPr>
              <p:spPr>
                <a:xfrm>
                  <a:off x="2940510" y="2906283"/>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42" name="Rectangle 278"/>
                <p:cNvSpPr/>
                <p:nvPr/>
              </p:nvSpPr>
              <p:spPr>
                <a:xfrm>
                  <a:off x="2708097"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43" name="Rectangle 279"/>
                <p:cNvSpPr/>
                <p:nvPr/>
              </p:nvSpPr>
              <p:spPr>
                <a:xfrm>
                  <a:off x="3009105"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44" name="Rectangle 280"/>
                <p:cNvSpPr/>
                <p:nvPr/>
              </p:nvSpPr>
              <p:spPr>
                <a:xfrm>
                  <a:off x="2799472"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45" name="Rectangle 281"/>
                <p:cNvSpPr/>
                <p:nvPr/>
              </p:nvSpPr>
              <p:spPr>
                <a:xfrm>
                  <a:off x="2869351"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46" name="Rectangle 282"/>
                <p:cNvSpPr/>
                <p:nvPr/>
              </p:nvSpPr>
              <p:spPr>
                <a:xfrm>
                  <a:off x="2939229"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47" name="Rectangle 283"/>
                <p:cNvSpPr/>
                <p:nvPr/>
              </p:nvSpPr>
              <p:spPr>
                <a:xfrm>
                  <a:off x="2708097"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48" name="Rectangle 284"/>
                <p:cNvSpPr/>
                <p:nvPr/>
              </p:nvSpPr>
              <p:spPr>
                <a:xfrm>
                  <a:off x="3009106"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49" name="Rectangle 285"/>
                <p:cNvSpPr/>
                <p:nvPr/>
              </p:nvSpPr>
              <p:spPr>
                <a:xfrm>
                  <a:off x="2799473" y="3192889"/>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50" name="Rectangle 286"/>
                <p:cNvSpPr/>
                <p:nvPr/>
              </p:nvSpPr>
              <p:spPr>
                <a:xfrm>
                  <a:off x="2869351" y="3192888"/>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51" name="Rectangle 287"/>
                <p:cNvSpPr/>
                <p:nvPr/>
              </p:nvSpPr>
              <p:spPr>
                <a:xfrm>
                  <a:off x="2939229" y="3192887"/>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52" name="Rectangle 288"/>
                <p:cNvSpPr/>
                <p:nvPr/>
              </p:nvSpPr>
              <p:spPr>
                <a:xfrm>
                  <a:off x="3010389" y="2977417"/>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53" name="Rectangle 291"/>
                <p:cNvSpPr/>
                <p:nvPr/>
              </p:nvSpPr>
              <p:spPr>
                <a:xfrm>
                  <a:off x="2708099" y="3109090"/>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54" name="Rectangle 340"/>
                <p:cNvSpPr/>
                <p:nvPr/>
              </p:nvSpPr>
              <p:spPr>
                <a:xfrm>
                  <a:off x="2859250" y="3109088"/>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sp>
              <p:nvSpPr>
                <p:cNvPr id="155" name="Rectangle 341"/>
                <p:cNvSpPr/>
                <p:nvPr/>
              </p:nvSpPr>
              <p:spPr>
                <a:xfrm>
                  <a:off x="3010394" y="3109130"/>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rgbClr val="8E909E"/>
                    </a:solidFill>
                    <a:latin typeface="Arial" pitchFamily="34" charset="0"/>
                    <a:ea typeface="ＭＳ Ｐゴシック" pitchFamily="50" charset="-128"/>
                    <a:cs typeface="Arial" pitchFamily="34" charset="0"/>
                  </a:endParaRPr>
                </a:p>
              </p:txBody>
            </p:sp>
          </p:grpSp>
        </p:grpSp>
        <p:grpSp>
          <p:nvGrpSpPr>
            <p:cNvPr id="177" name="図形グループ 176"/>
            <p:cNvGrpSpPr/>
            <p:nvPr/>
          </p:nvGrpSpPr>
          <p:grpSpPr>
            <a:xfrm>
              <a:off x="6689117" y="151382"/>
              <a:ext cx="1167047" cy="1167667"/>
              <a:chOff x="6527188" y="1873634"/>
              <a:chExt cx="1167047" cy="1167667"/>
            </a:xfrm>
          </p:grpSpPr>
          <p:sp>
            <p:nvSpPr>
              <p:cNvPr id="178" name="Oval 190"/>
              <p:cNvSpPr/>
              <p:nvPr/>
            </p:nvSpPr>
            <p:spPr>
              <a:xfrm>
                <a:off x="6597083" y="1929762"/>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179" name="ドーナツ 178"/>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grpSp>
        <p:nvGrpSpPr>
          <p:cNvPr id="63" name="図形グループ 62"/>
          <p:cNvGrpSpPr/>
          <p:nvPr/>
        </p:nvGrpSpPr>
        <p:grpSpPr>
          <a:xfrm>
            <a:off x="8100000" y="72000"/>
            <a:ext cx="999818" cy="1280067"/>
            <a:chOff x="8091109" y="55821"/>
            <a:chExt cx="999818" cy="1280067"/>
          </a:xfrm>
        </p:grpSpPr>
        <p:pic>
          <p:nvPicPr>
            <p:cNvPr id="180" name="図 179"/>
            <p:cNvPicPr>
              <a:picLocks noChangeAspect="1"/>
            </p:cNvPicPr>
            <p:nvPr/>
          </p:nvPicPr>
          <p:blipFill>
            <a:blip r:embed="rId4"/>
            <a:stretch>
              <a:fillRect/>
            </a:stretch>
          </p:blipFill>
          <p:spPr>
            <a:xfrm>
              <a:off x="8111141" y="67930"/>
              <a:ext cx="979786" cy="1267958"/>
            </a:xfrm>
            <a:prstGeom prst="rect">
              <a:avLst/>
            </a:prstGeom>
          </p:spPr>
        </p:pic>
        <p:sp>
          <p:nvSpPr>
            <p:cNvPr id="181" name="正方形/長方形 180"/>
            <p:cNvSpPr/>
            <p:nvPr/>
          </p:nvSpPr>
          <p:spPr>
            <a:xfrm>
              <a:off x="8091109" y="55821"/>
              <a:ext cx="457200" cy="42565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spTree>
    <p:extLst>
      <p:ext uri="{BB962C8B-B14F-4D97-AF65-F5344CB8AC3E}">
        <p14:creationId xmlns:p14="http://schemas.microsoft.com/office/powerpoint/2010/main" val="532550104"/>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 Placeholder 63"/>
          <p:cNvSpPr>
            <a:spLocks noGrp="1"/>
          </p:cNvSpPr>
          <p:nvPr>
            <p:ph type="body" sz="quarter" idx="11"/>
          </p:nvPr>
        </p:nvSpPr>
        <p:spPr/>
        <p:txBody>
          <a:bodyPr/>
          <a:lstStyle/>
          <a:p>
            <a:r>
              <a:rPr lang="ja-JP" altLang="en-US" dirty="0" smtClean="0"/>
              <a:t>クラウドと通信が行えない場合</a:t>
            </a:r>
            <a:r>
              <a:rPr lang="ja-JP" altLang="en-US" dirty="0" smtClean="0"/>
              <a:t>に</a:t>
            </a:r>
            <a:r>
              <a:rPr lang="en-US" altLang="ja-JP" smtClean="0"/>
              <a:t/>
            </a:r>
            <a:br>
              <a:rPr lang="en-US" altLang="ja-JP" smtClean="0"/>
            </a:br>
            <a:r>
              <a:rPr lang="ja-JP" altLang="en-US" dirty="0" smtClean="0"/>
              <a:t>独立</a:t>
            </a:r>
            <a:r>
              <a:rPr lang="ja-JP" altLang="en-US" dirty="0" smtClean="0"/>
              <a:t>して検査を行う定義ファイルベースのアンチウィルスエンジン</a:t>
            </a:r>
            <a:endParaRPr lang="en-US" altLang="ja-JP" dirty="0" smtClean="0"/>
          </a:p>
          <a:p>
            <a:r>
              <a:rPr lang="en-US" altLang="ja-JP" dirty="0" err="1" smtClean="0"/>
              <a:t>Windows:TETRA</a:t>
            </a:r>
            <a:endParaRPr lang="en-US" altLang="ja-JP" dirty="0" smtClean="0"/>
          </a:p>
          <a:p>
            <a:r>
              <a:rPr lang="en-US" dirty="0" err="1" smtClean="0"/>
              <a:t>MacOS</a:t>
            </a:r>
            <a:r>
              <a:rPr lang="en-US" dirty="0" smtClean="0"/>
              <a:t>/</a:t>
            </a:r>
            <a:r>
              <a:rPr lang="en-US" dirty="0" err="1" smtClean="0"/>
              <a:t>Linux:ClamAV</a:t>
            </a:r>
            <a:endParaRPr lang="en-US" dirty="0"/>
          </a:p>
        </p:txBody>
      </p:sp>
      <p:sp>
        <p:nvSpPr>
          <p:cNvPr id="2" name="Title 1"/>
          <p:cNvSpPr>
            <a:spLocks noGrp="1"/>
          </p:cNvSpPr>
          <p:nvPr>
            <p:ph type="title"/>
          </p:nvPr>
        </p:nvSpPr>
        <p:spPr/>
        <p:txBody>
          <a:bodyPr/>
          <a:lstStyle/>
          <a:p>
            <a:r>
              <a:rPr lang="ja-JP" altLang="en-US" dirty="0" smtClean="0"/>
              <a:t>オフライン エンジン</a:t>
            </a:r>
            <a:endParaRPr lang="en-US" dirty="0"/>
          </a:p>
        </p:txBody>
      </p:sp>
      <p:sp>
        <p:nvSpPr>
          <p:cNvPr id="69" name="cloud"/>
          <p:cNvSpPr>
            <a:spLocks/>
          </p:cNvSpPr>
          <p:nvPr/>
        </p:nvSpPr>
        <p:spPr bwMode="auto">
          <a:xfrm>
            <a:off x="2954083" y="1727813"/>
            <a:ext cx="1173743" cy="72227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0">
                <a:schemeClr val="bg1">
                  <a:lumMod val="85000"/>
                </a:schemeClr>
              </a:gs>
              <a:gs pos="100000">
                <a:schemeClr val="bg1">
                  <a:lumMod val="95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11535" rIns="91412" bIns="45706" rtlCol="0" anchor="b"/>
          <a:lstStyle/>
          <a:p>
            <a:pPr algn="ctr"/>
            <a:r>
              <a:rPr lang="en-US" altLang="ja-JP" sz="800" smtClean="0">
                <a:solidFill>
                  <a:schemeClr val="tx1"/>
                </a:solidFill>
                <a:latin typeface="Arial" pitchFamily="34" charset="0"/>
                <a:ea typeface="ＭＳ Ｐゴシック" pitchFamily="50" charset="-128"/>
                <a:cs typeface="Arial" pitchFamily="34" charset="0"/>
              </a:rPr>
              <a:t>Collective Security Intelligence </a:t>
            </a:r>
            <a:r>
              <a:rPr lang="ja-JP" altLang="en-US" sz="800" smtClean="0">
                <a:solidFill>
                  <a:schemeClr val="tx1"/>
                </a:solidFill>
                <a:latin typeface="Arial" pitchFamily="34" charset="0"/>
                <a:ea typeface="ＭＳ Ｐゴシック" pitchFamily="50" charset="-128"/>
                <a:cs typeface="Arial" pitchFamily="34" charset="0"/>
              </a:rPr>
              <a:t>クラウド</a:t>
            </a:r>
            <a:endParaRPr lang="ja-JP" altLang="en-US" sz="800">
              <a:solidFill>
                <a:schemeClr val="tx1"/>
              </a:solidFill>
              <a:latin typeface="Arial" pitchFamily="34" charset="0"/>
              <a:ea typeface="ＭＳ Ｐゴシック" pitchFamily="50" charset="-128"/>
              <a:cs typeface="Arial" pitchFamily="34" charset="0"/>
            </a:endParaRPr>
          </a:p>
        </p:txBody>
      </p:sp>
      <p:grpSp>
        <p:nvGrpSpPr>
          <p:cNvPr id="74" name="file 1.2"/>
          <p:cNvGrpSpPr/>
          <p:nvPr/>
        </p:nvGrpSpPr>
        <p:grpSpPr>
          <a:xfrm>
            <a:off x="979443" y="1910462"/>
            <a:ext cx="411587" cy="411480"/>
            <a:chOff x="7054639" y="4514273"/>
            <a:chExt cx="548640" cy="548640"/>
          </a:xfrm>
        </p:grpSpPr>
        <p:sp>
          <p:nvSpPr>
            <p:cNvPr id="75" name="file 4"/>
            <p:cNvSpPr/>
            <p:nvPr/>
          </p:nvSpPr>
          <p:spPr>
            <a:xfrm>
              <a:off x="7054639" y="4514273"/>
              <a:ext cx="548640" cy="5486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solidFill>
                  <a:srgbClr val="FF0000"/>
                </a:solidFill>
                <a:latin typeface="Arial" pitchFamily="34" charset="0"/>
                <a:ea typeface="ＭＳ Ｐゴシック" pitchFamily="50" charset="-128"/>
                <a:cs typeface="Arial" pitchFamily="34" charset="0"/>
              </a:endParaRPr>
            </a:p>
          </p:txBody>
        </p:sp>
        <p:grpSp>
          <p:nvGrpSpPr>
            <p:cNvPr id="76" name="Group 75"/>
            <p:cNvGrpSpPr/>
            <p:nvPr/>
          </p:nvGrpSpPr>
          <p:grpSpPr>
            <a:xfrm>
              <a:off x="7149474" y="4636683"/>
              <a:ext cx="358970" cy="303822"/>
              <a:chOff x="2927350" y="4090988"/>
              <a:chExt cx="547688" cy="463550"/>
            </a:xfrm>
            <a:solidFill>
              <a:schemeClr val="tx1"/>
            </a:solidFill>
          </p:grpSpPr>
          <p:sp>
            <p:nvSpPr>
              <p:cNvPr id="77" name="Freeform 159"/>
              <p:cNvSpPr>
                <a:spLocks noEditPoints="1"/>
              </p:cNvSpPr>
              <p:nvPr/>
            </p:nvSpPr>
            <p:spPr bwMode="auto">
              <a:xfrm>
                <a:off x="2927350" y="4090988"/>
                <a:ext cx="547688" cy="463550"/>
              </a:xfrm>
              <a:custGeom>
                <a:avLst/>
                <a:gdLst>
                  <a:gd name="T0" fmla="*/ 27 w 690"/>
                  <a:gd name="T1" fmla="*/ 0 h 582"/>
                  <a:gd name="T2" fmla="*/ 7 w 690"/>
                  <a:gd name="T3" fmla="*/ 15 h 582"/>
                  <a:gd name="T4" fmla="*/ 0 w 690"/>
                  <a:gd name="T5" fmla="*/ 550 h 582"/>
                  <a:gd name="T6" fmla="*/ 7 w 690"/>
                  <a:gd name="T7" fmla="*/ 567 h 582"/>
                  <a:gd name="T8" fmla="*/ 27 w 690"/>
                  <a:gd name="T9" fmla="*/ 582 h 582"/>
                  <a:gd name="T10" fmla="*/ 663 w 690"/>
                  <a:gd name="T11" fmla="*/ 582 h 582"/>
                  <a:gd name="T12" fmla="*/ 685 w 690"/>
                  <a:gd name="T13" fmla="*/ 567 h 582"/>
                  <a:gd name="T14" fmla="*/ 690 w 690"/>
                  <a:gd name="T15" fmla="*/ 32 h 582"/>
                  <a:gd name="T16" fmla="*/ 685 w 690"/>
                  <a:gd name="T17" fmla="*/ 15 h 582"/>
                  <a:gd name="T18" fmla="*/ 663 w 690"/>
                  <a:gd name="T19" fmla="*/ 0 h 582"/>
                  <a:gd name="T20" fmla="*/ 232 w 690"/>
                  <a:gd name="T21" fmla="*/ 40 h 582"/>
                  <a:gd name="T22" fmla="*/ 249 w 690"/>
                  <a:gd name="T23" fmla="*/ 48 h 582"/>
                  <a:gd name="T24" fmla="*/ 256 w 690"/>
                  <a:gd name="T25" fmla="*/ 66 h 582"/>
                  <a:gd name="T26" fmla="*/ 252 w 690"/>
                  <a:gd name="T27" fmla="*/ 79 h 582"/>
                  <a:gd name="T28" fmla="*/ 237 w 690"/>
                  <a:gd name="T29" fmla="*/ 89 h 582"/>
                  <a:gd name="T30" fmla="*/ 222 w 690"/>
                  <a:gd name="T31" fmla="*/ 87 h 582"/>
                  <a:gd name="T32" fmla="*/ 209 w 690"/>
                  <a:gd name="T33" fmla="*/ 75 h 582"/>
                  <a:gd name="T34" fmla="*/ 208 w 690"/>
                  <a:gd name="T35" fmla="*/ 60 h 582"/>
                  <a:gd name="T36" fmla="*/ 218 w 690"/>
                  <a:gd name="T37" fmla="*/ 46 h 582"/>
                  <a:gd name="T38" fmla="*/ 232 w 690"/>
                  <a:gd name="T39" fmla="*/ 40 h 582"/>
                  <a:gd name="T40" fmla="*/ 160 w 690"/>
                  <a:gd name="T41" fmla="*/ 43 h 582"/>
                  <a:gd name="T42" fmla="*/ 173 w 690"/>
                  <a:gd name="T43" fmla="*/ 55 h 582"/>
                  <a:gd name="T44" fmla="*/ 174 w 690"/>
                  <a:gd name="T45" fmla="*/ 70 h 582"/>
                  <a:gd name="T46" fmla="*/ 165 w 690"/>
                  <a:gd name="T47" fmla="*/ 86 h 582"/>
                  <a:gd name="T48" fmla="*/ 150 w 690"/>
                  <a:gd name="T49" fmla="*/ 90 h 582"/>
                  <a:gd name="T50" fmla="*/ 133 w 690"/>
                  <a:gd name="T51" fmla="*/ 82 h 582"/>
                  <a:gd name="T52" fmla="*/ 125 w 690"/>
                  <a:gd name="T53" fmla="*/ 66 h 582"/>
                  <a:gd name="T54" fmla="*/ 129 w 690"/>
                  <a:gd name="T55" fmla="*/ 51 h 582"/>
                  <a:gd name="T56" fmla="*/ 146 w 690"/>
                  <a:gd name="T57" fmla="*/ 42 h 582"/>
                  <a:gd name="T58" fmla="*/ 69 w 690"/>
                  <a:gd name="T59" fmla="*/ 40 h 582"/>
                  <a:gd name="T60" fmla="*/ 86 w 690"/>
                  <a:gd name="T61" fmla="*/ 48 h 582"/>
                  <a:gd name="T62" fmla="*/ 93 w 690"/>
                  <a:gd name="T63" fmla="*/ 66 h 582"/>
                  <a:gd name="T64" fmla="*/ 89 w 690"/>
                  <a:gd name="T65" fmla="*/ 79 h 582"/>
                  <a:gd name="T66" fmla="*/ 74 w 690"/>
                  <a:gd name="T67" fmla="*/ 89 h 582"/>
                  <a:gd name="T68" fmla="*/ 59 w 690"/>
                  <a:gd name="T69" fmla="*/ 87 h 582"/>
                  <a:gd name="T70" fmla="*/ 46 w 690"/>
                  <a:gd name="T71" fmla="*/ 75 h 582"/>
                  <a:gd name="T72" fmla="*/ 44 w 690"/>
                  <a:gd name="T73" fmla="*/ 60 h 582"/>
                  <a:gd name="T74" fmla="*/ 55 w 690"/>
                  <a:gd name="T75" fmla="*/ 46 h 582"/>
                  <a:gd name="T76" fmla="*/ 69 w 690"/>
                  <a:gd name="T77" fmla="*/ 40 h 582"/>
                  <a:gd name="T78" fmla="*/ 647 w 690"/>
                  <a:gd name="T79" fmla="*/ 518 h 582"/>
                  <a:gd name="T80" fmla="*/ 630 w 690"/>
                  <a:gd name="T81" fmla="*/ 535 h 582"/>
                  <a:gd name="T82" fmla="*/ 74 w 690"/>
                  <a:gd name="T83" fmla="*/ 538 h 582"/>
                  <a:gd name="T84" fmla="*/ 51 w 690"/>
                  <a:gd name="T85" fmla="*/ 528 h 582"/>
                  <a:gd name="T86" fmla="*/ 42 w 690"/>
                  <a:gd name="T87" fmla="*/ 505 h 582"/>
                  <a:gd name="T88" fmla="*/ 44 w 690"/>
                  <a:gd name="T89" fmla="*/ 172 h 582"/>
                  <a:gd name="T90" fmla="*/ 61 w 690"/>
                  <a:gd name="T91" fmla="*/ 155 h 582"/>
                  <a:gd name="T92" fmla="*/ 616 w 690"/>
                  <a:gd name="T93" fmla="*/ 152 h 582"/>
                  <a:gd name="T94" fmla="*/ 639 w 690"/>
                  <a:gd name="T95" fmla="*/ 162 h 582"/>
                  <a:gd name="T96" fmla="*/ 649 w 690"/>
                  <a:gd name="T97" fmla="*/ 18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0" h="582">
                    <a:moveTo>
                      <a:pt x="658" y="0"/>
                    </a:moveTo>
                    <a:lnTo>
                      <a:pt x="32" y="0"/>
                    </a:lnTo>
                    <a:lnTo>
                      <a:pt x="32" y="0"/>
                    </a:lnTo>
                    <a:lnTo>
                      <a:pt x="27" y="0"/>
                    </a:lnTo>
                    <a:lnTo>
                      <a:pt x="20" y="3"/>
                    </a:lnTo>
                    <a:lnTo>
                      <a:pt x="15" y="5"/>
                    </a:lnTo>
                    <a:lnTo>
                      <a:pt x="9" y="9"/>
                    </a:lnTo>
                    <a:lnTo>
                      <a:pt x="7" y="15"/>
                    </a:lnTo>
                    <a:lnTo>
                      <a:pt x="3" y="20"/>
                    </a:lnTo>
                    <a:lnTo>
                      <a:pt x="1" y="25"/>
                    </a:lnTo>
                    <a:lnTo>
                      <a:pt x="0" y="32"/>
                    </a:lnTo>
                    <a:lnTo>
                      <a:pt x="0" y="550"/>
                    </a:lnTo>
                    <a:lnTo>
                      <a:pt x="0" y="550"/>
                    </a:lnTo>
                    <a:lnTo>
                      <a:pt x="1" y="557"/>
                    </a:lnTo>
                    <a:lnTo>
                      <a:pt x="3" y="562"/>
                    </a:lnTo>
                    <a:lnTo>
                      <a:pt x="7" y="567"/>
                    </a:lnTo>
                    <a:lnTo>
                      <a:pt x="9" y="573"/>
                    </a:lnTo>
                    <a:lnTo>
                      <a:pt x="15" y="577"/>
                    </a:lnTo>
                    <a:lnTo>
                      <a:pt x="20" y="580"/>
                    </a:lnTo>
                    <a:lnTo>
                      <a:pt x="27" y="582"/>
                    </a:lnTo>
                    <a:lnTo>
                      <a:pt x="32" y="582"/>
                    </a:lnTo>
                    <a:lnTo>
                      <a:pt x="658" y="582"/>
                    </a:lnTo>
                    <a:lnTo>
                      <a:pt x="658" y="582"/>
                    </a:lnTo>
                    <a:lnTo>
                      <a:pt x="663" y="582"/>
                    </a:lnTo>
                    <a:lnTo>
                      <a:pt x="670" y="580"/>
                    </a:lnTo>
                    <a:lnTo>
                      <a:pt x="676" y="577"/>
                    </a:lnTo>
                    <a:lnTo>
                      <a:pt x="681" y="573"/>
                    </a:lnTo>
                    <a:lnTo>
                      <a:pt x="685" y="567"/>
                    </a:lnTo>
                    <a:lnTo>
                      <a:pt x="688" y="562"/>
                    </a:lnTo>
                    <a:lnTo>
                      <a:pt x="689" y="557"/>
                    </a:lnTo>
                    <a:lnTo>
                      <a:pt x="690" y="550"/>
                    </a:lnTo>
                    <a:lnTo>
                      <a:pt x="690" y="32"/>
                    </a:lnTo>
                    <a:lnTo>
                      <a:pt x="690" y="32"/>
                    </a:lnTo>
                    <a:lnTo>
                      <a:pt x="689" y="25"/>
                    </a:lnTo>
                    <a:lnTo>
                      <a:pt x="688" y="20"/>
                    </a:lnTo>
                    <a:lnTo>
                      <a:pt x="685" y="15"/>
                    </a:lnTo>
                    <a:lnTo>
                      <a:pt x="681" y="9"/>
                    </a:lnTo>
                    <a:lnTo>
                      <a:pt x="676" y="5"/>
                    </a:lnTo>
                    <a:lnTo>
                      <a:pt x="670" y="3"/>
                    </a:lnTo>
                    <a:lnTo>
                      <a:pt x="663" y="0"/>
                    </a:lnTo>
                    <a:lnTo>
                      <a:pt x="658" y="0"/>
                    </a:lnTo>
                    <a:lnTo>
                      <a:pt x="658" y="0"/>
                    </a:lnTo>
                    <a:close/>
                    <a:moveTo>
                      <a:pt x="232" y="40"/>
                    </a:moveTo>
                    <a:lnTo>
                      <a:pt x="232" y="40"/>
                    </a:lnTo>
                    <a:lnTo>
                      <a:pt x="237" y="42"/>
                    </a:lnTo>
                    <a:lnTo>
                      <a:pt x="241" y="43"/>
                    </a:lnTo>
                    <a:lnTo>
                      <a:pt x="245" y="46"/>
                    </a:lnTo>
                    <a:lnTo>
                      <a:pt x="249" y="48"/>
                    </a:lnTo>
                    <a:lnTo>
                      <a:pt x="252" y="51"/>
                    </a:lnTo>
                    <a:lnTo>
                      <a:pt x="255" y="55"/>
                    </a:lnTo>
                    <a:lnTo>
                      <a:pt x="256" y="60"/>
                    </a:lnTo>
                    <a:lnTo>
                      <a:pt x="256" y="66"/>
                    </a:lnTo>
                    <a:lnTo>
                      <a:pt x="256" y="66"/>
                    </a:lnTo>
                    <a:lnTo>
                      <a:pt x="256" y="70"/>
                    </a:lnTo>
                    <a:lnTo>
                      <a:pt x="255" y="75"/>
                    </a:lnTo>
                    <a:lnTo>
                      <a:pt x="252" y="79"/>
                    </a:lnTo>
                    <a:lnTo>
                      <a:pt x="249" y="82"/>
                    </a:lnTo>
                    <a:lnTo>
                      <a:pt x="245" y="86"/>
                    </a:lnTo>
                    <a:lnTo>
                      <a:pt x="241" y="87"/>
                    </a:lnTo>
                    <a:lnTo>
                      <a:pt x="237" y="89"/>
                    </a:lnTo>
                    <a:lnTo>
                      <a:pt x="232" y="90"/>
                    </a:lnTo>
                    <a:lnTo>
                      <a:pt x="232" y="90"/>
                    </a:lnTo>
                    <a:lnTo>
                      <a:pt x="227" y="89"/>
                    </a:lnTo>
                    <a:lnTo>
                      <a:pt x="222" y="87"/>
                    </a:lnTo>
                    <a:lnTo>
                      <a:pt x="218" y="86"/>
                    </a:lnTo>
                    <a:lnTo>
                      <a:pt x="214" y="82"/>
                    </a:lnTo>
                    <a:lnTo>
                      <a:pt x="212" y="79"/>
                    </a:lnTo>
                    <a:lnTo>
                      <a:pt x="209" y="75"/>
                    </a:lnTo>
                    <a:lnTo>
                      <a:pt x="208" y="70"/>
                    </a:lnTo>
                    <a:lnTo>
                      <a:pt x="208" y="66"/>
                    </a:lnTo>
                    <a:lnTo>
                      <a:pt x="208" y="66"/>
                    </a:lnTo>
                    <a:lnTo>
                      <a:pt x="208" y="60"/>
                    </a:lnTo>
                    <a:lnTo>
                      <a:pt x="209" y="55"/>
                    </a:lnTo>
                    <a:lnTo>
                      <a:pt x="212" y="51"/>
                    </a:lnTo>
                    <a:lnTo>
                      <a:pt x="214" y="48"/>
                    </a:lnTo>
                    <a:lnTo>
                      <a:pt x="218" y="46"/>
                    </a:lnTo>
                    <a:lnTo>
                      <a:pt x="222" y="43"/>
                    </a:lnTo>
                    <a:lnTo>
                      <a:pt x="227" y="42"/>
                    </a:lnTo>
                    <a:lnTo>
                      <a:pt x="232" y="40"/>
                    </a:lnTo>
                    <a:lnTo>
                      <a:pt x="232" y="40"/>
                    </a:lnTo>
                    <a:close/>
                    <a:moveTo>
                      <a:pt x="150" y="40"/>
                    </a:moveTo>
                    <a:lnTo>
                      <a:pt x="150" y="40"/>
                    </a:lnTo>
                    <a:lnTo>
                      <a:pt x="155" y="42"/>
                    </a:lnTo>
                    <a:lnTo>
                      <a:pt x="160" y="43"/>
                    </a:lnTo>
                    <a:lnTo>
                      <a:pt x="165" y="46"/>
                    </a:lnTo>
                    <a:lnTo>
                      <a:pt x="167" y="48"/>
                    </a:lnTo>
                    <a:lnTo>
                      <a:pt x="171" y="51"/>
                    </a:lnTo>
                    <a:lnTo>
                      <a:pt x="173" y="55"/>
                    </a:lnTo>
                    <a:lnTo>
                      <a:pt x="174" y="60"/>
                    </a:lnTo>
                    <a:lnTo>
                      <a:pt x="175" y="66"/>
                    </a:lnTo>
                    <a:lnTo>
                      <a:pt x="175" y="66"/>
                    </a:lnTo>
                    <a:lnTo>
                      <a:pt x="174" y="70"/>
                    </a:lnTo>
                    <a:lnTo>
                      <a:pt x="173" y="75"/>
                    </a:lnTo>
                    <a:lnTo>
                      <a:pt x="171" y="79"/>
                    </a:lnTo>
                    <a:lnTo>
                      <a:pt x="167" y="82"/>
                    </a:lnTo>
                    <a:lnTo>
                      <a:pt x="165" y="86"/>
                    </a:lnTo>
                    <a:lnTo>
                      <a:pt x="160" y="87"/>
                    </a:lnTo>
                    <a:lnTo>
                      <a:pt x="155" y="89"/>
                    </a:lnTo>
                    <a:lnTo>
                      <a:pt x="150" y="90"/>
                    </a:lnTo>
                    <a:lnTo>
                      <a:pt x="150" y="90"/>
                    </a:lnTo>
                    <a:lnTo>
                      <a:pt x="146" y="89"/>
                    </a:lnTo>
                    <a:lnTo>
                      <a:pt x="140" y="87"/>
                    </a:lnTo>
                    <a:lnTo>
                      <a:pt x="136" y="86"/>
                    </a:lnTo>
                    <a:lnTo>
                      <a:pt x="133" y="82"/>
                    </a:lnTo>
                    <a:lnTo>
                      <a:pt x="129" y="79"/>
                    </a:lnTo>
                    <a:lnTo>
                      <a:pt x="128" y="75"/>
                    </a:lnTo>
                    <a:lnTo>
                      <a:pt x="127" y="70"/>
                    </a:lnTo>
                    <a:lnTo>
                      <a:pt x="125" y="66"/>
                    </a:lnTo>
                    <a:lnTo>
                      <a:pt x="125" y="66"/>
                    </a:lnTo>
                    <a:lnTo>
                      <a:pt x="127" y="60"/>
                    </a:lnTo>
                    <a:lnTo>
                      <a:pt x="128" y="55"/>
                    </a:lnTo>
                    <a:lnTo>
                      <a:pt x="129" y="51"/>
                    </a:lnTo>
                    <a:lnTo>
                      <a:pt x="133" y="48"/>
                    </a:lnTo>
                    <a:lnTo>
                      <a:pt x="136" y="46"/>
                    </a:lnTo>
                    <a:lnTo>
                      <a:pt x="140" y="43"/>
                    </a:lnTo>
                    <a:lnTo>
                      <a:pt x="146" y="42"/>
                    </a:lnTo>
                    <a:lnTo>
                      <a:pt x="150" y="40"/>
                    </a:lnTo>
                    <a:lnTo>
                      <a:pt x="150" y="40"/>
                    </a:lnTo>
                    <a:close/>
                    <a:moveTo>
                      <a:pt x="69" y="40"/>
                    </a:moveTo>
                    <a:lnTo>
                      <a:pt x="69" y="40"/>
                    </a:lnTo>
                    <a:lnTo>
                      <a:pt x="74" y="42"/>
                    </a:lnTo>
                    <a:lnTo>
                      <a:pt x="78" y="43"/>
                    </a:lnTo>
                    <a:lnTo>
                      <a:pt x="82" y="46"/>
                    </a:lnTo>
                    <a:lnTo>
                      <a:pt x="86" y="48"/>
                    </a:lnTo>
                    <a:lnTo>
                      <a:pt x="89" y="51"/>
                    </a:lnTo>
                    <a:lnTo>
                      <a:pt x="92" y="55"/>
                    </a:lnTo>
                    <a:lnTo>
                      <a:pt x="93" y="60"/>
                    </a:lnTo>
                    <a:lnTo>
                      <a:pt x="93" y="66"/>
                    </a:lnTo>
                    <a:lnTo>
                      <a:pt x="93" y="66"/>
                    </a:lnTo>
                    <a:lnTo>
                      <a:pt x="93" y="70"/>
                    </a:lnTo>
                    <a:lnTo>
                      <a:pt x="92" y="75"/>
                    </a:lnTo>
                    <a:lnTo>
                      <a:pt x="89" y="79"/>
                    </a:lnTo>
                    <a:lnTo>
                      <a:pt x="86" y="82"/>
                    </a:lnTo>
                    <a:lnTo>
                      <a:pt x="82" y="86"/>
                    </a:lnTo>
                    <a:lnTo>
                      <a:pt x="78" y="87"/>
                    </a:lnTo>
                    <a:lnTo>
                      <a:pt x="74" y="89"/>
                    </a:lnTo>
                    <a:lnTo>
                      <a:pt x="69" y="90"/>
                    </a:lnTo>
                    <a:lnTo>
                      <a:pt x="69" y="90"/>
                    </a:lnTo>
                    <a:lnTo>
                      <a:pt x="63" y="89"/>
                    </a:lnTo>
                    <a:lnTo>
                      <a:pt x="59" y="87"/>
                    </a:lnTo>
                    <a:lnTo>
                      <a:pt x="55" y="86"/>
                    </a:lnTo>
                    <a:lnTo>
                      <a:pt x="51" y="82"/>
                    </a:lnTo>
                    <a:lnTo>
                      <a:pt x="49" y="79"/>
                    </a:lnTo>
                    <a:lnTo>
                      <a:pt x="46" y="75"/>
                    </a:lnTo>
                    <a:lnTo>
                      <a:pt x="44" y="70"/>
                    </a:lnTo>
                    <a:lnTo>
                      <a:pt x="44" y="66"/>
                    </a:lnTo>
                    <a:lnTo>
                      <a:pt x="44" y="66"/>
                    </a:lnTo>
                    <a:lnTo>
                      <a:pt x="44" y="60"/>
                    </a:lnTo>
                    <a:lnTo>
                      <a:pt x="46" y="55"/>
                    </a:lnTo>
                    <a:lnTo>
                      <a:pt x="49" y="51"/>
                    </a:lnTo>
                    <a:lnTo>
                      <a:pt x="51" y="48"/>
                    </a:lnTo>
                    <a:lnTo>
                      <a:pt x="55" y="46"/>
                    </a:lnTo>
                    <a:lnTo>
                      <a:pt x="59" y="43"/>
                    </a:lnTo>
                    <a:lnTo>
                      <a:pt x="63" y="42"/>
                    </a:lnTo>
                    <a:lnTo>
                      <a:pt x="69" y="40"/>
                    </a:lnTo>
                    <a:lnTo>
                      <a:pt x="69" y="40"/>
                    </a:lnTo>
                    <a:close/>
                    <a:moveTo>
                      <a:pt x="649" y="505"/>
                    </a:moveTo>
                    <a:lnTo>
                      <a:pt x="649" y="505"/>
                    </a:lnTo>
                    <a:lnTo>
                      <a:pt x="649" y="511"/>
                    </a:lnTo>
                    <a:lnTo>
                      <a:pt x="647" y="518"/>
                    </a:lnTo>
                    <a:lnTo>
                      <a:pt x="643" y="523"/>
                    </a:lnTo>
                    <a:lnTo>
                      <a:pt x="639" y="528"/>
                    </a:lnTo>
                    <a:lnTo>
                      <a:pt x="635" y="532"/>
                    </a:lnTo>
                    <a:lnTo>
                      <a:pt x="630" y="535"/>
                    </a:lnTo>
                    <a:lnTo>
                      <a:pt x="623" y="536"/>
                    </a:lnTo>
                    <a:lnTo>
                      <a:pt x="616" y="538"/>
                    </a:lnTo>
                    <a:lnTo>
                      <a:pt x="74" y="538"/>
                    </a:lnTo>
                    <a:lnTo>
                      <a:pt x="74" y="538"/>
                    </a:lnTo>
                    <a:lnTo>
                      <a:pt x="67" y="536"/>
                    </a:lnTo>
                    <a:lnTo>
                      <a:pt x="61" y="535"/>
                    </a:lnTo>
                    <a:lnTo>
                      <a:pt x="55" y="532"/>
                    </a:lnTo>
                    <a:lnTo>
                      <a:pt x="51" y="528"/>
                    </a:lnTo>
                    <a:lnTo>
                      <a:pt x="47" y="523"/>
                    </a:lnTo>
                    <a:lnTo>
                      <a:pt x="44" y="518"/>
                    </a:lnTo>
                    <a:lnTo>
                      <a:pt x="42" y="511"/>
                    </a:lnTo>
                    <a:lnTo>
                      <a:pt x="42" y="505"/>
                    </a:lnTo>
                    <a:lnTo>
                      <a:pt x="42" y="185"/>
                    </a:lnTo>
                    <a:lnTo>
                      <a:pt x="42" y="185"/>
                    </a:lnTo>
                    <a:lnTo>
                      <a:pt x="42" y="179"/>
                    </a:lnTo>
                    <a:lnTo>
                      <a:pt x="44" y="172"/>
                    </a:lnTo>
                    <a:lnTo>
                      <a:pt x="47" y="167"/>
                    </a:lnTo>
                    <a:lnTo>
                      <a:pt x="51" y="162"/>
                    </a:lnTo>
                    <a:lnTo>
                      <a:pt x="55" y="158"/>
                    </a:lnTo>
                    <a:lnTo>
                      <a:pt x="61" y="155"/>
                    </a:lnTo>
                    <a:lnTo>
                      <a:pt x="67" y="154"/>
                    </a:lnTo>
                    <a:lnTo>
                      <a:pt x="74" y="152"/>
                    </a:lnTo>
                    <a:lnTo>
                      <a:pt x="616" y="152"/>
                    </a:lnTo>
                    <a:lnTo>
                      <a:pt x="616" y="152"/>
                    </a:lnTo>
                    <a:lnTo>
                      <a:pt x="623" y="154"/>
                    </a:lnTo>
                    <a:lnTo>
                      <a:pt x="630" y="155"/>
                    </a:lnTo>
                    <a:lnTo>
                      <a:pt x="635" y="158"/>
                    </a:lnTo>
                    <a:lnTo>
                      <a:pt x="639" y="162"/>
                    </a:lnTo>
                    <a:lnTo>
                      <a:pt x="643" y="167"/>
                    </a:lnTo>
                    <a:lnTo>
                      <a:pt x="647" y="172"/>
                    </a:lnTo>
                    <a:lnTo>
                      <a:pt x="649" y="179"/>
                    </a:lnTo>
                    <a:lnTo>
                      <a:pt x="649" y="185"/>
                    </a:lnTo>
                    <a:lnTo>
                      <a:pt x="649" y="5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78" name="Freeform 160"/>
              <p:cNvSpPr>
                <a:spLocks noEditPoints="1"/>
              </p:cNvSpPr>
              <p:nvPr/>
            </p:nvSpPr>
            <p:spPr bwMode="auto">
              <a:xfrm>
                <a:off x="3046413" y="4298950"/>
                <a:ext cx="201613" cy="206375"/>
              </a:xfrm>
              <a:custGeom>
                <a:avLst/>
                <a:gdLst>
                  <a:gd name="T0" fmla="*/ 252 w 253"/>
                  <a:gd name="T1" fmla="*/ 103 h 262"/>
                  <a:gd name="T2" fmla="*/ 253 w 253"/>
                  <a:gd name="T3" fmla="*/ 97 h 262"/>
                  <a:gd name="T4" fmla="*/ 230 w 253"/>
                  <a:gd name="T5" fmla="*/ 51 h 262"/>
                  <a:gd name="T6" fmla="*/ 217 w 253"/>
                  <a:gd name="T7" fmla="*/ 38 h 262"/>
                  <a:gd name="T8" fmla="*/ 209 w 253"/>
                  <a:gd name="T9" fmla="*/ 38 h 262"/>
                  <a:gd name="T10" fmla="*/ 191 w 253"/>
                  <a:gd name="T11" fmla="*/ 40 h 262"/>
                  <a:gd name="T12" fmla="*/ 166 w 253"/>
                  <a:gd name="T13" fmla="*/ 18 h 262"/>
                  <a:gd name="T14" fmla="*/ 166 w 253"/>
                  <a:gd name="T15" fmla="*/ 11 h 262"/>
                  <a:gd name="T16" fmla="*/ 160 w 253"/>
                  <a:gd name="T17" fmla="*/ 4 h 262"/>
                  <a:gd name="T18" fmla="*/ 126 w 253"/>
                  <a:gd name="T19" fmla="*/ 0 h 262"/>
                  <a:gd name="T20" fmla="*/ 91 w 253"/>
                  <a:gd name="T21" fmla="*/ 5 h 262"/>
                  <a:gd name="T22" fmla="*/ 87 w 253"/>
                  <a:gd name="T23" fmla="*/ 14 h 262"/>
                  <a:gd name="T24" fmla="*/ 81 w 253"/>
                  <a:gd name="T25" fmla="*/ 30 h 262"/>
                  <a:gd name="T26" fmla="*/ 47 w 253"/>
                  <a:gd name="T27" fmla="*/ 40 h 262"/>
                  <a:gd name="T28" fmla="*/ 41 w 253"/>
                  <a:gd name="T29" fmla="*/ 36 h 262"/>
                  <a:gd name="T30" fmla="*/ 33 w 253"/>
                  <a:gd name="T31" fmla="*/ 39 h 262"/>
                  <a:gd name="T32" fmla="*/ 13 w 253"/>
                  <a:gd name="T33" fmla="*/ 66 h 262"/>
                  <a:gd name="T34" fmla="*/ 1 w 253"/>
                  <a:gd name="T35" fmla="*/ 97 h 262"/>
                  <a:gd name="T36" fmla="*/ 5 w 253"/>
                  <a:gd name="T37" fmla="*/ 107 h 262"/>
                  <a:gd name="T38" fmla="*/ 17 w 253"/>
                  <a:gd name="T39" fmla="*/ 109 h 262"/>
                  <a:gd name="T40" fmla="*/ 16 w 253"/>
                  <a:gd name="T41" fmla="*/ 142 h 262"/>
                  <a:gd name="T42" fmla="*/ 5 w 253"/>
                  <a:gd name="T43" fmla="*/ 155 h 262"/>
                  <a:gd name="T44" fmla="*/ 0 w 253"/>
                  <a:gd name="T45" fmla="*/ 163 h 262"/>
                  <a:gd name="T46" fmla="*/ 6 w 253"/>
                  <a:gd name="T47" fmla="*/ 181 h 262"/>
                  <a:gd name="T48" fmla="*/ 33 w 253"/>
                  <a:gd name="T49" fmla="*/ 223 h 262"/>
                  <a:gd name="T50" fmla="*/ 39 w 253"/>
                  <a:gd name="T51" fmla="*/ 225 h 262"/>
                  <a:gd name="T52" fmla="*/ 47 w 253"/>
                  <a:gd name="T53" fmla="*/ 221 h 262"/>
                  <a:gd name="T54" fmla="*/ 71 w 253"/>
                  <a:gd name="T55" fmla="*/ 227 h 262"/>
                  <a:gd name="T56" fmla="*/ 87 w 253"/>
                  <a:gd name="T57" fmla="*/ 245 h 262"/>
                  <a:gd name="T58" fmla="*/ 89 w 253"/>
                  <a:gd name="T59" fmla="*/ 254 h 262"/>
                  <a:gd name="T60" fmla="*/ 94 w 253"/>
                  <a:gd name="T61" fmla="*/ 258 h 262"/>
                  <a:gd name="T62" fmla="*/ 144 w 253"/>
                  <a:gd name="T63" fmla="*/ 260 h 262"/>
                  <a:gd name="T64" fmla="*/ 163 w 253"/>
                  <a:gd name="T65" fmla="*/ 256 h 262"/>
                  <a:gd name="T66" fmla="*/ 166 w 253"/>
                  <a:gd name="T67" fmla="*/ 248 h 262"/>
                  <a:gd name="T68" fmla="*/ 172 w 253"/>
                  <a:gd name="T69" fmla="*/ 232 h 262"/>
                  <a:gd name="T70" fmla="*/ 206 w 253"/>
                  <a:gd name="T71" fmla="*/ 221 h 262"/>
                  <a:gd name="T72" fmla="*/ 211 w 253"/>
                  <a:gd name="T73" fmla="*/ 225 h 262"/>
                  <a:gd name="T74" fmla="*/ 219 w 253"/>
                  <a:gd name="T75" fmla="*/ 223 h 262"/>
                  <a:gd name="T76" fmla="*/ 240 w 253"/>
                  <a:gd name="T77" fmla="*/ 197 h 262"/>
                  <a:gd name="T78" fmla="*/ 253 w 253"/>
                  <a:gd name="T79" fmla="*/ 166 h 262"/>
                  <a:gd name="T80" fmla="*/ 248 w 253"/>
                  <a:gd name="T81" fmla="*/ 155 h 262"/>
                  <a:gd name="T82" fmla="*/ 236 w 253"/>
                  <a:gd name="T83" fmla="*/ 152 h 262"/>
                  <a:gd name="T84" fmla="*/ 237 w 253"/>
                  <a:gd name="T85" fmla="*/ 120 h 262"/>
                  <a:gd name="T86" fmla="*/ 248 w 253"/>
                  <a:gd name="T87" fmla="*/ 107 h 262"/>
                  <a:gd name="T88" fmla="*/ 114 w 253"/>
                  <a:gd name="T89" fmla="*/ 191 h 262"/>
                  <a:gd name="T90" fmla="*/ 75 w 253"/>
                  <a:gd name="T91" fmla="*/ 166 h 262"/>
                  <a:gd name="T92" fmla="*/ 64 w 253"/>
                  <a:gd name="T93" fmla="*/ 131 h 262"/>
                  <a:gd name="T94" fmla="*/ 83 w 253"/>
                  <a:gd name="T95" fmla="*/ 88 h 262"/>
                  <a:gd name="T96" fmla="*/ 126 w 253"/>
                  <a:gd name="T97" fmla="*/ 70 h 262"/>
                  <a:gd name="T98" fmla="*/ 161 w 253"/>
                  <a:gd name="T99" fmla="*/ 80 h 262"/>
                  <a:gd name="T100" fmla="*/ 187 w 253"/>
                  <a:gd name="T101" fmla="*/ 119 h 262"/>
                  <a:gd name="T102" fmla="*/ 183 w 253"/>
                  <a:gd name="T103" fmla="*/ 155 h 262"/>
                  <a:gd name="T104" fmla="*/ 151 w 253"/>
                  <a:gd name="T105" fmla="*/ 18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3" h="262">
                    <a:moveTo>
                      <a:pt x="248" y="107"/>
                    </a:moveTo>
                    <a:lnTo>
                      <a:pt x="248" y="107"/>
                    </a:lnTo>
                    <a:lnTo>
                      <a:pt x="250" y="105"/>
                    </a:lnTo>
                    <a:lnTo>
                      <a:pt x="252" y="103"/>
                    </a:lnTo>
                    <a:lnTo>
                      <a:pt x="253" y="100"/>
                    </a:lnTo>
                    <a:lnTo>
                      <a:pt x="253" y="97"/>
                    </a:lnTo>
                    <a:lnTo>
                      <a:pt x="253" y="97"/>
                    </a:lnTo>
                    <a:lnTo>
                      <a:pt x="253" y="97"/>
                    </a:lnTo>
                    <a:lnTo>
                      <a:pt x="246" y="81"/>
                    </a:lnTo>
                    <a:lnTo>
                      <a:pt x="240" y="66"/>
                    </a:lnTo>
                    <a:lnTo>
                      <a:pt x="240" y="66"/>
                    </a:lnTo>
                    <a:lnTo>
                      <a:pt x="230" y="51"/>
                    </a:lnTo>
                    <a:lnTo>
                      <a:pt x="219" y="39"/>
                    </a:lnTo>
                    <a:lnTo>
                      <a:pt x="219" y="39"/>
                    </a:lnTo>
                    <a:lnTo>
                      <a:pt x="219" y="39"/>
                    </a:lnTo>
                    <a:lnTo>
                      <a:pt x="217" y="38"/>
                    </a:lnTo>
                    <a:lnTo>
                      <a:pt x="214" y="36"/>
                    </a:lnTo>
                    <a:lnTo>
                      <a:pt x="211" y="36"/>
                    </a:lnTo>
                    <a:lnTo>
                      <a:pt x="209" y="38"/>
                    </a:lnTo>
                    <a:lnTo>
                      <a:pt x="209" y="38"/>
                    </a:lnTo>
                    <a:lnTo>
                      <a:pt x="206" y="40"/>
                    </a:lnTo>
                    <a:lnTo>
                      <a:pt x="199" y="47"/>
                    </a:lnTo>
                    <a:lnTo>
                      <a:pt x="199" y="47"/>
                    </a:lnTo>
                    <a:lnTo>
                      <a:pt x="191" y="40"/>
                    </a:lnTo>
                    <a:lnTo>
                      <a:pt x="182" y="35"/>
                    </a:lnTo>
                    <a:lnTo>
                      <a:pt x="172" y="30"/>
                    </a:lnTo>
                    <a:lnTo>
                      <a:pt x="163" y="26"/>
                    </a:lnTo>
                    <a:lnTo>
                      <a:pt x="166" y="18"/>
                    </a:lnTo>
                    <a:lnTo>
                      <a:pt x="166" y="18"/>
                    </a:lnTo>
                    <a:lnTo>
                      <a:pt x="166" y="14"/>
                    </a:lnTo>
                    <a:lnTo>
                      <a:pt x="166" y="14"/>
                    </a:lnTo>
                    <a:lnTo>
                      <a:pt x="166" y="11"/>
                    </a:lnTo>
                    <a:lnTo>
                      <a:pt x="164" y="8"/>
                    </a:lnTo>
                    <a:lnTo>
                      <a:pt x="163" y="5"/>
                    </a:lnTo>
                    <a:lnTo>
                      <a:pt x="160" y="4"/>
                    </a:lnTo>
                    <a:lnTo>
                      <a:pt x="160" y="4"/>
                    </a:lnTo>
                    <a:lnTo>
                      <a:pt x="160" y="4"/>
                    </a:lnTo>
                    <a:lnTo>
                      <a:pt x="144" y="1"/>
                    </a:lnTo>
                    <a:lnTo>
                      <a:pt x="126" y="0"/>
                    </a:lnTo>
                    <a:lnTo>
                      <a:pt x="126" y="0"/>
                    </a:lnTo>
                    <a:lnTo>
                      <a:pt x="110" y="1"/>
                    </a:lnTo>
                    <a:lnTo>
                      <a:pt x="93" y="4"/>
                    </a:lnTo>
                    <a:lnTo>
                      <a:pt x="93" y="4"/>
                    </a:lnTo>
                    <a:lnTo>
                      <a:pt x="91" y="5"/>
                    </a:lnTo>
                    <a:lnTo>
                      <a:pt x="89" y="8"/>
                    </a:lnTo>
                    <a:lnTo>
                      <a:pt x="87" y="11"/>
                    </a:lnTo>
                    <a:lnTo>
                      <a:pt x="87" y="14"/>
                    </a:lnTo>
                    <a:lnTo>
                      <a:pt x="87" y="14"/>
                    </a:lnTo>
                    <a:lnTo>
                      <a:pt x="87" y="18"/>
                    </a:lnTo>
                    <a:lnTo>
                      <a:pt x="91" y="26"/>
                    </a:lnTo>
                    <a:lnTo>
                      <a:pt x="91" y="26"/>
                    </a:lnTo>
                    <a:lnTo>
                      <a:pt x="81" y="30"/>
                    </a:lnTo>
                    <a:lnTo>
                      <a:pt x="71" y="35"/>
                    </a:lnTo>
                    <a:lnTo>
                      <a:pt x="62" y="40"/>
                    </a:lnTo>
                    <a:lnTo>
                      <a:pt x="54" y="47"/>
                    </a:lnTo>
                    <a:lnTo>
                      <a:pt x="47" y="40"/>
                    </a:lnTo>
                    <a:lnTo>
                      <a:pt x="47" y="40"/>
                    </a:lnTo>
                    <a:lnTo>
                      <a:pt x="44" y="38"/>
                    </a:lnTo>
                    <a:lnTo>
                      <a:pt x="44" y="38"/>
                    </a:lnTo>
                    <a:lnTo>
                      <a:pt x="41" y="36"/>
                    </a:lnTo>
                    <a:lnTo>
                      <a:pt x="39" y="36"/>
                    </a:lnTo>
                    <a:lnTo>
                      <a:pt x="36" y="38"/>
                    </a:lnTo>
                    <a:lnTo>
                      <a:pt x="33" y="39"/>
                    </a:lnTo>
                    <a:lnTo>
                      <a:pt x="33" y="39"/>
                    </a:lnTo>
                    <a:lnTo>
                      <a:pt x="33" y="39"/>
                    </a:lnTo>
                    <a:lnTo>
                      <a:pt x="23" y="51"/>
                    </a:lnTo>
                    <a:lnTo>
                      <a:pt x="13" y="66"/>
                    </a:lnTo>
                    <a:lnTo>
                      <a:pt x="13" y="66"/>
                    </a:lnTo>
                    <a:lnTo>
                      <a:pt x="6" y="81"/>
                    </a:lnTo>
                    <a:lnTo>
                      <a:pt x="1" y="97"/>
                    </a:lnTo>
                    <a:lnTo>
                      <a:pt x="1" y="97"/>
                    </a:lnTo>
                    <a:lnTo>
                      <a:pt x="1" y="97"/>
                    </a:lnTo>
                    <a:lnTo>
                      <a:pt x="0" y="100"/>
                    </a:lnTo>
                    <a:lnTo>
                      <a:pt x="1" y="103"/>
                    </a:lnTo>
                    <a:lnTo>
                      <a:pt x="2" y="105"/>
                    </a:lnTo>
                    <a:lnTo>
                      <a:pt x="5" y="107"/>
                    </a:lnTo>
                    <a:lnTo>
                      <a:pt x="5" y="107"/>
                    </a:lnTo>
                    <a:lnTo>
                      <a:pt x="9" y="108"/>
                    </a:lnTo>
                    <a:lnTo>
                      <a:pt x="17" y="109"/>
                    </a:lnTo>
                    <a:lnTo>
                      <a:pt x="17" y="109"/>
                    </a:lnTo>
                    <a:lnTo>
                      <a:pt x="16" y="120"/>
                    </a:lnTo>
                    <a:lnTo>
                      <a:pt x="16" y="131"/>
                    </a:lnTo>
                    <a:lnTo>
                      <a:pt x="16" y="131"/>
                    </a:lnTo>
                    <a:lnTo>
                      <a:pt x="16" y="142"/>
                    </a:lnTo>
                    <a:lnTo>
                      <a:pt x="17" y="152"/>
                    </a:lnTo>
                    <a:lnTo>
                      <a:pt x="9" y="154"/>
                    </a:lnTo>
                    <a:lnTo>
                      <a:pt x="9" y="154"/>
                    </a:lnTo>
                    <a:lnTo>
                      <a:pt x="5" y="155"/>
                    </a:lnTo>
                    <a:lnTo>
                      <a:pt x="5" y="155"/>
                    </a:lnTo>
                    <a:lnTo>
                      <a:pt x="2" y="158"/>
                    </a:lnTo>
                    <a:lnTo>
                      <a:pt x="1" y="160"/>
                    </a:lnTo>
                    <a:lnTo>
                      <a:pt x="0" y="163"/>
                    </a:lnTo>
                    <a:lnTo>
                      <a:pt x="1" y="166"/>
                    </a:lnTo>
                    <a:lnTo>
                      <a:pt x="1" y="166"/>
                    </a:lnTo>
                    <a:lnTo>
                      <a:pt x="1" y="166"/>
                    </a:lnTo>
                    <a:lnTo>
                      <a:pt x="6" y="181"/>
                    </a:lnTo>
                    <a:lnTo>
                      <a:pt x="13" y="197"/>
                    </a:lnTo>
                    <a:lnTo>
                      <a:pt x="13" y="197"/>
                    </a:lnTo>
                    <a:lnTo>
                      <a:pt x="23" y="210"/>
                    </a:lnTo>
                    <a:lnTo>
                      <a:pt x="33" y="223"/>
                    </a:lnTo>
                    <a:lnTo>
                      <a:pt x="33" y="223"/>
                    </a:lnTo>
                    <a:lnTo>
                      <a:pt x="33" y="223"/>
                    </a:lnTo>
                    <a:lnTo>
                      <a:pt x="36" y="224"/>
                    </a:lnTo>
                    <a:lnTo>
                      <a:pt x="39" y="225"/>
                    </a:lnTo>
                    <a:lnTo>
                      <a:pt x="41" y="225"/>
                    </a:lnTo>
                    <a:lnTo>
                      <a:pt x="44" y="224"/>
                    </a:lnTo>
                    <a:lnTo>
                      <a:pt x="44" y="224"/>
                    </a:lnTo>
                    <a:lnTo>
                      <a:pt x="47" y="221"/>
                    </a:lnTo>
                    <a:lnTo>
                      <a:pt x="54" y="214"/>
                    </a:lnTo>
                    <a:lnTo>
                      <a:pt x="54" y="214"/>
                    </a:lnTo>
                    <a:lnTo>
                      <a:pt x="62" y="221"/>
                    </a:lnTo>
                    <a:lnTo>
                      <a:pt x="71" y="227"/>
                    </a:lnTo>
                    <a:lnTo>
                      <a:pt x="81" y="232"/>
                    </a:lnTo>
                    <a:lnTo>
                      <a:pt x="91" y="236"/>
                    </a:lnTo>
                    <a:lnTo>
                      <a:pt x="87" y="245"/>
                    </a:lnTo>
                    <a:lnTo>
                      <a:pt x="87" y="245"/>
                    </a:lnTo>
                    <a:lnTo>
                      <a:pt x="87" y="248"/>
                    </a:lnTo>
                    <a:lnTo>
                      <a:pt x="87" y="248"/>
                    </a:lnTo>
                    <a:lnTo>
                      <a:pt x="87" y="252"/>
                    </a:lnTo>
                    <a:lnTo>
                      <a:pt x="89" y="254"/>
                    </a:lnTo>
                    <a:lnTo>
                      <a:pt x="91" y="256"/>
                    </a:lnTo>
                    <a:lnTo>
                      <a:pt x="94" y="258"/>
                    </a:lnTo>
                    <a:lnTo>
                      <a:pt x="94" y="258"/>
                    </a:lnTo>
                    <a:lnTo>
                      <a:pt x="94" y="258"/>
                    </a:lnTo>
                    <a:lnTo>
                      <a:pt x="110" y="260"/>
                    </a:lnTo>
                    <a:lnTo>
                      <a:pt x="126" y="262"/>
                    </a:lnTo>
                    <a:lnTo>
                      <a:pt x="126" y="262"/>
                    </a:lnTo>
                    <a:lnTo>
                      <a:pt x="144" y="260"/>
                    </a:lnTo>
                    <a:lnTo>
                      <a:pt x="160" y="258"/>
                    </a:lnTo>
                    <a:lnTo>
                      <a:pt x="160" y="258"/>
                    </a:lnTo>
                    <a:lnTo>
                      <a:pt x="160" y="258"/>
                    </a:lnTo>
                    <a:lnTo>
                      <a:pt x="163" y="256"/>
                    </a:lnTo>
                    <a:lnTo>
                      <a:pt x="164" y="254"/>
                    </a:lnTo>
                    <a:lnTo>
                      <a:pt x="166" y="252"/>
                    </a:lnTo>
                    <a:lnTo>
                      <a:pt x="166" y="248"/>
                    </a:lnTo>
                    <a:lnTo>
                      <a:pt x="166" y="248"/>
                    </a:lnTo>
                    <a:lnTo>
                      <a:pt x="166" y="245"/>
                    </a:lnTo>
                    <a:lnTo>
                      <a:pt x="163" y="236"/>
                    </a:lnTo>
                    <a:lnTo>
                      <a:pt x="163" y="236"/>
                    </a:lnTo>
                    <a:lnTo>
                      <a:pt x="172" y="232"/>
                    </a:lnTo>
                    <a:lnTo>
                      <a:pt x="182" y="227"/>
                    </a:lnTo>
                    <a:lnTo>
                      <a:pt x="191" y="221"/>
                    </a:lnTo>
                    <a:lnTo>
                      <a:pt x="199" y="214"/>
                    </a:lnTo>
                    <a:lnTo>
                      <a:pt x="206" y="221"/>
                    </a:lnTo>
                    <a:lnTo>
                      <a:pt x="206" y="221"/>
                    </a:lnTo>
                    <a:lnTo>
                      <a:pt x="209" y="224"/>
                    </a:lnTo>
                    <a:lnTo>
                      <a:pt x="209" y="224"/>
                    </a:lnTo>
                    <a:lnTo>
                      <a:pt x="211" y="225"/>
                    </a:lnTo>
                    <a:lnTo>
                      <a:pt x="214" y="225"/>
                    </a:lnTo>
                    <a:lnTo>
                      <a:pt x="217" y="224"/>
                    </a:lnTo>
                    <a:lnTo>
                      <a:pt x="219" y="223"/>
                    </a:lnTo>
                    <a:lnTo>
                      <a:pt x="219" y="223"/>
                    </a:lnTo>
                    <a:lnTo>
                      <a:pt x="219" y="223"/>
                    </a:lnTo>
                    <a:lnTo>
                      <a:pt x="230" y="210"/>
                    </a:lnTo>
                    <a:lnTo>
                      <a:pt x="240" y="197"/>
                    </a:lnTo>
                    <a:lnTo>
                      <a:pt x="240" y="197"/>
                    </a:lnTo>
                    <a:lnTo>
                      <a:pt x="246" y="181"/>
                    </a:lnTo>
                    <a:lnTo>
                      <a:pt x="253" y="166"/>
                    </a:lnTo>
                    <a:lnTo>
                      <a:pt x="253" y="166"/>
                    </a:lnTo>
                    <a:lnTo>
                      <a:pt x="253" y="166"/>
                    </a:lnTo>
                    <a:lnTo>
                      <a:pt x="253" y="163"/>
                    </a:lnTo>
                    <a:lnTo>
                      <a:pt x="252" y="160"/>
                    </a:lnTo>
                    <a:lnTo>
                      <a:pt x="250" y="158"/>
                    </a:lnTo>
                    <a:lnTo>
                      <a:pt x="248" y="155"/>
                    </a:lnTo>
                    <a:lnTo>
                      <a:pt x="248" y="155"/>
                    </a:lnTo>
                    <a:lnTo>
                      <a:pt x="245" y="154"/>
                    </a:lnTo>
                    <a:lnTo>
                      <a:pt x="236" y="152"/>
                    </a:lnTo>
                    <a:lnTo>
                      <a:pt x="236" y="152"/>
                    </a:lnTo>
                    <a:lnTo>
                      <a:pt x="237" y="142"/>
                    </a:lnTo>
                    <a:lnTo>
                      <a:pt x="237" y="131"/>
                    </a:lnTo>
                    <a:lnTo>
                      <a:pt x="237" y="131"/>
                    </a:lnTo>
                    <a:lnTo>
                      <a:pt x="237" y="120"/>
                    </a:lnTo>
                    <a:lnTo>
                      <a:pt x="236" y="109"/>
                    </a:lnTo>
                    <a:lnTo>
                      <a:pt x="245" y="108"/>
                    </a:lnTo>
                    <a:lnTo>
                      <a:pt x="245" y="108"/>
                    </a:lnTo>
                    <a:lnTo>
                      <a:pt x="248" y="107"/>
                    </a:lnTo>
                    <a:lnTo>
                      <a:pt x="248" y="107"/>
                    </a:lnTo>
                    <a:close/>
                    <a:moveTo>
                      <a:pt x="126" y="193"/>
                    </a:moveTo>
                    <a:lnTo>
                      <a:pt x="126" y="193"/>
                    </a:lnTo>
                    <a:lnTo>
                      <a:pt x="114" y="191"/>
                    </a:lnTo>
                    <a:lnTo>
                      <a:pt x="102" y="187"/>
                    </a:lnTo>
                    <a:lnTo>
                      <a:pt x="93" y="182"/>
                    </a:lnTo>
                    <a:lnTo>
                      <a:pt x="83" y="174"/>
                    </a:lnTo>
                    <a:lnTo>
                      <a:pt x="75" y="166"/>
                    </a:lnTo>
                    <a:lnTo>
                      <a:pt x="70" y="155"/>
                    </a:lnTo>
                    <a:lnTo>
                      <a:pt x="66" y="143"/>
                    </a:lnTo>
                    <a:lnTo>
                      <a:pt x="64" y="131"/>
                    </a:lnTo>
                    <a:lnTo>
                      <a:pt x="64" y="131"/>
                    </a:lnTo>
                    <a:lnTo>
                      <a:pt x="66" y="119"/>
                    </a:lnTo>
                    <a:lnTo>
                      <a:pt x="70" y="107"/>
                    </a:lnTo>
                    <a:lnTo>
                      <a:pt x="75" y="97"/>
                    </a:lnTo>
                    <a:lnTo>
                      <a:pt x="83" y="88"/>
                    </a:lnTo>
                    <a:lnTo>
                      <a:pt x="93" y="80"/>
                    </a:lnTo>
                    <a:lnTo>
                      <a:pt x="102" y="74"/>
                    </a:lnTo>
                    <a:lnTo>
                      <a:pt x="114" y="70"/>
                    </a:lnTo>
                    <a:lnTo>
                      <a:pt x="126" y="70"/>
                    </a:lnTo>
                    <a:lnTo>
                      <a:pt x="126" y="70"/>
                    </a:lnTo>
                    <a:lnTo>
                      <a:pt x="139" y="70"/>
                    </a:lnTo>
                    <a:lnTo>
                      <a:pt x="151" y="74"/>
                    </a:lnTo>
                    <a:lnTo>
                      <a:pt x="161" y="80"/>
                    </a:lnTo>
                    <a:lnTo>
                      <a:pt x="170" y="88"/>
                    </a:lnTo>
                    <a:lnTo>
                      <a:pt x="178" y="97"/>
                    </a:lnTo>
                    <a:lnTo>
                      <a:pt x="183" y="107"/>
                    </a:lnTo>
                    <a:lnTo>
                      <a:pt x="187" y="119"/>
                    </a:lnTo>
                    <a:lnTo>
                      <a:pt x="188" y="131"/>
                    </a:lnTo>
                    <a:lnTo>
                      <a:pt x="188" y="131"/>
                    </a:lnTo>
                    <a:lnTo>
                      <a:pt x="187" y="143"/>
                    </a:lnTo>
                    <a:lnTo>
                      <a:pt x="183" y="155"/>
                    </a:lnTo>
                    <a:lnTo>
                      <a:pt x="178" y="166"/>
                    </a:lnTo>
                    <a:lnTo>
                      <a:pt x="170" y="174"/>
                    </a:lnTo>
                    <a:lnTo>
                      <a:pt x="161" y="182"/>
                    </a:lnTo>
                    <a:lnTo>
                      <a:pt x="151" y="187"/>
                    </a:lnTo>
                    <a:lnTo>
                      <a:pt x="139" y="191"/>
                    </a:lnTo>
                    <a:lnTo>
                      <a:pt x="126" y="193"/>
                    </a:lnTo>
                    <a:lnTo>
                      <a:pt x="126" y="19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79" name="Freeform 161"/>
              <p:cNvSpPr>
                <a:spLocks noEditPoints="1"/>
              </p:cNvSpPr>
              <p:nvPr/>
            </p:nvSpPr>
            <p:spPr bwMode="auto">
              <a:xfrm>
                <a:off x="3236913" y="4249738"/>
                <a:ext cx="112713" cy="115888"/>
              </a:xfrm>
              <a:custGeom>
                <a:avLst/>
                <a:gdLst>
                  <a:gd name="T0" fmla="*/ 129 w 141"/>
                  <a:gd name="T1" fmla="*/ 85 h 146"/>
                  <a:gd name="T2" fmla="*/ 129 w 141"/>
                  <a:gd name="T3" fmla="*/ 62 h 146"/>
                  <a:gd name="T4" fmla="*/ 139 w 141"/>
                  <a:gd name="T5" fmla="*/ 60 h 146"/>
                  <a:gd name="T6" fmla="*/ 141 w 141"/>
                  <a:gd name="T7" fmla="*/ 54 h 146"/>
                  <a:gd name="T8" fmla="*/ 139 w 141"/>
                  <a:gd name="T9" fmla="*/ 46 h 146"/>
                  <a:gd name="T10" fmla="*/ 129 w 141"/>
                  <a:gd name="T11" fmla="*/ 29 h 146"/>
                  <a:gd name="T12" fmla="*/ 122 w 141"/>
                  <a:gd name="T13" fmla="*/ 22 h 146"/>
                  <a:gd name="T14" fmla="*/ 117 w 141"/>
                  <a:gd name="T15" fmla="*/ 22 h 146"/>
                  <a:gd name="T16" fmla="*/ 110 w 141"/>
                  <a:gd name="T17" fmla="*/ 29 h 146"/>
                  <a:gd name="T18" fmla="*/ 93 w 141"/>
                  <a:gd name="T19" fmla="*/ 10 h 146"/>
                  <a:gd name="T20" fmla="*/ 93 w 141"/>
                  <a:gd name="T21" fmla="*/ 8 h 146"/>
                  <a:gd name="T22" fmla="*/ 89 w 141"/>
                  <a:gd name="T23" fmla="*/ 3 h 146"/>
                  <a:gd name="T24" fmla="*/ 71 w 141"/>
                  <a:gd name="T25" fmla="*/ 0 h 146"/>
                  <a:gd name="T26" fmla="*/ 52 w 141"/>
                  <a:gd name="T27" fmla="*/ 3 h 146"/>
                  <a:gd name="T28" fmla="*/ 50 w 141"/>
                  <a:gd name="T29" fmla="*/ 4 h 146"/>
                  <a:gd name="T30" fmla="*/ 50 w 141"/>
                  <a:gd name="T31" fmla="*/ 10 h 146"/>
                  <a:gd name="T32" fmla="*/ 41 w 141"/>
                  <a:gd name="T33" fmla="*/ 22 h 146"/>
                  <a:gd name="T34" fmla="*/ 27 w 141"/>
                  <a:gd name="T35" fmla="*/ 23 h 146"/>
                  <a:gd name="T36" fmla="*/ 21 w 141"/>
                  <a:gd name="T37" fmla="*/ 21 h 146"/>
                  <a:gd name="T38" fmla="*/ 19 w 141"/>
                  <a:gd name="T39" fmla="*/ 22 h 146"/>
                  <a:gd name="T40" fmla="*/ 8 w 141"/>
                  <a:gd name="T41" fmla="*/ 37 h 146"/>
                  <a:gd name="T42" fmla="*/ 0 w 141"/>
                  <a:gd name="T43" fmla="*/ 54 h 146"/>
                  <a:gd name="T44" fmla="*/ 2 w 141"/>
                  <a:gd name="T45" fmla="*/ 60 h 146"/>
                  <a:gd name="T46" fmla="*/ 13 w 141"/>
                  <a:gd name="T47" fmla="*/ 62 h 146"/>
                  <a:gd name="T48" fmla="*/ 12 w 141"/>
                  <a:gd name="T49" fmla="*/ 73 h 146"/>
                  <a:gd name="T50" fmla="*/ 5 w 141"/>
                  <a:gd name="T51" fmla="*/ 87 h 146"/>
                  <a:gd name="T52" fmla="*/ 1 w 141"/>
                  <a:gd name="T53" fmla="*/ 89 h 146"/>
                  <a:gd name="T54" fmla="*/ 0 w 141"/>
                  <a:gd name="T55" fmla="*/ 93 h 146"/>
                  <a:gd name="T56" fmla="*/ 8 w 141"/>
                  <a:gd name="T57" fmla="*/ 110 h 146"/>
                  <a:gd name="T58" fmla="*/ 19 w 141"/>
                  <a:gd name="T59" fmla="*/ 124 h 146"/>
                  <a:gd name="T60" fmla="*/ 25 w 141"/>
                  <a:gd name="T61" fmla="*/ 126 h 146"/>
                  <a:gd name="T62" fmla="*/ 32 w 141"/>
                  <a:gd name="T63" fmla="*/ 118 h 146"/>
                  <a:gd name="T64" fmla="*/ 52 w 141"/>
                  <a:gd name="T65" fmla="*/ 130 h 146"/>
                  <a:gd name="T66" fmla="*/ 48 w 141"/>
                  <a:gd name="T67" fmla="*/ 139 h 146"/>
                  <a:gd name="T68" fmla="*/ 52 w 141"/>
                  <a:gd name="T69" fmla="*/ 145 h 146"/>
                  <a:gd name="T70" fmla="*/ 62 w 141"/>
                  <a:gd name="T71" fmla="*/ 146 h 146"/>
                  <a:gd name="T72" fmla="*/ 81 w 141"/>
                  <a:gd name="T73" fmla="*/ 146 h 146"/>
                  <a:gd name="T74" fmla="*/ 89 w 141"/>
                  <a:gd name="T75" fmla="*/ 145 h 146"/>
                  <a:gd name="T76" fmla="*/ 93 w 141"/>
                  <a:gd name="T77" fmla="*/ 139 h 146"/>
                  <a:gd name="T78" fmla="*/ 90 w 141"/>
                  <a:gd name="T79" fmla="*/ 130 h 146"/>
                  <a:gd name="T80" fmla="*/ 116 w 141"/>
                  <a:gd name="T81" fmla="*/ 124 h 146"/>
                  <a:gd name="T82" fmla="*/ 117 w 141"/>
                  <a:gd name="T83" fmla="*/ 126 h 146"/>
                  <a:gd name="T84" fmla="*/ 122 w 141"/>
                  <a:gd name="T85" fmla="*/ 124 h 146"/>
                  <a:gd name="T86" fmla="*/ 135 w 141"/>
                  <a:gd name="T87" fmla="*/ 110 h 146"/>
                  <a:gd name="T88" fmla="*/ 141 w 141"/>
                  <a:gd name="T89" fmla="*/ 93 h 146"/>
                  <a:gd name="T90" fmla="*/ 141 w 141"/>
                  <a:gd name="T91" fmla="*/ 89 h 146"/>
                  <a:gd name="T92" fmla="*/ 137 w 141"/>
                  <a:gd name="T93" fmla="*/ 87 h 146"/>
                  <a:gd name="T94" fmla="*/ 71 w 141"/>
                  <a:gd name="T95" fmla="*/ 110 h 146"/>
                  <a:gd name="T96" fmla="*/ 51 w 141"/>
                  <a:gd name="T97" fmla="*/ 103 h 146"/>
                  <a:gd name="T98" fmla="*/ 37 w 141"/>
                  <a:gd name="T99" fmla="*/ 88 h 146"/>
                  <a:gd name="T100" fmla="*/ 35 w 141"/>
                  <a:gd name="T101" fmla="*/ 73 h 146"/>
                  <a:gd name="T102" fmla="*/ 41 w 141"/>
                  <a:gd name="T103" fmla="*/ 53 h 146"/>
                  <a:gd name="T104" fmla="*/ 56 w 141"/>
                  <a:gd name="T105" fmla="*/ 41 h 146"/>
                  <a:gd name="T106" fmla="*/ 71 w 141"/>
                  <a:gd name="T107" fmla="*/ 38 h 146"/>
                  <a:gd name="T108" fmla="*/ 91 w 141"/>
                  <a:gd name="T109" fmla="*/ 44 h 146"/>
                  <a:gd name="T110" fmla="*/ 104 w 141"/>
                  <a:gd name="T111" fmla="*/ 60 h 146"/>
                  <a:gd name="T112" fmla="*/ 106 w 141"/>
                  <a:gd name="T113" fmla="*/ 73 h 146"/>
                  <a:gd name="T114" fmla="*/ 101 w 141"/>
                  <a:gd name="T115" fmla="*/ 93 h 146"/>
                  <a:gd name="T116" fmla="*/ 85 w 141"/>
                  <a:gd name="T117" fmla="*/ 107 h 146"/>
                  <a:gd name="T118" fmla="*/ 71 w 141"/>
                  <a:gd name="T119" fmla="*/ 11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1" h="146">
                    <a:moveTo>
                      <a:pt x="137" y="87"/>
                    </a:moveTo>
                    <a:lnTo>
                      <a:pt x="129" y="85"/>
                    </a:lnTo>
                    <a:lnTo>
                      <a:pt x="129" y="85"/>
                    </a:lnTo>
                    <a:lnTo>
                      <a:pt x="130" y="73"/>
                    </a:lnTo>
                    <a:lnTo>
                      <a:pt x="130" y="73"/>
                    </a:lnTo>
                    <a:lnTo>
                      <a:pt x="129" y="62"/>
                    </a:lnTo>
                    <a:lnTo>
                      <a:pt x="137" y="61"/>
                    </a:lnTo>
                    <a:lnTo>
                      <a:pt x="137" y="61"/>
                    </a:lnTo>
                    <a:lnTo>
                      <a:pt x="139" y="60"/>
                    </a:lnTo>
                    <a:lnTo>
                      <a:pt x="139" y="60"/>
                    </a:lnTo>
                    <a:lnTo>
                      <a:pt x="141" y="57"/>
                    </a:lnTo>
                    <a:lnTo>
                      <a:pt x="141" y="54"/>
                    </a:lnTo>
                    <a:lnTo>
                      <a:pt x="141" y="54"/>
                    </a:lnTo>
                    <a:lnTo>
                      <a:pt x="141" y="54"/>
                    </a:lnTo>
                    <a:lnTo>
                      <a:pt x="139" y="46"/>
                    </a:lnTo>
                    <a:lnTo>
                      <a:pt x="135" y="37"/>
                    </a:lnTo>
                    <a:lnTo>
                      <a:pt x="135" y="37"/>
                    </a:lnTo>
                    <a:lnTo>
                      <a:pt x="129" y="29"/>
                    </a:lnTo>
                    <a:lnTo>
                      <a:pt x="122" y="22"/>
                    </a:lnTo>
                    <a:lnTo>
                      <a:pt x="122" y="22"/>
                    </a:lnTo>
                    <a:lnTo>
                      <a:pt x="122" y="22"/>
                    </a:lnTo>
                    <a:lnTo>
                      <a:pt x="120" y="21"/>
                    </a:lnTo>
                    <a:lnTo>
                      <a:pt x="117" y="22"/>
                    </a:lnTo>
                    <a:lnTo>
                      <a:pt x="117" y="22"/>
                    </a:lnTo>
                    <a:lnTo>
                      <a:pt x="116" y="23"/>
                    </a:lnTo>
                    <a:lnTo>
                      <a:pt x="110" y="29"/>
                    </a:lnTo>
                    <a:lnTo>
                      <a:pt x="110" y="29"/>
                    </a:lnTo>
                    <a:lnTo>
                      <a:pt x="101" y="22"/>
                    </a:lnTo>
                    <a:lnTo>
                      <a:pt x="90" y="18"/>
                    </a:lnTo>
                    <a:lnTo>
                      <a:pt x="93" y="10"/>
                    </a:lnTo>
                    <a:lnTo>
                      <a:pt x="93" y="10"/>
                    </a:lnTo>
                    <a:lnTo>
                      <a:pt x="93" y="8"/>
                    </a:lnTo>
                    <a:lnTo>
                      <a:pt x="93" y="8"/>
                    </a:lnTo>
                    <a:lnTo>
                      <a:pt x="91" y="4"/>
                    </a:lnTo>
                    <a:lnTo>
                      <a:pt x="89" y="3"/>
                    </a:lnTo>
                    <a:lnTo>
                      <a:pt x="89" y="3"/>
                    </a:lnTo>
                    <a:lnTo>
                      <a:pt x="89" y="3"/>
                    </a:lnTo>
                    <a:lnTo>
                      <a:pt x="81" y="2"/>
                    </a:lnTo>
                    <a:lnTo>
                      <a:pt x="71" y="0"/>
                    </a:lnTo>
                    <a:lnTo>
                      <a:pt x="71" y="0"/>
                    </a:lnTo>
                    <a:lnTo>
                      <a:pt x="62" y="2"/>
                    </a:lnTo>
                    <a:lnTo>
                      <a:pt x="52" y="3"/>
                    </a:lnTo>
                    <a:lnTo>
                      <a:pt x="52" y="3"/>
                    </a:lnTo>
                    <a:lnTo>
                      <a:pt x="52" y="3"/>
                    </a:lnTo>
                    <a:lnTo>
                      <a:pt x="50" y="4"/>
                    </a:lnTo>
                    <a:lnTo>
                      <a:pt x="48" y="8"/>
                    </a:lnTo>
                    <a:lnTo>
                      <a:pt x="48" y="8"/>
                    </a:lnTo>
                    <a:lnTo>
                      <a:pt x="50" y="10"/>
                    </a:lnTo>
                    <a:lnTo>
                      <a:pt x="52" y="18"/>
                    </a:lnTo>
                    <a:lnTo>
                      <a:pt x="52" y="18"/>
                    </a:lnTo>
                    <a:lnTo>
                      <a:pt x="41" y="22"/>
                    </a:lnTo>
                    <a:lnTo>
                      <a:pt x="32" y="29"/>
                    </a:lnTo>
                    <a:lnTo>
                      <a:pt x="27" y="23"/>
                    </a:lnTo>
                    <a:lnTo>
                      <a:pt x="27" y="23"/>
                    </a:lnTo>
                    <a:lnTo>
                      <a:pt x="25" y="22"/>
                    </a:lnTo>
                    <a:lnTo>
                      <a:pt x="25" y="22"/>
                    </a:lnTo>
                    <a:lnTo>
                      <a:pt x="21" y="21"/>
                    </a:lnTo>
                    <a:lnTo>
                      <a:pt x="19" y="22"/>
                    </a:lnTo>
                    <a:lnTo>
                      <a:pt x="19" y="22"/>
                    </a:lnTo>
                    <a:lnTo>
                      <a:pt x="19" y="22"/>
                    </a:lnTo>
                    <a:lnTo>
                      <a:pt x="13" y="29"/>
                    </a:lnTo>
                    <a:lnTo>
                      <a:pt x="8" y="37"/>
                    </a:lnTo>
                    <a:lnTo>
                      <a:pt x="8" y="37"/>
                    </a:lnTo>
                    <a:lnTo>
                      <a:pt x="4" y="46"/>
                    </a:lnTo>
                    <a:lnTo>
                      <a:pt x="0" y="54"/>
                    </a:lnTo>
                    <a:lnTo>
                      <a:pt x="0" y="54"/>
                    </a:lnTo>
                    <a:lnTo>
                      <a:pt x="0" y="54"/>
                    </a:lnTo>
                    <a:lnTo>
                      <a:pt x="1" y="57"/>
                    </a:lnTo>
                    <a:lnTo>
                      <a:pt x="2" y="60"/>
                    </a:lnTo>
                    <a:lnTo>
                      <a:pt x="2" y="60"/>
                    </a:lnTo>
                    <a:lnTo>
                      <a:pt x="5" y="61"/>
                    </a:lnTo>
                    <a:lnTo>
                      <a:pt x="13" y="62"/>
                    </a:lnTo>
                    <a:lnTo>
                      <a:pt x="13" y="62"/>
                    </a:lnTo>
                    <a:lnTo>
                      <a:pt x="12" y="73"/>
                    </a:lnTo>
                    <a:lnTo>
                      <a:pt x="12" y="73"/>
                    </a:lnTo>
                    <a:lnTo>
                      <a:pt x="13" y="85"/>
                    </a:lnTo>
                    <a:lnTo>
                      <a:pt x="5" y="87"/>
                    </a:lnTo>
                    <a:lnTo>
                      <a:pt x="5" y="87"/>
                    </a:lnTo>
                    <a:lnTo>
                      <a:pt x="2" y="87"/>
                    </a:lnTo>
                    <a:lnTo>
                      <a:pt x="2" y="87"/>
                    </a:lnTo>
                    <a:lnTo>
                      <a:pt x="1" y="89"/>
                    </a:lnTo>
                    <a:lnTo>
                      <a:pt x="0" y="93"/>
                    </a:lnTo>
                    <a:lnTo>
                      <a:pt x="0" y="93"/>
                    </a:lnTo>
                    <a:lnTo>
                      <a:pt x="0" y="93"/>
                    </a:lnTo>
                    <a:lnTo>
                      <a:pt x="4" y="101"/>
                    </a:lnTo>
                    <a:lnTo>
                      <a:pt x="8" y="110"/>
                    </a:lnTo>
                    <a:lnTo>
                      <a:pt x="8" y="110"/>
                    </a:lnTo>
                    <a:lnTo>
                      <a:pt x="13" y="118"/>
                    </a:lnTo>
                    <a:lnTo>
                      <a:pt x="19" y="124"/>
                    </a:lnTo>
                    <a:lnTo>
                      <a:pt x="19" y="124"/>
                    </a:lnTo>
                    <a:lnTo>
                      <a:pt x="19" y="124"/>
                    </a:lnTo>
                    <a:lnTo>
                      <a:pt x="21" y="126"/>
                    </a:lnTo>
                    <a:lnTo>
                      <a:pt x="25" y="126"/>
                    </a:lnTo>
                    <a:lnTo>
                      <a:pt x="25" y="126"/>
                    </a:lnTo>
                    <a:lnTo>
                      <a:pt x="27" y="124"/>
                    </a:lnTo>
                    <a:lnTo>
                      <a:pt x="32" y="118"/>
                    </a:lnTo>
                    <a:lnTo>
                      <a:pt x="32" y="118"/>
                    </a:lnTo>
                    <a:lnTo>
                      <a:pt x="41" y="124"/>
                    </a:lnTo>
                    <a:lnTo>
                      <a:pt x="52" y="130"/>
                    </a:lnTo>
                    <a:lnTo>
                      <a:pt x="50" y="138"/>
                    </a:lnTo>
                    <a:lnTo>
                      <a:pt x="50" y="138"/>
                    </a:lnTo>
                    <a:lnTo>
                      <a:pt x="48" y="139"/>
                    </a:lnTo>
                    <a:lnTo>
                      <a:pt x="48" y="139"/>
                    </a:lnTo>
                    <a:lnTo>
                      <a:pt x="50" y="142"/>
                    </a:lnTo>
                    <a:lnTo>
                      <a:pt x="52" y="145"/>
                    </a:lnTo>
                    <a:lnTo>
                      <a:pt x="52" y="145"/>
                    </a:lnTo>
                    <a:lnTo>
                      <a:pt x="52" y="145"/>
                    </a:lnTo>
                    <a:lnTo>
                      <a:pt x="62" y="146"/>
                    </a:lnTo>
                    <a:lnTo>
                      <a:pt x="71" y="146"/>
                    </a:lnTo>
                    <a:lnTo>
                      <a:pt x="71" y="146"/>
                    </a:lnTo>
                    <a:lnTo>
                      <a:pt x="81" y="146"/>
                    </a:lnTo>
                    <a:lnTo>
                      <a:pt x="89" y="145"/>
                    </a:lnTo>
                    <a:lnTo>
                      <a:pt x="89" y="145"/>
                    </a:lnTo>
                    <a:lnTo>
                      <a:pt x="89" y="145"/>
                    </a:lnTo>
                    <a:lnTo>
                      <a:pt x="91" y="142"/>
                    </a:lnTo>
                    <a:lnTo>
                      <a:pt x="93" y="139"/>
                    </a:lnTo>
                    <a:lnTo>
                      <a:pt x="93" y="139"/>
                    </a:lnTo>
                    <a:lnTo>
                      <a:pt x="93" y="138"/>
                    </a:lnTo>
                    <a:lnTo>
                      <a:pt x="90" y="130"/>
                    </a:lnTo>
                    <a:lnTo>
                      <a:pt x="90" y="130"/>
                    </a:lnTo>
                    <a:lnTo>
                      <a:pt x="101" y="124"/>
                    </a:lnTo>
                    <a:lnTo>
                      <a:pt x="110" y="118"/>
                    </a:lnTo>
                    <a:lnTo>
                      <a:pt x="116" y="124"/>
                    </a:lnTo>
                    <a:lnTo>
                      <a:pt x="116" y="124"/>
                    </a:lnTo>
                    <a:lnTo>
                      <a:pt x="117" y="126"/>
                    </a:lnTo>
                    <a:lnTo>
                      <a:pt x="117" y="126"/>
                    </a:lnTo>
                    <a:lnTo>
                      <a:pt x="120" y="126"/>
                    </a:lnTo>
                    <a:lnTo>
                      <a:pt x="122" y="124"/>
                    </a:lnTo>
                    <a:lnTo>
                      <a:pt x="122" y="124"/>
                    </a:lnTo>
                    <a:lnTo>
                      <a:pt x="122" y="124"/>
                    </a:lnTo>
                    <a:lnTo>
                      <a:pt x="129" y="118"/>
                    </a:lnTo>
                    <a:lnTo>
                      <a:pt x="135" y="110"/>
                    </a:lnTo>
                    <a:lnTo>
                      <a:pt x="135" y="110"/>
                    </a:lnTo>
                    <a:lnTo>
                      <a:pt x="139" y="101"/>
                    </a:lnTo>
                    <a:lnTo>
                      <a:pt x="141" y="93"/>
                    </a:lnTo>
                    <a:lnTo>
                      <a:pt x="141" y="93"/>
                    </a:lnTo>
                    <a:lnTo>
                      <a:pt x="141" y="93"/>
                    </a:lnTo>
                    <a:lnTo>
                      <a:pt x="141" y="89"/>
                    </a:lnTo>
                    <a:lnTo>
                      <a:pt x="139" y="87"/>
                    </a:lnTo>
                    <a:lnTo>
                      <a:pt x="139" y="87"/>
                    </a:lnTo>
                    <a:lnTo>
                      <a:pt x="137" y="87"/>
                    </a:lnTo>
                    <a:lnTo>
                      <a:pt x="137" y="87"/>
                    </a:lnTo>
                    <a:close/>
                    <a:moveTo>
                      <a:pt x="71" y="110"/>
                    </a:moveTo>
                    <a:lnTo>
                      <a:pt x="71" y="110"/>
                    </a:lnTo>
                    <a:lnTo>
                      <a:pt x="63" y="108"/>
                    </a:lnTo>
                    <a:lnTo>
                      <a:pt x="56" y="107"/>
                    </a:lnTo>
                    <a:lnTo>
                      <a:pt x="51" y="103"/>
                    </a:lnTo>
                    <a:lnTo>
                      <a:pt x="46" y="99"/>
                    </a:lnTo>
                    <a:lnTo>
                      <a:pt x="41" y="93"/>
                    </a:lnTo>
                    <a:lnTo>
                      <a:pt x="37" y="88"/>
                    </a:lnTo>
                    <a:lnTo>
                      <a:pt x="36" y="81"/>
                    </a:lnTo>
                    <a:lnTo>
                      <a:pt x="35" y="73"/>
                    </a:lnTo>
                    <a:lnTo>
                      <a:pt x="35" y="73"/>
                    </a:lnTo>
                    <a:lnTo>
                      <a:pt x="36" y="66"/>
                    </a:lnTo>
                    <a:lnTo>
                      <a:pt x="37" y="60"/>
                    </a:lnTo>
                    <a:lnTo>
                      <a:pt x="41" y="53"/>
                    </a:lnTo>
                    <a:lnTo>
                      <a:pt x="46" y="48"/>
                    </a:lnTo>
                    <a:lnTo>
                      <a:pt x="51" y="44"/>
                    </a:lnTo>
                    <a:lnTo>
                      <a:pt x="56" y="41"/>
                    </a:lnTo>
                    <a:lnTo>
                      <a:pt x="63" y="38"/>
                    </a:lnTo>
                    <a:lnTo>
                      <a:pt x="71" y="38"/>
                    </a:lnTo>
                    <a:lnTo>
                      <a:pt x="71" y="38"/>
                    </a:lnTo>
                    <a:lnTo>
                      <a:pt x="78" y="38"/>
                    </a:lnTo>
                    <a:lnTo>
                      <a:pt x="85" y="41"/>
                    </a:lnTo>
                    <a:lnTo>
                      <a:pt x="91" y="44"/>
                    </a:lnTo>
                    <a:lnTo>
                      <a:pt x="97" y="48"/>
                    </a:lnTo>
                    <a:lnTo>
                      <a:pt x="101" y="53"/>
                    </a:lnTo>
                    <a:lnTo>
                      <a:pt x="104" y="60"/>
                    </a:lnTo>
                    <a:lnTo>
                      <a:pt x="106" y="66"/>
                    </a:lnTo>
                    <a:lnTo>
                      <a:pt x="106" y="73"/>
                    </a:lnTo>
                    <a:lnTo>
                      <a:pt x="106" y="73"/>
                    </a:lnTo>
                    <a:lnTo>
                      <a:pt x="106" y="81"/>
                    </a:lnTo>
                    <a:lnTo>
                      <a:pt x="104" y="88"/>
                    </a:lnTo>
                    <a:lnTo>
                      <a:pt x="101" y="93"/>
                    </a:lnTo>
                    <a:lnTo>
                      <a:pt x="97" y="99"/>
                    </a:lnTo>
                    <a:lnTo>
                      <a:pt x="91" y="103"/>
                    </a:lnTo>
                    <a:lnTo>
                      <a:pt x="85" y="107"/>
                    </a:lnTo>
                    <a:lnTo>
                      <a:pt x="78" y="108"/>
                    </a:lnTo>
                    <a:lnTo>
                      <a:pt x="71" y="110"/>
                    </a:lnTo>
                    <a:lnTo>
                      <a:pt x="71" y="1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80" name="Freeform 162"/>
              <p:cNvSpPr>
                <a:spLocks/>
              </p:cNvSpPr>
              <p:nvPr/>
            </p:nvSpPr>
            <p:spPr bwMode="auto">
              <a:xfrm>
                <a:off x="3119438" y="4373563"/>
                <a:ext cx="55563" cy="55563"/>
              </a:xfrm>
              <a:custGeom>
                <a:avLst/>
                <a:gdLst>
                  <a:gd name="T0" fmla="*/ 35 w 70"/>
                  <a:gd name="T1" fmla="*/ 0 h 70"/>
                  <a:gd name="T2" fmla="*/ 35 w 70"/>
                  <a:gd name="T3" fmla="*/ 0 h 70"/>
                  <a:gd name="T4" fmla="*/ 29 w 70"/>
                  <a:gd name="T5" fmla="*/ 1 h 70"/>
                  <a:gd name="T6" fmla="*/ 22 w 70"/>
                  <a:gd name="T7" fmla="*/ 2 h 70"/>
                  <a:gd name="T8" fmla="*/ 17 w 70"/>
                  <a:gd name="T9" fmla="*/ 7 h 70"/>
                  <a:gd name="T10" fmla="*/ 11 w 70"/>
                  <a:gd name="T11" fmla="*/ 11 h 70"/>
                  <a:gd name="T12" fmla="*/ 7 w 70"/>
                  <a:gd name="T13" fmla="*/ 16 h 70"/>
                  <a:gd name="T14" fmla="*/ 3 w 70"/>
                  <a:gd name="T15" fmla="*/ 21 h 70"/>
                  <a:gd name="T16" fmla="*/ 2 w 70"/>
                  <a:gd name="T17" fmla="*/ 28 h 70"/>
                  <a:gd name="T18" fmla="*/ 0 w 70"/>
                  <a:gd name="T19" fmla="*/ 35 h 70"/>
                  <a:gd name="T20" fmla="*/ 0 w 70"/>
                  <a:gd name="T21" fmla="*/ 35 h 70"/>
                  <a:gd name="T22" fmla="*/ 2 w 70"/>
                  <a:gd name="T23" fmla="*/ 42 h 70"/>
                  <a:gd name="T24" fmla="*/ 3 w 70"/>
                  <a:gd name="T25" fmla="*/ 48 h 70"/>
                  <a:gd name="T26" fmla="*/ 7 w 70"/>
                  <a:gd name="T27" fmla="*/ 55 h 70"/>
                  <a:gd name="T28" fmla="*/ 11 w 70"/>
                  <a:gd name="T29" fmla="*/ 59 h 70"/>
                  <a:gd name="T30" fmla="*/ 17 w 70"/>
                  <a:gd name="T31" fmla="*/ 64 h 70"/>
                  <a:gd name="T32" fmla="*/ 22 w 70"/>
                  <a:gd name="T33" fmla="*/ 67 h 70"/>
                  <a:gd name="T34" fmla="*/ 29 w 70"/>
                  <a:gd name="T35" fmla="*/ 69 h 70"/>
                  <a:gd name="T36" fmla="*/ 35 w 70"/>
                  <a:gd name="T37" fmla="*/ 70 h 70"/>
                  <a:gd name="T38" fmla="*/ 35 w 70"/>
                  <a:gd name="T39" fmla="*/ 70 h 70"/>
                  <a:gd name="T40" fmla="*/ 42 w 70"/>
                  <a:gd name="T41" fmla="*/ 69 h 70"/>
                  <a:gd name="T42" fmla="*/ 49 w 70"/>
                  <a:gd name="T43" fmla="*/ 67 h 70"/>
                  <a:gd name="T44" fmla="*/ 54 w 70"/>
                  <a:gd name="T45" fmla="*/ 64 h 70"/>
                  <a:gd name="T46" fmla="*/ 60 w 70"/>
                  <a:gd name="T47" fmla="*/ 59 h 70"/>
                  <a:gd name="T48" fmla="*/ 64 w 70"/>
                  <a:gd name="T49" fmla="*/ 55 h 70"/>
                  <a:gd name="T50" fmla="*/ 68 w 70"/>
                  <a:gd name="T51" fmla="*/ 48 h 70"/>
                  <a:gd name="T52" fmla="*/ 69 w 70"/>
                  <a:gd name="T53" fmla="*/ 42 h 70"/>
                  <a:gd name="T54" fmla="*/ 70 w 70"/>
                  <a:gd name="T55" fmla="*/ 35 h 70"/>
                  <a:gd name="T56" fmla="*/ 70 w 70"/>
                  <a:gd name="T57" fmla="*/ 35 h 70"/>
                  <a:gd name="T58" fmla="*/ 69 w 70"/>
                  <a:gd name="T59" fmla="*/ 28 h 70"/>
                  <a:gd name="T60" fmla="*/ 68 w 70"/>
                  <a:gd name="T61" fmla="*/ 21 h 70"/>
                  <a:gd name="T62" fmla="*/ 64 w 70"/>
                  <a:gd name="T63" fmla="*/ 16 h 70"/>
                  <a:gd name="T64" fmla="*/ 60 w 70"/>
                  <a:gd name="T65" fmla="*/ 11 h 70"/>
                  <a:gd name="T66" fmla="*/ 54 w 70"/>
                  <a:gd name="T67" fmla="*/ 7 h 70"/>
                  <a:gd name="T68" fmla="*/ 49 w 70"/>
                  <a:gd name="T69" fmla="*/ 2 h 70"/>
                  <a:gd name="T70" fmla="*/ 42 w 70"/>
                  <a:gd name="T71" fmla="*/ 1 h 70"/>
                  <a:gd name="T72" fmla="*/ 35 w 70"/>
                  <a:gd name="T73" fmla="*/ 0 h 70"/>
                  <a:gd name="T74" fmla="*/ 35 w 70"/>
                  <a:gd name="T7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0">
                    <a:moveTo>
                      <a:pt x="35" y="0"/>
                    </a:moveTo>
                    <a:lnTo>
                      <a:pt x="35" y="0"/>
                    </a:lnTo>
                    <a:lnTo>
                      <a:pt x="29" y="1"/>
                    </a:lnTo>
                    <a:lnTo>
                      <a:pt x="22" y="2"/>
                    </a:lnTo>
                    <a:lnTo>
                      <a:pt x="17" y="7"/>
                    </a:lnTo>
                    <a:lnTo>
                      <a:pt x="11" y="11"/>
                    </a:lnTo>
                    <a:lnTo>
                      <a:pt x="7" y="16"/>
                    </a:lnTo>
                    <a:lnTo>
                      <a:pt x="3" y="21"/>
                    </a:lnTo>
                    <a:lnTo>
                      <a:pt x="2" y="28"/>
                    </a:lnTo>
                    <a:lnTo>
                      <a:pt x="0" y="35"/>
                    </a:lnTo>
                    <a:lnTo>
                      <a:pt x="0" y="35"/>
                    </a:lnTo>
                    <a:lnTo>
                      <a:pt x="2" y="42"/>
                    </a:lnTo>
                    <a:lnTo>
                      <a:pt x="3" y="48"/>
                    </a:lnTo>
                    <a:lnTo>
                      <a:pt x="7" y="55"/>
                    </a:lnTo>
                    <a:lnTo>
                      <a:pt x="11" y="59"/>
                    </a:lnTo>
                    <a:lnTo>
                      <a:pt x="17" y="64"/>
                    </a:lnTo>
                    <a:lnTo>
                      <a:pt x="22" y="67"/>
                    </a:lnTo>
                    <a:lnTo>
                      <a:pt x="29" y="69"/>
                    </a:lnTo>
                    <a:lnTo>
                      <a:pt x="35" y="70"/>
                    </a:lnTo>
                    <a:lnTo>
                      <a:pt x="35" y="70"/>
                    </a:lnTo>
                    <a:lnTo>
                      <a:pt x="42" y="69"/>
                    </a:lnTo>
                    <a:lnTo>
                      <a:pt x="49" y="67"/>
                    </a:lnTo>
                    <a:lnTo>
                      <a:pt x="54" y="64"/>
                    </a:lnTo>
                    <a:lnTo>
                      <a:pt x="60" y="59"/>
                    </a:lnTo>
                    <a:lnTo>
                      <a:pt x="64" y="55"/>
                    </a:lnTo>
                    <a:lnTo>
                      <a:pt x="68" y="48"/>
                    </a:lnTo>
                    <a:lnTo>
                      <a:pt x="69" y="42"/>
                    </a:lnTo>
                    <a:lnTo>
                      <a:pt x="70" y="35"/>
                    </a:lnTo>
                    <a:lnTo>
                      <a:pt x="70" y="35"/>
                    </a:lnTo>
                    <a:lnTo>
                      <a:pt x="69" y="28"/>
                    </a:lnTo>
                    <a:lnTo>
                      <a:pt x="68" y="21"/>
                    </a:lnTo>
                    <a:lnTo>
                      <a:pt x="64" y="16"/>
                    </a:lnTo>
                    <a:lnTo>
                      <a:pt x="60" y="11"/>
                    </a:lnTo>
                    <a:lnTo>
                      <a:pt x="54" y="7"/>
                    </a:lnTo>
                    <a:lnTo>
                      <a:pt x="49" y="2"/>
                    </a:lnTo>
                    <a:lnTo>
                      <a:pt x="42" y="1"/>
                    </a:lnTo>
                    <a:lnTo>
                      <a:pt x="35" y="0"/>
                    </a:lnTo>
                    <a:lnTo>
                      <a:pt x="3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81" name="Freeform 163"/>
              <p:cNvSpPr>
                <a:spLocks/>
              </p:cNvSpPr>
              <p:nvPr/>
            </p:nvSpPr>
            <p:spPr bwMode="auto">
              <a:xfrm>
                <a:off x="3279775" y="4294188"/>
                <a:ext cx="26988" cy="26988"/>
              </a:xfrm>
              <a:custGeom>
                <a:avLst/>
                <a:gdLst>
                  <a:gd name="T0" fmla="*/ 16 w 32"/>
                  <a:gd name="T1" fmla="*/ 0 h 32"/>
                  <a:gd name="T2" fmla="*/ 16 w 32"/>
                  <a:gd name="T3" fmla="*/ 0 h 32"/>
                  <a:gd name="T4" fmla="*/ 9 w 32"/>
                  <a:gd name="T5" fmla="*/ 1 h 32"/>
                  <a:gd name="T6" fmla="*/ 4 w 32"/>
                  <a:gd name="T7" fmla="*/ 5 h 32"/>
                  <a:gd name="T8" fmla="*/ 1 w 32"/>
                  <a:gd name="T9" fmla="*/ 11 h 32"/>
                  <a:gd name="T10" fmla="*/ 0 w 32"/>
                  <a:gd name="T11" fmla="*/ 16 h 32"/>
                  <a:gd name="T12" fmla="*/ 0 w 32"/>
                  <a:gd name="T13" fmla="*/ 16 h 32"/>
                  <a:gd name="T14" fmla="*/ 1 w 32"/>
                  <a:gd name="T15" fmla="*/ 23 h 32"/>
                  <a:gd name="T16" fmla="*/ 4 w 32"/>
                  <a:gd name="T17" fmla="*/ 28 h 32"/>
                  <a:gd name="T18" fmla="*/ 9 w 32"/>
                  <a:gd name="T19" fmla="*/ 31 h 32"/>
                  <a:gd name="T20" fmla="*/ 16 w 32"/>
                  <a:gd name="T21" fmla="*/ 32 h 32"/>
                  <a:gd name="T22" fmla="*/ 16 w 32"/>
                  <a:gd name="T23" fmla="*/ 32 h 32"/>
                  <a:gd name="T24" fmla="*/ 22 w 32"/>
                  <a:gd name="T25" fmla="*/ 31 h 32"/>
                  <a:gd name="T26" fmla="*/ 27 w 32"/>
                  <a:gd name="T27" fmla="*/ 28 h 32"/>
                  <a:gd name="T28" fmla="*/ 31 w 32"/>
                  <a:gd name="T29" fmla="*/ 23 h 32"/>
                  <a:gd name="T30" fmla="*/ 32 w 32"/>
                  <a:gd name="T31" fmla="*/ 16 h 32"/>
                  <a:gd name="T32" fmla="*/ 32 w 32"/>
                  <a:gd name="T33" fmla="*/ 16 h 32"/>
                  <a:gd name="T34" fmla="*/ 31 w 32"/>
                  <a:gd name="T35" fmla="*/ 11 h 32"/>
                  <a:gd name="T36" fmla="*/ 27 w 32"/>
                  <a:gd name="T37" fmla="*/ 5 h 32"/>
                  <a:gd name="T38" fmla="*/ 22 w 32"/>
                  <a:gd name="T39" fmla="*/ 1 h 32"/>
                  <a:gd name="T40" fmla="*/ 16 w 32"/>
                  <a:gd name="T41" fmla="*/ 0 h 32"/>
                  <a:gd name="T42" fmla="*/ 16 w 32"/>
                  <a:gd name="T4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2">
                    <a:moveTo>
                      <a:pt x="16" y="0"/>
                    </a:moveTo>
                    <a:lnTo>
                      <a:pt x="16" y="0"/>
                    </a:lnTo>
                    <a:lnTo>
                      <a:pt x="9" y="1"/>
                    </a:lnTo>
                    <a:lnTo>
                      <a:pt x="4" y="5"/>
                    </a:lnTo>
                    <a:lnTo>
                      <a:pt x="1" y="11"/>
                    </a:lnTo>
                    <a:lnTo>
                      <a:pt x="0" y="16"/>
                    </a:lnTo>
                    <a:lnTo>
                      <a:pt x="0" y="16"/>
                    </a:lnTo>
                    <a:lnTo>
                      <a:pt x="1" y="23"/>
                    </a:lnTo>
                    <a:lnTo>
                      <a:pt x="4" y="28"/>
                    </a:lnTo>
                    <a:lnTo>
                      <a:pt x="9" y="31"/>
                    </a:lnTo>
                    <a:lnTo>
                      <a:pt x="16" y="32"/>
                    </a:lnTo>
                    <a:lnTo>
                      <a:pt x="16" y="32"/>
                    </a:lnTo>
                    <a:lnTo>
                      <a:pt x="22" y="31"/>
                    </a:lnTo>
                    <a:lnTo>
                      <a:pt x="27" y="28"/>
                    </a:lnTo>
                    <a:lnTo>
                      <a:pt x="31" y="23"/>
                    </a:lnTo>
                    <a:lnTo>
                      <a:pt x="32" y="16"/>
                    </a:lnTo>
                    <a:lnTo>
                      <a:pt x="32" y="16"/>
                    </a:lnTo>
                    <a:lnTo>
                      <a:pt x="31" y="11"/>
                    </a:lnTo>
                    <a:lnTo>
                      <a:pt x="27" y="5"/>
                    </a:lnTo>
                    <a:lnTo>
                      <a:pt x="22" y="1"/>
                    </a:lnTo>
                    <a:lnTo>
                      <a:pt x="16" y="0"/>
                    </a:lnTo>
                    <a:lnTo>
                      <a:pt x="1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grpSp>
      </p:grpSp>
      <p:grpSp>
        <p:nvGrpSpPr>
          <p:cNvPr id="82" name="file 2.2"/>
          <p:cNvGrpSpPr/>
          <p:nvPr/>
        </p:nvGrpSpPr>
        <p:grpSpPr>
          <a:xfrm>
            <a:off x="979442" y="1910462"/>
            <a:ext cx="411587" cy="411480"/>
            <a:chOff x="7054639" y="4514273"/>
            <a:chExt cx="548640" cy="548640"/>
          </a:xfrm>
        </p:grpSpPr>
        <p:sp>
          <p:nvSpPr>
            <p:cNvPr id="83" name="file 4"/>
            <p:cNvSpPr/>
            <p:nvPr/>
          </p:nvSpPr>
          <p:spPr>
            <a:xfrm>
              <a:off x="7054639" y="4514273"/>
              <a:ext cx="548640" cy="5486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solidFill>
                  <a:srgbClr val="FF0000"/>
                </a:solidFill>
                <a:latin typeface="Arial" pitchFamily="34" charset="0"/>
                <a:ea typeface="ＭＳ Ｐゴシック" pitchFamily="50" charset="-128"/>
                <a:cs typeface="Arial" pitchFamily="34" charset="0"/>
              </a:endParaRPr>
            </a:p>
          </p:txBody>
        </p:sp>
        <p:grpSp>
          <p:nvGrpSpPr>
            <p:cNvPr id="84" name="Group 83"/>
            <p:cNvGrpSpPr/>
            <p:nvPr/>
          </p:nvGrpSpPr>
          <p:grpSpPr>
            <a:xfrm>
              <a:off x="7149474" y="4636683"/>
              <a:ext cx="358970" cy="303822"/>
              <a:chOff x="2927350" y="4090988"/>
              <a:chExt cx="547688" cy="463550"/>
            </a:xfrm>
            <a:solidFill>
              <a:schemeClr val="tx1"/>
            </a:solidFill>
          </p:grpSpPr>
          <p:sp>
            <p:nvSpPr>
              <p:cNvPr id="85" name="Freeform 159"/>
              <p:cNvSpPr>
                <a:spLocks noEditPoints="1"/>
              </p:cNvSpPr>
              <p:nvPr/>
            </p:nvSpPr>
            <p:spPr bwMode="auto">
              <a:xfrm>
                <a:off x="2927350" y="4090988"/>
                <a:ext cx="547688" cy="463550"/>
              </a:xfrm>
              <a:custGeom>
                <a:avLst/>
                <a:gdLst>
                  <a:gd name="T0" fmla="*/ 27 w 690"/>
                  <a:gd name="T1" fmla="*/ 0 h 582"/>
                  <a:gd name="T2" fmla="*/ 7 w 690"/>
                  <a:gd name="T3" fmla="*/ 15 h 582"/>
                  <a:gd name="T4" fmla="*/ 0 w 690"/>
                  <a:gd name="T5" fmla="*/ 550 h 582"/>
                  <a:gd name="T6" fmla="*/ 7 w 690"/>
                  <a:gd name="T7" fmla="*/ 567 h 582"/>
                  <a:gd name="T8" fmla="*/ 27 w 690"/>
                  <a:gd name="T9" fmla="*/ 582 h 582"/>
                  <a:gd name="T10" fmla="*/ 663 w 690"/>
                  <a:gd name="T11" fmla="*/ 582 h 582"/>
                  <a:gd name="T12" fmla="*/ 685 w 690"/>
                  <a:gd name="T13" fmla="*/ 567 h 582"/>
                  <a:gd name="T14" fmla="*/ 690 w 690"/>
                  <a:gd name="T15" fmla="*/ 32 h 582"/>
                  <a:gd name="T16" fmla="*/ 685 w 690"/>
                  <a:gd name="T17" fmla="*/ 15 h 582"/>
                  <a:gd name="T18" fmla="*/ 663 w 690"/>
                  <a:gd name="T19" fmla="*/ 0 h 582"/>
                  <a:gd name="T20" fmla="*/ 232 w 690"/>
                  <a:gd name="T21" fmla="*/ 40 h 582"/>
                  <a:gd name="T22" fmla="*/ 249 w 690"/>
                  <a:gd name="T23" fmla="*/ 48 h 582"/>
                  <a:gd name="T24" fmla="*/ 256 w 690"/>
                  <a:gd name="T25" fmla="*/ 66 h 582"/>
                  <a:gd name="T26" fmla="*/ 252 w 690"/>
                  <a:gd name="T27" fmla="*/ 79 h 582"/>
                  <a:gd name="T28" fmla="*/ 237 w 690"/>
                  <a:gd name="T29" fmla="*/ 89 h 582"/>
                  <a:gd name="T30" fmla="*/ 222 w 690"/>
                  <a:gd name="T31" fmla="*/ 87 h 582"/>
                  <a:gd name="T32" fmla="*/ 209 w 690"/>
                  <a:gd name="T33" fmla="*/ 75 h 582"/>
                  <a:gd name="T34" fmla="*/ 208 w 690"/>
                  <a:gd name="T35" fmla="*/ 60 h 582"/>
                  <a:gd name="T36" fmla="*/ 218 w 690"/>
                  <a:gd name="T37" fmla="*/ 46 h 582"/>
                  <a:gd name="T38" fmla="*/ 232 w 690"/>
                  <a:gd name="T39" fmla="*/ 40 h 582"/>
                  <a:gd name="T40" fmla="*/ 160 w 690"/>
                  <a:gd name="T41" fmla="*/ 43 h 582"/>
                  <a:gd name="T42" fmla="*/ 173 w 690"/>
                  <a:gd name="T43" fmla="*/ 55 h 582"/>
                  <a:gd name="T44" fmla="*/ 174 w 690"/>
                  <a:gd name="T45" fmla="*/ 70 h 582"/>
                  <a:gd name="T46" fmla="*/ 165 w 690"/>
                  <a:gd name="T47" fmla="*/ 86 h 582"/>
                  <a:gd name="T48" fmla="*/ 150 w 690"/>
                  <a:gd name="T49" fmla="*/ 90 h 582"/>
                  <a:gd name="T50" fmla="*/ 133 w 690"/>
                  <a:gd name="T51" fmla="*/ 82 h 582"/>
                  <a:gd name="T52" fmla="*/ 125 w 690"/>
                  <a:gd name="T53" fmla="*/ 66 h 582"/>
                  <a:gd name="T54" fmla="*/ 129 w 690"/>
                  <a:gd name="T55" fmla="*/ 51 h 582"/>
                  <a:gd name="T56" fmla="*/ 146 w 690"/>
                  <a:gd name="T57" fmla="*/ 42 h 582"/>
                  <a:gd name="T58" fmla="*/ 69 w 690"/>
                  <a:gd name="T59" fmla="*/ 40 h 582"/>
                  <a:gd name="T60" fmla="*/ 86 w 690"/>
                  <a:gd name="T61" fmla="*/ 48 h 582"/>
                  <a:gd name="T62" fmla="*/ 93 w 690"/>
                  <a:gd name="T63" fmla="*/ 66 h 582"/>
                  <a:gd name="T64" fmla="*/ 89 w 690"/>
                  <a:gd name="T65" fmla="*/ 79 h 582"/>
                  <a:gd name="T66" fmla="*/ 74 w 690"/>
                  <a:gd name="T67" fmla="*/ 89 h 582"/>
                  <a:gd name="T68" fmla="*/ 59 w 690"/>
                  <a:gd name="T69" fmla="*/ 87 h 582"/>
                  <a:gd name="T70" fmla="*/ 46 w 690"/>
                  <a:gd name="T71" fmla="*/ 75 h 582"/>
                  <a:gd name="T72" fmla="*/ 44 w 690"/>
                  <a:gd name="T73" fmla="*/ 60 h 582"/>
                  <a:gd name="T74" fmla="*/ 55 w 690"/>
                  <a:gd name="T75" fmla="*/ 46 h 582"/>
                  <a:gd name="T76" fmla="*/ 69 w 690"/>
                  <a:gd name="T77" fmla="*/ 40 h 582"/>
                  <a:gd name="T78" fmla="*/ 647 w 690"/>
                  <a:gd name="T79" fmla="*/ 518 h 582"/>
                  <a:gd name="T80" fmla="*/ 630 w 690"/>
                  <a:gd name="T81" fmla="*/ 535 h 582"/>
                  <a:gd name="T82" fmla="*/ 74 w 690"/>
                  <a:gd name="T83" fmla="*/ 538 h 582"/>
                  <a:gd name="T84" fmla="*/ 51 w 690"/>
                  <a:gd name="T85" fmla="*/ 528 h 582"/>
                  <a:gd name="T86" fmla="*/ 42 w 690"/>
                  <a:gd name="T87" fmla="*/ 505 h 582"/>
                  <a:gd name="T88" fmla="*/ 44 w 690"/>
                  <a:gd name="T89" fmla="*/ 172 h 582"/>
                  <a:gd name="T90" fmla="*/ 61 w 690"/>
                  <a:gd name="T91" fmla="*/ 155 h 582"/>
                  <a:gd name="T92" fmla="*/ 616 w 690"/>
                  <a:gd name="T93" fmla="*/ 152 h 582"/>
                  <a:gd name="T94" fmla="*/ 639 w 690"/>
                  <a:gd name="T95" fmla="*/ 162 h 582"/>
                  <a:gd name="T96" fmla="*/ 649 w 690"/>
                  <a:gd name="T97" fmla="*/ 18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0" h="582">
                    <a:moveTo>
                      <a:pt x="658" y="0"/>
                    </a:moveTo>
                    <a:lnTo>
                      <a:pt x="32" y="0"/>
                    </a:lnTo>
                    <a:lnTo>
                      <a:pt x="32" y="0"/>
                    </a:lnTo>
                    <a:lnTo>
                      <a:pt x="27" y="0"/>
                    </a:lnTo>
                    <a:lnTo>
                      <a:pt x="20" y="3"/>
                    </a:lnTo>
                    <a:lnTo>
                      <a:pt x="15" y="5"/>
                    </a:lnTo>
                    <a:lnTo>
                      <a:pt x="9" y="9"/>
                    </a:lnTo>
                    <a:lnTo>
                      <a:pt x="7" y="15"/>
                    </a:lnTo>
                    <a:lnTo>
                      <a:pt x="3" y="20"/>
                    </a:lnTo>
                    <a:lnTo>
                      <a:pt x="1" y="25"/>
                    </a:lnTo>
                    <a:lnTo>
                      <a:pt x="0" y="32"/>
                    </a:lnTo>
                    <a:lnTo>
                      <a:pt x="0" y="550"/>
                    </a:lnTo>
                    <a:lnTo>
                      <a:pt x="0" y="550"/>
                    </a:lnTo>
                    <a:lnTo>
                      <a:pt x="1" y="557"/>
                    </a:lnTo>
                    <a:lnTo>
                      <a:pt x="3" y="562"/>
                    </a:lnTo>
                    <a:lnTo>
                      <a:pt x="7" y="567"/>
                    </a:lnTo>
                    <a:lnTo>
                      <a:pt x="9" y="573"/>
                    </a:lnTo>
                    <a:lnTo>
                      <a:pt x="15" y="577"/>
                    </a:lnTo>
                    <a:lnTo>
                      <a:pt x="20" y="580"/>
                    </a:lnTo>
                    <a:lnTo>
                      <a:pt x="27" y="582"/>
                    </a:lnTo>
                    <a:lnTo>
                      <a:pt x="32" y="582"/>
                    </a:lnTo>
                    <a:lnTo>
                      <a:pt x="658" y="582"/>
                    </a:lnTo>
                    <a:lnTo>
                      <a:pt x="658" y="582"/>
                    </a:lnTo>
                    <a:lnTo>
                      <a:pt x="663" y="582"/>
                    </a:lnTo>
                    <a:lnTo>
                      <a:pt x="670" y="580"/>
                    </a:lnTo>
                    <a:lnTo>
                      <a:pt x="676" y="577"/>
                    </a:lnTo>
                    <a:lnTo>
                      <a:pt x="681" y="573"/>
                    </a:lnTo>
                    <a:lnTo>
                      <a:pt x="685" y="567"/>
                    </a:lnTo>
                    <a:lnTo>
                      <a:pt x="688" y="562"/>
                    </a:lnTo>
                    <a:lnTo>
                      <a:pt x="689" y="557"/>
                    </a:lnTo>
                    <a:lnTo>
                      <a:pt x="690" y="550"/>
                    </a:lnTo>
                    <a:lnTo>
                      <a:pt x="690" y="32"/>
                    </a:lnTo>
                    <a:lnTo>
                      <a:pt x="690" y="32"/>
                    </a:lnTo>
                    <a:lnTo>
                      <a:pt x="689" y="25"/>
                    </a:lnTo>
                    <a:lnTo>
                      <a:pt x="688" y="20"/>
                    </a:lnTo>
                    <a:lnTo>
                      <a:pt x="685" y="15"/>
                    </a:lnTo>
                    <a:lnTo>
                      <a:pt x="681" y="9"/>
                    </a:lnTo>
                    <a:lnTo>
                      <a:pt x="676" y="5"/>
                    </a:lnTo>
                    <a:lnTo>
                      <a:pt x="670" y="3"/>
                    </a:lnTo>
                    <a:lnTo>
                      <a:pt x="663" y="0"/>
                    </a:lnTo>
                    <a:lnTo>
                      <a:pt x="658" y="0"/>
                    </a:lnTo>
                    <a:lnTo>
                      <a:pt x="658" y="0"/>
                    </a:lnTo>
                    <a:close/>
                    <a:moveTo>
                      <a:pt x="232" y="40"/>
                    </a:moveTo>
                    <a:lnTo>
                      <a:pt x="232" y="40"/>
                    </a:lnTo>
                    <a:lnTo>
                      <a:pt x="237" y="42"/>
                    </a:lnTo>
                    <a:lnTo>
                      <a:pt x="241" y="43"/>
                    </a:lnTo>
                    <a:lnTo>
                      <a:pt x="245" y="46"/>
                    </a:lnTo>
                    <a:lnTo>
                      <a:pt x="249" y="48"/>
                    </a:lnTo>
                    <a:lnTo>
                      <a:pt x="252" y="51"/>
                    </a:lnTo>
                    <a:lnTo>
                      <a:pt x="255" y="55"/>
                    </a:lnTo>
                    <a:lnTo>
                      <a:pt x="256" y="60"/>
                    </a:lnTo>
                    <a:lnTo>
                      <a:pt x="256" y="66"/>
                    </a:lnTo>
                    <a:lnTo>
                      <a:pt x="256" y="66"/>
                    </a:lnTo>
                    <a:lnTo>
                      <a:pt x="256" y="70"/>
                    </a:lnTo>
                    <a:lnTo>
                      <a:pt x="255" y="75"/>
                    </a:lnTo>
                    <a:lnTo>
                      <a:pt x="252" y="79"/>
                    </a:lnTo>
                    <a:lnTo>
                      <a:pt x="249" y="82"/>
                    </a:lnTo>
                    <a:lnTo>
                      <a:pt x="245" y="86"/>
                    </a:lnTo>
                    <a:lnTo>
                      <a:pt x="241" y="87"/>
                    </a:lnTo>
                    <a:lnTo>
                      <a:pt x="237" y="89"/>
                    </a:lnTo>
                    <a:lnTo>
                      <a:pt x="232" y="90"/>
                    </a:lnTo>
                    <a:lnTo>
                      <a:pt x="232" y="90"/>
                    </a:lnTo>
                    <a:lnTo>
                      <a:pt x="227" y="89"/>
                    </a:lnTo>
                    <a:lnTo>
                      <a:pt x="222" y="87"/>
                    </a:lnTo>
                    <a:lnTo>
                      <a:pt x="218" y="86"/>
                    </a:lnTo>
                    <a:lnTo>
                      <a:pt x="214" y="82"/>
                    </a:lnTo>
                    <a:lnTo>
                      <a:pt x="212" y="79"/>
                    </a:lnTo>
                    <a:lnTo>
                      <a:pt x="209" y="75"/>
                    </a:lnTo>
                    <a:lnTo>
                      <a:pt x="208" y="70"/>
                    </a:lnTo>
                    <a:lnTo>
                      <a:pt x="208" y="66"/>
                    </a:lnTo>
                    <a:lnTo>
                      <a:pt x="208" y="66"/>
                    </a:lnTo>
                    <a:lnTo>
                      <a:pt x="208" y="60"/>
                    </a:lnTo>
                    <a:lnTo>
                      <a:pt x="209" y="55"/>
                    </a:lnTo>
                    <a:lnTo>
                      <a:pt x="212" y="51"/>
                    </a:lnTo>
                    <a:lnTo>
                      <a:pt x="214" y="48"/>
                    </a:lnTo>
                    <a:lnTo>
                      <a:pt x="218" y="46"/>
                    </a:lnTo>
                    <a:lnTo>
                      <a:pt x="222" y="43"/>
                    </a:lnTo>
                    <a:lnTo>
                      <a:pt x="227" y="42"/>
                    </a:lnTo>
                    <a:lnTo>
                      <a:pt x="232" y="40"/>
                    </a:lnTo>
                    <a:lnTo>
                      <a:pt x="232" y="40"/>
                    </a:lnTo>
                    <a:close/>
                    <a:moveTo>
                      <a:pt x="150" y="40"/>
                    </a:moveTo>
                    <a:lnTo>
                      <a:pt x="150" y="40"/>
                    </a:lnTo>
                    <a:lnTo>
                      <a:pt x="155" y="42"/>
                    </a:lnTo>
                    <a:lnTo>
                      <a:pt x="160" y="43"/>
                    </a:lnTo>
                    <a:lnTo>
                      <a:pt x="165" y="46"/>
                    </a:lnTo>
                    <a:lnTo>
                      <a:pt x="167" y="48"/>
                    </a:lnTo>
                    <a:lnTo>
                      <a:pt x="171" y="51"/>
                    </a:lnTo>
                    <a:lnTo>
                      <a:pt x="173" y="55"/>
                    </a:lnTo>
                    <a:lnTo>
                      <a:pt x="174" y="60"/>
                    </a:lnTo>
                    <a:lnTo>
                      <a:pt x="175" y="66"/>
                    </a:lnTo>
                    <a:lnTo>
                      <a:pt x="175" y="66"/>
                    </a:lnTo>
                    <a:lnTo>
                      <a:pt x="174" y="70"/>
                    </a:lnTo>
                    <a:lnTo>
                      <a:pt x="173" y="75"/>
                    </a:lnTo>
                    <a:lnTo>
                      <a:pt x="171" y="79"/>
                    </a:lnTo>
                    <a:lnTo>
                      <a:pt x="167" y="82"/>
                    </a:lnTo>
                    <a:lnTo>
                      <a:pt x="165" y="86"/>
                    </a:lnTo>
                    <a:lnTo>
                      <a:pt x="160" y="87"/>
                    </a:lnTo>
                    <a:lnTo>
                      <a:pt x="155" y="89"/>
                    </a:lnTo>
                    <a:lnTo>
                      <a:pt x="150" y="90"/>
                    </a:lnTo>
                    <a:lnTo>
                      <a:pt x="150" y="90"/>
                    </a:lnTo>
                    <a:lnTo>
                      <a:pt x="146" y="89"/>
                    </a:lnTo>
                    <a:lnTo>
                      <a:pt x="140" y="87"/>
                    </a:lnTo>
                    <a:lnTo>
                      <a:pt x="136" y="86"/>
                    </a:lnTo>
                    <a:lnTo>
                      <a:pt x="133" y="82"/>
                    </a:lnTo>
                    <a:lnTo>
                      <a:pt x="129" y="79"/>
                    </a:lnTo>
                    <a:lnTo>
                      <a:pt x="128" y="75"/>
                    </a:lnTo>
                    <a:lnTo>
                      <a:pt x="127" y="70"/>
                    </a:lnTo>
                    <a:lnTo>
                      <a:pt x="125" y="66"/>
                    </a:lnTo>
                    <a:lnTo>
                      <a:pt x="125" y="66"/>
                    </a:lnTo>
                    <a:lnTo>
                      <a:pt x="127" y="60"/>
                    </a:lnTo>
                    <a:lnTo>
                      <a:pt x="128" y="55"/>
                    </a:lnTo>
                    <a:lnTo>
                      <a:pt x="129" y="51"/>
                    </a:lnTo>
                    <a:lnTo>
                      <a:pt x="133" y="48"/>
                    </a:lnTo>
                    <a:lnTo>
                      <a:pt x="136" y="46"/>
                    </a:lnTo>
                    <a:lnTo>
                      <a:pt x="140" y="43"/>
                    </a:lnTo>
                    <a:lnTo>
                      <a:pt x="146" y="42"/>
                    </a:lnTo>
                    <a:lnTo>
                      <a:pt x="150" y="40"/>
                    </a:lnTo>
                    <a:lnTo>
                      <a:pt x="150" y="40"/>
                    </a:lnTo>
                    <a:close/>
                    <a:moveTo>
                      <a:pt x="69" y="40"/>
                    </a:moveTo>
                    <a:lnTo>
                      <a:pt x="69" y="40"/>
                    </a:lnTo>
                    <a:lnTo>
                      <a:pt x="74" y="42"/>
                    </a:lnTo>
                    <a:lnTo>
                      <a:pt x="78" y="43"/>
                    </a:lnTo>
                    <a:lnTo>
                      <a:pt x="82" y="46"/>
                    </a:lnTo>
                    <a:lnTo>
                      <a:pt x="86" y="48"/>
                    </a:lnTo>
                    <a:lnTo>
                      <a:pt x="89" y="51"/>
                    </a:lnTo>
                    <a:lnTo>
                      <a:pt x="92" y="55"/>
                    </a:lnTo>
                    <a:lnTo>
                      <a:pt x="93" y="60"/>
                    </a:lnTo>
                    <a:lnTo>
                      <a:pt x="93" y="66"/>
                    </a:lnTo>
                    <a:lnTo>
                      <a:pt x="93" y="66"/>
                    </a:lnTo>
                    <a:lnTo>
                      <a:pt x="93" y="70"/>
                    </a:lnTo>
                    <a:lnTo>
                      <a:pt x="92" y="75"/>
                    </a:lnTo>
                    <a:lnTo>
                      <a:pt x="89" y="79"/>
                    </a:lnTo>
                    <a:lnTo>
                      <a:pt x="86" y="82"/>
                    </a:lnTo>
                    <a:lnTo>
                      <a:pt x="82" y="86"/>
                    </a:lnTo>
                    <a:lnTo>
                      <a:pt x="78" y="87"/>
                    </a:lnTo>
                    <a:lnTo>
                      <a:pt x="74" y="89"/>
                    </a:lnTo>
                    <a:lnTo>
                      <a:pt x="69" y="90"/>
                    </a:lnTo>
                    <a:lnTo>
                      <a:pt x="69" y="90"/>
                    </a:lnTo>
                    <a:lnTo>
                      <a:pt x="63" y="89"/>
                    </a:lnTo>
                    <a:lnTo>
                      <a:pt x="59" y="87"/>
                    </a:lnTo>
                    <a:lnTo>
                      <a:pt x="55" y="86"/>
                    </a:lnTo>
                    <a:lnTo>
                      <a:pt x="51" y="82"/>
                    </a:lnTo>
                    <a:lnTo>
                      <a:pt x="49" y="79"/>
                    </a:lnTo>
                    <a:lnTo>
                      <a:pt x="46" y="75"/>
                    </a:lnTo>
                    <a:lnTo>
                      <a:pt x="44" y="70"/>
                    </a:lnTo>
                    <a:lnTo>
                      <a:pt x="44" y="66"/>
                    </a:lnTo>
                    <a:lnTo>
                      <a:pt x="44" y="66"/>
                    </a:lnTo>
                    <a:lnTo>
                      <a:pt x="44" y="60"/>
                    </a:lnTo>
                    <a:lnTo>
                      <a:pt x="46" y="55"/>
                    </a:lnTo>
                    <a:lnTo>
                      <a:pt x="49" y="51"/>
                    </a:lnTo>
                    <a:lnTo>
                      <a:pt x="51" y="48"/>
                    </a:lnTo>
                    <a:lnTo>
                      <a:pt x="55" y="46"/>
                    </a:lnTo>
                    <a:lnTo>
                      <a:pt x="59" y="43"/>
                    </a:lnTo>
                    <a:lnTo>
                      <a:pt x="63" y="42"/>
                    </a:lnTo>
                    <a:lnTo>
                      <a:pt x="69" y="40"/>
                    </a:lnTo>
                    <a:lnTo>
                      <a:pt x="69" y="40"/>
                    </a:lnTo>
                    <a:close/>
                    <a:moveTo>
                      <a:pt x="649" y="505"/>
                    </a:moveTo>
                    <a:lnTo>
                      <a:pt x="649" y="505"/>
                    </a:lnTo>
                    <a:lnTo>
                      <a:pt x="649" y="511"/>
                    </a:lnTo>
                    <a:lnTo>
                      <a:pt x="647" y="518"/>
                    </a:lnTo>
                    <a:lnTo>
                      <a:pt x="643" y="523"/>
                    </a:lnTo>
                    <a:lnTo>
                      <a:pt x="639" y="528"/>
                    </a:lnTo>
                    <a:lnTo>
                      <a:pt x="635" y="532"/>
                    </a:lnTo>
                    <a:lnTo>
                      <a:pt x="630" y="535"/>
                    </a:lnTo>
                    <a:lnTo>
                      <a:pt x="623" y="536"/>
                    </a:lnTo>
                    <a:lnTo>
                      <a:pt x="616" y="538"/>
                    </a:lnTo>
                    <a:lnTo>
                      <a:pt x="74" y="538"/>
                    </a:lnTo>
                    <a:lnTo>
                      <a:pt x="74" y="538"/>
                    </a:lnTo>
                    <a:lnTo>
                      <a:pt x="67" y="536"/>
                    </a:lnTo>
                    <a:lnTo>
                      <a:pt x="61" y="535"/>
                    </a:lnTo>
                    <a:lnTo>
                      <a:pt x="55" y="532"/>
                    </a:lnTo>
                    <a:lnTo>
                      <a:pt x="51" y="528"/>
                    </a:lnTo>
                    <a:lnTo>
                      <a:pt x="47" y="523"/>
                    </a:lnTo>
                    <a:lnTo>
                      <a:pt x="44" y="518"/>
                    </a:lnTo>
                    <a:lnTo>
                      <a:pt x="42" y="511"/>
                    </a:lnTo>
                    <a:lnTo>
                      <a:pt x="42" y="505"/>
                    </a:lnTo>
                    <a:lnTo>
                      <a:pt x="42" y="185"/>
                    </a:lnTo>
                    <a:lnTo>
                      <a:pt x="42" y="185"/>
                    </a:lnTo>
                    <a:lnTo>
                      <a:pt x="42" y="179"/>
                    </a:lnTo>
                    <a:lnTo>
                      <a:pt x="44" y="172"/>
                    </a:lnTo>
                    <a:lnTo>
                      <a:pt x="47" y="167"/>
                    </a:lnTo>
                    <a:lnTo>
                      <a:pt x="51" y="162"/>
                    </a:lnTo>
                    <a:lnTo>
                      <a:pt x="55" y="158"/>
                    </a:lnTo>
                    <a:lnTo>
                      <a:pt x="61" y="155"/>
                    </a:lnTo>
                    <a:lnTo>
                      <a:pt x="67" y="154"/>
                    </a:lnTo>
                    <a:lnTo>
                      <a:pt x="74" y="152"/>
                    </a:lnTo>
                    <a:lnTo>
                      <a:pt x="616" y="152"/>
                    </a:lnTo>
                    <a:lnTo>
                      <a:pt x="616" y="152"/>
                    </a:lnTo>
                    <a:lnTo>
                      <a:pt x="623" y="154"/>
                    </a:lnTo>
                    <a:lnTo>
                      <a:pt x="630" y="155"/>
                    </a:lnTo>
                    <a:lnTo>
                      <a:pt x="635" y="158"/>
                    </a:lnTo>
                    <a:lnTo>
                      <a:pt x="639" y="162"/>
                    </a:lnTo>
                    <a:lnTo>
                      <a:pt x="643" y="167"/>
                    </a:lnTo>
                    <a:lnTo>
                      <a:pt x="647" y="172"/>
                    </a:lnTo>
                    <a:lnTo>
                      <a:pt x="649" y="179"/>
                    </a:lnTo>
                    <a:lnTo>
                      <a:pt x="649" y="185"/>
                    </a:lnTo>
                    <a:lnTo>
                      <a:pt x="649" y="5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86" name="Freeform 160"/>
              <p:cNvSpPr>
                <a:spLocks noEditPoints="1"/>
              </p:cNvSpPr>
              <p:nvPr/>
            </p:nvSpPr>
            <p:spPr bwMode="auto">
              <a:xfrm>
                <a:off x="3046413" y="4298950"/>
                <a:ext cx="201613" cy="206375"/>
              </a:xfrm>
              <a:custGeom>
                <a:avLst/>
                <a:gdLst>
                  <a:gd name="T0" fmla="*/ 252 w 253"/>
                  <a:gd name="T1" fmla="*/ 103 h 262"/>
                  <a:gd name="T2" fmla="*/ 253 w 253"/>
                  <a:gd name="T3" fmla="*/ 97 h 262"/>
                  <a:gd name="T4" fmla="*/ 230 w 253"/>
                  <a:gd name="T5" fmla="*/ 51 h 262"/>
                  <a:gd name="T6" fmla="*/ 217 w 253"/>
                  <a:gd name="T7" fmla="*/ 38 h 262"/>
                  <a:gd name="T8" fmla="*/ 209 w 253"/>
                  <a:gd name="T9" fmla="*/ 38 h 262"/>
                  <a:gd name="T10" fmla="*/ 191 w 253"/>
                  <a:gd name="T11" fmla="*/ 40 h 262"/>
                  <a:gd name="T12" fmla="*/ 166 w 253"/>
                  <a:gd name="T13" fmla="*/ 18 h 262"/>
                  <a:gd name="T14" fmla="*/ 166 w 253"/>
                  <a:gd name="T15" fmla="*/ 11 h 262"/>
                  <a:gd name="T16" fmla="*/ 160 w 253"/>
                  <a:gd name="T17" fmla="*/ 4 h 262"/>
                  <a:gd name="T18" fmla="*/ 126 w 253"/>
                  <a:gd name="T19" fmla="*/ 0 h 262"/>
                  <a:gd name="T20" fmla="*/ 91 w 253"/>
                  <a:gd name="T21" fmla="*/ 5 h 262"/>
                  <a:gd name="T22" fmla="*/ 87 w 253"/>
                  <a:gd name="T23" fmla="*/ 14 h 262"/>
                  <a:gd name="T24" fmla="*/ 81 w 253"/>
                  <a:gd name="T25" fmla="*/ 30 h 262"/>
                  <a:gd name="T26" fmla="*/ 47 w 253"/>
                  <a:gd name="T27" fmla="*/ 40 h 262"/>
                  <a:gd name="T28" fmla="*/ 41 w 253"/>
                  <a:gd name="T29" fmla="*/ 36 h 262"/>
                  <a:gd name="T30" fmla="*/ 33 w 253"/>
                  <a:gd name="T31" fmla="*/ 39 h 262"/>
                  <a:gd name="T32" fmla="*/ 13 w 253"/>
                  <a:gd name="T33" fmla="*/ 66 h 262"/>
                  <a:gd name="T34" fmla="*/ 1 w 253"/>
                  <a:gd name="T35" fmla="*/ 97 h 262"/>
                  <a:gd name="T36" fmla="*/ 5 w 253"/>
                  <a:gd name="T37" fmla="*/ 107 h 262"/>
                  <a:gd name="T38" fmla="*/ 17 w 253"/>
                  <a:gd name="T39" fmla="*/ 109 h 262"/>
                  <a:gd name="T40" fmla="*/ 16 w 253"/>
                  <a:gd name="T41" fmla="*/ 142 h 262"/>
                  <a:gd name="T42" fmla="*/ 5 w 253"/>
                  <a:gd name="T43" fmla="*/ 155 h 262"/>
                  <a:gd name="T44" fmla="*/ 0 w 253"/>
                  <a:gd name="T45" fmla="*/ 163 h 262"/>
                  <a:gd name="T46" fmla="*/ 6 w 253"/>
                  <a:gd name="T47" fmla="*/ 181 h 262"/>
                  <a:gd name="T48" fmla="*/ 33 w 253"/>
                  <a:gd name="T49" fmla="*/ 223 h 262"/>
                  <a:gd name="T50" fmla="*/ 39 w 253"/>
                  <a:gd name="T51" fmla="*/ 225 h 262"/>
                  <a:gd name="T52" fmla="*/ 47 w 253"/>
                  <a:gd name="T53" fmla="*/ 221 h 262"/>
                  <a:gd name="T54" fmla="*/ 71 w 253"/>
                  <a:gd name="T55" fmla="*/ 227 h 262"/>
                  <a:gd name="T56" fmla="*/ 87 w 253"/>
                  <a:gd name="T57" fmla="*/ 245 h 262"/>
                  <a:gd name="T58" fmla="*/ 89 w 253"/>
                  <a:gd name="T59" fmla="*/ 254 h 262"/>
                  <a:gd name="T60" fmla="*/ 94 w 253"/>
                  <a:gd name="T61" fmla="*/ 258 h 262"/>
                  <a:gd name="T62" fmla="*/ 144 w 253"/>
                  <a:gd name="T63" fmla="*/ 260 h 262"/>
                  <a:gd name="T64" fmla="*/ 163 w 253"/>
                  <a:gd name="T65" fmla="*/ 256 h 262"/>
                  <a:gd name="T66" fmla="*/ 166 w 253"/>
                  <a:gd name="T67" fmla="*/ 248 h 262"/>
                  <a:gd name="T68" fmla="*/ 172 w 253"/>
                  <a:gd name="T69" fmla="*/ 232 h 262"/>
                  <a:gd name="T70" fmla="*/ 206 w 253"/>
                  <a:gd name="T71" fmla="*/ 221 h 262"/>
                  <a:gd name="T72" fmla="*/ 211 w 253"/>
                  <a:gd name="T73" fmla="*/ 225 h 262"/>
                  <a:gd name="T74" fmla="*/ 219 w 253"/>
                  <a:gd name="T75" fmla="*/ 223 h 262"/>
                  <a:gd name="T76" fmla="*/ 240 w 253"/>
                  <a:gd name="T77" fmla="*/ 197 h 262"/>
                  <a:gd name="T78" fmla="*/ 253 w 253"/>
                  <a:gd name="T79" fmla="*/ 166 h 262"/>
                  <a:gd name="T80" fmla="*/ 248 w 253"/>
                  <a:gd name="T81" fmla="*/ 155 h 262"/>
                  <a:gd name="T82" fmla="*/ 236 w 253"/>
                  <a:gd name="T83" fmla="*/ 152 h 262"/>
                  <a:gd name="T84" fmla="*/ 237 w 253"/>
                  <a:gd name="T85" fmla="*/ 120 h 262"/>
                  <a:gd name="T86" fmla="*/ 248 w 253"/>
                  <a:gd name="T87" fmla="*/ 107 h 262"/>
                  <a:gd name="T88" fmla="*/ 114 w 253"/>
                  <a:gd name="T89" fmla="*/ 191 h 262"/>
                  <a:gd name="T90" fmla="*/ 75 w 253"/>
                  <a:gd name="T91" fmla="*/ 166 h 262"/>
                  <a:gd name="T92" fmla="*/ 64 w 253"/>
                  <a:gd name="T93" fmla="*/ 131 h 262"/>
                  <a:gd name="T94" fmla="*/ 83 w 253"/>
                  <a:gd name="T95" fmla="*/ 88 h 262"/>
                  <a:gd name="T96" fmla="*/ 126 w 253"/>
                  <a:gd name="T97" fmla="*/ 70 h 262"/>
                  <a:gd name="T98" fmla="*/ 161 w 253"/>
                  <a:gd name="T99" fmla="*/ 80 h 262"/>
                  <a:gd name="T100" fmla="*/ 187 w 253"/>
                  <a:gd name="T101" fmla="*/ 119 h 262"/>
                  <a:gd name="T102" fmla="*/ 183 w 253"/>
                  <a:gd name="T103" fmla="*/ 155 h 262"/>
                  <a:gd name="T104" fmla="*/ 151 w 253"/>
                  <a:gd name="T105" fmla="*/ 18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3" h="262">
                    <a:moveTo>
                      <a:pt x="248" y="107"/>
                    </a:moveTo>
                    <a:lnTo>
                      <a:pt x="248" y="107"/>
                    </a:lnTo>
                    <a:lnTo>
                      <a:pt x="250" y="105"/>
                    </a:lnTo>
                    <a:lnTo>
                      <a:pt x="252" y="103"/>
                    </a:lnTo>
                    <a:lnTo>
                      <a:pt x="253" y="100"/>
                    </a:lnTo>
                    <a:lnTo>
                      <a:pt x="253" y="97"/>
                    </a:lnTo>
                    <a:lnTo>
                      <a:pt x="253" y="97"/>
                    </a:lnTo>
                    <a:lnTo>
                      <a:pt x="253" y="97"/>
                    </a:lnTo>
                    <a:lnTo>
                      <a:pt x="246" y="81"/>
                    </a:lnTo>
                    <a:lnTo>
                      <a:pt x="240" y="66"/>
                    </a:lnTo>
                    <a:lnTo>
                      <a:pt x="240" y="66"/>
                    </a:lnTo>
                    <a:lnTo>
                      <a:pt x="230" y="51"/>
                    </a:lnTo>
                    <a:lnTo>
                      <a:pt x="219" y="39"/>
                    </a:lnTo>
                    <a:lnTo>
                      <a:pt x="219" y="39"/>
                    </a:lnTo>
                    <a:lnTo>
                      <a:pt x="219" y="39"/>
                    </a:lnTo>
                    <a:lnTo>
                      <a:pt x="217" y="38"/>
                    </a:lnTo>
                    <a:lnTo>
                      <a:pt x="214" y="36"/>
                    </a:lnTo>
                    <a:lnTo>
                      <a:pt x="211" y="36"/>
                    </a:lnTo>
                    <a:lnTo>
                      <a:pt x="209" y="38"/>
                    </a:lnTo>
                    <a:lnTo>
                      <a:pt x="209" y="38"/>
                    </a:lnTo>
                    <a:lnTo>
                      <a:pt x="206" y="40"/>
                    </a:lnTo>
                    <a:lnTo>
                      <a:pt x="199" y="47"/>
                    </a:lnTo>
                    <a:lnTo>
                      <a:pt x="199" y="47"/>
                    </a:lnTo>
                    <a:lnTo>
                      <a:pt x="191" y="40"/>
                    </a:lnTo>
                    <a:lnTo>
                      <a:pt x="182" y="35"/>
                    </a:lnTo>
                    <a:lnTo>
                      <a:pt x="172" y="30"/>
                    </a:lnTo>
                    <a:lnTo>
                      <a:pt x="163" y="26"/>
                    </a:lnTo>
                    <a:lnTo>
                      <a:pt x="166" y="18"/>
                    </a:lnTo>
                    <a:lnTo>
                      <a:pt x="166" y="18"/>
                    </a:lnTo>
                    <a:lnTo>
                      <a:pt x="166" y="14"/>
                    </a:lnTo>
                    <a:lnTo>
                      <a:pt x="166" y="14"/>
                    </a:lnTo>
                    <a:lnTo>
                      <a:pt x="166" y="11"/>
                    </a:lnTo>
                    <a:lnTo>
                      <a:pt x="164" y="8"/>
                    </a:lnTo>
                    <a:lnTo>
                      <a:pt x="163" y="5"/>
                    </a:lnTo>
                    <a:lnTo>
                      <a:pt x="160" y="4"/>
                    </a:lnTo>
                    <a:lnTo>
                      <a:pt x="160" y="4"/>
                    </a:lnTo>
                    <a:lnTo>
                      <a:pt x="160" y="4"/>
                    </a:lnTo>
                    <a:lnTo>
                      <a:pt x="144" y="1"/>
                    </a:lnTo>
                    <a:lnTo>
                      <a:pt x="126" y="0"/>
                    </a:lnTo>
                    <a:lnTo>
                      <a:pt x="126" y="0"/>
                    </a:lnTo>
                    <a:lnTo>
                      <a:pt x="110" y="1"/>
                    </a:lnTo>
                    <a:lnTo>
                      <a:pt x="93" y="4"/>
                    </a:lnTo>
                    <a:lnTo>
                      <a:pt x="93" y="4"/>
                    </a:lnTo>
                    <a:lnTo>
                      <a:pt x="91" y="5"/>
                    </a:lnTo>
                    <a:lnTo>
                      <a:pt x="89" y="8"/>
                    </a:lnTo>
                    <a:lnTo>
                      <a:pt x="87" y="11"/>
                    </a:lnTo>
                    <a:lnTo>
                      <a:pt x="87" y="14"/>
                    </a:lnTo>
                    <a:lnTo>
                      <a:pt x="87" y="14"/>
                    </a:lnTo>
                    <a:lnTo>
                      <a:pt x="87" y="18"/>
                    </a:lnTo>
                    <a:lnTo>
                      <a:pt x="91" y="26"/>
                    </a:lnTo>
                    <a:lnTo>
                      <a:pt x="91" y="26"/>
                    </a:lnTo>
                    <a:lnTo>
                      <a:pt x="81" y="30"/>
                    </a:lnTo>
                    <a:lnTo>
                      <a:pt x="71" y="35"/>
                    </a:lnTo>
                    <a:lnTo>
                      <a:pt x="62" y="40"/>
                    </a:lnTo>
                    <a:lnTo>
                      <a:pt x="54" y="47"/>
                    </a:lnTo>
                    <a:lnTo>
                      <a:pt x="47" y="40"/>
                    </a:lnTo>
                    <a:lnTo>
                      <a:pt x="47" y="40"/>
                    </a:lnTo>
                    <a:lnTo>
                      <a:pt x="44" y="38"/>
                    </a:lnTo>
                    <a:lnTo>
                      <a:pt x="44" y="38"/>
                    </a:lnTo>
                    <a:lnTo>
                      <a:pt x="41" y="36"/>
                    </a:lnTo>
                    <a:lnTo>
                      <a:pt x="39" y="36"/>
                    </a:lnTo>
                    <a:lnTo>
                      <a:pt x="36" y="38"/>
                    </a:lnTo>
                    <a:lnTo>
                      <a:pt x="33" y="39"/>
                    </a:lnTo>
                    <a:lnTo>
                      <a:pt x="33" y="39"/>
                    </a:lnTo>
                    <a:lnTo>
                      <a:pt x="33" y="39"/>
                    </a:lnTo>
                    <a:lnTo>
                      <a:pt x="23" y="51"/>
                    </a:lnTo>
                    <a:lnTo>
                      <a:pt x="13" y="66"/>
                    </a:lnTo>
                    <a:lnTo>
                      <a:pt x="13" y="66"/>
                    </a:lnTo>
                    <a:lnTo>
                      <a:pt x="6" y="81"/>
                    </a:lnTo>
                    <a:lnTo>
                      <a:pt x="1" y="97"/>
                    </a:lnTo>
                    <a:lnTo>
                      <a:pt x="1" y="97"/>
                    </a:lnTo>
                    <a:lnTo>
                      <a:pt x="1" y="97"/>
                    </a:lnTo>
                    <a:lnTo>
                      <a:pt x="0" y="100"/>
                    </a:lnTo>
                    <a:lnTo>
                      <a:pt x="1" y="103"/>
                    </a:lnTo>
                    <a:lnTo>
                      <a:pt x="2" y="105"/>
                    </a:lnTo>
                    <a:lnTo>
                      <a:pt x="5" y="107"/>
                    </a:lnTo>
                    <a:lnTo>
                      <a:pt x="5" y="107"/>
                    </a:lnTo>
                    <a:lnTo>
                      <a:pt x="9" y="108"/>
                    </a:lnTo>
                    <a:lnTo>
                      <a:pt x="17" y="109"/>
                    </a:lnTo>
                    <a:lnTo>
                      <a:pt x="17" y="109"/>
                    </a:lnTo>
                    <a:lnTo>
                      <a:pt x="16" y="120"/>
                    </a:lnTo>
                    <a:lnTo>
                      <a:pt x="16" y="131"/>
                    </a:lnTo>
                    <a:lnTo>
                      <a:pt x="16" y="131"/>
                    </a:lnTo>
                    <a:lnTo>
                      <a:pt x="16" y="142"/>
                    </a:lnTo>
                    <a:lnTo>
                      <a:pt x="17" y="152"/>
                    </a:lnTo>
                    <a:lnTo>
                      <a:pt x="9" y="154"/>
                    </a:lnTo>
                    <a:lnTo>
                      <a:pt x="9" y="154"/>
                    </a:lnTo>
                    <a:lnTo>
                      <a:pt x="5" y="155"/>
                    </a:lnTo>
                    <a:lnTo>
                      <a:pt x="5" y="155"/>
                    </a:lnTo>
                    <a:lnTo>
                      <a:pt x="2" y="158"/>
                    </a:lnTo>
                    <a:lnTo>
                      <a:pt x="1" y="160"/>
                    </a:lnTo>
                    <a:lnTo>
                      <a:pt x="0" y="163"/>
                    </a:lnTo>
                    <a:lnTo>
                      <a:pt x="1" y="166"/>
                    </a:lnTo>
                    <a:lnTo>
                      <a:pt x="1" y="166"/>
                    </a:lnTo>
                    <a:lnTo>
                      <a:pt x="1" y="166"/>
                    </a:lnTo>
                    <a:lnTo>
                      <a:pt x="6" y="181"/>
                    </a:lnTo>
                    <a:lnTo>
                      <a:pt x="13" y="197"/>
                    </a:lnTo>
                    <a:lnTo>
                      <a:pt x="13" y="197"/>
                    </a:lnTo>
                    <a:lnTo>
                      <a:pt x="23" y="210"/>
                    </a:lnTo>
                    <a:lnTo>
                      <a:pt x="33" y="223"/>
                    </a:lnTo>
                    <a:lnTo>
                      <a:pt x="33" y="223"/>
                    </a:lnTo>
                    <a:lnTo>
                      <a:pt x="33" y="223"/>
                    </a:lnTo>
                    <a:lnTo>
                      <a:pt x="36" y="224"/>
                    </a:lnTo>
                    <a:lnTo>
                      <a:pt x="39" y="225"/>
                    </a:lnTo>
                    <a:lnTo>
                      <a:pt x="41" y="225"/>
                    </a:lnTo>
                    <a:lnTo>
                      <a:pt x="44" y="224"/>
                    </a:lnTo>
                    <a:lnTo>
                      <a:pt x="44" y="224"/>
                    </a:lnTo>
                    <a:lnTo>
                      <a:pt x="47" y="221"/>
                    </a:lnTo>
                    <a:lnTo>
                      <a:pt x="54" y="214"/>
                    </a:lnTo>
                    <a:lnTo>
                      <a:pt x="54" y="214"/>
                    </a:lnTo>
                    <a:lnTo>
                      <a:pt x="62" y="221"/>
                    </a:lnTo>
                    <a:lnTo>
                      <a:pt x="71" y="227"/>
                    </a:lnTo>
                    <a:lnTo>
                      <a:pt x="81" y="232"/>
                    </a:lnTo>
                    <a:lnTo>
                      <a:pt x="91" y="236"/>
                    </a:lnTo>
                    <a:lnTo>
                      <a:pt x="87" y="245"/>
                    </a:lnTo>
                    <a:lnTo>
                      <a:pt x="87" y="245"/>
                    </a:lnTo>
                    <a:lnTo>
                      <a:pt x="87" y="248"/>
                    </a:lnTo>
                    <a:lnTo>
                      <a:pt x="87" y="248"/>
                    </a:lnTo>
                    <a:lnTo>
                      <a:pt x="87" y="252"/>
                    </a:lnTo>
                    <a:lnTo>
                      <a:pt x="89" y="254"/>
                    </a:lnTo>
                    <a:lnTo>
                      <a:pt x="91" y="256"/>
                    </a:lnTo>
                    <a:lnTo>
                      <a:pt x="94" y="258"/>
                    </a:lnTo>
                    <a:lnTo>
                      <a:pt x="94" y="258"/>
                    </a:lnTo>
                    <a:lnTo>
                      <a:pt x="94" y="258"/>
                    </a:lnTo>
                    <a:lnTo>
                      <a:pt x="110" y="260"/>
                    </a:lnTo>
                    <a:lnTo>
                      <a:pt x="126" y="262"/>
                    </a:lnTo>
                    <a:lnTo>
                      <a:pt x="126" y="262"/>
                    </a:lnTo>
                    <a:lnTo>
                      <a:pt x="144" y="260"/>
                    </a:lnTo>
                    <a:lnTo>
                      <a:pt x="160" y="258"/>
                    </a:lnTo>
                    <a:lnTo>
                      <a:pt x="160" y="258"/>
                    </a:lnTo>
                    <a:lnTo>
                      <a:pt x="160" y="258"/>
                    </a:lnTo>
                    <a:lnTo>
                      <a:pt x="163" y="256"/>
                    </a:lnTo>
                    <a:lnTo>
                      <a:pt x="164" y="254"/>
                    </a:lnTo>
                    <a:lnTo>
                      <a:pt x="166" y="252"/>
                    </a:lnTo>
                    <a:lnTo>
                      <a:pt x="166" y="248"/>
                    </a:lnTo>
                    <a:lnTo>
                      <a:pt x="166" y="248"/>
                    </a:lnTo>
                    <a:lnTo>
                      <a:pt x="166" y="245"/>
                    </a:lnTo>
                    <a:lnTo>
                      <a:pt x="163" y="236"/>
                    </a:lnTo>
                    <a:lnTo>
                      <a:pt x="163" y="236"/>
                    </a:lnTo>
                    <a:lnTo>
                      <a:pt x="172" y="232"/>
                    </a:lnTo>
                    <a:lnTo>
                      <a:pt x="182" y="227"/>
                    </a:lnTo>
                    <a:lnTo>
                      <a:pt x="191" y="221"/>
                    </a:lnTo>
                    <a:lnTo>
                      <a:pt x="199" y="214"/>
                    </a:lnTo>
                    <a:lnTo>
                      <a:pt x="206" y="221"/>
                    </a:lnTo>
                    <a:lnTo>
                      <a:pt x="206" y="221"/>
                    </a:lnTo>
                    <a:lnTo>
                      <a:pt x="209" y="224"/>
                    </a:lnTo>
                    <a:lnTo>
                      <a:pt x="209" y="224"/>
                    </a:lnTo>
                    <a:lnTo>
                      <a:pt x="211" y="225"/>
                    </a:lnTo>
                    <a:lnTo>
                      <a:pt x="214" y="225"/>
                    </a:lnTo>
                    <a:lnTo>
                      <a:pt x="217" y="224"/>
                    </a:lnTo>
                    <a:lnTo>
                      <a:pt x="219" y="223"/>
                    </a:lnTo>
                    <a:lnTo>
                      <a:pt x="219" y="223"/>
                    </a:lnTo>
                    <a:lnTo>
                      <a:pt x="219" y="223"/>
                    </a:lnTo>
                    <a:lnTo>
                      <a:pt x="230" y="210"/>
                    </a:lnTo>
                    <a:lnTo>
                      <a:pt x="240" y="197"/>
                    </a:lnTo>
                    <a:lnTo>
                      <a:pt x="240" y="197"/>
                    </a:lnTo>
                    <a:lnTo>
                      <a:pt x="246" y="181"/>
                    </a:lnTo>
                    <a:lnTo>
                      <a:pt x="253" y="166"/>
                    </a:lnTo>
                    <a:lnTo>
                      <a:pt x="253" y="166"/>
                    </a:lnTo>
                    <a:lnTo>
                      <a:pt x="253" y="166"/>
                    </a:lnTo>
                    <a:lnTo>
                      <a:pt x="253" y="163"/>
                    </a:lnTo>
                    <a:lnTo>
                      <a:pt x="252" y="160"/>
                    </a:lnTo>
                    <a:lnTo>
                      <a:pt x="250" y="158"/>
                    </a:lnTo>
                    <a:lnTo>
                      <a:pt x="248" y="155"/>
                    </a:lnTo>
                    <a:lnTo>
                      <a:pt x="248" y="155"/>
                    </a:lnTo>
                    <a:lnTo>
                      <a:pt x="245" y="154"/>
                    </a:lnTo>
                    <a:lnTo>
                      <a:pt x="236" y="152"/>
                    </a:lnTo>
                    <a:lnTo>
                      <a:pt x="236" y="152"/>
                    </a:lnTo>
                    <a:lnTo>
                      <a:pt x="237" y="142"/>
                    </a:lnTo>
                    <a:lnTo>
                      <a:pt x="237" y="131"/>
                    </a:lnTo>
                    <a:lnTo>
                      <a:pt x="237" y="131"/>
                    </a:lnTo>
                    <a:lnTo>
                      <a:pt x="237" y="120"/>
                    </a:lnTo>
                    <a:lnTo>
                      <a:pt x="236" y="109"/>
                    </a:lnTo>
                    <a:lnTo>
                      <a:pt x="245" y="108"/>
                    </a:lnTo>
                    <a:lnTo>
                      <a:pt x="245" y="108"/>
                    </a:lnTo>
                    <a:lnTo>
                      <a:pt x="248" y="107"/>
                    </a:lnTo>
                    <a:lnTo>
                      <a:pt x="248" y="107"/>
                    </a:lnTo>
                    <a:close/>
                    <a:moveTo>
                      <a:pt x="126" y="193"/>
                    </a:moveTo>
                    <a:lnTo>
                      <a:pt x="126" y="193"/>
                    </a:lnTo>
                    <a:lnTo>
                      <a:pt x="114" y="191"/>
                    </a:lnTo>
                    <a:lnTo>
                      <a:pt x="102" y="187"/>
                    </a:lnTo>
                    <a:lnTo>
                      <a:pt x="93" y="182"/>
                    </a:lnTo>
                    <a:lnTo>
                      <a:pt x="83" y="174"/>
                    </a:lnTo>
                    <a:lnTo>
                      <a:pt x="75" y="166"/>
                    </a:lnTo>
                    <a:lnTo>
                      <a:pt x="70" y="155"/>
                    </a:lnTo>
                    <a:lnTo>
                      <a:pt x="66" y="143"/>
                    </a:lnTo>
                    <a:lnTo>
                      <a:pt x="64" y="131"/>
                    </a:lnTo>
                    <a:lnTo>
                      <a:pt x="64" y="131"/>
                    </a:lnTo>
                    <a:lnTo>
                      <a:pt x="66" y="119"/>
                    </a:lnTo>
                    <a:lnTo>
                      <a:pt x="70" y="107"/>
                    </a:lnTo>
                    <a:lnTo>
                      <a:pt x="75" y="97"/>
                    </a:lnTo>
                    <a:lnTo>
                      <a:pt x="83" y="88"/>
                    </a:lnTo>
                    <a:lnTo>
                      <a:pt x="93" y="80"/>
                    </a:lnTo>
                    <a:lnTo>
                      <a:pt x="102" y="74"/>
                    </a:lnTo>
                    <a:lnTo>
                      <a:pt x="114" y="70"/>
                    </a:lnTo>
                    <a:lnTo>
                      <a:pt x="126" y="70"/>
                    </a:lnTo>
                    <a:lnTo>
                      <a:pt x="126" y="70"/>
                    </a:lnTo>
                    <a:lnTo>
                      <a:pt x="139" y="70"/>
                    </a:lnTo>
                    <a:lnTo>
                      <a:pt x="151" y="74"/>
                    </a:lnTo>
                    <a:lnTo>
                      <a:pt x="161" y="80"/>
                    </a:lnTo>
                    <a:lnTo>
                      <a:pt x="170" y="88"/>
                    </a:lnTo>
                    <a:lnTo>
                      <a:pt x="178" y="97"/>
                    </a:lnTo>
                    <a:lnTo>
                      <a:pt x="183" y="107"/>
                    </a:lnTo>
                    <a:lnTo>
                      <a:pt x="187" y="119"/>
                    </a:lnTo>
                    <a:lnTo>
                      <a:pt x="188" y="131"/>
                    </a:lnTo>
                    <a:lnTo>
                      <a:pt x="188" y="131"/>
                    </a:lnTo>
                    <a:lnTo>
                      <a:pt x="187" y="143"/>
                    </a:lnTo>
                    <a:lnTo>
                      <a:pt x="183" y="155"/>
                    </a:lnTo>
                    <a:lnTo>
                      <a:pt x="178" y="166"/>
                    </a:lnTo>
                    <a:lnTo>
                      <a:pt x="170" y="174"/>
                    </a:lnTo>
                    <a:lnTo>
                      <a:pt x="161" y="182"/>
                    </a:lnTo>
                    <a:lnTo>
                      <a:pt x="151" y="187"/>
                    </a:lnTo>
                    <a:lnTo>
                      <a:pt x="139" y="191"/>
                    </a:lnTo>
                    <a:lnTo>
                      <a:pt x="126" y="193"/>
                    </a:lnTo>
                    <a:lnTo>
                      <a:pt x="126" y="19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87" name="Freeform 161"/>
              <p:cNvSpPr>
                <a:spLocks noEditPoints="1"/>
              </p:cNvSpPr>
              <p:nvPr/>
            </p:nvSpPr>
            <p:spPr bwMode="auto">
              <a:xfrm>
                <a:off x="3236913" y="4249738"/>
                <a:ext cx="112713" cy="115888"/>
              </a:xfrm>
              <a:custGeom>
                <a:avLst/>
                <a:gdLst>
                  <a:gd name="T0" fmla="*/ 129 w 141"/>
                  <a:gd name="T1" fmla="*/ 85 h 146"/>
                  <a:gd name="T2" fmla="*/ 129 w 141"/>
                  <a:gd name="T3" fmla="*/ 62 h 146"/>
                  <a:gd name="T4" fmla="*/ 139 w 141"/>
                  <a:gd name="T5" fmla="*/ 60 h 146"/>
                  <a:gd name="T6" fmla="*/ 141 w 141"/>
                  <a:gd name="T7" fmla="*/ 54 h 146"/>
                  <a:gd name="T8" fmla="*/ 139 w 141"/>
                  <a:gd name="T9" fmla="*/ 46 h 146"/>
                  <a:gd name="T10" fmla="*/ 129 w 141"/>
                  <a:gd name="T11" fmla="*/ 29 h 146"/>
                  <a:gd name="T12" fmla="*/ 122 w 141"/>
                  <a:gd name="T13" fmla="*/ 22 h 146"/>
                  <a:gd name="T14" fmla="*/ 117 w 141"/>
                  <a:gd name="T15" fmla="*/ 22 h 146"/>
                  <a:gd name="T16" fmla="*/ 110 w 141"/>
                  <a:gd name="T17" fmla="*/ 29 h 146"/>
                  <a:gd name="T18" fmla="*/ 93 w 141"/>
                  <a:gd name="T19" fmla="*/ 10 h 146"/>
                  <a:gd name="T20" fmla="*/ 93 w 141"/>
                  <a:gd name="T21" fmla="*/ 8 h 146"/>
                  <a:gd name="T22" fmla="*/ 89 w 141"/>
                  <a:gd name="T23" fmla="*/ 3 h 146"/>
                  <a:gd name="T24" fmla="*/ 71 w 141"/>
                  <a:gd name="T25" fmla="*/ 0 h 146"/>
                  <a:gd name="T26" fmla="*/ 52 w 141"/>
                  <a:gd name="T27" fmla="*/ 3 h 146"/>
                  <a:gd name="T28" fmla="*/ 50 w 141"/>
                  <a:gd name="T29" fmla="*/ 4 h 146"/>
                  <a:gd name="T30" fmla="*/ 50 w 141"/>
                  <a:gd name="T31" fmla="*/ 10 h 146"/>
                  <a:gd name="T32" fmla="*/ 41 w 141"/>
                  <a:gd name="T33" fmla="*/ 22 h 146"/>
                  <a:gd name="T34" fmla="*/ 27 w 141"/>
                  <a:gd name="T35" fmla="*/ 23 h 146"/>
                  <a:gd name="T36" fmla="*/ 21 w 141"/>
                  <a:gd name="T37" fmla="*/ 21 h 146"/>
                  <a:gd name="T38" fmla="*/ 19 w 141"/>
                  <a:gd name="T39" fmla="*/ 22 h 146"/>
                  <a:gd name="T40" fmla="*/ 8 w 141"/>
                  <a:gd name="T41" fmla="*/ 37 h 146"/>
                  <a:gd name="T42" fmla="*/ 0 w 141"/>
                  <a:gd name="T43" fmla="*/ 54 h 146"/>
                  <a:gd name="T44" fmla="*/ 2 w 141"/>
                  <a:gd name="T45" fmla="*/ 60 h 146"/>
                  <a:gd name="T46" fmla="*/ 13 w 141"/>
                  <a:gd name="T47" fmla="*/ 62 h 146"/>
                  <a:gd name="T48" fmla="*/ 12 w 141"/>
                  <a:gd name="T49" fmla="*/ 73 h 146"/>
                  <a:gd name="T50" fmla="*/ 5 w 141"/>
                  <a:gd name="T51" fmla="*/ 87 h 146"/>
                  <a:gd name="T52" fmla="*/ 1 w 141"/>
                  <a:gd name="T53" fmla="*/ 89 h 146"/>
                  <a:gd name="T54" fmla="*/ 0 w 141"/>
                  <a:gd name="T55" fmla="*/ 93 h 146"/>
                  <a:gd name="T56" fmla="*/ 8 w 141"/>
                  <a:gd name="T57" fmla="*/ 110 h 146"/>
                  <a:gd name="T58" fmla="*/ 19 w 141"/>
                  <a:gd name="T59" fmla="*/ 124 h 146"/>
                  <a:gd name="T60" fmla="*/ 25 w 141"/>
                  <a:gd name="T61" fmla="*/ 126 h 146"/>
                  <a:gd name="T62" fmla="*/ 32 w 141"/>
                  <a:gd name="T63" fmla="*/ 118 h 146"/>
                  <a:gd name="T64" fmla="*/ 52 w 141"/>
                  <a:gd name="T65" fmla="*/ 130 h 146"/>
                  <a:gd name="T66" fmla="*/ 48 w 141"/>
                  <a:gd name="T67" fmla="*/ 139 h 146"/>
                  <a:gd name="T68" fmla="*/ 52 w 141"/>
                  <a:gd name="T69" fmla="*/ 145 h 146"/>
                  <a:gd name="T70" fmla="*/ 62 w 141"/>
                  <a:gd name="T71" fmla="*/ 146 h 146"/>
                  <a:gd name="T72" fmla="*/ 81 w 141"/>
                  <a:gd name="T73" fmla="*/ 146 h 146"/>
                  <a:gd name="T74" fmla="*/ 89 w 141"/>
                  <a:gd name="T75" fmla="*/ 145 h 146"/>
                  <a:gd name="T76" fmla="*/ 93 w 141"/>
                  <a:gd name="T77" fmla="*/ 139 h 146"/>
                  <a:gd name="T78" fmla="*/ 90 w 141"/>
                  <a:gd name="T79" fmla="*/ 130 h 146"/>
                  <a:gd name="T80" fmla="*/ 116 w 141"/>
                  <a:gd name="T81" fmla="*/ 124 h 146"/>
                  <a:gd name="T82" fmla="*/ 117 w 141"/>
                  <a:gd name="T83" fmla="*/ 126 h 146"/>
                  <a:gd name="T84" fmla="*/ 122 w 141"/>
                  <a:gd name="T85" fmla="*/ 124 h 146"/>
                  <a:gd name="T86" fmla="*/ 135 w 141"/>
                  <a:gd name="T87" fmla="*/ 110 h 146"/>
                  <a:gd name="T88" fmla="*/ 141 w 141"/>
                  <a:gd name="T89" fmla="*/ 93 h 146"/>
                  <a:gd name="T90" fmla="*/ 141 w 141"/>
                  <a:gd name="T91" fmla="*/ 89 h 146"/>
                  <a:gd name="T92" fmla="*/ 137 w 141"/>
                  <a:gd name="T93" fmla="*/ 87 h 146"/>
                  <a:gd name="T94" fmla="*/ 71 w 141"/>
                  <a:gd name="T95" fmla="*/ 110 h 146"/>
                  <a:gd name="T96" fmla="*/ 51 w 141"/>
                  <a:gd name="T97" fmla="*/ 103 h 146"/>
                  <a:gd name="T98" fmla="*/ 37 w 141"/>
                  <a:gd name="T99" fmla="*/ 88 h 146"/>
                  <a:gd name="T100" fmla="*/ 35 w 141"/>
                  <a:gd name="T101" fmla="*/ 73 h 146"/>
                  <a:gd name="T102" fmla="*/ 41 w 141"/>
                  <a:gd name="T103" fmla="*/ 53 h 146"/>
                  <a:gd name="T104" fmla="*/ 56 w 141"/>
                  <a:gd name="T105" fmla="*/ 41 h 146"/>
                  <a:gd name="T106" fmla="*/ 71 w 141"/>
                  <a:gd name="T107" fmla="*/ 38 h 146"/>
                  <a:gd name="T108" fmla="*/ 91 w 141"/>
                  <a:gd name="T109" fmla="*/ 44 h 146"/>
                  <a:gd name="T110" fmla="*/ 104 w 141"/>
                  <a:gd name="T111" fmla="*/ 60 h 146"/>
                  <a:gd name="T112" fmla="*/ 106 w 141"/>
                  <a:gd name="T113" fmla="*/ 73 h 146"/>
                  <a:gd name="T114" fmla="*/ 101 w 141"/>
                  <a:gd name="T115" fmla="*/ 93 h 146"/>
                  <a:gd name="T116" fmla="*/ 85 w 141"/>
                  <a:gd name="T117" fmla="*/ 107 h 146"/>
                  <a:gd name="T118" fmla="*/ 71 w 141"/>
                  <a:gd name="T119" fmla="*/ 11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1" h="146">
                    <a:moveTo>
                      <a:pt x="137" y="87"/>
                    </a:moveTo>
                    <a:lnTo>
                      <a:pt x="129" y="85"/>
                    </a:lnTo>
                    <a:lnTo>
                      <a:pt x="129" y="85"/>
                    </a:lnTo>
                    <a:lnTo>
                      <a:pt x="130" y="73"/>
                    </a:lnTo>
                    <a:lnTo>
                      <a:pt x="130" y="73"/>
                    </a:lnTo>
                    <a:lnTo>
                      <a:pt x="129" y="62"/>
                    </a:lnTo>
                    <a:lnTo>
                      <a:pt x="137" y="61"/>
                    </a:lnTo>
                    <a:lnTo>
                      <a:pt x="137" y="61"/>
                    </a:lnTo>
                    <a:lnTo>
                      <a:pt x="139" y="60"/>
                    </a:lnTo>
                    <a:lnTo>
                      <a:pt x="139" y="60"/>
                    </a:lnTo>
                    <a:lnTo>
                      <a:pt x="141" y="57"/>
                    </a:lnTo>
                    <a:lnTo>
                      <a:pt x="141" y="54"/>
                    </a:lnTo>
                    <a:lnTo>
                      <a:pt x="141" y="54"/>
                    </a:lnTo>
                    <a:lnTo>
                      <a:pt x="141" y="54"/>
                    </a:lnTo>
                    <a:lnTo>
                      <a:pt x="139" y="46"/>
                    </a:lnTo>
                    <a:lnTo>
                      <a:pt x="135" y="37"/>
                    </a:lnTo>
                    <a:lnTo>
                      <a:pt x="135" y="37"/>
                    </a:lnTo>
                    <a:lnTo>
                      <a:pt x="129" y="29"/>
                    </a:lnTo>
                    <a:lnTo>
                      <a:pt x="122" y="22"/>
                    </a:lnTo>
                    <a:lnTo>
                      <a:pt x="122" y="22"/>
                    </a:lnTo>
                    <a:lnTo>
                      <a:pt x="122" y="22"/>
                    </a:lnTo>
                    <a:lnTo>
                      <a:pt x="120" y="21"/>
                    </a:lnTo>
                    <a:lnTo>
                      <a:pt x="117" y="22"/>
                    </a:lnTo>
                    <a:lnTo>
                      <a:pt x="117" y="22"/>
                    </a:lnTo>
                    <a:lnTo>
                      <a:pt x="116" y="23"/>
                    </a:lnTo>
                    <a:lnTo>
                      <a:pt x="110" y="29"/>
                    </a:lnTo>
                    <a:lnTo>
                      <a:pt x="110" y="29"/>
                    </a:lnTo>
                    <a:lnTo>
                      <a:pt x="101" y="22"/>
                    </a:lnTo>
                    <a:lnTo>
                      <a:pt x="90" y="18"/>
                    </a:lnTo>
                    <a:lnTo>
                      <a:pt x="93" y="10"/>
                    </a:lnTo>
                    <a:lnTo>
                      <a:pt x="93" y="10"/>
                    </a:lnTo>
                    <a:lnTo>
                      <a:pt x="93" y="8"/>
                    </a:lnTo>
                    <a:lnTo>
                      <a:pt x="93" y="8"/>
                    </a:lnTo>
                    <a:lnTo>
                      <a:pt x="91" y="4"/>
                    </a:lnTo>
                    <a:lnTo>
                      <a:pt x="89" y="3"/>
                    </a:lnTo>
                    <a:lnTo>
                      <a:pt x="89" y="3"/>
                    </a:lnTo>
                    <a:lnTo>
                      <a:pt x="89" y="3"/>
                    </a:lnTo>
                    <a:lnTo>
                      <a:pt x="81" y="2"/>
                    </a:lnTo>
                    <a:lnTo>
                      <a:pt x="71" y="0"/>
                    </a:lnTo>
                    <a:lnTo>
                      <a:pt x="71" y="0"/>
                    </a:lnTo>
                    <a:lnTo>
                      <a:pt x="62" y="2"/>
                    </a:lnTo>
                    <a:lnTo>
                      <a:pt x="52" y="3"/>
                    </a:lnTo>
                    <a:lnTo>
                      <a:pt x="52" y="3"/>
                    </a:lnTo>
                    <a:lnTo>
                      <a:pt x="52" y="3"/>
                    </a:lnTo>
                    <a:lnTo>
                      <a:pt x="50" y="4"/>
                    </a:lnTo>
                    <a:lnTo>
                      <a:pt x="48" y="8"/>
                    </a:lnTo>
                    <a:lnTo>
                      <a:pt x="48" y="8"/>
                    </a:lnTo>
                    <a:lnTo>
                      <a:pt x="50" y="10"/>
                    </a:lnTo>
                    <a:lnTo>
                      <a:pt x="52" y="18"/>
                    </a:lnTo>
                    <a:lnTo>
                      <a:pt x="52" y="18"/>
                    </a:lnTo>
                    <a:lnTo>
                      <a:pt x="41" y="22"/>
                    </a:lnTo>
                    <a:lnTo>
                      <a:pt x="32" y="29"/>
                    </a:lnTo>
                    <a:lnTo>
                      <a:pt x="27" y="23"/>
                    </a:lnTo>
                    <a:lnTo>
                      <a:pt x="27" y="23"/>
                    </a:lnTo>
                    <a:lnTo>
                      <a:pt x="25" y="22"/>
                    </a:lnTo>
                    <a:lnTo>
                      <a:pt x="25" y="22"/>
                    </a:lnTo>
                    <a:lnTo>
                      <a:pt x="21" y="21"/>
                    </a:lnTo>
                    <a:lnTo>
                      <a:pt x="19" y="22"/>
                    </a:lnTo>
                    <a:lnTo>
                      <a:pt x="19" y="22"/>
                    </a:lnTo>
                    <a:lnTo>
                      <a:pt x="19" y="22"/>
                    </a:lnTo>
                    <a:lnTo>
                      <a:pt x="13" y="29"/>
                    </a:lnTo>
                    <a:lnTo>
                      <a:pt x="8" y="37"/>
                    </a:lnTo>
                    <a:lnTo>
                      <a:pt x="8" y="37"/>
                    </a:lnTo>
                    <a:lnTo>
                      <a:pt x="4" y="46"/>
                    </a:lnTo>
                    <a:lnTo>
                      <a:pt x="0" y="54"/>
                    </a:lnTo>
                    <a:lnTo>
                      <a:pt x="0" y="54"/>
                    </a:lnTo>
                    <a:lnTo>
                      <a:pt x="0" y="54"/>
                    </a:lnTo>
                    <a:lnTo>
                      <a:pt x="1" y="57"/>
                    </a:lnTo>
                    <a:lnTo>
                      <a:pt x="2" y="60"/>
                    </a:lnTo>
                    <a:lnTo>
                      <a:pt x="2" y="60"/>
                    </a:lnTo>
                    <a:lnTo>
                      <a:pt x="5" y="61"/>
                    </a:lnTo>
                    <a:lnTo>
                      <a:pt x="13" y="62"/>
                    </a:lnTo>
                    <a:lnTo>
                      <a:pt x="13" y="62"/>
                    </a:lnTo>
                    <a:lnTo>
                      <a:pt x="12" y="73"/>
                    </a:lnTo>
                    <a:lnTo>
                      <a:pt x="12" y="73"/>
                    </a:lnTo>
                    <a:lnTo>
                      <a:pt x="13" y="85"/>
                    </a:lnTo>
                    <a:lnTo>
                      <a:pt x="5" y="87"/>
                    </a:lnTo>
                    <a:lnTo>
                      <a:pt x="5" y="87"/>
                    </a:lnTo>
                    <a:lnTo>
                      <a:pt x="2" y="87"/>
                    </a:lnTo>
                    <a:lnTo>
                      <a:pt x="2" y="87"/>
                    </a:lnTo>
                    <a:lnTo>
                      <a:pt x="1" y="89"/>
                    </a:lnTo>
                    <a:lnTo>
                      <a:pt x="0" y="93"/>
                    </a:lnTo>
                    <a:lnTo>
                      <a:pt x="0" y="93"/>
                    </a:lnTo>
                    <a:lnTo>
                      <a:pt x="0" y="93"/>
                    </a:lnTo>
                    <a:lnTo>
                      <a:pt x="4" y="101"/>
                    </a:lnTo>
                    <a:lnTo>
                      <a:pt x="8" y="110"/>
                    </a:lnTo>
                    <a:lnTo>
                      <a:pt x="8" y="110"/>
                    </a:lnTo>
                    <a:lnTo>
                      <a:pt x="13" y="118"/>
                    </a:lnTo>
                    <a:lnTo>
                      <a:pt x="19" y="124"/>
                    </a:lnTo>
                    <a:lnTo>
                      <a:pt x="19" y="124"/>
                    </a:lnTo>
                    <a:lnTo>
                      <a:pt x="19" y="124"/>
                    </a:lnTo>
                    <a:lnTo>
                      <a:pt x="21" y="126"/>
                    </a:lnTo>
                    <a:lnTo>
                      <a:pt x="25" y="126"/>
                    </a:lnTo>
                    <a:lnTo>
                      <a:pt x="25" y="126"/>
                    </a:lnTo>
                    <a:lnTo>
                      <a:pt x="27" y="124"/>
                    </a:lnTo>
                    <a:lnTo>
                      <a:pt x="32" y="118"/>
                    </a:lnTo>
                    <a:lnTo>
                      <a:pt x="32" y="118"/>
                    </a:lnTo>
                    <a:lnTo>
                      <a:pt x="41" y="124"/>
                    </a:lnTo>
                    <a:lnTo>
                      <a:pt x="52" y="130"/>
                    </a:lnTo>
                    <a:lnTo>
                      <a:pt x="50" y="138"/>
                    </a:lnTo>
                    <a:lnTo>
                      <a:pt x="50" y="138"/>
                    </a:lnTo>
                    <a:lnTo>
                      <a:pt x="48" y="139"/>
                    </a:lnTo>
                    <a:lnTo>
                      <a:pt x="48" y="139"/>
                    </a:lnTo>
                    <a:lnTo>
                      <a:pt x="50" y="142"/>
                    </a:lnTo>
                    <a:lnTo>
                      <a:pt x="52" y="145"/>
                    </a:lnTo>
                    <a:lnTo>
                      <a:pt x="52" y="145"/>
                    </a:lnTo>
                    <a:lnTo>
                      <a:pt x="52" y="145"/>
                    </a:lnTo>
                    <a:lnTo>
                      <a:pt x="62" y="146"/>
                    </a:lnTo>
                    <a:lnTo>
                      <a:pt x="71" y="146"/>
                    </a:lnTo>
                    <a:lnTo>
                      <a:pt x="71" y="146"/>
                    </a:lnTo>
                    <a:lnTo>
                      <a:pt x="81" y="146"/>
                    </a:lnTo>
                    <a:lnTo>
                      <a:pt x="89" y="145"/>
                    </a:lnTo>
                    <a:lnTo>
                      <a:pt x="89" y="145"/>
                    </a:lnTo>
                    <a:lnTo>
                      <a:pt x="89" y="145"/>
                    </a:lnTo>
                    <a:lnTo>
                      <a:pt x="91" y="142"/>
                    </a:lnTo>
                    <a:lnTo>
                      <a:pt x="93" y="139"/>
                    </a:lnTo>
                    <a:lnTo>
                      <a:pt x="93" y="139"/>
                    </a:lnTo>
                    <a:lnTo>
                      <a:pt x="93" y="138"/>
                    </a:lnTo>
                    <a:lnTo>
                      <a:pt x="90" y="130"/>
                    </a:lnTo>
                    <a:lnTo>
                      <a:pt x="90" y="130"/>
                    </a:lnTo>
                    <a:lnTo>
                      <a:pt x="101" y="124"/>
                    </a:lnTo>
                    <a:lnTo>
                      <a:pt x="110" y="118"/>
                    </a:lnTo>
                    <a:lnTo>
                      <a:pt x="116" y="124"/>
                    </a:lnTo>
                    <a:lnTo>
                      <a:pt x="116" y="124"/>
                    </a:lnTo>
                    <a:lnTo>
                      <a:pt x="117" y="126"/>
                    </a:lnTo>
                    <a:lnTo>
                      <a:pt x="117" y="126"/>
                    </a:lnTo>
                    <a:lnTo>
                      <a:pt x="120" y="126"/>
                    </a:lnTo>
                    <a:lnTo>
                      <a:pt x="122" y="124"/>
                    </a:lnTo>
                    <a:lnTo>
                      <a:pt x="122" y="124"/>
                    </a:lnTo>
                    <a:lnTo>
                      <a:pt x="122" y="124"/>
                    </a:lnTo>
                    <a:lnTo>
                      <a:pt x="129" y="118"/>
                    </a:lnTo>
                    <a:lnTo>
                      <a:pt x="135" y="110"/>
                    </a:lnTo>
                    <a:lnTo>
                      <a:pt x="135" y="110"/>
                    </a:lnTo>
                    <a:lnTo>
                      <a:pt x="139" y="101"/>
                    </a:lnTo>
                    <a:lnTo>
                      <a:pt x="141" y="93"/>
                    </a:lnTo>
                    <a:lnTo>
                      <a:pt x="141" y="93"/>
                    </a:lnTo>
                    <a:lnTo>
                      <a:pt x="141" y="93"/>
                    </a:lnTo>
                    <a:lnTo>
                      <a:pt x="141" y="89"/>
                    </a:lnTo>
                    <a:lnTo>
                      <a:pt x="139" y="87"/>
                    </a:lnTo>
                    <a:lnTo>
                      <a:pt x="139" y="87"/>
                    </a:lnTo>
                    <a:lnTo>
                      <a:pt x="137" y="87"/>
                    </a:lnTo>
                    <a:lnTo>
                      <a:pt x="137" y="87"/>
                    </a:lnTo>
                    <a:close/>
                    <a:moveTo>
                      <a:pt x="71" y="110"/>
                    </a:moveTo>
                    <a:lnTo>
                      <a:pt x="71" y="110"/>
                    </a:lnTo>
                    <a:lnTo>
                      <a:pt x="63" y="108"/>
                    </a:lnTo>
                    <a:lnTo>
                      <a:pt x="56" y="107"/>
                    </a:lnTo>
                    <a:lnTo>
                      <a:pt x="51" y="103"/>
                    </a:lnTo>
                    <a:lnTo>
                      <a:pt x="46" y="99"/>
                    </a:lnTo>
                    <a:lnTo>
                      <a:pt x="41" y="93"/>
                    </a:lnTo>
                    <a:lnTo>
                      <a:pt x="37" y="88"/>
                    </a:lnTo>
                    <a:lnTo>
                      <a:pt x="36" y="81"/>
                    </a:lnTo>
                    <a:lnTo>
                      <a:pt x="35" y="73"/>
                    </a:lnTo>
                    <a:lnTo>
                      <a:pt x="35" y="73"/>
                    </a:lnTo>
                    <a:lnTo>
                      <a:pt x="36" y="66"/>
                    </a:lnTo>
                    <a:lnTo>
                      <a:pt x="37" y="60"/>
                    </a:lnTo>
                    <a:lnTo>
                      <a:pt x="41" y="53"/>
                    </a:lnTo>
                    <a:lnTo>
                      <a:pt x="46" y="48"/>
                    </a:lnTo>
                    <a:lnTo>
                      <a:pt x="51" y="44"/>
                    </a:lnTo>
                    <a:lnTo>
                      <a:pt x="56" y="41"/>
                    </a:lnTo>
                    <a:lnTo>
                      <a:pt x="63" y="38"/>
                    </a:lnTo>
                    <a:lnTo>
                      <a:pt x="71" y="38"/>
                    </a:lnTo>
                    <a:lnTo>
                      <a:pt x="71" y="38"/>
                    </a:lnTo>
                    <a:lnTo>
                      <a:pt x="78" y="38"/>
                    </a:lnTo>
                    <a:lnTo>
                      <a:pt x="85" y="41"/>
                    </a:lnTo>
                    <a:lnTo>
                      <a:pt x="91" y="44"/>
                    </a:lnTo>
                    <a:lnTo>
                      <a:pt x="97" y="48"/>
                    </a:lnTo>
                    <a:lnTo>
                      <a:pt x="101" y="53"/>
                    </a:lnTo>
                    <a:lnTo>
                      <a:pt x="104" y="60"/>
                    </a:lnTo>
                    <a:lnTo>
                      <a:pt x="106" y="66"/>
                    </a:lnTo>
                    <a:lnTo>
                      <a:pt x="106" y="73"/>
                    </a:lnTo>
                    <a:lnTo>
                      <a:pt x="106" y="73"/>
                    </a:lnTo>
                    <a:lnTo>
                      <a:pt x="106" y="81"/>
                    </a:lnTo>
                    <a:lnTo>
                      <a:pt x="104" y="88"/>
                    </a:lnTo>
                    <a:lnTo>
                      <a:pt x="101" y="93"/>
                    </a:lnTo>
                    <a:lnTo>
                      <a:pt x="97" y="99"/>
                    </a:lnTo>
                    <a:lnTo>
                      <a:pt x="91" y="103"/>
                    </a:lnTo>
                    <a:lnTo>
                      <a:pt x="85" y="107"/>
                    </a:lnTo>
                    <a:lnTo>
                      <a:pt x="78" y="108"/>
                    </a:lnTo>
                    <a:lnTo>
                      <a:pt x="71" y="110"/>
                    </a:lnTo>
                    <a:lnTo>
                      <a:pt x="71" y="1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88" name="Freeform 162"/>
              <p:cNvSpPr>
                <a:spLocks/>
              </p:cNvSpPr>
              <p:nvPr/>
            </p:nvSpPr>
            <p:spPr bwMode="auto">
              <a:xfrm>
                <a:off x="3119438" y="4373563"/>
                <a:ext cx="55563" cy="55563"/>
              </a:xfrm>
              <a:custGeom>
                <a:avLst/>
                <a:gdLst>
                  <a:gd name="T0" fmla="*/ 35 w 70"/>
                  <a:gd name="T1" fmla="*/ 0 h 70"/>
                  <a:gd name="T2" fmla="*/ 35 w 70"/>
                  <a:gd name="T3" fmla="*/ 0 h 70"/>
                  <a:gd name="T4" fmla="*/ 29 w 70"/>
                  <a:gd name="T5" fmla="*/ 1 h 70"/>
                  <a:gd name="T6" fmla="*/ 22 w 70"/>
                  <a:gd name="T7" fmla="*/ 2 h 70"/>
                  <a:gd name="T8" fmla="*/ 17 w 70"/>
                  <a:gd name="T9" fmla="*/ 7 h 70"/>
                  <a:gd name="T10" fmla="*/ 11 w 70"/>
                  <a:gd name="T11" fmla="*/ 11 h 70"/>
                  <a:gd name="T12" fmla="*/ 7 w 70"/>
                  <a:gd name="T13" fmla="*/ 16 h 70"/>
                  <a:gd name="T14" fmla="*/ 3 w 70"/>
                  <a:gd name="T15" fmla="*/ 21 h 70"/>
                  <a:gd name="T16" fmla="*/ 2 w 70"/>
                  <a:gd name="T17" fmla="*/ 28 h 70"/>
                  <a:gd name="T18" fmla="*/ 0 w 70"/>
                  <a:gd name="T19" fmla="*/ 35 h 70"/>
                  <a:gd name="T20" fmla="*/ 0 w 70"/>
                  <a:gd name="T21" fmla="*/ 35 h 70"/>
                  <a:gd name="T22" fmla="*/ 2 w 70"/>
                  <a:gd name="T23" fmla="*/ 42 h 70"/>
                  <a:gd name="T24" fmla="*/ 3 w 70"/>
                  <a:gd name="T25" fmla="*/ 48 h 70"/>
                  <a:gd name="T26" fmla="*/ 7 w 70"/>
                  <a:gd name="T27" fmla="*/ 55 h 70"/>
                  <a:gd name="T28" fmla="*/ 11 w 70"/>
                  <a:gd name="T29" fmla="*/ 59 h 70"/>
                  <a:gd name="T30" fmla="*/ 17 w 70"/>
                  <a:gd name="T31" fmla="*/ 64 h 70"/>
                  <a:gd name="T32" fmla="*/ 22 w 70"/>
                  <a:gd name="T33" fmla="*/ 67 h 70"/>
                  <a:gd name="T34" fmla="*/ 29 w 70"/>
                  <a:gd name="T35" fmla="*/ 69 h 70"/>
                  <a:gd name="T36" fmla="*/ 35 w 70"/>
                  <a:gd name="T37" fmla="*/ 70 h 70"/>
                  <a:gd name="T38" fmla="*/ 35 w 70"/>
                  <a:gd name="T39" fmla="*/ 70 h 70"/>
                  <a:gd name="T40" fmla="*/ 42 w 70"/>
                  <a:gd name="T41" fmla="*/ 69 h 70"/>
                  <a:gd name="T42" fmla="*/ 49 w 70"/>
                  <a:gd name="T43" fmla="*/ 67 h 70"/>
                  <a:gd name="T44" fmla="*/ 54 w 70"/>
                  <a:gd name="T45" fmla="*/ 64 h 70"/>
                  <a:gd name="T46" fmla="*/ 60 w 70"/>
                  <a:gd name="T47" fmla="*/ 59 h 70"/>
                  <a:gd name="T48" fmla="*/ 64 w 70"/>
                  <a:gd name="T49" fmla="*/ 55 h 70"/>
                  <a:gd name="T50" fmla="*/ 68 w 70"/>
                  <a:gd name="T51" fmla="*/ 48 h 70"/>
                  <a:gd name="T52" fmla="*/ 69 w 70"/>
                  <a:gd name="T53" fmla="*/ 42 h 70"/>
                  <a:gd name="T54" fmla="*/ 70 w 70"/>
                  <a:gd name="T55" fmla="*/ 35 h 70"/>
                  <a:gd name="T56" fmla="*/ 70 w 70"/>
                  <a:gd name="T57" fmla="*/ 35 h 70"/>
                  <a:gd name="T58" fmla="*/ 69 w 70"/>
                  <a:gd name="T59" fmla="*/ 28 h 70"/>
                  <a:gd name="T60" fmla="*/ 68 w 70"/>
                  <a:gd name="T61" fmla="*/ 21 h 70"/>
                  <a:gd name="T62" fmla="*/ 64 w 70"/>
                  <a:gd name="T63" fmla="*/ 16 h 70"/>
                  <a:gd name="T64" fmla="*/ 60 w 70"/>
                  <a:gd name="T65" fmla="*/ 11 h 70"/>
                  <a:gd name="T66" fmla="*/ 54 w 70"/>
                  <a:gd name="T67" fmla="*/ 7 h 70"/>
                  <a:gd name="T68" fmla="*/ 49 w 70"/>
                  <a:gd name="T69" fmla="*/ 2 h 70"/>
                  <a:gd name="T70" fmla="*/ 42 w 70"/>
                  <a:gd name="T71" fmla="*/ 1 h 70"/>
                  <a:gd name="T72" fmla="*/ 35 w 70"/>
                  <a:gd name="T73" fmla="*/ 0 h 70"/>
                  <a:gd name="T74" fmla="*/ 35 w 70"/>
                  <a:gd name="T7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0">
                    <a:moveTo>
                      <a:pt x="35" y="0"/>
                    </a:moveTo>
                    <a:lnTo>
                      <a:pt x="35" y="0"/>
                    </a:lnTo>
                    <a:lnTo>
                      <a:pt x="29" y="1"/>
                    </a:lnTo>
                    <a:lnTo>
                      <a:pt x="22" y="2"/>
                    </a:lnTo>
                    <a:lnTo>
                      <a:pt x="17" y="7"/>
                    </a:lnTo>
                    <a:lnTo>
                      <a:pt x="11" y="11"/>
                    </a:lnTo>
                    <a:lnTo>
                      <a:pt x="7" y="16"/>
                    </a:lnTo>
                    <a:lnTo>
                      <a:pt x="3" y="21"/>
                    </a:lnTo>
                    <a:lnTo>
                      <a:pt x="2" y="28"/>
                    </a:lnTo>
                    <a:lnTo>
                      <a:pt x="0" y="35"/>
                    </a:lnTo>
                    <a:lnTo>
                      <a:pt x="0" y="35"/>
                    </a:lnTo>
                    <a:lnTo>
                      <a:pt x="2" y="42"/>
                    </a:lnTo>
                    <a:lnTo>
                      <a:pt x="3" y="48"/>
                    </a:lnTo>
                    <a:lnTo>
                      <a:pt x="7" y="55"/>
                    </a:lnTo>
                    <a:lnTo>
                      <a:pt x="11" y="59"/>
                    </a:lnTo>
                    <a:lnTo>
                      <a:pt x="17" y="64"/>
                    </a:lnTo>
                    <a:lnTo>
                      <a:pt x="22" y="67"/>
                    </a:lnTo>
                    <a:lnTo>
                      <a:pt x="29" y="69"/>
                    </a:lnTo>
                    <a:lnTo>
                      <a:pt x="35" y="70"/>
                    </a:lnTo>
                    <a:lnTo>
                      <a:pt x="35" y="70"/>
                    </a:lnTo>
                    <a:lnTo>
                      <a:pt x="42" y="69"/>
                    </a:lnTo>
                    <a:lnTo>
                      <a:pt x="49" y="67"/>
                    </a:lnTo>
                    <a:lnTo>
                      <a:pt x="54" y="64"/>
                    </a:lnTo>
                    <a:lnTo>
                      <a:pt x="60" y="59"/>
                    </a:lnTo>
                    <a:lnTo>
                      <a:pt x="64" y="55"/>
                    </a:lnTo>
                    <a:lnTo>
                      <a:pt x="68" y="48"/>
                    </a:lnTo>
                    <a:lnTo>
                      <a:pt x="69" y="42"/>
                    </a:lnTo>
                    <a:lnTo>
                      <a:pt x="70" y="35"/>
                    </a:lnTo>
                    <a:lnTo>
                      <a:pt x="70" y="35"/>
                    </a:lnTo>
                    <a:lnTo>
                      <a:pt x="69" y="28"/>
                    </a:lnTo>
                    <a:lnTo>
                      <a:pt x="68" y="21"/>
                    </a:lnTo>
                    <a:lnTo>
                      <a:pt x="64" y="16"/>
                    </a:lnTo>
                    <a:lnTo>
                      <a:pt x="60" y="11"/>
                    </a:lnTo>
                    <a:lnTo>
                      <a:pt x="54" y="7"/>
                    </a:lnTo>
                    <a:lnTo>
                      <a:pt x="49" y="2"/>
                    </a:lnTo>
                    <a:lnTo>
                      <a:pt x="42" y="1"/>
                    </a:lnTo>
                    <a:lnTo>
                      <a:pt x="35" y="0"/>
                    </a:lnTo>
                    <a:lnTo>
                      <a:pt x="3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89" name="Freeform 163"/>
              <p:cNvSpPr>
                <a:spLocks/>
              </p:cNvSpPr>
              <p:nvPr/>
            </p:nvSpPr>
            <p:spPr bwMode="auto">
              <a:xfrm>
                <a:off x="3279775" y="4294188"/>
                <a:ext cx="26988" cy="26988"/>
              </a:xfrm>
              <a:custGeom>
                <a:avLst/>
                <a:gdLst>
                  <a:gd name="T0" fmla="*/ 16 w 32"/>
                  <a:gd name="T1" fmla="*/ 0 h 32"/>
                  <a:gd name="T2" fmla="*/ 16 w 32"/>
                  <a:gd name="T3" fmla="*/ 0 h 32"/>
                  <a:gd name="T4" fmla="*/ 9 w 32"/>
                  <a:gd name="T5" fmla="*/ 1 h 32"/>
                  <a:gd name="T6" fmla="*/ 4 w 32"/>
                  <a:gd name="T7" fmla="*/ 5 h 32"/>
                  <a:gd name="T8" fmla="*/ 1 w 32"/>
                  <a:gd name="T9" fmla="*/ 11 h 32"/>
                  <a:gd name="T10" fmla="*/ 0 w 32"/>
                  <a:gd name="T11" fmla="*/ 16 h 32"/>
                  <a:gd name="T12" fmla="*/ 0 w 32"/>
                  <a:gd name="T13" fmla="*/ 16 h 32"/>
                  <a:gd name="T14" fmla="*/ 1 w 32"/>
                  <a:gd name="T15" fmla="*/ 23 h 32"/>
                  <a:gd name="T16" fmla="*/ 4 w 32"/>
                  <a:gd name="T17" fmla="*/ 28 h 32"/>
                  <a:gd name="T18" fmla="*/ 9 w 32"/>
                  <a:gd name="T19" fmla="*/ 31 h 32"/>
                  <a:gd name="T20" fmla="*/ 16 w 32"/>
                  <a:gd name="T21" fmla="*/ 32 h 32"/>
                  <a:gd name="T22" fmla="*/ 16 w 32"/>
                  <a:gd name="T23" fmla="*/ 32 h 32"/>
                  <a:gd name="T24" fmla="*/ 22 w 32"/>
                  <a:gd name="T25" fmla="*/ 31 h 32"/>
                  <a:gd name="T26" fmla="*/ 27 w 32"/>
                  <a:gd name="T27" fmla="*/ 28 h 32"/>
                  <a:gd name="T28" fmla="*/ 31 w 32"/>
                  <a:gd name="T29" fmla="*/ 23 h 32"/>
                  <a:gd name="T30" fmla="*/ 32 w 32"/>
                  <a:gd name="T31" fmla="*/ 16 h 32"/>
                  <a:gd name="T32" fmla="*/ 32 w 32"/>
                  <a:gd name="T33" fmla="*/ 16 h 32"/>
                  <a:gd name="T34" fmla="*/ 31 w 32"/>
                  <a:gd name="T35" fmla="*/ 11 h 32"/>
                  <a:gd name="T36" fmla="*/ 27 w 32"/>
                  <a:gd name="T37" fmla="*/ 5 h 32"/>
                  <a:gd name="T38" fmla="*/ 22 w 32"/>
                  <a:gd name="T39" fmla="*/ 1 h 32"/>
                  <a:gd name="T40" fmla="*/ 16 w 32"/>
                  <a:gd name="T41" fmla="*/ 0 h 32"/>
                  <a:gd name="T42" fmla="*/ 16 w 32"/>
                  <a:gd name="T4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2">
                    <a:moveTo>
                      <a:pt x="16" y="0"/>
                    </a:moveTo>
                    <a:lnTo>
                      <a:pt x="16" y="0"/>
                    </a:lnTo>
                    <a:lnTo>
                      <a:pt x="9" y="1"/>
                    </a:lnTo>
                    <a:lnTo>
                      <a:pt x="4" y="5"/>
                    </a:lnTo>
                    <a:lnTo>
                      <a:pt x="1" y="11"/>
                    </a:lnTo>
                    <a:lnTo>
                      <a:pt x="0" y="16"/>
                    </a:lnTo>
                    <a:lnTo>
                      <a:pt x="0" y="16"/>
                    </a:lnTo>
                    <a:lnTo>
                      <a:pt x="1" y="23"/>
                    </a:lnTo>
                    <a:lnTo>
                      <a:pt x="4" y="28"/>
                    </a:lnTo>
                    <a:lnTo>
                      <a:pt x="9" y="31"/>
                    </a:lnTo>
                    <a:lnTo>
                      <a:pt x="16" y="32"/>
                    </a:lnTo>
                    <a:lnTo>
                      <a:pt x="16" y="32"/>
                    </a:lnTo>
                    <a:lnTo>
                      <a:pt x="22" y="31"/>
                    </a:lnTo>
                    <a:lnTo>
                      <a:pt x="27" y="28"/>
                    </a:lnTo>
                    <a:lnTo>
                      <a:pt x="31" y="23"/>
                    </a:lnTo>
                    <a:lnTo>
                      <a:pt x="32" y="16"/>
                    </a:lnTo>
                    <a:lnTo>
                      <a:pt x="32" y="16"/>
                    </a:lnTo>
                    <a:lnTo>
                      <a:pt x="31" y="11"/>
                    </a:lnTo>
                    <a:lnTo>
                      <a:pt x="27" y="5"/>
                    </a:lnTo>
                    <a:lnTo>
                      <a:pt x="22" y="1"/>
                    </a:lnTo>
                    <a:lnTo>
                      <a:pt x="16" y="0"/>
                    </a:lnTo>
                    <a:lnTo>
                      <a:pt x="1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grpSp>
      </p:grpSp>
      <p:sp>
        <p:nvSpPr>
          <p:cNvPr id="101" name="outer analysis"/>
          <p:cNvSpPr/>
          <p:nvPr/>
        </p:nvSpPr>
        <p:spPr>
          <a:xfrm>
            <a:off x="849866" y="1780919"/>
            <a:ext cx="670741" cy="670566"/>
          </a:xfrm>
          <a:prstGeom prst="ellipse">
            <a:avLst/>
          </a:prstGeom>
          <a:ln>
            <a:gradFill>
              <a:gsLst>
                <a:gs pos="0">
                  <a:srgbClr val="000000"/>
                </a:gs>
                <a:gs pos="100000">
                  <a:schemeClr val="tx1"/>
                </a:gs>
              </a:gsLst>
              <a:lin ang="5400000" scaled="0"/>
            </a:grad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ja-JP" altLang="en-US">
              <a:latin typeface="Arial" pitchFamily="34" charset="0"/>
              <a:ea typeface="ＭＳ Ｐゴシック" pitchFamily="50" charset="-128"/>
              <a:cs typeface="Arial" pitchFamily="34" charset="0"/>
            </a:endParaRPr>
          </a:p>
        </p:txBody>
      </p:sp>
      <p:sp>
        <p:nvSpPr>
          <p:cNvPr id="102" name="inner analysis"/>
          <p:cNvSpPr/>
          <p:nvPr/>
        </p:nvSpPr>
        <p:spPr>
          <a:xfrm flipV="1">
            <a:off x="912337" y="1843372"/>
            <a:ext cx="545799" cy="545660"/>
          </a:xfrm>
          <a:prstGeom prst="ellipse">
            <a:avLst/>
          </a:prstGeom>
          <a:ln>
            <a:gradFill flip="none" rotWithShape="1">
              <a:gsLst>
                <a:gs pos="0">
                  <a:srgbClr val="000000"/>
                </a:gs>
                <a:gs pos="100000">
                  <a:schemeClr val="tx1"/>
                </a:gs>
              </a:gsLst>
              <a:lin ang="16200000" scaled="1"/>
              <a:tileRect/>
            </a:grad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ja-JP" altLang="en-US">
              <a:latin typeface="Arial" pitchFamily="34" charset="0"/>
              <a:ea typeface="ＭＳ Ｐゴシック" pitchFamily="50" charset="-128"/>
              <a:cs typeface="Arial" pitchFamily="34" charset="0"/>
            </a:endParaRPr>
          </a:p>
        </p:txBody>
      </p:sp>
      <p:sp>
        <p:nvSpPr>
          <p:cNvPr id="103" name="Freeform 102"/>
          <p:cNvSpPr>
            <a:spLocks/>
          </p:cNvSpPr>
          <p:nvPr/>
        </p:nvSpPr>
        <p:spPr bwMode="auto">
          <a:xfrm>
            <a:off x="2954775" y="171882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04" name="Freeform 103"/>
          <p:cNvSpPr>
            <a:spLocks/>
          </p:cNvSpPr>
          <p:nvPr/>
        </p:nvSpPr>
        <p:spPr bwMode="auto">
          <a:xfrm>
            <a:off x="2958533" y="171421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05" name="Freeform 104"/>
          <p:cNvSpPr>
            <a:spLocks/>
          </p:cNvSpPr>
          <p:nvPr/>
        </p:nvSpPr>
        <p:spPr bwMode="auto">
          <a:xfrm>
            <a:off x="2955093" y="1722487"/>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06" name="Freeform 105"/>
          <p:cNvSpPr>
            <a:spLocks/>
          </p:cNvSpPr>
          <p:nvPr/>
        </p:nvSpPr>
        <p:spPr bwMode="auto">
          <a:xfrm>
            <a:off x="2954236" y="1724657"/>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07" name="Freeform 106"/>
          <p:cNvSpPr>
            <a:spLocks/>
          </p:cNvSpPr>
          <p:nvPr/>
        </p:nvSpPr>
        <p:spPr bwMode="auto">
          <a:xfrm>
            <a:off x="2949057" y="171523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08" name="Freeform 107"/>
          <p:cNvSpPr>
            <a:spLocks/>
          </p:cNvSpPr>
          <p:nvPr/>
        </p:nvSpPr>
        <p:spPr bwMode="auto">
          <a:xfrm>
            <a:off x="2950629" y="1722487"/>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09" name="Freeform 108"/>
          <p:cNvSpPr>
            <a:spLocks/>
          </p:cNvSpPr>
          <p:nvPr/>
        </p:nvSpPr>
        <p:spPr bwMode="auto">
          <a:xfrm>
            <a:off x="2954083" y="171421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10" name="Freeform 109"/>
          <p:cNvSpPr>
            <a:spLocks/>
          </p:cNvSpPr>
          <p:nvPr/>
        </p:nvSpPr>
        <p:spPr bwMode="auto">
          <a:xfrm>
            <a:off x="2944246" y="171882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118" name="Freeform 45"/>
          <p:cNvSpPr>
            <a:spLocks noEditPoints="1"/>
          </p:cNvSpPr>
          <p:nvPr/>
        </p:nvSpPr>
        <p:spPr bwMode="auto">
          <a:xfrm>
            <a:off x="434175" y="1674945"/>
            <a:ext cx="1483362" cy="984671"/>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119" name="Rounded Rectangular Callout 118"/>
          <p:cNvSpPr/>
          <p:nvPr/>
        </p:nvSpPr>
        <p:spPr>
          <a:xfrm>
            <a:off x="1049508" y="3262584"/>
            <a:ext cx="3435567" cy="1132850"/>
          </a:xfrm>
          <a:prstGeom prst="wedgeRoundRectCallout">
            <a:avLst>
              <a:gd name="adj1" fmla="val -45687"/>
              <a:gd name="adj2" fmla="val -123790"/>
              <a:gd name="adj3" fmla="val 16667"/>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0" name="Document 119"/>
          <p:cNvSpPr/>
          <p:nvPr/>
        </p:nvSpPr>
        <p:spPr>
          <a:xfrm>
            <a:off x="1488093" y="3518390"/>
            <a:ext cx="548228" cy="703463"/>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rgbClr val="676767"/>
                </a:solidFill>
              </a:rPr>
              <a:t>File</a:t>
            </a:r>
            <a:endParaRPr lang="en-US" sz="1400" dirty="0" smtClean="0">
              <a:solidFill>
                <a:srgbClr val="676767"/>
              </a:solidFill>
            </a:endParaRPr>
          </a:p>
        </p:txBody>
      </p:sp>
      <p:grpSp>
        <p:nvGrpSpPr>
          <p:cNvPr id="8" name="図形グループ 7"/>
          <p:cNvGrpSpPr/>
          <p:nvPr/>
        </p:nvGrpSpPr>
        <p:grpSpPr>
          <a:xfrm>
            <a:off x="8100000" y="72000"/>
            <a:ext cx="1006760" cy="1269213"/>
            <a:chOff x="8111141" y="66675"/>
            <a:chExt cx="1006760" cy="1269213"/>
          </a:xfrm>
        </p:grpSpPr>
        <p:pic>
          <p:nvPicPr>
            <p:cNvPr id="180" name="図 179"/>
            <p:cNvPicPr>
              <a:picLocks noChangeAspect="1"/>
            </p:cNvPicPr>
            <p:nvPr/>
          </p:nvPicPr>
          <p:blipFill>
            <a:blip r:embed="rId2"/>
            <a:stretch>
              <a:fillRect/>
            </a:stretch>
          </p:blipFill>
          <p:spPr>
            <a:xfrm>
              <a:off x="8111141" y="67930"/>
              <a:ext cx="979786" cy="1267958"/>
            </a:xfrm>
            <a:prstGeom prst="rect">
              <a:avLst/>
            </a:prstGeom>
          </p:spPr>
        </p:pic>
        <p:sp>
          <p:nvSpPr>
            <p:cNvPr id="181" name="正方形/長方形 180"/>
            <p:cNvSpPr/>
            <p:nvPr/>
          </p:nvSpPr>
          <p:spPr>
            <a:xfrm>
              <a:off x="8660701" y="66675"/>
              <a:ext cx="457200" cy="42565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grpSp>
        <p:nvGrpSpPr>
          <p:cNvPr id="7" name="図形グループ 6"/>
          <p:cNvGrpSpPr/>
          <p:nvPr/>
        </p:nvGrpSpPr>
        <p:grpSpPr>
          <a:xfrm>
            <a:off x="6732000" y="180000"/>
            <a:ext cx="1167047" cy="1167667"/>
            <a:chOff x="6780692" y="130703"/>
            <a:chExt cx="1167047" cy="1167667"/>
          </a:xfrm>
        </p:grpSpPr>
        <p:grpSp>
          <p:nvGrpSpPr>
            <p:cNvPr id="182" name="図形グループ 181"/>
            <p:cNvGrpSpPr/>
            <p:nvPr/>
          </p:nvGrpSpPr>
          <p:grpSpPr>
            <a:xfrm>
              <a:off x="6780692" y="130703"/>
              <a:ext cx="1167047" cy="1167667"/>
              <a:chOff x="6527188" y="1873634"/>
              <a:chExt cx="1167047" cy="1167667"/>
            </a:xfrm>
          </p:grpSpPr>
          <p:sp>
            <p:nvSpPr>
              <p:cNvPr id="183" name="Oval 190"/>
              <p:cNvSpPr/>
              <p:nvPr/>
            </p:nvSpPr>
            <p:spPr>
              <a:xfrm>
                <a:off x="6597083" y="1929762"/>
                <a:ext cx="1044348" cy="1044348"/>
              </a:xfrm>
              <a:prstGeom prst="ellipse">
                <a:avLst/>
              </a:prstGeom>
              <a:blipFill dpi="0" rotWithShape="1">
                <a:blip r:embed="rId3" cstate="screen">
                  <a:alphaModFix amt="15000"/>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184" name="ドーナツ 183"/>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nvGrpSpPr>
            <p:cNvPr id="185" name="Group 230"/>
            <p:cNvGrpSpPr>
              <a:grpSpLocks noChangeAspect="1"/>
            </p:cNvGrpSpPr>
            <p:nvPr/>
          </p:nvGrpSpPr>
          <p:grpSpPr>
            <a:xfrm>
              <a:off x="7209067" y="501751"/>
              <a:ext cx="358825" cy="451713"/>
              <a:chOff x="3346450" y="2720976"/>
              <a:chExt cx="447675" cy="563563"/>
            </a:xfrm>
            <a:solidFill>
              <a:schemeClr val="accent4"/>
            </a:solidFill>
          </p:grpSpPr>
          <p:sp>
            <p:nvSpPr>
              <p:cNvPr id="186" name="Freeform 14"/>
              <p:cNvSpPr>
                <a:spLocks/>
              </p:cNvSpPr>
              <p:nvPr/>
            </p:nvSpPr>
            <p:spPr bwMode="auto">
              <a:xfrm>
                <a:off x="3379788" y="2876551"/>
                <a:ext cx="285750" cy="354013"/>
              </a:xfrm>
              <a:custGeom>
                <a:avLst/>
                <a:gdLst>
                  <a:gd name="T0" fmla="*/ 1072 w 1085"/>
                  <a:gd name="T1" fmla="*/ 267 h 1335"/>
                  <a:gd name="T2" fmla="*/ 1019 w 1085"/>
                  <a:gd name="T3" fmla="*/ 134 h 1335"/>
                  <a:gd name="T4" fmla="*/ 932 w 1085"/>
                  <a:gd name="T5" fmla="*/ 44 h 1335"/>
                  <a:gd name="T6" fmla="*/ 840 w 1085"/>
                  <a:gd name="T7" fmla="*/ 7 h 1335"/>
                  <a:gd name="T8" fmla="*/ 725 w 1085"/>
                  <a:gd name="T9" fmla="*/ 4 h 1335"/>
                  <a:gd name="T10" fmla="*/ 629 w 1085"/>
                  <a:gd name="T11" fmla="*/ 41 h 1335"/>
                  <a:gd name="T12" fmla="*/ 547 w 1085"/>
                  <a:gd name="T13" fmla="*/ 114 h 1335"/>
                  <a:gd name="T14" fmla="*/ 462 w 1085"/>
                  <a:gd name="T15" fmla="*/ 238 h 1335"/>
                  <a:gd name="T16" fmla="*/ 328 w 1085"/>
                  <a:gd name="T17" fmla="*/ 510 h 1335"/>
                  <a:gd name="T18" fmla="*/ 212 w 1085"/>
                  <a:gd name="T19" fmla="*/ 743 h 1335"/>
                  <a:gd name="T20" fmla="*/ 45 w 1085"/>
                  <a:gd name="T21" fmla="*/ 958 h 1335"/>
                  <a:gd name="T22" fmla="*/ 51 w 1085"/>
                  <a:gd name="T23" fmla="*/ 1101 h 1335"/>
                  <a:gd name="T24" fmla="*/ 215 w 1085"/>
                  <a:gd name="T25" fmla="*/ 966 h 1335"/>
                  <a:gd name="T26" fmla="*/ 362 w 1085"/>
                  <a:gd name="T27" fmla="*/ 752 h 1335"/>
                  <a:gd name="T28" fmla="*/ 449 w 1085"/>
                  <a:gd name="T29" fmla="*/ 565 h 1335"/>
                  <a:gd name="T30" fmla="*/ 592 w 1085"/>
                  <a:gd name="T31" fmla="*/ 281 h 1335"/>
                  <a:gd name="T32" fmla="*/ 667 w 1085"/>
                  <a:gd name="T33" fmla="*/ 183 h 1335"/>
                  <a:gd name="T34" fmla="*/ 724 w 1085"/>
                  <a:gd name="T35" fmla="*/ 145 h 1335"/>
                  <a:gd name="T36" fmla="*/ 787 w 1085"/>
                  <a:gd name="T37" fmla="*/ 135 h 1335"/>
                  <a:gd name="T38" fmla="*/ 842 w 1085"/>
                  <a:gd name="T39" fmla="*/ 147 h 1335"/>
                  <a:gd name="T40" fmla="*/ 897 w 1085"/>
                  <a:gd name="T41" fmla="*/ 191 h 1335"/>
                  <a:gd name="T42" fmla="*/ 935 w 1085"/>
                  <a:gd name="T43" fmla="*/ 268 h 1335"/>
                  <a:gd name="T44" fmla="*/ 951 w 1085"/>
                  <a:gd name="T45" fmla="*/ 371 h 1335"/>
                  <a:gd name="T46" fmla="*/ 949 w 1085"/>
                  <a:gd name="T47" fmla="*/ 458 h 1335"/>
                  <a:gd name="T48" fmla="*/ 928 w 1085"/>
                  <a:gd name="T49" fmla="*/ 568 h 1335"/>
                  <a:gd name="T50" fmla="*/ 886 w 1085"/>
                  <a:gd name="T51" fmla="*/ 678 h 1335"/>
                  <a:gd name="T52" fmla="*/ 825 w 1085"/>
                  <a:gd name="T53" fmla="*/ 781 h 1335"/>
                  <a:gd name="T54" fmla="*/ 744 w 1085"/>
                  <a:gd name="T55" fmla="*/ 874 h 1335"/>
                  <a:gd name="T56" fmla="*/ 643 w 1085"/>
                  <a:gd name="T57" fmla="*/ 951 h 1335"/>
                  <a:gd name="T58" fmla="*/ 623 w 1085"/>
                  <a:gd name="T59" fmla="*/ 919 h 1335"/>
                  <a:gd name="T60" fmla="*/ 749 w 1085"/>
                  <a:gd name="T61" fmla="*/ 731 h 1335"/>
                  <a:gd name="T62" fmla="*/ 820 w 1085"/>
                  <a:gd name="T63" fmla="*/ 569 h 1335"/>
                  <a:gd name="T64" fmla="*/ 847 w 1085"/>
                  <a:gd name="T65" fmla="*/ 441 h 1335"/>
                  <a:gd name="T66" fmla="*/ 843 w 1085"/>
                  <a:gd name="T67" fmla="*/ 359 h 1335"/>
                  <a:gd name="T68" fmla="*/ 807 w 1085"/>
                  <a:gd name="T69" fmla="*/ 312 h 1335"/>
                  <a:gd name="T70" fmla="*/ 747 w 1085"/>
                  <a:gd name="T71" fmla="*/ 306 h 1335"/>
                  <a:gd name="T72" fmla="*/ 684 w 1085"/>
                  <a:gd name="T73" fmla="*/ 342 h 1335"/>
                  <a:gd name="T74" fmla="*/ 644 w 1085"/>
                  <a:gd name="T75" fmla="*/ 401 h 1335"/>
                  <a:gd name="T76" fmla="*/ 599 w 1085"/>
                  <a:gd name="T77" fmla="*/ 553 h 1335"/>
                  <a:gd name="T78" fmla="*/ 500 w 1085"/>
                  <a:gd name="T79" fmla="*/ 814 h 1335"/>
                  <a:gd name="T80" fmla="*/ 415 w 1085"/>
                  <a:gd name="T81" fmla="*/ 958 h 1335"/>
                  <a:gd name="T82" fmla="*/ 321 w 1085"/>
                  <a:gd name="T83" fmla="*/ 1074 h 1335"/>
                  <a:gd name="T84" fmla="*/ 203 w 1085"/>
                  <a:gd name="T85" fmla="*/ 1190 h 1335"/>
                  <a:gd name="T86" fmla="*/ 194 w 1085"/>
                  <a:gd name="T87" fmla="*/ 1288 h 1335"/>
                  <a:gd name="T88" fmla="*/ 339 w 1085"/>
                  <a:gd name="T89" fmla="*/ 1267 h 1335"/>
                  <a:gd name="T90" fmla="*/ 554 w 1085"/>
                  <a:gd name="T91" fmla="*/ 1142 h 1335"/>
                  <a:gd name="T92" fmla="*/ 686 w 1085"/>
                  <a:gd name="T93" fmla="*/ 1082 h 1335"/>
                  <a:gd name="T94" fmla="*/ 821 w 1085"/>
                  <a:gd name="T95" fmla="*/ 988 h 1335"/>
                  <a:gd name="T96" fmla="*/ 927 w 1085"/>
                  <a:gd name="T97" fmla="*/ 873 h 1335"/>
                  <a:gd name="T98" fmla="*/ 1004 w 1085"/>
                  <a:gd name="T99" fmla="*/ 744 h 1335"/>
                  <a:gd name="T100" fmla="*/ 1055 w 1085"/>
                  <a:gd name="T101" fmla="*/ 607 h 1335"/>
                  <a:gd name="T102" fmla="*/ 1081 w 1085"/>
                  <a:gd name="T103" fmla="*/ 471 h 1335"/>
                  <a:gd name="T104" fmla="*/ 1085 w 1085"/>
                  <a:gd name="T105" fmla="*/ 366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5" h="1335">
                    <a:moveTo>
                      <a:pt x="1085" y="366"/>
                    </a:moveTo>
                    <a:lnTo>
                      <a:pt x="1085" y="366"/>
                    </a:lnTo>
                    <a:lnTo>
                      <a:pt x="1082" y="332"/>
                    </a:lnTo>
                    <a:lnTo>
                      <a:pt x="1078" y="299"/>
                    </a:lnTo>
                    <a:lnTo>
                      <a:pt x="1072" y="267"/>
                    </a:lnTo>
                    <a:lnTo>
                      <a:pt x="1065" y="238"/>
                    </a:lnTo>
                    <a:lnTo>
                      <a:pt x="1055" y="210"/>
                    </a:lnTo>
                    <a:lnTo>
                      <a:pt x="1045" y="183"/>
                    </a:lnTo>
                    <a:lnTo>
                      <a:pt x="1033" y="157"/>
                    </a:lnTo>
                    <a:lnTo>
                      <a:pt x="1019" y="134"/>
                    </a:lnTo>
                    <a:lnTo>
                      <a:pt x="1005" y="112"/>
                    </a:lnTo>
                    <a:lnTo>
                      <a:pt x="989" y="92"/>
                    </a:lnTo>
                    <a:lnTo>
                      <a:pt x="971" y="74"/>
                    </a:lnTo>
                    <a:lnTo>
                      <a:pt x="952" y="58"/>
                    </a:lnTo>
                    <a:lnTo>
                      <a:pt x="932" y="44"/>
                    </a:lnTo>
                    <a:lnTo>
                      <a:pt x="911" y="32"/>
                    </a:lnTo>
                    <a:lnTo>
                      <a:pt x="888" y="21"/>
                    </a:lnTo>
                    <a:lnTo>
                      <a:pt x="864" y="14"/>
                    </a:lnTo>
                    <a:lnTo>
                      <a:pt x="864" y="14"/>
                    </a:lnTo>
                    <a:lnTo>
                      <a:pt x="840" y="7"/>
                    </a:lnTo>
                    <a:lnTo>
                      <a:pt x="815" y="4"/>
                    </a:lnTo>
                    <a:lnTo>
                      <a:pt x="791" y="1"/>
                    </a:lnTo>
                    <a:lnTo>
                      <a:pt x="768" y="0"/>
                    </a:lnTo>
                    <a:lnTo>
                      <a:pt x="746" y="1"/>
                    </a:lnTo>
                    <a:lnTo>
                      <a:pt x="725" y="4"/>
                    </a:lnTo>
                    <a:lnTo>
                      <a:pt x="705" y="9"/>
                    </a:lnTo>
                    <a:lnTo>
                      <a:pt x="685" y="14"/>
                    </a:lnTo>
                    <a:lnTo>
                      <a:pt x="665" y="21"/>
                    </a:lnTo>
                    <a:lnTo>
                      <a:pt x="648" y="31"/>
                    </a:lnTo>
                    <a:lnTo>
                      <a:pt x="629" y="41"/>
                    </a:lnTo>
                    <a:lnTo>
                      <a:pt x="613" y="53"/>
                    </a:lnTo>
                    <a:lnTo>
                      <a:pt x="595" y="66"/>
                    </a:lnTo>
                    <a:lnTo>
                      <a:pt x="579" y="81"/>
                    </a:lnTo>
                    <a:lnTo>
                      <a:pt x="564" y="96"/>
                    </a:lnTo>
                    <a:lnTo>
                      <a:pt x="547" y="114"/>
                    </a:lnTo>
                    <a:lnTo>
                      <a:pt x="533" y="131"/>
                    </a:lnTo>
                    <a:lnTo>
                      <a:pt x="518" y="150"/>
                    </a:lnTo>
                    <a:lnTo>
                      <a:pt x="504" y="171"/>
                    </a:lnTo>
                    <a:lnTo>
                      <a:pt x="490" y="192"/>
                    </a:lnTo>
                    <a:lnTo>
                      <a:pt x="462" y="238"/>
                    </a:lnTo>
                    <a:lnTo>
                      <a:pt x="435" y="287"/>
                    </a:lnTo>
                    <a:lnTo>
                      <a:pt x="408" y="339"/>
                    </a:lnTo>
                    <a:lnTo>
                      <a:pt x="382" y="394"/>
                    </a:lnTo>
                    <a:lnTo>
                      <a:pt x="328" y="510"/>
                    </a:lnTo>
                    <a:lnTo>
                      <a:pt x="328" y="510"/>
                    </a:lnTo>
                    <a:lnTo>
                      <a:pt x="292" y="589"/>
                    </a:lnTo>
                    <a:lnTo>
                      <a:pt x="252" y="674"/>
                    </a:lnTo>
                    <a:lnTo>
                      <a:pt x="252" y="674"/>
                    </a:lnTo>
                    <a:lnTo>
                      <a:pt x="235" y="706"/>
                    </a:lnTo>
                    <a:lnTo>
                      <a:pt x="212" y="743"/>
                    </a:lnTo>
                    <a:lnTo>
                      <a:pt x="187" y="782"/>
                    </a:lnTo>
                    <a:lnTo>
                      <a:pt x="157" y="823"/>
                    </a:lnTo>
                    <a:lnTo>
                      <a:pt x="123" y="867"/>
                    </a:lnTo>
                    <a:lnTo>
                      <a:pt x="86" y="911"/>
                    </a:lnTo>
                    <a:lnTo>
                      <a:pt x="45" y="958"/>
                    </a:lnTo>
                    <a:lnTo>
                      <a:pt x="0" y="1006"/>
                    </a:lnTo>
                    <a:lnTo>
                      <a:pt x="0" y="1006"/>
                    </a:lnTo>
                    <a:lnTo>
                      <a:pt x="17" y="1039"/>
                    </a:lnTo>
                    <a:lnTo>
                      <a:pt x="33" y="1069"/>
                    </a:lnTo>
                    <a:lnTo>
                      <a:pt x="51" y="1101"/>
                    </a:lnTo>
                    <a:lnTo>
                      <a:pt x="68" y="1130"/>
                    </a:lnTo>
                    <a:lnTo>
                      <a:pt x="68" y="1130"/>
                    </a:lnTo>
                    <a:lnTo>
                      <a:pt x="121" y="1074"/>
                    </a:lnTo>
                    <a:lnTo>
                      <a:pt x="170" y="1019"/>
                    </a:lnTo>
                    <a:lnTo>
                      <a:pt x="215" y="966"/>
                    </a:lnTo>
                    <a:lnTo>
                      <a:pt x="256" y="915"/>
                    </a:lnTo>
                    <a:lnTo>
                      <a:pt x="291" y="866"/>
                    </a:lnTo>
                    <a:lnTo>
                      <a:pt x="324" y="818"/>
                    </a:lnTo>
                    <a:lnTo>
                      <a:pt x="350" y="773"/>
                    </a:lnTo>
                    <a:lnTo>
                      <a:pt x="362" y="752"/>
                    </a:lnTo>
                    <a:lnTo>
                      <a:pt x="373" y="731"/>
                    </a:lnTo>
                    <a:lnTo>
                      <a:pt x="373" y="731"/>
                    </a:lnTo>
                    <a:lnTo>
                      <a:pt x="412" y="647"/>
                    </a:lnTo>
                    <a:lnTo>
                      <a:pt x="449" y="565"/>
                    </a:lnTo>
                    <a:lnTo>
                      <a:pt x="449" y="565"/>
                    </a:lnTo>
                    <a:lnTo>
                      <a:pt x="500" y="455"/>
                    </a:lnTo>
                    <a:lnTo>
                      <a:pt x="525" y="405"/>
                    </a:lnTo>
                    <a:lnTo>
                      <a:pt x="547" y="360"/>
                    </a:lnTo>
                    <a:lnTo>
                      <a:pt x="569" y="319"/>
                    </a:lnTo>
                    <a:lnTo>
                      <a:pt x="592" y="281"/>
                    </a:lnTo>
                    <a:lnTo>
                      <a:pt x="613" y="247"/>
                    </a:lnTo>
                    <a:lnTo>
                      <a:pt x="634" y="219"/>
                    </a:lnTo>
                    <a:lnTo>
                      <a:pt x="644" y="206"/>
                    </a:lnTo>
                    <a:lnTo>
                      <a:pt x="656" y="195"/>
                    </a:lnTo>
                    <a:lnTo>
                      <a:pt x="667" y="183"/>
                    </a:lnTo>
                    <a:lnTo>
                      <a:pt x="677" y="174"/>
                    </a:lnTo>
                    <a:lnTo>
                      <a:pt x="689" y="165"/>
                    </a:lnTo>
                    <a:lnTo>
                      <a:pt x="701" y="157"/>
                    </a:lnTo>
                    <a:lnTo>
                      <a:pt x="711" y="151"/>
                    </a:lnTo>
                    <a:lnTo>
                      <a:pt x="724" y="145"/>
                    </a:lnTo>
                    <a:lnTo>
                      <a:pt x="736" y="142"/>
                    </a:lnTo>
                    <a:lnTo>
                      <a:pt x="747" y="138"/>
                    </a:lnTo>
                    <a:lnTo>
                      <a:pt x="760" y="136"/>
                    </a:lnTo>
                    <a:lnTo>
                      <a:pt x="773" y="135"/>
                    </a:lnTo>
                    <a:lnTo>
                      <a:pt x="787" y="135"/>
                    </a:lnTo>
                    <a:lnTo>
                      <a:pt x="800" y="136"/>
                    </a:lnTo>
                    <a:lnTo>
                      <a:pt x="814" y="138"/>
                    </a:lnTo>
                    <a:lnTo>
                      <a:pt x="829" y="142"/>
                    </a:lnTo>
                    <a:lnTo>
                      <a:pt x="829" y="142"/>
                    </a:lnTo>
                    <a:lnTo>
                      <a:pt x="842" y="147"/>
                    </a:lnTo>
                    <a:lnTo>
                      <a:pt x="854" y="153"/>
                    </a:lnTo>
                    <a:lnTo>
                      <a:pt x="866" y="161"/>
                    </a:lnTo>
                    <a:lnTo>
                      <a:pt x="877" y="169"/>
                    </a:lnTo>
                    <a:lnTo>
                      <a:pt x="887" y="179"/>
                    </a:lnTo>
                    <a:lnTo>
                      <a:pt x="897" y="191"/>
                    </a:lnTo>
                    <a:lnTo>
                      <a:pt x="905" y="204"/>
                    </a:lnTo>
                    <a:lnTo>
                      <a:pt x="914" y="218"/>
                    </a:lnTo>
                    <a:lnTo>
                      <a:pt x="922" y="234"/>
                    </a:lnTo>
                    <a:lnTo>
                      <a:pt x="929" y="251"/>
                    </a:lnTo>
                    <a:lnTo>
                      <a:pt x="935" y="268"/>
                    </a:lnTo>
                    <a:lnTo>
                      <a:pt x="939" y="287"/>
                    </a:lnTo>
                    <a:lnTo>
                      <a:pt x="944" y="307"/>
                    </a:lnTo>
                    <a:lnTo>
                      <a:pt x="946" y="328"/>
                    </a:lnTo>
                    <a:lnTo>
                      <a:pt x="950" y="349"/>
                    </a:lnTo>
                    <a:lnTo>
                      <a:pt x="951" y="371"/>
                    </a:lnTo>
                    <a:lnTo>
                      <a:pt x="951" y="371"/>
                    </a:lnTo>
                    <a:lnTo>
                      <a:pt x="951" y="393"/>
                    </a:lnTo>
                    <a:lnTo>
                      <a:pt x="951" y="415"/>
                    </a:lnTo>
                    <a:lnTo>
                      <a:pt x="950" y="436"/>
                    </a:lnTo>
                    <a:lnTo>
                      <a:pt x="949" y="458"/>
                    </a:lnTo>
                    <a:lnTo>
                      <a:pt x="946" y="480"/>
                    </a:lnTo>
                    <a:lnTo>
                      <a:pt x="943" y="501"/>
                    </a:lnTo>
                    <a:lnTo>
                      <a:pt x="938" y="524"/>
                    </a:lnTo>
                    <a:lnTo>
                      <a:pt x="934" y="546"/>
                    </a:lnTo>
                    <a:lnTo>
                      <a:pt x="928" y="568"/>
                    </a:lnTo>
                    <a:lnTo>
                      <a:pt x="921" y="590"/>
                    </a:lnTo>
                    <a:lnTo>
                      <a:pt x="914" y="613"/>
                    </a:lnTo>
                    <a:lnTo>
                      <a:pt x="904" y="635"/>
                    </a:lnTo>
                    <a:lnTo>
                      <a:pt x="896" y="656"/>
                    </a:lnTo>
                    <a:lnTo>
                      <a:pt x="886" y="678"/>
                    </a:lnTo>
                    <a:lnTo>
                      <a:pt x="875" y="699"/>
                    </a:lnTo>
                    <a:lnTo>
                      <a:pt x="863" y="720"/>
                    </a:lnTo>
                    <a:lnTo>
                      <a:pt x="852" y="741"/>
                    </a:lnTo>
                    <a:lnTo>
                      <a:pt x="839" y="761"/>
                    </a:lnTo>
                    <a:lnTo>
                      <a:pt x="825" y="781"/>
                    </a:lnTo>
                    <a:lnTo>
                      <a:pt x="809" y="801"/>
                    </a:lnTo>
                    <a:lnTo>
                      <a:pt x="794" y="820"/>
                    </a:lnTo>
                    <a:lnTo>
                      <a:pt x="778" y="839"/>
                    </a:lnTo>
                    <a:lnTo>
                      <a:pt x="761" y="857"/>
                    </a:lnTo>
                    <a:lnTo>
                      <a:pt x="744" y="874"/>
                    </a:lnTo>
                    <a:lnTo>
                      <a:pt x="725" y="891"/>
                    </a:lnTo>
                    <a:lnTo>
                      <a:pt x="705" y="908"/>
                    </a:lnTo>
                    <a:lnTo>
                      <a:pt x="685" y="923"/>
                    </a:lnTo>
                    <a:lnTo>
                      <a:pt x="664" y="937"/>
                    </a:lnTo>
                    <a:lnTo>
                      <a:pt x="643" y="951"/>
                    </a:lnTo>
                    <a:lnTo>
                      <a:pt x="620" y="964"/>
                    </a:lnTo>
                    <a:lnTo>
                      <a:pt x="596" y="977"/>
                    </a:lnTo>
                    <a:lnTo>
                      <a:pt x="573" y="987"/>
                    </a:lnTo>
                    <a:lnTo>
                      <a:pt x="573" y="987"/>
                    </a:lnTo>
                    <a:lnTo>
                      <a:pt x="623" y="919"/>
                    </a:lnTo>
                    <a:lnTo>
                      <a:pt x="670" y="855"/>
                    </a:lnTo>
                    <a:lnTo>
                      <a:pt x="691" y="823"/>
                    </a:lnTo>
                    <a:lnTo>
                      <a:pt x="712" y="793"/>
                    </a:lnTo>
                    <a:lnTo>
                      <a:pt x="731" y="763"/>
                    </a:lnTo>
                    <a:lnTo>
                      <a:pt x="749" y="731"/>
                    </a:lnTo>
                    <a:lnTo>
                      <a:pt x="766" y="700"/>
                    </a:lnTo>
                    <a:lnTo>
                      <a:pt x="781" y="669"/>
                    </a:lnTo>
                    <a:lnTo>
                      <a:pt x="795" y="636"/>
                    </a:lnTo>
                    <a:lnTo>
                      <a:pt x="808" y="603"/>
                    </a:lnTo>
                    <a:lnTo>
                      <a:pt x="820" y="569"/>
                    </a:lnTo>
                    <a:lnTo>
                      <a:pt x="829" y="533"/>
                    </a:lnTo>
                    <a:lnTo>
                      <a:pt x="838" y="497"/>
                    </a:lnTo>
                    <a:lnTo>
                      <a:pt x="845" y="457"/>
                    </a:lnTo>
                    <a:lnTo>
                      <a:pt x="845" y="457"/>
                    </a:lnTo>
                    <a:lnTo>
                      <a:pt x="847" y="441"/>
                    </a:lnTo>
                    <a:lnTo>
                      <a:pt x="849" y="419"/>
                    </a:lnTo>
                    <a:lnTo>
                      <a:pt x="849" y="396"/>
                    </a:lnTo>
                    <a:lnTo>
                      <a:pt x="848" y="383"/>
                    </a:lnTo>
                    <a:lnTo>
                      <a:pt x="847" y="371"/>
                    </a:lnTo>
                    <a:lnTo>
                      <a:pt x="843" y="359"/>
                    </a:lnTo>
                    <a:lnTo>
                      <a:pt x="840" y="348"/>
                    </a:lnTo>
                    <a:lnTo>
                      <a:pt x="834" y="338"/>
                    </a:lnTo>
                    <a:lnTo>
                      <a:pt x="827" y="327"/>
                    </a:lnTo>
                    <a:lnTo>
                      <a:pt x="818" y="319"/>
                    </a:lnTo>
                    <a:lnTo>
                      <a:pt x="807" y="312"/>
                    </a:lnTo>
                    <a:lnTo>
                      <a:pt x="794" y="307"/>
                    </a:lnTo>
                    <a:lnTo>
                      <a:pt x="779" y="305"/>
                    </a:lnTo>
                    <a:lnTo>
                      <a:pt x="779" y="305"/>
                    </a:lnTo>
                    <a:lnTo>
                      <a:pt x="763" y="304"/>
                    </a:lnTo>
                    <a:lnTo>
                      <a:pt x="747" y="306"/>
                    </a:lnTo>
                    <a:lnTo>
                      <a:pt x="733" y="309"/>
                    </a:lnTo>
                    <a:lnTo>
                      <a:pt x="719" y="315"/>
                    </a:lnTo>
                    <a:lnTo>
                      <a:pt x="708" y="323"/>
                    </a:lnTo>
                    <a:lnTo>
                      <a:pt x="696" y="333"/>
                    </a:lnTo>
                    <a:lnTo>
                      <a:pt x="684" y="342"/>
                    </a:lnTo>
                    <a:lnTo>
                      <a:pt x="675" y="354"/>
                    </a:lnTo>
                    <a:lnTo>
                      <a:pt x="665" y="366"/>
                    </a:lnTo>
                    <a:lnTo>
                      <a:pt x="658" y="377"/>
                    </a:lnTo>
                    <a:lnTo>
                      <a:pt x="650" y="389"/>
                    </a:lnTo>
                    <a:lnTo>
                      <a:pt x="644" y="401"/>
                    </a:lnTo>
                    <a:lnTo>
                      <a:pt x="635" y="422"/>
                    </a:lnTo>
                    <a:lnTo>
                      <a:pt x="630" y="438"/>
                    </a:lnTo>
                    <a:lnTo>
                      <a:pt x="630" y="438"/>
                    </a:lnTo>
                    <a:lnTo>
                      <a:pt x="615" y="497"/>
                    </a:lnTo>
                    <a:lnTo>
                      <a:pt x="599" y="553"/>
                    </a:lnTo>
                    <a:lnTo>
                      <a:pt x="582" y="608"/>
                    </a:lnTo>
                    <a:lnTo>
                      <a:pt x="564" y="662"/>
                    </a:lnTo>
                    <a:lnTo>
                      <a:pt x="545" y="713"/>
                    </a:lnTo>
                    <a:lnTo>
                      <a:pt x="524" y="764"/>
                    </a:lnTo>
                    <a:lnTo>
                      <a:pt x="500" y="814"/>
                    </a:lnTo>
                    <a:lnTo>
                      <a:pt x="475" y="862"/>
                    </a:lnTo>
                    <a:lnTo>
                      <a:pt x="461" y="887"/>
                    </a:lnTo>
                    <a:lnTo>
                      <a:pt x="446" y="910"/>
                    </a:lnTo>
                    <a:lnTo>
                      <a:pt x="431" y="933"/>
                    </a:lnTo>
                    <a:lnTo>
                      <a:pt x="415" y="958"/>
                    </a:lnTo>
                    <a:lnTo>
                      <a:pt x="398" y="981"/>
                    </a:lnTo>
                    <a:lnTo>
                      <a:pt x="381" y="1005"/>
                    </a:lnTo>
                    <a:lnTo>
                      <a:pt x="362" y="1027"/>
                    </a:lnTo>
                    <a:lnTo>
                      <a:pt x="342" y="1051"/>
                    </a:lnTo>
                    <a:lnTo>
                      <a:pt x="321" y="1074"/>
                    </a:lnTo>
                    <a:lnTo>
                      <a:pt x="300" y="1097"/>
                    </a:lnTo>
                    <a:lnTo>
                      <a:pt x="278" y="1121"/>
                    </a:lnTo>
                    <a:lnTo>
                      <a:pt x="253" y="1143"/>
                    </a:lnTo>
                    <a:lnTo>
                      <a:pt x="229" y="1166"/>
                    </a:lnTo>
                    <a:lnTo>
                      <a:pt x="203" y="1190"/>
                    </a:lnTo>
                    <a:lnTo>
                      <a:pt x="176" y="1213"/>
                    </a:lnTo>
                    <a:lnTo>
                      <a:pt x="147" y="1237"/>
                    </a:lnTo>
                    <a:lnTo>
                      <a:pt x="147" y="1237"/>
                    </a:lnTo>
                    <a:lnTo>
                      <a:pt x="170" y="1262"/>
                    </a:lnTo>
                    <a:lnTo>
                      <a:pt x="194" y="1288"/>
                    </a:lnTo>
                    <a:lnTo>
                      <a:pt x="218" y="1312"/>
                    </a:lnTo>
                    <a:lnTo>
                      <a:pt x="243" y="1335"/>
                    </a:lnTo>
                    <a:lnTo>
                      <a:pt x="243" y="1335"/>
                    </a:lnTo>
                    <a:lnTo>
                      <a:pt x="292" y="1300"/>
                    </a:lnTo>
                    <a:lnTo>
                      <a:pt x="339" y="1267"/>
                    </a:lnTo>
                    <a:lnTo>
                      <a:pt x="386" y="1237"/>
                    </a:lnTo>
                    <a:lnTo>
                      <a:pt x="430" y="1209"/>
                    </a:lnTo>
                    <a:lnTo>
                      <a:pt x="473" y="1183"/>
                    </a:lnTo>
                    <a:lnTo>
                      <a:pt x="514" y="1161"/>
                    </a:lnTo>
                    <a:lnTo>
                      <a:pt x="554" y="1142"/>
                    </a:lnTo>
                    <a:lnTo>
                      <a:pt x="592" y="1125"/>
                    </a:lnTo>
                    <a:lnTo>
                      <a:pt x="592" y="1125"/>
                    </a:lnTo>
                    <a:lnTo>
                      <a:pt x="624" y="1113"/>
                    </a:lnTo>
                    <a:lnTo>
                      <a:pt x="656" y="1099"/>
                    </a:lnTo>
                    <a:lnTo>
                      <a:pt x="686" y="1082"/>
                    </a:lnTo>
                    <a:lnTo>
                      <a:pt x="716" y="1066"/>
                    </a:lnTo>
                    <a:lnTo>
                      <a:pt x="744" y="1047"/>
                    </a:lnTo>
                    <a:lnTo>
                      <a:pt x="771" y="1028"/>
                    </a:lnTo>
                    <a:lnTo>
                      <a:pt x="797" y="1008"/>
                    </a:lnTo>
                    <a:lnTo>
                      <a:pt x="821" y="988"/>
                    </a:lnTo>
                    <a:lnTo>
                      <a:pt x="845" y="966"/>
                    </a:lnTo>
                    <a:lnTo>
                      <a:pt x="867" y="944"/>
                    </a:lnTo>
                    <a:lnTo>
                      <a:pt x="888" y="921"/>
                    </a:lnTo>
                    <a:lnTo>
                      <a:pt x="908" y="897"/>
                    </a:lnTo>
                    <a:lnTo>
                      <a:pt x="927" y="873"/>
                    </a:lnTo>
                    <a:lnTo>
                      <a:pt x="944" y="848"/>
                    </a:lnTo>
                    <a:lnTo>
                      <a:pt x="960" y="822"/>
                    </a:lnTo>
                    <a:lnTo>
                      <a:pt x="977" y="796"/>
                    </a:lnTo>
                    <a:lnTo>
                      <a:pt x="991" y="771"/>
                    </a:lnTo>
                    <a:lnTo>
                      <a:pt x="1004" y="744"/>
                    </a:lnTo>
                    <a:lnTo>
                      <a:pt x="1017" y="717"/>
                    </a:lnTo>
                    <a:lnTo>
                      <a:pt x="1028" y="690"/>
                    </a:lnTo>
                    <a:lnTo>
                      <a:pt x="1038" y="662"/>
                    </a:lnTo>
                    <a:lnTo>
                      <a:pt x="1047" y="635"/>
                    </a:lnTo>
                    <a:lnTo>
                      <a:pt x="1055" y="607"/>
                    </a:lnTo>
                    <a:lnTo>
                      <a:pt x="1062" y="580"/>
                    </a:lnTo>
                    <a:lnTo>
                      <a:pt x="1069" y="552"/>
                    </a:lnTo>
                    <a:lnTo>
                      <a:pt x="1074" y="525"/>
                    </a:lnTo>
                    <a:lnTo>
                      <a:pt x="1078" y="498"/>
                    </a:lnTo>
                    <a:lnTo>
                      <a:pt x="1081" y="471"/>
                    </a:lnTo>
                    <a:lnTo>
                      <a:pt x="1083" y="444"/>
                    </a:lnTo>
                    <a:lnTo>
                      <a:pt x="1085" y="417"/>
                    </a:lnTo>
                    <a:lnTo>
                      <a:pt x="1085" y="391"/>
                    </a:lnTo>
                    <a:lnTo>
                      <a:pt x="1085" y="366"/>
                    </a:lnTo>
                    <a:lnTo>
                      <a:pt x="1085" y="3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187" name="Freeform 15"/>
              <p:cNvSpPr>
                <a:spLocks/>
              </p:cNvSpPr>
              <p:nvPr/>
            </p:nvSpPr>
            <p:spPr bwMode="auto">
              <a:xfrm>
                <a:off x="3346450" y="2720976"/>
                <a:ext cx="447675" cy="563563"/>
              </a:xfrm>
              <a:custGeom>
                <a:avLst/>
                <a:gdLst>
                  <a:gd name="T0" fmla="*/ 842 w 1692"/>
                  <a:gd name="T1" fmla="*/ 2095 h 2130"/>
                  <a:gd name="T2" fmla="*/ 794 w 1692"/>
                  <a:gd name="T3" fmla="*/ 2124 h 2130"/>
                  <a:gd name="T4" fmla="*/ 873 w 1692"/>
                  <a:gd name="T5" fmla="*/ 2130 h 2130"/>
                  <a:gd name="T6" fmla="*/ 1022 w 1692"/>
                  <a:gd name="T7" fmla="*/ 2113 h 2130"/>
                  <a:gd name="T8" fmla="*/ 1163 w 1692"/>
                  <a:gd name="T9" fmla="*/ 2067 h 2130"/>
                  <a:gd name="T10" fmla="*/ 1294 w 1692"/>
                  <a:gd name="T11" fmla="*/ 1993 h 2130"/>
                  <a:gd name="T12" fmla="*/ 1412 w 1692"/>
                  <a:gd name="T13" fmla="*/ 1894 h 2130"/>
                  <a:gd name="T14" fmla="*/ 1466 w 1692"/>
                  <a:gd name="T15" fmla="*/ 1821 h 2130"/>
                  <a:gd name="T16" fmla="*/ 1529 w 1692"/>
                  <a:gd name="T17" fmla="*/ 1715 h 2130"/>
                  <a:gd name="T18" fmla="*/ 1582 w 1692"/>
                  <a:gd name="T19" fmla="*/ 1604 h 2130"/>
                  <a:gd name="T20" fmla="*/ 1649 w 1692"/>
                  <a:gd name="T21" fmla="*/ 1398 h 2130"/>
                  <a:gd name="T22" fmla="*/ 1687 w 1692"/>
                  <a:gd name="T23" fmla="*/ 1156 h 2130"/>
                  <a:gd name="T24" fmla="*/ 1691 w 1692"/>
                  <a:gd name="T25" fmla="*/ 977 h 2130"/>
                  <a:gd name="T26" fmla="*/ 1677 w 1692"/>
                  <a:gd name="T27" fmla="*/ 822 h 2130"/>
                  <a:gd name="T28" fmla="*/ 1644 w 1692"/>
                  <a:gd name="T29" fmla="*/ 667 h 2130"/>
                  <a:gd name="T30" fmla="*/ 1594 w 1692"/>
                  <a:gd name="T31" fmla="*/ 518 h 2130"/>
                  <a:gd name="T32" fmla="*/ 1521 w 1692"/>
                  <a:gd name="T33" fmla="*/ 377 h 2130"/>
                  <a:gd name="T34" fmla="*/ 1428 w 1692"/>
                  <a:gd name="T35" fmla="*/ 252 h 2130"/>
                  <a:gd name="T36" fmla="*/ 1310 w 1692"/>
                  <a:gd name="T37" fmla="*/ 145 h 2130"/>
                  <a:gd name="T38" fmla="*/ 1169 w 1692"/>
                  <a:gd name="T39" fmla="*/ 64 h 2130"/>
                  <a:gd name="T40" fmla="*/ 1001 w 1692"/>
                  <a:gd name="T41" fmla="*/ 14 h 2130"/>
                  <a:gd name="T42" fmla="*/ 926 w 1692"/>
                  <a:gd name="T43" fmla="*/ 4 h 2130"/>
                  <a:gd name="T44" fmla="*/ 835 w 1692"/>
                  <a:gd name="T45" fmla="*/ 0 h 2130"/>
                  <a:gd name="T46" fmla="*/ 751 w 1692"/>
                  <a:gd name="T47" fmla="*/ 7 h 2130"/>
                  <a:gd name="T48" fmla="*/ 655 w 1692"/>
                  <a:gd name="T49" fmla="*/ 32 h 2130"/>
                  <a:gd name="T50" fmla="*/ 521 w 1692"/>
                  <a:gd name="T51" fmla="*/ 101 h 2130"/>
                  <a:gd name="T52" fmla="*/ 409 w 1692"/>
                  <a:gd name="T53" fmla="*/ 200 h 2130"/>
                  <a:gd name="T54" fmla="*/ 315 w 1692"/>
                  <a:gd name="T55" fmla="*/ 322 h 2130"/>
                  <a:gd name="T56" fmla="*/ 234 w 1692"/>
                  <a:gd name="T57" fmla="*/ 461 h 2130"/>
                  <a:gd name="T58" fmla="*/ 130 w 1692"/>
                  <a:gd name="T59" fmla="*/ 685 h 2130"/>
                  <a:gd name="T60" fmla="*/ 27 w 1692"/>
                  <a:gd name="T61" fmla="*/ 924 h 2130"/>
                  <a:gd name="T62" fmla="*/ 0 w 1692"/>
                  <a:gd name="T63" fmla="*/ 1039 h 2130"/>
                  <a:gd name="T64" fmla="*/ 7 w 1692"/>
                  <a:gd name="T65" fmla="*/ 1178 h 2130"/>
                  <a:gd name="T66" fmla="*/ 69 w 1692"/>
                  <a:gd name="T67" fmla="*/ 1136 h 2130"/>
                  <a:gd name="T68" fmla="*/ 143 w 1692"/>
                  <a:gd name="T69" fmla="*/ 992 h 2130"/>
                  <a:gd name="T70" fmla="*/ 253 w 1692"/>
                  <a:gd name="T71" fmla="*/ 738 h 2130"/>
                  <a:gd name="T72" fmla="*/ 367 w 1692"/>
                  <a:gd name="T73" fmla="*/ 494 h 2130"/>
                  <a:gd name="T74" fmla="*/ 439 w 1692"/>
                  <a:gd name="T75" fmla="*/ 375 h 2130"/>
                  <a:gd name="T76" fmla="*/ 521 w 1692"/>
                  <a:gd name="T77" fmla="*/ 274 h 2130"/>
                  <a:gd name="T78" fmla="*/ 616 w 1692"/>
                  <a:gd name="T79" fmla="*/ 198 h 2130"/>
                  <a:gd name="T80" fmla="*/ 729 w 1692"/>
                  <a:gd name="T81" fmla="*/ 149 h 2130"/>
                  <a:gd name="T82" fmla="*/ 861 w 1692"/>
                  <a:gd name="T83" fmla="*/ 134 h 2130"/>
                  <a:gd name="T84" fmla="*/ 977 w 1692"/>
                  <a:gd name="T85" fmla="*/ 145 h 2130"/>
                  <a:gd name="T86" fmla="*/ 1117 w 1692"/>
                  <a:gd name="T87" fmla="*/ 189 h 2130"/>
                  <a:gd name="T88" fmla="*/ 1237 w 1692"/>
                  <a:gd name="T89" fmla="*/ 258 h 2130"/>
                  <a:gd name="T90" fmla="*/ 1336 w 1692"/>
                  <a:gd name="T91" fmla="*/ 350 h 2130"/>
                  <a:gd name="T92" fmla="*/ 1415 w 1692"/>
                  <a:gd name="T93" fmla="*/ 459 h 2130"/>
                  <a:gd name="T94" fmla="*/ 1476 w 1692"/>
                  <a:gd name="T95" fmla="*/ 581 h 2130"/>
                  <a:gd name="T96" fmla="*/ 1519 w 1692"/>
                  <a:gd name="T97" fmla="*/ 712 h 2130"/>
                  <a:gd name="T98" fmla="*/ 1546 w 1692"/>
                  <a:gd name="T99" fmla="*/ 847 h 2130"/>
                  <a:gd name="T100" fmla="*/ 1558 w 1692"/>
                  <a:gd name="T101" fmla="*/ 981 h 2130"/>
                  <a:gd name="T102" fmla="*/ 1558 w 1692"/>
                  <a:gd name="T103" fmla="*/ 1110 h 2130"/>
                  <a:gd name="T104" fmla="*/ 1536 w 1692"/>
                  <a:gd name="T105" fmla="*/ 1282 h 2130"/>
                  <a:gd name="T106" fmla="*/ 1494 w 1692"/>
                  <a:gd name="T107" fmla="*/ 1452 h 2130"/>
                  <a:gd name="T108" fmla="*/ 1430 w 1692"/>
                  <a:gd name="T109" fmla="*/ 1612 h 2130"/>
                  <a:gd name="T110" fmla="*/ 1344 w 1692"/>
                  <a:gd name="T111" fmla="*/ 1760 h 2130"/>
                  <a:gd name="T112" fmla="*/ 1238 w 1692"/>
                  <a:gd name="T113" fmla="*/ 1886 h 2130"/>
                  <a:gd name="T114" fmla="*/ 1109 w 1692"/>
                  <a:gd name="T115" fmla="*/ 1988 h 2130"/>
                  <a:gd name="T116" fmla="*/ 958 w 1692"/>
                  <a:gd name="T117" fmla="*/ 2061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2" h="2130">
                    <a:moveTo>
                      <a:pt x="917" y="2072"/>
                    </a:moveTo>
                    <a:lnTo>
                      <a:pt x="917" y="2072"/>
                    </a:lnTo>
                    <a:lnTo>
                      <a:pt x="880" y="2083"/>
                    </a:lnTo>
                    <a:lnTo>
                      <a:pt x="842" y="2095"/>
                    </a:lnTo>
                    <a:lnTo>
                      <a:pt x="805" y="2108"/>
                    </a:lnTo>
                    <a:lnTo>
                      <a:pt x="767" y="2120"/>
                    </a:lnTo>
                    <a:lnTo>
                      <a:pt x="767" y="2120"/>
                    </a:lnTo>
                    <a:lnTo>
                      <a:pt x="794" y="2124"/>
                    </a:lnTo>
                    <a:lnTo>
                      <a:pt x="820" y="2126"/>
                    </a:lnTo>
                    <a:lnTo>
                      <a:pt x="847" y="2129"/>
                    </a:lnTo>
                    <a:lnTo>
                      <a:pt x="873" y="2130"/>
                    </a:lnTo>
                    <a:lnTo>
                      <a:pt x="873" y="2130"/>
                    </a:lnTo>
                    <a:lnTo>
                      <a:pt x="911" y="2129"/>
                    </a:lnTo>
                    <a:lnTo>
                      <a:pt x="949" y="2125"/>
                    </a:lnTo>
                    <a:lnTo>
                      <a:pt x="986" y="2120"/>
                    </a:lnTo>
                    <a:lnTo>
                      <a:pt x="1022" y="2113"/>
                    </a:lnTo>
                    <a:lnTo>
                      <a:pt x="1059" y="2104"/>
                    </a:lnTo>
                    <a:lnTo>
                      <a:pt x="1094" y="2093"/>
                    </a:lnTo>
                    <a:lnTo>
                      <a:pt x="1129" y="2081"/>
                    </a:lnTo>
                    <a:lnTo>
                      <a:pt x="1163" y="2067"/>
                    </a:lnTo>
                    <a:lnTo>
                      <a:pt x="1197" y="2051"/>
                    </a:lnTo>
                    <a:lnTo>
                      <a:pt x="1230" y="2034"/>
                    </a:lnTo>
                    <a:lnTo>
                      <a:pt x="1262" y="2014"/>
                    </a:lnTo>
                    <a:lnTo>
                      <a:pt x="1294" y="1993"/>
                    </a:lnTo>
                    <a:lnTo>
                      <a:pt x="1325" y="1971"/>
                    </a:lnTo>
                    <a:lnTo>
                      <a:pt x="1355" y="1947"/>
                    </a:lnTo>
                    <a:lnTo>
                      <a:pt x="1384" y="1921"/>
                    </a:lnTo>
                    <a:lnTo>
                      <a:pt x="1412" y="1894"/>
                    </a:lnTo>
                    <a:lnTo>
                      <a:pt x="1412" y="1894"/>
                    </a:lnTo>
                    <a:lnTo>
                      <a:pt x="1431" y="1871"/>
                    </a:lnTo>
                    <a:lnTo>
                      <a:pt x="1450" y="1846"/>
                    </a:lnTo>
                    <a:lnTo>
                      <a:pt x="1466" y="1821"/>
                    </a:lnTo>
                    <a:lnTo>
                      <a:pt x="1484" y="1795"/>
                    </a:lnTo>
                    <a:lnTo>
                      <a:pt x="1499" y="1769"/>
                    </a:lnTo>
                    <a:lnTo>
                      <a:pt x="1515" y="1742"/>
                    </a:lnTo>
                    <a:lnTo>
                      <a:pt x="1529" y="1715"/>
                    </a:lnTo>
                    <a:lnTo>
                      <a:pt x="1543" y="1688"/>
                    </a:lnTo>
                    <a:lnTo>
                      <a:pt x="1558" y="1660"/>
                    </a:lnTo>
                    <a:lnTo>
                      <a:pt x="1570" y="1632"/>
                    </a:lnTo>
                    <a:lnTo>
                      <a:pt x="1582" y="1604"/>
                    </a:lnTo>
                    <a:lnTo>
                      <a:pt x="1594" y="1575"/>
                    </a:lnTo>
                    <a:lnTo>
                      <a:pt x="1615" y="1516"/>
                    </a:lnTo>
                    <a:lnTo>
                      <a:pt x="1632" y="1458"/>
                    </a:lnTo>
                    <a:lnTo>
                      <a:pt x="1649" y="1398"/>
                    </a:lnTo>
                    <a:lnTo>
                      <a:pt x="1662" y="1337"/>
                    </a:lnTo>
                    <a:lnTo>
                      <a:pt x="1673" y="1276"/>
                    </a:lnTo>
                    <a:lnTo>
                      <a:pt x="1682" y="1215"/>
                    </a:lnTo>
                    <a:lnTo>
                      <a:pt x="1687" y="1156"/>
                    </a:lnTo>
                    <a:lnTo>
                      <a:pt x="1691" y="1095"/>
                    </a:lnTo>
                    <a:lnTo>
                      <a:pt x="1692" y="1035"/>
                    </a:lnTo>
                    <a:lnTo>
                      <a:pt x="1691" y="977"/>
                    </a:lnTo>
                    <a:lnTo>
                      <a:pt x="1691" y="977"/>
                    </a:lnTo>
                    <a:lnTo>
                      <a:pt x="1689" y="938"/>
                    </a:lnTo>
                    <a:lnTo>
                      <a:pt x="1686" y="899"/>
                    </a:lnTo>
                    <a:lnTo>
                      <a:pt x="1682" y="861"/>
                    </a:lnTo>
                    <a:lnTo>
                      <a:pt x="1677" y="822"/>
                    </a:lnTo>
                    <a:lnTo>
                      <a:pt x="1670" y="783"/>
                    </a:lnTo>
                    <a:lnTo>
                      <a:pt x="1663" y="745"/>
                    </a:lnTo>
                    <a:lnTo>
                      <a:pt x="1655" y="706"/>
                    </a:lnTo>
                    <a:lnTo>
                      <a:pt x="1644" y="667"/>
                    </a:lnTo>
                    <a:lnTo>
                      <a:pt x="1634" y="630"/>
                    </a:lnTo>
                    <a:lnTo>
                      <a:pt x="1622" y="591"/>
                    </a:lnTo>
                    <a:lnTo>
                      <a:pt x="1608" y="554"/>
                    </a:lnTo>
                    <a:lnTo>
                      <a:pt x="1594" y="518"/>
                    </a:lnTo>
                    <a:lnTo>
                      <a:pt x="1577" y="481"/>
                    </a:lnTo>
                    <a:lnTo>
                      <a:pt x="1560" y="446"/>
                    </a:lnTo>
                    <a:lnTo>
                      <a:pt x="1541" y="411"/>
                    </a:lnTo>
                    <a:lnTo>
                      <a:pt x="1521" y="377"/>
                    </a:lnTo>
                    <a:lnTo>
                      <a:pt x="1500" y="344"/>
                    </a:lnTo>
                    <a:lnTo>
                      <a:pt x="1478" y="313"/>
                    </a:lnTo>
                    <a:lnTo>
                      <a:pt x="1453" y="281"/>
                    </a:lnTo>
                    <a:lnTo>
                      <a:pt x="1428" y="252"/>
                    </a:lnTo>
                    <a:lnTo>
                      <a:pt x="1401" y="222"/>
                    </a:lnTo>
                    <a:lnTo>
                      <a:pt x="1373" y="196"/>
                    </a:lnTo>
                    <a:lnTo>
                      <a:pt x="1342" y="170"/>
                    </a:lnTo>
                    <a:lnTo>
                      <a:pt x="1310" y="145"/>
                    </a:lnTo>
                    <a:lnTo>
                      <a:pt x="1278" y="123"/>
                    </a:lnTo>
                    <a:lnTo>
                      <a:pt x="1243" y="102"/>
                    </a:lnTo>
                    <a:lnTo>
                      <a:pt x="1207" y="82"/>
                    </a:lnTo>
                    <a:lnTo>
                      <a:pt x="1169" y="64"/>
                    </a:lnTo>
                    <a:lnTo>
                      <a:pt x="1129" y="49"/>
                    </a:lnTo>
                    <a:lnTo>
                      <a:pt x="1088" y="35"/>
                    </a:lnTo>
                    <a:lnTo>
                      <a:pt x="1046" y="23"/>
                    </a:lnTo>
                    <a:lnTo>
                      <a:pt x="1001" y="14"/>
                    </a:lnTo>
                    <a:lnTo>
                      <a:pt x="1001" y="14"/>
                    </a:lnTo>
                    <a:lnTo>
                      <a:pt x="976" y="9"/>
                    </a:lnTo>
                    <a:lnTo>
                      <a:pt x="951" y="6"/>
                    </a:lnTo>
                    <a:lnTo>
                      <a:pt x="926" y="4"/>
                    </a:lnTo>
                    <a:lnTo>
                      <a:pt x="903" y="1"/>
                    </a:lnTo>
                    <a:lnTo>
                      <a:pt x="880" y="0"/>
                    </a:lnTo>
                    <a:lnTo>
                      <a:pt x="857" y="0"/>
                    </a:lnTo>
                    <a:lnTo>
                      <a:pt x="835" y="0"/>
                    </a:lnTo>
                    <a:lnTo>
                      <a:pt x="813" y="0"/>
                    </a:lnTo>
                    <a:lnTo>
                      <a:pt x="792" y="2"/>
                    </a:lnTo>
                    <a:lnTo>
                      <a:pt x="771" y="5"/>
                    </a:lnTo>
                    <a:lnTo>
                      <a:pt x="751" y="7"/>
                    </a:lnTo>
                    <a:lnTo>
                      <a:pt x="731" y="11"/>
                    </a:lnTo>
                    <a:lnTo>
                      <a:pt x="711" y="15"/>
                    </a:lnTo>
                    <a:lnTo>
                      <a:pt x="692" y="20"/>
                    </a:lnTo>
                    <a:lnTo>
                      <a:pt x="655" y="32"/>
                    </a:lnTo>
                    <a:lnTo>
                      <a:pt x="620" y="46"/>
                    </a:lnTo>
                    <a:lnTo>
                      <a:pt x="585" y="62"/>
                    </a:lnTo>
                    <a:lnTo>
                      <a:pt x="553" y="80"/>
                    </a:lnTo>
                    <a:lnTo>
                      <a:pt x="521" y="101"/>
                    </a:lnTo>
                    <a:lnTo>
                      <a:pt x="491" y="123"/>
                    </a:lnTo>
                    <a:lnTo>
                      <a:pt x="463" y="146"/>
                    </a:lnTo>
                    <a:lnTo>
                      <a:pt x="436" y="172"/>
                    </a:lnTo>
                    <a:lnTo>
                      <a:pt x="409" y="200"/>
                    </a:lnTo>
                    <a:lnTo>
                      <a:pt x="384" y="228"/>
                    </a:lnTo>
                    <a:lnTo>
                      <a:pt x="360" y="259"/>
                    </a:lnTo>
                    <a:lnTo>
                      <a:pt x="337" y="290"/>
                    </a:lnTo>
                    <a:lnTo>
                      <a:pt x="315" y="322"/>
                    </a:lnTo>
                    <a:lnTo>
                      <a:pt x="293" y="356"/>
                    </a:lnTo>
                    <a:lnTo>
                      <a:pt x="273" y="390"/>
                    </a:lnTo>
                    <a:lnTo>
                      <a:pt x="253" y="425"/>
                    </a:lnTo>
                    <a:lnTo>
                      <a:pt x="234" y="461"/>
                    </a:lnTo>
                    <a:lnTo>
                      <a:pt x="216" y="498"/>
                    </a:lnTo>
                    <a:lnTo>
                      <a:pt x="198" y="535"/>
                    </a:lnTo>
                    <a:lnTo>
                      <a:pt x="163" y="610"/>
                    </a:lnTo>
                    <a:lnTo>
                      <a:pt x="130" y="685"/>
                    </a:lnTo>
                    <a:lnTo>
                      <a:pt x="99" y="760"/>
                    </a:lnTo>
                    <a:lnTo>
                      <a:pt x="99" y="760"/>
                    </a:lnTo>
                    <a:lnTo>
                      <a:pt x="51" y="870"/>
                    </a:lnTo>
                    <a:lnTo>
                      <a:pt x="27" y="924"/>
                    </a:lnTo>
                    <a:lnTo>
                      <a:pt x="3" y="978"/>
                    </a:lnTo>
                    <a:lnTo>
                      <a:pt x="3" y="978"/>
                    </a:lnTo>
                    <a:lnTo>
                      <a:pt x="0" y="1007"/>
                    </a:lnTo>
                    <a:lnTo>
                      <a:pt x="0" y="1039"/>
                    </a:lnTo>
                    <a:lnTo>
                      <a:pt x="0" y="1039"/>
                    </a:lnTo>
                    <a:lnTo>
                      <a:pt x="0" y="1085"/>
                    </a:lnTo>
                    <a:lnTo>
                      <a:pt x="4" y="1132"/>
                    </a:lnTo>
                    <a:lnTo>
                      <a:pt x="7" y="1178"/>
                    </a:lnTo>
                    <a:lnTo>
                      <a:pt x="13" y="1224"/>
                    </a:lnTo>
                    <a:lnTo>
                      <a:pt x="13" y="1224"/>
                    </a:lnTo>
                    <a:lnTo>
                      <a:pt x="42" y="1179"/>
                    </a:lnTo>
                    <a:lnTo>
                      <a:pt x="69" y="1136"/>
                    </a:lnTo>
                    <a:lnTo>
                      <a:pt x="94" y="1092"/>
                    </a:lnTo>
                    <a:lnTo>
                      <a:pt x="116" y="1050"/>
                    </a:lnTo>
                    <a:lnTo>
                      <a:pt x="116" y="1050"/>
                    </a:lnTo>
                    <a:lnTo>
                      <a:pt x="143" y="992"/>
                    </a:lnTo>
                    <a:lnTo>
                      <a:pt x="169" y="932"/>
                    </a:lnTo>
                    <a:lnTo>
                      <a:pt x="220" y="813"/>
                    </a:lnTo>
                    <a:lnTo>
                      <a:pt x="220" y="813"/>
                    </a:lnTo>
                    <a:lnTo>
                      <a:pt x="253" y="738"/>
                    </a:lnTo>
                    <a:lnTo>
                      <a:pt x="285" y="665"/>
                    </a:lnTo>
                    <a:lnTo>
                      <a:pt x="316" y="595"/>
                    </a:lnTo>
                    <a:lnTo>
                      <a:pt x="349" y="527"/>
                    </a:lnTo>
                    <a:lnTo>
                      <a:pt x="367" y="494"/>
                    </a:lnTo>
                    <a:lnTo>
                      <a:pt x="384" y="463"/>
                    </a:lnTo>
                    <a:lnTo>
                      <a:pt x="402" y="432"/>
                    </a:lnTo>
                    <a:lnTo>
                      <a:pt x="419" y="403"/>
                    </a:lnTo>
                    <a:lnTo>
                      <a:pt x="439" y="375"/>
                    </a:lnTo>
                    <a:lnTo>
                      <a:pt x="458" y="348"/>
                    </a:lnTo>
                    <a:lnTo>
                      <a:pt x="478" y="322"/>
                    </a:lnTo>
                    <a:lnTo>
                      <a:pt x="499" y="297"/>
                    </a:lnTo>
                    <a:lnTo>
                      <a:pt x="521" y="274"/>
                    </a:lnTo>
                    <a:lnTo>
                      <a:pt x="544" y="253"/>
                    </a:lnTo>
                    <a:lnTo>
                      <a:pt x="567" y="233"/>
                    </a:lnTo>
                    <a:lnTo>
                      <a:pt x="590" y="214"/>
                    </a:lnTo>
                    <a:lnTo>
                      <a:pt x="616" y="198"/>
                    </a:lnTo>
                    <a:lnTo>
                      <a:pt x="642" y="183"/>
                    </a:lnTo>
                    <a:lnTo>
                      <a:pt x="670" y="170"/>
                    </a:lnTo>
                    <a:lnTo>
                      <a:pt x="698" y="158"/>
                    </a:lnTo>
                    <a:lnTo>
                      <a:pt x="729" y="149"/>
                    </a:lnTo>
                    <a:lnTo>
                      <a:pt x="759" y="142"/>
                    </a:lnTo>
                    <a:lnTo>
                      <a:pt x="792" y="137"/>
                    </a:lnTo>
                    <a:lnTo>
                      <a:pt x="826" y="134"/>
                    </a:lnTo>
                    <a:lnTo>
                      <a:pt x="861" y="134"/>
                    </a:lnTo>
                    <a:lnTo>
                      <a:pt x="898" y="135"/>
                    </a:lnTo>
                    <a:lnTo>
                      <a:pt x="936" y="138"/>
                    </a:lnTo>
                    <a:lnTo>
                      <a:pt x="977" y="145"/>
                    </a:lnTo>
                    <a:lnTo>
                      <a:pt x="977" y="145"/>
                    </a:lnTo>
                    <a:lnTo>
                      <a:pt x="1014" y="153"/>
                    </a:lnTo>
                    <a:lnTo>
                      <a:pt x="1049" y="163"/>
                    </a:lnTo>
                    <a:lnTo>
                      <a:pt x="1084" y="174"/>
                    </a:lnTo>
                    <a:lnTo>
                      <a:pt x="1117" y="189"/>
                    </a:lnTo>
                    <a:lnTo>
                      <a:pt x="1150" y="204"/>
                    </a:lnTo>
                    <a:lnTo>
                      <a:pt x="1180" y="220"/>
                    </a:lnTo>
                    <a:lnTo>
                      <a:pt x="1210" y="239"/>
                    </a:lnTo>
                    <a:lnTo>
                      <a:pt x="1237" y="258"/>
                    </a:lnTo>
                    <a:lnTo>
                      <a:pt x="1264" y="279"/>
                    </a:lnTo>
                    <a:lnTo>
                      <a:pt x="1289" y="301"/>
                    </a:lnTo>
                    <a:lnTo>
                      <a:pt x="1313" y="326"/>
                    </a:lnTo>
                    <a:lnTo>
                      <a:pt x="1336" y="350"/>
                    </a:lnTo>
                    <a:lnTo>
                      <a:pt x="1357" y="376"/>
                    </a:lnTo>
                    <a:lnTo>
                      <a:pt x="1377" y="403"/>
                    </a:lnTo>
                    <a:lnTo>
                      <a:pt x="1397" y="431"/>
                    </a:lnTo>
                    <a:lnTo>
                      <a:pt x="1415" y="459"/>
                    </a:lnTo>
                    <a:lnTo>
                      <a:pt x="1431" y="488"/>
                    </a:lnTo>
                    <a:lnTo>
                      <a:pt x="1447" y="519"/>
                    </a:lnTo>
                    <a:lnTo>
                      <a:pt x="1461" y="549"/>
                    </a:lnTo>
                    <a:lnTo>
                      <a:pt x="1476" y="581"/>
                    </a:lnTo>
                    <a:lnTo>
                      <a:pt x="1487" y="614"/>
                    </a:lnTo>
                    <a:lnTo>
                      <a:pt x="1499" y="646"/>
                    </a:lnTo>
                    <a:lnTo>
                      <a:pt x="1510" y="679"/>
                    </a:lnTo>
                    <a:lnTo>
                      <a:pt x="1519" y="712"/>
                    </a:lnTo>
                    <a:lnTo>
                      <a:pt x="1527" y="746"/>
                    </a:lnTo>
                    <a:lnTo>
                      <a:pt x="1534" y="779"/>
                    </a:lnTo>
                    <a:lnTo>
                      <a:pt x="1540" y="813"/>
                    </a:lnTo>
                    <a:lnTo>
                      <a:pt x="1546" y="847"/>
                    </a:lnTo>
                    <a:lnTo>
                      <a:pt x="1550" y="881"/>
                    </a:lnTo>
                    <a:lnTo>
                      <a:pt x="1554" y="914"/>
                    </a:lnTo>
                    <a:lnTo>
                      <a:pt x="1556" y="948"/>
                    </a:lnTo>
                    <a:lnTo>
                      <a:pt x="1558" y="981"/>
                    </a:lnTo>
                    <a:lnTo>
                      <a:pt x="1558" y="981"/>
                    </a:lnTo>
                    <a:lnTo>
                      <a:pt x="1559" y="1023"/>
                    </a:lnTo>
                    <a:lnTo>
                      <a:pt x="1559" y="1067"/>
                    </a:lnTo>
                    <a:lnTo>
                      <a:pt x="1558" y="1110"/>
                    </a:lnTo>
                    <a:lnTo>
                      <a:pt x="1554" y="1153"/>
                    </a:lnTo>
                    <a:lnTo>
                      <a:pt x="1549" y="1195"/>
                    </a:lnTo>
                    <a:lnTo>
                      <a:pt x="1543" y="1239"/>
                    </a:lnTo>
                    <a:lnTo>
                      <a:pt x="1536" y="1282"/>
                    </a:lnTo>
                    <a:lnTo>
                      <a:pt x="1528" y="1325"/>
                    </a:lnTo>
                    <a:lnTo>
                      <a:pt x="1518" y="1368"/>
                    </a:lnTo>
                    <a:lnTo>
                      <a:pt x="1507" y="1410"/>
                    </a:lnTo>
                    <a:lnTo>
                      <a:pt x="1494" y="1452"/>
                    </a:lnTo>
                    <a:lnTo>
                      <a:pt x="1480" y="1493"/>
                    </a:lnTo>
                    <a:lnTo>
                      <a:pt x="1465" y="1534"/>
                    </a:lnTo>
                    <a:lnTo>
                      <a:pt x="1449" y="1574"/>
                    </a:lnTo>
                    <a:lnTo>
                      <a:pt x="1430" y="1612"/>
                    </a:lnTo>
                    <a:lnTo>
                      <a:pt x="1411" y="1651"/>
                    </a:lnTo>
                    <a:lnTo>
                      <a:pt x="1390" y="1688"/>
                    </a:lnTo>
                    <a:lnTo>
                      <a:pt x="1368" y="1725"/>
                    </a:lnTo>
                    <a:lnTo>
                      <a:pt x="1344" y="1760"/>
                    </a:lnTo>
                    <a:lnTo>
                      <a:pt x="1320" y="1794"/>
                    </a:lnTo>
                    <a:lnTo>
                      <a:pt x="1294" y="1825"/>
                    </a:lnTo>
                    <a:lnTo>
                      <a:pt x="1266" y="1857"/>
                    </a:lnTo>
                    <a:lnTo>
                      <a:pt x="1238" y="1886"/>
                    </a:lnTo>
                    <a:lnTo>
                      <a:pt x="1207" y="1914"/>
                    </a:lnTo>
                    <a:lnTo>
                      <a:pt x="1176" y="1941"/>
                    </a:lnTo>
                    <a:lnTo>
                      <a:pt x="1143" y="1966"/>
                    </a:lnTo>
                    <a:lnTo>
                      <a:pt x="1109" y="1988"/>
                    </a:lnTo>
                    <a:lnTo>
                      <a:pt x="1073" y="2009"/>
                    </a:lnTo>
                    <a:lnTo>
                      <a:pt x="1036" y="2029"/>
                    </a:lnTo>
                    <a:lnTo>
                      <a:pt x="998" y="2045"/>
                    </a:lnTo>
                    <a:lnTo>
                      <a:pt x="958" y="2061"/>
                    </a:lnTo>
                    <a:lnTo>
                      <a:pt x="917" y="2072"/>
                    </a:lnTo>
                    <a:lnTo>
                      <a:pt x="917" y="20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188" name="Freeform 16"/>
              <p:cNvSpPr>
                <a:spLocks/>
              </p:cNvSpPr>
              <p:nvPr/>
            </p:nvSpPr>
            <p:spPr bwMode="auto">
              <a:xfrm>
                <a:off x="3355975" y="2797176"/>
                <a:ext cx="376238" cy="469900"/>
              </a:xfrm>
              <a:custGeom>
                <a:avLst/>
                <a:gdLst>
                  <a:gd name="T0" fmla="*/ 873 w 1420"/>
                  <a:gd name="T1" fmla="*/ 1639 h 1776"/>
                  <a:gd name="T2" fmla="*/ 1014 w 1420"/>
                  <a:gd name="T3" fmla="*/ 1560 h 1776"/>
                  <a:gd name="T4" fmla="*/ 1133 w 1420"/>
                  <a:gd name="T5" fmla="*/ 1457 h 1776"/>
                  <a:gd name="T6" fmla="*/ 1233 w 1420"/>
                  <a:gd name="T7" fmla="*/ 1337 h 1776"/>
                  <a:gd name="T8" fmla="*/ 1310 w 1420"/>
                  <a:gd name="T9" fmla="*/ 1201 h 1776"/>
                  <a:gd name="T10" fmla="*/ 1367 w 1420"/>
                  <a:gd name="T11" fmla="*/ 1056 h 1776"/>
                  <a:gd name="T12" fmla="*/ 1405 w 1420"/>
                  <a:gd name="T13" fmla="*/ 905 h 1776"/>
                  <a:gd name="T14" fmla="*/ 1420 w 1420"/>
                  <a:gd name="T15" fmla="*/ 755 h 1776"/>
                  <a:gd name="T16" fmla="*/ 1418 w 1420"/>
                  <a:gd name="T17" fmla="*/ 649 h 1776"/>
                  <a:gd name="T18" fmla="*/ 1402 w 1420"/>
                  <a:gd name="T19" fmla="*/ 526 h 1776"/>
                  <a:gd name="T20" fmla="*/ 1372 w 1420"/>
                  <a:gd name="T21" fmla="*/ 413 h 1776"/>
                  <a:gd name="T22" fmla="*/ 1327 w 1420"/>
                  <a:gd name="T23" fmla="*/ 311 h 1776"/>
                  <a:gd name="T24" fmla="*/ 1270 w 1420"/>
                  <a:gd name="T25" fmla="*/ 222 h 1776"/>
                  <a:gd name="T26" fmla="*/ 1201 w 1420"/>
                  <a:gd name="T27" fmla="*/ 147 h 1776"/>
                  <a:gd name="T28" fmla="*/ 1121 w 1420"/>
                  <a:gd name="T29" fmla="*/ 85 h 1776"/>
                  <a:gd name="T30" fmla="*/ 1031 w 1420"/>
                  <a:gd name="T31" fmla="*/ 41 h 1776"/>
                  <a:gd name="T32" fmla="*/ 957 w 1420"/>
                  <a:gd name="T33" fmla="*/ 17 h 1776"/>
                  <a:gd name="T34" fmla="*/ 809 w 1420"/>
                  <a:gd name="T35" fmla="*/ 0 h 1776"/>
                  <a:gd name="T36" fmla="*/ 686 w 1420"/>
                  <a:gd name="T37" fmla="*/ 18 h 1776"/>
                  <a:gd name="T38" fmla="*/ 582 w 1420"/>
                  <a:gd name="T39" fmla="*/ 67 h 1776"/>
                  <a:gd name="T40" fmla="*/ 495 w 1420"/>
                  <a:gd name="T41" fmla="*/ 142 h 1776"/>
                  <a:gd name="T42" fmla="*/ 422 w 1420"/>
                  <a:gd name="T43" fmla="*/ 237 h 1776"/>
                  <a:gd name="T44" fmla="*/ 360 w 1420"/>
                  <a:gd name="T45" fmla="*/ 347 h 1776"/>
                  <a:gd name="T46" fmla="*/ 254 w 1420"/>
                  <a:gd name="T47" fmla="*/ 590 h 1776"/>
                  <a:gd name="T48" fmla="*/ 147 w 1420"/>
                  <a:gd name="T49" fmla="*/ 837 h 1776"/>
                  <a:gd name="T50" fmla="*/ 104 w 1420"/>
                  <a:gd name="T51" fmla="*/ 915 h 1776"/>
                  <a:gd name="T52" fmla="*/ 23 w 1420"/>
                  <a:gd name="T53" fmla="*/ 1031 h 1776"/>
                  <a:gd name="T54" fmla="*/ 21 w 1420"/>
                  <a:gd name="T55" fmla="*/ 1138 h 1776"/>
                  <a:gd name="T56" fmla="*/ 83 w 1420"/>
                  <a:gd name="T57" fmla="*/ 1168 h 1776"/>
                  <a:gd name="T58" fmla="*/ 205 w 1420"/>
                  <a:gd name="T59" fmla="*/ 1004 h 1776"/>
                  <a:gd name="T60" fmla="*/ 268 w 1420"/>
                  <a:gd name="T61" fmla="*/ 894 h 1776"/>
                  <a:gd name="T62" fmla="*/ 378 w 1420"/>
                  <a:gd name="T63" fmla="*/ 640 h 1776"/>
                  <a:gd name="T64" fmla="*/ 483 w 1420"/>
                  <a:gd name="T65" fmla="*/ 401 h 1776"/>
                  <a:gd name="T66" fmla="*/ 550 w 1420"/>
                  <a:gd name="T67" fmla="*/ 286 h 1776"/>
                  <a:gd name="T68" fmla="*/ 610 w 1420"/>
                  <a:gd name="T69" fmla="*/ 216 h 1776"/>
                  <a:gd name="T70" fmla="*/ 676 w 1420"/>
                  <a:gd name="T71" fmla="*/ 167 h 1776"/>
                  <a:gd name="T72" fmla="*/ 755 w 1420"/>
                  <a:gd name="T73" fmla="*/ 139 h 1776"/>
                  <a:gd name="T74" fmla="*/ 847 w 1420"/>
                  <a:gd name="T75" fmla="*/ 134 h 1776"/>
                  <a:gd name="T76" fmla="*/ 927 w 1420"/>
                  <a:gd name="T77" fmla="*/ 147 h 1776"/>
                  <a:gd name="T78" fmla="*/ 1003 w 1420"/>
                  <a:gd name="T79" fmla="*/ 173 h 1776"/>
                  <a:gd name="T80" fmla="*/ 1072 w 1420"/>
                  <a:gd name="T81" fmla="*/ 213 h 1776"/>
                  <a:gd name="T82" fmla="*/ 1132 w 1420"/>
                  <a:gd name="T83" fmla="*/ 264 h 1776"/>
                  <a:gd name="T84" fmla="*/ 1183 w 1420"/>
                  <a:gd name="T85" fmla="*/ 327 h 1776"/>
                  <a:gd name="T86" fmla="*/ 1224 w 1420"/>
                  <a:gd name="T87" fmla="*/ 402 h 1776"/>
                  <a:gd name="T88" fmla="*/ 1256 w 1420"/>
                  <a:gd name="T89" fmla="*/ 488 h 1776"/>
                  <a:gd name="T90" fmla="*/ 1277 w 1420"/>
                  <a:gd name="T91" fmla="*/ 583 h 1776"/>
                  <a:gd name="T92" fmla="*/ 1287 w 1420"/>
                  <a:gd name="T93" fmla="*/ 686 h 1776"/>
                  <a:gd name="T94" fmla="*/ 1285 w 1420"/>
                  <a:gd name="T95" fmla="*/ 783 h 1776"/>
                  <a:gd name="T96" fmla="*/ 1268 w 1420"/>
                  <a:gd name="T97" fmla="*/ 914 h 1776"/>
                  <a:gd name="T98" fmla="*/ 1233 w 1420"/>
                  <a:gd name="T99" fmla="*/ 1043 h 1776"/>
                  <a:gd name="T100" fmla="*/ 1179 w 1420"/>
                  <a:gd name="T101" fmla="*/ 1167 h 1776"/>
                  <a:gd name="T102" fmla="*/ 1107 w 1420"/>
                  <a:gd name="T103" fmla="*/ 1282 h 1776"/>
                  <a:gd name="T104" fmla="*/ 1020 w 1420"/>
                  <a:gd name="T105" fmla="*/ 1383 h 1776"/>
                  <a:gd name="T106" fmla="*/ 913 w 1420"/>
                  <a:gd name="T107" fmla="*/ 1467 h 1776"/>
                  <a:gd name="T108" fmla="*/ 789 w 1420"/>
                  <a:gd name="T109" fmla="*/ 1529 h 1776"/>
                  <a:gd name="T110" fmla="*/ 672 w 1420"/>
                  <a:gd name="T111" fmla="*/ 1570 h 1776"/>
                  <a:gd name="T112" fmla="*/ 498 w 1420"/>
                  <a:gd name="T113" fmla="*/ 1649 h 1776"/>
                  <a:gd name="T114" fmla="*/ 442 w 1420"/>
                  <a:gd name="T115" fmla="*/ 1721 h 1776"/>
                  <a:gd name="T116" fmla="*/ 547 w 1420"/>
                  <a:gd name="T117" fmla="*/ 1776 h 1776"/>
                  <a:gd name="T118" fmla="*/ 705 w 1420"/>
                  <a:gd name="T119" fmla="*/ 1701 h 1776"/>
                  <a:gd name="T120" fmla="*/ 795 w 1420"/>
                  <a:gd name="T121" fmla="*/ 1667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0" h="1776">
                    <a:moveTo>
                      <a:pt x="795" y="1667"/>
                    </a:moveTo>
                    <a:lnTo>
                      <a:pt x="795" y="1667"/>
                    </a:lnTo>
                    <a:lnTo>
                      <a:pt x="835" y="1654"/>
                    </a:lnTo>
                    <a:lnTo>
                      <a:pt x="873" y="1639"/>
                    </a:lnTo>
                    <a:lnTo>
                      <a:pt x="911" y="1621"/>
                    </a:lnTo>
                    <a:lnTo>
                      <a:pt x="946" y="1602"/>
                    </a:lnTo>
                    <a:lnTo>
                      <a:pt x="980" y="1583"/>
                    </a:lnTo>
                    <a:lnTo>
                      <a:pt x="1014" y="1560"/>
                    </a:lnTo>
                    <a:lnTo>
                      <a:pt x="1045" y="1537"/>
                    </a:lnTo>
                    <a:lnTo>
                      <a:pt x="1076" y="1511"/>
                    </a:lnTo>
                    <a:lnTo>
                      <a:pt x="1105" y="1485"/>
                    </a:lnTo>
                    <a:lnTo>
                      <a:pt x="1133" y="1457"/>
                    </a:lnTo>
                    <a:lnTo>
                      <a:pt x="1160" y="1429"/>
                    </a:lnTo>
                    <a:lnTo>
                      <a:pt x="1185" y="1399"/>
                    </a:lnTo>
                    <a:lnTo>
                      <a:pt x="1209" y="1368"/>
                    </a:lnTo>
                    <a:lnTo>
                      <a:pt x="1233" y="1337"/>
                    </a:lnTo>
                    <a:lnTo>
                      <a:pt x="1254" y="1304"/>
                    </a:lnTo>
                    <a:lnTo>
                      <a:pt x="1274" y="1270"/>
                    </a:lnTo>
                    <a:lnTo>
                      <a:pt x="1292" y="1236"/>
                    </a:lnTo>
                    <a:lnTo>
                      <a:pt x="1310" y="1201"/>
                    </a:lnTo>
                    <a:lnTo>
                      <a:pt x="1326" y="1165"/>
                    </a:lnTo>
                    <a:lnTo>
                      <a:pt x="1342" y="1128"/>
                    </a:lnTo>
                    <a:lnTo>
                      <a:pt x="1356" y="1092"/>
                    </a:lnTo>
                    <a:lnTo>
                      <a:pt x="1367" y="1056"/>
                    </a:lnTo>
                    <a:lnTo>
                      <a:pt x="1379" y="1018"/>
                    </a:lnTo>
                    <a:lnTo>
                      <a:pt x="1388" y="981"/>
                    </a:lnTo>
                    <a:lnTo>
                      <a:pt x="1397" y="943"/>
                    </a:lnTo>
                    <a:lnTo>
                      <a:pt x="1405" y="905"/>
                    </a:lnTo>
                    <a:lnTo>
                      <a:pt x="1411" y="867"/>
                    </a:lnTo>
                    <a:lnTo>
                      <a:pt x="1414" y="830"/>
                    </a:lnTo>
                    <a:lnTo>
                      <a:pt x="1418" y="792"/>
                    </a:lnTo>
                    <a:lnTo>
                      <a:pt x="1420" y="755"/>
                    </a:lnTo>
                    <a:lnTo>
                      <a:pt x="1420" y="717"/>
                    </a:lnTo>
                    <a:lnTo>
                      <a:pt x="1420" y="681"/>
                    </a:lnTo>
                    <a:lnTo>
                      <a:pt x="1420" y="681"/>
                    </a:lnTo>
                    <a:lnTo>
                      <a:pt x="1418" y="649"/>
                    </a:lnTo>
                    <a:lnTo>
                      <a:pt x="1415" y="618"/>
                    </a:lnTo>
                    <a:lnTo>
                      <a:pt x="1412" y="586"/>
                    </a:lnTo>
                    <a:lnTo>
                      <a:pt x="1407" y="556"/>
                    </a:lnTo>
                    <a:lnTo>
                      <a:pt x="1402" y="526"/>
                    </a:lnTo>
                    <a:lnTo>
                      <a:pt x="1395" y="497"/>
                    </a:lnTo>
                    <a:lnTo>
                      <a:pt x="1388" y="468"/>
                    </a:lnTo>
                    <a:lnTo>
                      <a:pt x="1380" y="441"/>
                    </a:lnTo>
                    <a:lnTo>
                      <a:pt x="1372" y="413"/>
                    </a:lnTo>
                    <a:lnTo>
                      <a:pt x="1361" y="387"/>
                    </a:lnTo>
                    <a:lnTo>
                      <a:pt x="1351" y="361"/>
                    </a:lnTo>
                    <a:lnTo>
                      <a:pt x="1339" y="336"/>
                    </a:lnTo>
                    <a:lnTo>
                      <a:pt x="1327" y="311"/>
                    </a:lnTo>
                    <a:lnTo>
                      <a:pt x="1315" y="288"/>
                    </a:lnTo>
                    <a:lnTo>
                      <a:pt x="1301" y="265"/>
                    </a:lnTo>
                    <a:lnTo>
                      <a:pt x="1285" y="243"/>
                    </a:lnTo>
                    <a:lnTo>
                      <a:pt x="1270" y="222"/>
                    </a:lnTo>
                    <a:lnTo>
                      <a:pt x="1255" y="202"/>
                    </a:lnTo>
                    <a:lnTo>
                      <a:pt x="1237" y="182"/>
                    </a:lnTo>
                    <a:lnTo>
                      <a:pt x="1220" y="165"/>
                    </a:lnTo>
                    <a:lnTo>
                      <a:pt x="1201" y="147"/>
                    </a:lnTo>
                    <a:lnTo>
                      <a:pt x="1182" y="130"/>
                    </a:lnTo>
                    <a:lnTo>
                      <a:pt x="1162" y="114"/>
                    </a:lnTo>
                    <a:lnTo>
                      <a:pt x="1142" y="99"/>
                    </a:lnTo>
                    <a:lnTo>
                      <a:pt x="1121" y="85"/>
                    </a:lnTo>
                    <a:lnTo>
                      <a:pt x="1100" y="72"/>
                    </a:lnTo>
                    <a:lnTo>
                      <a:pt x="1078" y="60"/>
                    </a:lnTo>
                    <a:lnTo>
                      <a:pt x="1055" y="50"/>
                    </a:lnTo>
                    <a:lnTo>
                      <a:pt x="1031" y="41"/>
                    </a:lnTo>
                    <a:lnTo>
                      <a:pt x="1007" y="31"/>
                    </a:lnTo>
                    <a:lnTo>
                      <a:pt x="982" y="24"/>
                    </a:lnTo>
                    <a:lnTo>
                      <a:pt x="957" y="17"/>
                    </a:lnTo>
                    <a:lnTo>
                      <a:pt x="957" y="17"/>
                    </a:lnTo>
                    <a:lnTo>
                      <a:pt x="918" y="9"/>
                    </a:lnTo>
                    <a:lnTo>
                      <a:pt x="880" y="4"/>
                    </a:lnTo>
                    <a:lnTo>
                      <a:pt x="844" y="1"/>
                    </a:lnTo>
                    <a:lnTo>
                      <a:pt x="809" y="0"/>
                    </a:lnTo>
                    <a:lnTo>
                      <a:pt x="776" y="2"/>
                    </a:lnTo>
                    <a:lnTo>
                      <a:pt x="744" y="5"/>
                    </a:lnTo>
                    <a:lnTo>
                      <a:pt x="714" y="11"/>
                    </a:lnTo>
                    <a:lnTo>
                      <a:pt x="686" y="18"/>
                    </a:lnTo>
                    <a:lnTo>
                      <a:pt x="658" y="28"/>
                    </a:lnTo>
                    <a:lnTo>
                      <a:pt x="631" y="39"/>
                    </a:lnTo>
                    <a:lnTo>
                      <a:pt x="606" y="53"/>
                    </a:lnTo>
                    <a:lnTo>
                      <a:pt x="582" y="67"/>
                    </a:lnTo>
                    <a:lnTo>
                      <a:pt x="559" y="84"/>
                    </a:lnTo>
                    <a:lnTo>
                      <a:pt x="537" y="103"/>
                    </a:lnTo>
                    <a:lnTo>
                      <a:pt x="516" y="121"/>
                    </a:lnTo>
                    <a:lnTo>
                      <a:pt x="495" y="142"/>
                    </a:lnTo>
                    <a:lnTo>
                      <a:pt x="476" y="165"/>
                    </a:lnTo>
                    <a:lnTo>
                      <a:pt x="458" y="188"/>
                    </a:lnTo>
                    <a:lnTo>
                      <a:pt x="440" y="213"/>
                    </a:lnTo>
                    <a:lnTo>
                      <a:pt x="422" y="237"/>
                    </a:lnTo>
                    <a:lnTo>
                      <a:pt x="406" y="264"/>
                    </a:lnTo>
                    <a:lnTo>
                      <a:pt x="391" y="291"/>
                    </a:lnTo>
                    <a:lnTo>
                      <a:pt x="376" y="319"/>
                    </a:lnTo>
                    <a:lnTo>
                      <a:pt x="360" y="347"/>
                    </a:lnTo>
                    <a:lnTo>
                      <a:pt x="332" y="406"/>
                    </a:lnTo>
                    <a:lnTo>
                      <a:pt x="305" y="467"/>
                    </a:lnTo>
                    <a:lnTo>
                      <a:pt x="280" y="528"/>
                    </a:lnTo>
                    <a:lnTo>
                      <a:pt x="254" y="590"/>
                    </a:lnTo>
                    <a:lnTo>
                      <a:pt x="254" y="590"/>
                    </a:lnTo>
                    <a:lnTo>
                      <a:pt x="203" y="713"/>
                    </a:lnTo>
                    <a:lnTo>
                      <a:pt x="176" y="775"/>
                    </a:lnTo>
                    <a:lnTo>
                      <a:pt x="147" y="837"/>
                    </a:lnTo>
                    <a:lnTo>
                      <a:pt x="147" y="837"/>
                    </a:lnTo>
                    <a:lnTo>
                      <a:pt x="134" y="861"/>
                    </a:lnTo>
                    <a:lnTo>
                      <a:pt x="120" y="888"/>
                    </a:lnTo>
                    <a:lnTo>
                      <a:pt x="104" y="915"/>
                    </a:lnTo>
                    <a:lnTo>
                      <a:pt x="86" y="943"/>
                    </a:lnTo>
                    <a:lnTo>
                      <a:pt x="66" y="973"/>
                    </a:lnTo>
                    <a:lnTo>
                      <a:pt x="45" y="1002"/>
                    </a:lnTo>
                    <a:lnTo>
                      <a:pt x="23" y="1031"/>
                    </a:lnTo>
                    <a:lnTo>
                      <a:pt x="0" y="1062"/>
                    </a:lnTo>
                    <a:lnTo>
                      <a:pt x="0" y="1062"/>
                    </a:lnTo>
                    <a:lnTo>
                      <a:pt x="9" y="1100"/>
                    </a:lnTo>
                    <a:lnTo>
                      <a:pt x="21" y="1138"/>
                    </a:lnTo>
                    <a:lnTo>
                      <a:pt x="32" y="1175"/>
                    </a:lnTo>
                    <a:lnTo>
                      <a:pt x="47" y="1211"/>
                    </a:lnTo>
                    <a:lnTo>
                      <a:pt x="47" y="1211"/>
                    </a:lnTo>
                    <a:lnTo>
                      <a:pt x="83" y="1168"/>
                    </a:lnTo>
                    <a:lnTo>
                      <a:pt x="118" y="1126"/>
                    </a:lnTo>
                    <a:lnTo>
                      <a:pt x="150" y="1084"/>
                    </a:lnTo>
                    <a:lnTo>
                      <a:pt x="179" y="1044"/>
                    </a:lnTo>
                    <a:lnTo>
                      <a:pt x="205" y="1004"/>
                    </a:lnTo>
                    <a:lnTo>
                      <a:pt x="229" y="966"/>
                    </a:lnTo>
                    <a:lnTo>
                      <a:pt x="250" y="929"/>
                    </a:lnTo>
                    <a:lnTo>
                      <a:pt x="268" y="894"/>
                    </a:lnTo>
                    <a:lnTo>
                      <a:pt x="268" y="894"/>
                    </a:lnTo>
                    <a:lnTo>
                      <a:pt x="297" y="830"/>
                    </a:lnTo>
                    <a:lnTo>
                      <a:pt x="325" y="766"/>
                    </a:lnTo>
                    <a:lnTo>
                      <a:pt x="378" y="640"/>
                    </a:lnTo>
                    <a:lnTo>
                      <a:pt x="378" y="640"/>
                    </a:lnTo>
                    <a:lnTo>
                      <a:pt x="405" y="574"/>
                    </a:lnTo>
                    <a:lnTo>
                      <a:pt x="431" y="512"/>
                    </a:lnTo>
                    <a:lnTo>
                      <a:pt x="458" y="454"/>
                    </a:lnTo>
                    <a:lnTo>
                      <a:pt x="483" y="401"/>
                    </a:lnTo>
                    <a:lnTo>
                      <a:pt x="509" y="351"/>
                    </a:lnTo>
                    <a:lnTo>
                      <a:pt x="523" y="329"/>
                    </a:lnTo>
                    <a:lnTo>
                      <a:pt x="536" y="306"/>
                    </a:lnTo>
                    <a:lnTo>
                      <a:pt x="550" y="286"/>
                    </a:lnTo>
                    <a:lnTo>
                      <a:pt x="564" y="267"/>
                    </a:lnTo>
                    <a:lnTo>
                      <a:pt x="579" y="249"/>
                    </a:lnTo>
                    <a:lnTo>
                      <a:pt x="595" y="231"/>
                    </a:lnTo>
                    <a:lnTo>
                      <a:pt x="610" y="216"/>
                    </a:lnTo>
                    <a:lnTo>
                      <a:pt x="625" y="202"/>
                    </a:lnTo>
                    <a:lnTo>
                      <a:pt x="641" y="188"/>
                    </a:lnTo>
                    <a:lnTo>
                      <a:pt x="659" y="176"/>
                    </a:lnTo>
                    <a:lnTo>
                      <a:pt x="676" y="167"/>
                    </a:lnTo>
                    <a:lnTo>
                      <a:pt x="695" y="158"/>
                    </a:lnTo>
                    <a:lnTo>
                      <a:pt x="714" y="149"/>
                    </a:lnTo>
                    <a:lnTo>
                      <a:pt x="734" y="144"/>
                    </a:lnTo>
                    <a:lnTo>
                      <a:pt x="755" y="139"/>
                    </a:lnTo>
                    <a:lnTo>
                      <a:pt x="776" y="135"/>
                    </a:lnTo>
                    <a:lnTo>
                      <a:pt x="799" y="134"/>
                    </a:lnTo>
                    <a:lnTo>
                      <a:pt x="823" y="133"/>
                    </a:lnTo>
                    <a:lnTo>
                      <a:pt x="847" y="134"/>
                    </a:lnTo>
                    <a:lnTo>
                      <a:pt x="872" y="138"/>
                    </a:lnTo>
                    <a:lnTo>
                      <a:pt x="899" y="141"/>
                    </a:lnTo>
                    <a:lnTo>
                      <a:pt x="927" y="147"/>
                    </a:lnTo>
                    <a:lnTo>
                      <a:pt x="927" y="147"/>
                    </a:lnTo>
                    <a:lnTo>
                      <a:pt x="947" y="153"/>
                    </a:lnTo>
                    <a:lnTo>
                      <a:pt x="966" y="159"/>
                    </a:lnTo>
                    <a:lnTo>
                      <a:pt x="986" y="166"/>
                    </a:lnTo>
                    <a:lnTo>
                      <a:pt x="1003" y="173"/>
                    </a:lnTo>
                    <a:lnTo>
                      <a:pt x="1022" y="181"/>
                    </a:lnTo>
                    <a:lnTo>
                      <a:pt x="1039" y="190"/>
                    </a:lnTo>
                    <a:lnTo>
                      <a:pt x="1056" y="201"/>
                    </a:lnTo>
                    <a:lnTo>
                      <a:pt x="1072" y="213"/>
                    </a:lnTo>
                    <a:lnTo>
                      <a:pt x="1087" y="224"/>
                    </a:lnTo>
                    <a:lnTo>
                      <a:pt x="1104" y="236"/>
                    </a:lnTo>
                    <a:lnTo>
                      <a:pt x="1118" y="250"/>
                    </a:lnTo>
                    <a:lnTo>
                      <a:pt x="1132" y="264"/>
                    </a:lnTo>
                    <a:lnTo>
                      <a:pt x="1146" y="278"/>
                    </a:lnTo>
                    <a:lnTo>
                      <a:pt x="1159" y="295"/>
                    </a:lnTo>
                    <a:lnTo>
                      <a:pt x="1172" y="311"/>
                    </a:lnTo>
                    <a:lnTo>
                      <a:pt x="1183" y="327"/>
                    </a:lnTo>
                    <a:lnTo>
                      <a:pt x="1195" y="345"/>
                    </a:lnTo>
                    <a:lnTo>
                      <a:pt x="1206" y="364"/>
                    </a:lnTo>
                    <a:lnTo>
                      <a:pt x="1215" y="382"/>
                    </a:lnTo>
                    <a:lnTo>
                      <a:pt x="1224" y="402"/>
                    </a:lnTo>
                    <a:lnTo>
                      <a:pt x="1234" y="422"/>
                    </a:lnTo>
                    <a:lnTo>
                      <a:pt x="1242" y="443"/>
                    </a:lnTo>
                    <a:lnTo>
                      <a:pt x="1249" y="466"/>
                    </a:lnTo>
                    <a:lnTo>
                      <a:pt x="1256" y="488"/>
                    </a:lnTo>
                    <a:lnTo>
                      <a:pt x="1262" y="510"/>
                    </a:lnTo>
                    <a:lnTo>
                      <a:pt x="1268" y="533"/>
                    </a:lnTo>
                    <a:lnTo>
                      <a:pt x="1272" y="558"/>
                    </a:lnTo>
                    <a:lnTo>
                      <a:pt x="1277" y="583"/>
                    </a:lnTo>
                    <a:lnTo>
                      <a:pt x="1281" y="607"/>
                    </a:lnTo>
                    <a:lnTo>
                      <a:pt x="1283" y="633"/>
                    </a:lnTo>
                    <a:lnTo>
                      <a:pt x="1285" y="659"/>
                    </a:lnTo>
                    <a:lnTo>
                      <a:pt x="1287" y="686"/>
                    </a:lnTo>
                    <a:lnTo>
                      <a:pt x="1287" y="686"/>
                    </a:lnTo>
                    <a:lnTo>
                      <a:pt x="1288" y="718"/>
                    </a:lnTo>
                    <a:lnTo>
                      <a:pt x="1287" y="750"/>
                    </a:lnTo>
                    <a:lnTo>
                      <a:pt x="1285" y="783"/>
                    </a:lnTo>
                    <a:lnTo>
                      <a:pt x="1283" y="816"/>
                    </a:lnTo>
                    <a:lnTo>
                      <a:pt x="1278" y="848"/>
                    </a:lnTo>
                    <a:lnTo>
                      <a:pt x="1274" y="881"/>
                    </a:lnTo>
                    <a:lnTo>
                      <a:pt x="1268" y="914"/>
                    </a:lnTo>
                    <a:lnTo>
                      <a:pt x="1261" y="946"/>
                    </a:lnTo>
                    <a:lnTo>
                      <a:pt x="1253" y="978"/>
                    </a:lnTo>
                    <a:lnTo>
                      <a:pt x="1243" y="1011"/>
                    </a:lnTo>
                    <a:lnTo>
                      <a:pt x="1233" y="1043"/>
                    </a:lnTo>
                    <a:lnTo>
                      <a:pt x="1221" y="1074"/>
                    </a:lnTo>
                    <a:lnTo>
                      <a:pt x="1208" y="1106"/>
                    </a:lnTo>
                    <a:lnTo>
                      <a:pt x="1194" y="1136"/>
                    </a:lnTo>
                    <a:lnTo>
                      <a:pt x="1179" y="1167"/>
                    </a:lnTo>
                    <a:lnTo>
                      <a:pt x="1162" y="1197"/>
                    </a:lnTo>
                    <a:lnTo>
                      <a:pt x="1146" y="1227"/>
                    </a:lnTo>
                    <a:lnTo>
                      <a:pt x="1127" y="1255"/>
                    </a:lnTo>
                    <a:lnTo>
                      <a:pt x="1107" y="1282"/>
                    </a:lnTo>
                    <a:lnTo>
                      <a:pt x="1087" y="1309"/>
                    </a:lnTo>
                    <a:lnTo>
                      <a:pt x="1066" y="1334"/>
                    </a:lnTo>
                    <a:lnTo>
                      <a:pt x="1043" y="1360"/>
                    </a:lnTo>
                    <a:lnTo>
                      <a:pt x="1020" y="1383"/>
                    </a:lnTo>
                    <a:lnTo>
                      <a:pt x="995" y="1406"/>
                    </a:lnTo>
                    <a:lnTo>
                      <a:pt x="968" y="1428"/>
                    </a:lnTo>
                    <a:lnTo>
                      <a:pt x="941" y="1448"/>
                    </a:lnTo>
                    <a:lnTo>
                      <a:pt x="913" y="1467"/>
                    </a:lnTo>
                    <a:lnTo>
                      <a:pt x="884" y="1484"/>
                    </a:lnTo>
                    <a:lnTo>
                      <a:pt x="853" y="1501"/>
                    </a:lnTo>
                    <a:lnTo>
                      <a:pt x="822" y="1516"/>
                    </a:lnTo>
                    <a:lnTo>
                      <a:pt x="789" y="1529"/>
                    </a:lnTo>
                    <a:lnTo>
                      <a:pt x="755" y="1540"/>
                    </a:lnTo>
                    <a:lnTo>
                      <a:pt x="755" y="1540"/>
                    </a:lnTo>
                    <a:lnTo>
                      <a:pt x="714" y="1554"/>
                    </a:lnTo>
                    <a:lnTo>
                      <a:pt x="672" y="1570"/>
                    </a:lnTo>
                    <a:lnTo>
                      <a:pt x="630" y="1587"/>
                    </a:lnTo>
                    <a:lnTo>
                      <a:pt x="586" y="1606"/>
                    </a:lnTo>
                    <a:lnTo>
                      <a:pt x="543" y="1627"/>
                    </a:lnTo>
                    <a:lnTo>
                      <a:pt x="498" y="1649"/>
                    </a:lnTo>
                    <a:lnTo>
                      <a:pt x="454" y="1674"/>
                    </a:lnTo>
                    <a:lnTo>
                      <a:pt x="410" y="1698"/>
                    </a:lnTo>
                    <a:lnTo>
                      <a:pt x="410" y="1698"/>
                    </a:lnTo>
                    <a:lnTo>
                      <a:pt x="442" y="1721"/>
                    </a:lnTo>
                    <a:lnTo>
                      <a:pt x="476" y="1741"/>
                    </a:lnTo>
                    <a:lnTo>
                      <a:pt x="511" y="1758"/>
                    </a:lnTo>
                    <a:lnTo>
                      <a:pt x="547" y="1776"/>
                    </a:lnTo>
                    <a:lnTo>
                      <a:pt x="547" y="1776"/>
                    </a:lnTo>
                    <a:lnTo>
                      <a:pt x="611" y="1743"/>
                    </a:lnTo>
                    <a:lnTo>
                      <a:pt x="643" y="1728"/>
                    </a:lnTo>
                    <a:lnTo>
                      <a:pt x="674" y="1714"/>
                    </a:lnTo>
                    <a:lnTo>
                      <a:pt x="705" y="1701"/>
                    </a:lnTo>
                    <a:lnTo>
                      <a:pt x="735" y="1688"/>
                    </a:lnTo>
                    <a:lnTo>
                      <a:pt x="765" y="1677"/>
                    </a:lnTo>
                    <a:lnTo>
                      <a:pt x="795" y="1667"/>
                    </a:lnTo>
                    <a:lnTo>
                      <a:pt x="795" y="16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grpSp>
      </p:grpSp>
      <p:sp>
        <p:nvSpPr>
          <p:cNvPr id="3" name="ストライプ矢印 2"/>
          <p:cNvSpPr/>
          <p:nvPr/>
        </p:nvSpPr>
        <p:spPr>
          <a:xfrm rot="10800000">
            <a:off x="2189555" y="1935180"/>
            <a:ext cx="558140" cy="386762"/>
          </a:xfrm>
          <a:prstGeom prst="stripedRightArrow">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 name="フローチャート: 磁気ディスク 3"/>
          <p:cNvSpPr/>
          <p:nvPr/>
        </p:nvSpPr>
        <p:spPr>
          <a:xfrm>
            <a:off x="3666313" y="1516284"/>
            <a:ext cx="439387" cy="529270"/>
          </a:xfrm>
          <a:prstGeom prst="flowChartMagneticDisk">
            <a:avLst/>
          </a:prstGeom>
          <a:solidFill>
            <a:schemeClr val="accent4">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89" name="フローチャート: 磁気ディスク 188"/>
          <p:cNvSpPr/>
          <p:nvPr/>
        </p:nvSpPr>
        <p:spPr>
          <a:xfrm>
            <a:off x="1513425" y="1563708"/>
            <a:ext cx="439387" cy="529270"/>
          </a:xfrm>
          <a:prstGeom prst="flowChartMagneticDisk">
            <a:avLst/>
          </a:prstGeom>
          <a:solidFill>
            <a:schemeClr val="accent4">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90" name="フローチャート: 磁気ディスク 189"/>
          <p:cNvSpPr/>
          <p:nvPr/>
        </p:nvSpPr>
        <p:spPr>
          <a:xfrm>
            <a:off x="3318723" y="3564374"/>
            <a:ext cx="439387" cy="529270"/>
          </a:xfrm>
          <a:prstGeom prst="flowChartMagneticDisk">
            <a:avLst/>
          </a:prstGeom>
          <a:solidFill>
            <a:schemeClr val="accent4">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 name="左右矢印 5"/>
          <p:cNvSpPr/>
          <p:nvPr/>
        </p:nvSpPr>
        <p:spPr>
          <a:xfrm>
            <a:off x="2279698" y="3696691"/>
            <a:ext cx="795647" cy="264635"/>
          </a:xfrm>
          <a:prstGeom prst="leftRight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3456312068"/>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47"/>
          <p:cNvSpPr>
            <a:spLocks/>
          </p:cNvSpPr>
          <p:nvPr/>
        </p:nvSpPr>
        <p:spPr bwMode="auto">
          <a:xfrm>
            <a:off x="529497" y="937844"/>
            <a:ext cx="1854196" cy="1172899"/>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lumMod val="20000"/>
              <a:lumOff val="80000"/>
              <a:alpha val="12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49" name="Freeform 45"/>
          <p:cNvSpPr>
            <a:spLocks noEditPoints="1"/>
          </p:cNvSpPr>
          <p:nvPr/>
        </p:nvSpPr>
        <p:spPr bwMode="auto">
          <a:xfrm>
            <a:off x="529497" y="3028488"/>
            <a:ext cx="1944361" cy="1388653"/>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3" name="Text Placeholder 2"/>
          <p:cNvSpPr>
            <a:spLocks noGrp="1"/>
          </p:cNvSpPr>
          <p:nvPr>
            <p:ph type="body" sz="quarter" idx="11"/>
          </p:nvPr>
        </p:nvSpPr>
        <p:spPr>
          <a:xfrm>
            <a:off x="4913922" y="1441788"/>
            <a:ext cx="4061990" cy="2989093"/>
          </a:xfrm>
        </p:spPr>
        <p:txBody>
          <a:bodyPr/>
          <a:lstStyle/>
          <a:p>
            <a:r>
              <a:rPr lang="ja-JP" altLang="en-US" dirty="0" smtClean="0"/>
              <a:t>ファジーフィンガープリント</a:t>
            </a:r>
            <a:r>
              <a:rPr lang="ja-JP" altLang="en-US" dirty="0" smtClean="0"/>
              <a:t>を使用</a:t>
            </a:r>
            <a:r>
              <a:rPr lang="ja-JP" altLang="en-US" dirty="0" smtClean="0"/>
              <a:t>した亜種・未知マルウェアの検知</a:t>
            </a:r>
            <a:endParaRPr lang="en-US" altLang="ja-JP" dirty="0" smtClean="0"/>
          </a:p>
          <a:p>
            <a:r>
              <a:rPr lang="ja-JP" altLang="en-US" dirty="0" smtClean="0"/>
              <a:t>ファイルの特徴を抽出し、クラウドと連携して既知マルウェアの特徴と比較</a:t>
            </a:r>
            <a:endParaRPr lang="en-US" altLang="ja-JP" dirty="0" smtClean="0"/>
          </a:p>
          <a:p>
            <a:r>
              <a:rPr lang="ja-JP" altLang="en-US" dirty="0" smtClean="0"/>
              <a:t>ある種の</a:t>
            </a:r>
            <a:r>
              <a:rPr lang="en-US" altLang="ja-JP" dirty="0" smtClean="0"/>
              <a:t>Expert System</a:t>
            </a:r>
            <a:r>
              <a:rPr lang="ja-JP" altLang="en-US" dirty="0" smtClean="0"/>
              <a:t>を</a:t>
            </a:r>
            <a:r>
              <a:rPr lang="ja-JP" altLang="en-US" dirty="0" smtClean="0"/>
              <a:t>採用</a:t>
            </a:r>
            <a:r>
              <a:rPr lang="en-US" altLang="ja-JP" dirty="0" smtClean="0"/>
              <a:t/>
            </a:r>
            <a:br>
              <a:rPr lang="en-US" altLang="ja-JP" dirty="0" smtClean="0"/>
            </a:br>
            <a:r>
              <a:rPr lang="ja-JP" altLang="en-US" dirty="0" smtClean="0"/>
              <a:t>して</a:t>
            </a:r>
            <a:r>
              <a:rPr lang="ja-JP" altLang="en-US" dirty="0" smtClean="0"/>
              <a:t>おり、条件を複数分岐</a:t>
            </a:r>
            <a:r>
              <a:rPr lang="ja-JP" altLang="en-US" dirty="0" smtClean="0"/>
              <a:t>させ</a:t>
            </a:r>
            <a:r>
              <a:rPr lang="en-US" altLang="ja-JP" smtClean="0"/>
              <a:t/>
            </a:r>
            <a:br>
              <a:rPr lang="en-US" altLang="ja-JP" smtClean="0"/>
            </a:br>
            <a:r>
              <a:rPr lang="ja-JP" altLang="en-US" dirty="0" smtClean="0"/>
              <a:t>マルウェア</a:t>
            </a:r>
            <a:r>
              <a:rPr lang="ja-JP" altLang="en-US" dirty="0" smtClean="0"/>
              <a:t>かどうかを判定</a:t>
            </a:r>
            <a:endParaRPr lang="en-US" dirty="0"/>
          </a:p>
        </p:txBody>
      </p:sp>
      <p:sp>
        <p:nvSpPr>
          <p:cNvPr id="4" name="Title 3"/>
          <p:cNvSpPr>
            <a:spLocks noGrp="1"/>
          </p:cNvSpPr>
          <p:nvPr>
            <p:ph type="title"/>
          </p:nvPr>
        </p:nvSpPr>
        <p:spPr/>
        <p:txBody>
          <a:bodyPr/>
          <a:lstStyle/>
          <a:p>
            <a:r>
              <a:rPr lang="en-US" altLang="ja-JP" dirty="0" smtClean="0"/>
              <a:t>ETHOS</a:t>
            </a:r>
            <a:endParaRPr lang="en-US" dirty="0"/>
          </a:p>
        </p:txBody>
      </p:sp>
      <p:cxnSp>
        <p:nvCxnSpPr>
          <p:cNvPr id="5" name="直線矢印コネクタ 6"/>
          <p:cNvCxnSpPr/>
          <p:nvPr/>
        </p:nvCxnSpPr>
        <p:spPr>
          <a:xfrm flipH="1">
            <a:off x="1486039" y="2518738"/>
            <a:ext cx="6701" cy="476921"/>
          </a:xfrm>
          <a:prstGeom prst="straightConnector1">
            <a:avLst/>
          </a:prstGeom>
          <a:ln w="38100" cmpd="sng">
            <a:headEnd type="triangle"/>
            <a:tailEnd type="triangle"/>
          </a:ln>
        </p:spPr>
        <p:style>
          <a:lnRef idx="2">
            <a:schemeClr val="accent1"/>
          </a:lnRef>
          <a:fillRef idx="0">
            <a:schemeClr val="accent1"/>
          </a:fillRef>
          <a:effectRef idx="1">
            <a:schemeClr val="accent1"/>
          </a:effectRef>
          <a:fontRef idx="minor">
            <a:schemeClr val="tx1"/>
          </a:fontRef>
        </p:style>
      </p:cxnSp>
      <p:sp>
        <p:nvSpPr>
          <p:cNvPr id="6" name="正方形/長方形 12"/>
          <p:cNvSpPr/>
          <p:nvPr/>
        </p:nvSpPr>
        <p:spPr>
          <a:xfrm>
            <a:off x="1040521" y="1318611"/>
            <a:ext cx="170543" cy="169862"/>
          </a:xfrm>
          <a:prstGeom prst="rect">
            <a:avLst/>
          </a:prstGeom>
          <a:solidFill>
            <a:srgbClr val="BEF5F9"/>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7" name="正方形/長方形 13"/>
          <p:cNvSpPr/>
          <p:nvPr/>
        </p:nvSpPr>
        <p:spPr>
          <a:xfrm>
            <a:off x="1040521" y="1491539"/>
            <a:ext cx="170543" cy="169862"/>
          </a:xfrm>
          <a:prstGeom prst="rect">
            <a:avLst/>
          </a:prstGeom>
          <a:solidFill>
            <a:schemeClr val="accent5">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 name="正方形/長方形 14"/>
          <p:cNvSpPr/>
          <p:nvPr/>
        </p:nvSpPr>
        <p:spPr>
          <a:xfrm>
            <a:off x="1040521" y="1665367"/>
            <a:ext cx="170543" cy="169862"/>
          </a:xfrm>
          <a:prstGeom prst="rect">
            <a:avLst/>
          </a:prstGeom>
          <a:solidFill>
            <a:schemeClr val="accent3">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 name="正方形/長方形 15"/>
          <p:cNvSpPr/>
          <p:nvPr/>
        </p:nvSpPr>
        <p:spPr>
          <a:xfrm>
            <a:off x="1040521" y="1838969"/>
            <a:ext cx="170543" cy="169862"/>
          </a:xfrm>
          <a:prstGeom prst="rect">
            <a:avLst/>
          </a:prstGeom>
          <a:solidFill>
            <a:schemeClr val="accent1">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 name="正方形/長方形 18"/>
          <p:cNvSpPr/>
          <p:nvPr/>
        </p:nvSpPr>
        <p:spPr>
          <a:xfrm>
            <a:off x="1211064" y="1318611"/>
            <a:ext cx="170543" cy="169862"/>
          </a:xfrm>
          <a:prstGeom prst="rect">
            <a:avLst/>
          </a:prstGeom>
          <a:solidFill>
            <a:schemeClr val="accent6">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1" name="正方形/長方形 19"/>
          <p:cNvSpPr/>
          <p:nvPr/>
        </p:nvSpPr>
        <p:spPr>
          <a:xfrm>
            <a:off x="1211064" y="1491539"/>
            <a:ext cx="170543" cy="169862"/>
          </a:xfrm>
          <a:prstGeom prst="rect">
            <a:avLst/>
          </a:prstGeom>
          <a:solidFill>
            <a:schemeClr val="accent4">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2" name="正方形/長方形 20"/>
          <p:cNvSpPr/>
          <p:nvPr/>
        </p:nvSpPr>
        <p:spPr>
          <a:xfrm>
            <a:off x="1211064" y="1665367"/>
            <a:ext cx="170543" cy="169862"/>
          </a:xfrm>
          <a:prstGeom prst="rect">
            <a:avLst/>
          </a:prstGeom>
          <a:solidFill>
            <a:schemeClr val="accent3">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3" name="正方形/長方形 21"/>
          <p:cNvSpPr/>
          <p:nvPr/>
        </p:nvSpPr>
        <p:spPr>
          <a:xfrm>
            <a:off x="1211064" y="1838969"/>
            <a:ext cx="170543" cy="169862"/>
          </a:xfrm>
          <a:prstGeom prst="rect">
            <a:avLst/>
          </a:prstGeom>
          <a:solidFill>
            <a:schemeClr val="accent1">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4" name="正方形/長方形 22"/>
          <p:cNvSpPr/>
          <p:nvPr/>
        </p:nvSpPr>
        <p:spPr>
          <a:xfrm>
            <a:off x="1381607" y="1318611"/>
            <a:ext cx="170543" cy="169862"/>
          </a:xfrm>
          <a:prstGeom prst="rect">
            <a:avLst/>
          </a:prstGeom>
          <a:solidFill>
            <a:schemeClr val="accent6">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5" name="正方形/長方形 23"/>
          <p:cNvSpPr/>
          <p:nvPr/>
        </p:nvSpPr>
        <p:spPr>
          <a:xfrm>
            <a:off x="1381607" y="1491539"/>
            <a:ext cx="170543" cy="169862"/>
          </a:xfrm>
          <a:prstGeom prst="rect">
            <a:avLst/>
          </a:prstGeom>
          <a:solidFill>
            <a:schemeClr val="accent4">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6" name="正方形/長方形 24"/>
          <p:cNvSpPr/>
          <p:nvPr/>
        </p:nvSpPr>
        <p:spPr>
          <a:xfrm>
            <a:off x="1381607" y="1665367"/>
            <a:ext cx="170543" cy="169862"/>
          </a:xfrm>
          <a:prstGeom prst="rect">
            <a:avLst/>
          </a:prstGeom>
          <a:solidFill>
            <a:schemeClr val="accent2">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7" name="正方形/長方形 25"/>
          <p:cNvSpPr/>
          <p:nvPr/>
        </p:nvSpPr>
        <p:spPr>
          <a:xfrm>
            <a:off x="1381607" y="1838969"/>
            <a:ext cx="170543" cy="169862"/>
          </a:xfrm>
          <a:prstGeom prst="rect">
            <a:avLst/>
          </a:prstGeom>
          <a:solidFill>
            <a:schemeClr val="accent1">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8" name="正方形/長方形 26"/>
          <p:cNvSpPr/>
          <p:nvPr/>
        </p:nvSpPr>
        <p:spPr>
          <a:xfrm>
            <a:off x="1552150" y="1318611"/>
            <a:ext cx="170543" cy="169862"/>
          </a:xfrm>
          <a:prstGeom prst="rect">
            <a:avLst/>
          </a:prstGeom>
          <a:solidFill>
            <a:schemeClr val="accent5">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9" name="正方形/長方形 27"/>
          <p:cNvSpPr/>
          <p:nvPr/>
        </p:nvSpPr>
        <p:spPr>
          <a:xfrm>
            <a:off x="1552150" y="1491539"/>
            <a:ext cx="170543" cy="169862"/>
          </a:xfrm>
          <a:prstGeom prst="rect">
            <a:avLst/>
          </a:prstGeom>
          <a:solidFill>
            <a:schemeClr val="accent4">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0" name="正方形/長方形 28"/>
          <p:cNvSpPr/>
          <p:nvPr/>
        </p:nvSpPr>
        <p:spPr>
          <a:xfrm>
            <a:off x="1552150" y="1665367"/>
            <a:ext cx="170543" cy="169862"/>
          </a:xfrm>
          <a:prstGeom prst="rect">
            <a:avLst/>
          </a:prstGeom>
          <a:solidFill>
            <a:schemeClr val="accent2">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1" name="正方形/長方形 29"/>
          <p:cNvSpPr/>
          <p:nvPr/>
        </p:nvSpPr>
        <p:spPr>
          <a:xfrm>
            <a:off x="1552150" y="1838969"/>
            <a:ext cx="170543" cy="169862"/>
          </a:xfrm>
          <a:prstGeom prst="rect">
            <a:avLst/>
          </a:prstGeom>
          <a:solidFill>
            <a:schemeClr val="tx2">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2" name="正方形/長方形 30"/>
          <p:cNvSpPr/>
          <p:nvPr/>
        </p:nvSpPr>
        <p:spPr>
          <a:xfrm>
            <a:off x="1722693" y="1318611"/>
            <a:ext cx="170543" cy="169862"/>
          </a:xfrm>
          <a:prstGeom prst="rect">
            <a:avLst/>
          </a:prstGeom>
          <a:solidFill>
            <a:schemeClr val="accent5">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3" name="正方形/長方形 31"/>
          <p:cNvSpPr/>
          <p:nvPr/>
        </p:nvSpPr>
        <p:spPr>
          <a:xfrm>
            <a:off x="1722693" y="1491539"/>
            <a:ext cx="170543" cy="169862"/>
          </a:xfrm>
          <a:prstGeom prst="rect">
            <a:avLst/>
          </a:prstGeom>
          <a:solidFill>
            <a:schemeClr val="accent3">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4" name="正方形/長方形 32"/>
          <p:cNvSpPr/>
          <p:nvPr/>
        </p:nvSpPr>
        <p:spPr>
          <a:xfrm>
            <a:off x="1722693" y="1665367"/>
            <a:ext cx="170543" cy="169862"/>
          </a:xfrm>
          <a:prstGeom prst="rect">
            <a:avLst/>
          </a:prstGeom>
          <a:solidFill>
            <a:schemeClr val="accent2">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5" name="正方形/長方形 33"/>
          <p:cNvSpPr/>
          <p:nvPr/>
        </p:nvSpPr>
        <p:spPr>
          <a:xfrm>
            <a:off x="1722693" y="1838969"/>
            <a:ext cx="170543" cy="169862"/>
          </a:xfrm>
          <a:prstGeom prst="rect">
            <a:avLst/>
          </a:prstGeom>
          <a:solidFill>
            <a:schemeClr val="tx2">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6" name="正方形/長方形 34"/>
          <p:cNvSpPr/>
          <p:nvPr/>
        </p:nvSpPr>
        <p:spPr>
          <a:xfrm>
            <a:off x="974410" y="3385269"/>
            <a:ext cx="170543" cy="169862"/>
          </a:xfrm>
          <a:prstGeom prst="rect">
            <a:avLst/>
          </a:prstGeom>
          <a:solidFill>
            <a:srgbClr val="BEF5F9"/>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7" name="正方形/長方形 35"/>
          <p:cNvSpPr/>
          <p:nvPr/>
        </p:nvSpPr>
        <p:spPr>
          <a:xfrm>
            <a:off x="974410" y="3558197"/>
            <a:ext cx="170543" cy="169862"/>
          </a:xfrm>
          <a:prstGeom prst="rect">
            <a:avLst/>
          </a:prstGeom>
          <a:solidFill>
            <a:schemeClr val="accent5">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8" name="正方形/長方形 36"/>
          <p:cNvSpPr/>
          <p:nvPr/>
        </p:nvSpPr>
        <p:spPr>
          <a:xfrm>
            <a:off x="974410" y="3732025"/>
            <a:ext cx="170543" cy="169862"/>
          </a:xfrm>
          <a:prstGeom prst="rect">
            <a:avLst/>
          </a:prstGeom>
          <a:solidFill>
            <a:schemeClr val="accent3">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9" name="正方形/長方形 37"/>
          <p:cNvSpPr/>
          <p:nvPr/>
        </p:nvSpPr>
        <p:spPr>
          <a:xfrm>
            <a:off x="955249" y="3897088"/>
            <a:ext cx="170543" cy="169862"/>
          </a:xfrm>
          <a:prstGeom prst="rect">
            <a:avLst/>
          </a:prstGeom>
          <a:solidFill>
            <a:schemeClr val="accent1">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0" name="正方形/長方形 38"/>
          <p:cNvSpPr/>
          <p:nvPr/>
        </p:nvSpPr>
        <p:spPr>
          <a:xfrm>
            <a:off x="1144953" y="3385269"/>
            <a:ext cx="170543" cy="169862"/>
          </a:xfrm>
          <a:prstGeom prst="rect">
            <a:avLst/>
          </a:prstGeom>
          <a:solidFill>
            <a:schemeClr val="accent6">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1" name="正方形/長方形 39"/>
          <p:cNvSpPr/>
          <p:nvPr/>
        </p:nvSpPr>
        <p:spPr>
          <a:xfrm>
            <a:off x="1144953" y="3558197"/>
            <a:ext cx="170543" cy="169862"/>
          </a:xfrm>
          <a:prstGeom prst="rect">
            <a:avLst/>
          </a:prstGeom>
          <a:solidFill>
            <a:schemeClr val="accent4">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2" name="正方形/長方形 40"/>
          <p:cNvSpPr/>
          <p:nvPr/>
        </p:nvSpPr>
        <p:spPr>
          <a:xfrm>
            <a:off x="1144953" y="3732025"/>
            <a:ext cx="170543" cy="169862"/>
          </a:xfrm>
          <a:prstGeom prst="rect">
            <a:avLst/>
          </a:prstGeom>
          <a:solidFill>
            <a:srgbClr val="FF0000"/>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3" name="正方形/長方形 41"/>
          <p:cNvSpPr/>
          <p:nvPr/>
        </p:nvSpPr>
        <p:spPr>
          <a:xfrm>
            <a:off x="1144953" y="3905627"/>
            <a:ext cx="170543" cy="169862"/>
          </a:xfrm>
          <a:prstGeom prst="rect">
            <a:avLst/>
          </a:prstGeom>
          <a:solidFill>
            <a:schemeClr val="accent1">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4" name="正方形/長方形 42"/>
          <p:cNvSpPr/>
          <p:nvPr/>
        </p:nvSpPr>
        <p:spPr>
          <a:xfrm>
            <a:off x="1315496" y="3385269"/>
            <a:ext cx="170543" cy="169862"/>
          </a:xfrm>
          <a:prstGeom prst="rect">
            <a:avLst/>
          </a:prstGeom>
          <a:solidFill>
            <a:schemeClr val="accent6">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5" name="正方形/長方形 43"/>
          <p:cNvSpPr/>
          <p:nvPr/>
        </p:nvSpPr>
        <p:spPr>
          <a:xfrm>
            <a:off x="1315496" y="3558197"/>
            <a:ext cx="170543" cy="169862"/>
          </a:xfrm>
          <a:prstGeom prst="rect">
            <a:avLst/>
          </a:prstGeom>
          <a:solidFill>
            <a:schemeClr val="accent4">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6" name="正方形/長方形 44"/>
          <p:cNvSpPr/>
          <p:nvPr/>
        </p:nvSpPr>
        <p:spPr>
          <a:xfrm>
            <a:off x="1315496" y="3732025"/>
            <a:ext cx="170543" cy="169862"/>
          </a:xfrm>
          <a:prstGeom prst="rect">
            <a:avLst/>
          </a:prstGeom>
          <a:solidFill>
            <a:schemeClr val="accent2">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7" name="正方形/長方形 45"/>
          <p:cNvSpPr/>
          <p:nvPr/>
        </p:nvSpPr>
        <p:spPr>
          <a:xfrm>
            <a:off x="1315496" y="3905627"/>
            <a:ext cx="170543" cy="169862"/>
          </a:xfrm>
          <a:prstGeom prst="rect">
            <a:avLst/>
          </a:prstGeom>
          <a:solidFill>
            <a:schemeClr val="accent1">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8" name="正方形/長方形 46"/>
          <p:cNvSpPr/>
          <p:nvPr/>
        </p:nvSpPr>
        <p:spPr>
          <a:xfrm>
            <a:off x="1486039" y="3385269"/>
            <a:ext cx="170543" cy="169862"/>
          </a:xfrm>
          <a:prstGeom prst="rect">
            <a:avLst/>
          </a:prstGeom>
          <a:solidFill>
            <a:schemeClr val="accent5">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9" name="正方形/長方形 47"/>
          <p:cNvSpPr/>
          <p:nvPr/>
        </p:nvSpPr>
        <p:spPr>
          <a:xfrm>
            <a:off x="1486039" y="3558197"/>
            <a:ext cx="170543" cy="169862"/>
          </a:xfrm>
          <a:prstGeom prst="rect">
            <a:avLst/>
          </a:prstGeom>
          <a:solidFill>
            <a:srgbClr val="FF6600"/>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0" name="正方形/長方形 48"/>
          <p:cNvSpPr/>
          <p:nvPr/>
        </p:nvSpPr>
        <p:spPr>
          <a:xfrm>
            <a:off x="1486039" y="3741417"/>
            <a:ext cx="170543" cy="169862"/>
          </a:xfrm>
          <a:prstGeom prst="rect">
            <a:avLst/>
          </a:prstGeom>
          <a:solidFill>
            <a:schemeClr val="accent2">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1" name="正方形/長方形 49"/>
          <p:cNvSpPr/>
          <p:nvPr/>
        </p:nvSpPr>
        <p:spPr>
          <a:xfrm>
            <a:off x="1486039" y="3905627"/>
            <a:ext cx="170543" cy="169862"/>
          </a:xfrm>
          <a:prstGeom prst="rect">
            <a:avLst/>
          </a:prstGeom>
          <a:solidFill>
            <a:schemeClr val="tx2">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2" name="正方形/長方形 50"/>
          <p:cNvSpPr/>
          <p:nvPr/>
        </p:nvSpPr>
        <p:spPr>
          <a:xfrm>
            <a:off x="1656582" y="3385269"/>
            <a:ext cx="170543" cy="169862"/>
          </a:xfrm>
          <a:prstGeom prst="rect">
            <a:avLst/>
          </a:prstGeom>
          <a:solidFill>
            <a:schemeClr val="accent5">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3" name="正方形/長方形 51"/>
          <p:cNvSpPr/>
          <p:nvPr/>
        </p:nvSpPr>
        <p:spPr>
          <a:xfrm>
            <a:off x="1656582" y="3558197"/>
            <a:ext cx="170543" cy="169862"/>
          </a:xfrm>
          <a:prstGeom prst="rect">
            <a:avLst/>
          </a:prstGeom>
          <a:solidFill>
            <a:schemeClr val="accent3">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4" name="正方形/長方形 52"/>
          <p:cNvSpPr/>
          <p:nvPr/>
        </p:nvSpPr>
        <p:spPr>
          <a:xfrm>
            <a:off x="1656582" y="3732025"/>
            <a:ext cx="170543" cy="169862"/>
          </a:xfrm>
          <a:prstGeom prst="rect">
            <a:avLst/>
          </a:prstGeom>
          <a:solidFill>
            <a:schemeClr val="accent2">
              <a:lumMod val="60000"/>
              <a:lumOff val="4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5" name="正方形/長方形 53"/>
          <p:cNvSpPr/>
          <p:nvPr/>
        </p:nvSpPr>
        <p:spPr>
          <a:xfrm>
            <a:off x="1656582" y="3905627"/>
            <a:ext cx="170543" cy="169862"/>
          </a:xfrm>
          <a:prstGeom prst="rect">
            <a:avLst/>
          </a:prstGeom>
          <a:solidFill>
            <a:schemeClr val="tx2">
              <a:lumMod val="40000"/>
              <a:lumOff val="6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6" name="テキスト ボックス 55"/>
          <p:cNvSpPr txBox="1"/>
          <p:nvPr/>
        </p:nvSpPr>
        <p:spPr>
          <a:xfrm>
            <a:off x="345160" y="2259483"/>
            <a:ext cx="2351926" cy="276999"/>
          </a:xfrm>
          <a:prstGeom prst="rect">
            <a:avLst/>
          </a:prstGeom>
          <a:noFill/>
        </p:spPr>
        <p:txBody>
          <a:bodyPr wrap="none" rtlCol="0">
            <a:spAutoFit/>
          </a:bodyPr>
          <a:lstStyle/>
          <a:p>
            <a:r>
              <a:rPr kumimoji="1" lang="ja-JP" altLang="en-US" sz="1200" dirty="0" smtClean="0"/>
              <a:t>クラウド内マルウェア学習ロジック</a:t>
            </a:r>
            <a:endParaRPr kumimoji="1" lang="ja-JP" altLang="en-US" sz="1200" dirty="0"/>
          </a:p>
        </p:txBody>
      </p:sp>
      <p:sp>
        <p:nvSpPr>
          <p:cNvPr id="47" name="テキスト ボックス 56"/>
          <p:cNvSpPr txBox="1"/>
          <p:nvPr/>
        </p:nvSpPr>
        <p:spPr>
          <a:xfrm>
            <a:off x="759759" y="4449971"/>
            <a:ext cx="1623933" cy="276999"/>
          </a:xfrm>
          <a:prstGeom prst="rect">
            <a:avLst/>
          </a:prstGeom>
          <a:noFill/>
        </p:spPr>
        <p:txBody>
          <a:bodyPr wrap="square" rtlCol="0">
            <a:spAutoFit/>
          </a:bodyPr>
          <a:lstStyle/>
          <a:p>
            <a:r>
              <a:rPr kumimoji="1" lang="ja-JP" altLang="en-US" sz="1200" dirty="0" smtClean="0"/>
              <a:t>クライアントのファイル</a:t>
            </a:r>
            <a:endParaRPr kumimoji="1" lang="ja-JP" altLang="en-US" sz="1200" dirty="0"/>
          </a:p>
        </p:txBody>
      </p:sp>
      <p:grpSp>
        <p:nvGrpSpPr>
          <p:cNvPr id="67" name="tree background"/>
          <p:cNvGrpSpPr/>
          <p:nvPr/>
        </p:nvGrpSpPr>
        <p:grpSpPr>
          <a:xfrm>
            <a:off x="2473857" y="844734"/>
            <a:ext cx="2486071" cy="1514455"/>
            <a:chOff x="7379076" y="3767612"/>
            <a:chExt cx="3952758" cy="2019273"/>
          </a:xfrm>
        </p:grpSpPr>
        <p:sp>
          <p:nvSpPr>
            <p:cNvPr id="68" name="Rectangle 67"/>
            <p:cNvSpPr/>
            <p:nvPr/>
          </p:nvSpPr>
          <p:spPr>
            <a:xfrm>
              <a:off x="7379077" y="4064930"/>
              <a:ext cx="3952756" cy="1721955"/>
            </a:xfrm>
            <a:prstGeom prst="rect">
              <a:avLst/>
            </a:prstGeom>
            <a:gradFill flip="none" rotWithShape="1">
              <a:gsLst>
                <a:gs pos="100000">
                  <a:srgbClr val="F2F7FC"/>
                </a:gs>
                <a:gs pos="0">
                  <a:srgbClr val="000000">
                    <a:alpha val="0"/>
                  </a:srgbClr>
                </a:gs>
              </a:gsLst>
              <a:lin ang="16200000" scaled="1"/>
              <a:tileRect/>
            </a:gradFill>
            <a:ln w="635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62" fontAlgn="base">
                <a:spcBef>
                  <a:spcPct val="0"/>
                </a:spcBef>
                <a:spcAft>
                  <a:spcPct val="0"/>
                </a:spcAft>
              </a:pPr>
              <a:endParaRPr lang="ja-JP" altLang="en-US" sz="1200">
                <a:solidFill>
                  <a:prstClr val="white"/>
                </a:solidFill>
                <a:latin typeface="Arial" pitchFamily="34" charset="0"/>
                <a:ea typeface="ＭＳ Ｐゴシック" pitchFamily="50" charset="-128"/>
                <a:cs typeface="Arial" pitchFamily="34" charset="0"/>
              </a:endParaRPr>
            </a:p>
          </p:txBody>
        </p:sp>
        <p:sp>
          <p:nvSpPr>
            <p:cNvPr id="69" name="Rectangle 68"/>
            <p:cNvSpPr/>
            <p:nvPr/>
          </p:nvSpPr>
          <p:spPr>
            <a:xfrm>
              <a:off x="7379076" y="3767612"/>
              <a:ext cx="3952758" cy="297009"/>
            </a:xfrm>
            <a:prstGeom prst="rect">
              <a:avLst/>
            </a:prstGeom>
            <a:solidFill>
              <a:schemeClr val="tx2"/>
            </a:solidFill>
            <a:ln w="635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62" fontAlgn="base">
                <a:spcBef>
                  <a:spcPct val="0"/>
                </a:spcBef>
                <a:spcAft>
                  <a:spcPct val="0"/>
                </a:spcAft>
              </a:pPr>
              <a:r>
                <a:rPr lang="ja-JP" altLang="en-US" sz="100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マシン学習の意思決定ツリー</a:t>
              </a:r>
              <a:endParaRPr lang="ja-JP" altLang="en-US" sz="100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grpSp>
      <p:sp>
        <p:nvSpPr>
          <p:cNvPr id="70" name="Oval 69"/>
          <p:cNvSpPr/>
          <p:nvPr/>
        </p:nvSpPr>
        <p:spPr>
          <a:xfrm>
            <a:off x="2943011" y="1896397"/>
            <a:ext cx="192538" cy="192488"/>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5" tIns="34295" rIns="34295" bIns="34295" numCol="1" spcCol="0" rtlCol="0" fromWordArt="0" anchor="ctr" anchorCtr="0" forceAA="0" compatLnSpc="1">
            <a:prstTxWarp prst="textNoShape">
              <a:avLst/>
            </a:prstTxWarp>
            <a:noAutofit/>
          </a:bodyPr>
          <a:lstStyle/>
          <a:p>
            <a:pPr defTabSz="914362" fontAlgn="base">
              <a:spcBef>
                <a:spcPct val="0"/>
              </a:spcBef>
              <a:spcAft>
                <a:spcPct val="0"/>
              </a:spcAft>
            </a:pPr>
            <a:endParaRPr lang="ja-JP" altLang="en-US" sz="700">
              <a:solidFill>
                <a:prstClr val="white"/>
              </a:solidFill>
              <a:latin typeface="Arial" pitchFamily="34" charset="0"/>
              <a:ea typeface="ＭＳ Ｐゴシック" pitchFamily="50" charset="-128"/>
              <a:cs typeface="Arial" pitchFamily="34" charset="0"/>
            </a:endParaRPr>
          </a:p>
        </p:txBody>
      </p:sp>
      <p:sp>
        <p:nvSpPr>
          <p:cNvPr id="71" name="Oval 70"/>
          <p:cNvSpPr/>
          <p:nvPr/>
        </p:nvSpPr>
        <p:spPr>
          <a:xfrm>
            <a:off x="2943011" y="1338023"/>
            <a:ext cx="192538" cy="192488"/>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5" tIns="34295" rIns="34295" bIns="34295" numCol="1" spcCol="0" rtlCol="0" fromWordArt="0" anchor="ctr" anchorCtr="0" forceAA="0" compatLnSpc="1">
            <a:prstTxWarp prst="textNoShape">
              <a:avLst/>
            </a:prstTxWarp>
            <a:noAutofit/>
          </a:bodyPr>
          <a:lstStyle/>
          <a:p>
            <a:pPr defTabSz="914362" fontAlgn="base">
              <a:spcBef>
                <a:spcPct val="0"/>
              </a:spcBef>
              <a:spcAft>
                <a:spcPct val="0"/>
              </a:spcAft>
            </a:pPr>
            <a:endParaRPr lang="ja-JP" altLang="en-US" sz="700">
              <a:solidFill>
                <a:prstClr val="white"/>
              </a:solidFill>
              <a:latin typeface="Arial" pitchFamily="34" charset="0"/>
              <a:ea typeface="ＭＳ Ｐゴシック" pitchFamily="50" charset="-128"/>
              <a:cs typeface="Arial" pitchFamily="34" charset="0"/>
            </a:endParaRPr>
          </a:p>
        </p:txBody>
      </p:sp>
      <p:sp>
        <p:nvSpPr>
          <p:cNvPr id="72" name="Rectangle 71"/>
          <p:cNvSpPr/>
          <p:nvPr/>
        </p:nvSpPr>
        <p:spPr>
          <a:xfrm>
            <a:off x="3135546" y="1872647"/>
            <a:ext cx="813383" cy="24704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5" tIns="34295" rIns="34295" bIns="34295" numCol="1" spcCol="0" rtlCol="0" fromWordArt="0" anchor="ctr" anchorCtr="0" forceAA="0" compatLnSpc="1">
            <a:prstTxWarp prst="textNoShape">
              <a:avLst/>
            </a:prstTxWarp>
            <a:noAutofit/>
          </a:bodyPr>
          <a:lstStyle/>
          <a:p>
            <a:pPr defTabSz="914362" fontAlgn="base">
              <a:spcBef>
                <a:spcPct val="0"/>
              </a:spcBef>
              <a:spcAft>
                <a:spcPct val="0"/>
              </a:spcAft>
            </a:pPr>
            <a:r>
              <a:rPr lang="ja-JP" altLang="en-US" sz="800" smtClean="0">
                <a:solidFill>
                  <a:schemeClr val="tx1"/>
                </a:solidFill>
                <a:latin typeface="Arial" pitchFamily="34" charset="0"/>
                <a:ea typeface="ＭＳ Ｐゴシック" pitchFamily="50" charset="-128"/>
                <a:cs typeface="Arial" pitchFamily="34" charset="0"/>
              </a:rPr>
              <a:t>クリーン ファイル</a:t>
            </a:r>
            <a:r>
              <a:rPr lang="ja-JP" altLang="en-US" smtClean="0">
                <a:latin typeface="Arial" pitchFamily="34" charset="0"/>
                <a:ea typeface="ＭＳ Ｐゴシック" pitchFamily="50" charset="-128"/>
                <a:cs typeface="Arial" pitchFamily="34" charset="0"/>
              </a:rPr>
              <a:t/>
            </a:r>
            <a:br>
              <a:rPr lang="ja-JP" altLang="en-US" smtClean="0">
                <a:latin typeface="Arial" pitchFamily="34" charset="0"/>
                <a:ea typeface="ＭＳ Ｐゴシック" pitchFamily="50" charset="-128"/>
                <a:cs typeface="Arial" pitchFamily="34" charset="0"/>
              </a:rPr>
            </a:br>
            <a:r>
              <a:rPr lang="ja-JP" altLang="en-US" sz="800" smtClean="0">
                <a:solidFill>
                  <a:schemeClr val="tx1"/>
                </a:solidFill>
                <a:latin typeface="Arial" pitchFamily="34" charset="0"/>
                <a:ea typeface="ＭＳ Ｐゴシック" pitchFamily="50" charset="-128"/>
                <a:cs typeface="Arial" pitchFamily="34" charset="0"/>
              </a:rPr>
              <a:t>の可能性</a:t>
            </a:r>
            <a:endParaRPr lang="ja-JP" altLang="en-US" sz="800">
              <a:solidFill>
                <a:schemeClr val="tx1"/>
              </a:solidFill>
              <a:latin typeface="Arial" pitchFamily="34" charset="0"/>
              <a:ea typeface="ＭＳ Ｐゴシック" pitchFamily="50" charset="-128"/>
              <a:cs typeface="Arial" pitchFamily="34" charset="0"/>
            </a:endParaRPr>
          </a:p>
        </p:txBody>
      </p:sp>
      <p:sp>
        <p:nvSpPr>
          <p:cNvPr id="73" name="Rectangle 72"/>
          <p:cNvSpPr/>
          <p:nvPr/>
        </p:nvSpPr>
        <p:spPr>
          <a:xfrm>
            <a:off x="3135548" y="1314273"/>
            <a:ext cx="813383" cy="24704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5" tIns="34295" rIns="34295" bIns="34295" numCol="1" spcCol="0" rtlCol="0" fromWordArt="0" anchor="ctr" anchorCtr="0" forceAA="0" compatLnSpc="1">
            <a:prstTxWarp prst="textNoShape">
              <a:avLst/>
            </a:prstTxWarp>
            <a:noAutofit/>
          </a:bodyPr>
          <a:lstStyle/>
          <a:p>
            <a:pPr defTabSz="914362" fontAlgn="base">
              <a:spcBef>
                <a:spcPct val="0"/>
              </a:spcBef>
              <a:spcAft>
                <a:spcPct val="0"/>
              </a:spcAft>
            </a:pPr>
            <a:r>
              <a:rPr lang="ja-JP" altLang="en-US" sz="800" dirty="0" smtClean="0">
                <a:solidFill>
                  <a:schemeClr val="tx1"/>
                </a:solidFill>
                <a:latin typeface="Arial" pitchFamily="34" charset="0"/>
                <a:ea typeface="ＭＳ Ｐゴシック" pitchFamily="50" charset="-128"/>
                <a:cs typeface="Arial" pitchFamily="34" charset="0"/>
              </a:rPr>
              <a:t>マルウェア</a:t>
            </a:r>
            <a:r>
              <a:rPr lang="ja-JP" altLang="en-US" sz="800" dirty="0" smtClean="0">
                <a:solidFill>
                  <a:schemeClr val="tx1"/>
                </a:solidFill>
                <a:latin typeface="Arial" pitchFamily="34" charset="0"/>
                <a:ea typeface="ＭＳ Ｐゴシック" pitchFamily="50" charset="-128"/>
                <a:cs typeface="Arial" pitchFamily="34" charset="0"/>
              </a:rPr>
              <a:t>の</a:t>
            </a:r>
            <a:r>
              <a:rPr lang="en-US" altLang="ja-JP" sz="800" smtClean="0">
                <a:solidFill>
                  <a:schemeClr val="tx1"/>
                </a:solidFill>
                <a:latin typeface="Arial" pitchFamily="34" charset="0"/>
                <a:ea typeface="ＭＳ Ｐゴシック" pitchFamily="50" charset="-128"/>
                <a:cs typeface="Arial" pitchFamily="34" charset="0"/>
              </a:rPr>
              <a:t/>
            </a:r>
            <a:br>
              <a:rPr lang="en-US" altLang="ja-JP" sz="800" smtClean="0">
                <a:solidFill>
                  <a:schemeClr val="tx1"/>
                </a:solidFill>
                <a:latin typeface="Arial" pitchFamily="34" charset="0"/>
                <a:ea typeface="ＭＳ Ｐゴシック" pitchFamily="50" charset="-128"/>
                <a:cs typeface="Arial" pitchFamily="34" charset="0"/>
              </a:rPr>
            </a:br>
            <a:r>
              <a:rPr lang="ja-JP" altLang="en-US" sz="800" dirty="0" smtClean="0">
                <a:solidFill>
                  <a:schemeClr val="tx1"/>
                </a:solidFill>
                <a:latin typeface="Arial" pitchFamily="34" charset="0"/>
                <a:ea typeface="ＭＳ Ｐゴシック" pitchFamily="50" charset="-128"/>
                <a:cs typeface="Arial" pitchFamily="34" charset="0"/>
              </a:rPr>
              <a:t>可能性</a:t>
            </a:r>
            <a:endParaRPr lang="ja-JP" altLang="en-US" sz="800" dirty="0">
              <a:solidFill>
                <a:schemeClr val="tx1"/>
              </a:solidFill>
              <a:latin typeface="Arial" pitchFamily="34" charset="0"/>
              <a:ea typeface="ＭＳ Ｐゴシック" pitchFamily="50" charset="-128"/>
              <a:cs typeface="Arial" pitchFamily="34" charset="0"/>
            </a:endParaRPr>
          </a:p>
        </p:txBody>
      </p:sp>
      <p:sp>
        <p:nvSpPr>
          <p:cNvPr id="74" name="Oval 73"/>
          <p:cNvSpPr/>
          <p:nvPr/>
        </p:nvSpPr>
        <p:spPr>
          <a:xfrm>
            <a:off x="3968991" y="1198429"/>
            <a:ext cx="192538" cy="192488"/>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5" tIns="34295" rIns="34295" bIns="34295" numCol="1" spcCol="0" rtlCol="0" fromWordArt="0" anchor="ctr" anchorCtr="0" forceAA="0" compatLnSpc="1">
            <a:prstTxWarp prst="textNoShape">
              <a:avLst/>
            </a:prstTxWarp>
            <a:noAutofit/>
          </a:bodyPr>
          <a:lstStyle/>
          <a:p>
            <a:pPr defTabSz="914362" fontAlgn="base">
              <a:spcBef>
                <a:spcPct val="0"/>
              </a:spcBef>
              <a:spcAft>
                <a:spcPct val="0"/>
              </a:spcAft>
            </a:pPr>
            <a:endParaRPr lang="ja-JP" altLang="en-US" sz="700">
              <a:solidFill>
                <a:prstClr val="white"/>
              </a:solidFill>
              <a:latin typeface="Arial" pitchFamily="34" charset="0"/>
              <a:ea typeface="ＭＳ Ｐゴシック" pitchFamily="50" charset="-128"/>
              <a:cs typeface="Arial" pitchFamily="34" charset="0"/>
            </a:endParaRPr>
          </a:p>
        </p:txBody>
      </p:sp>
      <p:sp>
        <p:nvSpPr>
          <p:cNvPr id="75" name="Oval 74"/>
          <p:cNvSpPr/>
          <p:nvPr/>
        </p:nvSpPr>
        <p:spPr>
          <a:xfrm>
            <a:off x="3968991" y="1477617"/>
            <a:ext cx="192538" cy="19248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5" tIns="34295" rIns="34295" bIns="34295" numCol="1" spcCol="0" rtlCol="0" fromWordArt="0" anchor="ctr" anchorCtr="0" forceAA="0" compatLnSpc="1">
            <a:prstTxWarp prst="textNoShape">
              <a:avLst/>
            </a:prstTxWarp>
            <a:noAutofit/>
          </a:bodyPr>
          <a:lstStyle/>
          <a:p>
            <a:pPr defTabSz="914362" fontAlgn="base">
              <a:spcBef>
                <a:spcPct val="0"/>
              </a:spcBef>
              <a:spcAft>
                <a:spcPct val="0"/>
              </a:spcAft>
            </a:pPr>
            <a:endParaRPr lang="ja-JP" altLang="en-US" sz="700">
              <a:solidFill>
                <a:prstClr val="white"/>
              </a:solidFill>
              <a:latin typeface="Arial" pitchFamily="34" charset="0"/>
              <a:ea typeface="ＭＳ Ｐゴシック" pitchFamily="50" charset="-128"/>
              <a:cs typeface="Arial" pitchFamily="34" charset="0"/>
            </a:endParaRPr>
          </a:p>
        </p:txBody>
      </p:sp>
      <p:sp>
        <p:nvSpPr>
          <p:cNvPr id="76" name="Oval 75"/>
          <p:cNvSpPr/>
          <p:nvPr/>
        </p:nvSpPr>
        <p:spPr>
          <a:xfrm>
            <a:off x="3968991" y="2035992"/>
            <a:ext cx="192538" cy="19248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5" tIns="34295" rIns="34295" bIns="34295" numCol="1" spcCol="0" rtlCol="0" fromWordArt="0" anchor="ctr" anchorCtr="0" forceAA="0" compatLnSpc="1">
            <a:prstTxWarp prst="textNoShape">
              <a:avLst/>
            </a:prstTxWarp>
            <a:noAutofit/>
          </a:bodyPr>
          <a:lstStyle/>
          <a:p>
            <a:pPr defTabSz="914362" fontAlgn="base">
              <a:spcBef>
                <a:spcPct val="0"/>
              </a:spcBef>
              <a:spcAft>
                <a:spcPct val="0"/>
              </a:spcAft>
            </a:pPr>
            <a:endParaRPr lang="ja-JP" altLang="en-US" sz="700">
              <a:solidFill>
                <a:prstClr val="white"/>
              </a:solidFill>
              <a:latin typeface="Arial" pitchFamily="34" charset="0"/>
              <a:ea typeface="ＭＳ Ｐゴシック" pitchFamily="50" charset="-128"/>
              <a:cs typeface="Arial" pitchFamily="34" charset="0"/>
            </a:endParaRPr>
          </a:p>
        </p:txBody>
      </p:sp>
      <p:sp>
        <p:nvSpPr>
          <p:cNvPr id="77" name="Oval 76"/>
          <p:cNvSpPr/>
          <p:nvPr/>
        </p:nvSpPr>
        <p:spPr>
          <a:xfrm>
            <a:off x="3968991" y="1756804"/>
            <a:ext cx="192538" cy="192488"/>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5" tIns="34295" rIns="34295" bIns="34295" numCol="1" spcCol="0" rtlCol="0" fromWordArt="0" anchor="ctr" anchorCtr="0" forceAA="0" compatLnSpc="1">
            <a:prstTxWarp prst="textNoShape">
              <a:avLst/>
            </a:prstTxWarp>
            <a:noAutofit/>
          </a:bodyPr>
          <a:lstStyle/>
          <a:p>
            <a:pPr defTabSz="914362" fontAlgn="base">
              <a:spcBef>
                <a:spcPct val="0"/>
              </a:spcBef>
              <a:spcAft>
                <a:spcPct val="0"/>
              </a:spcAft>
            </a:pPr>
            <a:endParaRPr lang="ja-JP" altLang="en-US" sz="700">
              <a:solidFill>
                <a:prstClr val="white"/>
              </a:solidFill>
              <a:latin typeface="Arial" pitchFamily="34" charset="0"/>
              <a:ea typeface="ＭＳ Ｐゴシック" pitchFamily="50" charset="-128"/>
              <a:cs typeface="Arial" pitchFamily="34" charset="0"/>
            </a:endParaRPr>
          </a:p>
        </p:txBody>
      </p:sp>
      <p:sp>
        <p:nvSpPr>
          <p:cNvPr id="78" name="Rectangle 77"/>
          <p:cNvSpPr/>
          <p:nvPr/>
        </p:nvSpPr>
        <p:spPr>
          <a:xfrm>
            <a:off x="4161526" y="1198428"/>
            <a:ext cx="798397" cy="2358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5" tIns="34295" rIns="34295" bIns="34295" numCol="1" spcCol="0" rtlCol="0" fromWordArt="0" anchor="ctr" anchorCtr="0" forceAA="0" compatLnSpc="1">
            <a:prstTxWarp prst="textNoShape">
              <a:avLst/>
            </a:prstTxWarp>
            <a:noAutofit/>
          </a:bodyPr>
          <a:lstStyle/>
          <a:p>
            <a:pPr defTabSz="914362" fontAlgn="base">
              <a:spcBef>
                <a:spcPct val="0"/>
              </a:spcBef>
              <a:spcAft>
                <a:spcPct val="0"/>
              </a:spcAft>
            </a:pPr>
            <a:r>
              <a:rPr lang="ja-JP" altLang="en-US" sz="700" dirty="0" smtClean="0">
                <a:solidFill>
                  <a:schemeClr val="accent6"/>
                </a:solidFill>
                <a:latin typeface="Arial" pitchFamily="34" charset="0"/>
                <a:ea typeface="ＭＳ Ｐゴシック" pitchFamily="50" charset="-128"/>
                <a:cs typeface="Arial" pitchFamily="34" charset="0"/>
              </a:rPr>
              <a:t>マルウェアであることを確認</a:t>
            </a:r>
            <a:endParaRPr lang="ja-JP" altLang="en-US" sz="700" dirty="0">
              <a:solidFill>
                <a:schemeClr val="accent6"/>
              </a:solidFill>
              <a:latin typeface="Arial" pitchFamily="34" charset="0"/>
              <a:ea typeface="ＭＳ Ｐゴシック" pitchFamily="50" charset="-128"/>
              <a:cs typeface="Arial" pitchFamily="34" charset="0"/>
            </a:endParaRPr>
          </a:p>
        </p:txBody>
      </p:sp>
      <p:sp>
        <p:nvSpPr>
          <p:cNvPr id="79" name="Rectangle 78"/>
          <p:cNvSpPr/>
          <p:nvPr/>
        </p:nvSpPr>
        <p:spPr>
          <a:xfrm>
            <a:off x="4161528" y="1477617"/>
            <a:ext cx="736765" cy="1924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5" tIns="34295" rIns="34295" bIns="34295" numCol="1" spcCol="0" rtlCol="0" fromWordArt="0" anchor="ctr" anchorCtr="0" forceAA="0" compatLnSpc="1">
            <a:prstTxWarp prst="textNoShape">
              <a:avLst/>
            </a:prstTxWarp>
            <a:noAutofit/>
          </a:bodyPr>
          <a:lstStyle/>
          <a:p>
            <a:pPr defTabSz="914362" fontAlgn="base">
              <a:spcBef>
                <a:spcPct val="0"/>
              </a:spcBef>
              <a:spcAft>
                <a:spcPct val="0"/>
              </a:spcAft>
            </a:pPr>
            <a:r>
              <a:rPr lang="ja-JP" altLang="en-US" sz="700" smtClean="0">
                <a:solidFill>
                  <a:schemeClr val="accent4"/>
                </a:solidFill>
                <a:latin typeface="Arial" pitchFamily="34" charset="0"/>
                <a:ea typeface="ＭＳ Ｐゴシック" pitchFamily="50" charset="-128"/>
                <a:cs typeface="Arial" pitchFamily="34" charset="0"/>
              </a:rPr>
              <a:t>クリーン ファイルであることを確認</a:t>
            </a:r>
            <a:endParaRPr lang="ja-JP" altLang="en-US" sz="700">
              <a:solidFill>
                <a:schemeClr val="accent4"/>
              </a:solidFill>
              <a:latin typeface="Arial" pitchFamily="34" charset="0"/>
              <a:ea typeface="ＭＳ Ｐゴシック" pitchFamily="50" charset="-128"/>
              <a:cs typeface="Arial" pitchFamily="34" charset="0"/>
            </a:endParaRPr>
          </a:p>
        </p:txBody>
      </p:sp>
      <p:sp>
        <p:nvSpPr>
          <p:cNvPr id="80" name="Rectangle 79"/>
          <p:cNvSpPr/>
          <p:nvPr/>
        </p:nvSpPr>
        <p:spPr>
          <a:xfrm>
            <a:off x="4161531" y="2035992"/>
            <a:ext cx="736765" cy="1924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5" tIns="34295" rIns="34295" bIns="34295" numCol="1" spcCol="0" rtlCol="0" fromWordArt="0" anchor="ctr" anchorCtr="0" forceAA="0" compatLnSpc="1">
            <a:prstTxWarp prst="textNoShape">
              <a:avLst/>
            </a:prstTxWarp>
            <a:noAutofit/>
          </a:bodyPr>
          <a:lstStyle/>
          <a:p>
            <a:pPr defTabSz="914362" fontAlgn="base">
              <a:spcBef>
                <a:spcPct val="0"/>
              </a:spcBef>
              <a:spcAft>
                <a:spcPct val="0"/>
              </a:spcAft>
            </a:pPr>
            <a:r>
              <a:rPr lang="ja-JP" altLang="en-US" sz="700" smtClean="0">
                <a:solidFill>
                  <a:schemeClr val="accent4"/>
                </a:solidFill>
                <a:latin typeface="Arial" pitchFamily="34" charset="0"/>
                <a:ea typeface="ＭＳ Ｐゴシック" pitchFamily="50" charset="-128"/>
                <a:cs typeface="Arial" pitchFamily="34" charset="0"/>
              </a:rPr>
              <a:t>クリーン ファイルであることを確認</a:t>
            </a:r>
            <a:endParaRPr lang="ja-JP" altLang="en-US" sz="700">
              <a:solidFill>
                <a:schemeClr val="accent4"/>
              </a:solidFill>
              <a:latin typeface="Arial" pitchFamily="34" charset="0"/>
              <a:ea typeface="ＭＳ Ｐゴシック" pitchFamily="50" charset="-128"/>
              <a:cs typeface="Arial" pitchFamily="34" charset="0"/>
            </a:endParaRPr>
          </a:p>
        </p:txBody>
      </p:sp>
      <p:sp>
        <p:nvSpPr>
          <p:cNvPr id="81" name="Rectangle 80"/>
          <p:cNvSpPr/>
          <p:nvPr/>
        </p:nvSpPr>
        <p:spPr>
          <a:xfrm>
            <a:off x="4161530" y="1756803"/>
            <a:ext cx="798397" cy="2358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5" tIns="34295" rIns="34295" bIns="34295" numCol="1" spcCol="0" rtlCol="0" fromWordArt="0" anchor="ctr" anchorCtr="0" forceAA="0" compatLnSpc="1">
            <a:prstTxWarp prst="textNoShape">
              <a:avLst/>
            </a:prstTxWarp>
            <a:noAutofit/>
          </a:bodyPr>
          <a:lstStyle/>
          <a:p>
            <a:pPr defTabSz="914362" fontAlgn="base">
              <a:spcBef>
                <a:spcPct val="0"/>
              </a:spcBef>
              <a:spcAft>
                <a:spcPct val="0"/>
              </a:spcAft>
            </a:pPr>
            <a:r>
              <a:rPr lang="ja-JP" altLang="en-US" sz="700" smtClean="0">
                <a:solidFill>
                  <a:schemeClr val="accent6"/>
                </a:solidFill>
                <a:latin typeface="Arial" pitchFamily="34" charset="0"/>
                <a:ea typeface="ＭＳ Ｐゴシック" pitchFamily="50" charset="-128"/>
                <a:cs typeface="Arial" pitchFamily="34" charset="0"/>
              </a:rPr>
              <a:t>マルウェアであることを確認</a:t>
            </a:r>
            <a:endParaRPr lang="ja-JP" altLang="en-US" sz="700">
              <a:solidFill>
                <a:schemeClr val="accent6"/>
              </a:solidFill>
              <a:latin typeface="Arial" pitchFamily="34" charset="0"/>
              <a:ea typeface="ＭＳ Ｐゴシック" pitchFamily="50" charset="-128"/>
              <a:cs typeface="Arial" pitchFamily="34" charset="0"/>
            </a:endParaRPr>
          </a:p>
        </p:txBody>
      </p:sp>
      <p:sp>
        <p:nvSpPr>
          <p:cNvPr id="82" name="Oval 81"/>
          <p:cNvSpPr/>
          <p:nvPr/>
        </p:nvSpPr>
        <p:spPr>
          <a:xfrm>
            <a:off x="2504232" y="1617210"/>
            <a:ext cx="192538" cy="192488"/>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5" tIns="34295" rIns="34295" bIns="34295" numCol="1" spcCol="0" rtlCol="0" fromWordArt="0" anchor="ctr" anchorCtr="0" forceAA="0" compatLnSpc="1">
            <a:prstTxWarp prst="textNoShape">
              <a:avLst/>
            </a:prstTxWarp>
            <a:noAutofit/>
          </a:bodyPr>
          <a:lstStyle/>
          <a:p>
            <a:pPr algn="ctr" defTabSz="914362" fontAlgn="base">
              <a:spcBef>
                <a:spcPct val="0"/>
              </a:spcBef>
              <a:spcAft>
                <a:spcPct val="0"/>
              </a:spcAft>
            </a:pPr>
            <a:endParaRPr lang="ja-JP" altLang="en-US" sz="700">
              <a:solidFill>
                <a:prstClr val="white"/>
              </a:solidFill>
              <a:latin typeface="Arial" pitchFamily="34" charset="0"/>
              <a:ea typeface="ＭＳ Ｐゴシック" pitchFamily="50" charset="-128"/>
              <a:cs typeface="Arial" pitchFamily="34" charset="0"/>
            </a:endParaRPr>
          </a:p>
        </p:txBody>
      </p:sp>
      <p:cxnSp>
        <p:nvCxnSpPr>
          <p:cNvPr id="83" name="Elbow Connector 82"/>
          <p:cNvCxnSpPr>
            <a:stCxn id="82" idx="0"/>
            <a:endCxn id="71" idx="2"/>
          </p:cNvCxnSpPr>
          <p:nvPr/>
        </p:nvCxnSpPr>
        <p:spPr>
          <a:xfrm rot="5400000" flipH="1" flipV="1">
            <a:off x="2680285" y="1354484"/>
            <a:ext cx="182944" cy="342511"/>
          </a:xfrm>
          <a:prstGeom prst="bentConnector2">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82" idx="4"/>
            <a:endCxn id="70" idx="2"/>
          </p:cNvCxnSpPr>
          <p:nvPr/>
        </p:nvCxnSpPr>
        <p:spPr>
          <a:xfrm rot="16200000" flipH="1">
            <a:off x="2680284" y="1729914"/>
            <a:ext cx="182943" cy="342511"/>
          </a:xfrm>
          <a:prstGeom prst="bentConnector2">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Elbow Connector 84"/>
          <p:cNvCxnSpPr>
            <a:stCxn id="71" idx="4"/>
            <a:endCxn id="75" idx="2"/>
          </p:cNvCxnSpPr>
          <p:nvPr/>
        </p:nvCxnSpPr>
        <p:spPr>
          <a:xfrm rot="16200000" flipH="1">
            <a:off x="3482461" y="1087330"/>
            <a:ext cx="43350" cy="929711"/>
          </a:xfrm>
          <a:prstGeom prst="bentConnector2">
            <a:avLst/>
          </a:prstGeom>
          <a:ln>
            <a:solidFill>
              <a:schemeClr val="accent2">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86" name="Elbow Connector 85"/>
          <p:cNvCxnSpPr>
            <a:stCxn id="71" idx="0"/>
            <a:endCxn id="74" idx="2"/>
          </p:cNvCxnSpPr>
          <p:nvPr/>
        </p:nvCxnSpPr>
        <p:spPr>
          <a:xfrm rot="5400000" flipH="1" flipV="1">
            <a:off x="3482461" y="851493"/>
            <a:ext cx="43350" cy="929711"/>
          </a:xfrm>
          <a:prstGeom prst="bentConnector2">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7" name="malware 2"/>
          <p:cNvSpPr>
            <a:spLocks noChangeAspect="1" noEditPoints="1"/>
          </p:cNvSpPr>
          <p:nvPr/>
        </p:nvSpPr>
        <p:spPr bwMode="auto">
          <a:xfrm>
            <a:off x="3997810" y="1222475"/>
            <a:ext cx="134900" cy="143397"/>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ja-JP" altLang="en-US" sz="1300">
              <a:solidFill>
                <a:srgbClr val="FFFFFF"/>
              </a:solidFill>
              <a:latin typeface="Arial" pitchFamily="34" charset="0"/>
              <a:ea typeface="ＭＳ Ｐゴシック" pitchFamily="50" charset="-128"/>
              <a:cs typeface="Arial" pitchFamily="34" charset="0"/>
            </a:endParaRPr>
          </a:p>
        </p:txBody>
      </p:sp>
      <p:sp>
        <p:nvSpPr>
          <p:cNvPr id="88" name="malware 2"/>
          <p:cNvSpPr>
            <a:spLocks noChangeAspect="1" noEditPoints="1"/>
          </p:cNvSpPr>
          <p:nvPr/>
        </p:nvSpPr>
        <p:spPr bwMode="auto">
          <a:xfrm>
            <a:off x="3997810" y="1781350"/>
            <a:ext cx="134900" cy="143397"/>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ja-JP" altLang="en-US" sz="1300">
              <a:solidFill>
                <a:srgbClr val="FFFFFF"/>
              </a:solidFill>
              <a:latin typeface="Arial" pitchFamily="34" charset="0"/>
              <a:ea typeface="ＭＳ Ｐゴシック" pitchFamily="50" charset="-128"/>
              <a:cs typeface="Arial" pitchFamily="34" charset="0"/>
            </a:endParaRPr>
          </a:p>
        </p:txBody>
      </p:sp>
      <p:cxnSp>
        <p:nvCxnSpPr>
          <p:cNvPr id="89" name="Elbow Connector 88"/>
          <p:cNvCxnSpPr>
            <a:stCxn id="70" idx="0"/>
            <a:endCxn id="77" idx="2"/>
          </p:cNvCxnSpPr>
          <p:nvPr/>
        </p:nvCxnSpPr>
        <p:spPr>
          <a:xfrm rot="5400000" flipH="1" flipV="1">
            <a:off x="3482462" y="1409868"/>
            <a:ext cx="43349" cy="929711"/>
          </a:xfrm>
          <a:prstGeom prst="bentConnector2">
            <a:avLst/>
          </a:prstGeom>
          <a:ln>
            <a:solidFill>
              <a:schemeClr val="accent2">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90" name="Elbow Connector 89"/>
          <p:cNvCxnSpPr>
            <a:stCxn id="70" idx="4"/>
            <a:endCxn id="76" idx="2"/>
          </p:cNvCxnSpPr>
          <p:nvPr/>
        </p:nvCxnSpPr>
        <p:spPr>
          <a:xfrm rot="16200000" flipH="1">
            <a:off x="3482461" y="1645705"/>
            <a:ext cx="43351" cy="929711"/>
          </a:xfrm>
          <a:prstGeom prst="bentConnector2">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highlight 1"/>
          <p:cNvCxnSpPr>
            <a:stCxn id="82" idx="0"/>
            <a:endCxn id="71" idx="2"/>
          </p:cNvCxnSpPr>
          <p:nvPr/>
        </p:nvCxnSpPr>
        <p:spPr>
          <a:xfrm rot="5400000" flipH="1" flipV="1">
            <a:off x="2680285" y="1354484"/>
            <a:ext cx="182944" cy="342511"/>
          </a:xfrm>
          <a:prstGeom prst="bentConnector2">
            <a:avLst/>
          </a:prstGeom>
          <a:ln>
            <a:solidFill>
              <a:srgbClr val="FF0000"/>
            </a:solidFill>
          </a:ln>
          <a:effectLst>
            <a:outerShdw blurRad="50800" dist="38100" dir="8100000" algn="tr" rotWithShape="0">
              <a:srgbClr val="FF0000">
                <a:alpha val="40000"/>
              </a:srgbClr>
            </a:outerShdw>
          </a:effectLst>
        </p:spPr>
        <p:style>
          <a:lnRef idx="1">
            <a:schemeClr val="accent1"/>
          </a:lnRef>
          <a:fillRef idx="0">
            <a:schemeClr val="accent1"/>
          </a:fillRef>
          <a:effectRef idx="0">
            <a:schemeClr val="accent1"/>
          </a:effectRef>
          <a:fontRef idx="minor">
            <a:schemeClr val="tx1"/>
          </a:fontRef>
        </p:style>
      </p:cxnSp>
      <p:cxnSp>
        <p:nvCxnSpPr>
          <p:cNvPr id="92" name="highlight 2"/>
          <p:cNvCxnSpPr>
            <a:stCxn id="71" idx="0"/>
            <a:endCxn id="74" idx="2"/>
          </p:cNvCxnSpPr>
          <p:nvPr/>
        </p:nvCxnSpPr>
        <p:spPr>
          <a:xfrm rot="5400000" flipH="1" flipV="1">
            <a:off x="3482461" y="851493"/>
            <a:ext cx="43350" cy="929711"/>
          </a:xfrm>
          <a:prstGeom prst="bentConnector2">
            <a:avLst/>
          </a:prstGeom>
          <a:ln>
            <a:solidFill>
              <a:srgbClr val="FF0000"/>
            </a:solidFill>
          </a:ln>
          <a:effectLst>
            <a:outerShdw blurRad="50800" dist="38100" dir="10800000" algn="r" rotWithShape="0">
              <a:srgbClr val="FF0000">
                <a:alpha val="40000"/>
              </a:srgbClr>
            </a:outerShdw>
          </a:effectLst>
        </p:spPr>
        <p:style>
          <a:lnRef idx="1">
            <a:schemeClr val="accent1"/>
          </a:lnRef>
          <a:fillRef idx="0">
            <a:schemeClr val="accent1"/>
          </a:fillRef>
          <a:effectRef idx="0">
            <a:schemeClr val="accent1"/>
          </a:effectRef>
          <a:fontRef idx="minor">
            <a:schemeClr val="tx1"/>
          </a:fontRef>
        </p:style>
      </p:cxnSp>
      <p:cxnSp>
        <p:nvCxnSpPr>
          <p:cNvPr id="104" name="highlight 3"/>
          <p:cNvCxnSpPr>
            <a:stCxn id="82" idx="4"/>
            <a:endCxn id="70" idx="2"/>
          </p:cNvCxnSpPr>
          <p:nvPr/>
        </p:nvCxnSpPr>
        <p:spPr>
          <a:xfrm rot="16200000" flipH="1">
            <a:off x="2680284" y="1729914"/>
            <a:ext cx="182943" cy="342511"/>
          </a:xfrm>
          <a:prstGeom prst="bentConnector2">
            <a:avLst/>
          </a:prstGeom>
          <a:ln>
            <a:solidFill>
              <a:srgbClr val="FF0000"/>
            </a:solidFill>
          </a:ln>
          <a:effectLst>
            <a:outerShdw blurRad="50800" dist="38100" dir="10800000" algn="r" rotWithShape="0">
              <a:srgbClr val="FF0000">
                <a:alpha val="40000"/>
              </a:srgbClr>
            </a:outerShdw>
          </a:effectLst>
        </p:spPr>
        <p:style>
          <a:lnRef idx="1">
            <a:schemeClr val="accent1"/>
          </a:lnRef>
          <a:fillRef idx="0">
            <a:schemeClr val="accent1"/>
          </a:fillRef>
          <a:effectRef idx="0">
            <a:schemeClr val="accent1"/>
          </a:effectRef>
          <a:fontRef idx="minor">
            <a:schemeClr val="tx1"/>
          </a:fontRef>
        </p:style>
      </p:cxnSp>
      <p:cxnSp>
        <p:nvCxnSpPr>
          <p:cNvPr id="105" name="highlight 3"/>
          <p:cNvCxnSpPr>
            <a:stCxn id="70" idx="4"/>
            <a:endCxn id="76" idx="2"/>
          </p:cNvCxnSpPr>
          <p:nvPr/>
        </p:nvCxnSpPr>
        <p:spPr>
          <a:xfrm rot="16200000" flipH="1">
            <a:off x="3482461" y="1645705"/>
            <a:ext cx="43351" cy="929711"/>
          </a:xfrm>
          <a:prstGeom prst="bentConnector2">
            <a:avLst/>
          </a:prstGeom>
          <a:ln>
            <a:solidFill>
              <a:srgbClr val="FF0000"/>
            </a:solidFill>
          </a:ln>
          <a:effectLst>
            <a:outerShdw blurRad="50800" dist="38100" dir="10800000" algn="r" rotWithShape="0">
              <a:srgbClr val="FF0000">
                <a:alpha val="40000"/>
              </a:srgbClr>
            </a:outerShdw>
          </a:effectLst>
        </p:spPr>
        <p:style>
          <a:lnRef idx="1">
            <a:schemeClr val="accent1"/>
          </a:lnRef>
          <a:fillRef idx="0">
            <a:schemeClr val="accent1"/>
          </a:fillRef>
          <a:effectRef idx="0">
            <a:schemeClr val="accent1"/>
          </a:effectRef>
          <a:fontRef idx="minor">
            <a:schemeClr val="tx1"/>
          </a:fontRef>
        </p:style>
      </p:cxnSp>
      <p:grpSp>
        <p:nvGrpSpPr>
          <p:cNvPr id="54" name="図形グループ 53"/>
          <p:cNvGrpSpPr/>
          <p:nvPr/>
        </p:nvGrpSpPr>
        <p:grpSpPr>
          <a:xfrm>
            <a:off x="8100000" y="72000"/>
            <a:ext cx="989243" cy="1267958"/>
            <a:chOff x="8135097" y="97914"/>
            <a:chExt cx="989243" cy="1267958"/>
          </a:xfrm>
        </p:grpSpPr>
        <p:pic>
          <p:nvPicPr>
            <p:cNvPr id="93" name="図 92"/>
            <p:cNvPicPr>
              <a:picLocks noChangeAspect="1"/>
            </p:cNvPicPr>
            <p:nvPr/>
          </p:nvPicPr>
          <p:blipFill>
            <a:blip r:embed="rId2"/>
            <a:stretch>
              <a:fillRect/>
            </a:stretch>
          </p:blipFill>
          <p:spPr>
            <a:xfrm>
              <a:off x="8144554" y="97914"/>
              <a:ext cx="979786" cy="1267958"/>
            </a:xfrm>
            <a:prstGeom prst="rect">
              <a:avLst/>
            </a:prstGeom>
          </p:spPr>
        </p:pic>
        <p:sp>
          <p:nvSpPr>
            <p:cNvPr id="94" name="正方形/長方形 93"/>
            <p:cNvSpPr/>
            <p:nvPr/>
          </p:nvSpPr>
          <p:spPr>
            <a:xfrm>
              <a:off x="8135097" y="518584"/>
              <a:ext cx="457200" cy="42565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grpSp>
        <p:nvGrpSpPr>
          <p:cNvPr id="2" name="図形グループ 1"/>
          <p:cNvGrpSpPr/>
          <p:nvPr/>
        </p:nvGrpSpPr>
        <p:grpSpPr>
          <a:xfrm>
            <a:off x="6732000" y="180000"/>
            <a:ext cx="1167047" cy="1167667"/>
            <a:chOff x="6725930" y="146606"/>
            <a:chExt cx="1167047" cy="1167667"/>
          </a:xfrm>
        </p:grpSpPr>
        <p:grpSp>
          <p:nvGrpSpPr>
            <p:cNvPr id="95" name="Group 234"/>
            <p:cNvGrpSpPr>
              <a:grpSpLocks noChangeAspect="1"/>
            </p:cNvGrpSpPr>
            <p:nvPr/>
          </p:nvGrpSpPr>
          <p:grpSpPr>
            <a:xfrm>
              <a:off x="7154177" y="444179"/>
              <a:ext cx="383956" cy="496884"/>
              <a:chOff x="12249151" y="6053138"/>
              <a:chExt cx="323850" cy="419100"/>
            </a:xfrm>
            <a:solidFill>
              <a:schemeClr val="accent4"/>
            </a:solidFill>
          </p:grpSpPr>
          <p:sp>
            <p:nvSpPr>
              <p:cNvPr id="96" name="Freeform 164"/>
              <p:cNvSpPr>
                <a:spLocks noEditPoints="1"/>
              </p:cNvSpPr>
              <p:nvPr/>
            </p:nvSpPr>
            <p:spPr bwMode="auto">
              <a:xfrm>
                <a:off x="12430126" y="6151563"/>
                <a:ext cx="42863" cy="42863"/>
              </a:xfrm>
              <a:custGeom>
                <a:avLst/>
                <a:gdLst>
                  <a:gd name="T0" fmla="*/ 147 w 191"/>
                  <a:gd name="T1" fmla="*/ 15 h 191"/>
                  <a:gd name="T2" fmla="*/ 130 w 191"/>
                  <a:gd name="T3" fmla="*/ 6 h 191"/>
                  <a:gd name="T4" fmla="*/ 112 w 191"/>
                  <a:gd name="T5" fmla="*/ 1 h 191"/>
                  <a:gd name="T6" fmla="*/ 94 w 191"/>
                  <a:gd name="T7" fmla="*/ 0 h 191"/>
                  <a:gd name="T8" fmla="*/ 75 w 191"/>
                  <a:gd name="T9" fmla="*/ 2 h 191"/>
                  <a:gd name="T10" fmla="*/ 58 w 191"/>
                  <a:gd name="T11" fmla="*/ 8 h 191"/>
                  <a:gd name="T12" fmla="*/ 42 w 191"/>
                  <a:gd name="T13" fmla="*/ 16 h 191"/>
                  <a:gd name="T14" fmla="*/ 27 w 191"/>
                  <a:gd name="T15" fmla="*/ 29 h 191"/>
                  <a:gd name="T16" fmla="*/ 15 w 191"/>
                  <a:gd name="T17" fmla="*/ 44 h 191"/>
                  <a:gd name="T18" fmla="*/ 10 w 191"/>
                  <a:gd name="T19" fmla="*/ 52 h 191"/>
                  <a:gd name="T20" fmla="*/ 4 w 191"/>
                  <a:gd name="T21" fmla="*/ 70 h 191"/>
                  <a:gd name="T22" fmla="*/ 0 w 191"/>
                  <a:gd name="T23" fmla="*/ 89 h 191"/>
                  <a:gd name="T24" fmla="*/ 1 w 191"/>
                  <a:gd name="T25" fmla="*/ 107 h 191"/>
                  <a:gd name="T26" fmla="*/ 5 w 191"/>
                  <a:gd name="T27" fmla="*/ 125 h 191"/>
                  <a:gd name="T28" fmla="*/ 12 w 191"/>
                  <a:gd name="T29" fmla="*/ 142 h 191"/>
                  <a:gd name="T30" fmla="*/ 22 w 191"/>
                  <a:gd name="T31" fmla="*/ 157 h 191"/>
                  <a:gd name="T32" fmla="*/ 37 w 191"/>
                  <a:gd name="T33" fmla="*/ 171 h 191"/>
                  <a:gd name="T34" fmla="*/ 44 w 191"/>
                  <a:gd name="T35" fmla="*/ 176 h 191"/>
                  <a:gd name="T36" fmla="*/ 61 w 191"/>
                  <a:gd name="T37" fmla="*/ 185 h 191"/>
                  <a:gd name="T38" fmla="*/ 80 w 191"/>
                  <a:gd name="T39" fmla="*/ 190 h 191"/>
                  <a:gd name="T40" fmla="*/ 98 w 191"/>
                  <a:gd name="T41" fmla="*/ 191 h 191"/>
                  <a:gd name="T42" fmla="*/ 116 w 191"/>
                  <a:gd name="T43" fmla="*/ 189 h 191"/>
                  <a:gd name="T44" fmla="*/ 134 w 191"/>
                  <a:gd name="T45" fmla="*/ 183 h 191"/>
                  <a:gd name="T46" fmla="*/ 150 w 191"/>
                  <a:gd name="T47" fmla="*/ 175 h 191"/>
                  <a:gd name="T48" fmla="*/ 164 w 191"/>
                  <a:gd name="T49" fmla="*/ 162 h 191"/>
                  <a:gd name="T50" fmla="*/ 177 w 191"/>
                  <a:gd name="T51" fmla="*/ 147 h 191"/>
                  <a:gd name="T52" fmla="*/ 181 w 191"/>
                  <a:gd name="T53" fmla="*/ 139 h 191"/>
                  <a:gd name="T54" fmla="*/ 188 w 191"/>
                  <a:gd name="T55" fmla="*/ 121 h 191"/>
                  <a:gd name="T56" fmla="*/ 191 w 191"/>
                  <a:gd name="T57" fmla="*/ 102 h 191"/>
                  <a:gd name="T58" fmla="*/ 191 w 191"/>
                  <a:gd name="T59" fmla="*/ 84 h 191"/>
                  <a:gd name="T60" fmla="*/ 187 w 191"/>
                  <a:gd name="T61" fmla="*/ 66 h 191"/>
                  <a:gd name="T62" fmla="*/ 180 w 191"/>
                  <a:gd name="T63" fmla="*/ 49 h 191"/>
                  <a:gd name="T64" fmla="*/ 169 w 191"/>
                  <a:gd name="T65" fmla="*/ 34 h 191"/>
                  <a:gd name="T66" fmla="*/ 155 w 191"/>
                  <a:gd name="T67" fmla="*/ 20 h 191"/>
                  <a:gd name="T68" fmla="*/ 147 w 191"/>
                  <a:gd name="T69" fmla="*/ 15 h 191"/>
                  <a:gd name="T70" fmla="*/ 132 w 191"/>
                  <a:gd name="T71" fmla="*/ 119 h 191"/>
                  <a:gd name="T72" fmla="*/ 120 w 191"/>
                  <a:gd name="T73" fmla="*/ 131 h 191"/>
                  <a:gd name="T74" fmla="*/ 105 w 191"/>
                  <a:gd name="T75" fmla="*/ 138 h 191"/>
                  <a:gd name="T76" fmla="*/ 89 w 191"/>
                  <a:gd name="T77" fmla="*/ 138 h 191"/>
                  <a:gd name="T78" fmla="*/ 72 w 191"/>
                  <a:gd name="T79" fmla="*/ 132 h 191"/>
                  <a:gd name="T80" fmla="*/ 65 w 191"/>
                  <a:gd name="T81" fmla="*/ 127 h 191"/>
                  <a:gd name="T82" fmla="*/ 56 w 191"/>
                  <a:gd name="T83" fmla="*/ 112 h 191"/>
                  <a:gd name="T84" fmla="*/ 52 w 191"/>
                  <a:gd name="T85" fmla="*/ 97 h 191"/>
                  <a:gd name="T86" fmla="*/ 55 w 191"/>
                  <a:gd name="T87" fmla="*/ 80 h 191"/>
                  <a:gd name="T88" fmla="*/ 59 w 191"/>
                  <a:gd name="T89" fmla="*/ 72 h 191"/>
                  <a:gd name="T90" fmla="*/ 71 w 191"/>
                  <a:gd name="T91" fmla="*/ 60 h 191"/>
                  <a:gd name="T92" fmla="*/ 87 w 191"/>
                  <a:gd name="T93" fmla="*/ 53 h 191"/>
                  <a:gd name="T94" fmla="*/ 103 w 191"/>
                  <a:gd name="T95" fmla="*/ 53 h 191"/>
                  <a:gd name="T96" fmla="*/ 119 w 191"/>
                  <a:gd name="T97" fmla="*/ 59 h 191"/>
                  <a:gd name="T98" fmla="*/ 126 w 191"/>
                  <a:gd name="T99" fmla="*/ 64 h 191"/>
                  <a:gd name="T100" fmla="*/ 136 w 191"/>
                  <a:gd name="T101" fmla="*/ 79 h 191"/>
                  <a:gd name="T102" fmla="*/ 139 w 191"/>
                  <a:gd name="T103" fmla="*/ 95 h 191"/>
                  <a:gd name="T104" fmla="*/ 136 w 191"/>
                  <a:gd name="T105" fmla="*/ 111 h 191"/>
                  <a:gd name="T106" fmla="*/ 132 w 191"/>
                  <a:gd name="T107" fmla="*/ 1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1">
                    <a:moveTo>
                      <a:pt x="147" y="15"/>
                    </a:moveTo>
                    <a:lnTo>
                      <a:pt x="147" y="15"/>
                    </a:lnTo>
                    <a:lnTo>
                      <a:pt x="139" y="10"/>
                    </a:lnTo>
                    <a:lnTo>
                      <a:pt x="130" y="6"/>
                    </a:lnTo>
                    <a:lnTo>
                      <a:pt x="121" y="3"/>
                    </a:lnTo>
                    <a:lnTo>
                      <a:pt x="112" y="1"/>
                    </a:lnTo>
                    <a:lnTo>
                      <a:pt x="103" y="0"/>
                    </a:lnTo>
                    <a:lnTo>
                      <a:pt x="94" y="0"/>
                    </a:lnTo>
                    <a:lnTo>
                      <a:pt x="85" y="1"/>
                    </a:lnTo>
                    <a:lnTo>
                      <a:pt x="75" y="2"/>
                    </a:lnTo>
                    <a:lnTo>
                      <a:pt x="66" y="4"/>
                    </a:lnTo>
                    <a:lnTo>
                      <a:pt x="58" y="8"/>
                    </a:lnTo>
                    <a:lnTo>
                      <a:pt x="50" y="12"/>
                    </a:lnTo>
                    <a:lnTo>
                      <a:pt x="42" y="16"/>
                    </a:lnTo>
                    <a:lnTo>
                      <a:pt x="35" y="22"/>
                    </a:lnTo>
                    <a:lnTo>
                      <a:pt x="27" y="29"/>
                    </a:lnTo>
                    <a:lnTo>
                      <a:pt x="21" y="36"/>
                    </a:lnTo>
                    <a:lnTo>
                      <a:pt x="15" y="44"/>
                    </a:lnTo>
                    <a:lnTo>
                      <a:pt x="15" y="44"/>
                    </a:lnTo>
                    <a:lnTo>
                      <a:pt x="10" y="52"/>
                    </a:lnTo>
                    <a:lnTo>
                      <a:pt x="6" y="61"/>
                    </a:lnTo>
                    <a:lnTo>
                      <a:pt x="4" y="70"/>
                    </a:lnTo>
                    <a:lnTo>
                      <a:pt x="2" y="80"/>
                    </a:lnTo>
                    <a:lnTo>
                      <a:pt x="0" y="89"/>
                    </a:lnTo>
                    <a:lnTo>
                      <a:pt x="0" y="98"/>
                    </a:lnTo>
                    <a:lnTo>
                      <a:pt x="1" y="107"/>
                    </a:lnTo>
                    <a:lnTo>
                      <a:pt x="2" y="116"/>
                    </a:lnTo>
                    <a:lnTo>
                      <a:pt x="5" y="125"/>
                    </a:lnTo>
                    <a:lnTo>
                      <a:pt x="8" y="134"/>
                    </a:lnTo>
                    <a:lnTo>
                      <a:pt x="12" y="142"/>
                    </a:lnTo>
                    <a:lnTo>
                      <a:pt x="17" y="150"/>
                    </a:lnTo>
                    <a:lnTo>
                      <a:pt x="22" y="157"/>
                    </a:lnTo>
                    <a:lnTo>
                      <a:pt x="28" y="165"/>
                    </a:lnTo>
                    <a:lnTo>
                      <a:pt x="37" y="171"/>
                    </a:lnTo>
                    <a:lnTo>
                      <a:pt x="44" y="176"/>
                    </a:lnTo>
                    <a:lnTo>
                      <a:pt x="44" y="176"/>
                    </a:lnTo>
                    <a:lnTo>
                      <a:pt x="53" y="181"/>
                    </a:lnTo>
                    <a:lnTo>
                      <a:pt x="61" y="185"/>
                    </a:lnTo>
                    <a:lnTo>
                      <a:pt x="70" y="188"/>
                    </a:lnTo>
                    <a:lnTo>
                      <a:pt x="80" y="190"/>
                    </a:lnTo>
                    <a:lnTo>
                      <a:pt x="89" y="191"/>
                    </a:lnTo>
                    <a:lnTo>
                      <a:pt x="98" y="191"/>
                    </a:lnTo>
                    <a:lnTo>
                      <a:pt x="107" y="190"/>
                    </a:lnTo>
                    <a:lnTo>
                      <a:pt x="116" y="189"/>
                    </a:lnTo>
                    <a:lnTo>
                      <a:pt x="126" y="187"/>
                    </a:lnTo>
                    <a:lnTo>
                      <a:pt x="134" y="183"/>
                    </a:lnTo>
                    <a:lnTo>
                      <a:pt x="142" y="179"/>
                    </a:lnTo>
                    <a:lnTo>
                      <a:pt x="150" y="175"/>
                    </a:lnTo>
                    <a:lnTo>
                      <a:pt x="157" y="169"/>
                    </a:lnTo>
                    <a:lnTo>
                      <a:pt x="164" y="162"/>
                    </a:lnTo>
                    <a:lnTo>
                      <a:pt x="171" y="155"/>
                    </a:lnTo>
                    <a:lnTo>
                      <a:pt x="177" y="147"/>
                    </a:lnTo>
                    <a:lnTo>
                      <a:pt x="177" y="147"/>
                    </a:lnTo>
                    <a:lnTo>
                      <a:pt x="181" y="139"/>
                    </a:lnTo>
                    <a:lnTo>
                      <a:pt x="185" y="130"/>
                    </a:lnTo>
                    <a:lnTo>
                      <a:pt x="188" y="121"/>
                    </a:lnTo>
                    <a:lnTo>
                      <a:pt x="190" y="111"/>
                    </a:lnTo>
                    <a:lnTo>
                      <a:pt x="191" y="102"/>
                    </a:lnTo>
                    <a:lnTo>
                      <a:pt x="191" y="93"/>
                    </a:lnTo>
                    <a:lnTo>
                      <a:pt x="191" y="84"/>
                    </a:lnTo>
                    <a:lnTo>
                      <a:pt x="189" y="76"/>
                    </a:lnTo>
                    <a:lnTo>
                      <a:pt x="187" y="66"/>
                    </a:lnTo>
                    <a:lnTo>
                      <a:pt x="184" y="57"/>
                    </a:lnTo>
                    <a:lnTo>
                      <a:pt x="180" y="49"/>
                    </a:lnTo>
                    <a:lnTo>
                      <a:pt x="175" y="42"/>
                    </a:lnTo>
                    <a:lnTo>
                      <a:pt x="169" y="34"/>
                    </a:lnTo>
                    <a:lnTo>
                      <a:pt x="162" y="27"/>
                    </a:lnTo>
                    <a:lnTo>
                      <a:pt x="155" y="20"/>
                    </a:lnTo>
                    <a:lnTo>
                      <a:pt x="147" y="15"/>
                    </a:lnTo>
                    <a:lnTo>
                      <a:pt x="147" y="15"/>
                    </a:lnTo>
                    <a:close/>
                    <a:moveTo>
                      <a:pt x="132" y="119"/>
                    </a:moveTo>
                    <a:lnTo>
                      <a:pt x="132" y="119"/>
                    </a:lnTo>
                    <a:lnTo>
                      <a:pt x="127" y="126"/>
                    </a:lnTo>
                    <a:lnTo>
                      <a:pt x="120" y="131"/>
                    </a:lnTo>
                    <a:lnTo>
                      <a:pt x="113" y="135"/>
                    </a:lnTo>
                    <a:lnTo>
                      <a:pt x="105" y="138"/>
                    </a:lnTo>
                    <a:lnTo>
                      <a:pt x="97" y="139"/>
                    </a:lnTo>
                    <a:lnTo>
                      <a:pt x="89" y="138"/>
                    </a:lnTo>
                    <a:lnTo>
                      <a:pt x="81" y="136"/>
                    </a:lnTo>
                    <a:lnTo>
                      <a:pt x="72" y="132"/>
                    </a:lnTo>
                    <a:lnTo>
                      <a:pt x="72" y="132"/>
                    </a:lnTo>
                    <a:lnTo>
                      <a:pt x="65" y="127"/>
                    </a:lnTo>
                    <a:lnTo>
                      <a:pt x="60" y="121"/>
                    </a:lnTo>
                    <a:lnTo>
                      <a:pt x="56" y="112"/>
                    </a:lnTo>
                    <a:lnTo>
                      <a:pt x="53" y="105"/>
                    </a:lnTo>
                    <a:lnTo>
                      <a:pt x="52" y="97"/>
                    </a:lnTo>
                    <a:lnTo>
                      <a:pt x="53" y="88"/>
                    </a:lnTo>
                    <a:lnTo>
                      <a:pt x="55" y="80"/>
                    </a:lnTo>
                    <a:lnTo>
                      <a:pt x="59" y="72"/>
                    </a:lnTo>
                    <a:lnTo>
                      <a:pt x="59" y="72"/>
                    </a:lnTo>
                    <a:lnTo>
                      <a:pt x="65" y="65"/>
                    </a:lnTo>
                    <a:lnTo>
                      <a:pt x="71" y="60"/>
                    </a:lnTo>
                    <a:lnTo>
                      <a:pt x="78" y="56"/>
                    </a:lnTo>
                    <a:lnTo>
                      <a:pt x="87" y="53"/>
                    </a:lnTo>
                    <a:lnTo>
                      <a:pt x="95" y="52"/>
                    </a:lnTo>
                    <a:lnTo>
                      <a:pt x="103" y="53"/>
                    </a:lnTo>
                    <a:lnTo>
                      <a:pt x="111" y="55"/>
                    </a:lnTo>
                    <a:lnTo>
                      <a:pt x="119" y="59"/>
                    </a:lnTo>
                    <a:lnTo>
                      <a:pt x="119" y="59"/>
                    </a:lnTo>
                    <a:lnTo>
                      <a:pt x="126" y="64"/>
                    </a:lnTo>
                    <a:lnTo>
                      <a:pt x="132" y="71"/>
                    </a:lnTo>
                    <a:lnTo>
                      <a:pt x="136" y="79"/>
                    </a:lnTo>
                    <a:lnTo>
                      <a:pt x="138" y="87"/>
                    </a:lnTo>
                    <a:lnTo>
                      <a:pt x="139" y="95"/>
                    </a:lnTo>
                    <a:lnTo>
                      <a:pt x="138" y="103"/>
                    </a:lnTo>
                    <a:lnTo>
                      <a:pt x="136" y="111"/>
                    </a:lnTo>
                    <a:lnTo>
                      <a:pt x="132" y="119"/>
                    </a:lnTo>
                    <a:lnTo>
                      <a:pt x="132" y="1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97" name="Freeform 165"/>
              <p:cNvSpPr>
                <a:spLocks noEditPoints="1"/>
              </p:cNvSpPr>
              <p:nvPr/>
            </p:nvSpPr>
            <p:spPr bwMode="auto">
              <a:xfrm>
                <a:off x="12303126" y="6183313"/>
                <a:ext cx="63500" cy="63500"/>
              </a:xfrm>
              <a:custGeom>
                <a:avLst/>
                <a:gdLst>
                  <a:gd name="T0" fmla="*/ 126 w 281"/>
                  <a:gd name="T1" fmla="*/ 1 h 280"/>
                  <a:gd name="T2" fmla="*/ 86 w 281"/>
                  <a:gd name="T3" fmla="*/ 11 h 280"/>
                  <a:gd name="T4" fmla="*/ 51 w 281"/>
                  <a:gd name="T5" fmla="*/ 32 h 280"/>
                  <a:gd name="T6" fmla="*/ 24 w 281"/>
                  <a:gd name="T7" fmla="*/ 62 h 280"/>
                  <a:gd name="T8" fmla="*/ 6 w 281"/>
                  <a:gd name="T9" fmla="*/ 98 h 280"/>
                  <a:gd name="T10" fmla="*/ 0 w 281"/>
                  <a:gd name="T11" fmla="*/ 140 h 280"/>
                  <a:gd name="T12" fmla="*/ 3 w 281"/>
                  <a:gd name="T13" fmla="*/ 169 h 280"/>
                  <a:gd name="T14" fmla="*/ 17 w 281"/>
                  <a:gd name="T15" fmla="*/ 207 h 280"/>
                  <a:gd name="T16" fmla="*/ 41 w 281"/>
                  <a:gd name="T17" fmla="*/ 239 h 280"/>
                  <a:gd name="T18" fmla="*/ 74 w 281"/>
                  <a:gd name="T19" fmla="*/ 263 h 280"/>
                  <a:gd name="T20" fmla="*/ 112 w 281"/>
                  <a:gd name="T21" fmla="*/ 277 h 280"/>
                  <a:gd name="T22" fmla="*/ 140 w 281"/>
                  <a:gd name="T23" fmla="*/ 280 h 280"/>
                  <a:gd name="T24" fmla="*/ 181 w 281"/>
                  <a:gd name="T25" fmla="*/ 274 h 280"/>
                  <a:gd name="T26" fmla="*/ 218 w 281"/>
                  <a:gd name="T27" fmla="*/ 256 h 280"/>
                  <a:gd name="T28" fmla="*/ 248 w 281"/>
                  <a:gd name="T29" fmla="*/ 229 h 280"/>
                  <a:gd name="T30" fmla="*/ 269 w 281"/>
                  <a:gd name="T31" fmla="*/ 194 h 280"/>
                  <a:gd name="T32" fmla="*/ 280 w 281"/>
                  <a:gd name="T33" fmla="*/ 154 h 280"/>
                  <a:gd name="T34" fmla="*/ 280 w 281"/>
                  <a:gd name="T35" fmla="*/ 126 h 280"/>
                  <a:gd name="T36" fmla="*/ 269 w 281"/>
                  <a:gd name="T37" fmla="*/ 86 h 280"/>
                  <a:gd name="T38" fmla="*/ 248 w 281"/>
                  <a:gd name="T39" fmla="*/ 51 h 280"/>
                  <a:gd name="T40" fmla="*/ 218 w 281"/>
                  <a:gd name="T41" fmla="*/ 24 h 280"/>
                  <a:gd name="T42" fmla="*/ 181 w 281"/>
                  <a:gd name="T43" fmla="*/ 6 h 280"/>
                  <a:gd name="T44" fmla="*/ 140 w 281"/>
                  <a:gd name="T45" fmla="*/ 0 h 280"/>
                  <a:gd name="T46" fmla="*/ 140 w 281"/>
                  <a:gd name="T47" fmla="*/ 219 h 280"/>
                  <a:gd name="T48" fmla="*/ 117 w 281"/>
                  <a:gd name="T49" fmla="*/ 216 h 280"/>
                  <a:gd name="T50" fmla="*/ 96 w 281"/>
                  <a:gd name="T51" fmla="*/ 206 h 280"/>
                  <a:gd name="T52" fmla="*/ 79 w 281"/>
                  <a:gd name="T53" fmla="*/ 190 h 280"/>
                  <a:gd name="T54" fmla="*/ 67 w 281"/>
                  <a:gd name="T55" fmla="*/ 171 h 280"/>
                  <a:gd name="T56" fmla="*/ 62 w 281"/>
                  <a:gd name="T57" fmla="*/ 148 h 280"/>
                  <a:gd name="T58" fmla="*/ 62 w 281"/>
                  <a:gd name="T59" fmla="*/ 132 h 280"/>
                  <a:gd name="T60" fmla="*/ 67 w 281"/>
                  <a:gd name="T61" fmla="*/ 109 h 280"/>
                  <a:gd name="T62" fmla="*/ 79 w 281"/>
                  <a:gd name="T63" fmla="*/ 90 h 280"/>
                  <a:gd name="T64" fmla="*/ 96 w 281"/>
                  <a:gd name="T65" fmla="*/ 75 h 280"/>
                  <a:gd name="T66" fmla="*/ 117 w 281"/>
                  <a:gd name="T67" fmla="*/ 64 h 280"/>
                  <a:gd name="T68" fmla="*/ 140 w 281"/>
                  <a:gd name="T69" fmla="*/ 61 h 280"/>
                  <a:gd name="T70" fmla="*/ 156 w 281"/>
                  <a:gd name="T71" fmla="*/ 62 h 280"/>
                  <a:gd name="T72" fmla="*/ 178 w 281"/>
                  <a:gd name="T73" fmla="*/ 71 h 280"/>
                  <a:gd name="T74" fmla="*/ 196 w 281"/>
                  <a:gd name="T75" fmla="*/ 84 h 280"/>
                  <a:gd name="T76" fmla="*/ 210 w 281"/>
                  <a:gd name="T77" fmla="*/ 102 h 280"/>
                  <a:gd name="T78" fmla="*/ 218 w 281"/>
                  <a:gd name="T79" fmla="*/ 124 h 280"/>
                  <a:gd name="T80" fmla="*/ 219 w 281"/>
                  <a:gd name="T81" fmla="*/ 140 h 280"/>
                  <a:gd name="T82" fmla="*/ 216 w 281"/>
                  <a:gd name="T83" fmla="*/ 164 h 280"/>
                  <a:gd name="T84" fmla="*/ 206 w 281"/>
                  <a:gd name="T85" fmla="*/ 184 h 280"/>
                  <a:gd name="T86" fmla="*/ 191 w 281"/>
                  <a:gd name="T87" fmla="*/ 201 h 280"/>
                  <a:gd name="T88" fmla="*/ 171 w 281"/>
                  <a:gd name="T89" fmla="*/ 213 h 280"/>
                  <a:gd name="T90" fmla="*/ 149 w 281"/>
                  <a:gd name="T91" fmla="*/ 21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1" h="280">
                    <a:moveTo>
                      <a:pt x="140" y="0"/>
                    </a:moveTo>
                    <a:lnTo>
                      <a:pt x="140" y="0"/>
                    </a:lnTo>
                    <a:lnTo>
                      <a:pt x="126" y="1"/>
                    </a:lnTo>
                    <a:lnTo>
                      <a:pt x="112" y="3"/>
                    </a:lnTo>
                    <a:lnTo>
                      <a:pt x="98" y="6"/>
                    </a:lnTo>
                    <a:lnTo>
                      <a:pt x="86" y="11"/>
                    </a:lnTo>
                    <a:lnTo>
                      <a:pt x="74" y="17"/>
                    </a:lnTo>
                    <a:lnTo>
                      <a:pt x="62" y="24"/>
                    </a:lnTo>
                    <a:lnTo>
                      <a:pt x="51" y="32"/>
                    </a:lnTo>
                    <a:lnTo>
                      <a:pt x="41" y="41"/>
                    </a:lnTo>
                    <a:lnTo>
                      <a:pt x="32" y="51"/>
                    </a:lnTo>
                    <a:lnTo>
                      <a:pt x="24" y="62"/>
                    </a:lnTo>
                    <a:lnTo>
                      <a:pt x="17" y="74"/>
                    </a:lnTo>
                    <a:lnTo>
                      <a:pt x="12" y="86"/>
                    </a:lnTo>
                    <a:lnTo>
                      <a:pt x="6" y="98"/>
                    </a:lnTo>
                    <a:lnTo>
                      <a:pt x="3" y="111"/>
                    </a:lnTo>
                    <a:lnTo>
                      <a:pt x="1" y="126"/>
                    </a:lnTo>
                    <a:lnTo>
                      <a:pt x="0" y="140"/>
                    </a:lnTo>
                    <a:lnTo>
                      <a:pt x="0" y="140"/>
                    </a:lnTo>
                    <a:lnTo>
                      <a:pt x="1" y="154"/>
                    </a:lnTo>
                    <a:lnTo>
                      <a:pt x="3" y="169"/>
                    </a:lnTo>
                    <a:lnTo>
                      <a:pt x="6" y="182"/>
                    </a:lnTo>
                    <a:lnTo>
                      <a:pt x="12" y="194"/>
                    </a:lnTo>
                    <a:lnTo>
                      <a:pt x="17" y="207"/>
                    </a:lnTo>
                    <a:lnTo>
                      <a:pt x="24" y="218"/>
                    </a:lnTo>
                    <a:lnTo>
                      <a:pt x="32" y="229"/>
                    </a:lnTo>
                    <a:lnTo>
                      <a:pt x="41" y="239"/>
                    </a:lnTo>
                    <a:lnTo>
                      <a:pt x="51" y="248"/>
                    </a:lnTo>
                    <a:lnTo>
                      <a:pt x="62" y="256"/>
                    </a:lnTo>
                    <a:lnTo>
                      <a:pt x="74" y="263"/>
                    </a:lnTo>
                    <a:lnTo>
                      <a:pt x="86" y="269"/>
                    </a:lnTo>
                    <a:lnTo>
                      <a:pt x="98" y="274"/>
                    </a:lnTo>
                    <a:lnTo>
                      <a:pt x="112" y="277"/>
                    </a:lnTo>
                    <a:lnTo>
                      <a:pt x="126" y="279"/>
                    </a:lnTo>
                    <a:lnTo>
                      <a:pt x="140" y="280"/>
                    </a:lnTo>
                    <a:lnTo>
                      <a:pt x="140" y="280"/>
                    </a:lnTo>
                    <a:lnTo>
                      <a:pt x="155" y="279"/>
                    </a:lnTo>
                    <a:lnTo>
                      <a:pt x="168" y="277"/>
                    </a:lnTo>
                    <a:lnTo>
                      <a:pt x="181" y="274"/>
                    </a:lnTo>
                    <a:lnTo>
                      <a:pt x="195" y="269"/>
                    </a:lnTo>
                    <a:lnTo>
                      <a:pt x="207" y="263"/>
                    </a:lnTo>
                    <a:lnTo>
                      <a:pt x="218" y="256"/>
                    </a:lnTo>
                    <a:lnTo>
                      <a:pt x="229" y="248"/>
                    </a:lnTo>
                    <a:lnTo>
                      <a:pt x="240" y="239"/>
                    </a:lnTo>
                    <a:lnTo>
                      <a:pt x="248" y="229"/>
                    </a:lnTo>
                    <a:lnTo>
                      <a:pt x="256" y="218"/>
                    </a:lnTo>
                    <a:lnTo>
                      <a:pt x="263" y="207"/>
                    </a:lnTo>
                    <a:lnTo>
                      <a:pt x="269" y="194"/>
                    </a:lnTo>
                    <a:lnTo>
                      <a:pt x="273" y="182"/>
                    </a:lnTo>
                    <a:lnTo>
                      <a:pt x="277" y="169"/>
                    </a:lnTo>
                    <a:lnTo>
                      <a:pt x="280" y="154"/>
                    </a:lnTo>
                    <a:lnTo>
                      <a:pt x="281" y="140"/>
                    </a:lnTo>
                    <a:lnTo>
                      <a:pt x="281" y="140"/>
                    </a:lnTo>
                    <a:lnTo>
                      <a:pt x="280" y="126"/>
                    </a:lnTo>
                    <a:lnTo>
                      <a:pt x="277" y="111"/>
                    </a:lnTo>
                    <a:lnTo>
                      <a:pt x="273" y="98"/>
                    </a:lnTo>
                    <a:lnTo>
                      <a:pt x="269" y="86"/>
                    </a:lnTo>
                    <a:lnTo>
                      <a:pt x="263" y="74"/>
                    </a:lnTo>
                    <a:lnTo>
                      <a:pt x="256" y="62"/>
                    </a:lnTo>
                    <a:lnTo>
                      <a:pt x="248" y="51"/>
                    </a:lnTo>
                    <a:lnTo>
                      <a:pt x="240" y="41"/>
                    </a:lnTo>
                    <a:lnTo>
                      <a:pt x="229" y="32"/>
                    </a:lnTo>
                    <a:lnTo>
                      <a:pt x="218" y="24"/>
                    </a:lnTo>
                    <a:lnTo>
                      <a:pt x="207" y="17"/>
                    </a:lnTo>
                    <a:lnTo>
                      <a:pt x="195" y="11"/>
                    </a:lnTo>
                    <a:lnTo>
                      <a:pt x="181" y="6"/>
                    </a:lnTo>
                    <a:lnTo>
                      <a:pt x="168" y="3"/>
                    </a:lnTo>
                    <a:lnTo>
                      <a:pt x="155" y="1"/>
                    </a:lnTo>
                    <a:lnTo>
                      <a:pt x="140" y="0"/>
                    </a:lnTo>
                    <a:lnTo>
                      <a:pt x="140" y="0"/>
                    </a:lnTo>
                    <a:close/>
                    <a:moveTo>
                      <a:pt x="140" y="219"/>
                    </a:moveTo>
                    <a:lnTo>
                      <a:pt x="140" y="219"/>
                    </a:lnTo>
                    <a:lnTo>
                      <a:pt x="132" y="219"/>
                    </a:lnTo>
                    <a:lnTo>
                      <a:pt x="124" y="218"/>
                    </a:lnTo>
                    <a:lnTo>
                      <a:pt x="117" y="216"/>
                    </a:lnTo>
                    <a:lnTo>
                      <a:pt x="110" y="213"/>
                    </a:lnTo>
                    <a:lnTo>
                      <a:pt x="103" y="210"/>
                    </a:lnTo>
                    <a:lnTo>
                      <a:pt x="96" y="206"/>
                    </a:lnTo>
                    <a:lnTo>
                      <a:pt x="90" y="201"/>
                    </a:lnTo>
                    <a:lnTo>
                      <a:pt x="84" y="196"/>
                    </a:lnTo>
                    <a:lnTo>
                      <a:pt x="79" y="190"/>
                    </a:lnTo>
                    <a:lnTo>
                      <a:pt x="75" y="184"/>
                    </a:lnTo>
                    <a:lnTo>
                      <a:pt x="71" y="178"/>
                    </a:lnTo>
                    <a:lnTo>
                      <a:pt x="67" y="171"/>
                    </a:lnTo>
                    <a:lnTo>
                      <a:pt x="65" y="164"/>
                    </a:lnTo>
                    <a:lnTo>
                      <a:pt x="63" y="156"/>
                    </a:lnTo>
                    <a:lnTo>
                      <a:pt x="62" y="148"/>
                    </a:lnTo>
                    <a:lnTo>
                      <a:pt x="61" y="140"/>
                    </a:lnTo>
                    <a:lnTo>
                      <a:pt x="61" y="140"/>
                    </a:lnTo>
                    <a:lnTo>
                      <a:pt x="62" y="132"/>
                    </a:lnTo>
                    <a:lnTo>
                      <a:pt x="63" y="124"/>
                    </a:lnTo>
                    <a:lnTo>
                      <a:pt x="65" y="117"/>
                    </a:lnTo>
                    <a:lnTo>
                      <a:pt x="67" y="109"/>
                    </a:lnTo>
                    <a:lnTo>
                      <a:pt x="71" y="102"/>
                    </a:lnTo>
                    <a:lnTo>
                      <a:pt x="75" y="96"/>
                    </a:lnTo>
                    <a:lnTo>
                      <a:pt x="79" y="90"/>
                    </a:lnTo>
                    <a:lnTo>
                      <a:pt x="84" y="84"/>
                    </a:lnTo>
                    <a:lnTo>
                      <a:pt x="90" y="79"/>
                    </a:lnTo>
                    <a:lnTo>
                      <a:pt x="96" y="75"/>
                    </a:lnTo>
                    <a:lnTo>
                      <a:pt x="103" y="71"/>
                    </a:lnTo>
                    <a:lnTo>
                      <a:pt x="110" y="67"/>
                    </a:lnTo>
                    <a:lnTo>
                      <a:pt x="117" y="64"/>
                    </a:lnTo>
                    <a:lnTo>
                      <a:pt x="124" y="62"/>
                    </a:lnTo>
                    <a:lnTo>
                      <a:pt x="132" y="61"/>
                    </a:lnTo>
                    <a:lnTo>
                      <a:pt x="140" y="61"/>
                    </a:lnTo>
                    <a:lnTo>
                      <a:pt x="140" y="61"/>
                    </a:lnTo>
                    <a:lnTo>
                      <a:pt x="149" y="61"/>
                    </a:lnTo>
                    <a:lnTo>
                      <a:pt x="156" y="62"/>
                    </a:lnTo>
                    <a:lnTo>
                      <a:pt x="164" y="64"/>
                    </a:lnTo>
                    <a:lnTo>
                      <a:pt x="171" y="67"/>
                    </a:lnTo>
                    <a:lnTo>
                      <a:pt x="178" y="71"/>
                    </a:lnTo>
                    <a:lnTo>
                      <a:pt x="184" y="75"/>
                    </a:lnTo>
                    <a:lnTo>
                      <a:pt x="191" y="79"/>
                    </a:lnTo>
                    <a:lnTo>
                      <a:pt x="196" y="84"/>
                    </a:lnTo>
                    <a:lnTo>
                      <a:pt x="201" y="90"/>
                    </a:lnTo>
                    <a:lnTo>
                      <a:pt x="206" y="96"/>
                    </a:lnTo>
                    <a:lnTo>
                      <a:pt x="210" y="102"/>
                    </a:lnTo>
                    <a:lnTo>
                      <a:pt x="213" y="109"/>
                    </a:lnTo>
                    <a:lnTo>
                      <a:pt x="216" y="117"/>
                    </a:lnTo>
                    <a:lnTo>
                      <a:pt x="218" y="124"/>
                    </a:lnTo>
                    <a:lnTo>
                      <a:pt x="219" y="132"/>
                    </a:lnTo>
                    <a:lnTo>
                      <a:pt x="219" y="140"/>
                    </a:lnTo>
                    <a:lnTo>
                      <a:pt x="219" y="140"/>
                    </a:lnTo>
                    <a:lnTo>
                      <a:pt x="219" y="148"/>
                    </a:lnTo>
                    <a:lnTo>
                      <a:pt x="218" y="156"/>
                    </a:lnTo>
                    <a:lnTo>
                      <a:pt x="216" y="164"/>
                    </a:lnTo>
                    <a:lnTo>
                      <a:pt x="213" y="171"/>
                    </a:lnTo>
                    <a:lnTo>
                      <a:pt x="210" y="178"/>
                    </a:lnTo>
                    <a:lnTo>
                      <a:pt x="206" y="184"/>
                    </a:lnTo>
                    <a:lnTo>
                      <a:pt x="201" y="190"/>
                    </a:lnTo>
                    <a:lnTo>
                      <a:pt x="196" y="196"/>
                    </a:lnTo>
                    <a:lnTo>
                      <a:pt x="191" y="201"/>
                    </a:lnTo>
                    <a:lnTo>
                      <a:pt x="184" y="206"/>
                    </a:lnTo>
                    <a:lnTo>
                      <a:pt x="178" y="210"/>
                    </a:lnTo>
                    <a:lnTo>
                      <a:pt x="171" y="213"/>
                    </a:lnTo>
                    <a:lnTo>
                      <a:pt x="164" y="216"/>
                    </a:lnTo>
                    <a:lnTo>
                      <a:pt x="156" y="218"/>
                    </a:lnTo>
                    <a:lnTo>
                      <a:pt x="149" y="219"/>
                    </a:lnTo>
                    <a:lnTo>
                      <a:pt x="140" y="219"/>
                    </a:lnTo>
                    <a:lnTo>
                      <a:pt x="140" y="2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98" name="Freeform 166"/>
              <p:cNvSpPr>
                <a:spLocks noEditPoints="1"/>
              </p:cNvSpPr>
              <p:nvPr/>
            </p:nvSpPr>
            <p:spPr bwMode="auto">
              <a:xfrm>
                <a:off x="12360276" y="6084888"/>
                <a:ext cx="39688" cy="41275"/>
              </a:xfrm>
              <a:custGeom>
                <a:avLst/>
                <a:gdLst>
                  <a:gd name="T0" fmla="*/ 90 w 180"/>
                  <a:gd name="T1" fmla="*/ 0 h 179"/>
                  <a:gd name="T2" fmla="*/ 71 w 180"/>
                  <a:gd name="T3" fmla="*/ 1 h 179"/>
                  <a:gd name="T4" fmla="*/ 54 w 180"/>
                  <a:gd name="T5" fmla="*/ 8 h 179"/>
                  <a:gd name="T6" fmla="*/ 40 w 180"/>
                  <a:gd name="T7" fmla="*/ 16 h 179"/>
                  <a:gd name="T8" fmla="*/ 26 w 180"/>
                  <a:gd name="T9" fmla="*/ 26 h 179"/>
                  <a:gd name="T10" fmla="*/ 15 w 180"/>
                  <a:gd name="T11" fmla="*/ 39 h 179"/>
                  <a:gd name="T12" fmla="*/ 7 w 180"/>
                  <a:gd name="T13" fmla="*/ 55 h 179"/>
                  <a:gd name="T14" fmla="*/ 2 w 180"/>
                  <a:gd name="T15" fmla="*/ 72 h 179"/>
                  <a:gd name="T16" fmla="*/ 0 w 180"/>
                  <a:gd name="T17" fmla="*/ 89 h 179"/>
                  <a:gd name="T18" fmla="*/ 0 w 180"/>
                  <a:gd name="T19" fmla="*/ 99 h 179"/>
                  <a:gd name="T20" fmla="*/ 4 w 180"/>
                  <a:gd name="T21" fmla="*/ 117 h 179"/>
                  <a:gd name="T22" fmla="*/ 10 w 180"/>
                  <a:gd name="T23" fmla="*/ 132 h 179"/>
                  <a:gd name="T24" fmla="*/ 20 w 180"/>
                  <a:gd name="T25" fmla="*/ 147 h 179"/>
                  <a:gd name="T26" fmla="*/ 33 w 180"/>
                  <a:gd name="T27" fmla="*/ 159 h 179"/>
                  <a:gd name="T28" fmla="*/ 47 w 180"/>
                  <a:gd name="T29" fmla="*/ 169 h 179"/>
                  <a:gd name="T30" fmla="*/ 63 w 180"/>
                  <a:gd name="T31" fmla="*/ 175 h 179"/>
                  <a:gd name="T32" fmla="*/ 81 w 180"/>
                  <a:gd name="T33" fmla="*/ 179 h 179"/>
                  <a:gd name="T34" fmla="*/ 90 w 180"/>
                  <a:gd name="T35" fmla="*/ 179 h 179"/>
                  <a:gd name="T36" fmla="*/ 107 w 180"/>
                  <a:gd name="T37" fmla="*/ 178 h 179"/>
                  <a:gd name="T38" fmla="*/ 125 w 180"/>
                  <a:gd name="T39" fmla="*/ 173 h 179"/>
                  <a:gd name="T40" fmla="*/ 140 w 180"/>
                  <a:gd name="T41" fmla="*/ 164 h 179"/>
                  <a:gd name="T42" fmla="*/ 153 w 180"/>
                  <a:gd name="T43" fmla="*/ 154 h 179"/>
                  <a:gd name="T44" fmla="*/ 165 w 180"/>
                  <a:gd name="T45" fmla="*/ 140 h 179"/>
                  <a:gd name="T46" fmla="*/ 173 w 180"/>
                  <a:gd name="T47" fmla="*/ 125 h 179"/>
                  <a:gd name="T48" fmla="*/ 178 w 180"/>
                  <a:gd name="T49" fmla="*/ 108 h 179"/>
                  <a:gd name="T50" fmla="*/ 180 w 180"/>
                  <a:gd name="T51" fmla="*/ 89 h 179"/>
                  <a:gd name="T52" fmla="*/ 179 w 180"/>
                  <a:gd name="T53" fmla="*/ 81 h 179"/>
                  <a:gd name="T54" fmla="*/ 176 w 180"/>
                  <a:gd name="T55" fmla="*/ 63 h 179"/>
                  <a:gd name="T56" fmla="*/ 169 w 180"/>
                  <a:gd name="T57" fmla="*/ 47 h 179"/>
                  <a:gd name="T58" fmla="*/ 159 w 180"/>
                  <a:gd name="T59" fmla="*/ 33 h 179"/>
                  <a:gd name="T60" fmla="*/ 147 w 180"/>
                  <a:gd name="T61" fmla="*/ 21 h 179"/>
                  <a:gd name="T62" fmla="*/ 133 w 180"/>
                  <a:gd name="T63" fmla="*/ 11 h 179"/>
                  <a:gd name="T64" fmla="*/ 116 w 180"/>
                  <a:gd name="T65" fmla="*/ 4 h 179"/>
                  <a:gd name="T66" fmla="*/ 99 w 180"/>
                  <a:gd name="T67" fmla="*/ 0 h 179"/>
                  <a:gd name="T68" fmla="*/ 90 w 180"/>
                  <a:gd name="T69" fmla="*/ 0 h 179"/>
                  <a:gd name="T70" fmla="*/ 90 w 180"/>
                  <a:gd name="T71" fmla="*/ 130 h 179"/>
                  <a:gd name="T72" fmla="*/ 73 w 180"/>
                  <a:gd name="T73" fmla="*/ 127 h 179"/>
                  <a:gd name="T74" fmla="*/ 61 w 180"/>
                  <a:gd name="T75" fmla="*/ 119 h 179"/>
                  <a:gd name="T76" fmla="*/ 52 w 180"/>
                  <a:gd name="T77" fmla="*/ 106 h 179"/>
                  <a:gd name="T78" fmla="*/ 49 w 180"/>
                  <a:gd name="T79" fmla="*/ 89 h 179"/>
                  <a:gd name="T80" fmla="*/ 50 w 180"/>
                  <a:gd name="T81" fmla="*/ 81 h 179"/>
                  <a:gd name="T82" fmla="*/ 56 w 180"/>
                  <a:gd name="T83" fmla="*/ 67 h 179"/>
                  <a:gd name="T84" fmla="*/ 67 w 180"/>
                  <a:gd name="T85" fmla="*/ 57 h 179"/>
                  <a:gd name="T86" fmla="*/ 82 w 180"/>
                  <a:gd name="T87" fmla="*/ 50 h 179"/>
                  <a:gd name="T88" fmla="*/ 90 w 180"/>
                  <a:gd name="T89" fmla="*/ 49 h 179"/>
                  <a:gd name="T90" fmla="*/ 105 w 180"/>
                  <a:gd name="T91" fmla="*/ 53 h 179"/>
                  <a:gd name="T92" fmla="*/ 118 w 180"/>
                  <a:gd name="T93" fmla="*/ 61 h 179"/>
                  <a:gd name="T94" fmla="*/ 127 w 180"/>
                  <a:gd name="T95" fmla="*/ 74 h 179"/>
                  <a:gd name="T96" fmla="*/ 130 w 180"/>
                  <a:gd name="T97" fmla="*/ 89 h 179"/>
                  <a:gd name="T98" fmla="*/ 130 w 180"/>
                  <a:gd name="T99" fmla="*/ 99 h 179"/>
                  <a:gd name="T100" fmla="*/ 124 w 180"/>
                  <a:gd name="T101" fmla="*/ 113 h 179"/>
                  <a:gd name="T102" fmla="*/ 112 w 180"/>
                  <a:gd name="T103" fmla="*/ 123 h 179"/>
                  <a:gd name="T104" fmla="*/ 98 w 180"/>
                  <a:gd name="T105" fmla="*/ 129 h 179"/>
                  <a:gd name="T106" fmla="*/ 90 w 180"/>
                  <a:gd name="T107" fmla="*/ 13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79">
                    <a:moveTo>
                      <a:pt x="90" y="0"/>
                    </a:moveTo>
                    <a:lnTo>
                      <a:pt x="90" y="0"/>
                    </a:lnTo>
                    <a:lnTo>
                      <a:pt x="81" y="0"/>
                    </a:lnTo>
                    <a:lnTo>
                      <a:pt x="71" y="1"/>
                    </a:lnTo>
                    <a:lnTo>
                      <a:pt x="63" y="4"/>
                    </a:lnTo>
                    <a:lnTo>
                      <a:pt x="54" y="8"/>
                    </a:lnTo>
                    <a:lnTo>
                      <a:pt x="47" y="11"/>
                    </a:lnTo>
                    <a:lnTo>
                      <a:pt x="40" y="16"/>
                    </a:lnTo>
                    <a:lnTo>
                      <a:pt x="33" y="21"/>
                    </a:lnTo>
                    <a:lnTo>
                      <a:pt x="26" y="26"/>
                    </a:lnTo>
                    <a:lnTo>
                      <a:pt x="20" y="33"/>
                    </a:lnTo>
                    <a:lnTo>
                      <a:pt x="15" y="39"/>
                    </a:lnTo>
                    <a:lnTo>
                      <a:pt x="10" y="47"/>
                    </a:lnTo>
                    <a:lnTo>
                      <a:pt x="7" y="55"/>
                    </a:lnTo>
                    <a:lnTo>
                      <a:pt x="4" y="63"/>
                    </a:lnTo>
                    <a:lnTo>
                      <a:pt x="2" y="72"/>
                    </a:lnTo>
                    <a:lnTo>
                      <a:pt x="0" y="81"/>
                    </a:lnTo>
                    <a:lnTo>
                      <a:pt x="0" y="89"/>
                    </a:lnTo>
                    <a:lnTo>
                      <a:pt x="0" y="89"/>
                    </a:lnTo>
                    <a:lnTo>
                      <a:pt x="0" y="99"/>
                    </a:lnTo>
                    <a:lnTo>
                      <a:pt x="2" y="108"/>
                    </a:lnTo>
                    <a:lnTo>
                      <a:pt x="4" y="117"/>
                    </a:lnTo>
                    <a:lnTo>
                      <a:pt x="7" y="125"/>
                    </a:lnTo>
                    <a:lnTo>
                      <a:pt x="10" y="132"/>
                    </a:lnTo>
                    <a:lnTo>
                      <a:pt x="15" y="140"/>
                    </a:lnTo>
                    <a:lnTo>
                      <a:pt x="20" y="147"/>
                    </a:lnTo>
                    <a:lnTo>
                      <a:pt x="26" y="154"/>
                    </a:lnTo>
                    <a:lnTo>
                      <a:pt x="33" y="159"/>
                    </a:lnTo>
                    <a:lnTo>
                      <a:pt x="40" y="164"/>
                    </a:lnTo>
                    <a:lnTo>
                      <a:pt x="47" y="169"/>
                    </a:lnTo>
                    <a:lnTo>
                      <a:pt x="54" y="173"/>
                    </a:lnTo>
                    <a:lnTo>
                      <a:pt x="63" y="175"/>
                    </a:lnTo>
                    <a:lnTo>
                      <a:pt x="71" y="178"/>
                    </a:lnTo>
                    <a:lnTo>
                      <a:pt x="81" y="179"/>
                    </a:lnTo>
                    <a:lnTo>
                      <a:pt x="90" y="179"/>
                    </a:lnTo>
                    <a:lnTo>
                      <a:pt x="90" y="179"/>
                    </a:lnTo>
                    <a:lnTo>
                      <a:pt x="99" y="179"/>
                    </a:lnTo>
                    <a:lnTo>
                      <a:pt x="107" y="178"/>
                    </a:lnTo>
                    <a:lnTo>
                      <a:pt x="116" y="175"/>
                    </a:lnTo>
                    <a:lnTo>
                      <a:pt x="125" y="173"/>
                    </a:lnTo>
                    <a:lnTo>
                      <a:pt x="133" y="169"/>
                    </a:lnTo>
                    <a:lnTo>
                      <a:pt x="140" y="164"/>
                    </a:lnTo>
                    <a:lnTo>
                      <a:pt x="147" y="159"/>
                    </a:lnTo>
                    <a:lnTo>
                      <a:pt x="153" y="154"/>
                    </a:lnTo>
                    <a:lnTo>
                      <a:pt x="159" y="147"/>
                    </a:lnTo>
                    <a:lnTo>
                      <a:pt x="165" y="140"/>
                    </a:lnTo>
                    <a:lnTo>
                      <a:pt x="169" y="132"/>
                    </a:lnTo>
                    <a:lnTo>
                      <a:pt x="173" y="125"/>
                    </a:lnTo>
                    <a:lnTo>
                      <a:pt x="176" y="117"/>
                    </a:lnTo>
                    <a:lnTo>
                      <a:pt x="178" y="108"/>
                    </a:lnTo>
                    <a:lnTo>
                      <a:pt x="179" y="99"/>
                    </a:lnTo>
                    <a:lnTo>
                      <a:pt x="180" y="89"/>
                    </a:lnTo>
                    <a:lnTo>
                      <a:pt x="180" y="89"/>
                    </a:lnTo>
                    <a:lnTo>
                      <a:pt x="179" y="81"/>
                    </a:lnTo>
                    <a:lnTo>
                      <a:pt x="178" y="72"/>
                    </a:lnTo>
                    <a:lnTo>
                      <a:pt x="176" y="63"/>
                    </a:lnTo>
                    <a:lnTo>
                      <a:pt x="173" y="55"/>
                    </a:lnTo>
                    <a:lnTo>
                      <a:pt x="169" y="47"/>
                    </a:lnTo>
                    <a:lnTo>
                      <a:pt x="165" y="39"/>
                    </a:lnTo>
                    <a:lnTo>
                      <a:pt x="159" y="33"/>
                    </a:lnTo>
                    <a:lnTo>
                      <a:pt x="153" y="26"/>
                    </a:lnTo>
                    <a:lnTo>
                      <a:pt x="147" y="21"/>
                    </a:lnTo>
                    <a:lnTo>
                      <a:pt x="140" y="16"/>
                    </a:lnTo>
                    <a:lnTo>
                      <a:pt x="133" y="11"/>
                    </a:lnTo>
                    <a:lnTo>
                      <a:pt x="125" y="8"/>
                    </a:lnTo>
                    <a:lnTo>
                      <a:pt x="116" y="4"/>
                    </a:lnTo>
                    <a:lnTo>
                      <a:pt x="107" y="1"/>
                    </a:lnTo>
                    <a:lnTo>
                      <a:pt x="99" y="0"/>
                    </a:lnTo>
                    <a:lnTo>
                      <a:pt x="90" y="0"/>
                    </a:lnTo>
                    <a:lnTo>
                      <a:pt x="90" y="0"/>
                    </a:lnTo>
                    <a:close/>
                    <a:moveTo>
                      <a:pt x="90" y="130"/>
                    </a:moveTo>
                    <a:lnTo>
                      <a:pt x="90" y="130"/>
                    </a:lnTo>
                    <a:lnTo>
                      <a:pt x="82" y="129"/>
                    </a:lnTo>
                    <a:lnTo>
                      <a:pt x="73" y="127"/>
                    </a:lnTo>
                    <a:lnTo>
                      <a:pt x="67" y="123"/>
                    </a:lnTo>
                    <a:lnTo>
                      <a:pt x="61" y="119"/>
                    </a:lnTo>
                    <a:lnTo>
                      <a:pt x="56" y="113"/>
                    </a:lnTo>
                    <a:lnTo>
                      <a:pt x="52" y="106"/>
                    </a:lnTo>
                    <a:lnTo>
                      <a:pt x="50" y="99"/>
                    </a:lnTo>
                    <a:lnTo>
                      <a:pt x="49" y="89"/>
                    </a:lnTo>
                    <a:lnTo>
                      <a:pt x="49" y="89"/>
                    </a:lnTo>
                    <a:lnTo>
                      <a:pt x="50" y="81"/>
                    </a:lnTo>
                    <a:lnTo>
                      <a:pt x="52" y="74"/>
                    </a:lnTo>
                    <a:lnTo>
                      <a:pt x="56" y="67"/>
                    </a:lnTo>
                    <a:lnTo>
                      <a:pt x="61" y="61"/>
                    </a:lnTo>
                    <a:lnTo>
                      <a:pt x="67" y="57"/>
                    </a:lnTo>
                    <a:lnTo>
                      <a:pt x="73" y="53"/>
                    </a:lnTo>
                    <a:lnTo>
                      <a:pt x="82" y="50"/>
                    </a:lnTo>
                    <a:lnTo>
                      <a:pt x="90" y="49"/>
                    </a:lnTo>
                    <a:lnTo>
                      <a:pt x="90" y="49"/>
                    </a:lnTo>
                    <a:lnTo>
                      <a:pt x="98" y="50"/>
                    </a:lnTo>
                    <a:lnTo>
                      <a:pt x="105" y="53"/>
                    </a:lnTo>
                    <a:lnTo>
                      <a:pt x="112" y="57"/>
                    </a:lnTo>
                    <a:lnTo>
                      <a:pt x="118" y="61"/>
                    </a:lnTo>
                    <a:lnTo>
                      <a:pt x="124" y="67"/>
                    </a:lnTo>
                    <a:lnTo>
                      <a:pt x="127" y="74"/>
                    </a:lnTo>
                    <a:lnTo>
                      <a:pt x="130" y="81"/>
                    </a:lnTo>
                    <a:lnTo>
                      <a:pt x="130" y="89"/>
                    </a:lnTo>
                    <a:lnTo>
                      <a:pt x="130" y="89"/>
                    </a:lnTo>
                    <a:lnTo>
                      <a:pt x="130" y="99"/>
                    </a:lnTo>
                    <a:lnTo>
                      <a:pt x="127" y="106"/>
                    </a:lnTo>
                    <a:lnTo>
                      <a:pt x="124" y="113"/>
                    </a:lnTo>
                    <a:lnTo>
                      <a:pt x="118" y="119"/>
                    </a:lnTo>
                    <a:lnTo>
                      <a:pt x="112" y="123"/>
                    </a:lnTo>
                    <a:lnTo>
                      <a:pt x="105" y="127"/>
                    </a:lnTo>
                    <a:lnTo>
                      <a:pt x="98" y="129"/>
                    </a:lnTo>
                    <a:lnTo>
                      <a:pt x="90" y="130"/>
                    </a:lnTo>
                    <a:lnTo>
                      <a:pt x="90" y="1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99" name="Freeform 167"/>
              <p:cNvSpPr>
                <a:spLocks noEditPoints="1"/>
              </p:cNvSpPr>
              <p:nvPr/>
            </p:nvSpPr>
            <p:spPr bwMode="auto">
              <a:xfrm>
                <a:off x="12249151" y="6053138"/>
                <a:ext cx="323850" cy="419100"/>
              </a:xfrm>
              <a:custGeom>
                <a:avLst/>
                <a:gdLst>
                  <a:gd name="T0" fmla="*/ 1296 w 1430"/>
                  <a:gd name="T1" fmla="*/ 631 h 1852"/>
                  <a:gd name="T2" fmla="*/ 1222 w 1430"/>
                  <a:gd name="T3" fmla="*/ 292 h 1852"/>
                  <a:gd name="T4" fmla="*/ 976 w 1430"/>
                  <a:gd name="T5" fmla="*/ 68 h 1852"/>
                  <a:gd name="T6" fmla="*/ 506 w 1430"/>
                  <a:gd name="T7" fmla="*/ 7 h 1852"/>
                  <a:gd name="T8" fmla="*/ 126 w 1430"/>
                  <a:gd name="T9" fmla="*/ 234 h 1852"/>
                  <a:gd name="T10" fmla="*/ 2 w 1430"/>
                  <a:gd name="T11" fmla="*/ 588 h 1852"/>
                  <a:gd name="T12" fmla="*/ 101 w 1430"/>
                  <a:gd name="T13" fmla="*/ 1047 h 1852"/>
                  <a:gd name="T14" fmla="*/ 241 w 1430"/>
                  <a:gd name="T15" fmla="*/ 1351 h 1852"/>
                  <a:gd name="T16" fmla="*/ 141 w 1430"/>
                  <a:gd name="T17" fmla="*/ 1652 h 1852"/>
                  <a:gd name="T18" fmla="*/ 92 w 1430"/>
                  <a:gd name="T19" fmla="*/ 1828 h 1852"/>
                  <a:gd name="T20" fmla="*/ 956 w 1430"/>
                  <a:gd name="T21" fmla="*/ 1821 h 1852"/>
                  <a:gd name="T22" fmla="*/ 898 w 1430"/>
                  <a:gd name="T23" fmla="*/ 1649 h 1852"/>
                  <a:gd name="T24" fmla="*/ 912 w 1430"/>
                  <a:gd name="T25" fmla="*/ 1484 h 1852"/>
                  <a:gd name="T26" fmla="*/ 1155 w 1430"/>
                  <a:gd name="T27" fmla="*/ 1452 h 1852"/>
                  <a:gd name="T28" fmla="*/ 1279 w 1430"/>
                  <a:gd name="T29" fmla="*/ 1422 h 1852"/>
                  <a:gd name="T30" fmla="*/ 1323 w 1430"/>
                  <a:gd name="T31" fmla="*/ 1262 h 1852"/>
                  <a:gd name="T32" fmla="*/ 1338 w 1430"/>
                  <a:gd name="T33" fmla="*/ 1181 h 1852"/>
                  <a:gd name="T34" fmla="*/ 1341 w 1430"/>
                  <a:gd name="T35" fmla="*/ 1072 h 1852"/>
                  <a:gd name="T36" fmla="*/ 1430 w 1430"/>
                  <a:gd name="T37" fmla="*/ 985 h 1852"/>
                  <a:gd name="T38" fmla="*/ 655 w 1430"/>
                  <a:gd name="T39" fmla="*/ 768 h 1852"/>
                  <a:gd name="T40" fmla="*/ 618 w 1430"/>
                  <a:gd name="T41" fmla="*/ 895 h 1852"/>
                  <a:gd name="T42" fmla="*/ 508 w 1430"/>
                  <a:gd name="T43" fmla="*/ 933 h 1852"/>
                  <a:gd name="T44" fmla="*/ 439 w 1430"/>
                  <a:gd name="T45" fmla="*/ 1006 h 1852"/>
                  <a:gd name="T46" fmla="*/ 291 w 1430"/>
                  <a:gd name="T47" fmla="*/ 982 h 1852"/>
                  <a:gd name="T48" fmla="*/ 188 w 1430"/>
                  <a:gd name="T49" fmla="*/ 928 h 1852"/>
                  <a:gd name="T50" fmla="*/ 94 w 1430"/>
                  <a:gd name="T51" fmla="*/ 793 h 1852"/>
                  <a:gd name="T52" fmla="*/ 129 w 1430"/>
                  <a:gd name="T53" fmla="*/ 702 h 1852"/>
                  <a:gd name="T54" fmla="*/ 106 w 1430"/>
                  <a:gd name="T55" fmla="*/ 600 h 1852"/>
                  <a:gd name="T56" fmla="*/ 198 w 1430"/>
                  <a:gd name="T57" fmla="*/ 504 h 1852"/>
                  <a:gd name="T58" fmla="*/ 295 w 1430"/>
                  <a:gd name="T59" fmla="*/ 434 h 1852"/>
                  <a:gd name="T60" fmla="*/ 462 w 1430"/>
                  <a:gd name="T61" fmla="*/ 429 h 1852"/>
                  <a:gd name="T62" fmla="*/ 561 w 1430"/>
                  <a:gd name="T63" fmla="*/ 508 h 1852"/>
                  <a:gd name="T64" fmla="*/ 639 w 1430"/>
                  <a:gd name="T65" fmla="*/ 566 h 1852"/>
                  <a:gd name="T66" fmla="*/ 629 w 1430"/>
                  <a:gd name="T67" fmla="*/ 665 h 1852"/>
                  <a:gd name="T68" fmla="*/ 634 w 1430"/>
                  <a:gd name="T69" fmla="*/ 397 h 1852"/>
                  <a:gd name="T70" fmla="*/ 533 w 1430"/>
                  <a:gd name="T71" fmla="*/ 409 h 1852"/>
                  <a:gd name="T72" fmla="*/ 468 w 1430"/>
                  <a:gd name="T73" fmla="*/ 359 h 1852"/>
                  <a:gd name="T74" fmla="*/ 415 w 1430"/>
                  <a:gd name="T75" fmla="*/ 313 h 1852"/>
                  <a:gd name="T76" fmla="*/ 431 w 1430"/>
                  <a:gd name="T77" fmla="*/ 232 h 1852"/>
                  <a:gd name="T78" fmla="*/ 410 w 1430"/>
                  <a:gd name="T79" fmla="*/ 163 h 1852"/>
                  <a:gd name="T80" fmla="*/ 468 w 1430"/>
                  <a:gd name="T81" fmla="*/ 107 h 1852"/>
                  <a:gd name="T82" fmla="*/ 533 w 1430"/>
                  <a:gd name="T83" fmla="*/ 56 h 1852"/>
                  <a:gd name="T84" fmla="*/ 633 w 1430"/>
                  <a:gd name="T85" fmla="*/ 65 h 1852"/>
                  <a:gd name="T86" fmla="*/ 701 w 1430"/>
                  <a:gd name="T87" fmla="*/ 101 h 1852"/>
                  <a:gd name="T88" fmla="*/ 755 w 1430"/>
                  <a:gd name="T89" fmla="*/ 184 h 1852"/>
                  <a:gd name="T90" fmla="*/ 743 w 1430"/>
                  <a:gd name="T91" fmla="*/ 265 h 1852"/>
                  <a:gd name="T92" fmla="*/ 723 w 1430"/>
                  <a:gd name="T93" fmla="*/ 344 h 1852"/>
                  <a:gd name="T94" fmla="*/ 1083 w 1430"/>
                  <a:gd name="T95" fmla="*/ 566 h 1852"/>
                  <a:gd name="T96" fmla="*/ 1025 w 1430"/>
                  <a:gd name="T97" fmla="*/ 616 h 1852"/>
                  <a:gd name="T98" fmla="*/ 1014 w 1430"/>
                  <a:gd name="T99" fmla="*/ 683 h 1852"/>
                  <a:gd name="T100" fmla="*/ 921 w 1430"/>
                  <a:gd name="T101" fmla="*/ 713 h 1852"/>
                  <a:gd name="T102" fmla="*/ 833 w 1430"/>
                  <a:gd name="T103" fmla="*/ 716 h 1852"/>
                  <a:gd name="T104" fmla="*/ 747 w 1430"/>
                  <a:gd name="T105" fmla="*/ 655 h 1852"/>
                  <a:gd name="T106" fmla="*/ 716 w 1430"/>
                  <a:gd name="T107" fmla="*/ 582 h 1852"/>
                  <a:gd name="T108" fmla="*/ 708 w 1430"/>
                  <a:gd name="T109" fmla="*/ 474 h 1852"/>
                  <a:gd name="T110" fmla="*/ 779 w 1430"/>
                  <a:gd name="T111" fmla="*/ 423 h 1852"/>
                  <a:gd name="T112" fmla="*/ 804 w 1430"/>
                  <a:gd name="T113" fmla="*/ 359 h 1852"/>
                  <a:gd name="T114" fmla="*/ 885 w 1430"/>
                  <a:gd name="T115" fmla="*/ 374 h 1852"/>
                  <a:gd name="T116" fmla="*/ 963 w 1430"/>
                  <a:gd name="T117" fmla="*/ 351 h 1852"/>
                  <a:gd name="T118" fmla="*/ 1036 w 1430"/>
                  <a:gd name="T119" fmla="*/ 416 h 1852"/>
                  <a:gd name="T120" fmla="*/ 1081 w 1430"/>
                  <a:gd name="T121" fmla="*/ 487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30" h="1852">
                    <a:moveTo>
                      <a:pt x="1389" y="891"/>
                    </a:moveTo>
                    <a:lnTo>
                      <a:pt x="1389" y="891"/>
                    </a:lnTo>
                    <a:lnTo>
                      <a:pt x="1355" y="834"/>
                    </a:lnTo>
                    <a:lnTo>
                      <a:pt x="1340" y="805"/>
                    </a:lnTo>
                    <a:lnTo>
                      <a:pt x="1325" y="776"/>
                    </a:lnTo>
                    <a:lnTo>
                      <a:pt x="1312" y="748"/>
                    </a:lnTo>
                    <a:lnTo>
                      <a:pt x="1302" y="722"/>
                    </a:lnTo>
                    <a:lnTo>
                      <a:pt x="1298" y="710"/>
                    </a:lnTo>
                    <a:lnTo>
                      <a:pt x="1295" y="698"/>
                    </a:lnTo>
                    <a:lnTo>
                      <a:pt x="1292" y="686"/>
                    </a:lnTo>
                    <a:lnTo>
                      <a:pt x="1291" y="676"/>
                    </a:lnTo>
                    <a:lnTo>
                      <a:pt x="1291" y="676"/>
                    </a:lnTo>
                    <a:lnTo>
                      <a:pt x="1291" y="666"/>
                    </a:lnTo>
                    <a:lnTo>
                      <a:pt x="1292" y="655"/>
                    </a:lnTo>
                    <a:lnTo>
                      <a:pt x="1296" y="631"/>
                    </a:lnTo>
                    <a:lnTo>
                      <a:pt x="1301" y="605"/>
                    </a:lnTo>
                    <a:lnTo>
                      <a:pt x="1304" y="590"/>
                    </a:lnTo>
                    <a:lnTo>
                      <a:pt x="1305" y="574"/>
                    </a:lnTo>
                    <a:lnTo>
                      <a:pt x="1306" y="557"/>
                    </a:lnTo>
                    <a:lnTo>
                      <a:pt x="1307" y="538"/>
                    </a:lnTo>
                    <a:lnTo>
                      <a:pt x="1305" y="518"/>
                    </a:lnTo>
                    <a:lnTo>
                      <a:pt x="1303" y="495"/>
                    </a:lnTo>
                    <a:lnTo>
                      <a:pt x="1298" y="472"/>
                    </a:lnTo>
                    <a:lnTo>
                      <a:pt x="1291" y="446"/>
                    </a:lnTo>
                    <a:lnTo>
                      <a:pt x="1283" y="418"/>
                    </a:lnTo>
                    <a:lnTo>
                      <a:pt x="1270" y="389"/>
                    </a:lnTo>
                    <a:lnTo>
                      <a:pt x="1270" y="389"/>
                    </a:lnTo>
                    <a:lnTo>
                      <a:pt x="1257" y="358"/>
                    </a:lnTo>
                    <a:lnTo>
                      <a:pt x="1241" y="325"/>
                    </a:lnTo>
                    <a:lnTo>
                      <a:pt x="1222" y="292"/>
                    </a:lnTo>
                    <a:lnTo>
                      <a:pt x="1213" y="275"/>
                    </a:lnTo>
                    <a:lnTo>
                      <a:pt x="1202" y="259"/>
                    </a:lnTo>
                    <a:lnTo>
                      <a:pt x="1191" y="243"/>
                    </a:lnTo>
                    <a:lnTo>
                      <a:pt x="1178" y="226"/>
                    </a:lnTo>
                    <a:lnTo>
                      <a:pt x="1165" y="210"/>
                    </a:lnTo>
                    <a:lnTo>
                      <a:pt x="1151" y="193"/>
                    </a:lnTo>
                    <a:lnTo>
                      <a:pt x="1135" y="178"/>
                    </a:lnTo>
                    <a:lnTo>
                      <a:pt x="1119" y="163"/>
                    </a:lnTo>
                    <a:lnTo>
                      <a:pt x="1103" y="147"/>
                    </a:lnTo>
                    <a:lnTo>
                      <a:pt x="1084" y="133"/>
                    </a:lnTo>
                    <a:lnTo>
                      <a:pt x="1065" y="119"/>
                    </a:lnTo>
                    <a:lnTo>
                      <a:pt x="1044" y="106"/>
                    </a:lnTo>
                    <a:lnTo>
                      <a:pt x="1023" y="92"/>
                    </a:lnTo>
                    <a:lnTo>
                      <a:pt x="1000" y="80"/>
                    </a:lnTo>
                    <a:lnTo>
                      <a:pt x="976" y="68"/>
                    </a:lnTo>
                    <a:lnTo>
                      <a:pt x="951" y="57"/>
                    </a:lnTo>
                    <a:lnTo>
                      <a:pt x="925" y="47"/>
                    </a:lnTo>
                    <a:lnTo>
                      <a:pt x="896" y="37"/>
                    </a:lnTo>
                    <a:lnTo>
                      <a:pt x="866" y="29"/>
                    </a:lnTo>
                    <a:lnTo>
                      <a:pt x="836" y="22"/>
                    </a:lnTo>
                    <a:lnTo>
                      <a:pt x="803" y="16"/>
                    </a:lnTo>
                    <a:lnTo>
                      <a:pt x="768" y="9"/>
                    </a:lnTo>
                    <a:lnTo>
                      <a:pt x="732" y="5"/>
                    </a:lnTo>
                    <a:lnTo>
                      <a:pt x="694" y="2"/>
                    </a:lnTo>
                    <a:lnTo>
                      <a:pt x="656" y="0"/>
                    </a:lnTo>
                    <a:lnTo>
                      <a:pt x="615" y="0"/>
                    </a:lnTo>
                    <a:lnTo>
                      <a:pt x="615" y="0"/>
                    </a:lnTo>
                    <a:lnTo>
                      <a:pt x="577" y="0"/>
                    </a:lnTo>
                    <a:lnTo>
                      <a:pt x="541" y="3"/>
                    </a:lnTo>
                    <a:lnTo>
                      <a:pt x="506" y="7"/>
                    </a:lnTo>
                    <a:lnTo>
                      <a:pt x="472" y="13"/>
                    </a:lnTo>
                    <a:lnTo>
                      <a:pt x="440" y="22"/>
                    </a:lnTo>
                    <a:lnTo>
                      <a:pt x="408" y="31"/>
                    </a:lnTo>
                    <a:lnTo>
                      <a:pt x="378" y="41"/>
                    </a:lnTo>
                    <a:lnTo>
                      <a:pt x="350" y="53"/>
                    </a:lnTo>
                    <a:lnTo>
                      <a:pt x="322" y="67"/>
                    </a:lnTo>
                    <a:lnTo>
                      <a:pt x="295" y="81"/>
                    </a:lnTo>
                    <a:lnTo>
                      <a:pt x="270" y="96"/>
                    </a:lnTo>
                    <a:lnTo>
                      <a:pt x="246" y="114"/>
                    </a:lnTo>
                    <a:lnTo>
                      <a:pt x="223" y="131"/>
                    </a:lnTo>
                    <a:lnTo>
                      <a:pt x="201" y="151"/>
                    </a:lnTo>
                    <a:lnTo>
                      <a:pt x="181" y="170"/>
                    </a:lnTo>
                    <a:lnTo>
                      <a:pt x="161" y="190"/>
                    </a:lnTo>
                    <a:lnTo>
                      <a:pt x="143" y="212"/>
                    </a:lnTo>
                    <a:lnTo>
                      <a:pt x="126" y="234"/>
                    </a:lnTo>
                    <a:lnTo>
                      <a:pt x="110" y="257"/>
                    </a:lnTo>
                    <a:lnTo>
                      <a:pt x="95" y="280"/>
                    </a:lnTo>
                    <a:lnTo>
                      <a:pt x="82" y="305"/>
                    </a:lnTo>
                    <a:lnTo>
                      <a:pt x="68" y="329"/>
                    </a:lnTo>
                    <a:lnTo>
                      <a:pt x="57" y="355"/>
                    </a:lnTo>
                    <a:lnTo>
                      <a:pt x="47" y="380"/>
                    </a:lnTo>
                    <a:lnTo>
                      <a:pt x="38" y="406"/>
                    </a:lnTo>
                    <a:lnTo>
                      <a:pt x="30" y="432"/>
                    </a:lnTo>
                    <a:lnTo>
                      <a:pt x="21" y="457"/>
                    </a:lnTo>
                    <a:lnTo>
                      <a:pt x="16" y="484"/>
                    </a:lnTo>
                    <a:lnTo>
                      <a:pt x="11" y="511"/>
                    </a:lnTo>
                    <a:lnTo>
                      <a:pt x="7" y="536"/>
                    </a:lnTo>
                    <a:lnTo>
                      <a:pt x="4" y="563"/>
                    </a:lnTo>
                    <a:lnTo>
                      <a:pt x="2" y="588"/>
                    </a:lnTo>
                    <a:lnTo>
                      <a:pt x="2" y="588"/>
                    </a:lnTo>
                    <a:lnTo>
                      <a:pt x="0" y="630"/>
                    </a:lnTo>
                    <a:lnTo>
                      <a:pt x="0" y="671"/>
                    </a:lnTo>
                    <a:lnTo>
                      <a:pt x="2" y="709"/>
                    </a:lnTo>
                    <a:lnTo>
                      <a:pt x="5" y="746"/>
                    </a:lnTo>
                    <a:lnTo>
                      <a:pt x="9" y="781"/>
                    </a:lnTo>
                    <a:lnTo>
                      <a:pt x="14" y="813"/>
                    </a:lnTo>
                    <a:lnTo>
                      <a:pt x="21" y="845"/>
                    </a:lnTo>
                    <a:lnTo>
                      <a:pt x="28" y="876"/>
                    </a:lnTo>
                    <a:lnTo>
                      <a:pt x="37" y="904"/>
                    </a:lnTo>
                    <a:lnTo>
                      <a:pt x="47" y="931"/>
                    </a:lnTo>
                    <a:lnTo>
                      <a:pt x="56" y="956"/>
                    </a:lnTo>
                    <a:lnTo>
                      <a:pt x="67" y="981"/>
                    </a:lnTo>
                    <a:lnTo>
                      <a:pt x="78" y="1005"/>
                    </a:lnTo>
                    <a:lnTo>
                      <a:pt x="90" y="1027"/>
                    </a:lnTo>
                    <a:lnTo>
                      <a:pt x="101" y="1047"/>
                    </a:lnTo>
                    <a:lnTo>
                      <a:pt x="113" y="1068"/>
                    </a:lnTo>
                    <a:lnTo>
                      <a:pt x="137" y="1105"/>
                    </a:lnTo>
                    <a:lnTo>
                      <a:pt x="160" y="1140"/>
                    </a:lnTo>
                    <a:lnTo>
                      <a:pt x="182" y="1170"/>
                    </a:lnTo>
                    <a:lnTo>
                      <a:pt x="202" y="1200"/>
                    </a:lnTo>
                    <a:lnTo>
                      <a:pt x="219" y="1226"/>
                    </a:lnTo>
                    <a:lnTo>
                      <a:pt x="226" y="1240"/>
                    </a:lnTo>
                    <a:lnTo>
                      <a:pt x="232" y="1253"/>
                    </a:lnTo>
                    <a:lnTo>
                      <a:pt x="236" y="1265"/>
                    </a:lnTo>
                    <a:lnTo>
                      <a:pt x="240" y="1279"/>
                    </a:lnTo>
                    <a:lnTo>
                      <a:pt x="242" y="1291"/>
                    </a:lnTo>
                    <a:lnTo>
                      <a:pt x="243" y="1303"/>
                    </a:lnTo>
                    <a:lnTo>
                      <a:pt x="243" y="1303"/>
                    </a:lnTo>
                    <a:lnTo>
                      <a:pt x="243" y="1328"/>
                    </a:lnTo>
                    <a:lnTo>
                      <a:pt x="241" y="1351"/>
                    </a:lnTo>
                    <a:lnTo>
                      <a:pt x="240" y="1375"/>
                    </a:lnTo>
                    <a:lnTo>
                      <a:pt x="237" y="1397"/>
                    </a:lnTo>
                    <a:lnTo>
                      <a:pt x="231" y="1442"/>
                    </a:lnTo>
                    <a:lnTo>
                      <a:pt x="224" y="1486"/>
                    </a:lnTo>
                    <a:lnTo>
                      <a:pt x="216" y="1528"/>
                    </a:lnTo>
                    <a:lnTo>
                      <a:pt x="206" y="1568"/>
                    </a:lnTo>
                    <a:lnTo>
                      <a:pt x="198" y="1606"/>
                    </a:lnTo>
                    <a:lnTo>
                      <a:pt x="192" y="1641"/>
                    </a:lnTo>
                    <a:lnTo>
                      <a:pt x="188" y="1641"/>
                    </a:lnTo>
                    <a:lnTo>
                      <a:pt x="188" y="1641"/>
                    </a:lnTo>
                    <a:lnTo>
                      <a:pt x="178" y="1641"/>
                    </a:lnTo>
                    <a:lnTo>
                      <a:pt x="168" y="1643"/>
                    </a:lnTo>
                    <a:lnTo>
                      <a:pt x="158" y="1645"/>
                    </a:lnTo>
                    <a:lnTo>
                      <a:pt x="149" y="1648"/>
                    </a:lnTo>
                    <a:lnTo>
                      <a:pt x="141" y="1652"/>
                    </a:lnTo>
                    <a:lnTo>
                      <a:pt x="133" y="1657"/>
                    </a:lnTo>
                    <a:lnTo>
                      <a:pt x="125" y="1663"/>
                    </a:lnTo>
                    <a:lnTo>
                      <a:pt x="117" y="1669"/>
                    </a:lnTo>
                    <a:lnTo>
                      <a:pt x="111" y="1676"/>
                    </a:lnTo>
                    <a:lnTo>
                      <a:pt x="105" y="1685"/>
                    </a:lnTo>
                    <a:lnTo>
                      <a:pt x="100" y="1693"/>
                    </a:lnTo>
                    <a:lnTo>
                      <a:pt x="96" y="1701"/>
                    </a:lnTo>
                    <a:lnTo>
                      <a:pt x="93" y="1710"/>
                    </a:lnTo>
                    <a:lnTo>
                      <a:pt x="91" y="1719"/>
                    </a:lnTo>
                    <a:lnTo>
                      <a:pt x="89" y="1730"/>
                    </a:lnTo>
                    <a:lnTo>
                      <a:pt x="89" y="1740"/>
                    </a:lnTo>
                    <a:lnTo>
                      <a:pt x="89" y="1813"/>
                    </a:lnTo>
                    <a:lnTo>
                      <a:pt x="89" y="1813"/>
                    </a:lnTo>
                    <a:lnTo>
                      <a:pt x="89" y="1821"/>
                    </a:lnTo>
                    <a:lnTo>
                      <a:pt x="92" y="1828"/>
                    </a:lnTo>
                    <a:lnTo>
                      <a:pt x="95" y="1835"/>
                    </a:lnTo>
                    <a:lnTo>
                      <a:pt x="100" y="1841"/>
                    </a:lnTo>
                    <a:lnTo>
                      <a:pt x="106" y="1846"/>
                    </a:lnTo>
                    <a:lnTo>
                      <a:pt x="112" y="1849"/>
                    </a:lnTo>
                    <a:lnTo>
                      <a:pt x="121" y="1851"/>
                    </a:lnTo>
                    <a:lnTo>
                      <a:pt x="129" y="1852"/>
                    </a:lnTo>
                    <a:lnTo>
                      <a:pt x="917" y="1852"/>
                    </a:lnTo>
                    <a:lnTo>
                      <a:pt x="917" y="1852"/>
                    </a:lnTo>
                    <a:lnTo>
                      <a:pt x="926" y="1851"/>
                    </a:lnTo>
                    <a:lnTo>
                      <a:pt x="933" y="1849"/>
                    </a:lnTo>
                    <a:lnTo>
                      <a:pt x="940" y="1846"/>
                    </a:lnTo>
                    <a:lnTo>
                      <a:pt x="946" y="1841"/>
                    </a:lnTo>
                    <a:lnTo>
                      <a:pt x="950" y="1835"/>
                    </a:lnTo>
                    <a:lnTo>
                      <a:pt x="954" y="1828"/>
                    </a:lnTo>
                    <a:lnTo>
                      <a:pt x="956" y="1821"/>
                    </a:lnTo>
                    <a:lnTo>
                      <a:pt x="957" y="1813"/>
                    </a:lnTo>
                    <a:lnTo>
                      <a:pt x="957" y="1740"/>
                    </a:lnTo>
                    <a:lnTo>
                      <a:pt x="957" y="1740"/>
                    </a:lnTo>
                    <a:lnTo>
                      <a:pt x="956" y="1730"/>
                    </a:lnTo>
                    <a:lnTo>
                      <a:pt x="955" y="1720"/>
                    </a:lnTo>
                    <a:lnTo>
                      <a:pt x="953" y="1710"/>
                    </a:lnTo>
                    <a:lnTo>
                      <a:pt x="949" y="1702"/>
                    </a:lnTo>
                    <a:lnTo>
                      <a:pt x="945" y="1693"/>
                    </a:lnTo>
                    <a:lnTo>
                      <a:pt x="941" y="1685"/>
                    </a:lnTo>
                    <a:lnTo>
                      <a:pt x="935" y="1677"/>
                    </a:lnTo>
                    <a:lnTo>
                      <a:pt x="929" y="1670"/>
                    </a:lnTo>
                    <a:lnTo>
                      <a:pt x="922" y="1664"/>
                    </a:lnTo>
                    <a:lnTo>
                      <a:pt x="914" y="1658"/>
                    </a:lnTo>
                    <a:lnTo>
                      <a:pt x="906" y="1653"/>
                    </a:lnTo>
                    <a:lnTo>
                      <a:pt x="898" y="1649"/>
                    </a:lnTo>
                    <a:lnTo>
                      <a:pt x="889" y="1646"/>
                    </a:lnTo>
                    <a:lnTo>
                      <a:pt x="880" y="1643"/>
                    </a:lnTo>
                    <a:lnTo>
                      <a:pt x="869" y="1642"/>
                    </a:lnTo>
                    <a:lnTo>
                      <a:pt x="860" y="1641"/>
                    </a:lnTo>
                    <a:lnTo>
                      <a:pt x="860" y="1641"/>
                    </a:lnTo>
                    <a:lnTo>
                      <a:pt x="861" y="1613"/>
                    </a:lnTo>
                    <a:lnTo>
                      <a:pt x="863" y="1600"/>
                    </a:lnTo>
                    <a:lnTo>
                      <a:pt x="866" y="1587"/>
                    </a:lnTo>
                    <a:lnTo>
                      <a:pt x="866" y="1587"/>
                    </a:lnTo>
                    <a:lnTo>
                      <a:pt x="873" y="1562"/>
                    </a:lnTo>
                    <a:lnTo>
                      <a:pt x="882" y="1538"/>
                    </a:lnTo>
                    <a:lnTo>
                      <a:pt x="891" y="1518"/>
                    </a:lnTo>
                    <a:lnTo>
                      <a:pt x="901" y="1500"/>
                    </a:lnTo>
                    <a:lnTo>
                      <a:pt x="906" y="1492"/>
                    </a:lnTo>
                    <a:lnTo>
                      <a:pt x="912" y="1484"/>
                    </a:lnTo>
                    <a:lnTo>
                      <a:pt x="918" y="1478"/>
                    </a:lnTo>
                    <a:lnTo>
                      <a:pt x="926" y="1472"/>
                    </a:lnTo>
                    <a:lnTo>
                      <a:pt x="933" y="1467"/>
                    </a:lnTo>
                    <a:lnTo>
                      <a:pt x="940" y="1462"/>
                    </a:lnTo>
                    <a:lnTo>
                      <a:pt x="948" y="1458"/>
                    </a:lnTo>
                    <a:lnTo>
                      <a:pt x="956" y="1454"/>
                    </a:lnTo>
                    <a:lnTo>
                      <a:pt x="964" y="1450"/>
                    </a:lnTo>
                    <a:lnTo>
                      <a:pt x="974" y="1447"/>
                    </a:lnTo>
                    <a:lnTo>
                      <a:pt x="993" y="1443"/>
                    </a:lnTo>
                    <a:lnTo>
                      <a:pt x="1015" y="1441"/>
                    </a:lnTo>
                    <a:lnTo>
                      <a:pt x="1038" y="1440"/>
                    </a:lnTo>
                    <a:lnTo>
                      <a:pt x="1064" y="1441"/>
                    </a:lnTo>
                    <a:lnTo>
                      <a:pt x="1091" y="1443"/>
                    </a:lnTo>
                    <a:lnTo>
                      <a:pt x="1122" y="1447"/>
                    </a:lnTo>
                    <a:lnTo>
                      <a:pt x="1155" y="1452"/>
                    </a:lnTo>
                    <a:lnTo>
                      <a:pt x="1155" y="1452"/>
                    </a:lnTo>
                    <a:lnTo>
                      <a:pt x="1169" y="1455"/>
                    </a:lnTo>
                    <a:lnTo>
                      <a:pt x="1181" y="1456"/>
                    </a:lnTo>
                    <a:lnTo>
                      <a:pt x="1194" y="1456"/>
                    </a:lnTo>
                    <a:lnTo>
                      <a:pt x="1206" y="1456"/>
                    </a:lnTo>
                    <a:lnTo>
                      <a:pt x="1216" y="1455"/>
                    </a:lnTo>
                    <a:lnTo>
                      <a:pt x="1225" y="1454"/>
                    </a:lnTo>
                    <a:lnTo>
                      <a:pt x="1235" y="1450"/>
                    </a:lnTo>
                    <a:lnTo>
                      <a:pt x="1243" y="1448"/>
                    </a:lnTo>
                    <a:lnTo>
                      <a:pt x="1250" y="1444"/>
                    </a:lnTo>
                    <a:lnTo>
                      <a:pt x="1257" y="1441"/>
                    </a:lnTo>
                    <a:lnTo>
                      <a:pt x="1263" y="1437"/>
                    </a:lnTo>
                    <a:lnTo>
                      <a:pt x="1269" y="1432"/>
                    </a:lnTo>
                    <a:lnTo>
                      <a:pt x="1274" y="1427"/>
                    </a:lnTo>
                    <a:lnTo>
                      <a:pt x="1279" y="1422"/>
                    </a:lnTo>
                    <a:lnTo>
                      <a:pt x="1287" y="1410"/>
                    </a:lnTo>
                    <a:lnTo>
                      <a:pt x="1292" y="1397"/>
                    </a:lnTo>
                    <a:lnTo>
                      <a:pt x="1296" y="1384"/>
                    </a:lnTo>
                    <a:lnTo>
                      <a:pt x="1299" y="1371"/>
                    </a:lnTo>
                    <a:lnTo>
                      <a:pt x="1301" y="1356"/>
                    </a:lnTo>
                    <a:lnTo>
                      <a:pt x="1303" y="1331"/>
                    </a:lnTo>
                    <a:lnTo>
                      <a:pt x="1304" y="1307"/>
                    </a:lnTo>
                    <a:lnTo>
                      <a:pt x="1304" y="1307"/>
                    </a:lnTo>
                    <a:lnTo>
                      <a:pt x="1305" y="1298"/>
                    </a:lnTo>
                    <a:lnTo>
                      <a:pt x="1306" y="1290"/>
                    </a:lnTo>
                    <a:lnTo>
                      <a:pt x="1308" y="1284"/>
                    </a:lnTo>
                    <a:lnTo>
                      <a:pt x="1310" y="1278"/>
                    </a:lnTo>
                    <a:lnTo>
                      <a:pt x="1313" y="1274"/>
                    </a:lnTo>
                    <a:lnTo>
                      <a:pt x="1316" y="1269"/>
                    </a:lnTo>
                    <a:lnTo>
                      <a:pt x="1323" y="1262"/>
                    </a:lnTo>
                    <a:lnTo>
                      <a:pt x="1336" y="1253"/>
                    </a:lnTo>
                    <a:lnTo>
                      <a:pt x="1343" y="1248"/>
                    </a:lnTo>
                    <a:lnTo>
                      <a:pt x="1345" y="1244"/>
                    </a:lnTo>
                    <a:lnTo>
                      <a:pt x="1348" y="1240"/>
                    </a:lnTo>
                    <a:lnTo>
                      <a:pt x="1348" y="1240"/>
                    </a:lnTo>
                    <a:lnTo>
                      <a:pt x="1352" y="1230"/>
                    </a:lnTo>
                    <a:lnTo>
                      <a:pt x="1353" y="1219"/>
                    </a:lnTo>
                    <a:lnTo>
                      <a:pt x="1353" y="1211"/>
                    </a:lnTo>
                    <a:lnTo>
                      <a:pt x="1351" y="1204"/>
                    </a:lnTo>
                    <a:lnTo>
                      <a:pt x="1347" y="1197"/>
                    </a:lnTo>
                    <a:lnTo>
                      <a:pt x="1341" y="1192"/>
                    </a:lnTo>
                    <a:lnTo>
                      <a:pt x="1335" y="1187"/>
                    </a:lnTo>
                    <a:lnTo>
                      <a:pt x="1327" y="1184"/>
                    </a:lnTo>
                    <a:lnTo>
                      <a:pt x="1327" y="1184"/>
                    </a:lnTo>
                    <a:lnTo>
                      <a:pt x="1338" y="1181"/>
                    </a:lnTo>
                    <a:lnTo>
                      <a:pt x="1344" y="1180"/>
                    </a:lnTo>
                    <a:lnTo>
                      <a:pt x="1349" y="1177"/>
                    </a:lnTo>
                    <a:lnTo>
                      <a:pt x="1353" y="1173"/>
                    </a:lnTo>
                    <a:lnTo>
                      <a:pt x="1354" y="1169"/>
                    </a:lnTo>
                    <a:lnTo>
                      <a:pt x="1355" y="1166"/>
                    </a:lnTo>
                    <a:lnTo>
                      <a:pt x="1356" y="1156"/>
                    </a:lnTo>
                    <a:lnTo>
                      <a:pt x="1354" y="1144"/>
                    </a:lnTo>
                    <a:lnTo>
                      <a:pt x="1354" y="1144"/>
                    </a:lnTo>
                    <a:lnTo>
                      <a:pt x="1350" y="1129"/>
                    </a:lnTo>
                    <a:lnTo>
                      <a:pt x="1345" y="1115"/>
                    </a:lnTo>
                    <a:lnTo>
                      <a:pt x="1341" y="1101"/>
                    </a:lnTo>
                    <a:lnTo>
                      <a:pt x="1340" y="1093"/>
                    </a:lnTo>
                    <a:lnTo>
                      <a:pt x="1339" y="1086"/>
                    </a:lnTo>
                    <a:lnTo>
                      <a:pt x="1340" y="1079"/>
                    </a:lnTo>
                    <a:lnTo>
                      <a:pt x="1341" y="1072"/>
                    </a:lnTo>
                    <a:lnTo>
                      <a:pt x="1344" y="1065"/>
                    </a:lnTo>
                    <a:lnTo>
                      <a:pt x="1349" y="1058"/>
                    </a:lnTo>
                    <a:lnTo>
                      <a:pt x="1355" y="1051"/>
                    </a:lnTo>
                    <a:lnTo>
                      <a:pt x="1364" y="1043"/>
                    </a:lnTo>
                    <a:lnTo>
                      <a:pt x="1375" y="1036"/>
                    </a:lnTo>
                    <a:lnTo>
                      <a:pt x="1388" y="1029"/>
                    </a:lnTo>
                    <a:lnTo>
                      <a:pt x="1388" y="1029"/>
                    </a:lnTo>
                    <a:lnTo>
                      <a:pt x="1398" y="1025"/>
                    </a:lnTo>
                    <a:lnTo>
                      <a:pt x="1407" y="1020"/>
                    </a:lnTo>
                    <a:lnTo>
                      <a:pt x="1415" y="1015"/>
                    </a:lnTo>
                    <a:lnTo>
                      <a:pt x="1420" y="1010"/>
                    </a:lnTo>
                    <a:lnTo>
                      <a:pt x="1425" y="1005"/>
                    </a:lnTo>
                    <a:lnTo>
                      <a:pt x="1428" y="998"/>
                    </a:lnTo>
                    <a:lnTo>
                      <a:pt x="1430" y="992"/>
                    </a:lnTo>
                    <a:lnTo>
                      <a:pt x="1430" y="985"/>
                    </a:lnTo>
                    <a:lnTo>
                      <a:pt x="1429" y="977"/>
                    </a:lnTo>
                    <a:lnTo>
                      <a:pt x="1427" y="969"/>
                    </a:lnTo>
                    <a:lnTo>
                      <a:pt x="1424" y="960"/>
                    </a:lnTo>
                    <a:lnTo>
                      <a:pt x="1419" y="948"/>
                    </a:lnTo>
                    <a:lnTo>
                      <a:pt x="1406" y="923"/>
                    </a:lnTo>
                    <a:lnTo>
                      <a:pt x="1389" y="891"/>
                    </a:lnTo>
                    <a:lnTo>
                      <a:pt x="1389" y="891"/>
                    </a:lnTo>
                    <a:close/>
                    <a:moveTo>
                      <a:pt x="634" y="714"/>
                    </a:moveTo>
                    <a:lnTo>
                      <a:pt x="634" y="714"/>
                    </a:lnTo>
                    <a:lnTo>
                      <a:pt x="634" y="726"/>
                    </a:lnTo>
                    <a:lnTo>
                      <a:pt x="633" y="739"/>
                    </a:lnTo>
                    <a:lnTo>
                      <a:pt x="629" y="763"/>
                    </a:lnTo>
                    <a:lnTo>
                      <a:pt x="649" y="767"/>
                    </a:lnTo>
                    <a:lnTo>
                      <a:pt x="649" y="767"/>
                    </a:lnTo>
                    <a:lnTo>
                      <a:pt x="655" y="768"/>
                    </a:lnTo>
                    <a:lnTo>
                      <a:pt x="658" y="770"/>
                    </a:lnTo>
                    <a:lnTo>
                      <a:pt x="658" y="770"/>
                    </a:lnTo>
                    <a:lnTo>
                      <a:pt x="664" y="774"/>
                    </a:lnTo>
                    <a:lnTo>
                      <a:pt x="667" y="780"/>
                    </a:lnTo>
                    <a:lnTo>
                      <a:pt x="669" y="787"/>
                    </a:lnTo>
                    <a:lnTo>
                      <a:pt x="668" y="793"/>
                    </a:lnTo>
                    <a:lnTo>
                      <a:pt x="668" y="793"/>
                    </a:lnTo>
                    <a:lnTo>
                      <a:pt x="668" y="793"/>
                    </a:lnTo>
                    <a:lnTo>
                      <a:pt x="663" y="810"/>
                    </a:lnTo>
                    <a:lnTo>
                      <a:pt x="656" y="829"/>
                    </a:lnTo>
                    <a:lnTo>
                      <a:pt x="647" y="846"/>
                    </a:lnTo>
                    <a:lnTo>
                      <a:pt x="639" y="862"/>
                    </a:lnTo>
                    <a:lnTo>
                      <a:pt x="639" y="862"/>
                    </a:lnTo>
                    <a:lnTo>
                      <a:pt x="629" y="879"/>
                    </a:lnTo>
                    <a:lnTo>
                      <a:pt x="618" y="895"/>
                    </a:lnTo>
                    <a:lnTo>
                      <a:pt x="605" y="909"/>
                    </a:lnTo>
                    <a:lnTo>
                      <a:pt x="593" y="924"/>
                    </a:lnTo>
                    <a:lnTo>
                      <a:pt x="593" y="924"/>
                    </a:lnTo>
                    <a:lnTo>
                      <a:pt x="593" y="924"/>
                    </a:lnTo>
                    <a:lnTo>
                      <a:pt x="587" y="927"/>
                    </a:lnTo>
                    <a:lnTo>
                      <a:pt x="581" y="929"/>
                    </a:lnTo>
                    <a:lnTo>
                      <a:pt x="575" y="928"/>
                    </a:lnTo>
                    <a:lnTo>
                      <a:pt x="569" y="926"/>
                    </a:lnTo>
                    <a:lnTo>
                      <a:pt x="569" y="926"/>
                    </a:lnTo>
                    <a:lnTo>
                      <a:pt x="565" y="924"/>
                    </a:lnTo>
                    <a:lnTo>
                      <a:pt x="561" y="920"/>
                    </a:lnTo>
                    <a:lnTo>
                      <a:pt x="547" y="904"/>
                    </a:lnTo>
                    <a:lnTo>
                      <a:pt x="547" y="904"/>
                    </a:lnTo>
                    <a:lnTo>
                      <a:pt x="529" y="920"/>
                    </a:lnTo>
                    <a:lnTo>
                      <a:pt x="508" y="933"/>
                    </a:lnTo>
                    <a:lnTo>
                      <a:pt x="486" y="944"/>
                    </a:lnTo>
                    <a:lnTo>
                      <a:pt x="474" y="949"/>
                    </a:lnTo>
                    <a:lnTo>
                      <a:pt x="462" y="953"/>
                    </a:lnTo>
                    <a:lnTo>
                      <a:pt x="469" y="973"/>
                    </a:lnTo>
                    <a:lnTo>
                      <a:pt x="469" y="973"/>
                    </a:lnTo>
                    <a:lnTo>
                      <a:pt x="470" y="978"/>
                    </a:lnTo>
                    <a:lnTo>
                      <a:pt x="471" y="982"/>
                    </a:lnTo>
                    <a:lnTo>
                      <a:pt x="471" y="982"/>
                    </a:lnTo>
                    <a:lnTo>
                      <a:pt x="470" y="988"/>
                    </a:lnTo>
                    <a:lnTo>
                      <a:pt x="467" y="994"/>
                    </a:lnTo>
                    <a:lnTo>
                      <a:pt x="462" y="999"/>
                    </a:lnTo>
                    <a:lnTo>
                      <a:pt x="456" y="1002"/>
                    </a:lnTo>
                    <a:lnTo>
                      <a:pt x="457" y="1002"/>
                    </a:lnTo>
                    <a:lnTo>
                      <a:pt x="457" y="1002"/>
                    </a:lnTo>
                    <a:lnTo>
                      <a:pt x="439" y="1006"/>
                    </a:lnTo>
                    <a:lnTo>
                      <a:pt x="419" y="1009"/>
                    </a:lnTo>
                    <a:lnTo>
                      <a:pt x="401" y="1011"/>
                    </a:lnTo>
                    <a:lnTo>
                      <a:pt x="381" y="1012"/>
                    </a:lnTo>
                    <a:lnTo>
                      <a:pt x="381" y="1012"/>
                    </a:lnTo>
                    <a:lnTo>
                      <a:pt x="362" y="1011"/>
                    </a:lnTo>
                    <a:lnTo>
                      <a:pt x="343" y="1009"/>
                    </a:lnTo>
                    <a:lnTo>
                      <a:pt x="324" y="1006"/>
                    </a:lnTo>
                    <a:lnTo>
                      <a:pt x="306" y="1002"/>
                    </a:lnTo>
                    <a:lnTo>
                      <a:pt x="306" y="1002"/>
                    </a:lnTo>
                    <a:lnTo>
                      <a:pt x="306" y="1002"/>
                    </a:lnTo>
                    <a:lnTo>
                      <a:pt x="300" y="999"/>
                    </a:lnTo>
                    <a:lnTo>
                      <a:pt x="295" y="994"/>
                    </a:lnTo>
                    <a:lnTo>
                      <a:pt x="292" y="988"/>
                    </a:lnTo>
                    <a:lnTo>
                      <a:pt x="291" y="982"/>
                    </a:lnTo>
                    <a:lnTo>
                      <a:pt x="291" y="982"/>
                    </a:lnTo>
                    <a:lnTo>
                      <a:pt x="291" y="977"/>
                    </a:lnTo>
                    <a:lnTo>
                      <a:pt x="292" y="973"/>
                    </a:lnTo>
                    <a:lnTo>
                      <a:pt x="300" y="953"/>
                    </a:lnTo>
                    <a:lnTo>
                      <a:pt x="300" y="953"/>
                    </a:lnTo>
                    <a:lnTo>
                      <a:pt x="288" y="949"/>
                    </a:lnTo>
                    <a:lnTo>
                      <a:pt x="277" y="944"/>
                    </a:lnTo>
                    <a:lnTo>
                      <a:pt x="255" y="933"/>
                    </a:lnTo>
                    <a:lnTo>
                      <a:pt x="234" y="920"/>
                    </a:lnTo>
                    <a:lnTo>
                      <a:pt x="215" y="904"/>
                    </a:lnTo>
                    <a:lnTo>
                      <a:pt x="200" y="920"/>
                    </a:lnTo>
                    <a:lnTo>
                      <a:pt x="200" y="920"/>
                    </a:lnTo>
                    <a:lnTo>
                      <a:pt x="198" y="924"/>
                    </a:lnTo>
                    <a:lnTo>
                      <a:pt x="194" y="926"/>
                    </a:lnTo>
                    <a:lnTo>
                      <a:pt x="194" y="926"/>
                    </a:lnTo>
                    <a:lnTo>
                      <a:pt x="188" y="928"/>
                    </a:lnTo>
                    <a:lnTo>
                      <a:pt x="181" y="929"/>
                    </a:lnTo>
                    <a:lnTo>
                      <a:pt x="175" y="927"/>
                    </a:lnTo>
                    <a:lnTo>
                      <a:pt x="170" y="924"/>
                    </a:lnTo>
                    <a:lnTo>
                      <a:pt x="170" y="924"/>
                    </a:lnTo>
                    <a:lnTo>
                      <a:pt x="170" y="924"/>
                    </a:lnTo>
                    <a:lnTo>
                      <a:pt x="157" y="909"/>
                    </a:lnTo>
                    <a:lnTo>
                      <a:pt x="145" y="895"/>
                    </a:lnTo>
                    <a:lnTo>
                      <a:pt x="134" y="879"/>
                    </a:lnTo>
                    <a:lnTo>
                      <a:pt x="124" y="862"/>
                    </a:lnTo>
                    <a:lnTo>
                      <a:pt x="124" y="862"/>
                    </a:lnTo>
                    <a:lnTo>
                      <a:pt x="114" y="846"/>
                    </a:lnTo>
                    <a:lnTo>
                      <a:pt x="106" y="829"/>
                    </a:lnTo>
                    <a:lnTo>
                      <a:pt x="100" y="810"/>
                    </a:lnTo>
                    <a:lnTo>
                      <a:pt x="94" y="793"/>
                    </a:lnTo>
                    <a:lnTo>
                      <a:pt x="94" y="793"/>
                    </a:lnTo>
                    <a:lnTo>
                      <a:pt x="94" y="793"/>
                    </a:lnTo>
                    <a:lnTo>
                      <a:pt x="94" y="787"/>
                    </a:lnTo>
                    <a:lnTo>
                      <a:pt x="95" y="780"/>
                    </a:lnTo>
                    <a:lnTo>
                      <a:pt x="99" y="774"/>
                    </a:lnTo>
                    <a:lnTo>
                      <a:pt x="104" y="770"/>
                    </a:lnTo>
                    <a:lnTo>
                      <a:pt x="104" y="770"/>
                    </a:lnTo>
                    <a:lnTo>
                      <a:pt x="108" y="768"/>
                    </a:lnTo>
                    <a:lnTo>
                      <a:pt x="112" y="767"/>
                    </a:lnTo>
                    <a:lnTo>
                      <a:pt x="133" y="763"/>
                    </a:lnTo>
                    <a:lnTo>
                      <a:pt x="133" y="763"/>
                    </a:lnTo>
                    <a:lnTo>
                      <a:pt x="130" y="739"/>
                    </a:lnTo>
                    <a:lnTo>
                      <a:pt x="129" y="726"/>
                    </a:lnTo>
                    <a:lnTo>
                      <a:pt x="129" y="714"/>
                    </a:lnTo>
                    <a:lnTo>
                      <a:pt x="129" y="714"/>
                    </a:lnTo>
                    <a:lnTo>
                      <a:pt x="129" y="702"/>
                    </a:lnTo>
                    <a:lnTo>
                      <a:pt x="130" y="690"/>
                    </a:lnTo>
                    <a:lnTo>
                      <a:pt x="133" y="665"/>
                    </a:lnTo>
                    <a:lnTo>
                      <a:pt x="112" y="661"/>
                    </a:lnTo>
                    <a:lnTo>
                      <a:pt x="112" y="661"/>
                    </a:lnTo>
                    <a:lnTo>
                      <a:pt x="108" y="660"/>
                    </a:lnTo>
                    <a:lnTo>
                      <a:pt x="104" y="658"/>
                    </a:lnTo>
                    <a:lnTo>
                      <a:pt x="104" y="658"/>
                    </a:lnTo>
                    <a:lnTo>
                      <a:pt x="99" y="654"/>
                    </a:lnTo>
                    <a:lnTo>
                      <a:pt x="95" y="649"/>
                    </a:lnTo>
                    <a:lnTo>
                      <a:pt x="94" y="642"/>
                    </a:lnTo>
                    <a:lnTo>
                      <a:pt x="94" y="635"/>
                    </a:lnTo>
                    <a:lnTo>
                      <a:pt x="94" y="635"/>
                    </a:lnTo>
                    <a:lnTo>
                      <a:pt x="94" y="635"/>
                    </a:lnTo>
                    <a:lnTo>
                      <a:pt x="100" y="618"/>
                    </a:lnTo>
                    <a:lnTo>
                      <a:pt x="106" y="600"/>
                    </a:lnTo>
                    <a:lnTo>
                      <a:pt x="114" y="582"/>
                    </a:lnTo>
                    <a:lnTo>
                      <a:pt x="124" y="566"/>
                    </a:lnTo>
                    <a:lnTo>
                      <a:pt x="124" y="566"/>
                    </a:lnTo>
                    <a:lnTo>
                      <a:pt x="134" y="549"/>
                    </a:lnTo>
                    <a:lnTo>
                      <a:pt x="145" y="533"/>
                    </a:lnTo>
                    <a:lnTo>
                      <a:pt x="157" y="519"/>
                    </a:lnTo>
                    <a:lnTo>
                      <a:pt x="170" y="504"/>
                    </a:lnTo>
                    <a:lnTo>
                      <a:pt x="170" y="504"/>
                    </a:lnTo>
                    <a:lnTo>
                      <a:pt x="170" y="504"/>
                    </a:lnTo>
                    <a:lnTo>
                      <a:pt x="175" y="501"/>
                    </a:lnTo>
                    <a:lnTo>
                      <a:pt x="181" y="499"/>
                    </a:lnTo>
                    <a:lnTo>
                      <a:pt x="188" y="500"/>
                    </a:lnTo>
                    <a:lnTo>
                      <a:pt x="194" y="502"/>
                    </a:lnTo>
                    <a:lnTo>
                      <a:pt x="194" y="502"/>
                    </a:lnTo>
                    <a:lnTo>
                      <a:pt x="198" y="504"/>
                    </a:lnTo>
                    <a:lnTo>
                      <a:pt x="200" y="508"/>
                    </a:lnTo>
                    <a:lnTo>
                      <a:pt x="215" y="524"/>
                    </a:lnTo>
                    <a:lnTo>
                      <a:pt x="215" y="524"/>
                    </a:lnTo>
                    <a:lnTo>
                      <a:pt x="234" y="508"/>
                    </a:lnTo>
                    <a:lnTo>
                      <a:pt x="255" y="495"/>
                    </a:lnTo>
                    <a:lnTo>
                      <a:pt x="277" y="484"/>
                    </a:lnTo>
                    <a:lnTo>
                      <a:pt x="288" y="479"/>
                    </a:lnTo>
                    <a:lnTo>
                      <a:pt x="300" y="475"/>
                    </a:lnTo>
                    <a:lnTo>
                      <a:pt x="292" y="455"/>
                    </a:lnTo>
                    <a:lnTo>
                      <a:pt x="292" y="455"/>
                    </a:lnTo>
                    <a:lnTo>
                      <a:pt x="291" y="450"/>
                    </a:lnTo>
                    <a:lnTo>
                      <a:pt x="291" y="446"/>
                    </a:lnTo>
                    <a:lnTo>
                      <a:pt x="291" y="446"/>
                    </a:lnTo>
                    <a:lnTo>
                      <a:pt x="292" y="440"/>
                    </a:lnTo>
                    <a:lnTo>
                      <a:pt x="295" y="434"/>
                    </a:lnTo>
                    <a:lnTo>
                      <a:pt x="300" y="429"/>
                    </a:lnTo>
                    <a:lnTo>
                      <a:pt x="306" y="426"/>
                    </a:lnTo>
                    <a:lnTo>
                      <a:pt x="306" y="426"/>
                    </a:lnTo>
                    <a:lnTo>
                      <a:pt x="324" y="423"/>
                    </a:lnTo>
                    <a:lnTo>
                      <a:pt x="343" y="419"/>
                    </a:lnTo>
                    <a:lnTo>
                      <a:pt x="362" y="417"/>
                    </a:lnTo>
                    <a:lnTo>
                      <a:pt x="381" y="416"/>
                    </a:lnTo>
                    <a:lnTo>
                      <a:pt x="381" y="416"/>
                    </a:lnTo>
                    <a:lnTo>
                      <a:pt x="401" y="417"/>
                    </a:lnTo>
                    <a:lnTo>
                      <a:pt x="419" y="419"/>
                    </a:lnTo>
                    <a:lnTo>
                      <a:pt x="439" y="423"/>
                    </a:lnTo>
                    <a:lnTo>
                      <a:pt x="457" y="426"/>
                    </a:lnTo>
                    <a:lnTo>
                      <a:pt x="456" y="426"/>
                    </a:lnTo>
                    <a:lnTo>
                      <a:pt x="456" y="426"/>
                    </a:lnTo>
                    <a:lnTo>
                      <a:pt x="462" y="429"/>
                    </a:lnTo>
                    <a:lnTo>
                      <a:pt x="467" y="434"/>
                    </a:lnTo>
                    <a:lnTo>
                      <a:pt x="470" y="440"/>
                    </a:lnTo>
                    <a:lnTo>
                      <a:pt x="471" y="446"/>
                    </a:lnTo>
                    <a:lnTo>
                      <a:pt x="471" y="446"/>
                    </a:lnTo>
                    <a:lnTo>
                      <a:pt x="470" y="450"/>
                    </a:lnTo>
                    <a:lnTo>
                      <a:pt x="469" y="455"/>
                    </a:lnTo>
                    <a:lnTo>
                      <a:pt x="462" y="475"/>
                    </a:lnTo>
                    <a:lnTo>
                      <a:pt x="462" y="475"/>
                    </a:lnTo>
                    <a:lnTo>
                      <a:pt x="474" y="479"/>
                    </a:lnTo>
                    <a:lnTo>
                      <a:pt x="486" y="484"/>
                    </a:lnTo>
                    <a:lnTo>
                      <a:pt x="497" y="489"/>
                    </a:lnTo>
                    <a:lnTo>
                      <a:pt x="508" y="495"/>
                    </a:lnTo>
                    <a:lnTo>
                      <a:pt x="529" y="508"/>
                    </a:lnTo>
                    <a:lnTo>
                      <a:pt x="547" y="524"/>
                    </a:lnTo>
                    <a:lnTo>
                      <a:pt x="561" y="508"/>
                    </a:lnTo>
                    <a:lnTo>
                      <a:pt x="561" y="508"/>
                    </a:lnTo>
                    <a:lnTo>
                      <a:pt x="565" y="504"/>
                    </a:lnTo>
                    <a:lnTo>
                      <a:pt x="568" y="502"/>
                    </a:lnTo>
                    <a:lnTo>
                      <a:pt x="568" y="502"/>
                    </a:lnTo>
                    <a:lnTo>
                      <a:pt x="575" y="500"/>
                    </a:lnTo>
                    <a:lnTo>
                      <a:pt x="581" y="499"/>
                    </a:lnTo>
                    <a:lnTo>
                      <a:pt x="587" y="501"/>
                    </a:lnTo>
                    <a:lnTo>
                      <a:pt x="593" y="504"/>
                    </a:lnTo>
                    <a:lnTo>
                      <a:pt x="593" y="504"/>
                    </a:lnTo>
                    <a:lnTo>
                      <a:pt x="593" y="504"/>
                    </a:lnTo>
                    <a:lnTo>
                      <a:pt x="605" y="519"/>
                    </a:lnTo>
                    <a:lnTo>
                      <a:pt x="618" y="533"/>
                    </a:lnTo>
                    <a:lnTo>
                      <a:pt x="628" y="549"/>
                    </a:lnTo>
                    <a:lnTo>
                      <a:pt x="639" y="566"/>
                    </a:lnTo>
                    <a:lnTo>
                      <a:pt x="639" y="566"/>
                    </a:lnTo>
                    <a:lnTo>
                      <a:pt x="647" y="582"/>
                    </a:lnTo>
                    <a:lnTo>
                      <a:pt x="656" y="600"/>
                    </a:lnTo>
                    <a:lnTo>
                      <a:pt x="663" y="618"/>
                    </a:lnTo>
                    <a:lnTo>
                      <a:pt x="668" y="635"/>
                    </a:lnTo>
                    <a:lnTo>
                      <a:pt x="668" y="635"/>
                    </a:lnTo>
                    <a:lnTo>
                      <a:pt x="668" y="635"/>
                    </a:lnTo>
                    <a:lnTo>
                      <a:pt x="669" y="642"/>
                    </a:lnTo>
                    <a:lnTo>
                      <a:pt x="667" y="649"/>
                    </a:lnTo>
                    <a:lnTo>
                      <a:pt x="664" y="654"/>
                    </a:lnTo>
                    <a:lnTo>
                      <a:pt x="658" y="658"/>
                    </a:lnTo>
                    <a:lnTo>
                      <a:pt x="658" y="658"/>
                    </a:lnTo>
                    <a:lnTo>
                      <a:pt x="655" y="660"/>
                    </a:lnTo>
                    <a:lnTo>
                      <a:pt x="649" y="661"/>
                    </a:lnTo>
                    <a:lnTo>
                      <a:pt x="629" y="665"/>
                    </a:lnTo>
                    <a:lnTo>
                      <a:pt x="629" y="665"/>
                    </a:lnTo>
                    <a:lnTo>
                      <a:pt x="633" y="690"/>
                    </a:lnTo>
                    <a:lnTo>
                      <a:pt x="634" y="702"/>
                    </a:lnTo>
                    <a:lnTo>
                      <a:pt x="634" y="714"/>
                    </a:lnTo>
                    <a:lnTo>
                      <a:pt x="634" y="714"/>
                    </a:lnTo>
                    <a:close/>
                    <a:moveTo>
                      <a:pt x="689" y="359"/>
                    </a:moveTo>
                    <a:lnTo>
                      <a:pt x="676" y="344"/>
                    </a:lnTo>
                    <a:lnTo>
                      <a:pt x="676" y="344"/>
                    </a:lnTo>
                    <a:lnTo>
                      <a:pt x="665" y="353"/>
                    </a:lnTo>
                    <a:lnTo>
                      <a:pt x="652" y="360"/>
                    </a:lnTo>
                    <a:lnTo>
                      <a:pt x="639" y="367"/>
                    </a:lnTo>
                    <a:lnTo>
                      <a:pt x="626" y="372"/>
                    </a:lnTo>
                    <a:lnTo>
                      <a:pt x="632" y="392"/>
                    </a:lnTo>
                    <a:lnTo>
                      <a:pt x="632" y="392"/>
                    </a:lnTo>
                    <a:lnTo>
                      <a:pt x="634" y="397"/>
                    </a:lnTo>
                    <a:lnTo>
                      <a:pt x="634" y="397"/>
                    </a:lnTo>
                    <a:lnTo>
                      <a:pt x="633" y="401"/>
                    </a:lnTo>
                    <a:lnTo>
                      <a:pt x="631" y="404"/>
                    </a:lnTo>
                    <a:lnTo>
                      <a:pt x="628" y="407"/>
                    </a:lnTo>
                    <a:lnTo>
                      <a:pt x="625" y="409"/>
                    </a:lnTo>
                    <a:lnTo>
                      <a:pt x="625" y="409"/>
                    </a:lnTo>
                    <a:lnTo>
                      <a:pt x="625" y="409"/>
                    </a:lnTo>
                    <a:lnTo>
                      <a:pt x="614" y="411"/>
                    </a:lnTo>
                    <a:lnTo>
                      <a:pt x="602" y="413"/>
                    </a:lnTo>
                    <a:lnTo>
                      <a:pt x="590" y="414"/>
                    </a:lnTo>
                    <a:lnTo>
                      <a:pt x="579" y="414"/>
                    </a:lnTo>
                    <a:lnTo>
                      <a:pt x="579" y="414"/>
                    </a:lnTo>
                    <a:lnTo>
                      <a:pt x="567" y="414"/>
                    </a:lnTo>
                    <a:lnTo>
                      <a:pt x="555" y="413"/>
                    </a:lnTo>
                    <a:lnTo>
                      <a:pt x="544" y="411"/>
                    </a:lnTo>
                    <a:lnTo>
                      <a:pt x="533" y="409"/>
                    </a:lnTo>
                    <a:lnTo>
                      <a:pt x="533" y="409"/>
                    </a:lnTo>
                    <a:lnTo>
                      <a:pt x="533" y="409"/>
                    </a:lnTo>
                    <a:lnTo>
                      <a:pt x="529" y="407"/>
                    </a:lnTo>
                    <a:lnTo>
                      <a:pt x="526" y="404"/>
                    </a:lnTo>
                    <a:lnTo>
                      <a:pt x="525" y="401"/>
                    </a:lnTo>
                    <a:lnTo>
                      <a:pt x="524" y="397"/>
                    </a:lnTo>
                    <a:lnTo>
                      <a:pt x="524" y="397"/>
                    </a:lnTo>
                    <a:lnTo>
                      <a:pt x="525" y="392"/>
                    </a:lnTo>
                    <a:lnTo>
                      <a:pt x="531" y="372"/>
                    </a:lnTo>
                    <a:lnTo>
                      <a:pt x="531" y="372"/>
                    </a:lnTo>
                    <a:lnTo>
                      <a:pt x="517" y="367"/>
                    </a:lnTo>
                    <a:lnTo>
                      <a:pt x="504" y="360"/>
                    </a:lnTo>
                    <a:lnTo>
                      <a:pt x="493" y="353"/>
                    </a:lnTo>
                    <a:lnTo>
                      <a:pt x="482" y="344"/>
                    </a:lnTo>
                    <a:lnTo>
                      <a:pt x="468" y="359"/>
                    </a:lnTo>
                    <a:lnTo>
                      <a:pt x="468" y="359"/>
                    </a:lnTo>
                    <a:lnTo>
                      <a:pt x="466" y="361"/>
                    </a:lnTo>
                    <a:lnTo>
                      <a:pt x="464" y="362"/>
                    </a:lnTo>
                    <a:lnTo>
                      <a:pt x="464" y="362"/>
                    </a:lnTo>
                    <a:lnTo>
                      <a:pt x="460" y="364"/>
                    </a:lnTo>
                    <a:lnTo>
                      <a:pt x="456" y="364"/>
                    </a:lnTo>
                    <a:lnTo>
                      <a:pt x="452" y="363"/>
                    </a:lnTo>
                    <a:lnTo>
                      <a:pt x="449" y="361"/>
                    </a:lnTo>
                    <a:lnTo>
                      <a:pt x="449" y="361"/>
                    </a:lnTo>
                    <a:lnTo>
                      <a:pt x="441" y="352"/>
                    </a:lnTo>
                    <a:lnTo>
                      <a:pt x="434" y="344"/>
                    </a:lnTo>
                    <a:lnTo>
                      <a:pt x="427" y="334"/>
                    </a:lnTo>
                    <a:lnTo>
                      <a:pt x="421" y="324"/>
                    </a:lnTo>
                    <a:lnTo>
                      <a:pt x="421" y="324"/>
                    </a:lnTo>
                    <a:lnTo>
                      <a:pt x="415" y="313"/>
                    </a:lnTo>
                    <a:lnTo>
                      <a:pt x="410" y="303"/>
                    </a:lnTo>
                    <a:lnTo>
                      <a:pt x="406" y="292"/>
                    </a:lnTo>
                    <a:lnTo>
                      <a:pt x="403" y="281"/>
                    </a:lnTo>
                    <a:lnTo>
                      <a:pt x="403" y="281"/>
                    </a:lnTo>
                    <a:lnTo>
                      <a:pt x="403" y="281"/>
                    </a:lnTo>
                    <a:lnTo>
                      <a:pt x="403" y="277"/>
                    </a:lnTo>
                    <a:lnTo>
                      <a:pt x="404" y="273"/>
                    </a:lnTo>
                    <a:lnTo>
                      <a:pt x="406" y="270"/>
                    </a:lnTo>
                    <a:lnTo>
                      <a:pt x="409" y="267"/>
                    </a:lnTo>
                    <a:lnTo>
                      <a:pt x="409" y="267"/>
                    </a:lnTo>
                    <a:lnTo>
                      <a:pt x="414" y="265"/>
                    </a:lnTo>
                    <a:lnTo>
                      <a:pt x="434" y="262"/>
                    </a:lnTo>
                    <a:lnTo>
                      <a:pt x="434" y="262"/>
                    </a:lnTo>
                    <a:lnTo>
                      <a:pt x="432" y="248"/>
                    </a:lnTo>
                    <a:lnTo>
                      <a:pt x="431" y="232"/>
                    </a:lnTo>
                    <a:lnTo>
                      <a:pt x="431" y="232"/>
                    </a:lnTo>
                    <a:lnTo>
                      <a:pt x="432" y="218"/>
                    </a:lnTo>
                    <a:lnTo>
                      <a:pt x="434" y="204"/>
                    </a:lnTo>
                    <a:lnTo>
                      <a:pt x="414" y="201"/>
                    </a:lnTo>
                    <a:lnTo>
                      <a:pt x="414" y="201"/>
                    </a:lnTo>
                    <a:lnTo>
                      <a:pt x="409" y="199"/>
                    </a:lnTo>
                    <a:lnTo>
                      <a:pt x="409" y="199"/>
                    </a:lnTo>
                    <a:lnTo>
                      <a:pt x="406" y="196"/>
                    </a:lnTo>
                    <a:lnTo>
                      <a:pt x="404" y="192"/>
                    </a:lnTo>
                    <a:lnTo>
                      <a:pt x="403" y="188"/>
                    </a:lnTo>
                    <a:lnTo>
                      <a:pt x="403" y="184"/>
                    </a:lnTo>
                    <a:lnTo>
                      <a:pt x="403" y="185"/>
                    </a:lnTo>
                    <a:lnTo>
                      <a:pt x="403" y="185"/>
                    </a:lnTo>
                    <a:lnTo>
                      <a:pt x="406" y="174"/>
                    </a:lnTo>
                    <a:lnTo>
                      <a:pt x="410" y="163"/>
                    </a:lnTo>
                    <a:lnTo>
                      <a:pt x="415" y="153"/>
                    </a:lnTo>
                    <a:lnTo>
                      <a:pt x="421" y="142"/>
                    </a:lnTo>
                    <a:lnTo>
                      <a:pt x="421" y="142"/>
                    </a:lnTo>
                    <a:lnTo>
                      <a:pt x="427" y="132"/>
                    </a:lnTo>
                    <a:lnTo>
                      <a:pt x="434" y="122"/>
                    </a:lnTo>
                    <a:lnTo>
                      <a:pt x="441" y="114"/>
                    </a:lnTo>
                    <a:lnTo>
                      <a:pt x="449" y="104"/>
                    </a:lnTo>
                    <a:lnTo>
                      <a:pt x="449" y="104"/>
                    </a:lnTo>
                    <a:lnTo>
                      <a:pt x="452" y="102"/>
                    </a:lnTo>
                    <a:lnTo>
                      <a:pt x="456" y="101"/>
                    </a:lnTo>
                    <a:lnTo>
                      <a:pt x="460" y="101"/>
                    </a:lnTo>
                    <a:lnTo>
                      <a:pt x="464" y="103"/>
                    </a:lnTo>
                    <a:lnTo>
                      <a:pt x="464" y="103"/>
                    </a:lnTo>
                    <a:lnTo>
                      <a:pt x="466" y="104"/>
                    </a:lnTo>
                    <a:lnTo>
                      <a:pt x="468" y="107"/>
                    </a:lnTo>
                    <a:lnTo>
                      <a:pt x="482" y="122"/>
                    </a:lnTo>
                    <a:lnTo>
                      <a:pt x="482" y="122"/>
                    </a:lnTo>
                    <a:lnTo>
                      <a:pt x="493" y="113"/>
                    </a:lnTo>
                    <a:lnTo>
                      <a:pt x="504" y="106"/>
                    </a:lnTo>
                    <a:lnTo>
                      <a:pt x="517" y="98"/>
                    </a:lnTo>
                    <a:lnTo>
                      <a:pt x="531" y="93"/>
                    </a:lnTo>
                    <a:lnTo>
                      <a:pt x="525" y="74"/>
                    </a:lnTo>
                    <a:lnTo>
                      <a:pt x="525" y="74"/>
                    </a:lnTo>
                    <a:lnTo>
                      <a:pt x="524" y="69"/>
                    </a:lnTo>
                    <a:lnTo>
                      <a:pt x="524" y="69"/>
                    </a:lnTo>
                    <a:lnTo>
                      <a:pt x="525" y="65"/>
                    </a:lnTo>
                    <a:lnTo>
                      <a:pt x="526" y="62"/>
                    </a:lnTo>
                    <a:lnTo>
                      <a:pt x="529" y="58"/>
                    </a:lnTo>
                    <a:lnTo>
                      <a:pt x="533" y="56"/>
                    </a:lnTo>
                    <a:lnTo>
                      <a:pt x="533" y="56"/>
                    </a:lnTo>
                    <a:lnTo>
                      <a:pt x="533" y="56"/>
                    </a:lnTo>
                    <a:lnTo>
                      <a:pt x="544" y="54"/>
                    </a:lnTo>
                    <a:lnTo>
                      <a:pt x="555" y="52"/>
                    </a:lnTo>
                    <a:lnTo>
                      <a:pt x="567" y="51"/>
                    </a:lnTo>
                    <a:lnTo>
                      <a:pt x="579" y="51"/>
                    </a:lnTo>
                    <a:lnTo>
                      <a:pt x="579" y="51"/>
                    </a:lnTo>
                    <a:lnTo>
                      <a:pt x="590" y="51"/>
                    </a:lnTo>
                    <a:lnTo>
                      <a:pt x="602" y="52"/>
                    </a:lnTo>
                    <a:lnTo>
                      <a:pt x="614" y="54"/>
                    </a:lnTo>
                    <a:lnTo>
                      <a:pt x="625" y="56"/>
                    </a:lnTo>
                    <a:lnTo>
                      <a:pt x="625" y="56"/>
                    </a:lnTo>
                    <a:lnTo>
                      <a:pt x="625" y="56"/>
                    </a:lnTo>
                    <a:lnTo>
                      <a:pt x="628" y="58"/>
                    </a:lnTo>
                    <a:lnTo>
                      <a:pt x="631" y="62"/>
                    </a:lnTo>
                    <a:lnTo>
                      <a:pt x="633" y="65"/>
                    </a:lnTo>
                    <a:lnTo>
                      <a:pt x="634" y="69"/>
                    </a:lnTo>
                    <a:lnTo>
                      <a:pt x="634" y="69"/>
                    </a:lnTo>
                    <a:lnTo>
                      <a:pt x="632" y="74"/>
                    </a:lnTo>
                    <a:lnTo>
                      <a:pt x="626" y="93"/>
                    </a:lnTo>
                    <a:lnTo>
                      <a:pt x="626" y="93"/>
                    </a:lnTo>
                    <a:lnTo>
                      <a:pt x="639" y="98"/>
                    </a:lnTo>
                    <a:lnTo>
                      <a:pt x="652" y="106"/>
                    </a:lnTo>
                    <a:lnTo>
                      <a:pt x="665" y="113"/>
                    </a:lnTo>
                    <a:lnTo>
                      <a:pt x="676" y="122"/>
                    </a:lnTo>
                    <a:lnTo>
                      <a:pt x="689" y="107"/>
                    </a:lnTo>
                    <a:lnTo>
                      <a:pt x="689" y="107"/>
                    </a:lnTo>
                    <a:lnTo>
                      <a:pt x="693" y="103"/>
                    </a:lnTo>
                    <a:lnTo>
                      <a:pt x="693" y="103"/>
                    </a:lnTo>
                    <a:lnTo>
                      <a:pt x="696" y="101"/>
                    </a:lnTo>
                    <a:lnTo>
                      <a:pt x="701" y="101"/>
                    </a:lnTo>
                    <a:lnTo>
                      <a:pt x="705" y="102"/>
                    </a:lnTo>
                    <a:lnTo>
                      <a:pt x="708" y="104"/>
                    </a:lnTo>
                    <a:lnTo>
                      <a:pt x="708" y="104"/>
                    </a:lnTo>
                    <a:lnTo>
                      <a:pt x="708" y="104"/>
                    </a:lnTo>
                    <a:lnTo>
                      <a:pt x="716" y="114"/>
                    </a:lnTo>
                    <a:lnTo>
                      <a:pt x="723" y="122"/>
                    </a:lnTo>
                    <a:lnTo>
                      <a:pt x="730" y="132"/>
                    </a:lnTo>
                    <a:lnTo>
                      <a:pt x="736" y="142"/>
                    </a:lnTo>
                    <a:lnTo>
                      <a:pt x="736" y="142"/>
                    </a:lnTo>
                    <a:lnTo>
                      <a:pt x="741" y="153"/>
                    </a:lnTo>
                    <a:lnTo>
                      <a:pt x="747" y="163"/>
                    </a:lnTo>
                    <a:lnTo>
                      <a:pt x="751" y="174"/>
                    </a:lnTo>
                    <a:lnTo>
                      <a:pt x="754" y="184"/>
                    </a:lnTo>
                    <a:lnTo>
                      <a:pt x="755" y="184"/>
                    </a:lnTo>
                    <a:lnTo>
                      <a:pt x="755" y="184"/>
                    </a:lnTo>
                    <a:lnTo>
                      <a:pt x="755" y="188"/>
                    </a:lnTo>
                    <a:lnTo>
                      <a:pt x="754" y="192"/>
                    </a:lnTo>
                    <a:lnTo>
                      <a:pt x="752" y="196"/>
                    </a:lnTo>
                    <a:lnTo>
                      <a:pt x="748" y="199"/>
                    </a:lnTo>
                    <a:lnTo>
                      <a:pt x="748" y="199"/>
                    </a:lnTo>
                    <a:lnTo>
                      <a:pt x="743" y="201"/>
                    </a:lnTo>
                    <a:lnTo>
                      <a:pt x="723" y="204"/>
                    </a:lnTo>
                    <a:lnTo>
                      <a:pt x="723" y="204"/>
                    </a:lnTo>
                    <a:lnTo>
                      <a:pt x="725" y="218"/>
                    </a:lnTo>
                    <a:lnTo>
                      <a:pt x="726" y="232"/>
                    </a:lnTo>
                    <a:lnTo>
                      <a:pt x="726" y="232"/>
                    </a:lnTo>
                    <a:lnTo>
                      <a:pt x="725" y="248"/>
                    </a:lnTo>
                    <a:lnTo>
                      <a:pt x="723" y="262"/>
                    </a:lnTo>
                    <a:lnTo>
                      <a:pt x="743" y="265"/>
                    </a:lnTo>
                    <a:lnTo>
                      <a:pt x="743" y="265"/>
                    </a:lnTo>
                    <a:lnTo>
                      <a:pt x="748" y="267"/>
                    </a:lnTo>
                    <a:lnTo>
                      <a:pt x="748" y="267"/>
                    </a:lnTo>
                    <a:lnTo>
                      <a:pt x="752" y="270"/>
                    </a:lnTo>
                    <a:lnTo>
                      <a:pt x="754" y="273"/>
                    </a:lnTo>
                    <a:lnTo>
                      <a:pt x="755" y="277"/>
                    </a:lnTo>
                    <a:lnTo>
                      <a:pt x="755" y="281"/>
                    </a:lnTo>
                    <a:lnTo>
                      <a:pt x="754" y="281"/>
                    </a:lnTo>
                    <a:lnTo>
                      <a:pt x="754" y="281"/>
                    </a:lnTo>
                    <a:lnTo>
                      <a:pt x="751" y="292"/>
                    </a:lnTo>
                    <a:lnTo>
                      <a:pt x="747" y="303"/>
                    </a:lnTo>
                    <a:lnTo>
                      <a:pt x="741" y="313"/>
                    </a:lnTo>
                    <a:lnTo>
                      <a:pt x="736" y="323"/>
                    </a:lnTo>
                    <a:lnTo>
                      <a:pt x="736" y="323"/>
                    </a:lnTo>
                    <a:lnTo>
                      <a:pt x="730" y="334"/>
                    </a:lnTo>
                    <a:lnTo>
                      <a:pt x="723" y="344"/>
                    </a:lnTo>
                    <a:lnTo>
                      <a:pt x="716" y="352"/>
                    </a:lnTo>
                    <a:lnTo>
                      <a:pt x="708" y="361"/>
                    </a:lnTo>
                    <a:lnTo>
                      <a:pt x="708" y="361"/>
                    </a:lnTo>
                    <a:lnTo>
                      <a:pt x="708" y="361"/>
                    </a:lnTo>
                    <a:lnTo>
                      <a:pt x="705" y="363"/>
                    </a:lnTo>
                    <a:lnTo>
                      <a:pt x="701" y="364"/>
                    </a:lnTo>
                    <a:lnTo>
                      <a:pt x="696" y="364"/>
                    </a:lnTo>
                    <a:lnTo>
                      <a:pt x="693" y="362"/>
                    </a:lnTo>
                    <a:lnTo>
                      <a:pt x="693" y="362"/>
                    </a:lnTo>
                    <a:lnTo>
                      <a:pt x="689" y="359"/>
                    </a:lnTo>
                    <a:lnTo>
                      <a:pt x="689" y="359"/>
                    </a:lnTo>
                    <a:close/>
                    <a:moveTo>
                      <a:pt x="1086" y="540"/>
                    </a:moveTo>
                    <a:lnTo>
                      <a:pt x="1086" y="540"/>
                    </a:lnTo>
                    <a:lnTo>
                      <a:pt x="1085" y="553"/>
                    </a:lnTo>
                    <a:lnTo>
                      <a:pt x="1083" y="566"/>
                    </a:lnTo>
                    <a:lnTo>
                      <a:pt x="1081" y="577"/>
                    </a:lnTo>
                    <a:lnTo>
                      <a:pt x="1078" y="589"/>
                    </a:lnTo>
                    <a:lnTo>
                      <a:pt x="1078" y="589"/>
                    </a:lnTo>
                    <a:lnTo>
                      <a:pt x="1078" y="589"/>
                    </a:lnTo>
                    <a:lnTo>
                      <a:pt x="1076" y="593"/>
                    </a:lnTo>
                    <a:lnTo>
                      <a:pt x="1073" y="595"/>
                    </a:lnTo>
                    <a:lnTo>
                      <a:pt x="1069" y="597"/>
                    </a:lnTo>
                    <a:lnTo>
                      <a:pt x="1065" y="598"/>
                    </a:lnTo>
                    <a:lnTo>
                      <a:pt x="1065" y="598"/>
                    </a:lnTo>
                    <a:lnTo>
                      <a:pt x="1062" y="597"/>
                    </a:lnTo>
                    <a:lnTo>
                      <a:pt x="1059" y="596"/>
                    </a:lnTo>
                    <a:lnTo>
                      <a:pt x="1039" y="589"/>
                    </a:lnTo>
                    <a:lnTo>
                      <a:pt x="1039" y="589"/>
                    </a:lnTo>
                    <a:lnTo>
                      <a:pt x="1033" y="603"/>
                    </a:lnTo>
                    <a:lnTo>
                      <a:pt x="1025" y="616"/>
                    </a:lnTo>
                    <a:lnTo>
                      <a:pt x="1025" y="616"/>
                    </a:lnTo>
                    <a:lnTo>
                      <a:pt x="1016" y="629"/>
                    </a:lnTo>
                    <a:lnTo>
                      <a:pt x="1006" y="640"/>
                    </a:lnTo>
                    <a:lnTo>
                      <a:pt x="1022" y="655"/>
                    </a:lnTo>
                    <a:lnTo>
                      <a:pt x="1022" y="655"/>
                    </a:lnTo>
                    <a:lnTo>
                      <a:pt x="1024" y="657"/>
                    </a:lnTo>
                    <a:lnTo>
                      <a:pt x="1025" y="660"/>
                    </a:lnTo>
                    <a:lnTo>
                      <a:pt x="1025" y="660"/>
                    </a:lnTo>
                    <a:lnTo>
                      <a:pt x="1026" y="664"/>
                    </a:lnTo>
                    <a:lnTo>
                      <a:pt x="1026" y="668"/>
                    </a:lnTo>
                    <a:lnTo>
                      <a:pt x="1025" y="672"/>
                    </a:lnTo>
                    <a:lnTo>
                      <a:pt x="1023" y="675"/>
                    </a:lnTo>
                    <a:lnTo>
                      <a:pt x="1023" y="675"/>
                    </a:lnTo>
                    <a:lnTo>
                      <a:pt x="1023" y="675"/>
                    </a:lnTo>
                    <a:lnTo>
                      <a:pt x="1014" y="683"/>
                    </a:lnTo>
                    <a:lnTo>
                      <a:pt x="1003" y="691"/>
                    </a:lnTo>
                    <a:lnTo>
                      <a:pt x="993" y="698"/>
                    </a:lnTo>
                    <a:lnTo>
                      <a:pt x="982" y="704"/>
                    </a:lnTo>
                    <a:lnTo>
                      <a:pt x="982" y="704"/>
                    </a:lnTo>
                    <a:lnTo>
                      <a:pt x="971" y="709"/>
                    </a:lnTo>
                    <a:lnTo>
                      <a:pt x="958" y="714"/>
                    </a:lnTo>
                    <a:lnTo>
                      <a:pt x="947" y="718"/>
                    </a:lnTo>
                    <a:lnTo>
                      <a:pt x="935" y="721"/>
                    </a:lnTo>
                    <a:lnTo>
                      <a:pt x="935" y="721"/>
                    </a:lnTo>
                    <a:lnTo>
                      <a:pt x="935" y="721"/>
                    </a:lnTo>
                    <a:lnTo>
                      <a:pt x="931" y="721"/>
                    </a:lnTo>
                    <a:lnTo>
                      <a:pt x="927" y="719"/>
                    </a:lnTo>
                    <a:lnTo>
                      <a:pt x="924" y="717"/>
                    </a:lnTo>
                    <a:lnTo>
                      <a:pt x="921" y="713"/>
                    </a:lnTo>
                    <a:lnTo>
                      <a:pt x="921" y="713"/>
                    </a:lnTo>
                    <a:lnTo>
                      <a:pt x="919" y="708"/>
                    </a:lnTo>
                    <a:lnTo>
                      <a:pt x="916" y="686"/>
                    </a:lnTo>
                    <a:lnTo>
                      <a:pt x="916" y="686"/>
                    </a:lnTo>
                    <a:lnTo>
                      <a:pt x="901" y="688"/>
                    </a:lnTo>
                    <a:lnTo>
                      <a:pt x="886" y="688"/>
                    </a:lnTo>
                    <a:lnTo>
                      <a:pt x="870" y="687"/>
                    </a:lnTo>
                    <a:lnTo>
                      <a:pt x="855" y="684"/>
                    </a:lnTo>
                    <a:lnTo>
                      <a:pt x="850" y="705"/>
                    </a:lnTo>
                    <a:lnTo>
                      <a:pt x="850" y="705"/>
                    </a:lnTo>
                    <a:lnTo>
                      <a:pt x="848" y="710"/>
                    </a:lnTo>
                    <a:lnTo>
                      <a:pt x="848" y="710"/>
                    </a:lnTo>
                    <a:lnTo>
                      <a:pt x="845" y="713"/>
                    </a:lnTo>
                    <a:lnTo>
                      <a:pt x="842" y="715"/>
                    </a:lnTo>
                    <a:lnTo>
                      <a:pt x="837" y="716"/>
                    </a:lnTo>
                    <a:lnTo>
                      <a:pt x="833" y="716"/>
                    </a:lnTo>
                    <a:lnTo>
                      <a:pt x="833" y="716"/>
                    </a:lnTo>
                    <a:lnTo>
                      <a:pt x="833" y="716"/>
                    </a:lnTo>
                    <a:lnTo>
                      <a:pt x="821" y="712"/>
                    </a:lnTo>
                    <a:lnTo>
                      <a:pt x="810" y="707"/>
                    </a:lnTo>
                    <a:lnTo>
                      <a:pt x="799" y="701"/>
                    </a:lnTo>
                    <a:lnTo>
                      <a:pt x="789" y="695"/>
                    </a:lnTo>
                    <a:lnTo>
                      <a:pt x="789" y="695"/>
                    </a:lnTo>
                    <a:lnTo>
                      <a:pt x="777" y="687"/>
                    </a:lnTo>
                    <a:lnTo>
                      <a:pt x="768" y="680"/>
                    </a:lnTo>
                    <a:lnTo>
                      <a:pt x="759" y="672"/>
                    </a:lnTo>
                    <a:lnTo>
                      <a:pt x="750" y="663"/>
                    </a:lnTo>
                    <a:lnTo>
                      <a:pt x="750" y="663"/>
                    </a:lnTo>
                    <a:lnTo>
                      <a:pt x="750" y="663"/>
                    </a:lnTo>
                    <a:lnTo>
                      <a:pt x="748" y="660"/>
                    </a:lnTo>
                    <a:lnTo>
                      <a:pt x="747" y="655"/>
                    </a:lnTo>
                    <a:lnTo>
                      <a:pt x="748" y="651"/>
                    </a:lnTo>
                    <a:lnTo>
                      <a:pt x="750" y="647"/>
                    </a:lnTo>
                    <a:lnTo>
                      <a:pt x="750" y="647"/>
                    </a:lnTo>
                    <a:lnTo>
                      <a:pt x="751" y="645"/>
                    </a:lnTo>
                    <a:lnTo>
                      <a:pt x="753" y="642"/>
                    </a:lnTo>
                    <a:lnTo>
                      <a:pt x="770" y="629"/>
                    </a:lnTo>
                    <a:lnTo>
                      <a:pt x="770" y="629"/>
                    </a:lnTo>
                    <a:lnTo>
                      <a:pt x="761" y="617"/>
                    </a:lnTo>
                    <a:lnTo>
                      <a:pt x="753" y="604"/>
                    </a:lnTo>
                    <a:lnTo>
                      <a:pt x="747" y="589"/>
                    </a:lnTo>
                    <a:lnTo>
                      <a:pt x="741" y="575"/>
                    </a:lnTo>
                    <a:lnTo>
                      <a:pt x="721" y="581"/>
                    </a:lnTo>
                    <a:lnTo>
                      <a:pt x="721" y="581"/>
                    </a:lnTo>
                    <a:lnTo>
                      <a:pt x="719" y="582"/>
                    </a:lnTo>
                    <a:lnTo>
                      <a:pt x="716" y="582"/>
                    </a:lnTo>
                    <a:lnTo>
                      <a:pt x="716" y="582"/>
                    </a:lnTo>
                    <a:lnTo>
                      <a:pt x="711" y="581"/>
                    </a:lnTo>
                    <a:lnTo>
                      <a:pt x="708" y="579"/>
                    </a:lnTo>
                    <a:lnTo>
                      <a:pt x="705" y="576"/>
                    </a:lnTo>
                    <a:lnTo>
                      <a:pt x="703" y="572"/>
                    </a:lnTo>
                    <a:lnTo>
                      <a:pt x="703" y="572"/>
                    </a:lnTo>
                    <a:lnTo>
                      <a:pt x="701" y="560"/>
                    </a:lnTo>
                    <a:lnTo>
                      <a:pt x="700" y="547"/>
                    </a:lnTo>
                    <a:lnTo>
                      <a:pt x="699" y="535"/>
                    </a:lnTo>
                    <a:lnTo>
                      <a:pt x="700" y="523"/>
                    </a:lnTo>
                    <a:lnTo>
                      <a:pt x="700" y="523"/>
                    </a:lnTo>
                    <a:lnTo>
                      <a:pt x="701" y="511"/>
                    </a:lnTo>
                    <a:lnTo>
                      <a:pt x="702" y="497"/>
                    </a:lnTo>
                    <a:lnTo>
                      <a:pt x="705" y="486"/>
                    </a:lnTo>
                    <a:lnTo>
                      <a:pt x="708" y="474"/>
                    </a:lnTo>
                    <a:lnTo>
                      <a:pt x="708" y="474"/>
                    </a:lnTo>
                    <a:lnTo>
                      <a:pt x="708" y="474"/>
                    </a:lnTo>
                    <a:lnTo>
                      <a:pt x="710" y="470"/>
                    </a:lnTo>
                    <a:lnTo>
                      <a:pt x="713" y="468"/>
                    </a:lnTo>
                    <a:lnTo>
                      <a:pt x="717" y="466"/>
                    </a:lnTo>
                    <a:lnTo>
                      <a:pt x="721" y="465"/>
                    </a:lnTo>
                    <a:lnTo>
                      <a:pt x="721" y="465"/>
                    </a:lnTo>
                    <a:lnTo>
                      <a:pt x="726" y="467"/>
                    </a:lnTo>
                    <a:lnTo>
                      <a:pt x="747" y="474"/>
                    </a:lnTo>
                    <a:lnTo>
                      <a:pt x="747" y="474"/>
                    </a:lnTo>
                    <a:lnTo>
                      <a:pt x="753" y="460"/>
                    </a:lnTo>
                    <a:lnTo>
                      <a:pt x="760" y="447"/>
                    </a:lnTo>
                    <a:lnTo>
                      <a:pt x="760" y="447"/>
                    </a:lnTo>
                    <a:lnTo>
                      <a:pt x="769" y="434"/>
                    </a:lnTo>
                    <a:lnTo>
                      <a:pt x="779" y="423"/>
                    </a:lnTo>
                    <a:lnTo>
                      <a:pt x="764" y="408"/>
                    </a:lnTo>
                    <a:lnTo>
                      <a:pt x="764" y="408"/>
                    </a:lnTo>
                    <a:lnTo>
                      <a:pt x="760" y="403"/>
                    </a:lnTo>
                    <a:lnTo>
                      <a:pt x="760" y="403"/>
                    </a:lnTo>
                    <a:lnTo>
                      <a:pt x="759" y="399"/>
                    </a:lnTo>
                    <a:lnTo>
                      <a:pt x="759" y="395"/>
                    </a:lnTo>
                    <a:lnTo>
                      <a:pt x="760" y="391"/>
                    </a:lnTo>
                    <a:lnTo>
                      <a:pt x="763" y="388"/>
                    </a:lnTo>
                    <a:lnTo>
                      <a:pt x="763" y="388"/>
                    </a:lnTo>
                    <a:lnTo>
                      <a:pt x="763" y="388"/>
                    </a:lnTo>
                    <a:lnTo>
                      <a:pt x="772" y="380"/>
                    </a:lnTo>
                    <a:lnTo>
                      <a:pt x="782" y="372"/>
                    </a:lnTo>
                    <a:lnTo>
                      <a:pt x="793" y="365"/>
                    </a:lnTo>
                    <a:lnTo>
                      <a:pt x="804" y="359"/>
                    </a:lnTo>
                    <a:lnTo>
                      <a:pt x="804" y="359"/>
                    </a:lnTo>
                    <a:lnTo>
                      <a:pt x="815" y="354"/>
                    </a:lnTo>
                    <a:lnTo>
                      <a:pt x="826" y="349"/>
                    </a:lnTo>
                    <a:lnTo>
                      <a:pt x="839" y="346"/>
                    </a:lnTo>
                    <a:lnTo>
                      <a:pt x="850" y="343"/>
                    </a:lnTo>
                    <a:lnTo>
                      <a:pt x="850" y="343"/>
                    </a:lnTo>
                    <a:lnTo>
                      <a:pt x="854" y="343"/>
                    </a:lnTo>
                    <a:lnTo>
                      <a:pt x="858" y="344"/>
                    </a:lnTo>
                    <a:lnTo>
                      <a:pt x="862" y="346"/>
                    </a:lnTo>
                    <a:lnTo>
                      <a:pt x="864" y="350"/>
                    </a:lnTo>
                    <a:lnTo>
                      <a:pt x="864" y="350"/>
                    </a:lnTo>
                    <a:lnTo>
                      <a:pt x="865" y="352"/>
                    </a:lnTo>
                    <a:lnTo>
                      <a:pt x="866" y="355"/>
                    </a:lnTo>
                    <a:lnTo>
                      <a:pt x="869" y="377"/>
                    </a:lnTo>
                    <a:lnTo>
                      <a:pt x="869" y="377"/>
                    </a:lnTo>
                    <a:lnTo>
                      <a:pt x="885" y="374"/>
                    </a:lnTo>
                    <a:lnTo>
                      <a:pt x="900" y="374"/>
                    </a:lnTo>
                    <a:lnTo>
                      <a:pt x="915" y="377"/>
                    </a:lnTo>
                    <a:lnTo>
                      <a:pt x="931" y="379"/>
                    </a:lnTo>
                    <a:lnTo>
                      <a:pt x="936" y="358"/>
                    </a:lnTo>
                    <a:lnTo>
                      <a:pt x="936" y="358"/>
                    </a:lnTo>
                    <a:lnTo>
                      <a:pt x="936" y="356"/>
                    </a:lnTo>
                    <a:lnTo>
                      <a:pt x="938" y="353"/>
                    </a:lnTo>
                    <a:lnTo>
                      <a:pt x="938" y="353"/>
                    </a:lnTo>
                    <a:lnTo>
                      <a:pt x="940" y="350"/>
                    </a:lnTo>
                    <a:lnTo>
                      <a:pt x="944" y="348"/>
                    </a:lnTo>
                    <a:lnTo>
                      <a:pt x="948" y="347"/>
                    </a:lnTo>
                    <a:lnTo>
                      <a:pt x="952" y="347"/>
                    </a:lnTo>
                    <a:lnTo>
                      <a:pt x="952" y="347"/>
                    </a:lnTo>
                    <a:lnTo>
                      <a:pt x="952" y="347"/>
                    </a:lnTo>
                    <a:lnTo>
                      <a:pt x="963" y="351"/>
                    </a:lnTo>
                    <a:lnTo>
                      <a:pt x="976" y="356"/>
                    </a:lnTo>
                    <a:lnTo>
                      <a:pt x="986" y="362"/>
                    </a:lnTo>
                    <a:lnTo>
                      <a:pt x="997" y="368"/>
                    </a:lnTo>
                    <a:lnTo>
                      <a:pt x="997" y="368"/>
                    </a:lnTo>
                    <a:lnTo>
                      <a:pt x="1007" y="376"/>
                    </a:lnTo>
                    <a:lnTo>
                      <a:pt x="1018" y="384"/>
                    </a:lnTo>
                    <a:lnTo>
                      <a:pt x="1027" y="392"/>
                    </a:lnTo>
                    <a:lnTo>
                      <a:pt x="1035" y="400"/>
                    </a:lnTo>
                    <a:lnTo>
                      <a:pt x="1035" y="400"/>
                    </a:lnTo>
                    <a:lnTo>
                      <a:pt x="1035" y="400"/>
                    </a:lnTo>
                    <a:lnTo>
                      <a:pt x="1037" y="404"/>
                    </a:lnTo>
                    <a:lnTo>
                      <a:pt x="1038" y="408"/>
                    </a:lnTo>
                    <a:lnTo>
                      <a:pt x="1038" y="412"/>
                    </a:lnTo>
                    <a:lnTo>
                      <a:pt x="1036" y="416"/>
                    </a:lnTo>
                    <a:lnTo>
                      <a:pt x="1036" y="416"/>
                    </a:lnTo>
                    <a:lnTo>
                      <a:pt x="1032" y="421"/>
                    </a:lnTo>
                    <a:lnTo>
                      <a:pt x="1016" y="434"/>
                    </a:lnTo>
                    <a:lnTo>
                      <a:pt x="1016" y="434"/>
                    </a:lnTo>
                    <a:lnTo>
                      <a:pt x="1025" y="446"/>
                    </a:lnTo>
                    <a:lnTo>
                      <a:pt x="1032" y="459"/>
                    </a:lnTo>
                    <a:lnTo>
                      <a:pt x="1038" y="474"/>
                    </a:lnTo>
                    <a:lnTo>
                      <a:pt x="1043" y="488"/>
                    </a:lnTo>
                    <a:lnTo>
                      <a:pt x="1064" y="482"/>
                    </a:lnTo>
                    <a:lnTo>
                      <a:pt x="1064" y="482"/>
                    </a:lnTo>
                    <a:lnTo>
                      <a:pt x="1067" y="481"/>
                    </a:lnTo>
                    <a:lnTo>
                      <a:pt x="1070" y="481"/>
                    </a:lnTo>
                    <a:lnTo>
                      <a:pt x="1070" y="481"/>
                    </a:lnTo>
                    <a:lnTo>
                      <a:pt x="1074" y="482"/>
                    </a:lnTo>
                    <a:lnTo>
                      <a:pt x="1078" y="484"/>
                    </a:lnTo>
                    <a:lnTo>
                      <a:pt x="1081" y="487"/>
                    </a:lnTo>
                    <a:lnTo>
                      <a:pt x="1082" y="491"/>
                    </a:lnTo>
                    <a:lnTo>
                      <a:pt x="1082" y="491"/>
                    </a:lnTo>
                    <a:lnTo>
                      <a:pt x="1082" y="491"/>
                    </a:lnTo>
                    <a:lnTo>
                      <a:pt x="1084" y="503"/>
                    </a:lnTo>
                    <a:lnTo>
                      <a:pt x="1086" y="516"/>
                    </a:lnTo>
                    <a:lnTo>
                      <a:pt x="1086" y="528"/>
                    </a:lnTo>
                    <a:lnTo>
                      <a:pt x="1086" y="540"/>
                    </a:lnTo>
                    <a:lnTo>
                      <a:pt x="1086" y="5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grpSp>
        <p:grpSp>
          <p:nvGrpSpPr>
            <p:cNvPr id="100" name="図形グループ 99"/>
            <p:cNvGrpSpPr/>
            <p:nvPr/>
          </p:nvGrpSpPr>
          <p:grpSpPr>
            <a:xfrm>
              <a:off x="6725930" y="146606"/>
              <a:ext cx="1167047" cy="1167667"/>
              <a:chOff x="6527188" y="1873634"/>
              <a:chExt cx="1167047" cy="1167667"/>
            </a:xfrm>
          </p:grpSpPr>
          <p:sp>
            <p:nvSpPr>
              <p:cNvPr id="101" name="Oval 190"/>
              <p:cNvSpPr/>
              <p:nvPr/>
            </p:nvSpPr>
            <p:spPr>
              <a:xfrm>
                <a:off x="6597083" y="1929762"/>
                <a:ext cx="1044348" cy="1044348"/>
              </a:xfrm>
              <a:prstGeom prst="ellipse">
                <a:avLst/>
              </a:prstGeom>
              <a:blipFill dpi="0" rotWithShape="1">
                <a:blip r:embed="rId3" cstate="screen">
                  <a:alphaModFix amt="15000"/>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102" name="ドーナツ 101"/>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spTree>
    <p:extLst>
      <p:ext uri="{BB962C8B-B14F-4D97-AF65-F5344CB8AC3E}">
        <p14:creationId xmlns:p14="http://schemas.microsoft.com/office/powerpoint/2010/main" val="7958102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500"/>
                                        <p:tgtEl>
                                          <p:spTgt spid="7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500"/>
                                        <p:tgtEl>
                                          <p:spTgt spid="7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500"/>
                                        <p:tgtEl>
                                          <p:spTgt spid="7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500"/>
                                        <p:tgtEl>
                                          <p:spTgt spid="8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500"/>
                                        <p:tgtEl>
                                          <p:spTgt spid="8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fade">
                                      <p:cBhvr>
                                        <p:cTn id="46" dur="500"/>
                                        <p:tgtEl>
                                          <p:spTgt spid="82"/>
                                        </p:tgtEl>
                                      </p:cBhvr>
                                    </p:animEffect>
                                  </p:childTnLst>
                                </p:cTn>
                              </p:par>
                              <p:par>
                                <p:cTn id="47" presetID="10" presetClass="entr" presetSubtype="0" fill="hold" nodeType="with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fade">
                                      <p:cBhvr>
                                        <p:cTn id="49" dur="500"/>
                                        <p:tgtEl>
                                          <p:spTgt spid="84"/>
                                        </p:tgtEl>
                                      </p:cBhvr>
                                    </p:animEffect>
                                  </p:childTnLst>
                                </p:cTn>
                              </p:par>
                              <p:par>
                                <p:cTn id="50" presetID="10" presetClass="entr" presetSubtype="0" fill="hold" nodeType="with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fade">
                                      <p:cBhvr>
                                        <p:cTn id="52" dur="500"/>
                                        <p:tgtEl>
                                          <p:spTgt spid="85"/>
                                        </p:tgtEl>
                                      </p:cBhvr>
                                    </p:animEffect>
                                  </p:childTnLst>
                                </p:cTn>
                              </p:par>
                              <p:par>
                                <p:cTn id="53" presetID="10" presetClass="entr" presetSubtype="0"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500"/>
                                        <p:tgtEl>
                                          <p:spTgt spid="8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7"/>
                                        </p:tgtEl>
                                        <p:attrNameLst>
                                          <p:attrName>style.visibility</p:attrName>
                                        </p:attrNameLst>
                                      </p:cBhvr>
                                      <p:to>
                                        <p:strVal val="visible"/>
                                      </p:to>
                                    </p:set>
                                    <p:animEffect transition="in" filter="fade">
                                      <p:cBhvr>
                                        <p:cTn id="58" dur="500"/>
                                        <p:tgtEl>
                                          <p:spTgt spid="8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8"/>
                                        </p:tgtEl>
                                        <p:attrNameLst>
                                          <p:attrName>style.visibility</p:attrName>
                                        </p:attrNameLst>
                                      </p:cBhvr>
                                      <p:to>
                                        <p:strVal val="visible"/>
                                      </p:to>
                                    </p:set>
                                    <p:animEffect transition="in" filter="fade">
                                      <p:cBhvr>
                                        <p:cTn id="61" dur="500"/>
                                        <p:tgtEl>
                                          <p:spTgt spid="88"/>
                                        </p:tgtEl>
                                      </p:cBhvr>
                                    </p:animEffect>
                                  </p:childTnLst>
                                </p:cTn>
                              </p:par>
                              <p:par>
                                <p:cTn id="62" presetID="10" presetClass="entr" presetSubtype="0" fill="hold"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fade">
                                      <p:cBhvr>
                                        <p:cTn id="64" dur="500"/>
                                        <p:tgtEl>
                                          <p:spTgt spid="89"/>
                                        </p:tgtEl>
                                      </p:cBhvr>
                                    </p:animEffect>
                                  </p:childTnLst>
                                </p:cTn>
                              </p:par>
                              <p:par>
                                <p:cTn id="65" presetID="10" presetClass="entr" presetSubtype="0" fill="hold" nodeType="with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fade">
                                      <p:cBhvr>
                                        <p:cTn id="67" dur="500"/>
                                        <p:tgtEl>
                                          <p:spTgt spid="90"/>
                                        </p:tgtEl>
                                      </p:cBhvr>
                                    </p:animEffect>
                                  </p:childTnLst>
                                </p:cTn>
                              </p:par>
                              <p:par>
                                <p:cTn id="68" presetID="10" presetClass="entr" presetSubtype="0" fill="hold" nodeType="withEffect">
                                  <p:stCondLst>
                                    <p:cond delay="0"/>
                                  </p:stCondLst>
                                  <p:childTnLst>
                                    <p:set>
                                      <p:cBhvr>
                                        <p:cTn id="69" dur="1" fill="hold">
                                          <p:stCondLst>
                                            <p:cond delay="0"/>
                                          </p:stCondLst>
                                        </p:cTn>
                                        <p:tgtEl>
                                          <p:spTgt spid="83"/>
                                        </p:tgtEl>
                                        <p:attrNameLst>
                                          <p:attrName>style.visibility</p:attrName>
                                        </p:attrNameLst>
                                      </p:cBhvr>
                                      <p:to>
                                        <p:strVal val="visible"/>
                                      </p:to>
                                    </p:set>
                                    <p:animEffect transition="in" filter="fade">
                                      <p:cBhvr>
                                        <p:cTn id="70" dur="500"/>
                                        <p:tgtEl>
                                          <p:spTgt spid="83"/>
                                        </p:tgtEl>
                                      </p:cBhvr>
                                    </p:animEffec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91"/>
                                        </p:tgtEl>
                                        <p:attrNameLst>
                                          <p:attrName>style.visibility</p:attrName>
                                        </p:attrNameLst>
                                      </p:cBhvr>
                                      <p:to>
                                        <p:strVal val="visible"/>
                                      </p:to>
                                    </p:set>
                                    <p:animEffect transition="in" filter="fade">
                                      <p:cBhvr>
                                        <p:cTn id="74" dur="500"/>
                                        <p:tgtEl>
                                          <p:spTgt spid="91"/>
                                        </p:tgtEl>
                                      </p:cBhvr>
                                    </p:animEffect>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92"/>
                                        </p:tgtEl>
                                        <p:attrNameLst>
                                          <p:attrName>style.visibility</p:attrName>
                                        </p:attrNameLst>
                                      </p:cBhvr>
                                      <p:to>
                                        <p:strVal val="visible"/>
                                      </p:to>
                                    </p:set>
                                    <p:animEffect transition="in" filter="fade">
                                      <p:cBhvr>
                                        <p:cTn id="78" dur="500"/>
                                        <p:tgtEl>
                                          <p:spTgt spid="92"/>
                                        </p:tgtEl>
                                      </p:cBhvr>
                                    </p:animEffect>
                                  </p:childTnLst>
                                </p:cTn>
                              </p:par>
                              <p:par>
                                <p:cTn id="79" presetID="10" presetClass="exit" presetSubtype="0" fill="hold" nodeType="withEffect">
                                  <p:stCondLst>
                                    <p:cond delay="0"/>
                                  </p:stCondLst>
                                  <p:childTnLst>
                                    <p:animEffect transition="out" filter="fade">
                                      <p:cBhvr>
                                        <p:cTn id="80" dur="500"/>
                                        <p:tgtEl>
                                          <p:spTgt spid="91"/>
                                        </p:tgtEl>
                                      </p:cBhvr>
                                    </p:animEffect>
                                    <p:set>
                                      <p:cBhvr>
                                        <p:cTn id="81" dur="1" fill="hold">
                                          <p:stCondLst>
                                            <p:cond delay="499"/>
                                          </p:stCondLst>
                                        </p:cTn>
                                        <p:tgtEl>
                                          <p:spTgt spid="91"/>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92"/>
                                        </p:tgtEl>
                                      </p:cBhvr>
                                    </p:animEffect>
                                    <p:set>
                                      <p:cBhvr>
                                        <p:cTn id="84" dur="1" fill="hold">
                                          <p:stCondLst>
                                            <p:cond delay="499"/>
                                          </p:stCondLst>
                                        </p:cTn>
                                        <p:tgtEl>
                                          <p:spTgt spid="92"/>
                                        </p:tgtEl>
                                        <p:attrNameLst>
                                          <p:attrName>style.visibility</p:attrName>
                                        </p:attrNameLst>
                                      </p:cBhvr>
                                      <p:to>
                                        <p:strVal val="hidden"/>
                                      </p:to>
                                    </p:set>
                                  </p:childTnLst>
                                </p:cTn>
                              </p:par>
                            </p:childTnLst>
                          </p:cTn>
                        </p:par>
                        <p:par>
                          <p:cTn id="85" fill="hold">
                            <p:stCondLst>
                              <p:cond delay="1500"/>
                            </p:stCondLst>
                            <p:childTnLst>
                              <p:par>
                                <p:cTn id="86" presetID="10" presetClass="entr" presetSubtype="0" fill="hold" nodeType="afterEffect">
                                  <p:stCondLst>
                                    <p:cond delay="0"/>
                                  </p:stCondLst>
                                  <p:childTnLst>
                                    <p:set>
                                      <p:cBhvr>
                                        <p:cTn id="87" dur="1" fill="hold">
                                          <p:stCondLst>
                                            <p:cond delay="0"/>
                                          </p:stCondLst>
                                        </p:cTn>
                                        <p:tgtEl>
                                          <p:spTgt spid="104"/>
                                        </p:tgtEl>
                                        <p:attrNameLst>
                                          <p:attrName>style.visibility</p:attrName>
                                        </p:attrNameLst>
                                      </p:cBhvr>
                                      <p:to>
                                        <p:strVal val="visible"/>
                                      </p:to>
                                    </p:set>
                                    <p:animEffect transition="in" filter="fade">
                                      <p:cBhvr>
                                        <p:cTn id="88" dur="500"/>
                                        <p:tgtEl>
                                          <p:spTgt spid="104"/>
                                        </p:tgtEl>
                                      </p:cBhvr>
                                    </p:animEffect>
                                  </p:childTnLst>
                                </p:cTn>
                              </p:par>
                            </p:childTnLst>
                          </p:cTn>
                        </p:par>
                        <p:par>
                          <p:cTn id="89" fill="hold">
                            <p:stCondLst>
                              <p:cond delay="2000"/>
                            </p:stCondLst>
                            <p:childTnLst>
                              <p:par>
                                <p:cTn id="90" presetID="10" presetClass="entr" presetSubtype="0" fill="hold" nodeType="afterEffect">
                                  <p:stCondLst>
                                    <p:cond delay="0"/>
                                  </p:stCondLst>
                                  <p:childTnLst>
                                    <p:set>
                                      <p:cBhvr>
                                        <p:cTn id="91" dur="1" fill="hold">
                                          <p:stCondLst>
                                            <p:cond delay="0"/>
                                          </p:stCondLst>
                                        </p:cTn>
                                        <p:tgtEl>
                                          <p:spTgt spid="105"/>
                                        </p:tgtEl>
                                        <p:attrNameLst>
                                          <p:attrName>style.visibility</p:attrName>
                                        </p:attrNameLst>
                                      </p:cBhvr>
                                      <p:to>
                                        <p:strVal val="visible"/>
                                      </p:to>
                                    </p:set>
                                    <p:animEffect transition="in" filter="fade">
                                      <p:cBhvr>
                                        <p:cTn id="92" dur="500"/>
                                        <p:tgtEl>
                                          <p:spTgt spid="105"/>
                                        </p:tgtEl>
                                      </p:cBhvr>
                                    </p:animEffect>
                                  </p:childTnLst>
                                </p:cTn>
                              </p:par>
                              <p:par>
                                <p:cTn id="93" presetID="10" presetClass="exit" presetSubtype="0" fill="hold" nodeType="withEffect">
                                  <p:stCondLst>
                                    <p:cond delay="0"/>
                                  </p:stCondLst>
                                  <p:childTnLst>
                                    <p:animEffect transition="out" filter="fade">
                                      <p:cBhvr>
                                        <p:cTn id="94" dur="500"/>
                                        <p:tgtEl>
                                          <p:spTgt spid="104"/>
                                        </p:tgtEl>
                                      </p:cBhvr>
                                    </p:animEffect>
                                    <p:set>
                                      <p:cBhvr>
                                        <p:cTn id="95" dur="1" fill="hold">
                                          <p:stCondLst>
                                            <p:cond delay="499"/>
                                          </p:stCondLst>
                                        </p:cTn>
                                        <p:tgtEl>
                                          <p:spTgt spid="10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05"/>
                                        </p:tgtEl>
                                      </p:cBhvr>
                                    </p:animEffect>
                                    <p:set>
                                      <p:cBhvr>
                                        <p:cTn id="98" dur="1" fill="hold">
                                          <p:stCondLst>
                                            <p:cond delay="499"/>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p:bldP spid="73" grpId="0"/>
      <p:bldP spid="74" grpId="0" animBg="1"/>
      <p:bldP spid="75" grpId="0" animBg="1"/>
      <p:bldP spid="76" grpId="0" animBg="1"/>
      <p:bldP spid="77" grpId="0" animBg="1"/>
      <p:bldP spid="78" grpId="0"/>
      <p:bldP spid="79" grpId="0"/>
      <p:bldP spid="80" grpId="0"/>
      <p:bldP spid="81" grpId="0"/>
      <p:bldP spid="82" grpId="0" animBg="1"/>
      <p:bldP spid="87" grpId="0" animBg="1"/>
      <p:bldP spid="8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ja-JP" dirty="0" smtClean="0"/>
              <a:t>SPERO</a:t>
            </a:r>
            <a:endParaRPr lang="en-US" dirty="0"/>
          </a:p>
        </p:txBody>
      </p:sp>
      <p:grpSp>
        <p:nvGrpSpPr>
          <p:cNvPr id="15" name="図形グループ 4"/>
          <p:cNvGrpSpPr/>
          <p:nvPr/>
        </p:nvGrpSpPr>
        <p:grpSpPr>
          <a:xfrm rot="5400000">
            <a:off x="-469673" y="2630595"/>
            <a:ext cx="2612568" cy="1106719"/>
            <a:chOff x="698501" y="3555997"/>
            <a:chExt cx="2612568" cy="1106719"/>
          </a:xfrm>
        </p:grpSpPr>
        <p:sp>
          <p:nvSpPr>
            <p:cNvPr id="16" name="正方形/長方形 61"/>
            <p:cNvSpPr/>
            <p:nvPr/>
          </p:nvSpPr>
          <p:spPr>
            <a:xfrm>
              <a:off x="698501" y="3555997"/>
              <a:ext cx="263071" cy="1106716"/>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smtClean="0"/>
                <a:t>Dos MZ Header</a:t>
              </a:r>
              <a:endParaRPr kumimoji="1" lang="ja-JP" altLang="en-US" sz="1050" dirty="0" smtClean="0"/>
            </a:p>
          </p:txBody>
        </p:sp>
        <p:sp>
          <p:nvSpPr>
            <p:cNvPr id="17" name="正方形/長方形 62"/>
            <p:cNvSpPr/>
            <p:nvPr/>
          </p:nvSpPr>
          <p:spPr>
            <a:xfrm>
              <a:off x="961572" y="3555997"/>
              <a:ext cx="263071" cy="1106716"/>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smtClean="0"/>
                <a:t>Dos Sub</a:t>
              </a:r>
              <a:endParaRPr kumimoji="1" lang="ja-JP" altLang="en-US" sz="1050" dirty="0" smtClean="0"/>
            </a:p>
          </p:txBody>
        </p:sp>
        <p:sp>
          <p:nvSpPr>
            <p:cNvPr id="18" name="正方形/長方形 63"/>
            <p:cNvSpPr/>
            <p:nvPr/>
          </p:nvSpPr>
          <p:spPr>
            <a:xfrm>
              <a:off x="1224643" y="3555997"/>
              <a:ext cx="263071" cy="1106716"/>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smtClean="0"/>
                <a:t>PE File Header</a:t>
              </a:r>
              <a:endParaRPr kumimoji="1" lang="ja-JP" altLang="en-US" sz="1050" dirty="0" smtClean="0"/>
            </a:p>
          </p:txBody>
        </p:sp>
        <p:sp>
          <p:nvSpPr>
            <p:cNvPr id="19" name="正方形/長方形 64"/>
            <p:cNvSpPr/>
            <p:nvPr/>
          </p:nvSpPr>
          <p:spPr>
            <a:xfrm>
              <a:off x="1478643" y="3555997"/>
              <a:ext cx="263071" cy="1106716"/>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smtClean="0"/>
                <a:t>Section Table</a:t>
              </a:r>
              <a:endParaRPr kumimoji="1" lang="ja-JP" altLang="en-US" sz="1050" dirty="0" smtClean="0"/>
            </a:p>
          </p:txBody>
        </p:sp>
        <p:sp>
          <p:nvSpPr>
            <p:cNvPr id="20" name="正方形/長方形 65"/>
            <p:cNvSpPr/>
            <p:nvPr/>
          </p:nvSpPr>
          <p:spPr>
            <a:xfrm>
              <a:off x="1741714" y="3555997"/>
              <a:ext cx="263071" cy="1106716"/>
            </a:xfrm>
            <a:prstGeom prst="rect">
              <a:avLst/>
            </a:prstGeom>
            <a:solidFill>
              <a:schemeClr val="accent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smtClean="0"/>
                <a:t>Sections</a:t>
              </a:r>
              <a:endParaRPr kumimoji="1" lang="ja-JP" altLang="en-US" sz="1050" dirty="0" smtClean="0"/>
            </a:p>
          </p:txBody>
        </p:sp>
        <p:sp>
          <p:nvSpPr>
            <p:cNvPr id="21" name="正方形/長方形 66"/>
            <p:cNvSpPr/>
            <p:nvPr/>
          </p:nvSpPr>
          <p:spPr>
            <a:xfrm>
              <a:off x="2004785" y="3555997"/>
              <a:ext cx="263071" cy="1106716"/>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smtClean="0"/>
                <a:t>.</a:t>
              </a:r>
              <a:r>
                <a:rPr kumimoji="1" lang="en-US" altLang="ja-JP" sz="1050" dirty="0" err="1" smtClean="0"/>
                <a:t>idata</a:t>
              </a:r>
              <a:endParaRPr kumimoji="1" lang="ja-JP" altLang="en-US" sz="1050" dirty="0" smtClean="0"/>
            </a:p>
          </p:txBody>
        </p:sp>
        <p:sp>
          <p:nvSpPr>
            <p:cNvPr id="22" name="正方形/長方形 67"/>
            <p:cNvSpPr/>
            <p:nvPr/>
          </p:nvSpPr>
          <p:spPr>
            <a:xfrm>
              <a:off x="2267856" y="3556000"/>
              <a:ext cx="263071" cy="1106716"/>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smtClean="0"/>
                <a:t>.</a:t>
              </a:r>
              <a:r>
                <a:rPr kumimoji="1" lang="en-US" altLang="ja-JP" sz="1050" dirty="0" err="1" smtClean="0"/>
                <a:t>rsrc</a:t>
              </a:r>
              <a:endParaRPr kumimoji="1" lang="ja-JP" altLang="en-US" sz="1050" dirty="0" smtClean="0"/>
            </a:p>
          </p:txBody>
        </p:sp>
        <p:sp>
          <p:nvSpPr>
            <p:cNvPr id="23" name="正方形/長方形 68"/>
            <p:cNvSpPr/>
            <p:nvPr/>
          </p:nvSpPr>
          <p:spPr>
            <a:xfrm>
              <a:off x="2530927" y="3556000"/>
              <a:ext cx="263071" cy="1106716"/>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smtClean="0"/>
                <a:t>.data</a:t>
              </a:r>
              <a:endParaRPr kumimoji="1" lang="ja-JP" altLang="en-US" sz="1050" dirty="0" smtClean="0"/>
            </a:p>
          </p:txBody>
        </p:sp>
        <p:sp>
          <p:nvSpPr>
            <p:cNvPr id="24" name="正方形/長方形 69"/>
            <p:cNvSpPr/>
            <p:nvPr/>
          </p:nvSpPr>
          <p:spPr>
            <a:xfrm>
              <a:off x="2784927" y="3555997"/>
              <a:ext cx="263071" cy="1106716"/>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smtClean="0"/>
                <a:t>.text</a:t>
              </a:r>
              <a:endParaRPr kumimoji="1" lang="ja-JP" altLang="en-US" sz="1050" dirty="0" smtClean="0"/>
            </a:p>
          </p:txBody>
        </p:sp>
        <p:sp>
          <p:nvSpPr>
            <p:cNvPr id="25" name="正方形/長方形 70"/>
            <p:cNvSpPr/>
            <p:nvPr/>
          </p:nvSpPr>
          <p:spPr>
            <a:xfrm>
              <a:off x="3047998" y="3556000"/>
              <a:ext cx="263071" cy="1106716"/>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smtClean="0"/>
                <a:t>.</a:t>
              </a:r>
              <a:r>
                <a:rPr kumimoji="1" lang="en-US" altLang="ja-JP" sz="1050" dirty="0" err="1" smtClean="0"/>
                <a:t>src</a:t>
              </a:r>
              <a:endParaRPr kumimoji="1" lang="ja-JP" altLang="en-US" sz="1050" dirty="0" smtClean="0"/>
            </a:p>
          </p:txBody>
        </p:sp>
      </p:grpSp>
      <p:cxnSp>
        <p:nvCxnSpPr>
          <p:cNvPr id="26" name="直線矢印コネクタ 71"/>
          <p:cNvCxnSpPr/>
          <p:nvPr/>
        </p:nvCxnSpPr>
        <p:spPr>
          <a:xfrm>
            <a:off x="1417962" y="3100133"/>
            <a:ext cx="354304" cy="0"/>
          </a:xfrm>
          <a:prstGeom prst="straightConnector1">
            <a:avLst/>
          </a:prstGeom>
          <a:ln w="38100" cmpd="sng">
            <a:headEnd type="none"/>
            <a:tailEnd type="triangle"/>
          </a:ln>
        </p:spPr>
        <p:style>
          <a:lnRef idx="2">
            <a:schemeClr val="accent1"/>
          </a:lnRef>
          <a:fillRef idx="0">
            <a:schemeClr val="accent1"/>
          </a:fillRef>
          <a:effectRef idx="1">
            <a:schemeClr val="accent1"/>
          </a:effectRef>
          <a:fontRef idx="minor">
            <a:schemeClr val="tx1"/>
          </a:fontRef>
        </p:style>
      </p:cxnSp>
      <p:grpSp>
        <p:nvGrpSpPr>
          <p:cNvPr id="27" name="図形グループ 5"/>
          <p:cNvGrpSpPr/>
          <p:nvPr/>
        </p:nvGrpSpPr>
        <p:grpSpPr>
          <a:xfrm rot="5400000">
            <a:off x="1019342" y="2630595"/>
            <a:ext cx="2612568" cy="1106719"/>
            <a:chOff x="3738728" y="3555994"/>
            <a:chExt cx="2612568" cy="1106719"/>
          </a:xfrm>
        </p:grpSpPr>
        <p:sp>
          <p:nvSpPr>
            <p:cNvPr id="28" name="正方形/長方形 73"/>
            <p:cNvSpPr/>
            <p:nvPr/>
          </p:nvSpPr>
          <p:spPr>
            <a:xfrm>
              <a:off x="3738728" y="3555994"/>
              <a:ext cx="263071" cy="1106716"/>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smtClean="0"/>
                <a:t>Hash 1</a:t>
              </a:r>
              <a:endParaRPr kumimoji="1" lang="ja-JP" altLang="en-US" sz="1050" dirty="0" smtClean="0"/>
            </a:p>
          </p:txBody>
        </p:sp>
        <p:sp>
          <p:nvSpPr>
            <p:cNvPr id="29" name="正方形/長方形 74"/>
            <p:cNvSpPr/>
            <p:nvPr/>
          </p:nvSpPr>
          <p:spPr>
            <a:xfrm>
              <a:off x="4001799" y="3555994"/>
              <a:ext cx="263071" cy="1106716"/>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a:t>Hash </a:t>
              </a:r>
              <a:r>
                <a:rPr kumimoji="1" lang="en-US" altLang="ja-JP" sz="1050" dirty="0" smtClean="0"/>
                <a:t>2</a:t>
              </a:r>
              <a:endParaRPr kumimoji="1" lang="ja-JP" altLang="en-US" sz="1050" dirty="0" smtClean="0"/>
            </a:p>
          </p:txBody>
        </p:sp>
        <p:sp>
          <p:nvSpPr>
            <p:cNvPr id="30" name="正方形/長方形 75"/>
            <p:cNvSpPr/>
            <p:nvPr/>
          </p:nvSpPr>
          <p:spPr>
            <a:xfrm>
              <a:off x="4264870" y="3555994"/>
              <a:ext cx="263071" cy="1106716"/>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a:t>Hash </a:t>
              </a:r>
              <a:r>
                <a:rPr kumimoji="1" lang="en-US" altLang="ja-JP" sz="1050" dirty="0" smtClean="0"/>
                <a:t>3</a:t>
              </a:r>
              <a:endParaRPr kumimoji="1" lang="ja-JP" altLang="en-US" sz="1050" dirty="0" smtClean="0"/>
            </a:p>
          </p:txBody>
        </p:sp>
        <p:sp>
          <p:nvSpPr>
            <p:cNvPr id="31" name="正方形/長方形 76"/>
            <p:cNvSpPr/>
            <p:nvPr/>
          </p:nvSpPr>
          <p:spPr>
            <a:xfrm>
              <a:off x="4518870" y="3555994"/>
              <a:ext cx="263071" cy="1106716"/>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a:t>Hash </a:t>
              </a:r>
              <a:r>
                <a:rPr kumimoji="1" lang="en-US" altLang="ja-JP" sz="1050" dirty="0" smtClean="0"/>
                <a:t>4</a:t>
              </a:r>
              <a:endParaRPr kumimoji="1" lang="ja-JP" altLang="en-US" sz="1050" dirty="0" smtClean="0"/>
            </a:p>
          </p:txBody>
        </p:sp>
        <p:sp>
          <p:nvSpPr>
            <p:cNvPr id="32" name="正方形/長方形 77"/>
            <p:cNvSpPr/>
            <p:nvPr/>
          </p:nvSpPr>
          <p:spPr>
            <a:xfrm>
              <a:off x="4781941" y="3555994"/>
              <a:ext cx="263071" cy="1106716"/>
            </a:xfrm>
            <a:prstGeom prst="rect">
              <a:avLst/>
            </a:prstGeom>
            <a:solidFill>
              <a:schemeClr val="accent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a:t>Hash </a:t>
              </a:r>
              <a:r>
                <a:rPr kumimoji="1" lang="en-US" altLang="ja-JP" sz="1050" dirty="0" smtClean="0"/>
                <a:t>5</a:t>
              </a:r>
              <a:endParaRPr kumimoji="1" lang="ja-JP" altLang="en-US" sz="1050" dirty="0" smtClean="0"/>
            </a:p>
          </p:txBody>
        </p:sp>
        <p:sp>
          <p:nvSpPr>
            <p:cNvPr id="33" name="正方形/長方形 78"/>
            <p:cNvSpPr/>
            <p:nvPr/>
          </p:nvSpPr>
          <p:spPr>
            <a:xfrm>
              <a:off x="5045012" y="3555994"/>
              <a:ext cx="263071" cy="1106716"/>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a:t>Hash </a:t>
              </a:r>
              <a:r>
                <a:rPr kumimoji="1" lang="en-US" altLang="ja-JP" sz="1050" dirty="0" smtClean="0"/>
                <a:t>6</a:t>
              </a:r>
              <a:endParaRPr kumimoji="1" lang="ja-JP" altLang="en-US" sz="1050" dirty="0" smtClean="0"/>
            </a:p>
          </p:txBody>
        </p:sp>
        <p:sp>
          <p:nvSpPr>
            <p:cNvPr id="34" name="正方形/長方形 79"/>
            <p:cNvSpPr/>
            <p:nvPr/>
          </p:nvSpPr>
          <p:spPr>
            <a:xfrm>
              <a:off x="5308083" y="3555997"/>
              <a:ext cx="263071" cy="1106716"/>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a:t>Hash </a:t>
              </a:r>
              <a:r>
                <a:rPr kumimoji="1" lang="en-US" altLang="ja-JP" sz="1050" dirty="0" smtClean="0"/>
                <a:t>7</a:t>
              </a:r>
              <a:endParaRPr kumimoji="1" lang="ja-JP" altLang="en-US" sz="1050" dirty="0" smtClean="0"/>
            </a:p>
          </p:txBody>
        </p:sp>
        <p:sp>
          <p:nvSpPr>
            <p:cNvPr id="35" name="正方形/長方形 80"/>
            <p:cNvSpPr/>
            <p:nvPr/>
          </p:nvSpPr>
          <p:spPr>
            <a:xfrm>
              <a:off x="5571154" y="3555997"/>
              <a:ext cx="263071" cy="1106716"/>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a:t>Hash </a:t>
              </a:r>
              <a:r>
                <a:rPr kumimoji="1" lang="en-US" altLang="ja-JP" sz="1050" dirty="0" smtClean="0"/>
                <a:t>8</a:t>
              </a:r>
              <a:endParaRPr kumimoji="1" lang="ja-JP" altLang="en-US" sz="1050" dirty="0" smtClean="0"/>
            </a:p>
          </p:txBody>
        </p:sp>
        <p:sp>
          <p:nvSpPr>
            <p:cNvPr id="36" name="正方形/長方形 81"/>
            <p:cNvSpPr/>
            <p:nvPr/>
          </p:nvSpPr>
          <p:spPr>
            <a:xfrm>
              <a:off x="5825154" y="3555994"/>
              <a:ext cx="263071" cy="1106716"/>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a:t>Hash </a:t>
              </a:r>
              <a:r>
                <a:rPr kumimoji="1" lang="en-US" altLang="ja-JP" sz="1050" dirty="0" smtClean="0"/>
                <a:t>9</a:t>
              </a:r>
              <a:endParaRPr kumimoji="1" lang="ja-JP" altLang="en-US" sz="1050" dirty="0" smtClean="0"/>
            </a:p>
          </p:txBody>
        </p:sp>
        <p:sp>
          <p:nvSpPr>
            <p:cNvPr id="37" name="正方形/長方形 82"/>
            <p:cNvSpPr/>
            <p:nvPr/>
          </p:nvSpPr>
          <p:spPr>
            <a:xfrm>
              <a:off x="6088225" y="3555997"/>
              <a:ext cx="263071" cy="1106716"/>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050" dirty="0"/>
                <a:t>Hash </a:t>
              </a:r>
              <a:r>
                <a:rPr kumimoji="1" lang="en-US" altLang="ja-JP" sz="1050" dirty="0" smtClean="0"/>
                <a:t>10</a:t>
              </a:r>
              <a:endParaRPr kumimoji="1" lang="ja-JP" altLang="en-US" sz="1050" dirty="0" smtClean="0"/>
            </a:p>
          </p:txBody>
        </p:sp>
      </p:grpSp>
      <p:cxnSp>
        <p:nvCxnSpPr>
          <p:cNvPr id="38" name="直線矢印コネクタ 93"/>
          <p:cNvCxnSpPr/>
          <p:nvPr/>
        </p:nvCxnSpPr>
        <p:spPr>
          <a:xfrm flipV="1">
            <a:off x="2901475" y="3087927"/>
            <a:ext cx="524955" cy="3814"/>
          </a:xfrm>
          <a:prstGeom prst="straightConnector1">
            <a:avLst/>
          </a:prstGeom>
          <a:ln w="38100" cmpd="sng">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テキスト ボックス 7"/>
          <p:cNvSpPr txBox="1"/>
          <p:nvPr/>
        </p:nvSpPr>
        <p:spPr>
          <a:xfrm>
            <a:off x="337677" y="1600671"/>
            <a:ext cx="1018227" cy="276999"/>
          </a:xfrm>
          <a:prstGeom prst="rect">
            <a:avLst/>
          </a:prstGeom>
          <a:noFill/>
        </p:spPr>
        <p:txBody>
          <a:bodyPr wrap="none" rtlCol="0">
            <a:spAutoFit/>
          </a:bodyPr>
          <a:lstStyle/>
          <a:p>
            <a:r>
              <a:rPr kumimoji="1" lang="ja-JP" altLang="en-US" sz="1200" dirty="0" smtClean="0"/>
              <a:t>ファイル構造</a:t>
            </a:r>
            <a:endParaRPr kumimoji="1" lang="ja-JP" altLang="en-US" sz="1200" dirty="0"/>
          </a:p>
        </p:txBody>
      </p:sp>
      <p:sp>
        <p:nvSpPr>
          <p:cNvPr id="40" name="テキスト ボックス 94"/>
          <p:cNvSpPr txBox="1"/>
          <p:nvPr/>
        </p:nvSpPr>
        <p:spPr>
          <a:xfrm>
            <a:off x="1865200" y="1607486"/>
            <a:ext cx="864339" cy="276999"/>
          </a:xfrm>
          <a:prstGeom prst="rect">
            <a:avLst/>
          </a:prstGeom>
          <a:noFill/>
        </p:spPr>
        <p:txBody>
          <a:bodyPr wrap="none" rtlCol="0">
            <a:spAutoFit/>
          </a:bodyPr>
          <a:lstStyle/>
          <a:p>
            <a:r>
              <a:rPr kumimoji="1" lang="ja-JP" altLang="en-US" sz="1200" dirty="0" smtClean="0"/>
              <a:t>ハッシュ化</a:t>
            </a:r>
            <a:endParaRPr kumimoji="1" lang="ja-JP" altLang="en-US" sz="1200" dirty="0"/>
          </a:p>
        </p:txBody>
      </p:sp>
      <p:sp>
        <p:nvSpPr>
          <p:cNvPr id="41" name="円/楕円 103"/>
          <p:cNvSpPr/>
          <p:nvPr/>
        </p:nvSpPr>
        <p:spPr>
          <a:xfrm>
            <a:off x="3516861" y="1504757"/>
            <a:ext cx="1360715" cy="1320212"/>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2" name="円/楕円 104"/>
          <p:cNvSpPr/>
          <p:nvPr/>
        </p:nvSpPr>
        <p:spPr>
          <a:xfrm>
            <a:off x="3516861" y="1657157"/>
            <a:ext cx="1360715" cy="1320212"/>
          </a:xfrm>
          <a:prstGeom prst="ellipse">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3" name="円/楕円 105"/>
          <p:cNvSpPr/>
          <p:nvPr/>
        </p:nvSpPr>
        <p:spPr>
          <a:xfrm>
            <a:off x="3516861" y="1876032"/>
            <a:ext cx="1360715" cy="1320212"/>
          </a:xfrm>
          <a:prstGeom prst="ellips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4" name="円/楕円 106"/>
          <p:cNvSpPr/>
          <p:nvPr/>
        </p:nvSpPr>
        <p:spPr>
          <a:xfrm>
            <a:off x="3516861" y="2130031"/>
            <a:ext cx="1360715" cy="1320212"/>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5" name="円/楕円 107"/>
          <p:cNvSpPr/>
          <p:nvPr/>
        </p:nvSpPr>
        <p:spPr>
          <a:xfrm>
            <a:off x="3516861" y="2393102"/>
            <a:ext cx="1360715" cy="1320212"/>
          </a:xfrm>
          <a:prstGeom prst="ellipse">
            <a:avLst/>
          </a:prstGeom>
          <a:solidFill>
            <a:schemeClr val="accent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6" name="円/楕円 108"/>
          <p:cNvSpPr/>
          <p:nvPr/>
        </p:nvSpPr>
        <p:spPr>
          <a:xfrm>
            <a:off x="3516861" y="2656173"/>
            <a:ext cx="1360715" cy="1320212"/>
          </a:xfrm>
          <a:prstGeom prst="ellipse">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7" name="円/楕円 109"/>
          <p:cNvSpPr/>
          <p:nvPr/>
        </p:nvSpPr>
        <p:spPr>
          <a:xfrm>
            <a:off x="3516861" y="2942317"/>
            <a:ext cx="1360715" cy="1320212"/>
          </a:xfrm>
          <a:prstGeom prst="ellipse">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8" name="円/楕円 110"/>
          <p:cNvSpPr/>
          <p:nvPr/>
        </p:nvSpPr>
        <p:spPr>
          <a:xfrm>
            <a:off x="3516861" y="3196244"/>
            <a:ext cx="1360715" cy="1320212"/>
          </a:xfrm>
          <a:prstGeom prst="ellipse">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9" name="円/楕円 111"/>
          <p:cNvSpPr/>
          <p:nvPr/>
        </p:nvSpPr>
        <p:spPr>
          <a:xfrm>
            <a:off x="3516861" y="3450243"/>
            <a:ext cx="1360715" cy="1320212"/>
          </a:xfrm>
          <a:prstGeom prst="ellips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50" name="円/楕円 112"/>
          <p:cNvSpPr/>
          <p:nvPr/>
        </p:nvSpPr>
        <p:spPr>
          <a:xfrm>
            <a:off x="3516861" y="3699387"/>
            <a:ext cx="1360715" cy="1320212"/>
          </a:xfrm>
          <a:prstGeom prst="ellips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51" name="テキスト ボックス 10"/>
          <p:cNvSpPr txBox="1"/>
          <p:nvPr/>
        </p:nvSpPr>
        <p:spPr>
          <a:xfrm>
            <a:off x="3968013" y="3717098"/>
            <a:ext cx="432555" cy="276999"/>
          </a:xfrm>
          <a:prstGeom prst="rect">
            <a:avLst/>
          </a:prstGeom>
          <a:noFill/>
        </p:spPr>
        <p:txBody>
          <a:bodyPr wrap="none" rtlCol="0">
            <a:spAutoFit/>
          </a:bodyPr>
          <a:lstStyle/>
          <a:p>
            <a:r>
              <a:rPr kumimoji="1" lang="en-US" altLang="ja-JP" sz="1200" dirty="0" smtClean="0"/>
              <a:t>.</a:t>
            </a:r>
            <a:r>
              <a:rPr kumimoji="1" lang="en-US" altLang="ja-JP" sz="1200" dirty="0" err="1" smtClean="0"/>
              <a:t>src</a:t>
            </a:r>
            <a:endParaRPr kumimoji="1" lang="ja-JP" altLang="en-US" sz="1200" dirty="0"/>
          </a:p>
        </p:txBody>
      </p:sp>
      <p:sp>
        <p:nvSpPr>
          <p:cNvPr id="52" name="テキスト ボックス 11"/>
          <p:cNvSpPr txBox="1"/>
          <p:nvPr/>
        </p:nvSpPr>
        <p:spPr>
          <a:xfrm>
            <a:off x="3753245" y="4112450"/>
            <a:ext cx="994409" cy="646331"/>
          </a:xfrm>
          <a:prstGeom prst="rect">
            <a:avLst/>
          </a:prstGeom>
          <a:noFill/>
        </p:spPr>
        <p:txBody>
          <a:bodyPr wrap="square" rtlCol="0">
            <a:spAutoFit/>
          </a:bodyPr>
          <a:lstStyle/>
          <a:p>
            <a:r>
              <a:rPr kumimoji="1" lang="en-US" altLang="ja-JP" sz="1200" dirty="0" smtClean="0"/>
              <a:t>Hash 10</a:t>
            </a:r>
            <a:r>
              <a:rPr kumimoji="1" lang="ja-JP" altLang="en-US" sz="1200" dirty="0" smtClean="0"/>
              <a:t>と同じ値が無いか？</a:t>
            </a:r>
            <a:endParaRPr kumimoji="1" lang="ja-JP" altLang="en-US" sz="1200" dirty="0"/>
          </a:p>
        </p:txBody>
      </p:sp>
      <p:sp>
        <p:nvSpPr>
          <p:cNvPr id="53" name="テキスト ボックス 113"/>
          <p:cNvSpPr txBox="1"/>
          <p:nvPr/>
        </p:nvSpPr>
        <p:spPr>
          <a:xfrm>
            <a:off x="3574854" y="1171524"/>
            <a:ext cx="1274708" cy="276999"/>
          </a:xfrm>
          <a:prstGeom prst="rect">
            <a:avLst/>
          </a:prstGeom>
          <a:noFill/>
        </p:spPr>
        <p:txBody>
          <a:bodyPr wrap="none" rtlCol="0">
            <a:spAutoFit/>
          </a:bodyPr>
          <a:lstStyle/>
          <a:p>
            <a:r>
              <a:rPr kumimoji="1" lang="ja-JP" altLang="en-US" sz="1200" dirty="0" smtClean="0"/>
              <a:t>クラウド側データ</a:t>
            </a:r>
            <a:endParaRPr kumimoji="1" lang="ja-JP" altLang="en-US" sz="1200" dirty="0"/>
          </a:p>
        </p:txBody>
      </p:sp>
      <p:sp>
        <p:nvSpPr>
          <p:cNvPr id="3" name="Text Placeholder 2"/>
          <p:cNvSpPr>
            <a:spLocks noGrp="1"/>
          </p:cNvSpPr>
          <p:nvPr>
            <p:ph type="body" sz="quarter" idx="11"/>
          </p:nvPr>
        </p:nvSpPr>
        <p:spPr>
          <a:xfrm>
            <a:off x="4888374" y="1549788"/>
            <a:ext cx="4216812" cy="2881093"/>
          </a:xfrm>
        </p:spPr>
        <p:txBody>
          <a:bodyPr/>
          <a:lstStyle/>
          <a:p>
            <a:r>
              <a:rPr lang="ja-JP" altLang="en-US" dirty="0" smtClean="0"/>
              <a:t>クラウド ヒューリスティック エンジン</a:t>
            </a:r>
            <a:endParaRPr lang="en-US" altLang="ja-JP" dirty="0" smtClean="0"/>
          </a:p>
          <a:p>
            <a:r>
              <a:rPr lang="en-US" altLang="ja-JP" dirty="0" smtClean="0"/>
              <a:t>PE</a:t>
            </a:r>
            <a:r>
              <a:rPr lang="ja-JP" altLang="en-US" dirty="0" smtClean="0"/>
              <a:t>ファイルの構造に着目し各構造毎にハッシュと取得してクラウド上のパターンと比較</a:t>
            </a:r>
            <a:endParaRPr lang="en-US" altLang="ja-JP" dirty="0" smtClean="0"/>
          </a:p>
          <a:p>
            <a:r>
              <a:rPr lang="ja-JP" altLang="en-US" dirty="0" smtClean="0"/>
              <a:t>色分けされた左の各ブロック毎のハッシュを取得しクラウドへ送信し、クラウド内の既知マルウェアの特徴と比較する</a:t>
            </a:r>
            <a:endParaRPr lang="en-US" dirty="0"/>
          </a:p>
        </p:txBody>
      </p:sp>
      <p:sp>
        <p:nvSpPr>
          <p:cNvPr id="54" name="Freeform 53"/>
          <p:cNvSpPr>
            <a:spLocks/>
          </p:cNvSpPr>
          <p:nvPr/>
        </p:nvSpPr>
        <p:spPr bwMode="auto">
          <a:xfrm>
            <a:off x="3409462" y="612668"/>
            <a:ext cx="1518368" cy="872254"/>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lumMod val="20000"/>
              <a:lumOff val="80000"/>
              <a:alpha val="12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grpSp>
        <p:nvGrpSpPr>
          <p:cNvPr id="9" name="図形グループ 8"/>
          <p:cNvGrpSpPr/>
          <p:nvPr/>
        </p:nvGrpSpPr>
        <p:grpSpPr>
          <a:xfrm>
            <a:off x="8100000" y="72000"/>
            <a:ext cx="1005186" cy="1267958"/>
            <a:chOff x="8040842" y="79830"/>
            <a:chExt cx="1005186" cy="1267958"/>
          </a:xfrm>
        </p:grpSpPr>
        <p:pic>
          <p:nvPicPr>
            <p:cNvPr id="55" name="図 54"/>
            <p:cNvPicPr>
              <a:picLocks noChangeAspect="1"/>
            </p:cNvPicPr>
            <p:nvPr/>
          </p:nvPicPr>
          <p:blipFill>
            <a:blip r:embed="rId2"/>
            <a:stretch>
              <a:fillRect/>
            </a:stretch>
          </p:blipFill>
          <p:spPr>
            <a:xfrm>
              <a:off x="8040842" y="79830"/>
              <a:ext cx="979786" cy="1267958"/>
            </a:xfrm>
            <a:prstGeom prst="rect">
              <a:avLst/>
            </a:prstGeom>
          </p:spPr>
        </p:pic>
        <p:sp>
          <p:nvSpPr>
            <p:cNvPr id="56" name="正方形/長方形 55"/>
            <p:cNvSpPr/>
            <p:nvPr/>
          </p:nvSpPr>
          <p:spPr>
            <a:xfrm>
              <a:off x="8588828" y="502622"/>
              <a:ext cx="457200" cy="42565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grpSp>
        <p:nvGrpSpPr>
          <p:cNvPr id="2" name="図形グループ 1"/>
          <p:cNvGrpSpPr/>
          <p:nvPr/>
        </p:nvGrpSpPr>
        <p:grpSpPr>
          <a:xfrm>
            <a:off x="6732000" y="180000"/>
            <a:ext cx="1167047" cy="1167667"/>
            <a:chOff x="6616807" y="147976"/>
            <a:chExt cx="1167047" cy="1167667"/>
          </a:xfrm>
        </p:grpSpPr>
        <p:sp>
          <p:nvSpPr>
            <p:cNvPr id="57" name="Freeform 2"/>
            <p:cNvSpPr>
              <a:spLocks/>
            </p:cNvSpPr>
            <p:nvPr/>
          </p:nvSpPr>
          <p:spPr bwMode="auto">
            <a:xfrm>
              <a:off x="6959780" y="554198"/>
              <a:ext cx="550753" cy="341974"/>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37000"/>
              </a:schemeClr>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58" name="フローチャート: 磁気ディスク 57"/>
            <p:cNvSpPr/>
            <p:nvPr/>
          </p:nvSpPr>
          <p:spPr>
            <a:xfrm>
              <a:off x="7120339" y="695108"/>
              <a:ext cx="209097" cy="161925"/>
            </a:xfrm>
            <a:prstGeom prst="flowChartMagneticDisk">
              <a:avLst/>
            </a:prstGeom>
            <a:solidFill>
              <a:schemeClr val="bg1"/>
            </a:solidFill>
            <a:ln>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59" name="図形グループ 58"/>
            <p:cNvGrpSpPr/>
            <p:nvPr/>
          </p:nvGrpSpPr>
          <p:grpSpPr>
            <a:xfrm>
              <a:off x="6616807" y="147976"/>
              <a:ext cx="1167047" cy="1167667"/>
              <a:chOff x="6527188" y="1873634"/>
              <a:chExt cx="1167047" cy="1167667"/>
            </a:xfrm>
          </p:grpSpPr>
          <p:sp>
            <p:nvSpPr>
              <p:cNvPr id="60" name="Oval 190"/>
              <p:cNvSpPr/>
              <p:nvPr/>
            </p:nvSpPr>
            <p:spPr>
              <a:xfrm>
                <a:off x="6597083" y="1929762"/>
                <a:ext cx="1044348" cy="1044348"/>
              </a:xfrm>
              <a:prstGeom prst="ellipse">
                <a:avLst/>
              </a:prstGeom>
              <a:blipFill dpi="0" rotWithShape="1">
                <a:blip r:embed="rId3" cstate="screen">
                  <a:alphaModFix amt="15000"/>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61" name="ドーナツ 60"/>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spTree>
    <p:extLst>
      <p:ext uri="{BB962C8B-B14F-4D97-AF65-F5344CB8AC3E}">
        <p14:creationId xmlns:p14="http://schemas.microsoft.com/office/powerpoint/2010/main" val="1743851628"/>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cloud"/>
          <p:cNvSpPr>
            <a:spLocks/>
          </p:cNvSpPr>
          <p:nvPr/>
        </p:nvSpPr>
        <p:spPr bwMode="auto">
          <a:xfrm>
            <a:off x="330267" y="1349923"/>
            <a:ext cx="1173743" cy="72227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0">
                <a:schemeClr val="bg1">
                  <a:lumMod val="85000"/>
                </a:schemeClr>
              </a:gs>
              <a:gs pos="100000">
                <a:schemeClr val="bg1">
                  <a:lumMod val="95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11535" rIns="91412" bIns="45706" rtlCol="0" anchor="b"/>
          <a:lstStyle/>
          <a:p>
            <a:pPr algn="ctr"/>
            <a:r>
              <a:rPr lang="en-US" altLang="ja-JP" sz="800" smtClean="0">
                <a:solidFill>
                  <a:schemeClr val="tx1"/>
                </a:solidFill>
                <a:latin typeface="Arial" pitchFamily="34" charset="0"/>
                <a:ea typeface="ＭＳ Ｐゴシック" pitchFamily="50" charset="-128"/>
                <a:cs typeface="Arial" pitchFamily="34" charset="0"/>
              </a:rPr>
              <a:t>Collective Security Intelligence </a:t>
            </a:r>
            <a:r>
              <a:rPr lang="ja-JP" altLang="en-US" sz="800" smtClean="0">
                <a:solidFill>
                  <a:schemeClr val="tx1"/>
                </a:solidFill>
                <a:latin typeface="Arial" pitchFamily="34" charset="0"/>
                <a:ea typeface="ＭＳ Ｐゴシック" pitchFamily="50" charset="-128"/>
                <a:cs typeface="Arial" pitchFamily="34" charset="0"/>
              </a:rPr>
              <a:t>クラウド</a:t>
            </a:r>
            <a:endParaRPr lang="ja-JP" altLang="en-US" sz="800">
              <a:solidFill>
                <a:schemeClr val="tx1"/>
              </a:solidFill>
              <a:latin typeface="Arial" pitchFamily="34" charset="0"/>
              <a:ea typeface="ＭＳ Ｐゴシック" pitchFamily="50" charset="-128"/>
              <a:cs typeface="Arial" pitchFamily="34" charset="0"/>
            </a:endParaRPr>
          </a:p>
        </p:txBody>
      </p:sp>
      <p:sp>
        <p:nvSpPr>
          <p:cNvPr id="59" name="Freeform 58"/>
          <p:cNvSpPr>
            <a:spLocks/>
          </p:cNvSpPr>
          <p:nvPr/>
        </p:nvSpPr>
        <p:spPr bwMode="auto">
          <a:xfrm>
            <a:off x="330959" y="134093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60" name="Freeform 59"/>
          <p:cNvSpPr>
            <a:spLocks/>
          </p:cNvSpPr>
          <p:nvPr/>
        </p:nvSpPr>
        <p:spPr bwMode="auto">
          <a:xfrm>
            <a:off x="334717" y="133632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61" name="Freeform 60"/>
          <p:cNvSpPr>
            <a:spLocks/>
          </p:cNvSpPr>
          <p:nvPr/>
        </p:nvSpPr>
        <p:spPr bwMode="auto">
          <a:xfrm>
            <a:off x="331277" y="1344597"/>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62" name="Freeform 61"/>
          <p:cNvSpPr>
            <a:spLocks/>
          </p:cNvSpPr>
          <p:nvPr/>
        </p:nvSpPr>
        <p:spPr bwMode="auto">
          <a:xfrm>
            <a:off x="330420" y="1346767"/>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63" name="Freeform 62"/>
          <p:cNvSpPr>
            <a:spLocks/>
          </p:cNvSpPr>
          <p:nvPr/>
        </p:nvSpPr>
        <p:spPr bwMode="auto">
          <a:xfrm>
            <a:off x="325241" y="133734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64" name="Freeform 63"/>
          <p:cNvSpPr>
            <a:spLocks/>
          </p:cNvSpPr>
          <p:nvPr/>
        </p:nvSpPr>
        <p:spPr bwMode="auto">
          <a:xfrm>
            <a:off x="326813" y="1344597"/>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65" name="Freeform 64"/>
          <p:cNvSpPr>
            <a:spLocks/>
          </p:cNvSpPr>
          <p:nvPr/>
        </p:nvSpPr>
        <p:spPr bwMode="auto">
          <a:xfrm>
            <a:off x="330267" y="133632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66" name="Freeform 65"/>
          <p:cNvSpPr>
            <a:spLocks/>
          </p:cNvSpPr>
          <p:nvPr/>
        </p:nvSpPr>
        <p:spPr bwMode="auto">
          <a:xfrm>
            <a:off x="320430" y="134093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3" name="Text Placeholder 2"/>
          <p:cNvSpPr>
            <a:spLocks noGrp="1"/>
          </p:cNvSpPr>
          <p:nvPr>
            <p:ph type="body" sz="quarter" idx="11"/>
          </p:nvPr>
        </p:nvSpPr>
        <p:spPr>
          <a:xfrm>
            <a:off x="4303433" y="1758846"/>
            <a:ext cx="4795403" cy="2672035"/>
          </a:xfrm>
        </p:spPr>
        <p:txBody>
          <a:bodyPr/>
          <a:lstStyle/>
          <a:p>
            <a:r>
              <a:rPr lang="ja-JP" altLang="en-US" dirty="0" smtClean="0"/>
              <a:t>ファイルのインターネット通信を監視し、問題のある</a:t>
            </a:r>
            <a:r>
              <a:rPr lang="en-US" altLang="ja-JP" dirty="0" smtClean="0"/>
              <a:t>IP</a:t>
            </a:r>
            <a:r>
              <a:rPr lang="ja-JP" altLang="en-US" dirty="0" smtClean="0"/>
              <a:t>へ接続するファイルを検知する</a:t>
            </a:r>
            <a:endParaRPr lang="en-US" altLang="ja-JP" dirty="0" smtClean="0"/>
          </a:p>
          <a:p>
            <a:r>
              <a:rPr lang="ja-JP" altLang="en-US" dirty="0" smtClean="0"/>
              <a:t>マルウェアは必ず、情報を盗み出すために外部と接続する必要があり、ここ</a:t>
            </a:r>
            <a:r>
              <a:rPr lang="ja-JP" altLang="en-US" dirty="0" smtClean="0"/>
              <a:t>で</a:t>
            </a:r>
            <a:r>
              <a:rPr lang="en-US" altLang="ja-JP" smtClean="0"/>
              <a:t/>
            </a:r>
            <a:br>
              <a:rPr lang="en-US" altLang="ja-JP" smtClean="0"/>
            </a:br>
            <a:r>
              <a:rPr lang="ja-JP" altLang="en-US" dirty="0" smtClean="0"/>
              <a:t>使用</a:t>
            </a:r>
            <a:r>
              <a:rPr lang="ja-JP" altLang="en-US" dirty="0" smtClean="0"/>
              <a:t>される</a:t>
            </a:r>
            <a:r>
              <a:rPr lang="en-US" altLang="ja-JP" dirty="0" smtClean="0"/>
              <a:t>IP</a:t>
            </a:r>
            <a:r>
              <a:rPr lang="ja-JP" altLang="en-US" dirty="0" smtClean="0"/>
              <a:t>に着目して未知・亜種</a:t>
            </a:r>
            <a:r>
              <a:rPr lang="ja-JP" altLang="en-US" dirty="0" smtClean="0"/>
              <a:t>の</a:t>
            </a:r>
            <a:r>
              <a:rPr lang="en-US" altLang="ja-JP" dirty="0" smtClean="0"/>
              <a:t/>
            </a:r>
            <a:br>
              <a:rPr lang="en-US" altLang="ja-JP" dirty="0" smtClean="0"/>
            </a:br>
            <a:r>
              <a:rPr lang="ja-JP" altLang="en-US" dirty="0" smtClean="0"/>
              <a:t>マルウェア</a:t>
            </a:r>
            <a:r>
              <a:rPr lang="ja-JP" altLang="en-US" dirty="0" smtClean="0"/>
              <a:t>を検知</a:t>
            </a:r>
            <a:endParaRPr lang="en-US" dirty="0"/>
          </a:p>
        </p:txBody>
      </p:sp>
      <p:sp>
        <p:nvSpPr>
          <p:cNvPr id="4" name="Title 3"/>
          <p:cNvSpPr>
            <a:spLocks noGrp="1"/>
          </p:cNvSpPr>
          <p:nvPr>
            <p:ph type="title"/>
          </p:nvPr>
        </p:nvSpPr>
        <p:spPr/>
        <p:txBody>
          <a:bodyPr/>
          <a:lstStyle/>
          <a:p>
            <a:r>
              <a:rPr lang="en-US" altLang="ja-JP" dirty="0" smtClean="0"/>
              <a:t>DFC – Device </a:t>
            </a:r>
            <a:r>
              <a:rPr lang="en-US" altLang="ja-JP" dirty="0"/>
              <a:t>Flow Correlation</a:t>
            </a:r>
            <a:endParaRPr lang="en-US" dirty="0"/>
          </a:p>
        </p:txBody>
      </p:sp>
      <p:sp>
        <p:nvSpPr>
          <p:cNvPr id="23" name="outer analysis"/>
          <p:cNvSpPr/>
          <p:nvPr/>
        </p:nvSpPr>
        <p:spPr>
          <a:xfrm>
            <a:off x="2729309" y="3456538"/>
            <a:ext cx="553736" cy="553592"/>
          </a:xfrm>
          <a:prstGeom prst="ellipse">
            <a:avLst/>
          </a:prstGeom>
          <a:ln>
            <a:gradFill>
              <a:gsLst>
                <a:gs pos="0">
                  <a:srgbClr val="000000"/>
                </a:gs>
                <a:gs pos="100000">
                  <a:schemeClr val="tx1"/>
                </a:gs>
              </a:gsLst>
              <a:lin ang="5400000" scaled="0"/>
            </a:grad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ja-JP" altLang="en-US">
              <a:latin typeface="Arial" pitchFamily="34" charset="0"/>
              <a:ea typeface="ＭＳ Ｐゴシック" pitchFamily="50" charset="-128"/>
              <a:cs typeface="Arial" pitchFamily="34" charset="0"/>
            </a:endParaRPr>
          </a:p>
        </p:txBody>
      </p:sp>
      <p:sp>
        <p:nvSpPr>
          <p:cNvPr id="24" name="inner analysis"/>
          <p:cNvSpPr/>
          <p:nvPr/>
        </p:nvSpPr>
        <p:spPr>
          <a:xfrm flipV="1">
            <a:off x="2782903" y="3510116"/>
            <a:ext cx="446549" cy="446436"/>
          </a:xfrm>
          <a:prstGeom prst="ellipse">
            <a:avLst/>
          </a:prstGeom>
          <a:ln>
            <a:gradFill flip="none" rotWithShape="1">
              <a:gsLst>
                <a:gs pos="0">
                  <a:srgbClr val="000000"/>
                </a:gs>
                <a:gs pos="100000">
                  <a:schemeClr val="tx1"/>
                </a:gs>
              </a:gsLst>
              <a:lin ang="16200000" scaled="1"/>
              <a:tileRect/>
            </a:grad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ja-JP" altLang="en-US">
              <a:latin typeface="Arial" pitchFamily="34" charset="0"/>
              <a:ea typeface="ＭＳ Ｐゴシック" pitchFamily="50" charset="-128"/>
              <a:cs typeface="Arial" pitchFamily="34" charset="0"/>
            </a:endParaRPr>
          </a:p>
        </p:txBody>
      </p:sp>
      <p:sp>
        <p:nvSpPr>
          <p:cNvPr id="25" name="outer analysis"/>
          <p:cNvSpPr/>
          <p:nvPr/>
        </p:nvSpPr>
        <p:spPr>
          <a:xfrm>
            <a:off x="3228456" y="3456538"/>
            <a:ext cx="553736" cy="553592"/>
          </a:xfrm>
          <a:prstGeom prst="ellipse">
            <a:avLst/>
          </a:prstGeom>
          <a:ln>
            <a:gradFill>
              <a:gsLst>
                <a:gs pos="0">
                  <a:srgbClr val="000000"/>
                </a:gs>
                <a:gs pos="100000">
                  <a:schemeClr val="tx1"/>
                </a:gs>
              </a:gsLst>
              <a:lin ang="5400000" scaled="0"/>
            </a:grad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ja-JP" altLang="en-US">
              <a:latin typeface="Arial" pitchFamily="34" charset="0"/>
              <a:ea typeface="ＭＳ Ｐゴシック" pitchFamily="50" charset="-128"/>
              <a:cs typeface="Arial" pitchFamily="34" charset="0"/>
            </a:endParaRPr>
          </a:p>
        </p:txBody>
      </p:sp>
      <p:sp>
        <p:nvSpPr>
          <p:cNvPr id="26" name="inner analysis"/>
          <p:cNvSpPr/>
          <p:nvPr/>
        </p:nvSpPr>
        <p:spPr>
          <a:xfrm flipV="1">
            <a:off x="3282049" y="3510116"/>
            <a:ext cx="446549" cy="446436"/>
          </a:xfrm>
          <a:prstGeom prst="ellipse">
            <a:avLst/>
          </a:prstGeom>
          <a:ln>
            <a:gradFill flip="none" rotWithShape="1">
              <a:gsLst>
                <a:gs pos="0">
                  <a:srgbClr val="000000"/>
                </a:gs>
                <a:gs pos="100000">
                  <a:schemeClr val="tx1"/>
                </a:gs>
              </a:gsLst>
              <a:lin ang="16200000" scaled="1"/>
              <a:tileRect/>
            </a:grad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ja-JP" altLang="en-US">
              <a:latin typeface="Arial" pitchFamily="34" charset="0"/>
              <a:ea typeface="ＭＳ Ｐゴシック" pitchFamily="50" charset="-128"/>
              <a:cs typeface="Arial" pitchFamily="34" charset="0"/>
            </a:endParaRPr>
          </a:p>
        </p:txBody>
      </p:sp>
      <p:sp>
        <p:nvSpPr>
          <p:cNvPr id="27" name="malware"/>
          <p:cNvSpPr>
            <a:spLocks noChangeAspect="1" noEditPoints="1"/>
          </p:cNvSpPr>
          <p:nvPr/>
        </p:nvSpPr>
        <p:spPr bwMode="auto">
          <a:xfrm>
            <a:off x="2367606" y="1758847"/>
            <a:ext cx="223539" cy="237617"/>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ja-JP" altLang="en-US" sz="1300">
              <a:solidFill>
                <a:srgbClr val="FFFFFF"/>
              </a:solidFill>
              <a:latin typeface="Arial" pitchFamily="34" charset="0"/>
              <a:ea typeface="ＭＳ Ｐゴシック" pitchFamily="50" charset="-128"/>
              <a:cs typeface="Arial" pitchFamily="34" charset="0"/>
            </a:endParaRPr>
          </a:p>
        </p:txBody>
      </p:sp>
      <p:sp>
        <p:nvSpPr>
          <p:cNvPr id="28" name="IP address"/>
          <p:cNvSpPr/>
          <p:nvPr/>
        </p:nvSpPr>
        <p:spPr>
          <a:xfrm>
            <a:off x="2654874" y="1747353"/>
            <a:ext cx="1269704" cy="260606"/>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prstTxWarp prst="textNoShape">
              <a:avLst/>
            </a:prstTxWarp>
            <a:noAutofit/>
          </a:bodyPr>
          <a:lstStyle/>
          <a:p>
            <a:pPr algn="ctr" defTabSz="914362" fontAlgn="base">
              <a:spcBef>
                <a:spcPct val="0"/>
              </a:spcBef>
              <a:spcAft>
                <a:spcPct val="0"/>
              </a:spcAft>
            </a:pPr>
            <a:r>
              <a:rPr lang="en-US" altLang="ja-JP" sz="1200" dirty="0" smtClean="0">
                <a:solidFill>
                  <a:srgbClr val="FFFFFF"/>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IP:64.233.160.0</a:t>
            </a:r>
            <a:endParaRPr lang="en-US" altLang="ja-JP" sz="1200" dirty="0">
              <a:solidFill>
                <a:srgbClr val="FFFFFF"/>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sp>
        <p:nvSpPr>
          <p:cNvPr id="29" name="file 2"/>
          <p:cNvSpPr/>
          <p:nvPr/>
        </p:nvSpPr>
        <p:spPr>
          <a:xfrm>
            <a:off x="2886574" y="3613762"/>
            <a:ext cx="239206" cy="239144"/>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ja-JP" altLang="en-US" smtClean="0">
              <a:solidFill>
                <a:srgbClr val="FF0000"/>
              </a:solidFill>
              <a:latin typeface="Arial" pitchFamily="34" charset="0"/>
              <a:ea typeface="ＭＳ Ｐゴシック" pitchFamily="50" charset="-128"/>
              <a:cs typeface="Arial" pitchFamily="34" charset="0"/>
            </a:endParaRPr>
          </a:p>
        </p:txBody>
      </p:sp>
      <p:grpSp>
        <p:nvGrpSpPr>
          <p:cNvPr id="30" name="profile 2"/>
          <p:cNvGrpSpPr/>
          <p:nvPr/>
        </p:nvGrpSpPr>
        <p:grpSpPr>
          <a:xfrm>
            <a:off x="3326969" y="2103238"/>
            <a:ext cx="356709" cy="356616"/>
            <a:chOff x="8245324" y="4836869"/>
            <a:chExt cx="904052" cy="904052"/>
          </a:xfrm>
        </p:grpSpPr>
        <p:sp>
          <p:nvSpPr>
            <p:cNvPr id="31" name="Oval 30"/>
            <p:cNvSpPr/>
            <p:nvPr/>
          </p:nvSpPr>
          <p:spPr>
            <a:xfrm>
              <a:off x="8245324" y="4836869"/>
              <a:ext cx="904052" cy="904052"/>
            </a:xfrm>
            <a:prstGeom prst="ellipse">
              <a:avLst/>
            </a:prstGeom>
            <a:solidFill>
              <a:schemeClr val="bg1">
                <a:lumMod val="50000"/>
                <a:alpha val="50000"/>
              </a:schemeClr>
            </a:solidFill>
            <a:ln w="666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62" fontAlgn="base">
                <a:spcBef>
                  <a:spcPct val="0"/>
                </a:spcBef>
                <a:spcAft>
                  <a:spcPct val="0"/>
                </a:spcAft>
              </a:pPr>
              <a:endParaRPr lang="ja-JP" altLang="en-US" sz="1200">
                <a:solidFill>
                  <a:prstClr val="white"/>
                </a:solidFill>
                <a:latin typeface="Arial" pitchFamily="34" charset="0"/>
                <a:ea typeface="ＭＳ Ｐゴシック" pitchFamily="50" charset="-128"/>
                <a:cs typeface="Arial" pitchFamily="34" charset="0"/>
              </a:endParaRPr>
            </a:p>
          </p:txBody>
        </p:sp>
        <p:grpSp>
          <p:nvGrpSpPr>
            <p:cNvPr id="32" name="Group 31"/>
            <p:cNvGrpSpPr/>
            <p:nvPr/>
          </p:nvGrpSpPr>
          <p:grpSpPr>
            <a:xfrm>
              <a:off x="8437102" y="5037323"/>
              <a:ext cx="360112" cy="486645"/>
              <a:chOff x="5437538" y="2257694"/>
              <a:chExt cx="771930" cy="1043167"/>
            </a:xfrm>
          </p:grpSpPr>
          <p:grpSp>
            <p:nvGrpSpPr>
              <p:cNvPr id="33" name="Group 32"/>
              <p:cNvGrpSpPr/>
              <p:nvPr/>
            </p:nvGrpSpPr>
            <p:grpSpPr>
              <a:xfrm>
                <a:off x="5447443" y="2831416"/>
                <a:ext cx="762025" cy="469445"/>
                <a:chOff x="8460548" y="3504446"/>
                <a:chExt cx="252765" cy="155715"/>
              </a:xfrm>
              <a:solidFill>
                <a:schemeClr val="bg1">
                  <a:lumMod val="60000"/>
                  <a:lumOff val="40000"/>
                  <a:alpha val="5000"/>
                </a:schemeClr>
              </a:solidFill>
            </p:grpSpPr>
            <p:sp>
              <p:nvSpPr>
                <p:cNvPr id="35" name="Full Process - envelope fly out"/>
                <p:cNvSpPr>
                  <a:spLocks noChangeAspect="1"/>
                </p:cNvSpPr>
                <p:nvPr/>
              </p:nvSpPr>
              <p:spPr bwMode="auto">
                <a:xfrm>
                  <a:off x="8471918" y="3504446"/>
                  <a:ext cx="226839" cy="82815"/>
                </a:xfrm>
                <a:custGeom>
                  <a:avLst/>
                  <a:gdLst>
                    <a:gd name="T0" fmla="*/ 854 w 1896"/>
                    <a:gd name="T1" fmla="*/ 657 h 689"/>
                    <a:gd name="T2" fmla="*/ 854 w 1896"/>
                    <a:gd name="T3" fmla="*/ 657 h 689"/>
                    <a:gd name="T4" fmla="*/ 864 w 1896"/>
                    <a:gd name="T5" fmla="*/ 664 h 689"/>
                    <a:gd name="T6" fmla="*/ 875 w 1896"/>
                    <a:gd name="T7" fmla="*/ 671 h 689"/>
                    <a:gd name="T8" fmla="*/ 886 w 1896"/>
                    <a:gd name="T9" fmla="*/ 676 h 689"/>
                    <a:gd name="T10" fmla="*/ 898 w 1896"/>
                    <a:gd name="T11" fmla="*/ 681 h 689"/>
                    <a:gd name="T12" fmla="*/ 911 w 1896"/>
                    <a:gd name="T13" fmla="*/ 684 h 689"/>
                    <a:gd name="T14" fmla="*/ 923 w 1896"/>
                    <a:gd name="T15" fmla="*/ 687 h 689"/>
                    <a:gd name="T16" fmla="*/ 936 w 1896"/>
                    <a:gd name="T17" fmla="*/ 688 h 689"/>
                    <a:gd name="T18" fmla="*/ 949 w 1896"/>
                    <a:gd name="T19" fmla="*/ 689 h 689"/>
                    <a:gd name="T20" fmla="*/ 949 w 1896"/>
                    <a:gd name="T21" fmla="*/ 689 h 689"/>
                    <a:gd name="T22" fmla="*/ 961 w 1896"/>
                    <a:gd name="T23" fmla="*/ 688 h 689"/>
                    <a:gd name="T24" fmla="*/ 975 w 1896"/>
                    <a:gd name="T25" fmla="*/ 687 h 689"/>
                    <a:gd name="T26" fmla="*/ 988 w 1896"/>
                    <a:gd name="T27" fmla="*/ 683 h 689"/>
                    <a:gd name="T28" fmla="*/ 1001 w 1896"/>
                    <a:gd name="T29" fmla="*/ 680 h 689"/>
                    <a:gd name="T30" fmla="*/ 1012 w 1896"/>
                    <a:gd name="T31" fmla="*/ 675 h 689"/>
                    <a:gd name="T32" fmla="*/ 1025 w 1896"/>
                    <a:gd name="T33" fmla="*/ 668 h 689"/>
                    <a:gd name="T34" fmla="*/ 1036 w 1896"/>
                    <a:gd name="T35" fmla="*/ 661 h 689"/>
                    <a:gd name="T36" fmla="*/ 1047 w 1896"/>
                    <a:gd name="T37" fmla="*/ 653 h 689"/>
                    <a:gd name="T38" fmla="*/ 1896 w 1896"/>
                    <a:gd name="T39" fmla="*/ 6 h 689"/>
                    <a:gd name="T40" fmla="*/ 1896 w 1896"/>
                    <a:gd name="T41" fmla="*/ 6 h 689"/>
                    <a:gd name="T42" fmla="*/ 1878 w 1896"/>
                    <a:gd name="T43" fmla="*/ 2 h 689"/>
                    <a:gd name="T44" fmla="*/ 1867 w 1896"/>
                    <a:gd name="T45" fmla="*/ 1 h 689"/>
                    <a:gd name="T46" fmla="*/ 1858 w 1896"/>
                    <a:gd name="T47" fmla="*/ 0 h 689"/>
                    <a:gd name="T48" fmla="*/ 38 w 1896"/>
                    <a:gd name="T49" fmla="*/ 0 h 689"/>
                    <a:gd name="T50" fmla="*/ 38 w 1896"/>
                    <a:gd name="T51" fmla="*/ 0 h 689"/>
                    <a:gd name="T52" fmla="*/ 28 w 1896"/>
                    <a:gd name="T53" fmla="*/ 1 h 689"/>
                    <a:gd name="T54" fmla="*/ 19 w 1896"/>
                    <a:gd name="T55" fmla="*/ 2 h 689"/>
                    <a:gd name="T56" fmla="*/ 0 w 1896"/>
                    <a:gd name="T57" fmla="*/ 6 h 689"/>
                    <a:gd name="T58" fmla="*/ 853 w 1896"/>
                    <a:gd name="T59" fmla="*/ 657 h 689"/>
                    <a:gd name="T60" fmla="*/ 853 w 1896"/>
                    <a:gd name="T61" fmla="*/ 657 h 689"/>
                    <a:gd name="T62" fmla="*/ 854 w 1896"/>
                    <a:gd name="T63" fmla="*/ 657 h 689"/>
                    <a:gd name="T64" fmla="*/ 854 w 1896"/>
                    <a:gd name="T65" fmla="*/ 65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6" h="689">
                      <a:moveTo>
                        <a:pt x="854" y="657"/>
                      </a:moveTo>
                      <a:lnTo>
                        <a:pt x="854" y="657"/>
                      </a:lnTo>
                      <a:lnTo>
                        <a:pt x="864" y="664"/>
                      </a:lnTo>
                      <a:lnTo>
                        <a:pt x="875" y="671"/>
                      </a:lnTo>
                      <a:lnTo>
                        <a:pt x="886" y="676"/>
                      </a:lnTo>
                      <a:lnTo>
                        <a:pt x="898" y="681"/>
                      </a:lnTo>
                      <a:lnTo>
                        <a:pt x="911" y="684"/>
                      </a:lnTo>
                      <a:lnTo>
                        <a:pt x="923" y="687"/>
                      </a:lnTo>
                      <a:lnTo>
                        <a:pt x="936" y="688"/>
                      </a:lnTo>
                      <a:lnTo>
                        <a:pt x="949" y="689"/>
                      </a:lnTo>
                      <a:lnTo>
                        <a:pt x="949" y="689"/>
                      </a:lnTo>
                      <a:lnTo>
                        <a:pt x="961" y="688"/>
                      </a:lnTo>
                      <a:lnTo>
                        <a:pt x="975" y="687"/>
                      </a:lnTo>
                      <a:lnTo>
                        <a:pt x="988" y="683"/>
                      </a:lnTo>
                      <a:lnTo>
                        <a:pt x="1001" y="680"/>
                      </a:lnTo>
                      <a:lnTo>
                        <a:pt x="1012" y="675"/>
                      </a:lnTo>
                      <a:lnTo>
                        <a:pt x="1025" y="668"/>
                      </a:lnTo>
                      <a:lnTo>
                        <a:pt x="1036" y="661"/>
                      </a:lnTo>
                      <a:lnTo>
                        <a:pt x="1047" y="653"/>
                      </a:lnTo>
                      <a:lnTo>
                        <a:pt x="1896" y="6"/>
                      </a:lnTo>
                      <a:lnTo>
                        <a:pt x="1896" y="6"/>
                      </a:lnTo>
                      <a:lnTo>
                        <a:pt x="1878" y="2"/>
                      </a:lnTo>
                      <a:lnTo>
                        <a:pt x="1867" y="1"/>
                      </a:lnTo>
                      <a:lnTo>
                        <a:pt x="1858" y="0"/>
                      </a:lnTo>
                      <a:lnTo>
                        <a:pt x="38" y="0"/>
                      </a:lnTo>
                      <a:lnTo>
                        <a:pt x="38" y="0"/>
                      </a:lnTo>
                      <a:lnTo>
                        <a:pt x="28" y="1"/>
                      </a:lnTo>
                      <a:lnTo>
                        <a:pt x="19" y="2"/>
                      </a:lnTo>
                      <a:lnTo>
                        <a:pt x="0" y="6"/>
                      </a:lnTo>
                      <a:lnTo>
                        <a:pt x="853" y="657"/>
                      </a:lnTo>
                      <a:lnTo>
                        <a:pt x="853" y="657"/>
                      </a:lnTo>
                      <a:lnTo>
                        <a:pt x="854" y="657"/>
                      </a:lnTo>
                      <a:lnTo>
                        <a:pt x="854" y="657"/>
                      </a:lnTo>
                      <a:close/>
                    </a:path>
                  </a:pathLst>
                </a:custGeom>
                <a:grpFill/>
                <a:ln w="9525" cap="rnd">
                  <a:solidFill>
                    <a:schemeClr val="bg1">
                      <a:lumMod val="60000"/>
                      <a:lumOff val="40000"/>
                    </a:schemeClr>
                  </a:solidFill>
                  <a:prstDash val="sysDot"/>
                </a:ln>
                <a:extLst/>
              </p:spPr>
              <p:txBody>
                <a:bodyPr vert="horz" wrap="square" lIns="91440" tIns="45720" rIns="91440" bIns="45720" numCol="1" anchor="t" anchorCtr="0" compatLnSpc="1">
                  <a:prstTxWarp prst="textNoShape">
                    <a:avLst/>
                  </a:prstTxWarp>
                </a:bodyPr>
                <a:lstStyle/>
                <a:p>
                  <a:pPr>
                    <a:defRPr/>
                  </a:pPr>
                  <a:endParaRPr lang="ja-JP" altLang="en-US" kern="0">
                    <a:solidFill>
                      <a:sysClr val="windowText" lastClr="000000"/>
                    </a:solidFill>
                    <a:latin typeface="Arial" pitchFamily="34" charset="0"/>
                    <a:ea typeface="ＭＳ Ｐゴシック" pitchFamily="50" charset="-128"/>
                    <a:cs typeface="Arial" pitchFamily="34" charset="0"/>
                  </a:endParaRPr>
                </a:p>
              </p:txBody>
            </p:sp>
            <p:sp>
              <p:nvSpPr>
                <p:cNvPr id="36" name="Full Process - envelope" descr="Down:  Full Process - envelope"/>
                <p:cNvSpPr>
                  <a:spLocks noChangeAspect="1"/>
                </p:cNvSpPr>
                <p:nvPr/>
              </p:nvSpPr>
              <p:spPr bwMode="auto">
                <a:xfrm>
                  <a:off x="8460548" y="3525496"/>
                  <a:ext cx="252765" cy="134665"/>
                </a:xfrm>
                <a:custGeom>
                  <a:avLst/>
                  <a:gdLst>
                    <a:gd name="T0" fmla="*/ 1218 w 2105"/>
                    <a:gd name="T1" fmla="*/ 664 h 1120"/>
                    <a:gd name="T2" fmla="*/ 1181 w 2105"/>
                    <a:gd name="T3" fmla="*/ 689 h 1120"/>
                    <a:gd name="T4" fmla="*/ 1140 w 2105"/>
                    <a:gd name="T5" fmla="*/ 706 h 1120"/>
                    <a:gd name="T6" fmla="*/ 1096 w 2105"/>
                    <a:gd name="T7" fmla="*/ 718 h 1120"/>
                    <a:gd name="T8" fmla="*/ 1053 w 2105"/>
                    <a:gd name="T9" fmla="*/ 721 h 1120"/>
                    <a:gd name="T10" fmla="*/ 1031 w 2105"/>
                    <a:gd name="T11" fmla="*/ 720 h 1120"/>
                    <a:gd name="T12" fmla="*/ 988 w 2105"/>
                    <a:gd name="T13" fmla="*/ 713 h 1120"/>
                    <a:gd name="T14" fmla="*/ 948 w 2105"/>
                    <a:gd name="T15" fmla="*/ 700 h 1120"/>
                    <a:gd name="T16" fmla="*/ 910 w 2105"/>
                    <a:gd name="T17" fmla="*/ 680 h 1120"/>
                    <a:gd name="T18" fmla="*/ 891 w 2105"/>
                    <a:gd name="T19" fmla="*/ 668 h 1120"/>
                    <a:gd name="T20" fmla="*/ 14 w 2105"/>
                    <a:gd name="T21" fmla="*/ 0 h 1120"/>
                    <a:gd name="T22" fmla="*/ 8 w 2105"/>
                    <a:gd name="T23" fmla="*/ 14 h 1120"/>
                    <a:gd name="T24" fmla="*/ 1 w 2105"/>
                    <a:gd name="T25" fmla="*/ 45 h 1120"/>
                    <a:gd name="T26" fmla="*/ 1 w 2105"/>
                    <a:gd name="T27" fmla="*/ 979 h 1120"/>
                    <a:gd name="T28" fmla="*/ 1 w 2105"/>
                    <a:gd name="T29" fmla="*/ 990 h 1120"/>
                    <a:gd name="T30" fmla="*/ 6 w 2105"/>
                    <a:gd name="T31" fmla="*/ 1012 h 1120"/>
                    <a:gd name="T32" fmla="*/ 13 w 2105"/>
                    <a:gd name="T33" fmla="*/ 1034 h 1120"/>
                    <a:gd name="T34" fmla="*/ 23 w 2105"/>
                    <a:gd name="T35" fmla="*/ 1054 h 1120"/>
                    <a:gd name="T36" fmla="*/ 562 w 2105"/>
                    <a:gd name="T37" fmla="*/ 658 h 1120"/>
                    <a:gd name="T38" fmla="*/ 568 w 2105"/>
                    <a:gd name="T39" fmla="*/ 654 h 1120"/>
                    <a:gd name="T40" fmla="*/ 578 w 2105"/>
                    <a:gd name="T41" fmla="*/ 652 h 1120"/>
                    <a:gd name="T42" fmla="*/ 590 w 2105"/>
                    <a:gd name="T43" fmla="*/ 653 h 1120"/>
                    <a:gd name="T44" fmla="*/ 600 w 2105"/>
                    <a:gd name="T45" fmla="*/ 659 h 1120"/>
                    <a:gd name="T46" fmla="*/ 604 w 2105"/>
                    <a:gd name="T47" fmla="*/ 664 h 1120"/>
                    <a:gd name="T48" fmla="*/ 610 w 2105"/>
                    <a:gd name="T49" fmla="*/ 674 h 1120"/>
                    <a:gd name="T50" fmla="*/ 610 w 2105"/>
                    <a:gd name="T51" fmla="*/ 685 h 1120"/>
                    <a:gd name="T52" fmla="*/ 606 w 2105"/>
                    <a:gd name="T53" fmla="*/ 696 h 1120"/>
                    <a:gd name="T54" fmla="*/ 598 w 2105"/>
                    <a:gd name="T55" fmla="*/ 705 h 1120"/>
                    <a:gd name="T56" fmla="*/ 74 w 2105"/>
                    <a:gd name="T57" fmla="*/ 1102 h 1120"/>
                    <a:gd name="T58" fmla="*/ 108 w 2105"/>
                    <a:gd name="T59" fmla="*/ 1116 h 1120"/>
                    <a:gd name="T60" fmla="*/ 143 w 2105"/>
                    <a:gd name="T61" fmla="*/ 1120 h 1120"/>
                    <a:gd name="T62" fmla="*/ 1963 w 2105"/>
                    <a:gd name="T63" fmla="*/ 1120 h 1120"/>
                    <a:gd name="T64" fmla="*/ 1999 w 2105"/>
                    <a:gd name="T65" fmla="*/ 1116 h 1120"/>
                    <a:gd name="T66" fmla="*/ 2032 w 2105"/>
                    <a:gd name="T67" fmla="*/ 1102 h 1120"/>
                    <a:gd name="T68" fmla="*/ 1512 w 2105"/>
                    <a:gd name="T69" fmla="*/ 705 h 1120"/>
                    <a:gd name="T70" fmla="*/ 1504 w 2105"/>
                    <a:gd name="T71" fmla="*/ 696 h 1120"/>
                    <a:gd name="T72" fmla="*/ 1500 w 2105"/>
                    <a:gd name="T73" fmla="*/ 685 h 1120"/>
                    <a:gd name="T74" fmla="*/ 1501 w 2105"/>
                    <a:gd name="T75" fmla="*/ 674 h 1120"/>
                    <a:gd name="T76" fmla="*/ 1506 w 2105"/>
                    <a:gd name="T77" fmla="*/ 664 h 1120"/>
                    <a:gd name="T78" fmla="*/ 1511 w 2105"/>
                    <a:gd name="T79" fmla="*/ 659 h 1120"/>
                    <a:gd name="T80" fmla="*/ 1521 w 2105"/>
                    <a:gd name="T81" fmla="*/ 653 h 1120"/>
                    <a:gd name="T82" fmla="*/ 1531 w 2105"/>
                    <a:gd name="T83" fmla="*/ 652 h 1120"/>
                    <a:gd name="T84" fmla="*/ 1543 w 2105"/>
                    <a:gd name="T85" fmla="*/ 654 h 1120"/>
                    <a:gd name="T86" fmla="*/ 2077 w 2105"/>
                    <a:gd name="T87" fmla="*/ 1062 h 1120"/>
                    <a:gd name="T88" fmla="*/ 2083 w 2105"/>
                    <a:gd name="T89" fmla="*/ 1052 h 1120"/>
                    <a:gd name="T90" fmla="*/ 2093 w 2105"/>
                    <a:gd name="T91" fmla="*/ 1034 h 1120"/>
                    <a:gd name="T92" fmla="*/ 2100 w 2105"/>
                    <a:gd name="T93" fmla="*/ 1012 h 1120"/>
                    <a:gd name="T94" fmla="*/ 2104 w 2105"/>
                    <a:gd name="T95" fmla="*/ 990 h 1120"/>
                    <a:gd name="T96" fmla="*/ 2104 w 2105"/>
                    <a:gd name="T97" fmla="*/ 60 h 1120"/>
                    <a:gd name="T98" fmla="*/ 2103 w 2105"/>
                    <a:gd name="T99" fmla="*/ 44 h 1120"/>
                    <a:gd name="T100" fmla="*/ 2096 w 2105"/>
                    <a:gd name="T101" fmla="*/ 14 h 1120"/>
                    <a:gd name="T102" fmla="*/ 1220 w 2105"/>
                    <a:gd name="T103" fmla="*/ 664 h 1120"/>
                    <a:gd name="T104" fmla="*/ 1218 w 2105"/>
                    <a:gd name="T105" fmla="*/ 664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5" h="1120">
                      <a:moveTo>
                        <a:pt x="1218" y="664"/>
                      </a:moveTo>
                      <a:lnTo>
                        <a:pt x="1218" y="664"/>
                      </a:lnTo>
                      <a:lnTo>
                        <a:pt x="1199" y="677"/>
                      </a:lnTo>
                      <a:lnTo>
                        <a:pt x="1181" y="689"/>
                      </a:lnTo>
                      <a:lnTo>
                        <a:pt x="1161" y="698"/>
                      </a:lnTo>
                      <a:lnTo>
                        <a:pt x="1140" y="706"/>
                      </a:lnTo>
                      <a:lnTo>
                        <a:pt x="1118" y="713"/>
                      </a:lnTo>
                      <a:lnTo>
                        <a:pt x="1096" y="718"/>
                      </a:lnTo>
                      <a:lnTo>
                        <a:pt x="1075" y="720"/>
                      </a:lnTo>
                      <a:lnTo>
                        <a:pt x="1053" y="721"/>
                      </a:lnTo>
                      <a:lnTo>
                        <a:pt x="1053" y="721"/>
                      </a:lnTo>
                      <a:lnTo>
                        <a:pt x="1031" y="720"/>
                      </a:lnTo>
                      <a:lnTo>
                        <a:pt x="1009" y="718"/>
                      </a:lnTo>
                      <a:lnTo>
                        <a:pt x="988" y="713"/>
                      </a:lnTo>
                      <a:lnTo>
                        <a:pt x="967" y="707"/>
                      </a:lnTo>
                      <a:lnTo>
                        <a:pt x="948" y="700"/>
                      </a:lnTo>
                      <a:lnTo>
                        <a:pt x="928" y="691"/>
                      </a:lnTo>
                      <a:lnTo>
                        <a:pt x="910" y="680"/>
                      </a:lnTo>
                      <a:lnTo>
                        <a:pt x="891" y="668"/>
                      </a:lnTo>
                      <a:lnTo>
                        <a:pt x="891" y="668"/>
                      </a:lnTo>
                      <a:lnTo>
                        <a:pt x="890" y="667"/>
                      </a:lnTo>
                      <a:lnTo>
                        <a:pt x="14" y="0"/>
                      </a:lnTo>
                      <a:lnTo>
                        <a:pt x="14" y="0"/>
                      </a:lnTo>
                      <a:lnTo>
                        <a:pt x="8" y="14"/>
                      </a:lnTo>
                      <a:lnTo>
                        <a:pt x="4" y="29"/>
                      </a:lnTo>
                      <a:lnTo>
                        <a:pt x="1" y="45"/>
                      </a:lnTo>
                      <a:lnTo>
                        <a:pt x="0" y="60"/>
                      </a:lnTo>
                      <a:lnTo>
                        <a:pt x="1" y="979"/>
                      </a:lnTo>
                      <a:lnTo>
                        <a:pt x="1" y="979"/>
                      </a:lnTo>
                      <a:lnTo>
                        <a:pt x="1" y="990"/>
                      </a:lnTo>
                      <a:lnTo>
                        <a:pt x="4" y="1002"/>
                      </a:lnTo>
                      <a:lnTo>
                        <a:pt x="6" y="1012"/>
                      </a:lnTo>
                      <a:lnTo>
                        <a:pt x="8" y="1024"/>
                      </a:lnTo>
                      <a:lnTo>
                        <a:pt x="13" y="1034"/>
                      </a:lnTo>
                      <a:lnTo>
                        <a:pt x="18" y="1043"/>
                      </a:lnTo>
                      <a:lnTo>
                        <a:pt x="23" y="1054"/>
                      </a:lnTo>
                      <a:lnTo>
                        <a:pt x="29" y="1062"/>
                      </a:lnTo>
                      <a:lnTo>
                        <a:pt x="562" y="658"/>
                      </a:lnTo>
                      <a:lnTo>
                        <a:pt x="562" y="658"/>
                      </a:lnTo>
                      <a:lnTo>
                        <a:pt x="568" y="654"/>
                      </a:lnTo>
                      <a:lnTo>
                        <a:pt x="573" y="653"/>
                      </a:lnTo>
                      <a:lnTo>
                        <a:pt x="578" y="652"/>
                      </a:lnTo>
                      <a:lnTo>
                        <a:pt x="584" y="652"/>
                      </a:lnTo>
                      <a:lnTo>
                        <a:pt x="590" y="653"/>
                      </a:lnTo>
                      <a:lnTo>
                        <a:pt x="596" y="655"/>
                      </a:lnTo>
                      <a:lnTo>
                        <a:pt x="600" y="659"/>
                      </a:lnTo>
                      <a:lnTo>
                        <a:pt x="604" y="664"/>
                      </a:lnTo>
                      <a:lnTo>
                        <a:pt x="604" y="664"/>
                      </a:lnTo>
                      <a:lnTo>
                        <a:pt x="607" y="668"/>
                      </a:lnTo>
                      <a:lnTo>
                        <a:pt x="610" y="674"/>
                      </a:lnTo>
                      <a:lnTo>
                        <a:pt x="610" y="680"/>
                      </a:lnTo>
                      <a:lnTo>
                        <a:pt x="610" y="685"/>
                      </a:lnTo>
                      <a:lnTo>
                        <a:pt x="608" y="691"/>
                      </a:lnTo>
                      <a:lnTo>
                        <a:pt x="606" y="696"/>
                      </a:lnTo>
                      <a:lnTo>
                        <a:pt x="603" y="700"/>
                      </a:lnTo>
                      <a:lnTo>
                        <a:pt x="598" y="705"/>
                      </a:lnTo>
                      <a:lnTo>
                        <a:pt x="74" y="1102"/>
                      </a:lnTo>
                      <a:lnTo>
                        <a:pt x="74" y="1102"/>
                      </a:lnTo>
                      <a:lnTo>
                        <a:pt x="90" y="1110"/>
                      </a:lnTo>
                      <a:lnTo>
                        <a:pt x="108" y="1116"/>
                      </a:lnTo>
                      <a:lnTo>
                        <a:pt x="125" y="1119"/>
                      </a:lnTo>
                      <a:lnTo>
                        <a:pt x="143" y="1120"/>
                      </a:lnTo>
                      <a:lnTo>
                        <a:pt x="1963" y="1120"/>
                      </a:lnTo>
                      <a:lnTo>
                        <a:pt x="1963" y="1120"/>
                      </a:lnTo>
                      <a:lnTo>
                        <a:pt x="1982" y="1119"/>
                      </a:lnTo>
                      <a:lnTo>
                        <a:pt x="1999" y="1116"/>
                      </a:lnTo>
                      <a:lnTo>
                        <a:pt x="2016" y="1109"/>
                      </a:lnTo>
                      <a:lnTo>
                        <a:pt x="2032" y="1102"/>
                      </a:lnTo>
                      <a:lnTo>
                        <a:pt x="1512" y="705"/>
                      </a:lnTo>
                      <a:lnTo>
                        <a:pt x="1512" y="705"/>
                      </a:lnTo>
                      <a:lnTo>
                        <a:pt x="1507" y="700"/>
                      </a:lnTo>
                      <a:lnTo>
                        <a:pt x="1504" y="696"/>
                      </a:lnTo>
                      <a:lnTo>
                        <a:pt x="1501" y="691"/>
                      </a:lnTo>
                      <a:lnTo>
                        <a:pt x="1500" y="685"/>
                      </a:lnTo>
                      <a:lnTo>
                        <a:pt x="1500" y="680"/>
                      </a:lnTo>
                      <a:lnTo>
                        <a:pt x="1501" y="674"/>
                      </a:lnTo>
                      <a:lnTo>
                        <a:pt x="1504" y="668"/>
                      </a:lnTo>
                      <a:lnTo>
                        <a:pt x="1506" y="664"/>
                      </a:lnTo>
                      <a:lnTo>
                        <a:pt x="1506" y="664"/>
                      </a:lnTo>
                      <a:lnTo>
                        <a:pt x="1511" y="659"/>
                      </a:lnTo>
                      <a:lnTo>
                        <a:pt x="1515" y="655"/>
                      </a:lnTo>
                      <a:lnTo>
                        <a:pt x="1521" y="653"/>
                      </a:lnTo>
                      <a:lnTo>
                        <a:pt x="1526" y="652"/>
                      </a:lnTo>
                      <a:lnTo>
                        <a:pt x="1531" y="652"/>
                      </a:lnTo>
                      <a:lnTo>
                        <a:pt x="1537" y="653"/>
                      </a:lnTo>
                      <a:lnTo>
                        <a:pt x="1543" y="654"/>
                      </a:lnTo>
                      <a:lnTo>
                        <a:pt x="1548" y="658"/>
                      </a:lnTo>
                      <a:lnTo>
                        <a:pt x="2077" y="1062"/>
                      </a:lnTo>
                      <a:lnTo>
                        <a:pt x="2077" y="1062"/>
                      </a:lnTo>
                      <a:lnTo>
                        <a:pt x="2083" y="1052"/>
                      </a:lnTo>
                      <a:lnTo>
                        <a:pt x="2089" y="1043"/>
                      </a:lnTo>
                      <a:lnTo>
                        <a:pt x="2093" y="1034"/>
                      </a:lnTo>
                      <a:lnTo>
                        <a:pt x="2097" y="1024"/>
                      </a:lnTo>
                      <a:lnTo>
                        <a:pt x="2100" y="1012"/>
                      </a:lnTo>
                      <a:lnTo>
                        <a:pt x="2103" y="1002"/>
                      </a:lnTo>
                      <a:lnTo>
                        <a:pt x="2104" y="990"/>
                      </a:lnTo>
                      <a:lnTo>
                        <a:pt x="2105" y="979"/>
                      </a:lnTo>
                      <a:lnTo>
                        <a:pt x="2104" y="60"/>
                      </a:lnTo>
                      <a:lnTo>
                        <a:pt x="2104" y="60"/>
                      </a:lnTo>
                      <a:lnTo>
                        <a:pt x="2103" y="44"/>
                      </a:lnTo>
                      <a:lnTo>
                        <a:pt x="2099" y="29"/>
                      </a:lnTo>
                      <a:lnTo>
                        <a:pt x="2096" y="14"/>
                      </a:lnTo>
                      <a:lnTo>
                        <a:pt x="2090" y="0"/>
                      </a:lnTo>
                      <a:lnTo>
                        <a:pt x="1220" y="664"/>
                      </a:lnTo>
                      <a:lnTo>
                        <a:pt x="1220" y="664"/>
                      </a:lnTo>
                      <a:lnTo>
                        <a:pt x="1218" y="664"/>
                      </a:lnTo>
                      <a:lnTo>
                        <a:pt x="1218" y="664"/>
                      </a:lnTo>
                      <a:close/>
                    </a:path>
                  </a:pathLst>
                </a:custGeom>
                <a:grpFill/>
                <a:ln w="9525" cap="rnd">
                  <a:solidFill>
                    <a:schemeClr val="bg1">
                      <a:lumMod val="60000"/>
                      <a:lumOff val="40000"/>
                    </a:schemeClr>
                  </a:solidFill>
                  <a:prstDash val="sysDot"/>
                </a:ln>
                <a:extLst/>
              </p:spPr>
              <p:txBody>
                <a:bodyPr vert="horz" wrap="square" lIns="91440" tIns="45720" rIns="91440" bIns="45720" numCol="1" anchor="t" anchorCtr="0" compatLnSpc="1">
                  <a:prstTxWarp prst="textNoShape">
                    <a:avLst/>
                  </a:prstTxWarp>
                </a:bodyPr>
                <a:lstStyle/>
                <a:p>
                  <a:pPr>
                    <a:defRPr/>
                  </a:pPr>
                  <a:endParaRPr lang="ja-JP" altLang="en-US" kern="0">
                    <a:solidFill>
                      <a:sysClr val="windowText" lastClr="000000"/>
                    </a:solidFill>
                    <a:latin typeface="Arial" pitchFamily="34" charset="0"/>
                    <a:ea typeface="ＭＳ Ｐゴシック" pitchFamily="50" charset="-128"/>
                    <a:cs typeface="Arial" pitchFamily="34" charset="0"/>
                  </a:endParaRPr>
                </a:p>
              </p:txBody>
            </p:sp>
          </p:grpSp>
          <p:sp>
            <p:nvSpPr>
              <p:cNvPr id="34" name="Down Arrow 33"/>
              <p:cNvSpPr/>
              <p:nvPr/>
            </p:nvSpPr>
            <p:spPr>
              <a:xfrm>
                <a:off x="5437538" y="2257694"/>
                <a:ext cx="264440" cy="533855"/>
              </a:xfrm>
              <a:prstGeom prst="downArrow">
                <a:avLst/>
              </a:prstGeom>
              <a:solidFill>
                <a:schemeClr val="bg1">
                  <a:alpha val="5000"/>
                </a:schemeClr>
              </a:solidFill>
              <a:ln w="9525" cap="rnd">
                <a:solidFill>
                  <a:schemeClr val="bg1">
                    <a:lumMod val="60000"/>
                    <a:lumOff val="40000"/>
                  </a:schemeClr>
                </a:solidFill>
                <a:prstDash val="sysDot"/>
              </a:ln>
            </p:spPr>
            <p:txBody>
              <a:bodyPr vert="horz" wrap="square" lIns="91440" tIns="45720" rIns="91440" bIns="45720" numCol="1" anchor="t" anchorCtr="0" compatLnSpc="1">
                <a:prstTxWarp prst="textNoShape">
                  <a:avLst/>
                </a:prstTxWarp>
              </a:bodyPr>
              <a:lstStyle/>
              <a:p>
                <a:endParaRPr lang="ja-JP" altLang="en-US" kern="0">
                  <a:solidFill>
                    <a:sysClr val="windowText" lastClr="000000"/>
                  </a:solidFill>
                  <a:latin typeface="Arial" pitchFamily="34" charset="0"/>
                  <a:ea typeface="ＭＳ Ｐゴシック" pitchFamily="50" charset="-128"/>
                  <a:cs typeface="Arial" pitchFamily="34" charset="0"/>
                </a:endParaRPr>
              </a:p>
            </p:txBody>
          </p:sp>
        </p:grpSp>
      </p:grpSp>
      <p:grpSp>
        <p:nvGrpSpPr>
          <p:cNvPr id="37" name="profile 1"/>
          <p:cNvGrpSpPr/>
          <p:nvPr/>
        </p:nvGrpSpPr>
        <p:grpSpPr>
          <a:xfrm>
            <a:off x="2827823" y="3071649"/>
            <a:ext cx="356709" cy="356616"/>
            <a:chOff x="8245324" y="4836869"/>
            <a:chExt cx="904052" cy="904052"/>
          </a:xfrm>
        </p:grpSpPr>
        <p:sp>
          <p:nvSpPr>
            <p:cNvPr id="38" name="Oval 37"/>
            <p:cNvSpPr/>
            <p:nvPr/>
          </p:nvSpPr>
          <p:spPr>
            <a:xfrm>
              <a:off x="8245324" y="4836869"/>
              <a:ext cx="904052" cy="904052"/>
            </a:xfrm>
            <a:prstGeom prst="ellipse">
              <a:avLst/>
            </a:prstGeom>
            <a:solidFill>
              <a:schemeClr val="bg1">
                <a:lumMod val="50000"/>
                <a:alpha val="50000"/>
              </a:schemeClr>
            </a:solidFill>
            <a:ln w="666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62" fontAlgn="base">
                <a:spcBef>
                  <a:spcPct val="0"/>
                </a:spcBef>
                <a:spcAft>
                  <a:spcPct val="0"/>
                </a:spcAft>
              </a:pPr>
              <a:endParaRPr lang="ja-JP" altLang="en-US" sz="1200">
                <a:solidFill>
                  <a:prstClr val="white"/>
                </a:solidFill>
                <a:latin typeface="Arial" pitchFamily="34" charset="0"/>
                <a:ea typeface="ＭＳ Ｐゴシック" pitchFamily="50" charset="-128"/>
                <a:cs typeface="Arial" pitchFamily="34" charset="0"/>
              </a:endParaRPr>
            </a:p>
          </p:txBody>
        </p:sp>
        <p:grpSp>
          <p:nvGrpSpPr>
            <p:cNvPr id="39" name="Group 38"/>
            <p:cNvGrpSpPr/>
            <p:nvPr/>
          </p:nvGrpSpPr>
          <p:grpSpPr>
            <a:xfrm>
              <a:off x="8602113" y="5048339"/>
              <a:ext cx="355491" cy="492129"/>
              <a:chOff x="5791256" y="2281310"/>
              <a:chExt cx="762025" cy="1054923"/>
            </a:xfrm>
          </p:grpSpPr>
          <p:sp>
            <p:nvSpPr>
              <p:cNvPr id="40" name="Down Arrow 39"/>
              <p:cNvSpPr/>
              <p:nvPr/>
            </p:nvSpPr>
            <p:spPr>
              <a:xfrm flipV="1">
                <a:off x="6288841" y="2802378"/>
                <a:ext cx="264440" cy="533855"/>
              </a:xfrm>
              <a:prstGeom prst="downArrow">
                <a:avLst/>
              </a:prstGeom>
              <a:solidFill>
                <a:schemeClr val="bg1">
                  <a:alpha val="5000"/>
                </a:schemeClr>
              </a:solidFill>
              <a:ln w="9525" cap="rnd">
                <a:solidFill>
                  <a:schemeClr val="bg1">
                    <a:lumMod val="60000"/>
                    <a:lumOff val="40000"/>
                  </a:schemeClr>
                </a:solidFill>
                <a:prstDash val="sysDot"/>
              </a:ln>
            </p:spPr>
            <p:txBody>
              <a:bodyPr vert="horz" wrap="square" lIns="91440" tIns="45720" rIns="91440" bIns="45720" numCol="1" anchor="t" anchorCtr="0" compatLnSpc="1">
                <a:prstTxWarp prst="textNoShape">
                  <a:avLst/>
                </a:prstTxWarp>
              </a:bodyPr>
              <a:lstStyle/>
              <a:p>
                <a:endParaRPr lang="ja-JP" altLang="en-US" kern="0">
                  <a:solidFill>
                    <a:sysClr val="windowText" lastClr="000000"/>
                  </a:solidFill>
                  <a:latin typeface="Arial" pitchFamily="34" charset="0"/>
                  <a:ea typeface="ＭＳ Ｐゴシック" pitchFamily="50" charset="-128"/>
                  <a:cs typeface="Arial" pitchFamily="34" charset="0"/>
                </a:endParaRPr>
              </a:p>
            </p:txBody>
          </p:sp>
          <p:grpSp>
            <p:nvGrpSpPr>
              <p:cNvPr id="41" name="Group 40"/>
              <p:cNvGrpSpPr/>
              <p:nvPr/>
            </p:nvGrpSpPr>
            <p:grpSpPr>
              <a:xfrm>
                <a:off x="5791256" y="2281310"/>
                <a:ext cx="762025" cy="469445"/>
                <a:chOff x="8582525" y="3625437"/>
                <a:chExt cx="252765" cy="155715"/>
              </a:xfrm>
              <a:solidFill>
                <a:schemeClr val="bg1">
                  <a:lumMod val="60000"/>
                  <a:lumOff val="40000"/>
                  <a:alpha val="5000"/>
                </a:schemeClr>
              </a:solidFill>
            </p:grpSpPr>
            <p:sp>
              <p:nvSpPr>
                <p:cNvPr id="42" name="Full Process - envelope fly out"/>
                <p:cNvSpPr>
                  <a:spLocks noChangeAspect="1"/>
                </p:cNvSpPr>
                <p:nvPr/>
              </p:nvSpPr>
              <p:spPr bwMode="auto">
                <a:xfrm>
                  <a:off x="8593895" y="3625437"/>
                  <a:ext cx="226839" cy="82815"/>
                </a:xfrm>
                <a:custGeom>
                  <a:avLst/>
                  <a:gdLst>
                    <a:gd name="T0" fmla="*/ 854 w 1896"/>
                    <a:gd name="T1" fmla="*/ 657 h 689"/>
                    <a:gd name="T2" fmla="*/ 854 w 1896"/>
                    <a:gd name="T3" fmla="*/ 657 h 689"/>
                    <a:gd name="T4" fmla="*/ 864 w 1896"/>
                    <a:gd name="T5" fmla="*/ 664 h 689"/>
                    <a:gd name="T6" fmla="*/ 875 w 1896"/>
                    <a:gd name="T7" fmla="*/ 671 h 689"/>
                    <a:gd name="T8" fmla="*/ 886 w 1896"/>
                    <a:gd name="T9" fmla="*/ 676 h 689"/>
                    <a:gd name="T10" fmla="*/ 898 w 1896"/>
                    <a:gd name="T11" fmla="*/ 681 h 689"/>
                    <a:gd name="T12" fmla="*/ 911 w 1896"/>
                    <a:gd name="T13" fmla="*/ 684 h 689"/>
                    <a:gd name="T14" fmla="*/ 923 w 1896"/>
                    <a:gd name="T15" fmla="*/ 687 h 689"/>
                    <a:gd name="T16" fmla="*/ 936 w 1896"/>
                    <a:gd name="T17" fmla="*/ 688 h 689"/>
                    <a:gd name="T18" fmla="*/ 949 w 1896"/>
                    <a:gd name="T19" fmla="*/ 689 h 689"/>
                    <a:gd name="T20" fmla="*/ 949 w 1896"/>
                    <a:gd name="T21" fmla="*/ 689 h 689"/>
                    <a:gd name="T22" fmla="*/ 961 w 1896"/>
                    <a:gd name="T23" fmla="*/ 688 h 689"/>
                    <a:gd name="T24" fmla="*/ 975 w 1896"/>
                    <a:gd name="T25" fmla="*/ 687 h 689"/>
                    <a:gd name="T26" fmla="*/ 988 w 1896"/>
                    <a:gd name="T27" fmla="*/ 683 h 689"/>
                    <a:gd name="T28" fmla="*/ 1001 w 1896"/>
                    <a:gd name="T29" fmla="*/ 680 h 689"/>
                    <a:gd name="T30" fmla="*/ 1012 w 1896"/>
                    <a:gd name="T31" fmla="*/ 675 h 689"/>
                    <a:gd name="T32" fmla="*/ 1025 w 1896"/>
                    <a:gd name="T33" fmla="*/ 668 h 689"/>
                    <a:gd name="T34" fmla="*/ 1036 w 1896"/>
                    <a:gd name="T35" fmla="*/ 661 h 689"/>
                    <a:gd name="T36" fmla="*/ 1047 w 1896"/>
                    <a:gd name="T37" fmla="*/ 653 h 689"/>
                    <a:gd name="T38" fmla="*/ 1896 w 1896"/>
                    <a:gd name="T39" fmla="*/ 6 h 689"/>
                    <a:gd name="T40" fmla="*/ 1896 w 1896"/>
                    <a:gd name="T41" fmla="*/ 6 h 689"/>
                    <a:gd name="T42" fmla="*/ 1878 w 1896"/>
                    <a:gd name="T43" fmla="*/ 2 h 689"/>
                    <a:gd name="T44" fmla="*/ 1867 w 1896"/>
                    <a:gd name="T45" fmla="*/ 1 h 689"/>
                    <a:gd name="T46" fmla="*/ 1858 w 1896"/>
                    <a:gd name="T47" fmla="*/ 0 h 689"/>
                    <a:gd name="T48" fmla="*/ 38 w 1896"/>
                    <a:gd name="T49" fmla="*/ 0 h 689"/>
                    <a:gd name="T50" fmla="*/ 38 w 1896"/>
                    <a:gd name="T51" fmla="*/ 0 h 689"/>
                    <a:gd name="T52" fmla="*/ 28 w 1896"/>
                    <a:gd name="T53" fmla="*/ 1 h 689"/>
                    <a:gd name="T54" fmla="*/ 19 w 1896"/>
                    <a:gd name="T55" fmla="*/ 2 h 689"/>
                    <a:gd name="T56" fmla="*/ 0 w 1896"/>
                    <a:gd name="T57" fmla="*/ 6 h 689"/>
                    <a:gd name="T58" fmla="*/ 853 w 1896"/>
                    <a:gd name="T59" fmla="*/ 657 h 689"/>
                    <a:gd name="T60" fmla="*/ 853 w 1896"/>
                    <a:gd name="T61" fmla="*/ 657 h 689"/>
                    <a:gd name="T62" fmla="*/ 854 w 1896"/>
                    <a:gd name="T63" fmla="*/ 657 h 689"/>
                    <a:gd name="T64" fmla="*/ 854 w 1896"/>
                    <a:gd name="T65" fmla="*/ 65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6" h="689">
                      <a:moveTo>
                        <a:pt x="854" y="657"/>
                      </a:moveTo>
                      <a:lnTo>
                        <a:pt x="854" y="657"/>
                      </a:lnTo>
                      <a:lnTo>
                        <a:pt x="864" y="664"/>
                      </a:lnTo>
                      <a:lnTo>
                        <a:pt x="875" y="671"/>
                      </a:lnTo>
                      <a:lnTo>
                        <a:pt x="886" y="676"/>
                      </a:lnTo>
                      <a:lnTo>
                        <a:pt x="898" y="681"/>
                      </a:lnTo>
                      <a:lnTo>
                        <a:pt x="911" y="684"/>
                      </a:lnTo>
                      <a:lnTo>
                        <a:pt x="923" y="687"/>
                      </a:lnTo>
                      <a:lnTo>
                        <a:pt x="936" y="688"/>
                      </a:lnTo>
                      <a:lnTo>
                        <a:pt x="949" y="689"/>
                      </a:lnTo>
                      <a:lnTo>
                        <a:pt x="949" y="689"/>
                      </a:lnTo>
                      <a:lnTo>
                        <a:pt x="961" y="688"/>
                      </a:lnTo>
                      <a:lnTo>
                        <a:pt x="975" y="687"/>
                      </a:lnTo>
                      <a:lnTo>
                        <a:pt x="988" y="683"/>
                      </a:lnTo>
                      <a:lnTo>
                        <a:pt x="1001" y="680"/>
                      </a:lnTo>
                      <a:lnTo>
                        <a:pt x="1012" y="675"/>
                      </a:lnTo>
                      <a:lnTo>
                        <a:pt x="1025" y="668"/>
                      </a:lnTo>
                      <a:lnTo>
                        <a:pt x="1036" y="661"/>
                      </a:lnTo>
                      <a:lnTo>
                        <a:pt x="1047" y="653"/>
                      </a:lnTo>
                      <a:lnTo>
                        <a:pt x="1896" y="6"/>
                      </a:lnTo>
                      <a:lnTo>
                        <a:pt x="1896" y="6"/>
                      </a:lnTo>
                      <a:lnTo>
                        <a:pt x="1878" y="2"/>
                      </a:lnTo>
                      <a:lnTo>
                        <a:pt x="1867" y="1"/>
                      </a:lnTo>
                      <a:lnTo>
                        <a:pt x="1858" y="0"/>
                      </a:lnTo>
                      <a:lnTo>
                        <a:pt x="38" y="0"/>
                      </a:lnTo>
                      <a:lnTo>
                        <a:pt x="38" y="0"/>
                      </a:lnTo>
                      <a:lnTo>
                        <a:pt x="28" y="1"/>
                      </a:lnTo>
                      <a:lnTo>
                        <a:pt x="19" y="2"/>
                      </a:lnTo>
                      <a:lnTo>
                        <a:pt x="0" y="6"/>
                      </a:lnTo>
                      <a:lnTo>
                        <a:pt x="853" y="657"/>
                      </a:lnTo>
                      <a:lnTo>
                        <a:pt x="853" y="657"/>
                      </a:lnTo>
                      <a:lnTo>
                        <a:pt x="854" y="657"/>
                      </a:lnTo>
                      <a:lnTo>
                        <a:pt x="854" y="657"/>
                      </a:lnTo>
                      <a:close/>
                    </a:path>
                  </a:pathLst>
                </a:custGeom>
                <a:grpFill/>
                <a:ln w="9525" cap="rnd">
                  <a:solidFill>
                    <a:schemeClr val="bg1">
                      <a:lumMod val="60000"/>
                      <a:lumOff val="40000"/>
                    </a:schemeClr>
                  </a:solidFill>
                  <a:prstDash val="sysDot"/>
                </a:ln>
                <a:extLst/>
              </p:spPr>
              <p:txBody>
                <a:bodyPr vert="horz" wrap="square" lIns="91440" tIns="45720" rIns="91440" bIns="45720" numCol="1" anchor="t" anchorCtr="0" compatLnSpc="1">
                  <a:prstTxWarp prst="textNoShape">
                    <a:avLst/>
                  </a:prstTxWarp>
                </a:bodyPr>
                <a:lstStyle/>
                <a:p>
                  <a:pPr>
                    <a:defRPr/>
                  </a:pPr>
                  <a:endParaRPr lang="ja-JP" altLang="en-US" kern="0">
                    <a:solidFill>
                      <a:sysClr val="windowText" lastClr="000000"/>
                    </a:solidFill>
                    <a:latin typeface="Arial" pitchFamily="34" charset="0"/>
                    <a:ea typeface="ＭＳ Ｐゴシック" pitchFamily="50" charset="-128"/>
                    <a:cs typeface="Arial" pitchFamily="34" charset="0"/>
                  </a:endParaRPr>
                </a:p>
              </p:txBody>
            </p:sp>
            <p:sp>
              <p:nvSpPr>
                <p:cNvPr id="43" name="Full Process - envelope" descr="Down:  Full Process - envelope"/>
                <p:cNvSpPr>
                  <a:spLocks noChangeAspect="1"/>
                </p:cNvSpPr>
                <p:nvPr/>
              </p:nvSpPr>
              <p:spPr bwMode="auto">
                <a:xfrm>
                  <a:off x="8582525" y="3646487"/>
                  <a:ext cx="252765" cy="134665"/>
                </a:xfrm>
                <a:custGeom>
                  <a:avLst/>
                  <a:gdLst>
                    <a:gd name="T0" fmla="*/ 1218 w 2105"/>
                    <a:gd name="T1" fmla="*/ 664 h 1120"/>
                    <a:gd name="T2" fmla="*/ 1181 w 2105"/>
                    <a:gd name="T3" fmla="*/ 689 h 1120"/>
                    <a:gd name="T4" fmla="*/ 1140 w 2105"/>
                    <a:gd name="T5" fmla="*/ 706 h 1120"/>
                    <a:gd name="T6" fmla="*/ 1096 w 2105"/>
                    <a:gd name="T7" fmla="*/ 718 h 1120"/>
                    <a:gd name="T8" fmla="*/ 1053 w 2105"/>
                    <a:gd name="T9" fmla="*/ 721 h 1120"/>
                    <a:gd name="T10" fmla="*/ 1031 w 2105"/>
                    <a:gd name="T11" fmla="*/ 720 h 1120"/>
                    <a:gd name="T12" fmla="*/ 988 w 2105"/>
                    <a:gd name="T13" fmla="*/ 713 h 1120"/>
                    <a:gd name="T14" fmla="*/ 948 w 2105"/>
                    <a:gd name="T15" fmla="*/ 700 h 1120"/>
                    <a:gd name="T16" fmla="*/ 910 w 2105"/>
                    <a:gd name="T17" fmla="*/ 680 h 1120"/>
                    <a:gd name="T18" fmla="*/ 891 w 2105"/>
                    <a:gd name="T19" fmla="*/ 668 h 1120"/>
                    <a:gd name="T20" fmla="*/ 14 w 2105"/>
                    <a:gd name="T21" fmla="*/ 0 h 1120"/>
                    <a:gd name="T22" fmla="*/ 8 w 2105"/>
                    <a:gd name="T23" fmla="*/ 14 h 1120"/>
                    <a:gd name="T24" fmla="*/ 1 w 2105"/>
                    <a:gd name="T25" fmla="*/ 45 h 1120"/>
                    <a:gd name="T26" fmla="*/ 1 w 2105"/>
                    <a:gd name="T27" fmla="*/ 979 h 1120"/>
                    <a:gd name="T28" fmla="*/ 1 w 2105"/>
                    <a:gd name="T29" fmla="*/ 990 h 1120"/>
                    <a:gd name="T30" fmla="*/ 6 w 2105"/>
                    <a:gd name="T31" fmla="*/ 1012 h 1120"/>
                    <a:gd name="T32" fmla="*/ 13 w 2105"/>
                    <a:gd name="T33" fmla="*/ 1034 h 1120"/>
                    <a:gd name="T34" fmla="*/ 23 w 2105"/>
                    <a:gd name="T35" fmla="*/ 1054 h 1120"/>
                    <a:gd name="T36" fmla="*/ 562 w 2105"/>
                    <a:gd name="T37" fmla="*/ 658 h 1120"/>
                    <a:gd name="T38" fmla="*/ 568 w 2105"/>
                    <a:gd name="T39" fmla="*/ 654 h 1120"/>
                    <a:gd name="T40" fmla="*/ 578 w 2105"/>
                    <a:gd name="T41" fmla="*/ 652 h 1120"/>
                    <a:gd name="T42" fmla="*/ 590 w 2105"/>
                    <a:gd name="T43" fmla="*/ 653 h 1120"/>
                    <a:gd name="T44" fmla="*/ 600 w 2105"/>
                    <a:gd name="T45" fmla="*/ 659 h 1120"/>
                    <a:gd name="T46" fmla="*/ 604 w 2105"/>
                    <a:gd name="T47" fmla="*/ 664 h 1120"/>
                    <a:gd name="T48" fmla="*/ 610 w 2105"/>
                    <a:gd name="T49" fmla="*/ 674 h 1120"/>
                    <a:gd name="T50" fmla="*/ 610 w 2105"/>
                    <a:gd name="T51" fmla="*/ 685 h 1120"/>
                    <a:gd name="T52" fmla="*/ 606 w 2105"/>
                    <a:gd name="T53" fmla="*/ 696 h 1120"/>
                    <a:gd name="T54" fmla="*/ 598 w 2105"/>
                    <a:gd name="T55" fmla="*/ 705 h 1120"/>
                    <a:gd name="T56" fmla="*/ 74 w 2105"/>
                    <a:gd name="T57" fmla="*/ 1102 h 1120"/>
                    <a:gd name="T58" fmla="*/ 108 w 2105"/>
                    <a:gd name="T59" fmla="*/ 1116 h 1120"/>
                    <a:gd name="T60" fmla="*/ 143 w 2105"/>
                    <a:gd name="T61" fmla="*/ 1120 h 1120"/>
                    <a:gd name="T62" fmla="*/ 1963 w 2105"/>
                    <a:gd name="T63" fmla="*/ 1120 h 1120"/>
                    <a:gd name="T64" fmla="*/ 1999 w 2105"/>
                    <a:gd name="T65" fmla="*/ 1116 h 1120"/>
                    <a:gd name="T66" fmla="*/ 2032 w 2105"/>
                    <a:gd name="T67" fmla="*/ 1102 h 1120"/>
                    <a:gd name="T68" fmla="*/ 1512 w 2105"/>
                    <a:gd name="T69" fmla="*/ 705 h 1120"/>
                    <a:gd name="T70" fmla="*/ 1504 w 2105"/>
                    <a:gd name="T71" fmla="*/ 696 h 1120"/>
                    <a:gd name="T72" fmla="*/ 1500 w 2105"/>
                    <a:gd name="T73" fmla="*/ 685 h 1120"/>
                    <a:gd name="T74" fmla="*/ 1501 w 2105"/>
                    <a:gd name="T75" fmla="*/ 674 h 1120"/>
                    <a:gd name="T76" fmla="*/ 1506 w 2105"/>
                    <a:gd name="T77" fmla="*/ 664 h 1120"/>
                    <a:gd name="T78" fmla="*/ 1511 w 2105"/>
                    <a:gd name="T79" fmla="*/ 659 h 1120"/>
                    <a:gd name="T80" fmla="*/ 1521 w 2105"/>
                    <a:gd name="T81" fmla="*/ 653 h 1120"/>
                    <a:gd name="T82" fmla="*/ 1531 w 2105"/>
                    <a:gd name="T83" fmla="*/ 652 h 1120"/>
                    <a:gd name="T84" fmla="*/ 1543 w 2105"/>
                    <a:gd name="T85" fmla="*/ 654 h 1120"/>
                    <a:gd name="T86" fmla="*/ 2077 w 2105"/>
                    <a:gd name="T87" fmla="*/ 1062 h 1120"/>
                    <a:gd name="T88" fmla="*/ 2083 w 2105"/>
                    <a:gd name="T89" fmla="*/ 1052 h 1120"/>
                    <a:gd name="T90" fmla="*/ 2093 w 2105"/>
                    <a:gd name="T91" fmla="*/ 1034 h 1120"/>
                    <a:gd name="T92" fmla="*/ 2100 w 2105"/>
                    <a:gd name="T93" fmla="*/ 1012 h 1120"/>
                    <a:gd name="T94" fmla="*/ 2104 w 2105"/>
                    <a:gd name="T95" fmla="*/ 990 h 1120"/>
                    <a:gd name="T96" fmla="*/ 2104 w 2105"/>
                    <a:gd name="T97" fmla="*/ 60 h 1120"/>
                    <a:gd name="T98" fmla="*/ 2103 w 2105"/>
                    <a:gd name="T99" fmla="*/ 44 h 1120"/>
                    <a:gd name="T100" fmla="*/ 2096 w 2105"/>
                    <a:gd name="T101" fmla="*/ 14 h 1120"/>
                    <a:gd name="T102" fmla="*/ 1220 w 2105"/>
                    <a:gd name="T103" fmla="*/ 664 h 1120"/>
                    <a:gd name="T104" fmla="*/ 1218 w 2105"/>
                    <a:gd name="T105" fmla="*/ 664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5" h="1120">
                      <a:moveTo>
                        <a:pt x="1218" y="664"/>
                      </a:moveTo>
                      <a:lnTo>
                        <a:pt x="1218" y="664"/>
                      </a:lnTo>
                      <a:lnTo>
                        <a:pt x="1199" y="677"/>
                      </a:lnTo>
                      <a:lnTo>
                        <a:pt x="1181" y="689"/>
                      </a:lnTo>
                      <a:lnTo>
                        <a:pt x="1161" y="698"/>
                      </a:lnTo>
                      <a:lnTo>
                        <a:pt x="1140" y="706"/>
                      </a:lnTo>
                      <a:lnTo>
                        <a:pt x="1118" y="713"/>
                      </a:lnTo>
                      <a:lnTo>
                        <a:pt x="1096" y="718"/>
                      </a:lnTo>
                      <a:lnTo>
                        <a:pt x="1075" y="720"/>
                      </a:lnTo>
                      <a:lnTo>
                        <a:pt x="1053" y="721"/>
                      </a:lnTo>
                      <a:lnTo>
                        <a:pt x="1053" y="721"/>
                      </a:lnTo>
                      <a:lnTo>
                        <a:pt x="1031" y="720"/>
                      </a:lnTo>
                      <a:lnTo>
                        <a:pt x="1009" y="718"/>
                      </a:lnTo>
                      <a:lnTo>
                        <a:pt x="988" y="713"/>
                      </a:lnTo>
                      <a:lnTo>
                        <a:pt x="967" y="707"/>
                      </a:lnTo>
                      <a:lnTo>
                        <a:pt x="948" y="700"/>
                      </a:lnTo>
                      <a:lnTo>
                        <a:pt x="928" y="691"/>
                      </a:lnTo>
                      <a:lnTo>
                        <a:pt x="910" y="680"/>
                      </a:lnTo>
                      <a:lnTo>
                        <a:pt x="891" y="668"/>
                      </a:lnTo>
                      <a:lnTo>
                        <a:pt x="891" y="668"/>
                      </a:lnTo>
                      <a:lnTo>
                        <a:pt x="890" y="667"/>
                      </a:lnTo>
                      <a:lnTo>
                        <a:pt x="14" y="0"/>
                      </a:lnTo>
                      <a:lnTo>
                        <a:pt x="14" y="0"/>
                      </a:lnTo>
                      <a:lnTo>
                        <a:pt x="8" y="14"/>
                      </a:lnTo>
                      <a:lnTo>
                        <a:pt x="4" y="29"/>
                      </a:lnTo>
                      <a:lnTo>
                        <a:pt x="1" y="45"/>
                      </a:lnTo>
                      <a:lnTo>
                        <a:pt x="0" y="60"/>
                      </a:lnTo>
                      <a:lnTo>
                        <a:pt x="1" y="979"/>
                      </a:lnTo>
                      <a:lnTo>
                        <a:pt x="1" y="979"/>
                      </a:lnTo>
                      <a:lnTo>
                        <a:pt x="1" y="990"/>
                      </a:lnTo>
                      <a:lnTo>
                        <a:pt x="4" y="1002"/>
                      </a:lnTo>
                      <a:lnTo>
                        <a:pt x="6" y="1012"/>
                      </a:lnTo>
                      <a:lnTo>
                        <a:pt x="8" y="1024"/>
                      </a:lnTo>
                      <a:lnTo>
                        <a:pt x="13" y="1034"/>
                      </a:lnTo>
                      <a:lnTo>
                        <a:pt x="18" y="1043"/>
                      </a:lnTo>
                      <a:lnTo>
                        <a:pt x="23" y="1054"/>
                      </a:lnTo>
                      <a:lnTo>
                        <a:pt x="29" y="1062"/>
                      </a:lnTo>
                      <a:lnTo>
                        <a:pt x="562" y="658"/>
                      </a:lnTo>
                      <a:lnTo>
                        <a:pt x="562" y="658"/>
                      </a:lnTo>
                      <a:lnTo>
                        <a:pt x="568" y="654"/>
                      </a:lnTo>
                      <a:lnTo>
                        <a:pt x="573" y="653"/>
                      </a:lnTo>
                      <a:lnTo>
                        <a:pt x="578" y="652"/>
                      </a:lnTo>
                      <a:lnTo>
                        <a:pt x="584" y="652"/>
                      </a:lnTo>
                      <a:lnTo>
                        <a:pt x="590" y="653"/>
                      </a:lnTo>
                      <a:lnTo>
                        <a:pt x="596" y="655"/>
                      </a:lnTo>
                      <a:lnTo>
                        <a:pt x="600" y="659"/>
                      </a:lnTo>
                      <a:lnTo>
                        <a:pt x="604" y="664"/>
                      </a:lnTo>
                      <a:lnTo>
                        <a:pt x="604" y="664"/>
                      </a:lnTo>
                      <a:lnTo>
                        <a:pt x="607" y="668"/>
                      </a:lnTo>
                      <a:lnTo>
                        <a:pt x="610" y="674"/>
                      </a:lnTo>
                      <a:lnTo>
                        <a:pt x="610" y="680"/>
                      </a:lnTo>
                      <a:lnTo>
                        <a:pt x="610" y="685"/>
                      </a:lnTo>
                      <a:lnTo>
                        <a:pt x="608" y="691"/>
                      </a:lnTo>
                      <a:lnTo>
                        <a:pt x="606" y="696"/>
                      </a:lnTo>
                      <a:lnTo>
                        <a:pt x="603" y="700"/>
                      </a:lnTo>
                      <a:lnTo>
                        <a:pt x="598" y="705"/>
                      </a:lnTo>
                      <a:lnTo>
                        <a:pt x="74" y="1102"/>
                      </a:lnTo>
                      <a:lnTo>
                        <a:pt x="74" y="1102"/>
                      </a:lnTo>
                      <a:lnTo>
                        <a:pt x="90" y="1110"/>
                      </a:lnTo>
                      <a:lnTo>
                        <a:pt x="108" y="1116"/>
                      </a:lnTo>
                      <a:lnTo>
                        <a:pt x="125" y="1119"/>
                      </a:lnTo>
                      <a:lnTo>
                        <a:pt x="143" y="1120"/>
                      </a:lnTo>
                      <a:lnTo>
                        <a:pt x="1963" y="1120"/>
                      </a:lnTo>
                      <a:lnTo>
                        <a:pt x="1963" y="1120"/>
                      </a:lnTo>
                      <a:lnTo>
                        <a:pt x="1982" y="1119"/>
                      </a:lnTo>
                      <a:lnTo>
                        <a:pt x="1999" y="1116"/>
                      </a:lnTo>
                      <a:lnTo>
                        <a:pt x="2016" y="1109"/>
                      </a:lnTo>
                      <a:lnTo>
                        <a:pt x="2032" y="1102"/>
                      </a:lnTo>
                      <a:lnTo>
                        <a:pt x="1512" y="705"/>
                      </a:lnTo>
                      <a:lnTo>
                        <a:pt x="1512" y="705"/>
                      </a:lnTo>
                      <a:lnTo>
                        <a:pt x="1507" y="700"/>
                      </a:lnTo>
                      <a:lnTo>
                        <a:pt x="1504" y="696"/>
                      </a:lnTo>
                      <a:lnTo>
                        <a:pt x="1501" y="691"/>
                      </a:lnTo>
                      <a:lnTo>
                        <a:pt x="1500" y="685"/>
                      </a:lnTo>
                      <a:lnTo>
                        <a:pt x="1500" y="680"/>
                      </a:lnTo>
                      <a:lnTo>
                        <a:pt x="1501" y="674"/>
                      </a:lnTo>
                      <a:lnTo>
                        <a:pt x="1504" y="668"/>
                      </a:lnTo>
                      <a:lnTo>
                        <a:pt x="1506" y="664"/>
                      </a:lnTo>
                      <a:lnTo>
                        <a:pt x="1506" y="664"/>
                      </a:lnTo>
                      <a:lnTo>
                        <a:pt x="1511" y="659"/>
                      </a:lnTo>
                      <a:lnTo>
                        <a:pt x="1515" y="655"/>
                      </a:lnTo>
                      <a:lnTo>
                        <a:pt x="1521" y="653"/>
                      </a:lnTo>
                      <a:lnTo>
                        <a:pt x="1526" y="652"/>
                      </a:lnTo>
                      <a:lnTo>
                        <a:pt x="1531" y="652"/>
                      </a:lnTo>
                      <a:lnTo>
                        <a:pt x="1537" y="653"/>
                      </a:lnTo>
                      <a:lnTo>
                        <a:pt x="1543" y="654"/>
                      </a:lnTo>
                      <a:lnTo>
                        <a:pt x="1548" y="658"/>
                      </a:lnTo>
                      <a:lnTo>
                        <a:pt x="2077" y="1062"/>
                      </a:lnTo>
                      <a:lnTo>
                        <a:pt x="2077" y="1062"/>
                      </a:lnTo>
                      <a:lnTo>
                        <a:pt x="2083" y="1052"/>
                      </a:lnTo>
                      <a:lnTo>
                        <a:pt x="2089" y="1043"/>
                      </a:lnTo>
                      <a:lnTo>
                        <a:pt x="2093" y="1034"/>
                      </a:lnTo>
                      <a:lnTo>
                        <a:pt x="2097" y="1024"/>
                      </a:lnTo>
                      <a:lnTo>
                        <a:pt x="2100" y="1012"/>
                      </a:lnTo>
                      <a:lnTo>
                        <a:pt x="2103" y="1002"/>
                      </a:lnTo>
                      <a:lnTo>
                        <a:pt x="2104" y="990"/>
                      </a:lnTo>
                      <a:lnTo>
                        <a:pt x="2105" y="979"/>
                      </a:lnTo>
                      <a:lnTo>
                        <a:pt x="2104" y="60"/>
                      </a:lnTo>
                      <a:lnTo>
                        <a:pt x="2104" y="60"/>
                      </a:lnTo>
                      <a:lnTo>
                        <a:pt x="2103" y="44"/>
                      </a:lnTo>
                      <a:lnTo>
                        <a:pt x="2099" y="29"/>
                      </a:lnTo>
                      <a:lnTo>
                        <a:pt x="2096" y="14"/>
                      </a:lnTo>
                      <a:lnTo>
                        <a:pt x="2090" y="0"/>
                      </a:lnTo>
                      <a:lnTo>
                        <a:pt x="1220" y="664"/>
                      </a:lnTo>
                      <a:lnTo>
                        <a:pt x="1220" y="664"/>
                      </a:lnTo>
                      <a:lnTo>
                        <a:pt x="1218" y="664"/>
                      </a:lnTo>
                      <a:lnTo>
                        <a:pt x="1218" y="664"/>
                      </a:lnTo>
                      <a:close/>
                    </a:path>
                  </a:pathLst>
                </a:custGeom>
                <a:grpFill/>
                <a:ln w="9525" cap="rnd">
                  <a:solidFill>
                    <a:schemeClr val="bg1">
                      <a:lumMod val="60000"/>
                      <a:lumOff val="40000"/>
                    </a:schemeClr>
                  </a:solidFill>
                  <a:prstDash val="sysDot"/>
                </a:ln>
                <a:extLst/>
              </p:spPr>
              <p:txBody>
                <a:bodyPr vert="horz" wrap="square" lIns="91440" tIns="45720" rIns="91440" bIns="45720" numCol="1" anchor="t" anchorCtr="0" compatLnSpc="1">
                  <a:prstTxWarp prst="textNoShape">
                    <a:avLst/>
                  </a:prstTxWarp>
                </a:bodyPr>
                <a:lstStyle/>
                <a:p>
                  <a:pPr>
                    <a:defRPr/>
                  </a:pPr>
                  <a:endParaRPr lang="ja-JP" altLang="en-US" kern="0">
                    <a:solidFill>
                      <a:sysClr val="windowText" lastClr="000000"/>
                    </a:solidFill>
                    <a:latin typeface="Arial" pitchFamily="34" charset="0"/>
                    <a:ea typeface="ＭＳ Ｐゴシック" pitchFamily="50" charset="-128"/>
                    <a:cs typeface="Arial" pitchFamily="34" charset="0"/>
                  </a:endParaRPr>
                </a:p>
              </p:txBody>
            </p:sp>
          </p:grpSp>
        </p:grpSp>
      </p:grpSp>
      <p:sp>
        <p:nvSpPr>
          <p:cNvPr id="44" name="file 2"/>
          <p:cNvSpPr/>
          <p:nvPr/>
        </p:nvSpPr>
        <p:spPr>
          <a:xfrm>
            <a:off x="3385721" y="3613762"/>
            <a:ext cx="239206" cy="239144"/>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ja-JP" altLang="en-US" smtClean="0">
              <a:solidFill>
                <a:srgbClr val="FF0000"/>
              </a:solidFill>
              <a:latin typeface="Arial" pitchFamily="34" charset="0"/>
              <a:ea typeface="ＭＳ Ｐゴシック" pitchFamily="50" charset="-128"/>
              <a:cs typeface="Arial" pitchFamily="34" charset="0"/>
            </a:endParaRPr>
          </a:p>
        </p:txBody>
      </p:sp>
      <p:sp>
        <p:nvSpPr>
          <p:cNvPr id="45" name="malware"/>
          <p:cNvSpPr>
            <a:spLocks noChangeAspect="1" noEditPoints="1"/>
          </p:cNvSpPr>
          <p:nvPr/>
        </p:nvSpPr>
        <p:spPr bwMode="auto">
          <a:xfrm>
            <a:off x="2862896" y="3581028"/>
            <a:ext cx="286564" cy="30461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ja-JP" altLang="en-US" sz="1300">
              <a:solidFill>
                <a:srgbClr val="FFFFFF"/>
              </a:solidFill>
              <a:latin typeface="Arial" pitchFamily="34" charset="0"/>
              <a:ea typeface="ＭＳ Ｐゴシック" pitchFamily="50" charset="-128"/>
              <a:cs typeface="Arial" pitchFamily="34" charset="0"/>
            </a:endParaRPr>
          </a:p>
        </p:txBody>
      </p:sp>
      <p:sp>
        <p:nvSpPr>
          <p:cNvPr id="46" name="malware"/>
          <p:cNvSpPr>
            <a:spLocks noChangeAspect="1" noEditPoints="1"/>
          </p:cNvSpPr>
          <p:nvPr/>
        </p:nvSpPr>
        <p:spPr bwMode="auto">
          <a:xfrm>
            <a:off x="3362042" y="3581028"/>
            <a:ext cx="286564" cy="30461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ja-JP" altLang="en-US" sz="1300">
              <a:solidFill>
                <a:srgbClr val="FFFFFF"/>
              </a:solidFill>
              <a:latin typeface="Arial" pitchFamily="34" charset="0"/>
              <a:ea typeface="ＭＳ Ｐゴシック" pitchFamily="50" charset="-128"/>
              <a:cs typeface="Arial" pitchFamily="34" charset="0"/>
            </a:endParaRPr>
          </a:p>
        </p:txBody>
      </p:sp>
      <p:cxnSp>
        <p:nvCxnSpPr>
          <p:cNvPr id="48" name="Straight Arrow Connector 47"/>
          <p:cNvCxnSpPr/>
          <p:nvPr/>
        </p:nvCxnSpPr>
        <p:spPr>
          <a:xfrm flipH="1" flipV="1">
            <a:off x="3006177" y="2544031"/>
            <a:ext cx="0" cy="705926"/>
          </a:xfrm>
          <a:prstGeom prst="straightConnector1">
            <a:avLst/>
          </a:prstGeom>
          <a:ln w="1905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Freeform 45"/>
          <p:cNvSpPr>
            <a:spLocks noEditPoints="1"/>
          </p:cNvSpPr>
          <p:nvPr/>
        </p:nvSpPr>
        <p:spPr bwMode="auto">
          <a:xfrm>
            <a:off x="2036160" y="2809440"/>
            <a:ext cx="2387939" cy="1560232"/>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cxnSp>
        <p:nvCxnSpPr>
          <p:cNvPr id="47" name="Straight Arrow Connector 46"/>
          <p:cNvCxnSpPr/>
          <p:nvPr/>
        </p:nvCxnSpPr>
        <p:spPr>
          <a:xfrm flipH="1">
            <a:off x="3505324" y="2281546"/>
            <a:ext cx="0" cy="705926"/>
          </a:xfrm>
          <a:prstGeom prst="straightConnector1">
            <a:avLst/>
          </a:prstGeom>
          <a:ln w="1905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直線矢印コネクタ 93"/>
          <p:cNvCxnSpPr>
            <a:stCxn id="49" idx="9"/>
            <a:endCxn id="66" idx="14"/>
          </p:cNvCxnSpPr>
          <p:nvPr/>
        </p:nvCxnSpPr>
        <p:spPr>
          <a:xfrm flipH="1" flipV="1">
            <a:off x="1360044" y="2072199"/>
            <a:ext cx="950712" cy="750897"/>
          </a:xfrm>
          <a:prstGeom prst="straightConnector1">
            <a:avLst/>
          </a:prstGeom>
          <a:ln w="38100" cmpd="sng">
            <a:headEnd type="triangle"/>
            <a:tailEnd type="triangle"/>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1637262" y="2697713"/>
            <a:ext cx="351053" cy="307777"/>
          </a:xfrm>
          <a:prstGeom prst="rect">
            <a:avLst/>
          </a:prstGeom>
          <a:noFill/>
        </p:spPr>
        <p:txBody>
          <a:bodyPr wrap="none" rtlCol="0">
            <a:spAutoFit/>
          </a:bodyPr>
          <a:lstStyle/>
          <a:p>
            <a:r>
              <a:rPr lang="en-US" dirty="0" smtClean="0"/>
              <a:t>IP</a:t>
            </a:r>
            <a:endParaRPr lang="en-US" dirty="0"/>
          </a:p>
        </p:txBody>
      </p:sp>
      <p:sp>
        <p:nvSpPr>
          <p:cNvPr id="53" name="TextBox 52"/>
          <p:cNvSpPr txBox="1"/>
          <p:nvPr/>
        </p:nvSpPr>
        <p:spPr>
          <a:xfrm>
            <a:off x="3347989" y="2529762"/>
            <a:ext cx="325730" cy="338554"/>
          </a:xfrm>
          <a:prstGeom prst="rect">
            <a:avLst/>
          </a:prstGeom>
          <a:noFill/>
        </p:spPr>
        <p:txBody>
          <a:bodyPr wrap="none" rtlCol="0">
            <a:spAutoFit/>
          </a:bodyPr>
          <a:lstStyle/>
          <a:p>
            <a:r>
              <a:rPr lang="en-US" sz="1600" dirty="0" smtClean="0">
                <a:solidFill>
                  <a:srgbClr val="FF0000"/>
                </a:solidFill>
              </a:rPr>
              <a:t>X</a:t>
            </a:r>
            <a:endParaRPr lang="en-US" sz="1600" dirty="0">
              <a:solidFill>
                <a:srgbClr val="FF0000"/>
              </a:solidFill>
            </a:endParaRPr>
          </a:p>
        </p:txBody>
      </p:sp>
      <p:sp>
        <p:nvSpPr>
          <p:cNvPr id="54" name="TextBox 53"/>
          <p:cNvSpPr txBox="1"/>
          <p:nvPr/>
        </p:nvSpPr>
        <p:spPr>
          <a:xfrm>
            <a:off x="2849683" y="2535205"/>
            <a:ext cx="325730" cy="338554"/>
          </a:xfrm>
          <a:prstGeom prst="rect">
            <a:avLst/>
          </a:prstGeom>
          <a:noFill/>
        </p:spPr>
        <p:txBody>
          <a:bodyPr wrap="none" rtlCol="0">
            <a:spAutoFit/>
          </a:bodyPr>
          <a:lstStyle/>
          <a:p>
            <a:r>
              <a:rPr lang="en-US" sz="1600" spc="600" dirty="0" smtClean="0">
                <a:solidFill>
                  <a:srgbClr val="FF0000"/>
                </a:solidFill>
              </a:rPr>
              <a:t>X</a:t>
            </a:r>
            <a:endParaRPr lang="en-US" sz="1600" spc="600" dirty="0">
              <a:solidFill>
                <a:srgbClr val="FF0000"/>
              </a:solidFill>
            </a:endParaRPr>
          </a:p>
        </p:txBody>
      </p:sp>
      <p:sp>
        <p:nvSpPr>
          <p:cNvPr id="56" name="Can 55"/>
          <p:cNvSpPr/>
          <p:nvPr/>
        </p:nvSpPr>
        <p:spPr>
          <a:xfrm>
            <a:off x="272877" y="2025909"/>
            <a:ext cx="409315" cy="388387"/>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7" name="TextBox 56"/>
          <p:cNvSpPr txBox="1"/>
          <p:nvPr/>
        </p:nvSpPr>
        <p:spPr>
          <a:xfrm>
            <a:off x="157429" y="2414296"/>
            <a:ext cx="1056700" cy="307777"/>
          </a:xfrm>
          <a:prstGeom prst="rect">
            <a:avLst/>
          </a:prstGeom>
          <a:noFill/>
        </p:spPr>
        <p:txBody>
          <a:bodyPr wrap="none" rtlCol="0">
            <a:spAutoFit/>
          </a:bodyPr>
          <a:lstStyle/>
          <a:p>
            <a:r>
              <a:rPr lang="en-US" altLang="ja-JP" dirty="0" smtClean="0"/>
              <a:t>Bad IP List</a:t>
            </a:r>
            <a:endParaRPr lang="en-US" dirty="0"/>
          </a:p>
        </p:txBody>
      </p:sp>
      <p:grpSp>
        <p:nvGrpSpPr>
          <p:cNvPr id="9" name="図形グループ 8"/>
          <p:cNvGrpSpPr/>
          <p:nvPr/>
        </p:nvGrpSpPr>
        <p:grpSpPr>
          <a:xfrm>
            <a:off x="8100000" y="72000"/>
            <a:ext cx="998836" cy="1278777"/>
            <a:chOff x="8032750" y="68371"/>
            <a:chExt cx="998836" cy="1278777"/>
          </a:xfrm>
        </p:grpSpPr>
        <p:pic>
          <p:nvPicPr>
            <p:cNvPr id="67" name="図 66"/>
            <p:cNvPicPr>
              <a:picLocks noChangeAspect="1"/>
            </p:cNvPicPr>
            <p:nvPr/>
          </p:nvPicPr>
          <p:blipFill>
            <a:blip r:embed="rId2"/>
            <a:stretch>
              <a:fillRect/>
            </a:stretch>
          </p:blipFill>
          <p:spPr>
            <a:xfrm>
              <a:off x="8051800" y="68371"/>
              <a:ext cx="979786" cy="1267958"/>
            </a:xfrm>
            <a:prstGeom prst="rect">
              <a:avLst/>
            </a:prstGeom>
          </p:spPr>
        </p:pic>
        <p:sp>
          <p:nvSpPr>
            <p:cNvPr id="68" name="正方形/長方形 67"/>
            <p:cNvSpPr/>
            <p:nvPr/>
          </p:nvSpPr>
          <p:spPr>
            <a:xfrm>
              <a:off x="8032750" y="921495"/>
              <a:ext cx="457200" cy="42565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grpSp>
        <p:nvGrpSpPr>
          <p:cNvPr id="2" name="図形グループ 1"/>
          <p:cNvGrpSpPr/>
          <p:nvPr/>
        </p:nvGrpSpPr>
        <p:grpSpPr>
          <a:xfrm>
            <a:off x="6732000" y="180000"/>
            <a:ext cx="1167047" cy="1167667"/>
            <a:chOff x="6693395" y="116662"/>
            <a:chExt cx="1167047" cy="1167667"/>
          </a:xfrm>
        </p:grpSpPr>
        <p:grpSp>
          <p:nvGrpSpPr>
            <p:cNvPr id="69" name="Group 180"/>
            <p:cNvGrpSpPr/>
            <p:nvPr/>
          </p:nvGrpSpPr>
          <p:grpSpPr>
            <a:xfrm>
              <a:off x="7101474" y="527319"/>
              <a:ext cx="389640" cy="394176"/>
              <a:chOff x="6453188" y="6178550"/>
              <a:chExt cx="488950" cy="492125"/>
            </a:xfrm>
            <a:solidFill>
              <a:schemeClr val="accent4"/>
            </a:solidFill>
          </p:grpSpPr>
          <p:sp>
            <p:nvSpPr>
              <p:cNvPr id="70" name="Freeform 266"/>
              <p:cNvSpPr>
                <a:spLocks/>
              </p:cNvSpPr>
              <p:nvPr/>
            </p:nvSpPr>
            <p:spPr bwMode="auto">
              <a:xfrm>
                <a:off x="6643688" y="6334125"/>
                <a:ext cx="6350" cy="6350"/>
              </a:xfrm>
              <a:custGeom>
                <a:avLst/>
                <a:gdLst>
                  <a:gd name="T0" fmla="*/ 4 w 8"/>
                  <a:gd name="T1" fmla="*/ 8 h 8"/>
                  <a:gd name="T2" fmla="*/ 4 w 8"/>
                  <a:gd name="T3" fmla="*/ 8 h 8"/>
                  <a:gd name="T4" fmla="*/ 6 w 8"/>
                  <a:gd name="T5" fmla="*/ 6 h 8"/>
                  <a:gd name="T6" fmla="*/ 8 w 8"/>
                  <a:gd name="T7" fmla="*/ 4 h 8"/>
                  <a:gd name="T8" fmla="*/ 8 w 8"/>
                  <a:gd name="T9" fmla="*/ 4 h 8"/>
                  <a:gd name="T10" fmla="*/ 6 w 8"/>
                  <a:gd name="T11" fmla="*/ 1 h 8"/>
                  <a:gd name="T12" fmla="*/ 4 w 8"/>
                  <a:gd name="T13" fmla="*/ 0 h 8"/>
                  <a:gd name="T14" fmla="*/ 4 w 8"/>
                  <a:gd name="T15" fmla="*/ 0 h 8"/>
                  <a:gd name="T16" fmla="*/ 1 w 8"/>
                  <a:gd name="T17" fmla="*/ 1 h 8"/>
                  <a:gd name="T18" fmla="*/ 0 w 8"/>
                  <a:gd name="T19" fmla="*/ 4 h 8"/>
                  <a:gd name="T20" fmla="*/ 0 w 8"/>
                  <a:gd name="T21" fmla="*/ 4 h 8"/>
                  <a:gd name="T22" fmla="*/ 1 w 8"/>
                  <a:gd name="T23" fmla="*/ 6 h 8"/>
                  <a:gd name="T24" fmla="*/ 4 w 8"/>
                  <a:gd name="T25" fmla="*/ 8 h 8"/>
                  <a:gd name="T26" fmla="*/ 4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8"/>
                    </a:moveTo>
                    <a:lnTo>
                      <a:pt x="4" y="8"/>
                    </a:lnTo>
                    <a:lnTo>
                      <a:pt x="6" y="6"/>
                    </a:lnTo>
                    <a:lnTo>
                      <a:pt x="8" y="4"/>
                    </a:lnTo>
                    <a:lnTo>
                      <a:pt x="8" y="4"/>
                    </a:lnTo>
                    <a:lnTo>
                      <a:pt x="6" y="1"/>
                    </a:lnTo>
                    <a:lnTo>
                      <a:pt x="4" y="0"/>
                    </a:lnTo>
                    <a:lnTo>
                      <a:pt x="4" y="0"/>
                    </a:lnTo>
                    <a:lnTo>
                      <a:pt x="1" y="1"/>
                    </a:lnTo>
                    <a:lnTo>
                      <a:pt x="0" y="4"/>
                    </a:lnTo>
                    <a:lnTo>
                      <a:pt x="0" y="4"/>
                    </a:lnTo>
                    <a:lnTo>
                      <a:pt x="1" y="6"/>
                    </a:lnTo>
                    <a:lnTo>
                      <a:pt x="4" y="8"/>
                    </a:lnTo>
                    <a:lnTo>
                      <a:pt x="4"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71" name="Freeform 267"/>
              <p:cNvSpPr>
                <a:spLocks/>
              </p:cNvSpPr>
              <p:nvPr/>
            </p:nvSpPr>
            <p:spPr bwMode="auto">
              <a:xfrm>
                <a:off x="6691313" y="6226175"/>
                <a:ext cx="58738" cy="6350"/>
              </a:xfrm>
              <a:custGeom>
                <a:avLst/>
                <a:gdLst>
                  <a:gd name="T0" fmla="*/ 6 w 74"/>
                  <a:gd name="T1" fmla="*/ 8 h 8"/>
                  <a:gd name="T2" fmla="*/ 70 w 74"/>
                  <a:gd name="T3" fmla="*/ 8 h 8"/>
                  <a:gd name="T4" fmla="*/ 70 w 74"/>
                  <a:gd name="T5" fmla="*/ 8 h 8"/>
                  <a:gd name="T6" fmla="*/ 74 w 74"/>
                  <a:gd name="T7" fmla="*/ 7 h 8"/>
                  <a:gd name="T8" fmla="*/ 74 w 74"/>
                  <a:gd name="T9" fmla="*/ 4 h 8"/>
                  <a:gd name="T10" fmla="*/ 74 w 74"/>
                  <a:gd name="T11" fmla="*/ 4 h 8"/>
                  <a:gd name="T12" fmla="*/ 74 w 74"/>
                  <a:gd name="T13" fmla="*/ 2 h 8"/>
                  <a:gd name="T14" fmla="*/ 70 w 74"/>
                  <a:gd name="T15" fmla="*/ 0 h 8"/>
                  <a:gd name="T16" fmla="*/ 6 w 74"/>
                  <a:gd name="T17" fmla="*/ 0 h 8"/>
                  <a:gd name="T18" fmla="*/ 6 w 74"/>
                  <a:gd name="T19" fmla="*/ 0 h 8"/>
                  <a:gd name="T20" fmla="*/ 2 w 74"/>
                  <a:gd name="T21" fmla="*/ 2 h 8"/>
                  <a:gd name="T22" fmla="*/ 0 w 74"/>
                  <a:gd name="T23" fmla="*/ 4 h 8"/>
                  <a:gd name="T24" fmla="*/ 0 w 74"/>
                  <a:gd name="T25" fmla="*/ 4 h 8"/>
                  <a:gd name="T26" fmla="*/ 2 w 74"/>
                  <a:gd name="T27" fmla="*/ 7 h 8"/>
                  <a:gd name="T28" fmla="*/ 6 w 74"/>
                  <a:gd name="T29" fmla="*/ 8 h 8"/>
                  <a:gd name="T30" fmla="*/ 6 w 74"/>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6" y="8"/>
                    </a:moveTo>
                    <a:lnTo>
                      <a:pt x="70" y="8"/>
                    </a:lnTo>
                    <a:lnTo>
                      <a:pt x="70" y="8"/>
                    </a:lnTo>
                    <a:lnTo>
                      <a:pt x="74" y="7"/>
                    </a:lnTo>
                    <a:lnTo>
                      <a:pt x="74" y="4"/>
                    </a:lnTo>
                    <a:lnTo>
                      <a:pt x="74" y="4"/>
                    </a:lnTo>
                    <a:lnTo>
                      <a:pt x="74" y="2"/>
                    </a:lnTo>
                    <a:lnTo>
                      <a:pt x="70" y="0"/>
                    </a:lnTo>
                    <a:lnTo>
                      <a:pt x="6" y="0"/>
                    </a:lnTo>
                    <a:lnTo>
                      <a:pt x="6" y="0"/>
                    </a:lnTo>
                    <a:lnTo>
                      <a:pt x="2" y="2"/>
                    </a:lnTo>
                    <a:lnTo>
                      <a:pt x="0" y="4"/>
                    </a:lnTo>
                    <a:lnTo>
                      <a:pt x="0" y="4"/>
                    </a:lnTo>
                    <a:lnTo>
                      <a:pt x="2" y="7"/>
                    </a:lnTo>
                    <a:lnTo>
                      <a:pt x="6" y="8"/>
                    </a:lnTo>
                    <a:lnTo>
                      <a:pt x="6"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72" name="Freeform 268"/>
              <p:cNvSpPr>
                <a:spLocks/>
              </p:cNvSpPr>
              <p:nvPr/>
            </p:nvSpPr>
            <p:spPr bwMode="auto">
              <a:xfrm>
                <a:off x="6691313" y="6334125"/>
                <a:ext cx="58738" cy="6350"/>
              </a:xfrm>
              <a:custGeom>
                <a:avLst/>
                <a:gdLst>
                  <a:gd name="T0" fmla="*/ 6 w 74"/>
                  <a:gd name="T1" fmla="*/ 8 h 8"/>
                  <a:gd name="T2" fmla="*/ 70 w 74"/>
                  <a:gd name="T3" fmla="*/ 8 h 8"/>
                  <a:gd name="T4" fmla="*/ 70 w 74"/>
                  <a:gd name="T5" fmla="*/ 8 h 8"/>
                  <a:gd name="T6" fmla="*/ 74 w 74"/>
                  <a:gd name="T7" fmla="*/ 6 h 8"/>
                  <a:gd name="T8" fmla="*/ 74 w 74"/>
                  <a:gd name="T9" fmla="*/ 4 h 8"/>
                  <a:gd name="T10" fmla="*/ 74 w 74"/>
                  <a:gd name="T11" fmla="*/ 4 h 8"/>
                  <a:gd name="T12" fmla="*/ 74 w 74"/>
                  <a:gd name="T13" fmla="*/ 1 h 8"/>
                  <a:gd name="T14" fmla="*/ 70 w 74"/>
                  <a:gd name="T15" fmla="*/ 0 h 8"/>
                  <a:gd name="T16" fmla="*/ 6 w 74"/>
                  <a:gd name="T17" fmla="*/ 0 h 8"/>
                  <a:gd name="T18" fmla="*/ 6 w 74"/>
                  <a:gd name="T19" fmla="*/ 0 h 8"/>
                  <a:gd name="T20" fmla="*/ 2 w 74"/>
                  <a:gd name="T21" fmla="*/ 1 h 8"/>
                  <a:gd name="T22" fmla="*/ 0 w 74"/>
                  <a:gd name="T23" fmla="*/ 4 h 8"/>
                  <a:gd name="T24" fmla="*/ 0 w 74"/>
                  <a:gd name="T25" fmla="*/ 4 h 8"/>
                  <a:gd name="T26" fmla="*/ 2 w 74"/>
                  <a:gd name="T27" fmla="*/ 6 h 8"/>
                  <a:gd name="T28" fmla="*/ 6 w 74"/>
                  <a:gd name="T29" fmla="*/ 8 h 8"/>
                  <a:gd name="T30" fmla="*/ 6 w 74"/>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6" y="8"/>
                    </a:moveTo>
                    <a:lnTo>
                      <a:pt x="70" y="8"/>
                    </a:lnTo>
                    <a:lnTo>
                      <a:pt x="70" y="8"/>
                    </a:lnTo>
                    <a:lnTo>
                      <a:pt x="74" y="6"/>
                    </a:lnTo>
                    <a:lnTo>
                      <a:pt x="74" y="4"/>
                    </a:lnTo>
                    <a:lnTo>
                      <a:pt x="74" y="4"/>
                    </a:lnTo>
                    <a:lnTo>
                      <a:pt x="74" y="1"/>
                    </a:lnTo>
                    <a:lnTo>
                      <a:pt x="70" y="0"/>
                    </a:lnTo>
                    <a:lnTo>
                      <a:pt x="6" y="0"/>
                    </a:lnTo>
                    <a:lnTo>
                      <a:pt x="6" y="0"/>
                    </a:lnTo>
                    <a:lnTo>
                      <a:pt x="2" y="1"/>
                    </a:lnTo>
                    <a:lnTo>
                      <a:pt x="0" y="4"/>
                    </a:lnTo>
                    <a:lnTo>
                      <a:pt x="0" y="4"/>
                    </a:lnTo>
                    <a:lnTo>
                      <a:pt x="2" y="6"/>
                    </a:lnTo>
                    <a:lnTo>
                      <a:pt x="6" y="8"/>
                    </a:lnTo>
                    <a:lnTo>
                      <a:pt x="6"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73" name="Freeform 269"/>
              <p:cNvSpPr>
                <a:spLocks/>
              </p:cNvSpPr>
              <p:nvPr/>
            </p:nvSpPr>
            <p:spPr bwMode="auto">
              <a:xfrm>
                <a:off x="6643688" y="6297613"/>
                <a:ext cx="6350" cy="6350"/>
              </a:xfrm>
              <a:custGeom>
                <a:avLst/>
                <a:gdLst>
                  <a:gd name="T0" fmla="*/ 4 w 8"/>
                  <a:gd name="T1" fmla="*/ 8 h 8"/>
                  <a:gd name="T2" fmla="*/ 4 w 8"/>
                  <a:gd name="T3" fmla="*/ 8 h 8"/>
                  <a:gd name="T4" fmla="*/ 6 w 8"/>
                  <a:gd name="T5" fmla="*/ 6 h 8"/>
                  <a:gd name="T6" fmla="*/ 8 w 8"/>
                  <a:gd name="T7" fmla="*/ 4 h 8"/>
                  <a:gd name="T8" fmla="*/ 8 w 8"/>
                  <a:gd name="T9" fmla="*/ 4 h 8"/>
                  <a:gd name="T10" fmla="*/ 6 w 8"/>
                  <a:gd name="T11" fmla="*/ 1 h 8"/>
                  <a:gd name="T12" fmla="*/ 4 w 8"/>
                  <a:gd name="T13" fmla="*/ 0 h 8"/>
                  <a:gd name="T14" fmla="*/ 4 w 8"/>
                  <a:gd name="T15" fmla="*/ 0 h 8"/>
                  <a:gd name="T16" fmla="*/ 1 w 8"/>
                  <a:gd name="T17" fmla="*/ 1 h 8"/>
                  <a:gd name="T18" fmla="*/ 0 w 8"/>
                  <a:gd name="T19" fmla="*/ 4 h 8"/>
                  <a:gd name="T20" fmla="*/ 0 w 8"/>
                  <a:gd name="T21" fmla="*/ 4 h 8"/>
                  <a:gd name="T22" fmla="*/ 1 w 8"/>
                  <a:gd name="T23" fmla="*/ 6 h 8"/>
                  <a:gd name="T24" fmla="*/ 4 w 8"/>
                  <a:gd name="T25" fmla="*/ 8 h 8"/>
                  <a:gd name="T26" fmla="*/ 4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8"/>
                    </a:moveTo>
                    <a:lnTo>
                      <a:pt x="4" y="8"/>
                    </a:lnTo>
                    <a:lnTo>
                      <a:pt x="6" y="6"/>
                    </a:lnTo>
                    <a:lnTo>
                      <a:pt x="8" y="4"/>
                    </a:lnTo>
                    <a:lnTo>
                      <a:pt x="8" y="4"/>
                    </a:lnTo>
                    <a:lnTo>
                      <a:pt x="6" y="1"/>
                    </a:lnTo>
                    <a:lnTo>
                      <a:pt x="4" y="0"/>
                    </a:lnTo>
                    <a:lnTo>
                      <a:pt x="4" y="0"/>
                    </a:lnTo>
                    <a:lnTo>
                      <a:pt x="1" y="1"/>
                    </a:lnTo>
                    <a:lnTo>
                      <a:pt x="0" y="4"/>
                    </a:lnTo>
                    <a:lnTo>
                      <a:pt x="0" y="4"/>
                    </a:lnTo>
                    <a:lnTo>
                      <a:pt x="1" y="6"/>
                    </a:lnTo>
                    <a:lnTo>
                      <a:pt x="4" y="8"/>
                    </a:lnTo>
                    <a:lnTo>
                      <a:pt x="4"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74" name="Freeform 270"/>
              <p:cNvSpPr>
                <a:spLocks/>
              </p:cNvSpPr>
              <p:nvPr/>
            </p:nvSpPr>
            <p:spPr bwMode="auto">
              <a:xfrm>
                <a:off x="6691313" y="6297613"/>
                <a:ext cx="58738" cy="6350"/>
              </a:xfrm>
              <a:custGeom>
                <a:avLst/>
                <a:gdLst>
                  <a:gd name="T0" fmla="*/ 6 w 74"/>
                  <a:gd name="T1" fmla="*/ 8 h 8"/>
                  <a:gd name="T2" fmla="*/ 70 w 74"/>
                  <a:gd name="T3" fmla="*/ 8 h 8"/>
                  <a:gd name="T4" fmla="*/ 70 w 74"/>
                  <a:gd name="T5" fmla="*/ 8 h 8"/>
                  <a:gd name="T6" fmla="*/ 74 w 74"/>
                  <a:gd name="T7" fmla="*/ 6 h 8"/>
                  <a:gd name="T8" fmla="*/ 74 w 74"/>
                  <a:gd name="T9" fmla="*/ 4 h 8"/>
                  <a:gd name="T10" fmla="*/ 74 w 74"/>
                  <a:gd name="T11" fmla="*/ 4 h 8"/>
                  <a:gd name="T12" fmla="*/ 74 w 74"/>
                  <a:gd name="T13" fmla="*/ 1 h 8"/>
                  <a:gd name="T14" fmla="*/ 70 w 74"/>
                  <a:gd name="T15" fmla="*/ 0 h 8"/>
                  <a:gd name="T16" fmla="*/ 6 w 74"/>
                  <a:gd name="T17" fmla="*/ 0 h 8"/>
                  <a:gd name="T18" fmla="*/ 6 w 74"/>
                  <a:gd name="T19" fmla="*/ 0 h 8"/>
                  <a:gd name="T20" fmla="*/ 2 w 74"/>
                  <a:gd name="T21" fmla="*/ 1 h 8"/>
                  <a:gd name="T22" fmla="*/ 0 w 74"/>
                  <a:gd name="T23" fmla="*/ 4 h 8"/>
                  <a:gd name="T24" fmla="*/ 0 w 74"/>
                  <a:gd name="T25" fmla="*/ 4 h 8"/>
                  <a:gd name="T26" fmla="*/ 2 w 74"/>
                  <a:gd name="T27" fmla="*/ 6 h 8"/>
                  <a:gd name="T28" fmla="*/ 6 w 74"/>
                  <a:gd name="T29" fmla="*/ 8 h 8"/>
                  <a:gd name="T30" fmla="*/ 6 w 74"/>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6" y="8"/>
                    </a:moveTo>
                    <a:lnTo>
                      <a:pt x="70" y="8"/>
                    </a:lnTo>
                    <a:lnTo>
                      <a:pt x="70" y="8"/>
                    </a:lnTo>
                    <a:lnTo>
                      <a:pt x="74" y="6"/>
                    </a:lnTo>
                    <a:lnTo>
                      <a:pt x="74" y="4"/>
                    </a:lnTo>
                    <a:lnTo>
                      <a:pt x="74" y="4"/>
                    </a:lnTo>
                    <a:lnTo>
                      <a:pt x="74" y="1"/>
                    </a:lnTo>
                    <a:lnTo>
                      <a:pt x="70" y="0"/>
                    </a:lnTo>
                    <a:lnTo>
                      <a:pt x="6" y="0"/>
                    </a:lnTo>
                    <a:lnTo>
                      <a:pt x="6" y="0"/>
                    </a:lnTo>
                    <a:lnTo>
                      <a:pt x="2" y="1"/>
                    </a:lnTo>
                    <a:lnTo>
                      <a:pt x="0" y="4"/>
                    </a:lnTo>
                    <a:lnTo>
                      <a:pt x="0" y="4"/>
                    </a:lnTo>
                    <a:lnTo>
                      <a:pt x="2" y="6"/>
                    </a:lnTo>
                    <a:lnTo>
                      <a:pt x="6" y="8"/>
                    </a:lnTo>
                    <a:lnTo>
                      <a:pt x="6"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75" name="Freeform 271"/>
              <p:cNvSpPr>
                <a:spLocks/>
              </p:cNvSpPr>
              <p:nvPr/>
            </p:nvSpPr>
            <p:spPr bwMode="auto">
              <a:xfrm>
                <a:off x="6691313" y="6262688"/>
                <a:ext cx="58738" cy="6350"/>
              </a:xfrm>
              <a:custGeom>
                <a:avLst/>
                <a:gdLst>
                  <a:gd name="T0" fmla="*/ 6 w 74"/>
                  <a:gd name="T1" fmla="*/ 8 h 8"/>
                  <a:gd name="T2" fmla="*/ 70 w 74"/>
                  <a:gd name="T3" fmla="*/ 8 h 8"/>
                  <a:gd name="T4" fmla="*/ 70 w 74"/>
                  <a:gd name="T5" fmla="*/ 8 h 8"/>
                  <a:gd name="T6" fmla="*/ 74 w 74"/>
                  <a:gd name="T7" fmla="*/ 7 h 8"/>
                  <a:gd name="T8" fmla="*/ 74 w 74"/>
                  <a:gd name="T9" fmla="*/ 4 h 8"/>
                  <a:gd name="T10" fmla="*/ 74 w 74"/>
                  <a:gd name="T11" fmla="*/ 4 h 8"/>
                  <a:gd name="T12" fmla="*/ 74 w 74"/>
                  <a:gd name="T13" fmla="*/ 2 h 8"/>
                  <a:gd name="T14" fmla="*/ 70 w 74"/>
                  <a:gd name="T15" fmla="*/ 0 h 8"/>
                  <a:gd name="T16" fmla="*/ 6 w 74"/>
                  <a:gd name="T17" fmla="*/ 0 h 8"/>
                  <a:gd name="T18" fmla="*/ 6 w 74"/>
                  <a:gd name="T19" fmla="*/ 0 h 8"/>
                  <a:gd name="T20" fmla="*/ 2 w 74"/>
                  <a:gd name="T21" fmla="*/ 2 h 8"/>
                  <a:gd name="T22" fmla="*/ 0 w 74"/>
                  <a:gd name="T23" fmla="*/ 4 h 8"/>
                  <a:gd name="T24" fmla="*/ 0 w 74"/>
                  <a:gd name="T25" fmla="*/ 4 h 8"/>
                  <a:gd name="T26" fmla="*/ 2 w 74"/>
                  <a:gd name="T27" fmla="*/ 7 h 8"/>
                  <a:gd name="T28" fmla="*/ 6 w 74"/>
                  <a:gd name="T29" fmla="*/ 8 h 8"/>
                  <a:gd name="T30" fmla="*/ 6 w 74"/>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6" y="8"/>
                    </a:moveTo>
                    <a:lnTo>
                      <a:pt x="70" y="8"/>
                    </a:lnTo>
                    <a:lnTo>
                      <a:pt x="70" y="8"/>
                    </a:lnTo>
                    <a:lnTo>
                      <a:pt x="74" y="7"/>
                    </a:lnTo>
                    <a:lnTo>
                      <a:pt x="74" y="4"/>
                    </a:lnTo>
                    <a:lnTo>
                      <a:pt x="74" y="4"/>
                    </a:lnTo>
                    <a:lnTo>
                      <a:pt x="74" y="2"/>
                    </a:lnTo>
                    <a:lnTo>
                      <a:pt x="70" y="0"/>
                    </a:lnTo>
                    <a:lnTo>
                      <a:pt x="6" y="0"/>
                    </a:lnTo>
                    <a:lnTo>
                      <a:pt x="6" y="0"/>
                    </a:lnTo>
                    <a:lnTo>
                      <a:pt x="2" y="2"/>
                    </a:lnTo>
                    <a:lnTo>
                      <a:pt x="0" y="4"/>
                    </a:lnTo>
                    <a:lnTo>
                      <a:pt x="0" y="4"/>
                    </a:lnTo>
                    <a:lnTo>
                      <a:pt x="2" y="7"/>
                    </a:lnTo>
                    <a:lnTo>
                      <a:pt x="6" y="8"/>
                    </a:lnTo>
                    <a:lnTo>
                      <a:pt x="6"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76" name="Freeform 272"/>
              <p:cNvSpPr>
                <a:spLocks/>
              </p:cNvSpPr>
              <p:nvPr/>
            </p:nvSpPr>
            <p:spPr bwMode="auto">
              <a:xfrm>
                <a:off x="6643688" y="6369050"/>
                <a:ext cx="6350" cy="6350"/>
              </a:xfrm>
              <a:custGeom>
                <a:avLst/>
                <a:gdLst>
                  <a:gd name="T0" fmla="*/ 4 w 8"/>
                  <a:gd name="T1" fmla="*/ 0 h 8"/>
                  <a:gd name="T2" fmla="*/ 4 w 8"/>
                  <a:gd name="T3" fmla="*/ 0 h 8"/>
                  <a:gd name="T4" fmla="*/ 1 w 8"/>
                  <a:gd name="T5" fmla="*/ 1 h 8"/>
                  <a:gd name="T6" fmla="*/ 0 w 8"/>
                  <a:gd name="T7" fmla="*/ 4 h 8"/>
                  <a:gd name="T8" fmla="*/ 0 w 8"/>
                  <a:gd name="T9" fmla="*/ 4 h 8"/>
                  <a:gd name="T10" fmla="*/ 1 w 8"/>
                  <a:gd name="T11" fmla="*/ 7 h 8"/>
                  <a:gd name="T12" fmla="*/ 4 w 8"/>
                  <a:gd name="T13" fmla="*/ 8 h 8"/>
                  <a:gd name="T14" fmla="*/ 4 w 8"/>
                  <a:gd name="T15" fmla="*/ 8 h 8"/>
                  <a:gd name="T16" fmla="*/ 6 w 8"/>
                  <a:gd name="T17" fmla="*/ 7 h 8"/>
                  <a:gd name="T18" fmla="*/ 8 w 8"/>
                  <a:gd name="T19" fmla="*/ 4 h 8"/>
                  <a:gd name="T20" fmla="*/ 8 w 8"/>
                  <a:gd name="T21" fmla="*/ 4 h 8"/>
                  <a:gd name="T22" fmla="*/ 6 w 8"/>
                  <a:gd name="T23" fmla="*/ 1 h 8"/>
                  <a:gd name="T24" fmla="*/ 4 w 8"/>
                  <a:gd name="T25" fmla="*/ 0 h 8"/>
                  <a:gd name="T26" fmla="*/ 4 w 8"/>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0"/>
                    </a:moveTo>
                    <a:lnTo>
                      <a:pt x="4" y="0"/>
                    </a:lnTo>
                    <a:lnTo>
                      <a:pt x="1" y="1"/>
                    </a:lnTo>
                    <a:lnTo>
                      <a:pt x="0" y="4"/>
                    </a:lnTo>
                    <a:lnTo>
                      <a:pt x="0" y="4"/>
                    </a:lnTo>
                    <a:lnTo>
                      <a:pt x="1" y="7"/>
                    </a:lnTo>
                    <a:lnTo>
                      <a:pt x="4" y="8"/>
                    </a:lnTo>
                    <a:lnTo>
                      <a:pt x="4" y="8"/>
                    </a:lnTo>
                    <a:lnTo>
                      <a:pt x="6" y="7"/>
                    </a:lnTo>
                    <a:lnTo>
                      <a:pt x="8" y="4"/>
                    </a:lnTo>
                    <a:lnTo>
                      <a:pt x="8" y="4"/>
                    </a:lnTo>
                    <a:lnTo>
                      <a:pt x="6" y="1"/>
                    </a:lnTo>
                    <a:lnTo>
                      <a:pt x="4" y="0"/>
                    </a:lnTo>
                    <a:lnTo>
                      <a:pt x="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77" name="Freeform 273"/>
              <p:cNvSpPr>
                <a:spLocks/>
              </p:cNvSpPr>
              <p:nvPr/>
            </p:nvSpPr>
            <p:spPr bwMode="auto">
              <a:xfrm>
                <a:off x="6643688" y="6262688"/>
                <a:ext cx="6350" cy="6350"/>
              </a:xfrm>
              <a:custGeom>
                <a:avLst/>
                <a:gdLst>
                  <a:gd name="T0" fmla="*/ 4 w 8"/>
                  <a:gd name="T1" fmla="*/ 8 h 8"/>
                  <a:gd name="T2" fmla="*/ 4 w 8"/>
                  <a:gd name="T3" fmla="*/ 8 h 8"/>
                  <a:gd name="T4" fmla="*/ 6 w 8"/>
                  <a:gd name="T5" fmla="*/ 7 h 8"/>
                  <a:gd name="T6" fmla="*/ 8 w 8"/>
                  <a:gd name="T7" fmla="*/ 4 h 8"/>
                  <a:gd name="T8" fmla="*/ 8 w 8"/>
                  <a:gd name="T9" fmla="*/ 4 h 8"/>
                  <a:gd name="T10" fmla="*/ 6 w 8"/>
                  <a:gd name="T11" fmla="*/ 2 h 8"/>
                  <a:gd name="T12" fmla="*/ 4 w 8"/>
                  <a:gd name="T13" fmla="*/ 0 h 8"/>
                  <a:gd name="T14" fmla="*/ 4 w 8"/>
                  <a:gd name="T15" fmla="*/ 0 h 8"/>
                  <a:gd name="T16" fmla="*/ 1 w 8"/>
                  <a:gd name="T17" fmla="*/ 2 h 8"/>
                  <a:gd name="T18" fmla="*/ 0 w 8"/>
                  <a:gd name="T19" fmla="*/ 4 h 8"/>
                  <a:gd name="T20" fmla="*/ 0 w 8"/>
                  <a:gd name="T21" fmla="*/ 4 h 8"/>
                  <a:gd name="T22" fmla="*/ 1 w 8"/>
                  <a:gd name="T23" fmla="*/ 7 h 8"/>
                  <a:gd name="T24" fmla="*/ 4 w 8"/>
                  <a:gd name="T25" fmla="*/ 8 h 8"/>
                  <a:gd name="T26" fmla="*/ 4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8"/>
                    </a:moveTo>
                    <a:lnTo>
                      <a:pt x="4" y="8"/>
                    </a:lnTo>
                    <a:lnTo>
                      <a:pt x="6" y="7"/>
                    </a:lnTo>
                    <a:lnTo>
                      <a:pt x="8" y="4"/>
                    </a:lnTo>
                    <a:lnTo>
                      <a:pt x="8" y="4"/>
                    </a:lnTo>
                    <a:lnTo>
                      <a:pt x="6" y="2"/>
                    </a:lnTo>
                    <a:lnTo>
                      <a:pt x="4" y="0"/>
                    </a:lnTo>
                    <a:lnTo>
                      <a:pt x="4" y="0"/>
                    </a:lnTo>
                    <a:lnTo>
                      <a:pt x="1" y="2"/>
                    </a:lnTo>
                    <a:lnTo>
                      <a:pt x="0" y="4"/>
                    </a:lnTo>
                    <a:lnTo>
                      <a:pt x="0" y="4"/>
                    </a:lnTo>
                    <a:lnTo>
                      <a:pt x="1" y="7"/>
                    </a:lnTo>
                    <a:lnTo>
                      <a:pt x="4" y="8"/>
                    </a:lnTo>
                    <a:lnTo>
                      <a:pt x="4"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78" name="Freeform 274"/>
              <p:cNvSpPr>
                <a:spLocks noEditPoints="1"/>
              </p:cNvSpPr>
              <p:nvPr/>
            </p:nvSpPr>
            <p:spPr bwMode="auto">
              <a:xfrm>
                <a:off x="6453188" y="6178550"/>
                <a:ext cx="488950" cy="492125"/>
              </a:xfrm>
              <a:custGeom>
                <a:avLst/>
                <a:gdLst>
                  <a:gd name="T0" fmla="*/ 569 w 616"/>
                  <a:gd name="T1" fmla="*/ 394 h 620"/>
                  <a:gd name="T2" fmla="*/ 561 w 616"/>
                  <a:gd name="T3" fmla="*/ 375 h 620"/>
                  <a:gd name="T4" fmla="*/ 542 w 616"/>
                  <a:gd name="T5" fmla="*/ 367 h 620"/>
                  <a:gd name="T6" fmla="*/ 466 w 616"/>
                  <a:gd name="T7" fmla="*/ 313 h 620"/>
                  <a:gd name="T8" fmla="*/ 481 w 616"/>
                  <a:gd name="T9" fmla="*/ 298 h 620"/>
                  <a:gd name="T10" fmla="*/ 477 w 616"/>
                  <a:gd name="T11" fmla="*/ 4 h 620"/>
                  <a:gd name="T12" fmla="*/ 149 w 616"/>
                  <a:gd name="T13" fmla="*/ 0 h 620"/>
                  <a:gd name="T14" fmla="*/ 134 w 616"/>
                  <a:gd name="T15" fmla="*/ 15 h 620"/>
                  <a:gd name="T16" fmla="*/ 138 w 616"/>
                  <a:gd name="T17" fmla="*/ 307 h 620"/>
                  <a:gd name="T18" fmla="*/ 281 w 616"/>
                  <a:gd name="T19" fmla="*/ 367 h 620"/>
                  <a:gd name="T20" fmla="*/ 63 w 616"/>
                  <a:gd name="T21" fmla="*/ 369 h 620"/>
                  <a:gd name="T22" fmla="*/ 49 w 616"/>
                  <a:gd name="T23" fmla="*/ 383 h 620"/>
                  <a:gd name="T24" fmla="*/ 14 w 616"/>
                  <a:gd name="T25" fmla="*/ 471 h 620"/>
                  <a:gd name="T26" fmla="*/ 0 w 616"/>
                  <a:gd name="T27" fmla="*/ 480 h 620"/>
                  <a:gd name="T28" fmla="*/ 0 w 616"/>
                  <a:gd name="T29" fmla="*/ 611 h 620"/>
                  <a:gd name="T30" fmla="*/ 133 w 616"/>
                  <a:gd name="T31" fmla="*/ 620 h 620"/>
                  <a:gd name="T32" fmla="*/ 147 w 616"/>
                  <a:gd name="T33" fmla="*/ 611 h 620"/>
                  <a:gd name="T34" fmla="*/ 147 w 616"/>
                  <a:gd name="T35" fmla="*/ 480 h 620"/>
                  <a:gd name="T36" fmla="*/ 99 w 616"/>
                  <a:gd name="T37" fmla="*/ 471 h 620"/>
                  <a:gd name="T38" fmla="*/ 249 w 616"/>
                  <a:gd name="T39" fmla="*/ 471 h 620"/>
                  <a:gd name="T40" fmla="*/ 234 w 616"/>
                  <a:gd name="T41" fmla="*/ 480 h 620"/>
                  <a:gd name="T42" fmla="*/ 234 w 616"/>
                  <a:gd name="T43" fmla="*/ 611 h 620"/>
                  <a:gd name="T44" fmla="*/ 368 w 616"/>
                  <a:gd name="T45" fmla="*/ 620 h 620"/>
                  <a:gd name="T46" fmla="*/ 381 w 616"/>
                  <a:gd name="T47" fmla="*/ 611 h 620"/>
                  <a:gd name="T48" fmla="*/ 381 w 616"/>
                  <a:gd name="T49" fmla="*/ 480 h 620"/>
                  <a:gd name="T50" fmla="*/ 334 w 616"/>
                  <a:gd name="T51" fmla="*/ 471 h 620"/>
                  <a:gd name="T52" fmla="*/ 482 w 616"/>
                  <a:gd name="T53" fmla="*/ 471 h 620"/>
                  <a:gd name="T54" fmla="*/ 469 w 616"/>
                  <a:gd name="T55" fmla="*/ 480 h 620"/>
                  <a:gd name="T56" fmla="*/ 469 w 616"/>
                  <a:gd name="T57" fmla="*/ 611 h 620"/>
                  <a:gd name="T58" fmla="*/ 601 w 616"/>
                  <a:gd name="T59" fmla="*/ 620 h 620"/>
                  <a:gd name="T60" fmla="*/ 616 w 616"/>
                  <a:gd name="T61" fmla="*/ 611 h 620"/>
                  <a:gd name="T62" fmla="*/ 616 w 616"/>
                  <a:gd name="T63" fmla="*/ 480 h 620"/>
                  <a:gd name="T64" fmla="*/ 601 w 616"/>
                  <a:gd name="T65" fmla="*/ 471 h 620"/>
                  <a:gd name="T66" fmla="*/ 246 w 616"/>
                  <a:gd name="T67" fmla="*/ 286 h 620"/>
                  <a:gd name="T68" fmla="*/ 226 w 616"/>
                  <a:gd name="T69" fmla="*/ 287 h 620"/>
                  <a:gd name="T70" fmla="*/ 215 w 616"/>
                  <a:gd name="T71" fmla="*/ 276 h 620"/>
                  <a:gd name="T72" fmla="*/ 210 w 616"/>
                  <a:gd name="T73" fmla="*/ 272 h 620"/>
                  <a:gd name="T74" fmla="*/ 203 w 616"/>
                  <a:gd name="T75" fmla="*/ 51 h 620"/>
                  <a:gd name="T76" fmla="*/ 207 w 616"/>
                  <a:gd name="T77" fmla="*/ 36 h 620"/>
                  <a:gd name="T78" fmla="*/ 219 w 616"/>
                  <a:gd name="T79" fmla="*/ 27 h 620"/>
                  <a:gd name="T80" fmla="*/ 387 w 616"/>
                  <a:gd name="T81" fmla="*/ 26 h 620"/>
                  <a:gd name="T82" fmla="*/ 405 w 616"/>
                  <a:gd name="T83" fmla="*/ 32 h 620"/>
                  <a:gd name="T84" fmla="*/ 412 w 616"/>
                  <a:gd name="T85" fmla="*/ 46 h 620"/>
                  <a:gd name="T86" fmla="*/ 412 w 616"/>
                  <a:gd name="T87" fmla="*/ 260 h 620"/>
                  <a:gd name="T88" fmla="*/ 401 w 616"/>
                  <a:gd name="T89" fmla="*/ 276 h 620"/>
                  <a:gd name="T90" fmla="*/ 397 w 616"/>
                  <a:gd name="T91" fmla="*/ 285 h 620"/>
                  <a:gd name="T92" fmla="*/ 374 w 616"/>
                  <a:gd name="T93" fmla="*/ 287 h 620"/>
                  <a:gd name="T94" fmla="*/ 365 w 616"/>
                  <a:gd name="T95" fmla="*/ 28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6" h="620">
                    <a:moveTo>
                      <a:pt x="601" y="471"/>
                    </a:moveTo>
                    <a:lnTo>
                      <a:pt x="569" y="471"/>
                    </a:lnTo>
                    <a:lnTo>
                      <a:pt x="569" y="394"/>
                    </a:lnTo>
                    <a:lnTo>
                      <a:pt x="569" y="394"/>
                    </a:lnTo>
                    <a:lnTo>
                      <a:pt x="567" y="388"/>
                    </a:lnTo>
                    <a:lnTo>
                      <a:pt x="566" y="383"/>
                    </a:lnTo>
                    <a:lnTo>
                      <a:pt x="565" y="379"/>
                    </a:lnTo>
                    <a:lnTo>
                      <a:pt x="561" y="375"/>
                    </a:lnTo>
                    <a:lnTo>
                      <a:pt x="556" y="371"/>
                    </a:lnTo>
                    <a:lnTo>
                      <a:pt x="552" y="369"/>
                    </a:lnTo>
                    <a:lnTo>
                      <a:pt x="547" y="368"/>
                    </a:lnTo>
                    <a:lnTo>
                      <a:pt x="542" y="367"/>
                    </a:lnTo>
                    <a:lnTo>
                      <a:pt x="334" y="367"/>
                    </a:lnTo>
                    <a:lnTo>
                      <a:pt x="334" y="313"/>
                    </a:lnTo>
                    <a:lnTo>
                      <a:pt x="466" y="313"/>
                    </a:lnTo>
                    <a:lnTo>
                      <a:pt x="466" y="313"/>
                    </a:lnTo>
                    <a:lnTo>
                      <a:pt x="472" y="311"/>
                    </a:lnTo>
                    <a:lnTo>
                      <a:pt x="477" y="307"/>
                    </a:lnTo>
                    <a:lnTo>
                      <a:pt x="480" y="303"/>
                    </a:lnTo>
                    <a:lnTo>
                      <a:pt x="481" y="298"/>
                    </a:lnTo>
                    <a:lnTo>
                      <a:pt x="481" y="15"/>
                    </a:lnTo>
                    <a:lnTo>
                      <a:pt x="481" y="15"/>
                    </a:lnTo>
                    <a:lnTo>
                      <a:pt x="480" y="9"/>
                    </a:lnTo>
                    <a:lnTo>
                      <a:pt x="477" y="4"/>
                    </a:lnTo>
                    <a:lnTo>
                      <a:pt x="472" y="1"/>
                    </a:lnTo>
                    <a:lnTo>
                      <a:pt x="466" y="0"/>
                    </a:lnTo>
                    <a:lnTo>
                      <a:pt x="149" y="0"/>
                    </a:lnTo>
                    <a:lnTo>
                      <a:pt x="149" y="0"/>
                    </a:lnTo>
                    <a:lnTo>
                      <a:pt x="144" y="1"/>
                    </a:lnTo>
                    <a:lnTo>
                      <a:pt x="138" y="4"/>
                    </a:lnTo>
                    <a:lnTo>
                      <a:pt x="136" y="9"/>
                    </a:lnTo>
                    <a:lnTo>
                      <a:pt x="134" y="15"/>
                    </a:lnTo>
                    <a:lnTo>
                      <a:pt x="134" y="298"/>
                    </a:lnTo>
                    <a:lnTo>
                      <a:pt x="134" y="298"/>
                    </a:lnTo>
                    <a:lnTo>
                      <a:pt x="136" y="303"/>
                    </a:lnTo>
                    <a:lnTo>
                      <a:pt x="138" y="307"/>
                    </a:lnTo>
                    <a:lnTo>
                      <a:pt x="144" y="311"/>
                    </a:lnTo>
                    <a:lnTo>
                      <a:pt x="149" y="313"/>
                    </a:lnTo>
                    <a:lnTo>
                      <a:pt x="281" y="313"/>
                    </a:lnTo>
                    <a:lnTo>
                      <a:pt x="281" y="367"/>
                    </a:lnTo>
                    <a:lnTo>
                      <a:pt x="74" y="367"/>
                    </a:lnTo>
                    <a:lnTo>
                      <a:pt x="74" y="367"/>
                    </a:lnTo>
                    <a:lnTo>
                      <a:pt x="68" y="368"/>
                    </a:lnTo>
                    <a:lnTo>
                      <a:pt x="63" y="369"/>
                    </a:lnTo>
                    <a:lnTo>
                      <a:pt x="59" y="371"/>
                    </a:lnTo>
                    <a:lnTo>
                      <a:pt x="55" y="375"/>
                    </a:lnTo>
                    <a:lnTo>
                      <a:pt x="52" y="379"/>
                    </a:lnTo>
                    <a:lnTo>
                      <a:pt x="49" y="383"/>
                    </a:lnTo>
                    <a:lnTo>
                      <a:pt x="48" y="388"/>
                    </a:lnTo>
                    <a:lnTo>
                      <a:pt x="47" y="394"/>
                    </a:lnTo>
                    <a:lnTo>
                      <a:pt x="47" y="471"/>
                    </a:lnTo>
                    <a:lnTo>
                      <a:pt x="14" y="471"/>
                    </a:lnTo>
                    <a:lnTo>
                      <a:pt x="14" y="471"/>
                    </a:lnTo>
                    <a:lnTo>
                      <a:pt x="8" y="472"/>
                    </a:lnTo>
                    <a:lnTo>
                      <a:pt x="4" y="476"/>
                    </a:lnTo>
                    <a:lnTo>
                      <a:pt x="0" y="480"/>
                    </a:lnTo>
                    <a:lnTo>
                      <a:pt x="0" y="485"/>
                    </a:lnTo>
                    <a:lnTo>
                      <a:pt x="0" y="605"/>
                    </a:lnTo>
                    <a:lnTo>
                      <a:pt x="0" y="605"/>
                    </a:lnTo>
                    <a:lnTo>
                      <a:pt x="0" y="611"/>
                    </a:lnTo>
                    <a:lnTo>
                      <a:pt x="4" y="615"/>
                    </a:lnTo>
                    <a:lnTo>
                      <a:pt x="8" y="619"/>
                    </a:lnTo>
                    <a:lnTo>
                      <a:pt x="14" y="620"/>
                    </a:lnTo>
                    <a:lnTo>
                      <a:pt x="133" y="620"/>
                    </a:lnTo>
                    <a:lnTo>
                      <a:pt x="133" y="620"/>
                    </a:lnTo>
                    <a:lnTo>
                      <a:pt x="138" y="619"/>
                    </a:lnTo>
                    <a:lnTo>
                      <a:pt x="143" y="615"/>
                    </a:lnTo>
                    <a:lnTo>
                      <a:pt x="147" y="611"/>
                    </a:lnTo>
                    <a:lnTo>
                      <a:pt x="148" y="605"/>
                    </a:lnTo>
                    <a:lnTo>
                      <a:pt x="148" y="485"/>
                    </a:lnTo>
                    <a:lnTo>
                      <a:pt x="148" y="485"/>
                    </a:lnTo>
                    <a:lnTo>
                      <a:pt x="147" y="480"/>
                    </a:lnTo>
                    <a:lnTo>
                      <a:pt x="143" y="476"/>
                    </a:lnTo>
                    <a:lnTo>
                      <a:pt x="138" y="472"/>
                    </a:lnTo>
                    <a:lnTo>
                      <a:pt x="133" y="471"/>
                    </a:lnTo>
                    <a:lnTo>
                      <a:pt x="99" y="471"/>
                    </a:lnTo>
                    <a:lnTo>
                      <a:pt x="99" y="419"/>
                    </a:lnTo>
                    <a:lnTo>
                      <a:pt x="281" y="419"/>
                    </a:lnTo>
                    <a:lnTo>
                      <a:pt x="281" y="471"/>
                    </a:lnTo>
                    <a:lnTo>
                      <a:pt x="249" y="471"/>
                    </a:lnTo>
                    <a:lnTo>
                      <a:pt x="249" y="471"/>
                    </a:lnTo>
                    <a:lnTo>
                      <a:pt x="242" y="472"/>
                    </a:lnTo>
                    <a:lnTo>
                      <a:pt x="238" y="476"/>
                    </a:lnTo>
                    <a:lnTo>
                      <a:pt x="234" y="480"/>
                    </a:lnTo>
                    <a:lnTo>
                      <a:pt x="234" y="485"/>
                    </a:lnTo>
                    <a:lnTo>
                      <a:pt x="234" y="605"/>
                    </a:lnTo>
                    <a:lnTo>
                      <a:pt x="234" y="605"/>
                    </a:lnTo>
                    <a:lnTo>
                      <a:pt x="234" y="611"/>
                    </a:lnTo>
                    <a:lnTo>
                      <a:pt x="238" y="615"/>
                    </a:lnTo>
                    <a:lnTo>
                      <a:pt x="242" y="619"/>
                    </a:lnTo>
                    <a:lnTo>
                      <a:pt x="249" y="620"/>
                    </a:lnTo>
                    <a:lnTo>
                      <a:pt x="368" y="620"/>
                    </a:lnTo>
                    <a:lnTo>
                      <a:pt x="368" y="620"/>
                    </a:lnTo>
                    <a:lnTo>
                      <a:pt x="373" y="619"/>
                    </a:lnTo>
                    <a:lnTo>
                      <a:pt x="377" y="615"/>
                    </a:lnTo>
                    <a:lnTo>
                      <a:pt x="381" y="611"/>
                    </a:lnTo>
                    <a:lnTo>
                      <a:pt x="383" y="605"/>
                    </a:lnTo>
                    <a:lnTo>
                      <a:pt x="383" y="485"/>
                    </a:lnTo>
                    <a:lnTo>
                      <a:pt x="383" y="485"/>
                    </a:lnTo>
                    <a:lnTo>
                      <a:pt x="381" y="480"/>
                    </a:lnTo>
                    <a:lnTo>
                      <a:pt x="377" y="476"/>
                    </a:lnTo>
                    <a:lnTo>
                      <a:pt x="373" y="472"/>
                    </a:lnTo>
                    <a:lnTo>
                      <a:pt x="368" y="471"/>
                    </a:lnTo>
                    <a:lnTo>
                      <a:pt x="334" y="471"/>
                    </a:lnTo>
                    <a:lnTo>
                      <a:pt x="334" y="419"/>
                    </a:lnTo>
                    <a:lnTo>
                      <a:pt x="516" y="419"/>
                    </a:lnTo>
                    <a:lnTo>
                      <a:pt x="516" y="471"/>
                    </a:lnTo>
                    <a:lnTo>
                      <a:pt x="482" y="471"/>
                    </a:lnTo>
                    <a:lnTo>
                      <a:pt x="482" y="471"/>
                    </a:lnTo>
                    <a:lnTo>
                      <a:pt x="477" y="472"/>
                    </a:lnTo>
                    <a:lnTo>
                      <a:pt x="473" y="476"/>
                    </a:lnTo>
                    <a:lnTo>
                      <a:pt x="469" y="480"/>
                    </a:lnTo>
                    <a:lnTo>
                      <a:pt x="467" y="485"/>
                    </a:lnTo>
                    <a:lnTo>
                      <a:pt x="467" y="605"/>
                    </a:lnTo>
                    <a:lnTo>
                      <a:pt x="467" y="605"/>
                    </a:lnTo>
                    <a:lnTo>
                      <a:pt x="469" y="611"/>
                    </a:lnTo>
                    <a:lnTo>
                      <a:pt x="473" y="615"/>
                    </a:lnTo>
                    <a:lnTo>
                      <a:pt x="477" y="619"/>
                    </a:lnTo>
                    <a:lnTo>
                      <a:pt x="482" y="620"/>
                    </a:lnTo>
                    <a:lnTo>
                      <a:pt x="601" y="620"/>
                    </a:lnTo>
                    <a:lnTo>
                      <a:pt x="601" y="620"/>
                    </a:lnTo>
                    <a:lnTo>
                      <a:pt x="608" y="619"/>
                    </a:lnTo>
                    <a:lnTo>
                      <a:pt x="612" y="615"/>
                    </a:lnTo>
                    <a:lnTo>
                      <a:pt x="616" y="611"/>
                    </a:lnTo>
                    <a:lnTo>
                      <a:pt x="616" y="605"/>
                    </a:lnTo>
                    <a:lnTo>
                      <a:pt x="616" y="485"/>
                    </a:lnTo>
                    <a:lnTo>
                      <a:pt x="616" y="485"/>
                    </a:lnTo>
                    <a:lnTo>
                      <a:pt x="616" y="480"/>
                    </a:lnTo>
                    <a:lnTo>
                      <a:pt x="612" y="476"/>
                    </a:lnTo>
                    <a:lnTo>
                      <a:pt x="608" y="472"/>
                    </a:lnTo>
                    <a:lnTo>
                      <a:pt x="601" y="471"/>
                    </a:lnTo>
                    <a:lnTo>
                      <a:pt x="601" y="471"/>
                    </a:lnTo>
                    <a:close/>
                    <a:moveTo>
                      <a:pt x="252" y="280"/>
                    </a:moveTo>
                    <a:lnTo>
                      <a:pt x="252" y="280"/>
                    </a:lnTo>
                    <a:lnTo>
                      <a:pt x="249" y="283"/>
                    </a:lnTo>
                    <a:lnTo>
                      <a:pt x="246" y="286"/>
                    </a:lnTo>
                    <a:lnTo>
                      <a:pt x="244" y="287"/>
                    </a:lnTo>
                    <a:lnTo>
                      <a:pt x="241" y="287"/>
                    </a:lnTo>
                    <a:lnTo>
                      <a:pt x="226" y="287"/>
                    </a:lnTo>
                    <a:lnTo>
                      <a:pt x="226" y="287"/>
                    </a:lnTo>
                    <a:lnTo>
                      <a:pt x="222" y="287"/>
                    </a:lnTo>
                    <a:lnTo>
                      <a:pt x="218" y="285"/>
                    </a:lnTo>
                    <a:lnTo>
                      <a:pt x="215" y="280"/>
                    </a:lnTo>
                    <a:lnTo>
                      <a:pt x="215" y="276"/>
                    </a:lnTo>
                    <a:lnTo>
                      <a:pt x="215" y="276"/>
                    </a:lnTo>
                    <a:lnTo>
                      <a:pt x="215" y="276"/>
                    </a:lnTo>
                    <a:lnTo>
                      <a:pt x="215" y="276"/>
                    </a:lnTo>
                    <a:lnTo>
                      <a:pt x="210" y="272"/>
                    </a:lnTo>
                    <a:lnTo>
                      <a:pt x="206" y="267"/>
                    </a:lnTo>
                    <a:lnTo>
                      <a:pt x="203" y="260"/>
                    </a:lnTo>
                    <a:lnTo>
                      <a:pt x="203" y="255"/>
                    </a:lnTo>
                    <a:lnTo>
                      <a:pt x="203" y="51"/>
                    </a:lnTo>
                    <a:lnTo>
                      <a:pt x="203" y="51"/>
                    </a:lnTo>
                    <a:lnTo>
                      <a:pt x="203" y="46"/>
                    </a:lnTo>
                    <a:lnTo>
                      <a:pt x="205" y="40"/>
                    </a:lnTo>
                    <a:lnTo>
                      <a:pt x="207" y="36"/>
                    </a:lnTo>
                    <a:lnTo>
                      <a:pt x="210" y="32"/>
                    </a:lnTo>
                    <a:lnTo>
                      <a:pt x="210" y="32"/>
                    </a:lnTo>
                    <a:lnTo>
                      <a:pt x="214" y="30"/>
                    </a:lnTo>
                    <a:lnTo>
                      <a:pt x="219" y="27"/>
                    </a:lnTo>
                    <a:lnTo>
                      <a:pt x="223" y="26"/>
                    </a:lnTo>
                    <a:lnTo>
                      <a:pt x="229" y="26"/>
                    </a:lnTo>
                    <a:lnTo>
                      <a:pt x="387" y="26"/>
                    </a:lnTo>
                    <a:lnTo>
                      <a:pt x="387" y="26"/>
                    </a:lnTo>
                    <a:lnTo>
                      <a:pt x="392" y="26"/>
                    </a:lnTo>
                    <a:lnTo>
                      <a:pt x="397" y="27"/>
                    </a:lnTo>
                    <a:lnTo>
                      <a:pt x="401" y="30"/>
                    </a:lnTo>
                    <a:lnTo>
                      <a:pt x="405" y="32"/>
                    </a:lnTo>
                    <a:lnTo>
                      <a:pt x="405" y="32"/>
                    </a:lnTo>
                    <a:lnTo>
                      <a:pt x="408" y="36"/>
                    </a:lnTo>
                    <a:lnTo>
                      <a:pt x="411" y="40"/>
                    </a:lnTo>
                    <a:lnTo>
                      <a:pt x="412" y="46"/>
                    </a:lnTo>
                    <a:lnTo>
                      <a:pt x="412" y="51"/>
                    </a:lnTo>
                    <a:lnTo>
                      <a:pt x="412" y="255"/>
                    </a:lnTo>
                    <a:lnTo>
                      <a:pt x="412" y="255"/>
                    </a:lnTo>
                    <a:lnTo>
                      <a:pt x="412" y="260"/>
                    </a:lnTo>
                    <a:lnTo>
                      <a:pt x="409" y="267"/>
                    </a:lnTo>
                    <a:lnTo>
                      <a:pt x="405" y="272"/>
                    </a:lnTo>
                    <a:lnTo>
                      <a:pt x="401" y="276"/>
                    </a:lnTo>
                    <a:lnTo>
                      <a:pt x="401" y="276"/>
                    </a:lnTo>
                    <a:lnTo>
                      <a:pt x="401" y="276"/>
                    </a:lnTo>
                    <a:lnTo>
                      <a:pt x="401" y="276"/>
                    </a:lnTo>
                    <a:lnTo>
                      <a:pt x="400" y="280"/>
                    </a:lnTo>
                    <a:lnTo>
                      <a:pt x="397" y="285"/>
                    </a:lnTo>
                    <a:lnTo>
                      <a:pt x="393" y="287"/>
                    </a:lnTo>
                    <a:lnTo>
                      <a:pt x="389" y="287"/>
                    </a:lnTo>
                    <a:lnTo>
                      <a:pt x="374" y="287"/>
                    </a:lnTo>
                    <a:lnTo>
                      <a:pt x="374" y="287"/>
                    </a:lnTo>
                    <a:lnTo>
                      <a:pt x="372" y="287"/>
                    </a:lnTo>
                    <a:lnTo>
                      <a:pt x="369" y="286"/>
                    </a:lnTo>
                    <a:lnTo>
                      <a:pt x="366" y="283"/>
                    </a:lnTo>
                    <a:lnTo>
                      <a:pt x="365" y="280"/>
                    </a:lnTo>
                    <a:lnTo>
                      <a:pt x="252" y="2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79" name="Freeform 275"/>
              <p:cNvSpPr>
                <a:spLocks/>
              </p:cNvSpPr>
              <p:nvPr/>
            </p:nvSpPr>
            <p:spPr bwMode="auto">
              <a:xfrm>
                <a:off x="6643688" y="6226175"/>
                <a:ext cx="6350" cy="6350"/>
              </a:xfrm>
              <a:custGeom>
                <a:avLst/>
                <a:gdLst>
                  <a:gd name="T0" fmla="*/ 4 w 8"/>
                  <a:gd name="T1" fmla="*/ 8 h 8"/>
                  <a:gd name="T2" fmla="*/ 4 w 8"/>
                  <a:gd name="T3" fmla="*/ 8 h 8"/>
                  <a:gd name="T4" fmla="*/ 6 w 8"/>
                  <a:gd name="T5" fmla="*/ 7 h 8"/>
                  <a:gd name="T6" fmla="*/ 8 w 8"/>
                  <a:gd name="T7" fmla="*/ 4 h 8"/>
                  <a:gd name="T8" fmla="*/ 8 w 8"/>
                  <a:gd name="T9" fmla="*/ 4 h 8"/>
                  <a:gd name="T10" fmla="*/ 6 w 8"/>
                  <a:gd name="T11" fmla="*/ 2 h 8"/>
                  <a:gd name="T12" fmla="*/ 4 w 8"/>
                  <a:gd name="T13" fmla="*/ 0 h 8"/>
                  <a:gd name="T14" fmla="*/ 4 w 8"/>
                  <a:gd name="T15" fmla="*/ 0 h 8"/>
                  <a:gd name="T16" fmla="*/ 1 w 8"/>
                  <a:gd name="T17" fmla="*/ 2 h 8"/>
                  <a:gd name="T18" fmla="*/ 0 w 8"/>
                  <a:gd name="T19" fmla="*/ 4 h 8"/>
                  <a:gd name="T20" fmla="*/ 0 w 8"/>
                  <a:gd name="T21" fmla="*/ 4 h 8"/>
                  <a:gd name="T22" fmla="*/ 1 w 8"/>
                  <a:gd name="T23" fmla="*/ 7 h 8"/>
                  <a:gd name="T24" fmla="*/ 4 w 8"/>
                  <a:gd name="T25" fmla="*/ 8 h 8"/>
                  <a:gd name="T26" fmla="*/ 4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4" y="8"/>
                    </a:moveTo>
                    <a:lnTo>
                      <a:pt x="4" y="8"/>
                    </a:lnTo>
                    <a:lnTo>
                      <a:pt x="6" y="7"/>
                    </a:lnTo>
                    <a:lnTo>
                      <a:pt x="8" y="4"/>
                    </a:lnTo>
                    <a:lnTo>
                      <a:pt x="8" y="4"/>
                    </a:lnTo>
                    <a:lnTo>
                      <a:pt x="6" y="2"/>
                    </a:lnTo>
                    <a:lnTo>
                      <a:pt x="4" y="0"/>
                    </a:lnTo>
                    <a:lnTo>
                      <a:pt x="4" y="0"/>
                    </a:lnTo>
                    <a:lnTo>
                      <a:pt x="1" y="2"/>
                    </a:lnTo>
                    <a:lnTo>
                      <a:pt x="0" y="4"/>
                    </a:lnTo>
                    <a:lnTo>
                      <a:pt x="0" y="4"/>
                    </a:lnTo>
                    <a:lnTo>
                      <a:pt x="1" y="7"/>
                    </a:lnTo>
                    <a:lnTo>
                      <a:pt x="4" y="8"/>
                    </a:lnTo>
                    <a:lnTo>
                      <a:pt x="4"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80" name="Freeform 276"/>
              <p:cNvSpPr>
                <a:spLocks noEditPoints="1"/>
              </p:cNvSpPr>
              <p:nvPr/>
            </p:nvSpPr>
            <p:spPr bwMode="auto">
              <a:xfrm>
                <a:off x="6621463" y="6205538"/>
                <a:ext cx="152400" cy="188913"/>
              </a:xfrm>
              <a:custGeom>
                <a:avLst/>
                <a:gdLst>
                  <a:gd name="T0" fmla="*/ 193 w 193"/>
                  <a:gd name="T1" fmla="*/ 17 h 237"/>
                  <a:gd name="T2" fmla="*/ 188 w 193"/>
                  <a:gd name="T3" fmla="*/ 5 h 237"/>
                  <a:gd name="T4" fmla="*/ 18 w 193"/>
                  <a:gd name="T5" fmla="*/ 0 h 237"/>
                  <a:gd name="T6" fmla="*/ 6 w 193"/>
                  <a:gd name="T7" fmla="*/ 5 h 237"/>
                  <a:gd name="T8" fmla="*/ 0 w 193"/>
                  <a:gd name="T9" fmla="*/ 17 h 237"/>
                  <a:gd name="T10" fmla="*/ 2 w 193"/>
                  <a:gd name="T11" fmla="*/ 228 h 237"/>
                  <a:gd name="T12" fmla="*/ 18 w 193"/>
                  <a:gd name="T13" fmla="*/ 237 h 237"/>
                  <a:gd name="T14" fmla="*/ 182 w 193"/>
                  <a:gd name="T15" fmla="*/ 236 h 237"/>
                  <a:gd name="T16" fmla="*/ 193 w 193"/>
                  <a:gd name="T17" fmla="*/ 221 h 237"/>
                  <a:gd name="T18" fmla="*/ 11 w 193"/>
                  <a:gd name="T19" fmla="*/ 20 h 237"/>
                  <a:gd name="T20" fmla="*/ 16 w 193"/>
                  <a:gd name="T21" fmla="*/ 12 h 237"/>
                  <a:gd name="T22" fmla="*/ 174 w 193"/>
                  <a:gd name="T23" fmla="*/ 11 h 237"/>
                  <a:gd name="T24" fmla="*/ 182 w 193"/>
                  <a:gd name="T25" fmla="*/ 16 h 237"/>
                  <a:gd name="T26" fmla="*/ 182 w 193"/>
                  <a:gd name="T27" fmla="*/ 37 h 237"/>
                  <a:gd name="T28" fmla="*/ 177 w 193"/>
                  <a:gd name="T29" fmla="*/ 46 h 237"/>
                  <a:gd name="T30" fmla="*/ 19 w 193"/>
                  <a:gd name="T31" fmla="*/ 47 h 237"/>
                  <a:gd name="T32" fmla="*/ 12 w 193"/>
                  <a:gd name="T33" fmla="*/ 42 h 237"/>
                  <a:gd name="T34" fmla="*/ 11 w 193"/>
                  <a:gd name="T35" fmla="*/ 64 h 237"/>
                  <a:gd name="T36" fmla="*/ 14 w 193"/>
                  <a:gd name="T37" fmla="*/ 59 h 237"/>
                  <a:gd name="T38" fmla="*/ 174 w 193"/>
                  <a:gd name="T39" fmla="*/ 56 h 237"/>
                  <a:gd name="T40" fmla="*/ 180 w 193"/>
                  <a:gd name="T41" fmla="*/ 59 h 237"/>
                  <a:gd name="T42" fmla="*/ 182 w 193"/>
                  <a:gd name="T43" fmla="*/ 83 h 237"/>
                  <a:gd name="T44" fmla="*/ 180 w 193"/>
                  <a:gd name="T45" fmla="*/ 89 h 237"/>
                  <a:gd name="T46" fmla="*/ 19 w 193"/>
                  <a:gd name="T47" fmla="*/ 91 h 237"/>
                  <a:gd name="T48" fmla="*/ 14 w 193"/>
                  <a:gd name="T49" fmla="*/ 89 h 237"/>
                  <a:gd name="T50" fmla="*/ 11 w 193"/>
                  <a:gd name="T51" fmla="*/ 64 h 237"/>
                  <a:gd name="T52" fmla="*/ 12 w 193"/>
                  <a:gd name="T53" fmla="*/ 106 h 237"/>
                  <a:gd name="T54" fmla="*/ 19 w 193"/>
                  <a:gd name="T55" fmla="*/ 101 h 237"/>
                  <a:gd name="T56" fmla="*/ 177 w 193"/>
                  <a:gd name="T57" fmla="*/ 102 h 237"/>
                  <a:gd name="T58" fmla="*/ 182 w 193"/>
                  <a:gd name="T59" fmla="*/ 110 h 237"/>
                  <a:gd name="T60" fmla="*/ 182 w 193"/>
                  <a:gd name="T61" fmla="*/ 132 h 237"/>
                  <a:gd name="T62" fmla="*/ 174 w 193"/>
                  <a:gd name="T63" fmla="*/ 137 h 237"/>
                  <a:gd name="T64" fmla="*/ 16 w 193"/>
                  <a:gd name="T65" fmla="*/ 136 h 237"/>
                  <a:gd name="T66" fmla="*/ 11 w 193"/>
                  <a:gd name="T67" fmla="*/ 128 h 237"/>
                  <a:gd name="T68" fmla="*/ 11 w 193"/>
                  <a:gd name="T69" fmla="*/ 155 h 237"/>
                  <a:gd name="T70" fmla="*/ 16 w 193"/>
                  <a:gd name="T71" fmla="*/ 147 h 237"/>
                  <a:gd name="T72" fmla="*/ 174 w 193"/>
                  <a:gd name="T73" fmla="*/ 147 h 237"/>
                  <a:gd name="T74" fmla="*/ 182 w 193"/>
                  <a:gd name="T75" fmla="*/ 152 h 237"/>
                  <a:gd name="T76" fmla="*/ 182 w 193"/>
                  <a:gd name="T77" fmla="*/ 174 h 237"/>
                  <a:gd name="T78" fmla="*/ 177 w 193"/>
                  <a:gd name="T79" fmla="*/ 182 h 237"/>
                  <a:gd name="T80" fmla="*/ 19 w 193"/>
                  <a:gd name="T81" fmla="*/ 182 h 237"/>
                  <a:gd name="T82" fmla="*/ 12 w 193"/>
                  <a:gd name="T83" fmla="*/ 176 h 237"/>
                  <a:gd name="T84" fmla="*/ 19 w 193"/>
                  <a:gd name="T85" fmla="*/ 228 h 237"/>
                  <a:gd name="T86" fmla="*/ 14 w 193"/>
                  <a:gd name="T87" fmla="*/ 225 h 237"/>
                  <a:gd name="T88" fmla="*/ 11 w 193"/>
                  <a:gd name="T89" fmla="*/ 201 h 237"/>
                  <a:gd name="T90" fmla="*/ 14 w 193"/>
                  <a:gd name="T91" fmla="*/ 194 h 237"/>
                  <a:gd name="T92" fmla="*/ 174 w 193"/>
                  <a:gd name="T93" fmla="*/ 191 h 237"/>
                  <a:gd name="T94" fmla="*/ 180 w 193"/>
                  <a:gd name="T95" fmla="*/ 194 h 237"/>
                  <a:gd name="T96" fmla="*/ 182 w 193"/>
                  <a:gd name="T97" fmla="*/ 218 h 237"/>
                  <a:gd name="T98" fmla="*/ 180 w 193"/>
                  <a:gd name="T99" fmla="*/ 225 h 237"/>
                  <a:gd name="T100" fmla="*/ 19 w 193"/>
                  <a:gd name="T101" fmla="*/ 22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3" h="237">
                    <a:moveTo>
                      <a:pt x="193" y="221"/>
                    </a:moveTo>
                    <a:lnTo>
                      <a:pt x="193" y="17"/>
                    </a:lnTo>
                    <a:lnTo>
                      <a:pt x="193" y="17"/>
                    </a:lnTo>
                    <a:lnTo>
                      <a:pt x="192" y="11"/>
                    </a:lnTo>
                    <a:lnTo>
                      <a:pt x="188" y="5"/>
                    </a:lnTo>
                    <a:lnTo>
                      <a:pt x="188" y="5"/>
                    </a:lnTo>
                    <a:lnTo>
                      <a:pt x="182" y="1"/>
                    </a:lnTo>
                    <a:lnTo>
                      <a:pt x="176" y="0"/>
                    </a:lnTo>
                    <a:lnTo>
                      <a:pt x="18" y="0"/>
                    </a:lnTo>
                    <a:lnTo>
                      <a:pt x="18" y="0"/>
                    </a:lnTo>
                    <a:lnTo>
                      <a:pt x="11" y="1"/>
                    </a:lnTo>
                    <a:lnTo>
                      <a:pt x="6" y="5"/>
                    </a:lnTo>
                    <a:lnTo>
                      <a:pt x="6" y="5"/>
                    </a:lnTo>
                    <a:lnTo>
                      <a:pt x="2" y="11"/>
                    </a:lnTo>
                    <a:lnTo>
                      <a:pt x="0" y="17"/>
                    </a:lnTo>
                    <a:lnTo>
                      <a:pt x="0" y="221"/>
                    </a:lnTo>
                    <a:lnTo>
                      <a:pt x="0" y="221"/>
                    </a:lnTo>
                    <a:lnTo>
                      <a:pt x="2" y="228"/>
                    </a:lnTo>
                    <a:lnTo>
                      <a:pt x="6" y="233"/>
                    </a:lnTo>
                    <a:lnTo>
                      <a:pt x="11" y="236"/>
                    </a:lnTo>
                    <a:lnTo>
                      <a:pt x="18" y="237"/>
                    </a:lnTo>
                    <a:lnTo>
                      <a:pt x="176" y="237"/>
                    </a:lnTo>
                    <a:lnTo>
                      <a:pt x="176" y="237"/>
                    </a:lnTo>
                    <a:lnTo>
                      <a:pt x="182" y="236"/>
                    </a:lnTo>
                    <a:lnTo>
                      <a:pt x="188" y="233"/>
                    </a:lnTo>
                    <a:lnTo>
                      <a:pt x="192" y="228"/>
                    </a:lnTo>
                    <a:lnTo>
                      <a:pt x="193" y="221"/>
                    </a:lnTo>
                    <a:lnTo>
                      <a:pt x="193" y="221"/>
                    </a:lnTo>
                    <a:close/>
                    <a:moveTo>
                      <a:pt x="11" y="20"/>
                    </a:moveTo>
                    <a:lnTo>
                      <a:pt x="11" y="20"/>
                    </a:lnTo>
                    <a:lnTo>
                      <a:pt x="12" y="16"/>
                    </a:lnTo>
                    <a:lnTo>
                      <a:pt x="14" y="13"/>
                    </a:lnTo>
                    <a:lnTo>
                      <a:pt x="16" y="12"/>
                    </a:lnTo>
                    <a:lnTo>
                      <a:pt x="19" y="11"/>
                    </a:lnTo>
                    <a:lnTo>
                      <a:pt x="174" y="11"/>
                    </a:lnTo>
                    <a:lnTo>
                      <a:pt x="174" y="11"/>
                    </a:lnTo>
                    <a:lnTo>
                      <a:pt x="177" y="12"/>
                    </a:lnTo>
                    <a:lnTo>
                      <a:pt x="180" y="13"/>
                    </a:lnTo>
                    <a:lnTo>
                      <a:pt x="182" y="16"/>
                    </a:lnTo>
                    <a:lnTo>
                      <a:pt x="182" y="20"/>
                    </a:lnTo>
                    <a:lnTo>
                      <a:pt x="182" y="37"/>
                    </a:lnTo>
                    <a:lnTo>
                      <a:pt x="182" y="37"/>
                    </a:lnTo>
                    <a:lnTo>
                      <a:pt x="182" y="42"/>
                    </a:lnTo>
                    <a:lnTo>
                      <a:pt x="180" y="44"/>
                    </a:lnTo>
                    <a:lnTo>
                      <a:pt x="177" y="46"/>
                    </a:lnTo>
                    <a:lnTo>
                      <a:pt x="174" y="47"/>
                    </a:lnTo>
                    <a:lnTo>
                      <a:pt x="19" y="47"/>
                    </a:lnTo>
                    <a:lnTo>
                      <a:pt x="19" y="47"/>
                    </a:lnTo>
                    <a:lnTo>
                      <a:pt x="16" y="46"/>
                    </a:lnTo>
                    <a:lnTo>
                      <a:pt x="14" y="44"/>
                    </a:lnTo>
                    <a:lnTo>
                      <a:pt x="12" y="42"/>
                    </a:lnTo>
                    <a:lnTo>
                      <a:pt x="11" y="37"/>
                    </a:lnTo>
                    <a:lnTo>
                      <a:pt x="11" y="20"/>
                    </a:lnTo>
                    <a:close/>
                    <a:moveTo>
                      <a:pt x="11" y="64"/>
                    </a:moveTo>
                    <a:lnTo>
                      <a:pt x="11" y="64"/>
                    </a:lnTo>
                    <a:lnTo>
                      <a:pt x="12" y="62"/>
                    </a:lnTo>
                    <a:lnTo>
                      <a:pt x="14" y="59"/>
                    </a:lnTo>
                    <a:lnTo>
                      <a:pt x="16" y="56"/>
                    </a:lnTo>
                    <a:lnTo>
                      <a:pt x="19" y="56"/>
                    </a:lnTo>
                    <a:lnTo>
                      <a:pt x="174" y="56"/>
                    </a:lnTo>
                    <a:lnTo>
                      <a:pt x="174" y="56"/>
                    </a:lnTo>
                    <a:lnTo>
                      <a:pt x="177" y="56"/>
                    </a:lnTo>
                    <a:lnTo>
                      <a:pt x="180" y="59"/>
                    </a:lnTo>
                    <a:lnTo>
                      <a:pt x="182" y="62"/>
                    </a:lnTo>
                    <a:lnTo>
                      <a:pt x="182" y="64"/>
                    </a:lnTo>
                    <a:lnTo>
                      <a:pt x="182" y="83"/>
                    </a:lnTo>
                    <a:lnTo>
                      <a:pt x="182" y="83"/>
                    </a:lnTo>
                    <a:lnTo>
                      <a:pt x="182" y="86"/>
                    </a:lnTo>
                    <a:lnTo>
                      <a:pt x="180" y="89"/>
                    </a:lnTo>
                    <a:lnTo>
                      <a:pt x="177" y="91"/>
                    </a:lnTo>
                    <a:lnTo>
                      <a:pt x="174" y="91"/>
                    </a:lnTo>
                    <a:lnTo>
                      <a:pt x="19" y="91"/>
                    </a:lnTo>
                    <a:lnTo>
                      <a:pt x="19" y="91"/>
                    </a:lnTo>
                    <a:lnTo>
                      <a:pt x="16" y="91"/>
                    </a:lnTo>
                    <a:lnTo>
                      <a:pt x="14" y="89"/>
                    </a:lnTo>
                    <a:lnTo>
                      <a:pt x="12" y="86"/>
                    </a:lnTo>
                    <a:lnTo>
                      <a:pt x="11" y="83"/>
                    </a:lnTo>
                    <a:lnTo>
                      <a:pt x="11" y="64"/>
                    </a:lnTo>
                    <a:close/>
                    <a:moveTo>
                      <a:pt x="11" y="110"/>
                    </a:moveTo>
                    <a:lnTo>
                      <a:pt x="11" y="110"/>
                    </a:lnTo>
                    <a:lnTo>
                      <a:pt x="12" y="106"/>
                    </a:lnTo>
                    <a:lnTo>
                      <a:pt x="14" y="104"/>
                    </a:lnTo>
                    <a:lnTo>
                      <a:pt x="16" y="102"/>
                    </a:lnTo>
                    <a:lnTo>
                      <a:pt x="19" y="101"/>
                    </a:lnTo>
                    <a:lnTo>
                      <a:pt x="174" y="101"/>
                    </a:lnTo>
                    <a:lnTo>
                      <a:pt x="174" y="101"/>
                    </a:lnTo>
                    <a:lnTo>
                      <a:pt x="177" y="102"/>
                    </a:lnTo>
                    <a:lnTo>
                      <a:pt x="180" y="104"/>
                    </a:lnTo>
                    <a:lnTo>
                      <a:pt x="182" y="106"/>
                    </a:lnTo>
                    <a:lnTo>
                      <a:pt x="182" y="110"/>
                    </a:lnTo>
                    <a:lnTo>
                      <a:pt x="182" y="128"/>
                    </a:lnTo>
                    <a:lnTo>
                      <a:pt x="182" y="128"/>
                    </a:lnTo>
                    <a:lnTo>
                      <a:pt x="182" y="132"/>
                    </a:lnTo>
                    <a:lnTo>
                      <a:pt x="180" y="135"/>
                    </a:lnTo>
                    <a:lnTo>
                      <a:pt x="177" y="136"/>
                    </a:lnTo>
                    <a:lnTo>
                      <a:pt x="174" y="137"/>
                    </a:lnTo>
                    <a:lnTo>
                      <a:pt x="19" y="137"/>
                    </a:lnTo>
                    <a:lnTo>
                      <a:pt x="19" y="137"/>
                    </a:lnTo>
                    <a:lnTo>
                      <a:pt x="16" y="136"/>
                    </a:lnTo>
                    <a:lnTo>
                      <a:pt x="14" y="135"/>
                    </a:lnTo>
                    <a:lnTo>
                      <a:pt x="12" y="132"/>
                    </a:lnTo>
                    <a:lnTo>
                      <a:pt x="11" y="128"/>
                    </a:lnTo>
                    <a:lnTo>
                      <a:pt x="11" y="110"/>
                    </a:lnTo>
                    <a:close/>
                    <a:moveTo>
                      <a:pt x="11" y="155"/>
                    </a:moveTo>
                    <a:lnTo>
                      <a:pt x="11" y="155"/>
                    </a:lnTo>
                    <a:lnTo>
                      <a:pt x="12" y="152"/>
                    </a:lnTo>
                    <a:lnTo>
                      <a:pt x="14" y="149"/>
                    </a:lnTo>
                    <a:lnTo>
                      <a:pt x="16" y="147"/>
                    </a:lnTo>
                    <a:lnTo>
                      <a:pt x="19" y="147"/>
                    </a:lnTo>
                    <a:lnTo>
                      <a:pt x="174" y="147"/>
                    </a:lnTo>
                    <a:lnTo>
                      <a:pt x="174" y="147"/>
                    </a:lnTo>
                    <a:lnTo>
                      <a:pt x="177" y="147"/>
                    </a:lnTo>
                    <a:lnTo>
                      <a:pt x="180" y="149"/>
                    </a:lnTo>
                    <a:lnTo>
                      <a:pt x="182" y="152"/>
                    </a:lnTo>
                    <a:lnTo>
                      <a:pt x="182" y="155"/>
                    </a:lnTo>
                    <a:lnTo>
                      <a:pt x="182" y="174"/>
                    </a:lnTo>
                    <a:lnTo>
                      <a:pt x="182" y="174"/>
                    </a:lnTo>
                    <a:lnTo>
                      <a:pt x="182" y="176"/>
                    </a:lnTo>
                    <a:lnTo>
                      <a:pt x="180" y="179"/>
                    </a:lnTo>
                    <a:lnTo>
                      <a:pt x="177" y="182"/>
                    </a:lnTo>
                    <a:lnTo>
                      <a:pt x="174" y="182"/>
                    </a:lnTo>
                    <a:lnTo>
                      <a:pt x="19" y="182"/>
                    </a:lnTo>
                    <a:lnTo>
                      <a:pt x="19" y="182"/>
                    </a:lnTo>
                    <a:lnTo>
                      <a:pt x="16" y="182"/>
                    </a:lnTo>
                    <a:lnTo>
                      <a:pt x="14" y="179"/>
                    </a:lnTo>
                    <a:lnTo>
                      <a:pt x="12" y="176"/>
                    </a:lnTo>
                    <a:lnTo>
                      <a:pt x="11" y="174"/>
                    </a:lnTo>
                    <a:lnTo>
                      <a:pt x="11" y="155"/>
                    </a:lnTo>
                    <a:close/>
                    <a:moveTo>
                      <a:pt x="19" y="228"/>
                    </a:moveTo>
                    <a:lnTo>
                      <a:pt x="19" y="228"/>
                    </a:lnTo>
                    <a:lnTo>
                      <a:pt x="16" y="226"/>
                    </a:lnTo>
                    <a:lnTo>
                      <a:pt x="14" y="225"/>
                    </a:lnTo>
                    <a:lnTo>
                      <a:pt x="12" y="222"/>
                    </a:lnTo>
                    <a:lnTo>
                      <a:pt x="11" y="218"/>
                    </a:lnTo>
                    <a:lnTo>
                      <a:pt x="11" y="201"/>
                    </a:lnTo>
                    <a:lnTo>
                      <a:pt x="11" y="201"/>
                    </a:lnTo>
                    <a:lnTo>
                      <a:pt x="12" y="197"/>
                    </a:lnTo>
                    <a:lnTo>
                      <a:pt x="14" y="194"/>
                    </a:lnTo>
                    <a:lnTo>
                      <a:pt x="16" y="193"/>
                    </a:lnTo>
                    <a:lnTo>
                      <a:pt x="19" y="191"/>
                    </a:lnTo>
                    <a:lnTo>
                      <a:pt x="174" y="191"/>
                    </a:lnTo>
                    <a:lnTo>
                      <a:pt x="174" y="191"/>
                    </a:lnTo>
                    <a:lnTo>
                      <a:pt x="177" y="193"/>
                    </a:lnTo>
                    <a:lnTo>
                      <a:pt x="180" y="194"/>
                    </a:lnTo>
                    <a:lnTo>
                      <a:pt x="182" y="197"/>
                    </a:lnTo>
                    <a:lnTo>
                      <a:pt x="182" y="201"/>
                    </a:lnTo>
                    <a:lnTo>
                      <a:pt x="182" y="218"/>
                    </a:lnTo>
                    <a:lnTo>
                      <a:pt x="182" y="218"/>
                    </a:lnTo>
                    <a:lnTo>
                      <a:pt x="182" y="222"/>
                    </a:lnTo>
                    <a:lnTo>
                      <a:pt x="180" y="225"/>
                    </a:lnTo>
                    <a:lnTo>
                      <a:pt x="177" y="226"/>
                    </a:lnTo>
                    <a:lnTo>
                      <a:pt x="174" y="228"/>
                    </a:lnTo>
                    <a:lnTo>
                      <a:pt x="19" y="2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sp>
            <p:nvSpPr>
              <p:cNvPr id="81" name="Freeform 277"/>
              <p:cNvSpPr>
                <a:spLocks/>
              </p:cNvSpPr>
              <p:nvPr/>
            </p:nvSpPr>
            <p:spPr bwMode="auto">
              <a:xfrm>
                <a:off x="6691313" y="6369050"/>
                <a:ext cx="58738" cy="6350"/>
              </a:xfrm>
              <a:custGeom>
                <a:avLst/>
                <a:gdLst>
                  <a:gd name="T0" fmla="*/ 70 w 74"/>
                  <a:gd name="T1" fmla="*/ 0 h 8"/>
                  <a:gd name="T2" fmla="*/ 6 w 74"/>
                  <a:gd name="T3" fmla="*/ 0 h 8"/>
                  <a:gd name="T4" fmla="*/ 6 w 74"/>
                  <a:gd name="T5" fmla="*/ 0 h 8"/>
                  <a:gd name="T6" fmla="*/ 2 w 74"/>
                  <a:gd name="T7" fmla="*/ 1 h 8"/>
                  <a:gd name="T8" fmla="*/ 0 w 74"/>
                  <a:gd name="T9" fmla="*/ 4 h 8"/>
                  <a:gd name="T10" fmla="*/ 0 w 74"/>
                  <a:gd name="T11" fmla="*/ 4 h 8"/>
                  <a:gd name="T12" fmla="*/ 2 w 74"/>
                  <a:gd name="T13" fmla="*/ 7 h 8"/>
                  <a:gd name="T14" fmla="*/ 6 w 74"/>
                  <a:gd name="T15" fmla="*/ 8 h 8"/>
                  <a:gd name="T16" fmla="*/ 70 w 74"/>
                  <a:gd name="T17" fmla="*/ 8 h 8"/>
                  <a:gd name="T18" fmla="*/ 70 w 74"/>
                  <a:gd name="T19" fmla="*/ 8 h 8"/>
                  <a:gd name="T20" fmla="*/ 74 w 74"/>
                  <a:gd name="T21" fmla="*/ 7 h 8"/>
                  <a:gd name="T22" fmla="*/ 74 w 74"/>
                  <a:gd name="T23" fmla="*/ 4 h 8"/>
                  <a:gd name="T24" fmla="*/ 74 w 74"/>
                  <a:gd name="T25" fmla="*/ 4 h 8"/>
                  <a:gd name="T26" fmla="*/ 74 w 74"/>
                  <a:gd name="T27" fmla="*/ 1 h 8"/>
                  <a:gd name="T28" fmla="*/ 70 w 74"/>
                  <a:gd name="T29" fmla="*/ 0 h 8"/>
                  <a:gd name="T30" fmla="*/ 70 w 74"/>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8">
                    <a:moveTo>
                      <a:pt x="70" y="0"/>
                    </a:moveTo>
                    <a:lnTo>
                      <a:pt x="6" y="0"/>
                    </a:lnTo>
                    <a:lnTo>
                      <a:pt x="6" y="0"/>
                    </a:lnTo>
                    <a:lnTo>
                      <a:pt x="2" y="1"/>
                    </a:lnTo>
                    <a:lnTo>
                      <a:pt x="0" y="4"/>
                    </a:lnTo>
                    <a:lnTo>
                      <a:pt x="0" y="4"/>
                    </a:lnTo>
                    <a:lnTo>
                      <a:pt x="2" y="7"/>
                    </a:lnTo>
                    <a:lnTo>
                      <a:pt x="6" y="8"/>
                    </a:lnTo>
                    <a:lnTo>
                      <a:pt x="70" y="8"/>
                    </a:lnTo>
                    <a:lnTo>
                      <a:pt x="70" y="8"/>
                    </a:lnTo>
                    <a:lnTo>
                      <a:pt x="74" y="7"/>
                    </a:lnTo>
                    <a:lnTo>
                      <a:pt x="74" y="4"/>
                    </a:lnTo>
                    <a:lnTo>
                      <a:pt x="74" y="4"/>
                    </a:lnTo>
                    <a:lnTo>
                      <a:pt x="74" y="1"/>
                    </a:lnTo>
                    <a:lnTo>
                      <a:pt x="70" y="0"/>
                    </a:lnTo>
                    <a:lnTo>
                      <a:pt x="7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00">
                  <a:latin typeface="Arial" pitchFamily="34" charset="0"/>
                  <a:ea typeface="ＭＳ Ｐゴシック" pitchFamily="50" charset="-128"/>
                  <a:cs typeface="Arial" pitchFamily="34" charset="0"/>
                </a:endParaRPr>
              </a:p>
            </p:txBody>
          </p:sp>
        </p:grpSp>
        <p:grpSp>
          <p:nvGrpSpPr>
            <p:cNvPr id="82" name="図形グループ 81"/>
            <p:cNvGrpSpPr/>
            <p:nvPr/>
          </p:nvGrpSpPr>
          <p:grpSpPr>
            <a:xfrm>
              <a:off x="6693395" y="116662"/>
              <a:ext cx="1167047" cy="1167667"/>
              <a:chOff x="6527188" y="1873634"/>
              <a:chExt cx="1167047" cy="1167667"/>
            </a:xfrm>
          </p:grpSpPr>
          <p:sp>
            <p:nvSpPr>
              <p:cNvPr id="83" name="Oval 190"/>
              <p:cNvSpPr/>
              <p:nvPr/>
            </p:nvSpPr>
            <p:spPr>
              <a:xfrm>
                <a:off x="6597083" y="1929762"/>
                <a:ext cx="1044348" cy="1044348"/>
              </a:xfrm>
              <a:prstGeom prst="ellipse">
                <a:avLst/>
              </a:prstGeom>
              <a:blipFill dpi="0" rotWithShape="1">
                <a:blip r:embed="rId3" cstate="screen">
                  <a:alphaModFix amt="15000"/>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84" name="ドーナツ 83"/>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spTree>
    <p:extLst>
      <p:ext uri="{BB962C8B-B14F-4D97-AF65-F5344CB8AC3E}">
        <p14:creationId xmlns:p14="http://schemas.microsoft.com/office/powerpoint/2010/main" val="4130268163"/>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64793" y="1508980"/>
            <a:ext cx="4370777" cy="2921902"/>
          </a:xfrm>
        </p:spPr>
        <p:txBody>
          <a:bodyPr/>
          <a:lstStyle/>
          <a:p>
            <a:r>
              <a:rPr lang="en-US" altLang="ja-JP" dirty="0" smtClean="0"/>
              <a:t>Threat Grid</a:t>
            </a:r>
            <a:r>
              <a:rPr lang="ja-JP" altLang="en-US" dirty="0" smtClean="0"/>
              <a:t>を使用したサンドボックス解析</a:t>
            </a:r>
            <a:endParaRPr lang="en-US" altLang="ja-JP" dirty="0" smtClean="0"/>
          </a:p>
          <a:p>
            <a:r>
              <a:rPr lang="en-US" altLang="ja-JP" dirty="0" smtClean="0"/>
              <a:t>AMP</a:t>
            </a:r>
            <a:r>
              <a:rPr lang="ja-JP" altLang="en-US" dirty="0" smtClean="0"/>
              <a:t>は普及度の低い</a:t>
            </a:r>
            <a:r>
              <a:rPr lang="en-US" altLang="ja-JP" dirty="0" smtClean="0"/>
              <a:t>EXE</a:t>
            </a:r>
            <a:r>
              <a:rPr lang="ja-JP" altLang="en-US" dirty="0" smtClean="0"/>
              <a:t>ファイルを検出し、自動的に</a:t>
            </a:r>
            <a:r>
              <a:rPr lang="en-US" altLang="ja-JP" dirty="0" smtClean="0"/>
              <a:t>Treat</a:t>
            </a:r>
            <a:r>
              <a:rPr lang="ja-JP" altLang="en-US" dirty="0" smtClean="0"/>
              <a:t> </a:t>
            </a:r>
            <a:r>
              <a:rPr lang="en-US" altLang="ja-JP" dirty="0" smtClean="0"/>
              <a:t>Grid</a:t>
            </a:r>
            <a:r>
              <a:rPr lang="ja-JP" altLang="en-US" dirty="0" smtClean="0"/>
              <a:t>へ送信・解析を行う（無意味な全数検査では無く必要な物を適切に実施）</a:t>
            </a:r>
            <a:endParaRPr lang="en-US" altLang="ja-JP" dirty="0" smtClean="0"/>
          </a:p>
          <a:p>
            <a:r>
              <a:rPr lang="ja-JP" altLang="en-US" dirty="0" smtClean="0"/>
              <a:t>管理者が各コンピュータ上の任意のファイルをサンドボックスへ送信して解析</a:t>
            </a:r>
            <a:endParaRPr lang="en-US" altLang="ja-JP" dirty="0" smtClean="0"/>
          </a:p>
        </p:txBody>
      </p:sp>
      <p:sp>
        <p:nvSpPr>
          <p:cNvPr id="4" name="Title 3"/>
          <p:cNvSpPr>
            <a:spLocks noGrp="1"/>
          </p:cNvSpPr>
          <p:nvPr>
            <p:ph type="title"/>
          </p:nvPr>
        </p:nvSpPr>
        <p:spPr/>
        <p:txBody>
          <a:bodyPr/>
          <a:lstStyle/>
          <a:p>
            <a:r>
              <a:rPr lang="ja-JP" altLang="en-US" spc="-150" dirty="0" smtClean="0"/>
              <a:t>サンドボックス</a:t>
            </a:r>
            <a:endParaRPr lang="en-US" spc="-150" dirty="0"/>
          </a:p>
        </p:txBody>
      </p:sp>
      <p:sp>
        <p:nvSpPr>
          <p:cNvPr id="63" name="Freeform 62"/>
          <p:cNvSpPr>
            <a:spLocks/>
          </p:cNvSpPr>
          <p:nvPr/>
        </p:nvSpPr>
        <p:spPr bwMode="auto">
          <a:xfrm>
            <a:off x="1647617" y="1178212"/>
            <a:ext cx="2470550" cy="1489739"/>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grpSp>
        <p:nvGrpSpPr>
          <p:cNvPr id="2" name="Group 1"/>
          <p:cNvGrpSpPr/>
          <p:nvPr/>
        </p:nvGrpSpPr>
        <p:grpSpPr>
          <a:xfrm>
            <a:off x="2437544" y="1654642"/>
            <a:ext cx="846726" cy="756773"/>
            <a:chOff x="2827882" y="2904850"/>
            <a:chExt cx="363240" cy="346173"/>
          </a:xfrm>
        </p:grpSpPr>
        <p:sp>
          <p:nvSpPr>
            <p:cNvPr id="65" name="Freeform 245"/>
            <p:cNvSpPr>
              <a:spLocks noEditPoints="1"/>
            </p:cNvSpPr>
            <p:nvPr/>
          </p:nvSpPr>
          <p:spPr bwMode="auto">
            <a:xfrm>
              <a:off x="2896000" y="2949517"/>
              <a:ext cx="238413" cy="301506"/>
            </a:xfrm>
            <a:custGeom>
              <a:avLst/>
              <a:gdLst>
                <a:gd name="T0" fmla="*/ 1074 w 1176"/>
                <a:gd name="T1" fmla="*/ 908 h 1512"/>
                <a:gd name="T2" fmla="*/ 1017 w 1176"/>
                <a:gd name="T3" fmla="*/ 1062 h 1512"/>
                <a:gd name="T4" fmla="*/ 796 w 1176"/>
                <a:gd name="T5" fmla="*/ 1059 h 1512"/>
                <a:gd name="T6" fmla="*/ 826 w 1176"/>
                <a:gd name="T7" fmla="*/ 896 h 1512"/>
                <a:gd name="T8" fmla="*/ 1018 w 1176"/>
                <a:gd name="T9" fmla="*/ 735 h 1512"/>
                <a:gd name="T10" fmla="*/ 810 w 1176"/>
                <a:gd name="T11" fmla="*/ 733 h 1512"/>
                <a:gd name="T12" fmla="*/ 739 w 1176"/>
                <a:gd name="T13" fmla="*/ 735 h 1512"/>
                <a:gd name="T14" fmla="*/ 443 w 1176"/>
                <a:gd name="T15" fmla="*/ 537 h 1512"/>
                <a:gd name="T16" fmla="*/ 379 w 1176"/>
                <a:gd name="T17" fmla="*/ 436 h 1512"/>
                <a:gd name="T18" fmla="*/ 166 w 1176"/>
                <a:gd name="T19" fmla="*/ 365 h 1512"/>
                <a:gd name="T20" fmla="*/ 223 w 1176"/>
                <a:gd name="T21" fmla="*/ 262 h 1512"/>
                <a:gd name="T22" fmla="*/ 283 w 1176"/>
                <a:gd name="T23" fmla="*/ 185 h 1512"/>
                <a:gd name="T24" fmla="*/ 335 w 1176"/>
                <a:gd name="T25" fmla="*/ 105 h 1512"/>
                <a:gd name="T26" fmla="*/ 360 w 1176"/>
                <a:gd name="T27" fmla="*/ 17 h 1512"/>
                <a:gd name="T28" fmla="*/ 302 w 1176"/>
                <a:gd name="T29" fmla="*/ 39 h 1512"/>
                <a:gd name="T30" fmla="*/ 214 w 1176"/>
                <a:gd name="T31" fmla="*/ 117 h 1512"/>
                <a:gd name="T32" fmla="*/ 137 w 1176"/>
                <a:gd name="T33" fmla="*/ 215 h 1512"/>
                <a:gd name="T34" fmla="*/ 69 w 1176"/>
                <a:gd name="T35" fmla="*/ 350 h 1512"/>
                <a:gd name="T36" fmla="*/ 19 w 1176"/>
                <a:gd name="T37" fmla="*/ 524 h 1512"/>
                <a:gd name="T38" fmla="*/ 0 w 1176"/>
                <a:gd name="T39" fmla="*/ 744 h 1512"/>
                <a:gd name="T40" fmla="*/ 16 w 1176"/>
                <a:gd name="T41" fmla="*/ 947 h 1512"/>
                <a:gd name="T42" fmla="*/ 71 w 1176"/>
                <a:gd name="T43" fmla="*/ 1149 h 1512"/>
                <a:gd name="T44" fmla="*/ 149 w 1176"/>
                <a:gd name="T45" fmla="*/ 1299 h 1512"/>
                <a:gd name="T46" fmla="*/ 236 w 1176"/>
                <a:gd name="T47" fmla="*/ 1403 h 1512"/>
                <a:gd name="T48" fmla="*/ 313 w 1176"/>
                <a:gd name="T49" fmla="*/ 1469 h 1512"/>
                <a:gd name="T50" fmla="*/ 380 w 1176"/>
                <a:gd name="T51" fmla="*/ 1507 h 1512"/>
                <a:gd name="T52" fmla="*/ 437 w 1176"/>
                <a:gd name="T53" fmla="*/ 1512 h 1512"/>
                <a:gd name="T54" fmla="*/ 571 w 1176"/>
                <a:gd name="T55" fmla="*/ 1500 h 1512"/>
                <a:gd name="T56" fmla="*/ 728 w 1176"/>
                <a:gd name="T57" fmla="*/ 1453 h 1512"/>
                <a:gd name="T58" fmla="*/ 869 w 1176"/>
                <a:gd name="T59" fmla="*/ 1375 h 1512"/>
                <a:gd name="T60" fmla="*/ 988 w 1176"/>
                <a:gd name="T61" fmla="*/ 1268 h 1512"/>
                <a:gd name="T62" fmla="*/ 1084 w 1176"/>
                <a:gd name="T63" fmla="*/ 1138 h 1512"/>
                <a:gd name="T64" fmla="*/ 1152 w 1176"/>
                <a:gd name="T65" fmla="*/ 989 h 1512"/>
                <a:gd name="T66" fmla="*/ 1172 w 1176"/>
                <a:gd name="T67" fmla="*/ 888 h 1512"/>
                <a:gd name="T68" fmla="*/ 354 w 1176"/>
                <a:gd name="T69" fmla="*/ 1379 h 1512"/>
                <a:gd name="T70" fmla="*/ 271 w 1176"/>
                <a:gd name="T71" fmla="*/ 1299 h 1512"/>
                <a:gd name="T72" fmla="*/ 197 w 1176"/>
                <a:gd name="T73" fmla="*/ 1192 h 1512"/>
                <a:gd name="T74" fmla="*/ 378 w 1176"/>
                <a:gd name="T75" fmla="*/ 1395 h 1512"/>
                <a:gd name="T76" fmla="*/ 125 w 1176"/>
                <a:gd name="T77" fmla="*/ 998 h 1512"/>
                <a:gd name="T78" fmla="*/ 99 w 1176"/>
                <a:gd name="T79" fmla="*/ 823 h 1512"/>
                <a:gd name="T80" fmla="*/ 97 w 1176"/>
                <a:gd name="T81" fmla="*/ 735 h 1512"/>
                <a:gd name="T82" fmla="*/ 107 w 1176"/>
                <a:gd name="T83" fmla="*/ 588 h 1512"/>
                <a:gd name="T84" fmla="*/ 378 w 1176"/>
                <a:gd name="T85" fmla="*/ 463 h 1512"/>
                <a:gd name="T86" fmla="*/ 737 w 1176"/>
                <a:gd name="T87" fmla="*/ 824 h 1512"/>
                <a:gd name="T88" fmla="*/ 710 w 1176"/>
                <a:gd name="T89" fmla="*/ 998 h 1512"/>
                <a:gd name="T90" fmla="*/ 473 w 1176"/>
                <a:gd name="T91" fmla="*/ 1378 h 1512"/>
                <a:gd name="T92" fmla="*/ 654 w 1176"/>
                <a:gd name="T93" fmla="*/ 1159 h 1512"/>
                <a:gd name="T94" fmla="*/ 588 w 1176"/>
                <a:gd name="T95" fmla="*/ 1267 h 1512"/>
                <a:gd name="T96" fmla="*/ 521 w 1176"/>
                <a:gd name="T97" fmla="*/ 1340 h 1512"/>
                <a:gd name="T98" fmla="*/ 605 w 1176"/>
                <a:gd name="T99" fmla="*/ 1393 h 1512"/>
                <a:gd name="T100" fmla="*/ 710 w 1176"/>
                <a:gd name="T101" fmla="*/ 1259 h 1512"/>
                <a:gd name="T102" fmla="*/ 762 w 1176"/>
                <a:gd name="T103" fmla="*/ 1155 h 1512"/>
                <a:gd name="T104" fmla="*/ 973 w 1176"/>
                <a:gd name="T105" fmla="*/ 1132 h 1512"/>
                <a:gd name="T106" fmla="*/ 872 w 1176"/>
                <a:gd name="T107" fmla="*/ 1247 h 1512"/>
                <a:gd name="T108" fmla="*/ 749 w 1176"/>
                <a:gd name="T109" fmla="*/ 1335 h 1512"/>
                <a:gd name="T110" fmla="*/ 605 w 1176"/>
                <a:gd name="T111" fmla="*/ 1393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6" h="1512">
                  <a:moveTo>
                    <a:pt x="1090" y="808"/>
                  </a:moveTo>
                  <a:lnTo>
                    <a:pt x="1090" y="808"/>
                  </a:lnTo>
                  <a:lnTo>
                    <a:pt x="1086" y="841"/>
                  </a:lnTo>
                  <a:lnTo>
                    <a:pt x="1081" y="875"/>
                  </a:lnTo>
                  <a:lnTo>
                    <a:pt x="1074" y="908"/>
                  </a:lnTo>
                  <a:lnTo>
                    <a:pt x="1066" y="939"/>
                  </a:lnTo>
                  <a:lnTo>
                    <a:pt x="1056" y="971"/>
                  </a:lnTo>
                  <a:lnTo>
                    <a:pt x="1045" y="1001"/>
                  </a:lnTo>
                  <a:lnTo>
                    <a:pt x="1031" y="1032"/>
                  </a:lnTo>
                  <a:lnTo>
                    <a:pt x="1017" y="1062"/>
                  </a:lnTo>
                  <a:lnTo>
                    <a:pt x="1017" y="1062"/>
                  </a:lnTo>
                  <a:lnTo>
                    <a:pt x="1011" y="1059"/>
                  </a:lnTo>
                  <a:lnTo>
                    <a:pt x="1006" y="1059"/>
                  </a:lnTo>
                  <a:lnTo>
                    <a:pt x="796" y="1059"/>
                  </a:lnTo>
                  <a:lnTo>
                    <a:pt x="796" y="1059"/>
                  </a:lnTo>
                  <a:lnTo>
                    <a:pt x="803" y="1028"/>
                  </a:lnTo>
                  <a:lnTo>
                    <a:pt x="810" y="997"/>
                  </a:lnTo>
                  <a:lnTo>
                    <a:pt x="817" y="965"/>
                  </a:lnTo>
                  <a:lnTo>
                    <a:pt x="822" y="931"/>
                  </a:lnTo>
                  <a:lnTo>
                    <a:pt x="826" y="896"/>
                  </a:lnTo>
                  <a:lnTo>
                    <a:pt x="830" y="861"/>
                  </a:lnTo>
                  <a:lnTo>
                    <a:pt x="833" y="823"/>
                  </a:lnTo>
                  <a:lnTo>
                    <a:pt x="834" y="784"/>
                  </a:lnTo>
                  <a:lnTo>
                    <a:pt x="1066" y="784"/>
                  </a:lnTo>
                  <a:lnTo>
                    <a:pt x="1018" y="735"/>
                  </a:lnTo>
                  <a:lnTo>
                    <a:pt x="835" y="735"/>
                  </a:lnTo>
                  <a:lnTo>
                    <a:pt x="835" y="735"/>
                  </a:lnTo>
                  <a:lnTo>
                    <a:pt x="835" y="734"/>
                  </a:lnTo>
                  <a:lnTo>
                    <a:pt x="835" y="734"/>
                  </a:lnTo>
                  <a:lnTo>
                    <a:pt x="810" y="733"/>
                  </a:lnTo>
                  <a:lnTo>
                    <a:pt x="785" y="730"/>
                  </a:lnTo>
                  <a:lnTo>
                    <a:pt x="762" y="727"/>
                  </a:lnTo>
                  <a:lnTo>
                    <a:pt x="738" y="722"/>
                  </a:lnTo>
                  <a:lnTo>
                    <a:pt x="738" y="722"/>
                  </a:lnTo>
                  <a:lnTo>
                    <a:pt x="739" y="735"/>
                  </a:lnTo>
                  <a:lnTo>
                    <a:pt x="473" y="735"/>
                  </a:lnTo>
                  <a:lnTo>
                    <a:pt x="473" y="573"/>
                  </a:lnTo>
                  <a:lnTo>
                    <a:pt x="473" y="573"/>
                  </a:lnTo>
                  <a:lnTo>
                    <a:pt x="458" y="555"/>
                  </a:lnTo>
                  <a:lnTo>
                    <a:pt x="443" y="537"/>
                  </a:lnTo>
                  <a:lnTo>
                    <a:pt x="428" y="518"/>
                  </a:lnTo>
                  <a:lnTo>
                    <a:pt x="414" y="499"/>
                  </a:lnTo>
                  <a:lnTo>
                    <a:pt x="402" y="478"/>
                  </a:lnTo>
                  <a:lnTo>
                    <a:pt x="390" y="458"/>
                  </a:lnTo>
                  <a:lnTo>
                    <a:pt x="379" y="436"/>
                  </a:lnTo>
                  <a:lnTo>
                    <a:pt x="368" y="415"/>
                  </a:lnTo>
                  <a:lnTo>
                    <a:pt x="148" y="415"/>
                  </a:lnTo>
                  <a:lnTo>
                    <a:pt x="148" y="415"/>
                  </a:lnTo>
                  <a:lnTo>
                    <a:pt x="157" y="389"/>
                  </a:lnTo>
                  <a:lnTo>
                    <a:pt x="166" y="365"/>
                  </a:lnTo>
                  <a:lnTo>
                    <a:pt x="178" y="342"/>
                  </a:lnTo>
                  <a:lnTo>
                    <a:pt x="188" y="320"/>
                  </a:lnTo>
                  <a:lnTo>
                    <a:pt x="199" y="300"/>
                  </a:lnTo>
                  <a:lnTo>
                    <a:pt x="210" y="280"/>
                  </a:lnTo>
                  <a:lnTo>
                    <a:pt x="223" y="262"/>
                  </a:lnTo>
                  <a:lnTo>
                    <a:pt x="235" y="245"/>
                  </a:lnTo>
                  <a:lnTo>
                    <a:pt x="246" y="228"/>
                  </a:lnTo>
                  <a:lnTo>
                    <a:pt x="258" y="213"/>
                  </a:lnTo>
                  <a:lnTo>
                    <a:pt x="271" y="199"/>
                  </a:lnTo>
                  <a:lnTo>
                    <a:pt x="283" y="185"/>
                  </a:lnTo>
                  <a:lnTo>
                    <a:pt x="306" y="162"/>
                  </a:lnTo>
                  <a:lnTo>
                    <a:pt x="330" y="141"/>
                  </a:lnTo>
                  <a:lnTo>
                    <a:pt x="330" y="141"/>
                  </a:lnTo>
                  <a:lnTo>
                    <a:pt x="332" y="123"/>
                  </a:lnTo>
                  <a:lnTo>
                    <a:pt x="335" y="105"/>
                  </a:lnTo>
                  <a:lnTo>
                    <a:pt x="339" y="86"/>
                  </a:lnTo>
                  <a:lnTo>
                    <a:pt x="343" y="69"/>
                  </a:lnTo>
                  <a:lnTo>
                    <a:pt x="348" y="52"/>
                  </a:lnTo>
                  <a:lnTo>
                    <a:pt x="354" y="34"/>
                  </a:lnTo>
                  <a:lnTo>
                    <a:pt x="360" y="17"/>
                  </a:lnTo>
                  <a:lnTo>
                    <a:pt x="366" y="0"/>
                  </a:lnTo>
                  <a:lnTo>
                    <a:pt x="366" y="0"/>
                  </a:lnTo>
                  <a:lnTo>
                    <a:pt x="349" y="10"/>
                  </a:lnTo>
                  <a:lnTo>
                    <a:pt x="327" y="23"/>
                  </a:lnTo>
                  <a:lnTo>
                    <a:pt x="302" y="39"/>
                  </a:lnTo>
                  <a:lnTo>
                    <a:pt x="275" y="61"/>
                  </a:lnTo>
                  <a:lnTo>
                    <a:pt x="259" y="73"/>
                  </a:lnTo>
                  <a:lnTo>
                    <a:pt x="245" y="86"/>
                  </a:lnTo>
                  <a:lnTo>
                    <a:pt x="230" y="101"/>
                  </a:lnTo>
                  <a:lnTo>
                    <a:pt x="214" y="117"/>
                  </a:lnTo>
                  <a:lnTo>
                    <a:pt x="198" y="134"/>
                  </a:lnTo>
                  <a:lnTo>
                    <a:pt x="183" y="153"/>
                  </a:lnTo>
                  <a:lnTo>
                    <a:pt x="168" y="172"/>
                  </a:lnTo>
                  <a:lnTo>
                    <a:pt x="152" y="192"/>
                  </a:lnTo>
                  <a:lnTo>
                    <a:pt x="137" y="215"/>
                  </a:lnTo>
                  <a:lnTo>
                    <a:pt x="123" y="239"/>
                  </a:lnTo>
                  <a:lnTo>
                    <a:pt x="108" y="265"/>
                  </a:lnTo>
                  <a:lnTo>
                    <a:pt x="94" y="291"/>
                  </a:lnTo>
                  <a:lnTo>
                    <a:pt x="81" y="320"/>
                  </a:lnTo>
                  <a:lnTo>
                    <a:pt x="69" y="350"/>
                  </a:lnTo>
                  <a:lnTo>
                    <a:pt x="56" y="381"/>
                  </a:lnTo>
                  <a:lnTo>
                    <a:pt x="45" y="415"/>
                  </a:lnTo>
                  <a:lnTo>
                    <a:pt x="36" y="450"/>
                  </a:lnTo>
                  <a:lnTo>
                    <a:pt x="27" y="486"/>
                  </a:lnTo>
                  <a:lnTo>
                    <a:pt x="19" y="524"/>
                  </a:lnTo>
                  <a:lnTo>
                    <a:pt x="12" y="565"/>
                  </a:lnTo>
                  <a:lnTo>
                    <a:pt x="6" y="607"/>
                  </a:lnTo>
                  <a:lnTo>
                    <a:pt x="3" y="650"/>
                  </a:lnTo>
                  <a:lnTo>
                    <a:pt x="0" y="696"/>
                  </a:lnTo>
                  <a:lnTo>
                    <a:pt x="0" y="744"/>
                  </a:lnTo>
                  <a:lnTo>
                    <a:pt x="0" y="744"/>
                  </a:lnTo>
                  <a:lnTo>
                    <a:pt x="1" y="798"/>
                  </a:lnTo>
                  <a:lnTo>
                    <a:pt x="4" y="850"/>
                  </a:lnTo>
                  <a:lnTo>
                    <a:pt x="8" y="900"/>
                  </a:lnTo>
                  <a:lnTo>
                    <a:pt x="16" y="947"/>
                  </a:lnTo>
                  <a:lnTo>
                    <a:pt x="24" y="992"/>
                  </a:lnTo>
                  <a:lnTo>
                    <a:pt x="34" y="1034"/>
                  </a:lnTo>
                  <a:lnTo>
                    <a:pt x="44" y="1075"/>
                  </a:lnTo>
                  <a:lnTo>
                    <a:pt x="57" y="1113"/>
                  </a:lnTo>
                  <a:lnTo>
                    <a:pt x="71" y="1149"/>
                  </a:lnTo>
                  <a:lnTo>
                    <a:pt x="85" y="1183"/>
                  </a:lnTo>
                  <a:lnTo>
                    <a:pt x="100" y="1215"/>
                  </a:lnTo>
                  <a:lnTo>
                    <a:pt x="115" y="1245"/>
                  </a:lnTo>
                  <a:lnTo>
                    <a:pt x="132" y="1273"/>
                  </a:lnTo>
                  <a:lnTo>
                    <a:pt x="149" y="1299"/>
                  </a:lnTo>
                  <a:lnTo>
                    <a:pt x="166" y="1324"/>
                  </a:lnTo>
                  <a:lnTo>
                    <a:pt x="184" y="1346"/>
                  </a:lnTo>
                  <a:lnTo>
                    <a:pt x="201" y="1367"/>
                  </a:lnTo>
                  <a:lnTo>
                    <a:pt x="218" y="1386"/>
                  </a:lnTo>
                  <a:lnTo>
                    <a:pt x="236" y="1403"/>
                  </a:lnTo>
                  <a:lnTo>
                    <a:pt x="252" y="1420"/>
                  </a:lnTo>
                  <a:lnTo>
                    <a:pt x="268" y="1434"/>
                  </a:lnTo>
                  <a:lnTo>
                    <a:pt x="285" y="1447"/>
                  </a:lnTo>
                  <a:lnTo>
                    <a:pt x="299" y="1458"/>
                  </a:lnTo>
                  <a:lnTo>
                    <a:pt x="313" y="1469"/>
                  </a:lnTo>
                  <a:lnTo>
                    <a:pt x="339" y="1486"/>
                  </a:lnTo>
                  <a:lnTo>
                    <a:pt x="358" y="1497"/>
                  </a:lnTo>
                  <a:lnTo>
                    <a:pt x="372" y="1504"/>
                  </a:lnTo>
                  <a:lnTo>
                    <a:pt x="380" y="1507"/>
                  </a:lnTo>
                  <a:lnTo>
                    <a:pt x="380" y="1507"/>
                  </a:lnTo>
                  <a:lnTo>
                    <a:pt x="388" y="1510"/>
                  </a:lnTo>
                  <a:lnTo>
                    <a:pt x="397" y="1511"/>
                  </a:lnTo>
                  <a:lnTo>
                    <a:pt x="436" y="1512"/>
                  </a:lnTo>
                  <a:lnTo>
                    <a:pt x="436" y="1512"/>
                  </a:lnTo>
                  <a:lnTo>
                    <a:pt x="437" y="1512"/>
                  </a:lnTo>
                  <a:lnTo>
                    <a:pt x="437" y="1512"/>
                  </a:lnTo>
                  <a:lnTo>
                    <a:pt x="471" y="1511"/>
                  </a:lnTo>
                  <a:lnTo>
                    <a:pt x="505" y="1509"/>
                  </a:lnTo>
                  <a:lnTo>
                    <a:pt x="539" y="1505"/>
                  </a:lnTo>
                  <a:lnTo>
                    <a:pt x="571" y="1500"/>
                  </a:lnTo>
                  <a:lnTo>
                    <a:pt x="604" y="1494"/>
                  </a:lnTo>
                  <a:lnTo>
                    <a:pt x="636" y="1486"/>
                  </a:lnTo>
                  <a:lnTo>
                    <a:pt x="667" y="1476"/>
                  </a:lnTo>
                  <a:lnTo>
                    <a:pt x="698" y="1465"/>
                  </a:lnTo>
                  <a:lnTo>
                    <a:pt x="728" y="1453"/>
                  </a:lnTo>
                  <a:lnTo>
                    <a:pt x="758" y="1440"/>
                  </a:lnTo>
                  <a:lnTo>
                    <a:pt x="787" y="1425"/>
                  </a:lnTo>
                  <a:lnTo>
                    <a:pt x="815" y="1409"/>
                  </a:lnTo>
                  <a:lnTo>
                    <a:pt x="842" y="1392"/>
                  </a:lnTo>
                  <a:lnTo>
                    <a:pt x="869" y="1375"/>
                  </a:lnTo>
                  <a:lnTo>
                    <a:pt x="895" y="1355"/>
                  </a:lnTo>
                  <a:lnTo>
                    <a:pt x="919" y="1335"/>
                  </a:lnTo>
                  <a:lnTo>
                    <a:pt x="944" y="1314"/>
                  </a:lnTo>
                  <a:lnTo>
                    <a:pt x="967" y="1291"/>
                  </a:lnTo>
                  <a:lnTo>
                    <a:pt x="988" y="1268"/>
                  </a:lnTo>
                  <a:lnTo>
                    <a:pt x="1010" y="1243"/>
                  </a:lnTo>
                  <a:lnTo>
                    <a:pt x="1030" y="1219"/>
                  </a:lnTo>
                  <a:lnTo>
                    <a:pt x="1050" y="1192"/>
                  </a:lnTo>
                  <a:lnTo>
                    <a:pt x="1068" y="1166"/>
                  </a:lnTo>
                  <a:lnTo>
                    <a:pt x="1084" y="1138"/>
                  </a:lnTo>
                  <a:lnTo>
                    <a:pt x="1101" y="1110"/>
                  </a:lnTo>
                  <a:lnTo>
                    <a:pt x="1115" y="1081"/>
                  </a:lnTo>
                  <a:lnTo>
                    <a:pt x="1128" y="1050"/>
                  </a:lnTo>
                  <a:lnTo>
                    <a:pt x="1140" y="1021"/>
                  </a:lnTo>
                  <a:lnTo>
                    <a:pt x="1152" y="989"/>
                  </a:lnTo>
                  <a:lnTo>
                    <a:pt x="1162" y="958"/>
                  </a:lnTo>
                  <a:lnTo>
                    <a:pt x="1170" y="925"/>
                  </a:lnTo>
                  <a:lnTo>
                    <a:pt x="1176" y="892"/>
                  </a:lnTo>
                  <a:lnTo>
                    <a:pt x="1176" y="892"/>
                  </a:lnTo>
                  <a:lnTo>
                    <a:pt x="1172" y="888"/>
                  </a:lnTo>
                  <a:lnTo>
                    <a:pt x="1167" y="884"/>
                  </a:lnTo>
                  <a:lnTo>
                    <a:pt x="1090" y="808"/>
                  </a:lnTo>
                  <a:close/>
                  <a:moveTo>
                    <a:pt x="378" y="1395"/>
                  </a:moveTo>
                  <a:lnTo>
                    <a:pt x="378" y="1395"/>
                  </a:lnTo>
                  <a:lnTo>
                    <a:pt x="354" y="1379"/>
                  </a:lnTo>
                  <a:lnTo>
                    <a:pt x="329" y="1358"/>
                  </a:lnTo>
                  <a:lnTo>
                    <a:pt x="314" y="1345"/>
                  </a:lnTo>
                  <a:lnTo>
                    <a:pt x="300" y="1332"/>
                  </a:lnTo>
                  <a:lnTo>
                    <a:pt x="286" y="1317"/>
                  </a:lnTo>
                  <a:lnTo>
                    <a:pt x="271" y="1299"/>
                  </a:lnTo>
                  <a:lnTo>
                    <a:pt x="256" y="1281"/>
                  </a:lnTo>
                  <a:lnTo>
                    <a:pt x="241" y="1261"/>
                  </a:lnTo>
                  <a:lnTo>
                    <a:pt x="226" y="1240"/>
                  </a:lnTo>
                  <a:lnTo>
                    <a:pt x="211" y="1217"/>
                  </a:lnTo>
                  <a:lnTo>
                    <a:pt x="197" y="1192"/>
                  </a:lnTo>
                  <a:lnTo>
                    <a:pt x="184" y="1166"/>
                  </a:lnTo>
                  <a:lnTo>
                    <a:pt x="171" y="1137"/>
                  </a:lnTo>
                  <a:lnTo>
                    <a:pt x="158" y="1106"/>
                  </a:lnTo>
                  <a:lnTo>
                    <a:pt x="378" y="1106"/>
                  </a:lnTo>
                  <a:lnTo>
                    <a:pt x="378" y="1395"/>
                  </a:lnTo>
                  <a:close/>
                  <a:moveTo>
                    <a:pt x="378" y="1059"/>
                  </a:moveTo>
                  <a:lnTo>
                    <a:pt x="141" y="1059"/>
                  </a:lnTo>
                  <a:lnTo>
                    <a:pt x="141" y="1059"/>
                  </a:lnTo>
                  <a:lnTo>
                    <a:pt x="133" y="1029"/>
                  </a:lnTo>
                  <a:lnTo>
                    <a:pt x="125" y="998"/>
                  </a:lnTo>
                  <a:lnTo>
                    <a:pt x="118" y="967"/>
                  </a:lnTo>
                  <a:lnTo>
                    <a:pt x="111" y="933"/>
                  </a:lnTo>
                  <a:lnTo>
                    <a:pt x="106" y="898"/>
                  </a:lnTo>
                  <a:lnTo>
                    <a:pt x="102" y="862"/>
                  </a:lnTo>
                  <a:lnTo>
                    <a:pt x="99" y="823"/>
                  </a:lnTo>
                  <a:lnTo>
                    <a:pt x="97" y="784"/>
                  </a:lnTo>
                  <a:lnTo>
                    <a:pt x="378" y="784"/>
                  </a:lnTo>
                  <a:lnTo>
                    <a:pt x="378" y="1059"/>
                  </a:lnTo>
                  <a:close/>
                  <a:moveTo>
                    <a:pt x="378" y="735"/>
                  </a:moveTo>
                  <a:lnTo>
                    <a:pt x="97" y="735"/>
                  </a:lnTo>
                  <a:lnTo>
                    <a:pt x="97" y="735"/>
                  </a:lnTo>
                  <a:lnTo>
                    <a:pt x="98" y="696"/>
                  </a:lnTo>
                  <a:lnTo>
                    <a:pt x="100" y="659"/>
                  </a:lnTo>
                  <a:lnTo>
                    <a:pt x="103" y="623"/>
                  </a:lnTo>
                  <a:lnTo>
                    <a:pt x="107" y="588"/>
                  </a:lnTo>
                  <a:lnTo>
                    <a:pt x="112" y="555"/>
                  </a:lnTo>
                  <a:lnTo>
                    <a:pt x="119" y="523"/>
                  </a:lnTo>
                  <a:lnTo>
                    <a:pt x="125" y="492"/>
                  </a:lnTo>
                  <a:lnTo>
                    <a:pt x="133" y="463"/>
                  </a:lnTo>
                  <a:lnTo>
                    <a:pt x="378" y="463"/>
                  </a:lnTo>
                  <a:lnTo>
                    <a:pt x="378" y="735"/>
                  </a:lnTo>
                  <a:close/>
                  <a:moveTo>
                    <a:pt x="473" y="784"/>
                  </a:moveTo>
                  <a:lnTo>
                    <a:pt x="738" y="784"/>
                  </a:lnTo>
                  <a:lnTo>
                    <a:pt x="738" y="784"/>
                  </a:lnTo>
                  <a:lnTo>
                    <a:pt x="737" y="824"/>
                  </a:lnTo>
                  <a:lnTo>
                    <a:pt x="733" y="862"/>
                  </a:lnTo>
                  <a:lnTo>
                    <a:pt x="728" y="898"/>
                  </a:lnTo>
                  <a:lnTo>
                    <a:pt x="723" y="933"/>
                  </a:lnTo>
                  <a:lnTo>
                    <a:pt x="717" y="967"/>
                  </a:lnTo>
                  <a:lnTo>
                    <a:pt x="710" y="998"/>
                  </a:lnTo>
                  <a:lnTo>
                    <a:pt x="703" y="1029"/>
                  </a:lnTo>
                  <a:lnTo>
                    <a:pt x="694" y="1059"/>
                  </a:lnTo>
                  <a:lnTo>
                    <a:pt x="473" y="1059"/>
                  </a:lnTo>
                  <a:lnTo>
                    <a:pt x="473" y="784"/>
                  </a:lnTo>
                  <a:close/>
                  <a:moveTo>
                    <a:pt x="473" y="1378"/>
                  </a:moveTo>
                  <a:lnTo>
                    <a:pt x="473" y="1106"/>
                  </a:lnTo>
                  <a:lnTo>
                    <a:pt x="677" y="1106"/>
                  </a:lnTo>
                  <a:lnTo>
                    <a:pt x="677" y="1106"/>
                  </a:lnTo>
                  <a:lnTo>
                    <a:pt x="665" y="1134"/>
                  </a:lnTo>
                  <a:lnTo>
                    <a:pt x="654" y="1159"/>
                  </a:lnTo>
                  <a:lnTo>
                    <a:pt x="642" y="1184"/>
                  </a:lnTo>
                  <a:lnTo>
                    <a:pt x="628" y="1206"/>
                  </a:lnTo>
                  <a:lnTo>
                    <a:pt x="615" y="1228"/>
                  </a:lnTo>
                  <a:lnTo>
                    <a:pt x="602" y="1248"/>
                  </a:lnTo>
                  <a:lnTo>
                    <a:pt x="588" y="1267"/>
                  </a:lnTo>
                  <a:lnTo>
                    <a:pt x="574" y="1284"/>
                  </a:lnTo>
                  <a:lnTo>
                    <a:pt x="561" y="1299"/>
                  </a:lnTo>
                  <a:lnTo>
                    <a:pt x="547" y="1315"/>
                  </a:lnTo>
                  <a:lnTo>
                    <a:pt x="534" y="1328"/>
                  </a:lnTo>
                  <a:lnTo>
                    <a:pt x="521" y="1340"/>
                  </a:lnTo>
                  <a:lnTo>
                    <a:pt x="496" y="1360"/>
                  </a:lnTo>
                  <a:lnTo>
                    <a:pt x="473" y="1378"/>
                  </a:lnTo>
                  <a:lnTo>
                    <a:pt x="473" y="1378"/>
                  </a:lnTo>
                  <a:close/>
                  <a:moveTo>
                    <a:pt x="605" y="1393"/>
                  </a:moveTo>
                  <a:lnTo>
                    <a:pt x="605" y="1393"/>
                  </a:lnTo>
                  <a:lnTo>
                    <a:pt x="628" y="1369"/>
                  </a:lnTo>
                  <a:lnTo>
                    <a:pt x="652" y="1342"/>
                  </a:lnTo>
                  <a:lnTo>
                    <a:pt x="675" y="1311"/>
                  </a:lnTo>
                  <a:lnTo>
                    <a:pt x="699" y="1278"/>
                  </a:lnTo>
                  <a:lnTo>
                    <a:pt x="710" y="1259"/>
                  </a:lnTo>
                  <a:lnTo>
                    <a:pt x="721" y="1240"/>
                  </a:lnTo>
                  <a:lnTo>
                    <a:pt x="731" y="1221"/>
                  </a:lnTo>
                  <a:lnTo>
                    <a:pt x="743" y="1199"/>
                  </a:lnTo>
                  <a:lnTo>
                    <a:pt x="753" y="1178"/>
                  </a:lnTo>
                  <a:lnTo>
                    <a:pt x="762" y="1155"/>
                  </a:lnTo>
                  <a:lnTo>
                    <a:pt x="771" y="1131"/>
                  </a:lnTo>
                  <a:lnTo>
                    <a:pt x="780" y="1106"/>
                  </a:lnTo>
                  <a:lnTo>
                    <a:pt x="990" y="1106"/>
                  </a:lnTo>
                  <a:lnTo>
                    <a:pt x="990" y="1106"/>
                  </a:lnTo>
                  <a:lnTo>
                    <a:pt x="973" y="1132"/>
                  </a:lnTo>
                  <a:lnTo>
                    <a:pt x="956" y="1157"/>
                  </a:lnTo>
                  <a:lnTo>
                    <a:pt x="936" y="1181"/>
                  </a:lnTo>
                  <a:lnTo>
                    <a:pt x="916" y="1204"/>
                  </a:lnTo>
                  <a:lnTo>
                    <a:pt x="895" y="1226"/>
                  </a:lnTo>
                  <a:lnTo>
                    <a:pt x="872" y="1247"/>
                  </a:lnTo>
                  <a:lnTo>
                    <a:pt x="850" y="1267"/>
                  </a:lnTo>
                  <a:lnTo>
                    <a:pt x="825" y="1286"/>
                  </a:lnTo>
                  <a:lnTo>
                    <a:pt x="801" y="1303"/>
                  </a:lnTo>
                  <a:lnTo>
                    <a:pt x="775" y="1320"/>
                  </a:lnTo>
                  <a:lnTo>
                    <a:pt x="749" y="1335"/>
                  </a:lnTo>
                  <a:lnTo>
                    <a:pt x="721" y="1349"/>
                  </a:lnTo>
                  <a:lnTo>
                    <a:pt x="694" y="1362"/>
                  </a:lnTo>
                  <a:lnTo>
                    <a:pt x="664" y="1374"/>
                  </a:lnTo>
                  <a:lnTo>
                    <a:pt x="636" y="1384"/>
                  </a:lnTo>
                  <a:lnTo>
                    <a:pt x="605" y="1393"/>
                  </a:lnTo>
                  <a:lnTo>
                    <a:pt x="605" y="1393"/>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66" name="Freeform 247"/>
            <p:cNvSpPr>
              <a:spLocks noEditPoints="1"/>
            </p:cNvSpPr>
            <p:nvPr/>
          </p:nvSpPr>
          <p:spPr bwMode="auto">
            <a:xfrm>
              <a:off x="2968319" y="2904850"/>
              <a:ext cx="222803" cy="217755"/>
            </a:xfrm>
            <a:custGeom>
              <a:avLst/>
              <a:gdLst>
                <a:gd name="T0" fmla="*/ 842 w 1096"/>
                <a:gd name="T1" fmla="*/ 566 h 1096"/>
                <a:gd name="T2" fmla="*/ 863 w 1096"/>
                <a:gd name="T3" fmla="*/ 455 h 1096"/>
                <a:gd name="T4" fmla="*/ 859 w 1096"/>
                <a:gd name="T5" fmla="*/ 366 h 1096"/>
                <a:gd name="T6" fmla="*/ 829 w 1096"/>
                <a:gd name="T7" fmla="*/ 264 h 1096"/>
                <a:gd name="T8" fmla="*/ 777 w 1096"/>
                <a:gd name="T9" fmla="*/ 174 h 1096"/>
                <a:gd name="T10" fmla="*/ 706 w 1096"/>
                <a:gd name="T11" fmla="*/ 99 h 1096"/>
                <a:gd name="T12" fmla="*/ 619 w 1096"/>
                <a:gd name="T13" fmla="*/ 43 h 1096"/>
                <a:gd name="T14" fmla="*/ 518 w 1096"/>
                <a:gd name="T15" fmla="*/ 9 h 1096"/>
                <a:gd name="T16" fmla="*/ 432 w 1096"/>
                <a:gd name="T17" fmla="*/ 0 h 1096"/>
                <a:gd name="T18" fmla="*/ 324 w 1096"/>
                <a:gd name="T19" fmla="*/ 13 h 1096"/>
                <a:gd name="T20" fmla="*/ 227 w 1096"/>
                <a:gd name="T21" fmla="*/ 52 h 1096"/>
                <a:gd name="T22" fmla="*/ 142 w 1096"/>
                <a:gd name="T23" fmla="*/ 112 h 1096"/>
                <a:gd name="T24" fmla="*/ 74 w 1096"/>
                <a:gd name="T25" fmla="*/ 191 h 1096"/>
                <a:gd name="T26" fmla="*/ 27 w 1096"/>
                <a:gd name="T27" fmla="*/ 284 h 1096"/>
                <a:gd name="T28" fmla="*/ 2 w 1096"/>
                <a:gd name="T29" fmla="*/ 388 h 1096"/>
                <a:gd name="T30" fmla="*/ 2 w 1096"/>
                <a:gd name="T31" fmla="*/ 476 h 1096"/>
                <a:gd name="T32" fmla="*/ 27 w 1096"/>
                <a:gd name="T33" fmla="*/ 581 h 1096"/>
                <a:gd name="T34" fmla="*/ 74 w 1096"/>
                <a:gd name="T35" fmla="*/ 673 h 1096"/>
                <a:gd name="T36" fmla="*/ 142 w 1096"/>
                <a:gd name="T37" fmla="*/ 751 h 1096"/>
                <a:gd name="T38" fmla="*/ 227 w 1096"/>
                <a:gd name="T39" fmla="*/ 811 h 1096"/>
                <a:gd name="T40" fmla="*/ 324 w 1096"/>
                <a:gd name="T41" fmla="*/ 850 h 1096"/>
                <a:gd name="T42" fmla="*/ 432 w 1096"/>
                <a:gd name="T43" fmla="*/ 864 h 1096"/>
                <a:gd name="T44" fmla="*/ 524 w 1096"/>
                <a:gd name="T45" fmla="*/ 854 h 1096"/>
                <a:gd name="T46" fmla="*/ 833 w 1096"/>
                <a:gd name="T47" fmla="*/ 1051 h 1096"/>
                <a:gd name="T48" fmla="*/ 884 w 1096"/>
                <a:gd name="T49" fmla="*/ 1084 h 1096"/>
                <a:gd name="T50" fmla="*/ 942 w 1096"/>
                <a:gd name="T51" fmla="*/ 1096 h 1096"/>
                <a:gd name="T52" fmla="*/ 1013 w 1096"/>
                <a:gd name="T53" fmla="*/ 1078 h 1096"/>
                <a:gd name="T54" fmla="*/ 1061 w 1096"/>
                <a:gd name="T55" fmla="*/ 1039 h 1096"/>
                <a:gd name="T56" fmla="*/ 1093 w 1096"/>
                <a:gd name="T57" fmla="*/ 971 h 1096"/>
                <a:gd name="T58" fmla="*/ 1093 w 1096"/>
                <a:gd name="T59" fmla="*/ 912 h 1096"/>
                <a:gd name="T60" fmla="*/ 1061 w 1096"/>
                <a:gd name="T61" fmla="*/ 845 h 1096"/>
                <a:gd name="T62" fmla="*/ 417 w 1096"/>
                <a:gd name="T63" fmla="*/ 712 h 1096"/>
                <a:gd name="T64" fmla="*/ 348 w 1096"/>
                <a:gd name="T65" fmla="*/ 700 h 1096"/>
                <a:gd name="T66" fmla="*/ 287 w 1096"/>
                <a:gd name="T67" fmla="*/ 672 h 1096"/>
                <a:gd name="T68" fmla="*/ 234 w 1096"/>
                <a:gd name="T69" fmla="*/ 631 h 1096"/>
                <a:gd name="T70" fmla="*/ 192 w 1096"/>
                <a:gd name="T71" fmla="*/ 578 h 1096"/>
                <a:gd name="T72" fmla="*/ 164 w 1096"/>
                <a:gd name="T73" fmla="*/ 515 h 1096"/>
                <a:gd name="T74" fmla="*/ 151 w 1096"/>
                <a:gd name="T75" fmla="*/ 446 h 1096"/>
                <a:gd name="T76" fmla="*/ 154 w 1096"/>
                <a:gd name="T77" fmla="*/ 389 h 1096"/>
                <a:gd name="T78" fmla="*/ 174 w 1096"/>
                <a:gd name="T79" fmla="*/ 323 h 1096"/>
                <a:gd name="T80" fmla="*/ 207 w 1096"/>
                <a:gd name="T81" fmla="*/ 264 h 1096"/>
                <a:gd name="T82" fmla="*/ 253 w 1096"/>
                <a:gd name="T83" fmla="*/ 215 h 1096"/>
                <a:gd name="T84" fmla="*/ 310 w 1096"/>
                <a:gd name="T85" fmla="*/ 179 h 1096"/>
                <a:gd name="T86" fmla="*/ 376 w 1096"/>
                <a:gd name="T87" fmla="*/ 156 h 1096"/>
                <a:gd name="T88" fmla="*/ 432 w 1096"/>
                <a:gd name="T89" fmla="*/ 151 h 1096"/>
                <a:gd name="T90" fmla="*/ 502 w 1096"/>
                <a:gd name="T91" fmla="*/ 160 h 1096"/>
                <a:gd name="T92" fmla="*/ 565 w 1096"/>
                <a:gd name="T93" fmla="*/ 185 h 1096"/>
                <a:gd name="T94" fmla="*/ 620 w 1096"/>
                <a:gd name="T95" fmla="*/ 224 h 1096"/>
                <a:gd name="T96" fmla="*/ 665 w 1096"/>
                <a:gd name="T97" fmla="*/ 275 h 1096"/>
                <a:gd name="T98" fmla="*/ 696 w 1096"/>
                <a:gd name="T99" fmla="*/ 336 h 1096"/>
                <a:gd name="T100" fmla="*/ 712 w 1096"/>
                <a:gd name="T101" fmla="*/ 403 h 1096"/>
                <a:gd name="T102" fmla="*/ 712 w 1096"/>
                <a:gd name="T103" fmla="*/ 460 h 1096"/>
                <a:gd name="T104" fmla="*/ 696 w 1096"/>
                <a:gd name="T105" fmla="*/ 529 h 1096"/>
                <a:gd name="T106" fmla="*/ 665 w 1096"/>
                <a:gd name="T107" fmla="*/ 589 h 1096"/>
                <a:gd name="T108" fmla="*/ 620 w 1096"/>
                <a:gd name="T109" fmla="*/ 640 h 1096"/>
                <a:gd name="T110" fmla="*/ 565 w 1096"/>
                <a:gd name="T111" fmla="*/ 679 h 1096"/>
                <a:gd name="T112" fmla="*/ 502 w 1096"/>
                <a:gd name="T113" fmla="*/ 704 h 1096"/>
                <a:gd name="T114" fmla="*/ 432 w 1096"/>
                <a:gd name="T115" fmla="*/ 713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6" h="1096">
                  <a:moveTo>
                    <a:pt x="1051" y="833"/>
                  </a:moveTo>
                  <a:lnTo>
                    <a:pt x="825" y="608"/>
                  </a:lnTo>
                  <a:lnTo>
                    <a:pt x="825" y="608"/>
                  </a:lnTo>
                  <a:lnTo>
                    <a:pt x="835" y="588"/>
                  </a:lnTo>
                  <a:lnTo>
                    <a:pt x="842" y="566"/>
                  </a:lnTo>
                  <a:lnTo>
                    <a:pt x="849" y="545"/>
                  </a:lnTo>
                  <a:lnTo>
                    <a:pt x="854" y="523"/>
                  </a:lnTo>
                  <a:lnTo>
                    <a:pt x="858" y="501"/>
                  </a:lnTo>
                  <a:lnTo>
                    <a:pt x="861" y="479"/>
                  </a:lnTo>
                  <a:lnTo>
                    <a:pt x="863" y="455"/>
                  </a:lnTo>
                  <a:lnTo>
                    <a:pt x="864" y="432"/>
                  </a:lnTo>
                  <a:lnTo>
                    <a:pt x="864" y="432"/>
                  </a:lnTo>
                  <a:lnTo>
                    <a:pt x="863" y="409"/>
                  </a:lnTo>
                  <a:lnTo>
                    <a:pt x="862" y="388"/>
                  </a:lnTo>
                  <a:lnTo>
                    <a:pt x="859" y="366"/>
                  </a:lnTo>
                  <a:lnTo>
                    <a:pt x="855" y="345"/>
                  </a:lnTo>
                  <a:lnTo>
                    <a:pt x="850" y="324"/>
                  </a:lnTo>
                  <a:lnTo>
                    <a:pt x="845" y="303"/>
                  </a:lnTo>
                  <a:lnTo>
                    <a:pt x="838" y="284"/>
                  </a:lnTo>
                  <a:lnTo>
                    <a:pt x="829" y="264"/>
                  </a:lnTo>
                  <a:lnTo>
                    <a:pt x="821" y="245"/>
                  </a:lnTo>
                  <a:lnTo>
                    <a:pt x="812" y="227"/>
                  </a:lnTo>
                  <a:lnTo>
                    <a:pt x="801" y="208"/>
                  </a:lnTo>
                  <a:lnTo>
                    <a:pt x="790" y="191"/>
                  </a:lnTo>
                  <a:lnTo>
                    <a:pt x="777" y="174"/>
                  </a:lnTo>
                  <a:lnTo>
                    <a:pt x="765" y="157"/>
                  </a:lnTo>
                  <a:lnTo>
                    <a:pt x="752" y="142"/>
                  </a:lnTo>
                  <a:lnTo>
                    <a:pt x="738" y="127"/>
                  </a:lnTo>
                  <a:lnTo>
                    <a:pt x="722" y="112"/>
                  </a:lnTo>
                  <a:lnTo>
                    <a:pt x="706" y="99"/>
                  </a:lnTo>
                  <a:lnTo>
                    <a:pt x="690" y="86"/>
                  </a:lnTo>
                  <a:lnTo>
                    <a:pt x="673" y="74"/>
                  </a:lnTo>
                  <a:lnTo>
                    <a:pt x="656" y="62"/>
                  </a:lnTo>
                  <a:lnTo>
                    <a:pt x="638" y="52"/>
                  </a:lnTo>
                  <a:lnTo>
                    <a:pt x="619" y="43"/>
                  </a:lnTo>
                  <a:lnTo>
                    <a:pt x="600" y="34"/>
                  </a:lnTo>
                  <a:lnTo>
                    <a:pt x="581" y="27"/>
                  </a:lnTo>
                  <a:lnTo>
                    <a:pt x="560" y="20"/>
                  </a:lnTo>
                  <a:lnTo>
                    <a:pt x="540" y="13"/>
                  </a:lnTo>
                  <a:lnTo>
                    <a:pt x="518" y="9"/>
                  </a:lnTo>
                  <a:lnTo>
                    <a:pt x="498" y="5"/>
                  </a:lnTo>
                  <a:lnTo>
                    <a:pt x="476" y="2"/>
                  </a:lnTo>
                  <a:lnTo>
                    <a:pt x="454" y="0"/>
                  </a:lnTo>
                  <a:lnTo>
                    <a:pt x="432" y="0"/>
                  </a:lnTo>
                  <a:lnTo>
                    <a:pt x="432" y="0"/>
                  </a:lnTo>
                  <a:lnTo>
                    <a:pt x="409" y="0"/>
                  </a:lnTo>
                  <a:lnTo>
                    <a:pt x="388" y="2"/>
                  </a:lnTo>
                  <a:lnTo>
                    <a:pt x="367" y="5"/>
                  </a:lnTo>
                  <a:lnTo>
                    <a:pt x="345" y="9"/>
                  </a:lnTo>
                  <a:lnTo>
                    <a:pt x="324" y="13"/>
                  </a:lnTo>
                  <a:lnTo>
                    <a:pt x="303" y="20"/>
                  </a:lnTo>
                  <a:lnTo>
                    <a:pt x="284" y="27"/>
                  </a:lnTo>
                  <a:lnTo>
                    <a:pt x="265" y="34"/>
                  </a:lnTo>
                  <a:lnTo>
                    <a:pt x="245" y="43"/>
                  </a:lnTo>
                  <a:lnTo>
                    <a:pt x="227" y="52"/>
                  </a:lnTo>
                  <a:lnTo>
                    <a:pt x="208" y="62"/>
                  </a:lnTo>
                  <a:lnTo>
                    <a:pt x="191" y="74"/>
                  </a:lnTo>
                  <a:lnTo>
                    <a:pt x="174" y="86"/>
                  </a:lnTo>
                  <a:lnTo>
                    <a:pt x="157" y="99"/>
                  </a:lnTo>
                  <a:lnTo>
                    <a:pt x="142" y="112"/>
                  </a:lnTo>
                  <a:lnTo>
                    <a:pt x="127" y="127"/>
                  </a:lnTo>
                  <a:lnTo>
                    <a:pt x="113" y="142"/>
                  </a:lnTo>
                  <a:lnTo>
                    <a:pt x="99" y="157"/>
                  </a:lnTo>
                  <a:lnTo>
                    <a:pt x="86" y="174"/>
                  </a:lnTo>
                  <a:lnTo>
                    <a:pt x="74" y="191"/>
                  </a:lnTo>
                  <a:lnTo>
                    <a:pt x="63" y="208"/>
                  </a:lnTo>
                  <a:lnTo>
                    <a:pt x="52" y="227"/>
                  </a:lnTo>
                  <a:lnTo>
                    <a:pt x="43" y="245"/>
                  </a:lnTo>
                  <a:lnTo>
                    <a:pt x="34" y="264"/>
                  </a:lnTo>
                  <a:lnTo>
                    <a:pt x="27" y="284"/>
                  </a:lnTo>
                  <a:lnTo>
                    <a:pt x="20" y="303"/>
                  </a:lnTo>
                  <a:lnTo>
                    <a:pt x="14" y="324"/>
                  </a:lnTo>
                  <a:lnTo>
                    <a:pt x="10" y="345"/>
                  </a:lnTo>
                  <a:lnTo>
                    <a:pt x="6" y="366"/>
                  </a:lnTo>
                  <a:lnTo>
                    <a:pt x="2" y="388"/>
                  </a:lnTo>
                  <a:lnTo>
                    <a:pt x="1" y="409"/>
                  </a:lnTo>
                  <a:lnTo>
                    <a:pt x="0" y="432"/>
                  </a:lnTo>
                  <a:lnTo>
                    <a:pt x="0" y="432"/>
                  </a:lnTo>
                  <a:lnTo>
                    <a:pt x="1" y="454"/>
                  </a:lnTo>
                  <a:lnTo>
                    <a:pt x="2" y="476"/>
                  </a:lnTo>
                  <a:lnTo>
                    <a:pt x="6" y="498"/>
                  </a:lnTo>
                  <a:lnTo>
                    <a:pt x="10" y="518"/>
                  </a:lnTo>
                  <a:lnTo>
                    <a:pt x="14" y="540"/>
                  </a:lnTo>
                  <a:lnTo>
                    <a:pt x="20" y="560"/>
                  </a:lnTo>
                  <a:lnTo>
                    <a:pt x="27" y="581"/>
                  </a:lnTo>
                  <a:lnTo>
                    <a:pt x="34" y="600"/>
                  </a:lnTo>
                  <a:lnTo>
                    <a:pt x="43" y="619"/>
                  </a:lnTo>
                  <a:lnTo>
                    <a:pt x="52" y="638"/>
                  </a:lnTo>
                  <a:lnTo>
                    <a:pt x="63" y="656"/>
                  </a:lnTo>
                  <a:lnTo>
                    <a:pt x="74" y="673"/>
                  </a:lnTo>
                  <a:lnTo>
                    <a:pt x="86" y="690"/>
                  </a:lnTo>
                  <a:lnTo>
                    <a:pt x="99" y="706"/>
                  </a:lnTo>
                  <a:lnTo>
                    <a:pt x="113" y="722"/>
                  </a:lnTo>
                  <a:lnTo>
                    <a:pt x="127" y="737"/>
                  </a:lnTo>
                  <a:lnTo>
                    <a:pt x="142" y="751"/>
                  </a:lnTo>
                  <a:lnTo>
                    <a:pt x="157" y="765"/>
                  </a:lnTo>
                  <a:lnTo>
                    <a:pt x="174" y="777"/>
                  </a:lnTo>
                  <a:lnTo>
                    <a:pt x="191" y="790"/>
                  </a:lnTo>
                  <a:lnTo>
                    <a:pt x="208" y="801"/>
                  </a:lnTo>
                  <a:lnTo>
                    <a:pt x="227" y="811"/>
                  </a:lnTo>
                  <a:lnTo>
                    <a:pt x="245" y="821"/>
                  </a:lnTo>
                  <a:lnTo>
                    <a:pt x="265" y="829"/>
                  </a:lnTo>
                  <a:lnTo>
                    <a:pt x="284" y="838"/>
                  </a:lnTo>
                  <a:lnTo>
                    <a:pt x="303" y="844"/>
                  </a:lnTo>
                  <a:lnTo>
                    <a:pt x="324" y="850"/>
                  </a:lnTo>
                  <a:lnTo>
                    <a:pt x="345" y="855"/>
                  </a:lnTo>
                  <a:lnTo>
                    <a:pt x="367" y="859"/>
                  </a:lnTo>
                  <a:lnTo>
                    <a:pt x="388" y="861"/>
                  </a:lnTo>
                  <a:lnTo>
                    <a:pt x="409" y="863"/>
                  </a:lnTo>
                  <a:lnTo>
                    <a:pt x="432" y="864"/>
                  </a:lnTo>
                  <a:lnTo>
                    <a:pt x="432" y="864"/>
                  </a:lnTo>
                  <a:lnTo>
                    <a:pt x="455" y="863"/>
                  </a:lnTo>
                  <a:lnTo>
                    <a:pt x="479" y="861"/>
                  </a:lnTo>
                  <a:lnTo>
                    <a:pt x="501" y="858"/>
                  </a:lnTo>
                  <a:lnTo>
                    <a:pt x="524" y="854"/>
                  </a:lnTo>
                  <a:lnTo>
                    <a:pt x="545" y="848"/>
                  </a:lnTo>
                  <a:lnTo>
                    <a:pt x="566" y="842"/>
                  </a:lnTo>
                  <a:lnTo>
                    <a:pt x="588" y="835"/>
                  </a:lnTo>
                  <a:lnTo>
                    <a:pt x="608" y="825"/>
                  </a:lnTo>
                  <a:lnTo>
                    <a:pt x="833" y="1051"/>
                  </a:lnTo>
                  <a:lnTo>
                    <a:pt x="833" y="1051"/>
                  </a:lnTo>
                  <a:lnTo>
                    <a:pt x="845" y="1061"/>
                  </a:lnTo>
                  <a:lnTo>
                    <a:pt x="857" y="1070"/>
                  </a:lnTo>
                  <a:lnTo>
                    <a:pt x="870" y="1078"/>
                  </a:lnTo>
                  <a:lnTo>
                    <a:pt x="884" y="1084"/>
                  </a:lnTo>
                  <a:lnTo>
                    <a:pt x="898" y="1090"/>
                  </a:lnTo>
                  <a:lnTo>
                    <a:pt x="912" y="1093"/>
                  </a:lnTo>
                  <a:lnTo>
                    <a:pt x="927" y="1095"/>
                  </a:lnTo>
                  <a:lnTo>
                    <a:pt x="942" y="1096"/>
                  </a:lnTo>
                  <a:lnTo>
                    <a:pt x="942" y="1096"/>
                  </a:lnTo>
                  <a:lnTo>
                    <a:pt x="957" y="1095"/>
                  </a:lnTo>
                  <a:lnTo>
                    <a:pt x="971" y="1093"/>
                  </a:lnTo>
                  <a:lnTo>
                    <a:pt x="986" y="1090"/>
                  </a:lnTo>
                  <a:lnTo>
                    <a:pt x="1000" y="1084"/>
                  </a:lnTo>
                  <a:lnTo>
                    <a:pt x="1013" y="1078"/>
                  </a:lnTo>
                  <a:lnTo>
                    <a:pt x="1026" y="1070"/>
                  </a:lnTo>
                  <a:lnTo>
                    <a:pt x="1039" y="1061"/>
                  </a:lnTo>
                  <a:lnTo>
                    <a:pt x="1051" y="1051"/>
                  </a:lnTo>
                  <a:lnTo>
                    <a:pt x="1051" y="1051"/>
                  </a:lnTo>
                  <a:lnTo>
                    <a:pt x="1061" y="1039"/>
                  </a:lnTo>
                  <a:lnTo>
                    <a:pt x="1070" y="1026"/>
                  </a:lnTo>
                  <a:lnTo>
                    <a:pt x="1078" y="1013"/>
                  </a:lnTo>
                  <a:lnTo>
                    <a:pt x="1084" y="1000"/>
                  </a:lnTo>
                  <a:lnTo>
                    <a:pt x="1090" y="986"/>
                  </a:lnTo>
                  <a:lnTo>
                    <a:pt x="1093" y="971"/>
                  </a:lnTo>
                  <a:lnTo>
                    <a:pt x="1095" y="956"/>
                  </a:lnTo>
                  <a:lnTo>
                    <a:pt x="1096" y="942"/>
                  </a:lnTo>
                  <a:lnTo>
                    <a:pt x="1096" y="942"/>
                  </a:lnTo>
                  <a:lnTo>
                    <a:pt x="1095" y="927"/>
                  </a:lnTo>
                  <a:lnTo>
                    <a:pt x="1093" y="912"/>
                  </a:lnTo>
                  <a:lnTo>
                    <a:pt x="1090" y="898"/>
                  </a:lnTo>
                  <a:lnTo>
                    <a:pt x="1084" y="884"/>
                  </a:lnTo>
                  <a:lnTo>
                    <a:pt x="1078" y="870"/>
                  </a:lnTo>
                  <a:lnTo>
                    <a:pt x="1070" y="857"/>
                  </a:lnTo>
                  <a:lnTo>
                    <a:pt x="1061" y="845"/>
                  </a:lnTo>
                  <a:lnTo>
                    <a:pt x="1051" y="833"/>
                  </a:lnTo>
                  <a:lnTo>
                    <a:pt x="1051" y="833"/>
                  </a:lnTo>
                  <a:close/>
                  <a:moveTo>
                    <a:pt x="432" y="713"/>
                  </a:moveTo>
                  <a:lnTo>
                    <a:pt x="432" y="713"/>
                  </a:lnTo>
                  <a:lnTo>
                    <a:pt x="417" y="712"/>
                  </a:lnTo>
                  <a:lnTo>
                    <a:pt x="403" y="711"/>
                  </a:lnTo>
                  <a:lnTo>
                    <a:pt x="389" y="709"/>
                  </a:lnTo>
                  <a:lnTo>
                    <a:pt x="376" y="707"/>
                  </a:lnTo>
                  <a:lnTo>
                    <a:pt x="361" y="704"/>
                  </a:lnTo>
                  <a:lnTo>
                    <a:pt x="348" y="700"/>
                  </a:lnTo>
                  <a:lnTo>
                    <a:pt x="336" y="696"/>
                  </a:lnTo>
                  <a:lnTo>
                    <a:pt x="323" y="691"/>
                  </a:lnTo>
                  <a:lnTo>
                    <a:pt x="310" y="685"/>
                  </a:lnTo>
                  <a:lnTo>
                    <a:pt x="298" y="679"/>
                  </a:lnTo>
                  <a:lnTo>
                    <a:pt x="287" y="672"/>
                  </a:lnTo>
                  <a:lnTo>
                    <a:pt x="275" y="664"/>
                  </a:lnTo>
                  <a:lnTo>
                    <a:pt x="265" y="657"/>
                  </a:lnTo>
                  <a:lnTo>
                    <a:pt x="253" y="649"/>
                  </a:lnTo>
                  <a:lnTo>
                    <a:pt x="243" y="640"/>
                  </a:lnTo>
                  <a:lnTo>
                    <a:pt x="234" y="631"/>
                  </a:lnTo>
                  <a:lnTo>
                    <a:pt x="225" y="620"/>
                  </a:lnTo>
                  <a:lnTo>
                    <a:pt x="216" y="610"/>
                  </a:lnTo>
                  <a:lnTo>
                    <a:pt x="207" y="600"/>
                  </a:lnTo>
                  <a:lnTo>
                    <a:pt x="199" y="589"/>
                  </a:lnTo>
                  <a:lnTo>
                    <a:pt x="192" y="578"/>
                  </a:lnTo>
                  <a:lnTo>
                    <a:pt x="185" y="565"/>
                  </a:lnTo>
                  <a:lnTo>
                    <a:pt x="179" y="553"/>
                  </a:lnTo>
                  <a:lnTo>
                    <a:pt x="174" y="541"/>
                  </a:lnTo>
                  <a:lnTo>
                    <a:pt x="169" y="529"/>
                  </a:lnTo>
                  <a:lnTo>
                    <a:pt x="164" y="515"/>
                  </a:lnTo>
                  <a:lnTo>
                    <a:pt x="161" y="502"/>
                  </a:lnTo>
                  <a:lnTo>
                    <a:pt x="156" y="489"/>
                  </a:lnTo>
                  <a:lnTo>
                    <a:pt x="154" y="475"/>
                  </a:lnTo>
                  <a:lnTo>
                    <a:pt x="152" y="460"/>
                  </a:lnTo>
                  <a:lnTo>
                    <a:pt x="151" y="446"/>
                  </a:lnTo>
                  <a:lnTo>
                    <a:pt x="151" y="432"/>
                  </a:lnTo>
                  <a:lnTo>
                    <a:pt x="151" y="432"/>
                  </a:lnTo>
                  <a:lnTo>
                    <a:pt x="151" y="417"/>
                  </a:lnTo>
                  <a:lnTo>
                    <a:pt x="152" y="403"/>
                  </a:lnTo>
                  <a:lnTo>
                    <a:pt x="154" y="389"/>
                  </a:lnTo>
                  <a:lnTo>
                    <a:pt x="156" y="376"/>
                  </a:lnTo>
                  <a:lnTo>
                    <a:pt x="161" y="361"/>
                  </a:lnTo>
                  <a:lnTo>
                    <a:pt x="164" y="348"/>
                  </a:lnTo>
                  <a:lnTo>
                    <a:pt x="169" y="336"/>
                  </a:lnTo>
                  <a:lnTo>
                    <a:pt x="174" y="323"/>
                  </a:lnTo>
                  <a:lnTo>
                    <a:pt x="179" y="310"/>
                  </a:lnTo>
                  <a:lnTo>
                    <a:pt x="185" y="298"/>
                  </a:lnTo>
                  <a:lnTo>
                    <a:pt x="192" y="287"/>
                  </a:lnTo>
                  <a:lnTo>
                    <a:pt x="199" y="275"/>
                  </a:lnTo>
                  <a:lnTo>
                    <a:pt x="207" y="264"/>
                  </a:lnTo>
                  <a:lnTo>
                    <a:pt x="216" y="253"/>
                  </a:lnTo>
                  <a:lnTo>
                    <a:pt x="225" y="243"/>
                  </a:lnTo>
                  <a:lnTo>
                    <a:pt x="234" y="234"/>
                  </a:lnTo>
                  <a:lnTo>
                    <a:pt x="243" y="224"/>
                  </a:lnTo>
                  <a:lnTo>
                    <a:pt x="253" y="215"/>
                  </a:lnTo>
                  <a:lnTo>
                    <a:pt x="265" y="207"/>
                  </a:lnTo>
                  <a:lnTo>
                    <a:pt x="275" y="199"/>
                  </a:lnTo>
                  <a:lnTo>
                    <a:pt x="287" y="192"/>
                  </a:lnTo>
                  <a:lnTo>
                    <a:pt x="298" y="185"/>
                  </a:lnTo>
                  <a:lnTo>
                    <a:pt x="310" y="179"/>
                  </a:lnTo>
                  <a:lnTo>
                    <a:pt x="323" y="174"/>
                  </a:lnTo>
                  <a:lnTo>
                    <a:pt x="336" y="169"/>
                  </a:lnTo>
                  <a:lnTo>
                    <a:pt x="348" y="163"/>
                  </a:lnTo>
                  <a:lnTo>
                    <a:pt x="361" y="160"/>
                  </a:lnTo>
                  <a:lnTo>
                    <a:pt x="376" y="156"/>
                  </a:lnTo>
                  <a:lnTo>
                    <a:pt x="389" y="154"/>
                  </a:lnTo>
                  <a:lnTo>
                    <a:pt x="403" y="152"/>
                  </a:lnTo>
                  <a:lnTo>
                    <a:pt x="417" y="151"/>
                  </a:lnTo>
                  <a:lnTo>
                    <a:pt x="432" y="151"/>
                  </a:lnTo>
                  <a:lnTo>
                    <a:pt x="432" y="151"/>
                  </a:lnTo>
                  <a:lnTo>
                    <a:pt x="446" y="151"/>
                  </a:lnTo>
                  <a:lnTo>
                    <a:pt x="460" y="152"/>
                  </a:lnTo>
                  <a:lnTo>
                    <a:pt x="475" y="154"/>
                  </a:lnTo>
                  <a:lnTo>
                    <a:pt x="489" y="156"/>
                  </a:lnTo>
                  <a:lnTo>
                    <a:pt x="502" y="160"/>
                  </a:lnTo>
                  <a:lnTo>
                    <a:pt x="515" y="163"/>
                  </a:lnTo>
                  <a:lnTo>
                    <a:pt x="529" y="169"/>
                  </a:lnTo>
                  <a:lnTo>
                    <a:pt x="541" y="174"/>
                  </a:lnTo>
                  <a:lnTo>
                    <a:pt x="554" y="179"/>
                  </a:lnTo>
                  <a:lnTo>
                    <a:pt x="565" y="185"/>
                  </a:lnTo>
                  <a:lnTo>
                    <a:pt x="578" y="192"/>
                  </a:lnTo>
                  <a:lnTo>
                    <a:pt x="589" y="199"/>
                  </a:lnTo>
                  <a:lnTo>
                    <a:pt x="600" y="207"/>
                  </a:lnTo>
                  <a:lnTo>
                    <a:pt x="610" y="215"/>
                  </a:lnTo>
                  <a:lnTo>
                    <a:pt x="620" y="224"/>
                  </a:lnTo>
                  <a:lnTo>
                    <a:pt x="631" y="234"/>
                  </a:lnTo>
                  <a:lnTo>
                    <a:pt x="640" y="243"/>
                  </a:lnTo>
                  <a:lnTo>
                    <a:pt x="649" y="253"/>
                  </a:lnTo>
                  <a:lnTo>
                    <a:pt x="657" y="264"/>
                  </a:lnTo>
                  <a:lnTo>
                    <a:pt x="665" y="275"/>
                  </a:lnTo>
                  <a:lnTo>
                    <a:pt x="672" y="287"/>
                  </a:lnTo>
                  <a:lnTo>
                    <a:pt x="680" y="298"/>
                  </a:lnTo>
                  <a:lnTo>
                    <a:pt x="686" y="310"/>
                  </a:lnTo>
                  <a:lnTo>
                    <a:pt x="691" y="323"/>
                  </a:lnTo>
                  <a:lnTo>
                    <a:pt x="696" y="336"/>
                  </a:lnTo>
                  <a:lnTo>
                    <a:pt x="701" y="348"/>
                  </a:lnTo>
                  <a:lnTo>
                    <a:pt x="704" y="361"/>
                  </a:lnTo>
                  <a:lnTo>
                    <a:pt x="707" y="376"/>
                  </a:lnTo>
                  <a:lnTo>
                    <a:pt x="710" y="389"/>
                  </a:lnTo>
                  <a:lnTo>
                    <a:pt x="712" y="403"/>
                  </a:lnTo>
                  <a:lnTo>
                    <a:pt x="713" y="417"/>
                  </a:lnTo>
                  <a:lnTo>
                    <a:pt x="713" y="432"/>
                  </a:lnTo>
                  <a:lnTo>
                    <a:pt x="713" y="432"/>
                  </a:lnTo>
                  <a:lnTo>
                    <a:pt x="713" y="446"/>
                  </a:lnTo>
                  <a:lnTo>
                    <a:pt x="712" y="460"/>
                  </a:lnTo>
                  <a:lnTo>
                    <a:pt x="710" y="475"/>
                  </a:lnTo>
                  <a:lnTo>
                    <a:pt x="707" y="489"/>
                  </a:lnTo>
                  <a:lnTo>
                    <a:pt x="704" y="502"/>
                  </a:lnTo>
                  <a:lnTo>
                    <a:pt x="701" y="515"/>
                  </a:lnTo>
                  <a:lnTo>
                    <a:pt x="696" y="529"/>
                  </a:lnTo>
                  <a:lnTo>
                    <a:pt x="691" y="541"/>
                  </a:lnTo>
                  <a:lnTo>
                    <a:pt x="686" y="553"/>
                  </a:lnTo>
                  <a:lnTo>
                    <a:pt x="680" y="565"/>
                  </a:lnTo>
                  <a:lnTo>
                    <a:pt x="672" y="578"/>
                  </a:lnTo>
                  <a:lnTo>
                    <a:pt x="665" y="589"/>
                  </a:lnTo>
                  <a:lnTo>
                    <a:pt x="657" y="600"/>
                  </a:lnTo>
                  <a:lnTo>
                    <a:pt x="649" y="610"/>
                  </a:lnTo>
                  <a:lnTo>
                    <a:pt x="640" y="620"/>
                  </a:lnTo>
                  <a:lnTo>
                    <a:pt x="631" y="631"/>
                  </a:lnTo>
                  <a:lnTo>
                    <a:pt x="620" y="640"/>
                  </a:lnTo>
                  <a:lnTo>
                    <a:pt x="610" y="649"/>
                  </a:lnTo>
                  <a:lnTo>
                    <a:pt x="600" y="657"/>
                  </a:lnTo>
                  <a:lnTo>
                    <a:pt x="589" y="664"/>
                  </a:lnTo>
                  <a:lnTo>
                    <a:pt x="578" y="672"/>
                  </a:lnTo>
                  <a:lnTo>
                    <a:pt x="565" y="679"/>
                  </a:lnTo>
                  <a:lnTo>
                    <a:pt x="554" y="685"/>
                  </a:lnTo>
                  <a:lnTo>
                    <a:pt x="541" y="691"/>
                  </a:lnTo>
                  <a:lnTo>
                    <a:pt x="529" y="696"/>
                  </a:lnTo>
                  <a:lnTo>
                    <a:pt x="515" y="700"/>
                  </a:lnTo>
                  <a:lnTo>
                    <a:pt x="502" y="704"/>
                  </a:lnTo>
                  <a:lnTo>
                    <a:pt x="489" y="707"/>
                  </a:lnTo>
                  <a:lnTo>
                    <a:pt x="475" y="709"/>
                  </a:lnTo>
                  <a:lnTo>
                    <a:pt x="460" y="711"/>
                  </a:lnTo>
                  <a:lnTo>
                    <a:pt x="446" y="712"/>
                  </a:lnTo>
                  <a:lnTo>
                    <a:pt x="432" y="713"/>
                  </a:lnTo>
                  <a:lnTo>
                    <a:pt x="432" y="713"/>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67" name="Freeform 246"/>
            <p:cNvSpPr>
              <a:spLocks/>
            </p:cNvSpPr>
            <p:nvPr/>
          </p:nvSpPr>
          <p:spPr bwMode="auto">
            <a:xfrm>
              <a:off x="2827882" y="2955100"/>
              <a:ext cx="107854" cy="287548"/>
            </a:xfrm>
            <a:custGeom>
              <a:avLst/>
              <a:gdLst>
                <a:gd name="T0" fmla="*/ 529 w 529"/>
                <a:gd name="T1" fmla="*/ 0 h 1446"/>
                <a:gd name="T2" fmla="*/ 473 w 529"/>
                <a:gd name="T3" fmla="*/ 21 h 1446"/>
                <a:gd name="T4" fmla="*/ 418 w 529"/>
                <a:gd name="T5" fmla="*/ 46 h 1446"/>
                <a:gd name="T6" fmla="*/ 367 w 529"/>
                <a:gd name="T7" fmla="*/ 75 h 1446"/>
                <a:gd name="T8" fmla="*/ 317 w 529"/>
                <a:gd name="T9" fmla="*/ 107 h 1446"/>
                <a:gd name="T10" fmla="*/ 271 w 529"/>
                <a:gd name="T11" fmla="*/ 144 h 1446"/>
                <a:gd name="T12" fmla="*/ 227 w 529"/>
                <a:gd name="T13" fmla="*/ 184 h 1446"/>
                <a:gd name="T14" fmla="*/ 186 w 529"/>
                <a:gd name="T15" fmla="*/ 227 h 1446"/>
                <a:gd name="T16" fmla="*/ 150 w 529"/>
                <a:gd name="T17" fmla="*/ 273 h 1446"/>
                <a:gd name="T18" fmla="*/ 116 w 529"/>
                <a:gd name="T19" fmla="*/ 321 h 1446"/>
                <a:gd name="T20" fmla="*/ 86 w 529"/>
                <a:gd name="T21" fmla="*/ 374 h 1446"/>
                <a:gd name="T22" fmla="*/ 61 w 529"/>
                <a:gd name="T23" fmla="*/ 427 h 1446"/>
                <a:gd name="T24" fmla="*/ 40 w 529"/>
                <a:gd name="T25" fmla="*/ 483 h 1446"/>
                <a:gd name="T26" fmla="*/ 23 w 529"/>
                <a:gd name="T27" fmla="*/ 541 h 1446"/>
                <a:gd name="T28" fmla="*/ 10 w 529"/>
                <a:gd name="T29" fmla="*/ 601 h 1446"/>
                <a:gd name="T30" fmla="*/ 3 w 529"/>
                <a:gd name="T31" fmla="*/ 662 h 1446"/>
                <a:gd name="T32" fmla="*/ 0 w 529"/>
                <a:gd name="T33" fmla="*/ 725 h 1446"/>
                <a:gd name="T34" fmla="*/ 1 w 529"/>
                <a:gd name="T35" fmla="*/ 757 h 1446"/>
                <a:gd name="T36" fmla="*/ 6 w 529"/>
                <a:gd name="T37" fmla="*/ 817 h 1446"/>
                <a:gd name="T38" fmla="*/ 16 w 529"/>
                <a:gd name="T39" fmla="*/ 877 h 1446"/>
                <a:gd name="T40" fmla="*/ 30 w 529"/>
                <a:gd name="T41" fmla="*/ 936 h 1446"/>
                <a:gd name="T42" fmla="*/ 50 w 529"/>
                <a:gd name="T43" fmla="*/ 992 h 1446"/>
                <a:gd name="T44" fmla="*/ 73 w 529"/>
                <a:gd name="T45" fmla="*/ 1046 h 1446"/>
                <a:gd name="T46" fmla="*/ 101 w 529"/>
                <a:gd name="T47" fmla="*/ 1098 h 1446"/>
                <a:gd name="T48" fmla="*/ 132 w 529"/>
                <a:gd name="T49" fmla="*/ 1148 h 1446"/>
                <a:gd name="T50" fmla="*/ 167 w 529"/>
                <a:gd name="T51" fmla="*/ 1195 h 1446"/>
                <a:gd name="T52" fmla="*/ 206 w 529"/>
                <a:gd name="T53" fmla="*/ 1239 h 1446"/>
                <a:gd name="T54" fmla="*/ 248 w 529"/>
                <a:gd name="T55" fmla="*/ 1280 h 1446"/>
                <a:gd name="T56" fmla="*/ 291 w 529"/>
                <a:gd name="T57" fmla="*/ 1318 h 1446"/>
                <a:gd name="T58" fmla="*/ 338 w 529"/>
                <a:gd name="T59" fmla="*/ 1353 h 1446"/>
                <a:gd name="T60" fmla="*/ 388 w 529"/>
                <a:gd name="T61" fmla="*/ 1384 h 1446"/>
                <a:gd name="T62" fmla="*/ 440 w 529"/>
                <a:gd name="T63" fmla="*/ 1411 h 1446"/>
                <a:gd name="T64" fmla="*/ 494 w 529"/>
                <a:gd name="T65" fmla="*/ 1435 h 1446"/>
                <a:gd name="T66" fmla="*/ 522 w 529"/>
                <a:gd name="T67" fmla="*/ 1446 h 1446"/>
                <a:gd name="T68" fmla="*/ 460 w 529"/>
                <a:gd name="T69" fmla="*/ 1377 h 1446"/>
                <a:gd name="T70" fmla="*/ 404 w 529"/>
                <a:gd name="T71" fmla="*/ 1303 h 1446"/>
                <a:gd name="T72" fmla="*/ 354 w 529"/>
                <a:gd name="T73" fmla="*/ 1220 h 1446"/>
                <a:gd name="T74" fmla="*/ 311 w 529"/>
                <a:gd name="T75" fmla="*/ 1132 h 1446"/>
                <a:gd name="T76" fmla="*/ 284 w 529"/>
                <a:gd name="T77" fmla="*/ 1062 h 1446"/>
                <a:gd name="T78" fmla="*/ 269 w 529"/>
                <a:gd name="T79" fmla="*/ 1014 h 1446"/>
                <a:gd name="T80" fmla="*/ 256 w 529"/>
                <a:gd name="T81" fmla="*/ 965 h 1446"/>
                <a:gd name="T82" fmla="*/ 246 w 529"/>
                <a:gd name="T83" fmla="*/ 914 h 1446"/>
                <a:gd name="T84" fmla="*/ 237 w 529"/>
                <a:gd name="T85" fmla="*/ 863 h 1446"/>
                <a:gd name="T86" fmla="*/ 232 w 529"/>
                <a:gd name="T87" fmla="*/ 811 h 1446"/>
                <a:gd name="T88" fmla="*/ 229 w 529"/>
                <a:gd name="T89" fmla="*/ 758 h 1446"/>
                <a:gd name="T90" fmla="*/ 229 w 529"/>
                <a:gd name="T91" fmla="*/ 731 h 1446"/>
                <a:gd name="T92" fmla="*/ 230 w 529"/>
                <a:gd name="T93" fmla="*/ 675 h 1446"/>
                <a:gd name="T94" fmla="*/ 234 w 529"/>
                <a:gd name="T95" fmla="*/ 621 h 1446"/>
                <a:gd name="T96" fmla="*/ 241 w 529"/>
                <a:gd name="T97" fmla="*/ 567 h 1446"/>
                <a:gd name="T98" fmla="*/ 251 w 529"/>
                <a:gd name="T99" fmla="*/ 515 h 1446"/>
                <a:gd name="T100" fmla="*/ 262 w 529"/>
                <a:gd name="T101" fmla="*/ 464 h 1446"/>
                <a:gd name="T102" fmla="*/ 276 w 529"/>
                <a:gd name="T103" fmla="*/ 414 h 1446"/>
                <a:gd name="T104" fmla="*/ 292 w 529"/>
                <a:gd name="T105" fmla="*/ 365 h 1446"/>
                <a:gd name="T106" fmla="*/ 311 w 529"/>
                <a:gd name="T107" fmla="*/ 317 h 1446"/>
                <a:gd name="T108" fmla="*/ 331 w 529"/>
                <a:gd name="T109" fmla="*/ 272 h 1446"/>
                <a:gd name="T110" fmla="*/ 354 w 529"/>
                <a:gd name="T111" fmla="*/ 228 h 1446"/>
                <a:gd name="T112" fmla="*/ 379 w 529"/>
                <a:gd name="T113" fmla="*/ 185 h 1446"/>
                <a:gd name="T114" fmla="*/ 406 w 529"/>
                <a:gd name="T115" fmla="*/ 144 h 1446"/>
                <a:gd name="T116" fmla="*/ 434 w 529"/>
                <a:gd name="T117" fmla="*/ 105 h 1446"/>
                <a:gd name="T118" fmla="*/ 464 w 529"/>
                <a:gd name="T119" fmla="*/ 69 h 1446"/>
                <a:gd name="T120" fmla="*/ 495 w 529"/>
                <a:gd name="T121" fmla="*/ 33 h 1446"/>
                <a:gd name="T122" fmla="*/ 529 w 529"/>
                <a:gd name="T123"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9" h="1446">
                  <a:moveTo>
                    <a:pt x="529" y="0"/>
                  </a:moveTo>
                  <a:lnTo>
                    <a:pt x="529" y="0"/>
                  </a:lnTo>
                  <a:lnTo>
                    <a:pt x="500" y="10"/>
                  </a:lnTo>
                  <a:lnTo>
                    <a:pt x="473" y="21"/>
                  </a:lnTo>
                  <a:lnTo>
                    <a:pt x="445" y="33"/>
                  </a:lnTo>
                  <a:lnTo>
                    <a:pt x="418" y="46"/>
                  </a:lnTo>
                  <a:lnTo>
                    <a:pt x="392" y="59"/>
                  </a:lnTo>
                  <a:lnTo>
                    <a:pt x="367" y="75"/>
                  </a:lnTo>
                  <a:lnTo>
                    <a:pt x="341" y="91"/>
                  </a:lnTo>
                  <a:lnTo>
                    <a:pt x="317" y="107"/>
                  </a:lnTo>
                  <a:lnTo>
                    <a:pt x="293" y="126"/>
                  </a:lnTo>
                  <a:lnTo>
                    <a:pt x="271" y="144"/>
                  </a:lnTo>
                  <a:lnTo>
                    <a:pt x="249" y="163"/>
                  </a:lnTo>
                  <a:lnTo>
                    <a:pt x="227" y="184"/>
                  </a:lnTo>
                  <a:lnTo>
                    <a:pt x="207" y="205"/>
                  </a:lnTo>
                  <a:lnTo>
                    <a:pt x="186" y="227"/>
                  </a:lnTo>
                  <a:lnTo>
                    <a:pt x="168" y="249"/>
                  </a:lnTo>
                  <a:lnTo>
                    <a:pt x="150" y="273"/>
                  </a:lnTo>
                  <a:lnTo>
                    <a:pt x="132" y="297"/>
                  </a:lnTo>
                  <a:lnTo>
                    <a:pt x="116" y="321"/>
                  </a:lnTo>
                  <a:lnTo>
                    <a:pt x="101" y="347"/>
                  </a:lnTo>
                  <a:lnTo>
                    <a:pt x="86" y="374"/>
                  </a:lnTo>
                  <a:lnTo>
                    <a:pt x="73" y="400"/>
                  </a:lnTo>
                  <a:lnTo>
                    <a:pt x="61" y="427"/>
                  </a:lnTo>
                  <a:lnTo>
                    <a:pt x="50" y="455"/>
                  </a:lnTo>
                  <a:lnTo>
                    <a:pt x="40" y="483"/>
                  </a:lnTo>
                  <a:lnTo>
                    <a:pt x="30" y="512"/>
                  </a:lnTo>
                  <a:lnTo>
                    <a:pt x="23" y="541"/>
                  </a:lnTo>
                  <a:lnTo>
                    <a:pt x="16" y="571"/>
                  </a:lnTo>
                  <a:lnTo>
                    <a:pt x="10" y="601"/>
                  </a:lnTo>
                  <a:lnTo>
                    <a:pt x="6" y="632"/>
                  </a:lnTo>
                  <a:lnTo>
                    <a:pt x="3" y="662"/>
                  </a:lnTo>
                  <a:lnTo>
                    <a:pt x="1" y="694"/>
                  </a:lnTo>
                  <a:lnTo>
                    <a:pt x="0" y="725"/>
                  </a:lnTo>
                  <a:lnTo>
                    <a:pt x="0" y="725"/>
                  </a:lnTo>
                  <a:lnTo>
                    <a:pt x="1" y="757"/>
                  </a:lnTo>
                  <a:lnTo>
                    <a:pt x="3" y="788"/>
                  </a:lnTo>
                  <a:lnTo>
                    <a:pt x="6" y="817"/>
                  </a:lnTo>
                  <a:lnTo>
                    <a:pt x="10" y="848"/>
                  </a:lnTo>
                  <a:lnTo>
                    <a:pt x="16" y="877"/>
                  </a:lnTo>
                  <a:lnTo>
                    <a:pt x="23" y="907"/>
                  </a:lnTo>
                  <a:lnTo>
                    <a:pt x="30" y="936"/>
                  </a:lnTo>
                  <a:lnTo>
                    <a:pt x="40" y="964"/>
                  </a:lnTo>
                  <a:lnTo>
                    <a:pt x="50" y="992"/>
                  </a:lnTo>
                  <a:lnTo>
                    <a:pt x="61" y="1019"/>
                  </a:lnTo>
                  <a:lnTo>
                    <a:pt x="73" y="1046"/>
                  </a:lnTo>
                  <a:lnTo>
                    <a:pt x="86" y="1072"/>
                  </a:lnTo>
                  <a:lnTo>
                    <a:pt x="101" y="1098"/>
                  </a:lnTo>
                  <a:lnTo>
                    <a:pt x="116" y="1123"/>
                  </a:lnTo>
                  <a:lnTo>
                    <a:pt x="132" y="1148"/>
                  </a:lnTo>
                  <a:lnTo>
                    <a:pt x="150" y="1171"/>
                  </a:lnTo>
                  <a:lnTo>
                    <a:pt x="167" y="1195"/>
                  </a:lnTo>
                  <a:lnTo>
                    <a:pt x="186" y="1217"/>
                  </a:lnTo>
                  <a:lnTo>
                    <a:pt x="206" y="1239"/>
                  </a:lnTo>
                  <a:lnTo>
                    <a:pt x="226" y="1260"/>
                  </a:lnTo>
                  <a:lnTo>
                    <a:pt x="248" y="1280"/>
                  </a:lnTo>
                  <a:lnTo>
                    <a:pt x="269" y="1300"/>
                  </a:lnTo>
                  <a:lnTo>
                    <a:pt x="291" y="1318"/>
                  </a:lnTo>
                  <a:lnTo>
                    <a:pt x="315" y="1335"/>
                  </a:lnTo>
                  <a:lnTo>
                    <a:pt x="338" y="1353"/>
                  </a:lnTo>
                  <a:lnTo>
                    <a:pt x="363" y="1369"/>
                  </a:lnTo>
                  <a:lnTo>
                    <a:pt x="388" y="1384"/>
                  </a:lnTo>
                  <a:lnTo>
                    <a:pt x="414" y="1398"/>
                  </a:lnTo>
                  <a:lnTo>
                    <a:pt x="440" y="1411"/>
                  </a:lnTo>
                  <a:lnTo>
                    <a:pt x="467" y="1423"/>
                  </a:lnTo>
                  <a:lnTo>
                    <a:pt x="494" y="1435"/>
                  </a:lnTo>
                  <a:lnTo>
                    <a:pt x="522" y="1446"/>
                  </a:lnTo>
                  <a:lnTo>
                    <a:pt x="522" y="1446"/>
                  </a:lnTo>
                  <a:lnTo>
                    <a:pt x="490" y="1412"/>
                  </a:lnTo>
                  <a:lnTo>
                    <a:pt x="460" y="1377"/>
                  </a:lnTo>
                  <a:lnTo>
                    <a:pt x="431" y="1341"/>
                  </a:lnTo>
                  <a:lnTo>
                    <a:pt x="404" y="1303"/>
                  </a:lnTo>
                  <a:lnTo>
                    <a:pt x="377" y="1262"/>
                  </a:lnTo>
                  <a:lnTo>
                    <a:pt x="354" y="1220"/>
                  </a:lnTo>
                  <a:lnTo>
                    <a:pt x="331" y="1177"/>
                  </a:lnTo>
                  <a:lnTo>
                    <a:pt x="311" y="1132"/>
                  </a:lnTo>
                  <a:lnTo>
                    <a:pt x="292" y="1086"/>
                  </a:lnTo>
                  <a:lnTo>
                    <a:pt x="284" y="1062"/>
                  </a:lnTo>
                  <a:lnTo>
                    <a:pt x="276" y="1039"/>
                  </a:lnTo>
                  <a:lnTo>
                    <a:pt x="269" y="1014"/>
                  </a:lnTo>
                  <a:lnTo>
                    <a:pt x="262" y="990"/>
                  </a:lnTo>
                  <a:lnTo>
                    <a:pt x="256" y="965"/>
                  </a:lnTo>
                  <a:lnTo>
                    <a:pt x="251" y="940"/>
                  </a:lnTo>
                  <a:lnTo>
                    <a:pt x="246" y="914"/>
                  </a:lnTo>
                  <a:lnTo>
                    <a:pt x="241" y="889"/>
                  </a:lnTo>
                  <a:lnTo>
                    <a:pt x="237" y="863"/>
                  </a:lnTo>
                  <a:lnTo>
                    <a:pt x="234" y="837"/>
                  </a:lnTo>
                  <a:lnTo>
                    <a:pt x="232" y="811"/>
                  </a:lnTo>
                  <a:lnTo>
                    <a:pt x="230" y="785"/>
                  </a:lnTo>
                  <a:lnTo>
                    <a:pt x="229" y="758"/>
                  </a:lnTo>
                  <a:lnTo>
                    <a:pt x="229" y="731"/>
                  </a:lnTo>
                  <a:lnTo>
                    <a:pt x="229" y="731"/>
                  </a:lnTo>
                  <a:lnTo>
                    <a:pt x="229" y="703"/>
                  </a:lnTo>
                  <a:lnTo>
                    <a:pt x="230" y="675"/>
                  </a:lnTo>
                  <a:lnTo>
                    <a:pt x="232" y="648"/>
                  </a:lnTo>
                  <a:lnTo>
                    <a:pt x="234" y="621"/>
                  </a:lnTo>
                  <a:lnTo>
                    <a:pt x="237" y="595"/>
                  </a:lnTo>
                  <a:lnTo>
                    <a:pt x="241" y="567"/>
                  </a:lnTo>
                  <a:lnTo>
                    <a:pt x="246" y="542"/>
                  </a:lnTo>
                  <a:lnTo>
                    <a:pt x="251" y="515"/>
                  </a:lnTo>
                  <a:lnTo>
                    <a:pt x="256" y="490"/>
                  </a:lnTo>
                  <a:lnTo>
                    <a:pt x="262" y="464"/>
                  </a:lnTo>
                  <a:lnTo>
                    <a:pt x="269" y="439"/>
                  </a:lnTo>
                  <a:lnTo>
                    <a:pt x="276" y="414"/>
                  </a:lnTo>
                  <a:lnTo>
                    <a:pt x="284" y="390"/>
                  </a:lnTo>
                  <a:lnTo>
                    <a:pt x="292" y="365"/>
                  </a:lnTo>
                  <a:lnTo>
                    <a:pt x="302" y="341"/>
                  </a:lnTo>
                  <a:lnTo>
                    <a:pt x="311" y="317"/>
                  </a:lnTo>
                  <a:lnTo>
                    <a:pt x="321" y="295"/>
                  </a:lnTo>
                  <a:lnTo>
                    <a:pt x="331" y="272"/>
                  </a:lnTo>
                  <a:lnTo>
                    <a:pt x="342" y="250"/>
                  </a:lnTo>
                  <a:lnTo>
                    <a:pt x="354" y="228"/>
                  </a:lnTo>
                  <a:lnTo>
                    <a:pt x="366" y="206"/>
                  </a:lnTo>
                  <a:lnTo>
                    <a:pt x="379" y="185"/>
                  </a:lnTo>
                  <a:lnTo>
                    <a:pt x="391" y="164"/>
                  </a:lnTo>
                  <a:lnTo>
                    <a:pt x="406" y="144"/>
                  </a:lnTo>
                  <a:lnTo>
                    <a:pt x="419" y="125"/>
                  </a:lnTo>
                  <a:lnTo>
                    <a:pt x="434" y="105"/>
                  </a:lnTo>
                  <a:lnTo>
                    <a:pt x="448" y="87"/>
                  </a:lnTo>
                  <a:lnTo>
                    <a:pt x="464" y="69"/>
                  </a:lnTo>
                  <a:lnTo>
                    <a:pt x="479" y="50"/>
                  </a:lnTo>
                  <a:lnTo>
                    <a:pt x="495" y="33"/>
                  </a:lnTo>
                  <a:lnTo>
                    <a:pt x="512" y="17"/>
                  </a:lnTo>
                  <a:lnTo>
                    <a:pt x="529" y="0"/>
                  </a:lnTo>
                  <a:lnTo>
                    <a:pt x="529" y="0"/>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grpSp>
      <p:grpSp>
        <p:nvGrpSpPr>
          <p:cNvPr id="9" name="Group 8"/>
          <p:cNvGrpSpPr/>
          <p:nvPr/>
        </p:nvGrpSpPr>
        <p:grpSpPr>
          <a:xfrm>
            <a:off x="2611599" y="3910133"/>
            <a:ext cx="553736" cy="553592"/>
            <a:chOff x="2367844" y="3435544"/>
            <a:chExt cx="553736" cy="553592"/>
          </a:xfrm>
        </p:grpSpPr>
        <p:sp>
          <p:nvSpPr>
            <p:cNvPr id="70" name="outer analysis"/>
            <p:cNvSpPr/>
            <p:nvPr/>
          </p:nvSpPr>
          <p:spPr>
            <a:xfrm>
              <a:off x="2367844" y="3435544"/>
              <a:ext cx="553736" cy="553592"/>
            </a:xfrm>
            <a:prstGeom prst="ellipse">
              <a:avLst/>
            </a:prstGeom>
            <a:ln>
              <a:gradFill>
                <a:gsLst>
                  <a:gs pos="0">
                    <a:srgbClr val="000000"/>
                  </a:gs>
                  <a:gs pos="100000">
                    <a:schemeClr val="tx1"/>
                  </a:gs>
                </a:gsLst>
                <a:lin ang="5400000" scaled="0"/>
              </a:grad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ja-JP" altLang="en-US">
                <a:latin typeface="Arial" pitchFamily="34" charset="0"/>
                <a:ea typeface="ＭＳ Ｐゴシック" pitchFamily="50" charset="-128"/>
                <a:cs typeface="Arial" pitchFamily="34" charset="0"/>
              </a:endParaRPr>
            </a:p>
          </p:txBody>
        </p:sp>
        <p:sp>
          <p:nvSpPr>
            <p:cNvPr id="71" name="inner analysis"/>
            <p:cNvSpPr/>
            <p:nvPr/>
          </p:nvSpPr>
          <p:spPr>
            <a:xfrm flipV="1">
              <a:off x="2421437" y="3489122"/>
              <a:ext cx="446549" cy="446436"/>
            </a:xfrm>
            <a:prstGeom prst="ellipse">
              <a:avLst/>
            </a:prstGeom>
            <a:ln>
              <a:gradFill flip="none" rotWithShape="1">
                <a:gsLst>
                  <a:gs pos="0">
                    <a:srgbClr val="000000"/>
                  </a:gs>
                  <a:gs pos="100000">
                    <a:schemeClr val="tx1"/>
                  </a:gs>
                </a:gsLst>
                <a:lin ang="16200000" scaled="1"/>
                <a:tileRect/>
              </a:grad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ja-JP" altLang="en-US">
                <a:latin typeface="Arial" pitchFamily="34" charset="0"/>
                <a:ea typeface="ＭＳ Ｐゴシック" pitchFamily="50" charset="-128"/>
                <a:cs typeface="Arial" pitchFamily="34" charset="0"/>
              </a:endParaRPr>
            </a:p>
          </p:txBody>
        </p:sp>
        <p:sp>
          <p:nvSpPr>
            <p:cNvPr id="80" name="file 2"/>
            <p:cNvSpPr/>
            <p:nvPr/>
          </p:nvSpPr>
          <p:spPr>
            <a:xfrm>
              <a:off x="2525109" y="3592768"/>
              <a:ext cx="239206" cy="239144"/>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ja-JP" altLang="en-US" smtClean="0">
                <a:solidFill>
                  <a:srgbClr val="FF0000"/>
                </a:solidFill>
                <a:latin typeface="Arial" pitchFamily="34" charset="0"/>
                <a:ea typeface="ＭＳ Ｐゴシック" pitchFamily="50" charset="-128"/>
                <a:cs typeface="Arial" pitchFamily="34" charset="0"/>
              </a:endParaRPr>
            </a:p>
          </p:txBody>
        </p:sp>
        <p:sp>
          <p:nvSpPr>
            <p:cNvPr id="82" name="malware"/>
            <p:cNvSpPr>
              <a:spLocks noChangeAspect="1" noEditPoints="1"/>
            </p:cNvSpPr>
            <p:nvPr/>
          </p:nvSpPr>
          <p:spPr bwMode="auto">
            <a:xfrm>
              <a:off x="2501430" y="3560034"/>
              <a:ext cx="286564" cy="30461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ja-JP" altLang="en-US" sz="1300">
                <a:solidFill>
                  <a:srgbClr val="FFFFFF"/>
                </a:solidFill>
                <a:latin typeface="Arial" pitchFamily="34" charset="0"/>
                <a:ea typeface="ＭＳ Ｐゴシック" pitchFamily="50" charset="-128"/>
                <a:cs typeface="Arial" pitchFamily="34" charset="0"/>
              </a:endParaRPr>
            </a:p>
          </p:txBody>
        </p:sp>
      </p:grpSp>
      <p:sp>
        <p:nvSpPr>
          <p:cNvPr id="83" name="Freeform 45"/>
          <p:cNvSpPr>
            <a:spLocks noEditPoints="1"/>
          </p:cNvSpPr>
          <p:nvPr/>
        </p:nvSpPr>
        <p:spPr bwMode="auto">
          <a:xfrm>
            <a:off x="2099250" y="3758217"/>
            <a:ext cx="1518580" cy="988087"/>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86" name="U-Turn Arrow 85"/>
          <p:cNvSpPr/>
          <p:nvPr/>
        </p:nvSpPr>
        <p:spPr>
          <a:xfrm rot="16200000">
            <a:off x="388215" y="2472253"/>
            <a:ext cx="2315398" cy="1231362"/>
          </a:xfrm>
          <a:prstGeom prst="uturnArrow">
            <a:avLst>
              <a:gd name="adj1" fmla="val 25000"/>
              <a:gd name="adj2" fmla="val 25000"/>
              <a:gd name="adj3" fmla="val 26042"/>
              <a:gd name="adj4" fmla="val 43750"/>
              <a:gd name="adj5" fmla="val 100000"/>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8" name="TextBox 87"/>
          <p:cNvSpPr txBox="1"/>
          <p:nvPr/>
        </p:nvSpPr>
        <p:spPr>
          <a:xfrm>
            <a:off x="3438896" y="1293066"/>
            <a:ext cx="1245108" cy="830997"/>
          </a:xfrm>
          <a:prstGeom prst="rect">
            <a:avLst/>
          </a:prstGeom>
          <a:noFill/>
        </p:spPr>
        <p:txBody>
          <a:bodyPr wrap="square" rtlCol="0">
            <a:spAutoFit/>
          </a:bodyPr>
          <a:lstStyle/>
          <a:p>
            <a:pPr marL="0" lvl="1" algn="ctr"/>
            <a:r>
              <a:rPr lang="en-US" altLang="ja-JP" sz="120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Cisco</a:t>
            </a:r>
            <a:r>
              <a:rPr lang="en-US" altLang="ja-JP" sz="1200" baseline="3000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t>
            </a:r>
            <a:r>
              <a:rPr lang="ja-JP" altLang="en-US" sz="120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 </a:t>
            </a:r>
            <a:r>
              <a:rPr lang="en-US" altLang="ja-JP" sz="1200" dirty="0" smtClean="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Collective Security Intelligence</a:t>
            </a:r>
            <a:endParaRPr lang="ja-JP" altLang="en-US" sz="1200" dirty="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grpSp>
        <p:nvGrpSpPr>
          <p:cNvPr id="89" name="Group 88"/>
          <p:cNvGrpSpPr/>
          <p:nvPr/>
        </p:nvGrpSpPr>
        <p:grpSpPr>
          <a:xfrm>
            <a:off x="3438896" y="1160725"/>
            <a:ext cx="1245108" cy="1076114"/>
            <a:chOff x="588499" y="1228725"/>
            <a:chExt cx="1245108" cy="1076114"/>
          </a:xfrm>
        </p:grpSpPr>
        <p:sp>
          <p:nvSpPr>
            <p:cNvPr id="90" name="Content Placeholder 5"/>
            <p:cNvSpPr txBox="1">
              <a:spLocks/>
            </p:cNvSpPr>
            <p:nvPr/>
          </p:nvSpPr>
          <p:spPr>
            <a:xfrm>
              <a:off x="661310" y="1228725"/>
              <a:ext cx="1077726" cy="1076114"/>
            </a:xfrm>
            <a:prstGeom prst="ellipse">
              <a:avLst/>
            </a:prstGeom>
            <a:solidFill>
              <a:schemeClr val="accent4"/>
            </a:solidFill>
            <a:ln w="15875">
              <a:solidFill>
                <a:schemeClr val="accent4">
                  <a:lumMod val="75000"/>
                </a:schemeClr>
              </a:solidFill>
            </a:ln>
          </p:spPr>
          <p:txBody>
            <a:bodyPr wrap="square" lIns="91416" tIns="91416" rIns="91416" bIns="91416" anchor="ctr">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ctr">
                <a:lnSpc>
                  <a:spcPct val="100000"/>
                </a:lnSpc>
                <a:spcBef>
                  <a:spcPts val="0"/>
                </a:spcBef>
                <a:spcAft>
                  <a:spcPts val="600"/>
                </a:spcAft>
                <a:buClr>
                  <a:srgbClr val="FFFFFF"/>
                </a:buClr>
                <a:buSzPct val="80000"/>
                <a:buNone/>
              </a:pPr>
              <a:endParaRPr lang="ja-JP" altLang="en-US" sz="1200">
                <a:solidFill>
                  <a:schemeClr val="bg2"/>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sp>
          <p:nvSpPr>
            <p:cNvPr id="91" name="TextBox 90"/>
            <p:cNvSpPr txBox="1"/>
            <p:nvPr/>
          </p:nvSpPr>
          <p:spPr>
            <a:xfrm>
              <a:off x="588499" y="1361066"/>
              <a:ext cx="1245108" cy="830997"/>
            </a:xfrm>
            <a:prstGeom prst="rect">
              <a:avLst/>
            </a:prstGeom>
            <a:noFill/>
          </p:spPr>
          <p:txBody>
            <a:bodyPr wrap="square" rtlCol="0">
              <a:spAutoFit/>
            </a:bodyPr>
            <a:lstStyle/>
            <a:p>
              <a:pPr marL="0" lvl="1" algn="ctr"/>
              <a:r>
                <a:rPr lang="en-US" altLang="ja-JP" sz="1200" dirty="0" smtClean="0">
                  <a:solidFill>
                    <a:srgbClr val="FFFFFF"/>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Cisco</a:t>
              </a:r>
              <a:r>
                <a:rPr lang="en-US" altLang="ja-JP" sz="1200" baseline="30000" dirty="0" smtClean="0">
                  <a:solidFill>
                    <a:srgbClr val="FFFFFF"/>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a:t>
              </a:r>
              <a:r>
                <a:rPr lang="ja-JP" altLang="en-US" sz="1200" dirty="0" smtClean="0">
                  <a:solidFill>
                    <a:srgbClr val="FFFFFF"/>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 </a:t>
              </a:r>
              <a:r>
                <a:rPr lang="en-US" altLang="ja-JP" sz="1200" dirty="0" smtClean="0">
                  <a:solidFill>
                    <a:srgbClr val="FFFFFF"/>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Collective Security Intelligence</a:t>
              </a:r>
              <a:endParaRPr lang="ja-JP" altLang="en-US" sz="1200" dirty="0">
                <a:solidFill>
                  <a:srgbClr val="FFFFFF"/>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grpSp>
      <p:sp>
        <p:nvSpPr>
          <p:cNvPr id="92" name="Up-Down Arrow 91"/>
          <p:cNvSpPr/>
          <p:nvPr/>
        </p:nvSpPr>
        <p:spPr>
          <a:xfrm rot="5400000">
            <a:off x="3307226" y="1630670"/>
            <a:ext cx="218096" cy="423281"/>
          </a:xfrm>
          <a:prstGeom prst="upDown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 name="Document 119"/>
          <p:cNvSpPr/>
          <p:nvPr/>
        </p:nvSpPr>
        <p:spPr>
          <a:xfrm>
            <a:off x="799324" y="2889335"/>
            <a:ext cx="548228" cy="703463"/>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rgbClr val="676767"/>
                </a:solidFill>
              </a:rPr>
              <a:t>File</a:t>
            </a:r>
            <a:endParaRPr lang="en-US" sz="1400" dirty="0" smtClean="0">
              <a:solidFill>
                <a:srgbClr val="676767"/>
              </a:solidFill>
            </a:endParaRPr>
          </a:p>
        </p:txBody>
      </p:sp>
      <p:grpSp>
        <p:nvGrpSpPr>
          <p:cNvPr id="15" name="図形グループ 14"/>
          <p:cNvGrpSpPr/>
          <p:nvPr/>
        </p:nvGrpSpPr>
        <p:grpSpPr>
          <a:xfrm>
            <a:off x="8100000" y="70510"/>
            <a:ext cx="1004805" cy="1267958"/>
            <a:chOff x="8014082" y="70510"/>
            <a:chExt cx="1004805" cy="1267958"/>
          </a:xfrm>
        </p:grpSpPr>
        <p:pic>
          <p:nvPicPr>
            <p:cNvPr id="31" name="図 30"/>
            <p:cNvPicPr>
              <a:picLocks noChangeAspect="1"/>
            </p:cNvPicPr>
            <p:nvPr/>
          </p:nvPicPr>
          <p:blipFill>
            <a:blip r:embed="rId2"/>
            <a:stretch>
              <a:fillRect/>
            </a:stretch>
          </p:blipFill>
          <p:spPr>
            <a:xfrm>
              <a:off x="8014082" y="70510"/>
              <a:ext cx="979786" cy="1267958"/>
            </a:xfrm>
            <a:prstGeom prst="rect">
              <a:avLst/>
            </a:prstGeom>
          </p:spPr>
        </p:pic>
        <p:sp>
          <p:nvSpPr>
            <p:cNvPr id="32" name="正方形/長方形 31"/>
            <p:cNvSpPr/>
            <p:nvPr/>
          </p:nvSpPr>
          <p:spPr>
            <a:xfrm>
              <a:off x="8561687" y="912815"/>
              <a:ext cx="457200" cy="42565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grpSp>
        <p:nvGrpSpPr>
          <p:cNvPr id="14" name="図形グループ 13"/>
          <p:cNvGrpSpPr/>
          <p:nvPr/>
        </p:nvGrpSpPr>
        <p:grpSpPr>
          <a:xfrm>
            <a:off x="6732000" y="180000"/>
            <a:ext cx="1167047" cy="1167667"/>
            <a:chOff x="6596930" y="158760"/>
            <a:chExt cx="1167047" cy="1167667"/>
          </a:xfrm>
        </p:grpSpPr>
        <p:grpSp>
          <p:nvGrpSpPr>
            <p:cNvPr id="33" name="Group 169"/>
            <p:cNvGrpSpPr>
              <a:grpSpLocks noChangeAspect="1"/>
            </p:cNvGrpSpPr>
            <p:nvPr/>
          </p:nvGrpSpPr>
          <p:grpSpPr>
            <a:xfrm>
              <a:off x="7013576" y="533202"/>
              <a:ext cx="434669" cy="406784"/>
              <a:chOff x="8327232" y="4395788"/>
              <a:chExt cx="420688" cy="393700"/>
            </a:xfrm>
            <a:solidFill>
              <a:schemeClr val="accent4"/>
            </a:solidFill>
          </p:grpSpPr>
          <p:sp>
            <p:nvSpPr>
              <p:cNvPr id="34" name="Freeform 245"/>
              <p:cNvSpPr>
                <a:spLocks noEditPoints="1"/>
              </p:cNvSpPr>
              <p:nvPr/>
            </p:nvSpPr>
            <p:spPr bwMode="auto">
              <a:xfrm>
                <a:off x="8403432" y="4446588"/>
                <a:ext cx="266700" cy="342900"/>
              </a:xfrm>
              <a:custGeom>
                <a:avLst/>
                <a:gdLst>
                  <a:gd name="T0" fmla="*/ 1074 w 1176"/>
                  <a:gd name="T1" fmla="*/ 908 h 1512"/>
                  <a:gd name="T2" fmla="*/ 1017 w 1176"/>
                  <a:gd name="T3" fmla="*/ 1062 h 1512"/>
                  <a:gd name="T4" fmla="*/ 796 w 1176"/>
                  <a:gd name="T5" fmla="*/ 1059 h 1512"/>
                  <a:gd name="T6" fmla="*/ 826 w 1176"/>
                  <a:gd name="T7" fmla="*/ 896 h 1512"/>
                  <a:gd name="T8" fmla="*/ 1018 w 1176"/>
                  <a:gd name="T9" fmla="*/ 735 h 1512"/>
                  <a:gd name="T10" fmla="*/ 810 w 1176"/>
                  <a:gd name="T11" fmla="*/ 733 h 1512"/>
                  <a:gd name="T12" fmla="*/ 739 w 1176"/>
                  <a:gd name="T13" fmla="*/ 735 h 1512"/>
                  <a:gd name="T14" fmla="*/ 443 w 1176"/>
                  <a:gd name="T15" fmla="*/ 537 h 1512"/>
                  <a:gd name="T16" fmla="*/ 379 w 1176"/>
                  <a:gd name="T17" fmla="*/ 436 h 1512"/>
                  <a:gd name="T18" fmla="*/ 166 w 1176"/>
                  <a:gd name="T19" fmla="*/ 365 h 1512"/>
                  <a:gd name="T20" fmla="*/ 223 w 1176"/>
                  <a:gd name="T21" fmla="*/ 262 h 1512"/>
                  <a:gd name="T22" fmla="*/ 283 w 1176"/>
                  <a:gd name="T23" fmla="*/ 185 h 1512"/>
                  <a:gd name="T24" fmla="*/ 335 w 1176"/>
                  <a:gd name="T25" fmla="*/ 105 h 1512"/>
                  <a:gd name="T26" fmla="*/ 360 w 1176"/>
                  <a:gd name="T27" fmla="*/ 17 h 1512"/>
                  <a:gd name="T28" fmla="*/ 302 w 1176"/>
                  <a:gd name="T29" fmla="*/ 39 h 1512"/>
                  <a:gd name="T30" fmla="*/ 214 w 1176"/>
                  <a:gd name="T31" fmla="*/ 117 h 1512"/>
                  <a:gd name="T32" fmla="*/ 137 w 1176"/>
                  <a:gd name="T33" fmla="*/ 215 h 1512"/>
                  <a:gd name="T34" fmla="*/ 69 w 1176"/>
                  <a:gd name="T35" fmla="*/ 350 h 1512"/>
                  <a:gd name="T36" fmla="*/ 19 w 1176"/>
                  <a:gd name="T37" fmla="*/ 524 h 1512"/>
                  <a:gd name="T38" fmla="*/ 0 w 1176"/>
                  <a:gd name="T39" fmla="*/ 744 h 1512"/>
                  <a:gd name="T40" fmla="*/ 16 w 1176"/>
                  <a:gd name="T41" fmla="*/ 947 h 1512"/>
                  <a:gd name="T42" fmla="*/ 71 w 1176"/>
                  <a:gd name="T43" fmla="*/ 1149 h 1512"/>
                  <a:gd name="T44" fmla="*/ 149 w 1176"/>
                  <a:gd name="T45" fmla="*/ 1299 h 1512"/>
                  <a:gd name="T46" fmla="*/ 236 w 1176"/>
                  <a:gd name="T47" fmla="*/ 1403 h 1512"/>
                  <a:gd name="T48" fmla="*/ 313 w 1176"/>
                  <a:gd name="T49" fmla="*/ 1469 h 1512"/>
                  <a:gd name="T50" fmla="*/ 380 w 1176"/>
                  <a:gd name="T51" fmla="*/ 1507 h 1512"/>
                  <a:gd name="T52" fmla="*/ 437 w 1176"/>
                  <a:gd name="T53" fmla="*/ 1512 h 1512"/>
                  <a:gd name="T54" fmla="*/ 571 w 1176"/>
                  <a:gd name="T55" fmla="*/ 1500 h 1512"/>
                  <a:gd name="T56" fmla="*/ 728 w 1176"/>
                  <a:gd name="T57" fmla="*/ 1453 h 1512"/>
                  <a:gd name="T58" fmla="*/ 869 w 1176"/>
                  <a:gd name="T59" fmla="*/ 1375 h 1512"/>
                  <a:gd name="T60" fmla="*/ 988 w 1176"/>
                  <a:gd name="T61" fmla="*/ 1268 h 1512"/>
                  <a:gd name="T62" fmla="*/ 1084 w 1176"/>
                  <a:gd name="T63" fmla="*/ 1138 h 1512"/>
                  <a:gd name="T64" fmla="*/ 1152 w 1176"/>
                  <a:gd name="T65" fmla="*/ 989 h 1512"/>
                  <a:gd name="T66" fmla="*/ 1172 w 1176"/>
                  <a:gd name="T67" fmla="*/ 888 h 1512"/>
                  <a:gd name="T68" fmla="*/ 354 w 1176"/>
                  <a:gd name="T69" fmla="*/ 1379 h 1512"/>
                  <a:gd name="T70" fmla="*/ 271 w 1176"/>
                  <a:gd name="T71" fmla="*/ 1299 h 1512"/>
                  <a:gd name="T72" fmla="*/ 197 w 1176"/>
                  <a:gd name="T73" fmla="*/ 1192 h 1512"/>
                  <a:gd name="T74" fmla="*/ 378 w 1176"/>
                  <a:gd name="T75" fmla="*/ 1395 h 1512"/>
                  <a:gd name="T76" fmla="*/ 125 w 1176"/>
                  <a:gd name="T77" fmla="*/ 998 h 1512"/>
                  <a:gd name="T78" fmla="*/ 99 w 1176"/>
                  <a:gd name="T79" fmla="*/ 823 h 1512"/>
                  <a:gd name="T80" fmla="*/ 97 w 1176"/>
                  <a:gd name="T81" fmla="*/ 735 h 1512"/>
                  <a:gd name="T82" fmla="*/ 107 w 1176"/>
                  <a:gd name="T83" fmla="*/ 588 h 1512"/>
                  <a:gd name="T84" fmla="*/ 378 w 1176"/>
                  <a:gd name="T85" fmla="*/ 463 h 1512"/>
                  <a:gd name="T86" fmla="*/ 737 w 1176"/>
                  <a:gd name="T87" fmla="*/ 824 h 1512"/>
                  <a:gd name="T88" fmla="*/ 710 w 1176"/>
                  <a:gd name="T89" fmla="*/ 998 h 1512"/>
                  <a:gd name="T90" fmla="*/ 473 w 1176"/>
                  <a:gd name="T91" fmla="*/ 1378 h 1512"/>
                  <a:gd name="T92" fmla="*/ 654 w 1176"/>
                  <a:gd name="T93" fmla="*/ 1159 h 1512"/>
                  <a:gd name="T94" fmla="*/ 588 w 1176"/>
                  <a:gd name="T95" fmla="*/ 1267 h 1512"/>
                  <a:gd name="T96" fmla="*/ 521 w 1176"/>
                  <a:gd name="T97" fmla="*/ 1340 h 1512"/>
                  <a:gd name="T98" fmla="*/ 605 w 1176"/>
                  <a:gd name="T99" fmla="*/ 1393 h 1512"/>
                  <a:gd name="T100" fmla="*/ 710 w 1176"/>
                  <a:gd name="T101" fmla="*/ 1259 h 1512"/>
                  <a:gd name="T102" fmla="*/ 762 w 1176"/>
                  <a:gd name="T103" fmla="*/ 1155 h 1512"/>
                  <a:gd name="T104" fmla="*/ 973 w 1176"/>
                  <a:gd name="T105" fmla="*/ 1132 h 1512"/>
                  <a:gd name="T106" fmla="*/ 872 w 1176"/>
                  <a:gd name="T107" fmla="*/ 1247 h 1512"/>
                  <a:gd name="T108" fmla="*/ 749 w 1176"/>
                  <a:gd name="T109" fmla="*/ 1335 h 1512"/>
                  <a:gd name="T110" fmla="*/ 605 w 1176"/>
                  <a:gd name="T111" fmla="*/ 1393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6" h="1512">
                    <a:moveTo>
                      <a:pt x="1090" y="808"/>
                    </a:moveTo>
                    <a:lnTo>
                      <a:pt x="1090" y="808"/>
                    </a:lnTo>
                    <a:lnTo>
                      <a:pt x="1086" y="841"/>
                    </a:lnTo>
                    <a:lnTo>
                      <a:pt x="1081" y="875"/>
                    </a:lnTo>
                    <a:lnTo>
                      <a:pt x="1074" y="908"/>
                    </a:lnTo>
                    <a:lnTo>
                      <a:pt x="1066" y="939"/>
                    </a:lnTo>
                    <a:lnTo>
                      <a:pt x="1056" y="971"/>
                    </a:lnTo>
                    <a:lnTo>
                      <a:pt x="1045" y="1001"/>
                    </a:lnTo>
                    <a:lnTo>
                      <a:pt x="1031" y="1032"/>
                    </a:lnTo>
                    <a:lnTo>
                      <a:pt x="1017" y="1062"/>
                    </a:lnTo>
                    <a:lnTo>
                      <a:pt x="1017" y="1062"/>
                    </a:lnTo>
                    <a:lnTo>
                      <a:pt x="1011" y="1059"/>
                    </a:lnTo>
                    <a:lnTo>
                      <a:pt x="1006" y="1059"/>
                    </a:lnTo>
                    <a:lnTo>
                      <a:pt x="796" y="1059"/>
                    </a:lnTo>
                    <a:lnTo>
                      <a:pt x="796" y="1059"/>
                    </a:lnTo>
                    <a:lnTo>
                      <a:pt x="803" y="1028"/>
                    </a:lnTo>
                    <a:lnTo>
                      <a:pt x="810" y="997"/>
                    </a:lnTo>
                    <a:lnTo>
                      <a:pt x="817" y="965"/>
                    </a:lnTo>
                    <a:lnTo>
                      <a:pt x="822" y="931"/>
                    </a:lnTo>
                    <a:lnTo>
                      <a:pt x="826" y="896"/>
                    </a:lnTo>
                    <a:lnTo>
                      <a:pt x="830" y="861"/>
                    </a:lnTo>
                    <a:lnTo>
                      <a:pt x="833" y="823"/>
                    </a:lnTo>
                    <a:lnTo>
                      <a:pt x="834" y="784"/>
                    </a:lnTo>
                    <a:lnTo>
                      <a:pt x="1066" y="784"/>
                    </a:lnTo>
                    <a:lnTo>
                      <a:pt x="1018" y="735"/>
                    </a:lnTo>
                    <a:lnTo>
                      <a:pt x="835" y="735"/>
                    </a:lnTo>
                    <a:lnTo>
                      <a:pt x="835" y="735"/>
                    </a:lnTo>
                    <a:lnTo>
                      <a:pt x="835" y="734"/>
                    </a:lnTo>
                    <a:lnTo>
                      <a:pt x="835" y="734"/>
                    </a:lnTo>
                    <a:lnTo>
                      <a:pt x="810" y="733"/>
                    </a:lnTo>
                    <a:lnTo>
                      <a:pt x="785" y="730"/>
                    </a:lnTo>
                    <a:lnTo>
                      <a:pt x="762" y="727"/>
                    </a:lnTo>
                    <a:lnTo>
                      <a:pt x="738" y="722"/>
                    </a:lnTo>
                    <a:lnTo>
                      <a:pt x="738" y="722"/>
                    </a:lnTo>
                    <a:lnTo>
                      <a:pt x="739" y="735"/>
                    </a:lnTo>
                    <a:lnTo>
                      <a:pt x="473" y="735"/>
                    </a:lnTo>
                    <a:lnTo>
                      <a:pt x="473" y="573"/>
                    </a:lnTo>
                    <a:lnTo>
                      <a:pt x="473" y="573"/>
                    </a:lnTo>
                    <a:lnTo>
                      <a:pt x="458" y="555"/>
                    </a:lnTo>
                    <a:lnTo>
                      <a:pt x="443" y="537"/>
                    </a:lnTo>
                    <a:lnTo>
                      <a:pt x="428" y="518"/>
                    </a:lnTo>
                    <a:lnTo>
                      <a:pt x="414" y="499"/>
                    </a:lnTo>
                    <a:lnTo>
                      <a:pt x="402" y="478"/>
                    </a:lnTo>
                    <a:lnTo>
                      <a:pt x="390" y="458"/>
                    </a:lnTo>
                    <a:lnTo>
                      <a:pt x="379" y="436"/>
                    </a:lnTo>
                    <a:lnTo>
                      <a:pt x="368" y="415"/>
                    </a:lnTo>
                    <a:lnTo>
                      <a:pt x="148" y="415"/>
                    </a:lnTo>
                    <a:lnTo>
                      <a:pt x="148" y="415"/>
                    </a:lnTo>
                    <a:lnTo>
                      <a:pt x="157" y="389"/>
                    </a:lnTo>
                    <a:lnTo>
                      <a:pt x="166" y="365"/>
                    </a:lnTo>
                    <a:lnTo>
                      <a:pt x="178" y="342"/>
                    </a:lnTo>
                    <a:lnTo>
                      <a:pt x="188" y="320"/>
                    </a:lnTo>
                    <a:lnTo>
                      <a:pt x="199" y="300"/>
                    </a:lnTo>
                    <a:lnTo>
                      <a:pt x="210" y="280"/>
                    </a:lnTo>
                    <a:lnTo>
                      <a:pt x="223" y="262"/>
                    </a:lnTo>
                    <a:lnTo>
                      <a:pt x="235" y="245"/>
                    </a:lnTo>
                    <a:lnTo>
                      <a:pt x="246" y="228"/>
                    </a:lnTo>
                    <a:lnTo>
                      <a:pt x="258" y="213"/>
                    </a:lnTo>
                    <a:lnTo>
                      <a:pt x="271" y="199"/>
                    </a:lnTo>
                    <a:lnTo>
                      <a:pt x="283" y="185"/>
                    </a:lnTo>
                    <a:lnTo>
                      <a:pt x="306" y="162"/>
                    </a:lnTo>
                    <a:lnTo>
                      <a:pt x="330" y="141"/>
                    </a:lnTo>
                    <a:lnTo>
                      <a:pt x="330" y="141"/>
                    </a:lnTo>
                    <a:lnTo>
                      <a:pt x="332" y="123"/>
                    </a:lnTo>
                    <a:lnTo>
                      <a:pt x="335" y="105"/>
                    </a:lnTo>
                    <a:lnTo>
                      <a:pt x="339" y="86"/>
                    </a:lnTo>
                    <a:lnTo>
                      <a:pt x="343" y="69"/>
                    </a:lnTo>
                    <a:lnTo>
                      <a:pt x="348" y="52"/>
                    </a:lnTo>
                    <a:lnTo>
                      <a:pt x="354" y="34"/>
                    </a:lnTo>
                    <a:lnTo>
                      <a:pt x="360" y="17"/>
                    </a:lnTo>
                    <a:lnTo>
                      <a:pt x="366" y="0"/>
                    </a:lnTo>
                    <a:lnTo>
                      <a:pt x="366" y="0"/>
                    </a:lnTo>
                    <a:lnTo>
                      <a:pt x="349" y="10"/>
                    </a:lnTo>
                    <a:lnTo>
                      <a:pt x="327" y="23"/>
                    </a:lnTo>
                    <a:lnTo>
                      <a:pt x="302" y="39"/>
                    </a:lnTo>
                    <a:lnTo>
                      <a:pt x="275" y="61"/>
                    </a:lnTo>
                    <a:lnTo>
                      <a:pt x="259" y="73"/>
                    </a:lnTo>
                    <a:lnTo>
                      <a:pt x="245" y="86"/>
                    </a:lnTo>
                    <a:lnTo>
                      <a:pt x="230" y="101"/>
                    </a:lnTo>
                    <a:lnTo>
                      <a:pt x="214" y="117"/>
                    </a:lnTo>
                    <a:lnTo>
                      <a:pt x="198" y="134"/>
                    </a:lnTo>
                    <a:lnTo>
                      <a:pt x="183" y="153"/>
                    </a:lnTo>
                    <a:lnTo>
                      <a:pt x="168" y="172"/>
                    </a:lnTo>
                    <a:lnTo>
                      <a:pt x="152" y="192"/>
                    </a:lnTo>
                    <a:lnTo>
                      <a:pt x="137" y="215"/>
                    </a:lnTo>
                    <a:lnTo>
                      <a:pt x="123" y="239"/>
                    </a:lnTo>
                    <a:lnTo>
                      <a:pt x="108" y="265"/>
                    </a:lnTo>
                    <a:lnTo>
                      <a:pt x="94" y="291"/>
                    </a:lnTo>
                    <a:lnTo>
                      <a:pt x="81" y="320"/>
                    </a:lnTo>
                    <a:lnTo>
                      <a:pt x="69" y="350"/>
                    </a:lnTo>
                    <a:lnTo>
                      <a:pt x="56" y="381"/>
                    </a:lnTo>
                    <a:lnTo>
                      <a:pt x="45" y="415"/>
                    </a:lnTo>
                    <a:lnTo>
                      <a:pt x="36" y="450"/>
                    </a:lnTo>
                    <a:lnTo>
                      <a:pt x="27" y="486"/>
                    </a:lnTo>
                    <a:lnTo>
                      <a:pt x="19" y="524"/>
                    </a:lnTo>
                    <a:lnTo>
                      <a:pt x="12" y="565"/>
                    </a:lnTo>
                    <a:lnTo>
                      <a:pt x="6" y="607"/>
                    </a:lnTo>
                    <a:lnTo>
                      <a:pt x="3" y="650"/>
                    </a:lnTo>
                    <a:lnTo>
                      <a:pt x="0" y="696"/>
                    </a:lnTo>
                    <a:lnTo>
                      <a:pt x="0" y="744"/>
                    </a:lnTo>
                    <a:lnTo>
                      <a:pt x="0" y="744"/>
                    </a:lnTo>
                    <a:lnTo>
                      <a:pt x="1" y="798"/>
                    </a:lnTo>
                    <a:lnTo>
                      <a:pt x="4" y="850"/>
                    </a:lnTo>
                    <a:lnTo>
                      <a:pt x="8" y="900"/>
                    </a:lnTo>
                    <a:lnTo>
                      <a:pt x="16" y="947"/>
                    </a:lnTo>
                    <a:lnTo>
                      <a:pt x="24" y="992"/>
                    </a:lnTo>
                    <a:lnTo>
                      <a:pt x="34" y="1034"/>
                    </a:lnTo>
                    <a:lnTo>
                      <a:pt x="44" y="1075"/>
                    </a:lnTo>
                    <a:lnTo>
                      <a:pt x="57" y="1113"/>
                    </a:lnTo>
                    <a:lnTo>
                      <a:pt x="71" y="1149"/>
                    </a:lnTo>
                    <a:lnTo>
                      <a:pt x="85" y="1183"/>
                    </a:lnTo>
                    <a:lnTo>
                      <a:pt x="100" y="1215"/>
                    </a:lnTo>
                    <a:lnTo>
                      <a:pt x="115" y="1245"/>
                    </a:lnTo>
                    <a:lnTo>
                      <a:pt x="132" y="1273"/>
                    </a:lnTo>
                    <a:lnTo>
                      <a:pt x="149" y="1299"/>
                    </a:lnTo>
                    <a:lnTo>
                      <a:pt x="166" y="1324"/>
                    </a:lnTo>
                    <a:lnTo>
                      <a:pt x="184" y="1346"/>
                    </a:lnTo>
                    <a:lnTo>
                      <a:pt x="201" y="1367"/>
                    </a:lnTo>
                    <a:lnTo>
                      <a:pt x="218" y="1386"/>
                    </a:lnTo>
                    <a:lnTo>
                      <a:pt x="236" y="1403"/>
                    </a:lnTo>
                    <a:lnTo>
                      <a:pt x="252" y="1420"/>
                    </a:lnTo>
                    <a:lnTo>
                      <a:pt x="268" y="1434"/>
                    </a:lnTo>
                    <a:lnTo>
                      <a:pt x="285" y="1447"/>
                    </a:lnTo>
                    <a:lnTo>
                      <a:pt x="299" y="1458"/>
                    </a:lnTo>
                    <a:lnTo>
                      <a:pt x="313" y="1469"/>
                    </a:lnTo>
                    <a:lnTo>
                      <a:pt x="339" y="1486"/>
                    </a:lnTo>
                    <a:lnTo>
                      <a:pt x="358" y="1497"/>
                    </a:lnTo>
                    <a:lnTo>
                      <a:pt x="372" y="1504"/>
                    </a:lnTo>
                    <a:lnTo>
                      <a:pt x="380" y="1507"/>
                    </a:lnTo>
                    <a:lnTo>
                      <a:pt x="380" y="1507"/>
                    </a:lnTo>
                    <a:lnTo>
                      <a:pt x="388" y="1510"/>
                    </a:lnTo>
                    <a:lnTo>
                      <a:pt x="397" y="1511"/>
                    </a:lnTo>
                    <a:lnTo>
                      <a:pt x="436" y="1512"/>
                    </a:lnTo>
                    <a:lnTo>
                      <a:pt x="436" y="1512"/>
                    </a:lnTo>
                    <a:lnTo>
                      <a:pt x="437" y="1512"/>
                    </a:lnTo>
                    <a:lnTo>
                      <a:pt x="437" y="1512"/>
                    </a:lnTo>
                    <a:lnTo>
                      <a:pt x="471" y="1511"/>
                    </a:lnTo>
                    <a:lnTo>
                      <a:pt x="505" y="1509"/>
                    </a:lnTo>
                    <a:lnTo>
                      <a:pt x="539" y="1505"/>
                    </a:lnTo>
                    <a:lnTo>
                      <a:pt x="571" y="1500"/>
                    </a:lnTo>
                    <a:lnTo>
                      <a:pt x="604" y="1494"/>
                    </a:lnTo>
                    <a:lnTo>
                      <a:pt x="636" y="1486"/>
                    </a:lnTo>
                    <a:lnTo>
                      <a:pt x="667" y="1476"/>
                    </a:lnTo>
                    <a:lnTo>
                      <a:pt x="698" y="1465"/>
                    </a:lnTo>
                    <a:lnTo>
                      <a:pt x="728" y="1453"/>
                    </a:lnTo>
                    <a:lnTo>
                      <a:pt x="758" y="1440"/>
                    </a:lnTo>
                    <a:lnTo>
                      <a:pt x="787" y="1425"/>
                    </a:lnTo>
                    <a:lnTo>
                      <a:pt x="815" y="1409"/>
                    </a:lnTo>
                    <a:lnTo>
                      <a:pt x="842" y="1392"/>
                    </a:lnTo>
                    <a:lnTo>
                      <a:pt x="869" y="1375"/>
                    </a:lnTo>
                    <a:lnTo>
                      <a:pt x="895" y="1355"/>
                    </a:lnTo>
                    <a:lnTo>
                      <a:pt x="919" y="1335"/>
                    </a:lnTo>
                    <a:lnTo>
                      <a:pt x="944" y="1314"/>
                    </a:lnTo>
                    <a:lnTo>
                      <a:pt x="967" y="1291"/>
                    </a:lnTo>
                    <a:lnTo>
                      <a:pt x="988" y="1268"/>
                    </a:lnTo>
                    <a:lnTo>
                      <a:pt x="1010" y="1243"/>
                    </a:lnTo>
                    <a:lnTo>
                      <a:pt x="1030" y="1219"/>
                    </a:lnTo>
                    <a:lnTo>
                      <a:pt x="1050" y="1192"/>
                    </a:lnTo>
                    <a:lnTo>
                      <a:pt x="1068" y="1166"/>
                    </a:lnTo>
                    <a:lnTo>
                      <a:pt x="1084" y="1138"/>
                    </a:lnTo>
                    <a:lnTo>
                      <a:pt x="1101" y="1110"/>
                    </a:lnTo>
                    <a:lnTo>
                      <a:pt x="1115" y="1081"/>
                    </a:lnTo>
                    <a:lnTo>
                      <a:pt x="1128" y="1050"/>
                    </a:lnTo>
                    <a:lnTo>
                      <a:pt x="1140" y="1021"/>
                    </a:lnTo>
                    <a:lnTo>
                      <a:pt x="1152" y="989"/>
                    </a:lnTo>
                    <a:lnTo>
                      <a:pt x="1162" y="958"/>
                    </a:lnTo>
                    <a:lnTo>
                      <a:pt x="1170" y="925"/>
                    </a:lnTo>
                    <a:lnTo>
                      <a:pt x="1176" y="892"/>
                    </a:lnTo>
                    <a:lnTo>
                      <a:pt x="1176" y="892"/>
                    </a:lnTo>
                    <a:lnTo>
                      <a:pt x="1172" y="888"/>
                    </a:lnTo>
                    <a:lnTo>
                      <a:pt x="1167" y="884"/>
                    </a:lnTo>
                    <a:lnTo>
                      <a:pt x="1090" y="808"/>
                    </a:lnTo>
                    <a:close/>
                    <a:moveTo>
                      <a:pt x="378" y="1395"/>
                    </a:moveTo>
                    <a:lnTo>
                      <a:pt x="378" y="1395"/>
                    </a:lnTo>
                    <a:lnTo>
                      <a:pt x="354" y="1379"/>
                    </a:lnTo>
                    <a:lnTo>
                      <a:pt x="329" y="1358"/>
                    </a:lnTo>
                    <a:lnTo>
                      <a:pt x="314" y="1345"/>
                    </a:lnTo>
                    <a:lnTo>
                      <a:pt x="300" y="1332"/>
                    </a:lnTo>
                    <a:lnTo>
                      <a:pt x="286" y="1317"/>
                    </a:lnTo>
                    <a:lnTo>
                      <a:pt x="271" y="1299"/>
                    </a:lnTo>
                    <a:lnTo>
                      <a:pt x="256" y="1281"/>
                    </a:lnTo>
                    <a:lnTo>
                      <a:pt x="241" y="1261"/>
                    </a:lnTo>
                    <a:lnTo>
                      <a:pt x="226" y="1240"/>
                    </a:lnTo>
                    <a:lnTo>
                      <a:pt x="211" y="1217"/>
                    </a:lnTo>
                    <a:lnTo>
                      <a:pt x="197" y="1192"/>
                    </a:lnTo>
                    <a:lnTo>
                      <a:pt x="184" y="1166"/>
                    </a:lnTo>
                    <a:lnTo>
                      <a:pt x="171" y="1137"/>
                    </a:lnTo>
                    <a:lnTo>
                      <a:pt x="158" y="1106"/>
                    </a:lnTo>
                    <a:lnTo>
                      <a:pt x="378" y="1106"/>
                    </a:lnTo>
                    <a:lnTo>
                      <a:pt x="378" y="1395"/>
                    </a:lnTo>
                    <a:close/>
                    <a:moveTo>
                      <a:pt x="378" y="1059"/>
                    </a:moveTo>
                    <a:lnTo>
                      <a:pt x="141" y="1059"/>
                    </a:lnTo>
                    <a:lnTo>
                      <a:pt x="141" y="1059"/>
                    </a:lnTo>
                    <a:lnTo>
                      <a:pt x="133" y="1029"/>
                    </a:lnTo>
                    <a:lnTo>
                      <a:pt x="125" y="998"/>
                    </a:lnTo>
                    <a:lnTo>
                      <a:pt x="118" y="967"/>
                    </a:lnTo>
                    <a:lnTo>
                      <a:pt x="111" y="933"/>
                    </a:lnTo>
                    <a:lnTo>
                      <a:pt x="106" y="898"/>
                    </a:lnTo>
                    <a:lnTo>
                      <a:pt x="102" y="862"/>
                    </a:lnTo>
                    <a:lnTo>
                      <a:pt x="99" y="823"/>
                    </a:lnTo>
                    <a:lnTo>
                      <a:pt x="97" y="784"/>
                    </a:lnTo>
                    <a:lnTo>
                      <a:pt x="378" y="784"/>
                    </a:lnTo>
                    <a:lnTo>
                      <a:pt x="378" y="1059"/>
                    </a:lnTo>
                    <a:close/>
                    <a:moveTo>
                      <a:pt x="378" y="735"/>
                    </a:moveTo>
                    <a:lnTo>
                      <a:pt x="97" y="735"/>
                    </a:lnTo>
                    <a:lnTo>
                      <a:pt x="97" y="735"/>
                    </a:lnTo>
                    <a:lnTo>
                      <a:pt x="98" y="696"/>
                    </a:lnTo>
                    <a:lnTo>
                      <a:pt x="100" y="659"/>
                    </a:lnTo>
                    <a:lnTo>
                      <a:pt x="103" y="623"/>
                    </a:lnTo>
                    <a:lnTo>
                      <a:pt x="107" y="588"/>
                    </a:lnTo>
                    <a:lnTo>
                      <a:pt x="112" y="555"/>
                    </a:lnTo>
                    <a:lnTo>
                      <a:pt x="119" y="523"/>
                    </a:lnTo>
                    <a:lnTo>
                      <a:pt x="125" y="492"/>
                    </a:lnTo>
                    <a:lnTo>
                      <a:pt x="133" y="463"/>
                    </a:lnTo>
                    <a:lnTo>
                      <a:pt x="378" y="463"/>
                    </a:lnTo>
                    <a:lnTo>
                      <a:pt x="378" y="735"/>
                    </a:lnTo>
                    <a:close/>
                    <a:moveTo>
                      <a:pt x="473" y="784"/>
                    </a:moveTo>
                    <a:lnTo>
                      <a:pt x="738" y="784"/>
                    </a:lnTo>
                    <a:lnTo>
                      <a:pt x="738" y="784"/>
                    </a:lnTo>
                    <a:lnTo>
                      <a:pt x="737" y="824"/>
                    </a:lnTo>
                    <a:lnTo>
                      <a:pt x="733" y="862"/>
                    </a:lnTo>
                    <a:lnTo>
                      <a:pt x="728" y="898"/>
                    </a:lnTo>
                    <a:lnTo>
                      <a:pt x="723" y="933"/>
                    </a:lnTo>
                    <a:lnTo>
                      <a:pt x="717" y="967"/>
                    </a:lnTo>
                    <a:lnTo>
                      <a:pt x="710" y="998"/>
                    </a:lnTo>
                    <a:lnTo>
                      <a:pt x="703" y="1029"/>
                    </a:lnTo>
                    <a:lnTo>
                      <a:pt x="694" y="1059"/>
                    </a:lnTo>
                    <a:lnTo>
                      <a:pt x="473" y="1059"/>
                    </a:lnTo>
                    <a:lnTo>
                      <a:pt x="473" y="784"/>
                    </a:lnTo>
                    <a:close/>
                    <a:moveTo>
                      <a:pt x="473" y="1378"/>
                    </a:moveTo>
                    <a:lnTo>
                      <a:pt x="473" y="1106"/>
                    </a:lnTo>
                    <a:lnTo>
                      <a:pt x="677" y="1106"/>
                    </a:lnTo>
                    <a:lnTo>
                      <a:pt x="677" y="1106"/>
                    </a:lnTo>
                    <a:lnTo>
                      <a:pt x="665" y="1134"/>
                    </a:lnTo>
                    <a:lnTo>
                      <a:pt x="654" y="1159"/>
                    </a:lnTo>
                    <a:lnTo>
                      <a:pt x="642" y="1184"/>
                    </a:lnTo>
                    <a:lnTo>
                      <a:pt x="628" y="1206"/>
                    </a:lnTo>
                    <a:lnTo>
                      <a:pt x="615" y="1228"/>
                    </a:lnTo>
                    <a:lnTo>
                      <a:pt x="602" y="1248"/>
                    </a:lnTo>
                    <a:lnTo>
                      <a:pt x="588" y="1267"/>
                    </a:lnTo>
                    <a:lnTo>
                      <a:pt x="574" y="1284"/>
                    </a:lnTo>
                    <a:lnTo>
                      <a:pt x="561" y="1299"/>
                    </a:lnTo>
                    <a:lnTo>
                      <a:pt x="547" y="1315"/>
                    </a:lnTo>
                    <a:lnTo>
                      <a:pt x="534" y="1328"/>
                    </a:lnTo>
                    <a:lnTo>
                      <a:pt x="521" y="1340"/>
                    </a:lnTo>
                    <a:lnTo>
                      <a:pt x="496" y="1360"/>
                    </a:lnTo>
                    <a:lnTo>
                      <a:pt x="473" y="1378"/>
                    </a:lnTo>
                    <a:lnTo>
                      <a:pt x="473" y="1378"/>
                    </a:lnTo>
                    <a:close/>
                    <a:moveTo>
                      <a:pt x="605" y="1393"/>
                    </a:moveTo>
                    <a:lnTo>
                      <a:pt x="605" y="1393"/>
                    </a:lnTo>
                    <a:lnTo>
                      <a:pt x="628" y="1369"/>
                    </a:lnTo>
                    <a:lnTo>
                      <a:pt x="652" y="1342"/>
                    </a:lnTo>
                    <a:lnTo>
                      <a:pt x="675" y="1311"/>
                    </a:lnTo>
                    <a:lnTo>
                      <a:pt x="699" y="1278"/>
                    </a:lnTo>
                    <a:lnTo>
                      <a:pt x="710" y="1259"/>
                    </a:lnTo>
                    <a:lnTo>
                      <a:pt x="721" y="1240"/>
                    </a:lnTo>
                    <a:lnTo>
                      <a:pt x="731" y="1221"/>
                    </a:lnTo>
                    <a:lnTo>
                      <a:pt x="743" y="1199"/>
                    </a:lnTo>
                    <a:lnTo>
                      <a:pt x="753" y="1178"/>
                    </a:lnTo>
                    <a:lnTo>
                      <a:pt x="762" y="1155"/>
                    </a:lnTo>
                    <a:lnTo>
                      <a:pt x="771" y="1131"/>
                    </a:lnTo>
                    <a:lnTo>
                      <a:pt x="780" y="1106"/>
                    </a:lnTo>
                    <a:lnTo>
                      <a:pt x="990" y="1106"/>
                    </a:lnTo>
                    <a:lnTo>
                      <a:pt x="990" y="1106"/>
                    </a:lnTo>
                    <a:lnTo>
                      <a:pt x="973" y="1132"/>
                    </a:lnTo>
                    <a:lnTo>
                      <a:pt x="956" y="1157"/>
                    </a:lnTo>
                    <a:lnTo>
                      <a:pt x="936" y="1181"/>
                    </a:lnTo>
                    <a:lnTo>
                      <a:pt x="916" y="1204"/>
                    </a:lnTo>
                    <a:lnTo>
                      <a:pt x="895" y="1226"/>
                    </a:lnTo>
                    <a:lnTo>
                      <a:pt x="872" y="1247"/>
                    </a:lnTo>
                    <a:lnTo>
                      <a:pt x="850" y="1267"/>
                    </a:lnTo>
                    <a:lnTo>
                      <a:pt x="825" y="1286"/>
                    </a:lnTo>
                    <a:lnTo>
                      <a:pt x="801" y="1303"/>
                    </a:lnTo>
                    <a:lnTo>
                      <a:pt x="775" y="1320"/>
                    </a:lnTo>
                    <a:lnTo>
                      <a:pt x="749" y="1335"/>
                    </a:lnTo>
                    <a:lnTo>
                      <a:pt x="721" y="1349"/>
                    </a:lnTo>
                    <a:lnTo>
                      <a:pt x="694" y="1362"/>
                    </a:lnTo>
                    <a:lnTo>
                      <a:pt x="664" y="1374"/>
                    </a:lnTo>
                    <a:lnTo>
                      <a:pt x="636" y="1384"/>
                    </a:lnTo>
                    <a:lnTo>
                      <a:pt x="605" y="1393"/>
                    </a:lnTo>
                    <a:lnTo>
                      <a:pt x="605" y="139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35" name="Freeform 246"/>
              <p:cNvSpPr>
                <a:spLocks/>
              </p:cNvSpPr>
              <p:nvPr/>
            </p:nvSpPr>
            <p:spPr bwMode="auto">
              <a:xfrm>
                <a:off x="8327232" y="4452938"/>
                <a:ext cx="120650" cy="327025"/>
              </a:xfrm>
              <a:custGeom>
                <a:avLst/>
                <a:gdLst>
                  <a:gd name="T0" fmla="*/ 529 w 529"/>
                  <a:gd name="T1" fmla="*/ 0 h 1446"/>
                  <a:gd name="T2" fmla="*/ 473 w 529"/>
                  <a:gd name="T3" fmla="*/ 21 h 1446"/>
                  <a:gd name="T4" fmla="*/ 418 w 529"/>
                  <a:gd name="T5" fmla="*/ 46 h 1446"/>
                  <a:gd name="T6" fmla="*/ 367 w 529"/>
                  <a:gd name="T7" fmla="*/ 75 h 1446"/>
                  <a:gd name="T8" fmla="*/ 317 w 529"/>
                  <a:gd name="T9" fmla="*/ 107 h 1446"/>
                  <a:gd name="T10" fmla="*/ 271 w 529"/>
                  <a:gd name="T11" fmla="*/ 144 h 1446"/>
                  <a:gd name="T12" fmla="*/ 227 w 529"/>
                  <a:gd name="T13" fmla="*/ 184 h 1446"/>
                  <a:gd name="T14" fmla="*/ 186 w 529"/>
                  <a:gd name="T15" fmla="*/ 227 h 1446"/>
                  <a:gd name="T16" fmla="*/ 150 w 529"/>
                  <a:gd name="T17" fmla="*/ 273 h 1446"/>
                  <a:gd name="T18" fmla="*/ 116 w 529"/>
                  <a:gd name="T19" fmla="*/ 321 h 1446"/>
                  <a:gd name="T20" fmla="*/ 86 w 529"/>
                  <a:gd name="T21" fmla="*/ 374 h 1446"/>
                  <a:gd name="T22" fmla="*/ 61 w 529"/>
                  <a:gd name="T23" fmla="*/ 427 h 1446"/>
                  <a:gd name="T24" fmla="*/ 40 w 529"/>
                  <a:gd name="T25" fmla="*/ 483 h 1446"/>
                  <a:gd name="T26" fmla="*/ 23 w 529"/>
                  <a:gd name="T27" fmla="*/ 541 h 1446"/>
                  <a:gd name="T28" fmla="*/ 10 w 529"/>
                  <a:gd name="T29" fmla="*/ 601 h 1446"/>
                  <a:gd name="T30" fmla="*/ 3 w 529"/>
                  <a:gd name="T31" fmla="*/ 662 h 1446"/>
                  <a:gd name="T32" fmla="*/ 0 w 529"/>
                  <a:gd name="T33" fmla="*/ 725 h 1446"/>
                  <a:gd name="T34" fmla="*/ 1 w 529"/>
                  <a:gd name="T35" fmla="*/ 757 h 1446"/>
                  <a:gd name="T36" fmla="*/ 6 w 529"/>
                  <a:gd name="T37" fmla="*/ 817 h 1446"/>
                  <a:gd name="T38" fmla="*/ 16 w 529"/>
                  <a:gd name="T39" fmla="*/ 877 h 1446"/>
                  <a:gd name="T40" fmla="*/ 30 w 529"/>
                  <a:gd name="T41" fmla="*/ 936 h 1446"/>
                  <a:gd name="T42" fmla="*/ 50 w 529"/>
                  <a:gd name="T43" fmla="*/ 992 h 1446"/>
                  <a:gd name="T44" fmla="*/ 73 w 529"/>
                  <a:gd name="T45" fmla="*/ 1046 h 1446"/>
                  <a:gd name="T46" fmla="*/ 101 w 529"/>
                  <a:gd name="T47" fmla="*/ 1098 h 1446"/>
                  <a:gd name="T48" fmla="*/ 132 w 529"/>
                  <a:gd name="T49" fmla="*/ 1148 h 1446"/>
                  <a:gd name="T50" fmla="*/ 167 w 529"/>
                  <a:gd name="T51" fmla="*/ 1195 h 1446"/>
                  <a:gd name="T52" fmla="*/ 206 w 529"/>
                  <a:gd name="T53" fmla="*/ 1239 h 1446"/>
                  <a:gd name="T54" fmla="*/ 248 w 529"/>
                  <a:gd name="T55" fmla="*/ 1280 h 1446"/>
                  <a:gd name="T56" fmla="*/ 291 w 529"/>
                  <a:gd name="T57" fmla="*/ 1318 h 1446"/>
                  <a:gd name="T58" fmla="*/ 338 w 529"/>
                  <a:gd name="T59" fmla="*/ 1353 h 1446"/>
                  <a:gd name="T60" fmla="*/ 388 w 529"/>
                  <a:gd name="T61" fmla="*/ 1384 h 1446"/>
                  <a:gd name="T62" fmla="*/ 440 w 529"/>
                  <a:gd name="T63" fmla="*/ 1411 h 1446"/>
                  <a:gd name="T64" fmla="*/ 494 w 529"/>
                  <a:gd name="T65" fmla="*/ 1435 h 1446"/>
                  <a:gd name="T66" fmla="*/ 522 w 529"/>
                  <a:gd name="T67" fmla="*/ 1446 h 1446"/>
                  <a:gd name="T68" fmla="*/ 460 w 529"/>
                  <a:gd name="T69" fmla="*/ 1377 h 1446"/>
                  <a:gd name="T70" fmla="*/ 404 w 529"/>
                  <a:gd name="T71" fmla="*/ 1303 h 1446"/>
                  <a:gd name="T72" fmla="*/ 354 w 529"/>
                  <a:gd name="T73" fmla="*/ 1220 h 1446"/>
                  <a:gd name="T74" fmla="*/ 311 w 529"/>
                  <a:gd name="T75" fmla="*/ 1132 h 1446"/>
                  <a:gd name="T76" fmla="*/ 284 w 529"/>
                  <a:gd name="T77" fmla="*/ 1062 h 1446"/>
                  <a:gd name="T78" fmla="*/ 269 w 529"/>
                  <a:gd name="T79" fmla="*/ 1014 h 1446"/>
                  <a:gd name="T80" fmla="*/ 256 w 529"/>
                  <a:gd name="T81" fmla="*/ 965 h 1446"/>
                  <a:gd name="T82" fmla="*/ 246 w 529"/>
                  <a:gd name="T83" fmla="*/ 914 h 1446"/>
                  <a:gd name="T84" fmla="*/ 237 w 529"/>
                  <a:gd name="T85" fmla="*/ 863 h 1446"/>
                  <a:gd name="T86" fmla="*/ 232 w 529"/>
                  <a:gd name="T87" fmla="*/ 811 h 1446"/>
                  <a:gd name="T88" fmla="*/ 229 w 529"/>
                  <a:gd name="T89" fmla="*/ 758 h 1446"/>
                  <a:gd name="T90" fmla="*/ 229 w 529"/>
                  <a:gd name="T91" fmla="*/ 731 h 1446"/>
                  <a:gd name="T92" fmla="*/ 230 w 529"/>
                  <a:gd name="T93" fmla="*/ 675 h 1446"/>
                  <a:gd name="T94" fmla="*/ 234 w 529"/>
                  <a:gd name="T95" fmla="*/ 621 h 1446"/>
                  <a:gd name="T96" fmla="*/ 241 w 529"/>
                  <a:gd name="T97" fmla="*/ 567 h 1446"/>
                  <a:gd name="T98" fmla="*/ 251 w 529"/>
                  <a:gd name="T99" fmla="*/ 515 h 1446"/>
                  <a:gd name="T100" fmla="*/ 262 w 529"/>
                  <a:gd name="T101" fmla="*/ 464 h 1446"/>
                  <a:gd name="T102" fmla="*/ 276 w 529"/>
                  <a:gd name="T103" fmla="*/ 414 h 1446"/>
                  <a:gd name="T104" fmla="*/ 292 w 529"/>
                  <a:gd name="T105" fmla="*/ 365 h 1446"/>
                  <a:gd name="T106" fmla="*/ 311 w 529"/>
                  <a:gd name="T107" fmla="*/ 317 h 1446"/>
                  <a:gd name="T108" fmla="*/ 331 w 529"/>
                  <a:gd name="T109" fmla="*/ 272 h 1446"/>
                  <a:gd name="T110" fmla="*/ 354 w 529"/>
                  <a:gd name="T111" fmla="*/ 228 h 1446"/>
                  <a:gd name="T112" fmla="*/ 379 w 529"/>
                  <a:gd name="T113" fmla="*/ 185 h 1446"/>
                  <a:gd name="T114" fmla="*/ 406 w 529"/>
                  <a:gd name="T115" fmla="*/ 144 h 1446"/>
                  <a:gd name="T116" fmla="*/ 434 w 529"/>
                  <a:gd name="T117" fmla="*/ 105 h 1446"/>
                  <a:gd name="T118" fmla="*/ 464 w 529"/>
                  <a:gd name="T119" fmla="*/ 69 h 1446"/>
                  <a:gd name="T120" fmla="*/ 495 w 529"/>
                  <a:gd name="T121" fmla="*/ 33 h 1446"/>
                  <a:gd name="T122" fmla="*/ 529 w 529"/>
                  <a:gd name="T123"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9" h="1446">
                    <a:moveTo>
                      <a:pt x="529" y="0"/>
                    </a:moveTo>
                    <a:lnTo>
                      <a:pt x="529" y="0"/>
                    </a:lnTo>
                    <a:lnTo>
                      <a:pt x="500" y="10"/>
                    </a:lnTo>
                    <a:lnTo>
                      <a:pt x="473" y="21"/>
                    </a:lnTo>
                    <a:lnTo>
                      <a:pt x="445" y="33"/>
                    </a:lnTo>
                    <a:lnTo>
                      <a:pt x="418" y="46"/>
                    </a:lnTo>
                    <a:lnTo>
                      <a:pt x="392" y="59"/>
                    </a:lnTo>
                    <a:lnTo>
                      <a:pt x="367" y="75"/>
                    </a:lnTo>
                    <a:lnTo>
                      <a:pt x="341" y="91"/>
                    </a:lnTo>
                    <a:lnTo>
                      <a:pt x="317" y="107"/>
                    </a:lnTo>
                    <a:lnTo>
                      <a:pt x="293" y="126"/>
                    </a:lnTo>
                    <a:lnTo>
                      <a:pt x="271" y="144"/>
                    </a:lnTo>
                    <a:lnTo>
                      <a:pt x="249" y="163"/>
                    </a:lnTo>
                    <a:lnTo>
                      <a:pt x="227" y="184"/>
                    </a:lnTo>
                    <a:lnTo>
                      <a:pt x="207" y="205"/>
                    </a:lnTo>
                    <a:lnTo>
                      <a:pt x="186" y="227"/>
                    </a:lnTo>
                    <a:lnTo>
                      <a:pt x="168" y="249"/>
                    </a:lnTo>
                    <a:lnTo>
                      <a:pt x="150" y="273"/>
                    </a:lnTo>
                    <a:lnTo>
                      <a:pt x="132" y="297"/>
                    </a:lnTo>
                    <a:lnTo>
                      <a:pt x="116" y="321"/>
                    </a:lnTo>
                    <a:lnTo>
                      <a:pt x="101" y="347"/>
                    </a:lnTo>
                    <a:lnTo>
                      <a:pt x="86" y="374"/>
                    </a:lnTo>
                    <a:lnTo>
                      <a:pt x="73" y="400"/>
                    </a:lnTo>
                    <a:lnTo>
                      <a:pt x="61" y="427"/>
                    </a:lnTo>
                    <a:lnTo>
                      <a:pt x="50" y="455"/>
                    </a:lnTo>
                    <a:lnTo>
                      <a:pt x="40" y="483"/>
                    </a:lnTo>
                    <a:lnTo>
                      <a:pt x="30" y="512"/>
                    </a:lnTo>
                    <a:lnTo>
                      <a:pt x="23" y="541"/>
                    </a:lnTo>
                    <a:lnTo>
                      <a:pt x="16" y="571"/>
                    </a:lnTo>
                    <a:lnTo>
                      <a:pt x="10" y="601"/>
                    </a:lnTo>
                    <a:lnTo>
                      <a:pt x="6" y="632"/>
                    </a:lnTo>
                    <a:lnTo>
                      <a:pt x="3" y="662"/>
                    </a:lnTo>
                    <a:lnTo>
                      <a:pt x="1" y="694"/>
                    </a:lnTo>
                    <a:lnTo>
                      <a:pt x="0" y="725"/>
                    </a:lnTo>
                    <a:lnTo>
                      <a:pt x="0" y="725"/>
                    </a:lnTo>
                    <a:lnTo>
                      <a:pt x="1" y="757"/>
                    </a:lnTo>
                    <a:lnTo>
                      <a:pt x="3" y="788"/>
                    </a:lnTo>
                    <a:lnTo>
                      <a:pt x="6" y="817"/>
                    </a:lnTo>
                    <a:lnTo>
                      <a:pt x="10" y="848"/>
                    </a:lnTo>
                    <a:lnTo>
                      <a:pt x="16" y="877"/>
                    </a:lnTo>
                    <a:lnTo>
                      <a:pt x="23" y="907"/>
                    </a:lnTo>
                    <a:lnTo>
                      <a:pt x="30" y="936"/>
                    </a:lnTo>
                    <a:lnTo>
                      <a:pt x="40" y="964"/>
                    </a:lnTo>
                    <a:lnTo>
                      <a:pt x="50" y="992"/>
                    </a:lnTo>
                    <a:lnTo>
                      <a:pt x="61" y="1019"/>
                    </a:lnTo>
                    <a:lnTo>
                      <a:pt x="73" y="1046"/>
                    </a:lnTo>
                    <a:lnTo>
                      <a:pt x="86" y="1072"/>
                    </a:lnTo>
                    <a:lnTo>
                      <a:pt x="101" y="1098"/>
                    </a:lnTo>
                    <a:lnTo>
                      <a:pt x="116" y="1123"/>
                    </a:lnTo>
                    <a:lnTo>
                      <a:pt x="132" y="1148"/>
                    </a:lnTo>
                    <a:lnTo>
                      <a:pt x="150" y="1171"/>
                    </a:lnTo>
                    <a:lnTo>
                      <a:pt x="167" y="1195"/>
                    </a:lnTo>
                    <a:lnTo>
                      <a:pt x="186" y="1217"/>
                    </a:lnTo>
                    <a:lnTo>
                      <a:pt x="206" y="1239"/>
                    </a:lnTo>
                    <a:lnTo>
                      <a:pt x="226" y="1260"/>
                    </a:lnTo>
                    <a:lnTo>
                      <a:pt x="248" y="1280"/>
                    </a:lnTo>
                    <a:lnTo>
                      <a:pt x="269" y="1300"/>
                    </a:lnTo>
                    <a:lnTo>
                      <a:pt x="291" y="1318"/>
                    </a:lnTo>
                    <a:lnTo>
                      <a:pt x="315" y="1335"/>
                    </a:lnTo>
                    <a:lnTo>
                      <a:pt x="338" y="1353"/>
                    </a:lnTo>
                    <a:lnTo>
                      <a:pt x="363" y="1369"/>
                    </a:lnTo>
                    <a:lnTo>
                      <a:pt x="388" y="1384"/>
                    </a:lnTo>
                    <a:lnTo>
                      <a:pt x="414" y="1398"/>
                    </a:lnTo>
                    <a:lnTo>
                      <a:pt x="440" y="1411"/>
                    </a:lnTo>
                    <a:lnTo>
                      <a:pt x="467" y="1423"/>
                    </a:lnTo>
                    <a:lnTo>
                      <a:pt x="494" y="1435"/>
                    </a:lnTo>
                    <a:lnTo>
                      <a:pt x="522" y="1446"/>
                    </a:lnTo>
                    <a:lnTo>
                      <a:pt x="522" y="1446"/>
                    </a:lnTo>
                    <a:lnTo>
                      <a:pt x="490" y="1412"/>
                    </a:lnTo>
                    <a:lnTo>
                      <a:pt x="460" y="1377"/>
                    </a:lnTo>
                    <a:lnTo>
                      <a:pt x="431" y="1341"/>
                    </a:lnTo>
                    <a:lnTo>
                      <a:pt x="404" y="1303"/>
                    </a:lnTo>
                    <a:lnTo>
                      <a:pt x="377" y="1262"/>
                    </a:lnTo>
                    <a:lnTo>
                      <a:pt x="354" y="1220"/>
                    </a:lnTo>
                    <a:lnTo>
                      <a:pt x="331" y="1177"/>
                    </a:lnTo>
                    <a:lnTo>
                      <a:pt x="311" y="1132"/>
                    </a:lnTo>
                    <a:lnTo>
                      <a:pt x="292" y="1086"/>
                    </a:lnTo>
                    <a:lnTo>
                      <a:pt x="284" y="1062"/>
                    </a:lnTo>
                    <a:lnTo>
                      <a:pt x="276" y="1039"/>
                    </a:lnTo>
                    <a:lnTo>
                      <a:pt x="269" y="1014"/>
                    </a:lnTo>
                    <a:lnTo>
                      <a:pt x="262" y="990"/>
                    </a:lnTo>
                    <a:lnTo>
                      <a:pt x="256" y="965"/>
                    </a:lnTo>
                    <a:lnTo>
                      <a:pt x="251" y="940"/>
                    </a:lnTo>
                    <a:lnTo>
                      <a:pt x="246" y="914"/>
                    </a:lnTo>
                    <a:lnTo>
                      <a:pt x="241" y="889"/>
                    </a:lnTo>
                    <a:lnTo>
                      <a:pt x="237" y="863"/>
                    </a:lnTo>
                    <a:lnTo>
                      <a:pt x="234" y="837"/>
                    </a:lnTo>
                    <a:lnTo>
                      <a:pt x="232" y="811"/>
                    </a:lnTo>
                    <a:lnTo>
                      <a:pt x="230" y="785"/>
                    </a:lnTo>
                    <a:lnTo>
                      <a:pt x="229" y="758"/>
                    </a:lnTo>
                    <a:lnTo>
                      <a:pt x="229" y="731"/>
                    </a:lnTo>
                    <a:lnTo>
                      <a:pt x="229" y="731"/>
                    </a:lnTo>
                    <a:lnTo>
                      <a:pt x="229" y="703"/>
                    </a:lnTo>
                    <a:lnTo>
                      <a:pt x="230" y="675"/>
                    </a:lnTo>
                    <a:lnTo>
                      <a:pt x="232" y="648"/>
                    </a:lnTo>
                    <a:lnTo>
                      <a:pt x="234" y="621"/>
                    </a:lnTo>
                    <a:lnTo>
                      <a:pt x="237" y="595"/>
                    </a:lnTo>
                    <a:lnTo>
                      <a:pt x="241" y="567"/>
                    </a:lnTo>
                    <a:lnTo>
                      <a:pt x="246" y="542"/>
                    </a:lnTo>
                    <a:lnTo>
                      <a:pt x="251" y="515"/>
                    </a:lnTo>
                    <a:lnTo>
                      <a:pt x="256" y="490"/>
                    </a:lnTo>
                    <a:lnTo>
                      <a:pt x="262" y="464"/>
                    </a:lnTo>
                    <a:lnTo>
                      <a:pt x="269" y="439"/>
                    </a:lnTo>
                    <a:lnTo>
                      <a:pt x="276" y="414"/>
                    </a:lnTo>
                    <a:lnTo>
                      <a:pt x="284" y="390"/>
                    </a:lnTo>
                    <a:lnTo>
                      <a:pt x="292" y="365"/>
                    </a:lnTo>
                    <a:lnTo>
                      <a:pt x="302" y="341"/>
                    </a:lnTo>
                    <a:lnTo>
                      <a:pt x="311" y="317"/>
                    </a:lnTo>
                    <a:lnTo>
                      <a:pt x="321" y="295"/>
                    </a:lnTo>
                    <a:lnTo>
                      <a:pt x="331" y="272"/>
                    </a:lnTo>
                    <a:lnTo>
                      <a:pt x="342" y="250"/>
                    </a:lnTo>
                    <a:lnTo>
                      <a:pt x="354" y="228"/>
                    </a:lnTo>
                    <a:lnTo>
                      <a:pt x="366" y="206"/>
                    </a:lnTo>
                    <a:lnTo>
                      <a:pt x="379" y="185"/>
                    </a:lnTo>
                    <a:lnTo>
                      <a:pt x="391" y="164"/>
                    </a:lnTo>
                    <a:lnTo>
                      <a:pt x="406" y="144"/>
                    </a:lnTo>
                    <a:lnTo>
                      <a:pt x="419" y="125"/>
                    </a:lnTo>
                    <a:lnTo>
                      <a:pt x="434" y="105"/>
                    </a:lnTo>
                    <a:lnTo>
                      <a:pt x="448" y="87"/>
                    </a:lnTo>
                    <a:lnTo>
                      <a:pt x="464" y="69"/>
                    </a:lnTo>
                    <a:lnTo>
                      <a:pt x="479" y="50"/>
                    </a:lnTo>
                    <a:lnTo>
                      <a:pt x="495" y="33"/>
                    </a:lnTo>
                    <a:lnTo>
                      <a:pt x="512" y="17"/>
                    </a:lnTo>
                    <a:lnTo>
                      <a:pt x="529" y="0"/>
                    </a:lnTo>
                    <a:lnTo>
                      <a:pt x="52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36" name="Freeform 247"/>
              <p:cNvSpPr>
                <a:spLocks noEditPoints="1"/>
              </p:cNvSpPr>
              <p:nvPr/>
            </p:nvSpPr>
            <p:spPr bwMode="auto">
              <a:xfrm>
                <a:off x="8498682" y="4395788"/>
                <a:ext cx="249238" cy="247650"/>
              </a:xfrm>
              <a:custGeom>
                <a:avLst/>
                <a:gdLst>
                  <a:gd name="T0" fmla="*/ 842 w 1096"/>
                  <a:gd name="T1" fmla="*/ 566 h 1096"/>
                  <a:gd name="T2" fmla="*/ 863 w 1096"/>
                  <a:gd name="T3" fmla="*/ 455 h 1096"/>
                  <a:gd name="T4" fmla="*/ 859 w 1096"/>
                  <a:gd name="T5" fmla="*/ 366 h 1096"/>
                  <a:gd name="T6" fmla="*/ 829 w 1096"/>
                  <a:gd name="T7" fmla="*/ 264 h 1096"/>
                  <a:gd name="T8" fmla="*/ 777 w 1096"/>
                  <a:gd name="T9" fmla="*/ 174 h 1096"/>
                  <a:gd name="T10" fmla="*/ 706 w 1096"/>
                  <a:gd name="T11" fmla="*/ 99 h 1096"/>
                  <a:gd name="T12" fmla="*/ 619 w 1096"/>
                  <a:gd name="T13" fmla="*/ 43 h 1096"/>
                  <a:gd name="T14" fmla="*/ 518 w 1096"/>
                  <a:gd name="T15" fmla="*/ 9 h 1096"/>
                  <a:gd name="T16" fmla="*/ 432 w 1096"/>
                  <a:gd name="T17" fmla="*/ 0 h 1096"/>
                  <a:gd name="T18" fmla="*/ 324 w 1096"/>
                  <a:gd name="T19" fmla="*/ 13 h 1096"/>
                  <a:gd name="T20" fmla="*/ 227 w 1096"/>
                  <a:gd name="T21" fmla="*/ 52 h 1096"/>
                  <a:gd name="T22" fmla="*/ 142 w 1096"/>
                  <a:gd name="T23" fmla="*/ 112 h 1096"/>
                  <a:gd name="T24" fmla="*/ 74 w 1096"/>
                  <a:gd name="T25" fmla="*/ 191 h 1096"/>
                  <a:gd name="T26" fmla="*/ 27 w 1096"/>
                  <a:gd name="T27" fmla="*/ 284 h 1096"/>
                  <a:gd name="T28" fmla="*/ 2 w 1096"/>
                  <a:gd name="T29" fmla="*/ 388 h 1096"/>
                  <a:gd name="T30" fmla="*/ 2 w 1096"/>
                  <a:gd name="T31" fmla="*/ 476 h 1096"/>
                  <a:gd name="T32" fmla="*/ 27 w 1096"/>
                  <a:gd name="T33" fmla="*/ 581 h 1096"/>
                  <a:gd name="T34" fmla="*/ 74 w 1096"/>
                  <a:gd name="T35" fmla="*/ 673 h 1096"/>
                  <a:gd name="T36" fmla="*/ 142 w 1096"/>
                  <a:gd name="T37" fmla="*/ 751 h 1096"/>
                  <a:gd name="T38" fmla="*/ 227 w 1096"/>
                  <a:gd name="T39" fmla="*/ 811 h 1096"/>
                  <a:gd name="T40" fmla="*/ 324 w 1096"/>
                  <a:gd name="T41" fmla="*/ 850 h 1096"/>
                  <a:gd name="T42" fmla="*/ 432 w 1096"/>
                  <a:gd name="T43" fmla="*/ 864 h 1096"/>
                  <a:gd name="T44" fmla="*/ 524 w 1096"/>
                  <a:gd name="T45" fmla="*/ 854 h 1096"/>
                  <a:gd name="T46" fmla="*/ 833 w 1096"/>
                  <a:gd name="T47" fmla="*/ 1051 h 1096"/>
                  <a:gd name="T48" fmla="*/ 884 w 1096"/>
                  <a:gd name="T49" fmla="*/ 1084 h 1096"/>
                  <a:gd name="T50" fmla="*/ 942 w 1096"/>
                  <a:gd name="T51" fmla="*/ 1096 h 1096"/>
                  <a:gd name="T52" fmla="*/ 1013 w 1096"/>
                  <a:gd name="T53" fmla="*/ 1078 h 1096"/>
                  <a:gd name="T54" fmla="*/ 1061 w 1096"/>
                  <a:gd name="T55" fmla="*/ 1039 h 1096"/>
                  <a:gd name="T56" fmla="*/ 1093 w 1096"/>
                  <a:gd name="T57" fmla="*/ 971 h 1096"/>
                  <a:gd name="T58" fmla="*/ 1093 w 1096"/>
                  <a:gd name="T59" fmla="*/ 912 h 1096"/>
                  <a:gd name="T60" fmla="*/ 1061 w 1096"/>
                  <a:gd name="T61" fmla="*/ 845 h 1096"/>
                  <a:gd name="T62" fmla="*/ 417 w 1096"/>
                  <a:gd name="T63" fmla="*/ 712 h 1096"/>
                  <a:gd name="T64" fmla="*/ 348 w 1096"/>
                  <a:gd name="T65" fmla="*/ 700 h 1096"/>
                  <a:gd name="T66" fmla="*/ 287 w 1096"/>
                  <a:gd name="T67" fmla="*/ 672 h 1096"/>
                  <a:gd name="T68" fmla="*/ 234 w 1096"/>
                  <a:gd name="T69" fmla="*/ 631 h 1096"/>
                  <a:gd name="T70" fmla="*/ 192 w 1096"/>
                  <a:gd name="T71" fmla="*/ 578 h 1096"/>
                  <a:gd name="T72" fmla="*/ 164 w 1096"/>
                  <a:gd name="T73" fmla="*/ 515 h 1096"/>
                  <a:gd name="T74" fmla="*/ 151 w 1096"/>
                  <a:gd name="T75" fmla="*/ 446 h 1096"/>
                  <a:gd name="T76" fmla="*/ 154 w 1096"/>
                  <a:gd name="T77" fmla="*/ 389 h 1096"/>
                  <a:gd name="T78" fmla="*/ 174 w 1096"/>
                  <a:gd name="T79" fmla="*/ 323 h 1096"/>
                  <a:gd name="T80" fmla="*/ 207 w 1096"/>
                  <a:gd name="T81" fmla="*/ 264 h 1096"/>
                  <a:gd name="T82" fmla="*/ 253 w 1096"/>
                  <a:gd name="T83" fmla="*/ 215 h 1096"/>
                  <a:gd name="T84" fmla="*/ 310 w 1096"/>
                  <a:gd name="T85" fmla="*/ 179 h 1096"/>
                  <a:gd name="T86" fmla="*/ 376 w 1096"/>
                  <a:gd name="T87" fmla="*/ 156 h 1096"/>
                  <a:gd name="T88" fmla="*/ 432 w 1096"/>
                  <a:gd name="T89" fmla="*/ 151 h 1096"/>
                  <a:gd name="T90" fmla="*/ 502 w 1096"/>
                  <a:gd name="T91" fmla="*/ 160 h 1096"/>
                  <a:gd name="T92" fmla="*/ 565 w 1096"/>
                  <a:gd name="T93" fmla="*/ 185 h 1096"/>
                  <a:gd name="T94" fmla="*/ 620 w 1096"/>
                  <a:gd name="T95" fmla="*/ 224 h 1096"/>
                  <a:gd name="T96" fmla="*/ 665 w 1096"/>
                  <a:gd name="T97" fmla="*/ 275 h 1096"/>
                  <a:gd name="T98" fmla="*/ 696 w 1096"/>
                  <a:gd name="T99" fmla="*/ 336 h 1096"/>
                  <a:gd name="T100" fmla="*/ 712 w 1096"/>
                  <a:gd name="T101" fmla="*/ 403 h 1096"/>
                  <a:gd name="T102" fmla="*/ 712 w 1096"/>
                  <a:gd name="T103" fmla="*/ 460 h 1096"/>
                  <a:gd name="T104" fmla="*/ 696 w 1096"/>
                  <a:gd name="T105" fmla="*/ 529 h 1096"/>
                  <a:gd name="T106" fmla="*/ 665 w 1096"/>
                  <a:gd name="T107" fmla="*/ 589 h 1096"/>
                  <a:gd name="T108" fmla="*/ 620 w 1096"/>
                  <a:gd name="T109" fmla="*/ 640 h 1096"/>
                  <a:gd name="T110" fmla="*/ 565 w 1096"/>
                  <a:gd name="T111" fmla="*/ 679 h 1096"/>
                  <a:gd name="T112" fmla="*/ 502 w 1096"/>
                  <a:gd name="T113" fmla="*/ 704 h 1096"/>
                  <a:gd name="T114" fmla="*/ 432 w 1096"/>
                  <a:gd name="T115" fmla="*/ 713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6" h="1096">
                    <a:moveTo>
                      <a:pt x="1051" y="833"/>
                    </a:moveTo>
                    <a:lnTo>
                      <a:pt x="825" y="608"/>
                    </a:lnTo>
                    <a:lnTo>
                      <a:pt x="825" y="608"/>
                    </a:lnTo>
                    <a:lnTo>
                      <a:pt x="835" y="588"/>
                    </a:lnTo>
                    <a:lnTo>
                      <a:pt x="842" y="566"/>
                    </a:lnTo>
                    <a:lnTo>
                      <a:pt x="849" y="545"/>
                    </a:lnTo>
                    <a:lnTo>
                      <a:pt x="854" y="523"/>
                    </a:lnTo>
                    <a:lnTo>
                      <a:pt x="858" y="501"/>
                    </a:lnTo>
                    <a:lnTo>
                      <a:pt x="861" y="479"/>
                    </a:lnTo>
                    <a:lnTo>
                      <a:pt x="863" y="455"/>
                    </a:lnTo>
                    <a:lnTo>
                      <a:pt x="864" y="432"/>
                    </a:lnTo>
                    <a:lnTo>
                      <a:pt x="864" y="432"/>
                    </a:lnTo>
                    <a:lnTo>
                      <a:pt x="863" y="409"/>
                    </a:lnTo>
                    <a:lnTo>
                      <a:pt x="862" y="388"/>
                    </a:lnTo>
                    <a:lnTo>
                      <a:pt x="859" y="366"/>
                    </a:lnTo>
                    <a:lnTo>
                      <a:pt x="855" y="345"/>
                    </a:lnTo>
                    <a:lnTo>
                      <a:pt x="850" y="324"/>
                    </a:lnTo>
                    <a:lnTo>
                      <a:pt x="845" y="303"/>
                    </a:lnTo>
                    <a:lnTo>
                      <a:pt x="838" y="284"/>
                    </a:lnTo>
                    <a:lnTo>
                      <a:pt x="829" y="264"/>
                    </a:lnTo>
                    <a:lnTo>
                      <a:pt x="821" y="245"/>
                    </a:lnTo>
                    <a:lnTo>
                      <a:pt x="812" y="227"/>
                    </a:lnTo>
                    <a:lnTo>
                      <a:pt x="801" y="208"/>
                    </a:lnTo>
                    <a:lnTo>
                      <a:pt x="790" y="191"/>
                    </a:lnTo>
                    <a:lnTo>
                      <a:pt x="777" y="174"/>
                    </a:lnTo>
                    <a:lnTo>
                      <a:pt x="765" y="157"/>
                    </a:lnTo>
                    <a:lnTo>
                      <a:pt x="752" y="142"/>
                    </a:lnTo>
                    <a:lnTo>
                      <a:pt x="738" y="127"/>
                    </a:lnTo>
                    <a:lnTo>
                      <a:pt x="722" y="112"/>
                    </a:lnTo>
                    <a:lnTo>
                      <a:pt x="706" y="99"/>
                    </a:lnTo>
                    <a:lnTo>
                      <a:pt x="690" y="86"/>
                    </a:lnTo>
                    <a:lnTo>
                      <a:pt x="673" y="74"/>
                    </a:lnTo>
                    <a:lnTo>
                      <a:pt x="656" y="62"/>
                    </a:lnTo>
                    <a:lnTo>
                      <a:pt x="638" y="52"/>
                    </a:lnTo>
                    <a:lnTo>
                      <a:pt x="619" y="43"/>
                    </a:lnTo>
                    <a:lnTo>
                      <a:pt x="600" y="34"/>
                    </a:lnTo>
                    <a:lnTo>
                      <a:pt x="581" y="27"/>
                    </a:lnTo>
                    <a:lnTo>
                      <a:pt x="560" y="20"/>
                    </a:lnTo>
                    <a:lnTo>
                      <a:pt x="540" y="13"/>
                    </a:lnTo>
                    <a:lnTo>
                      <a:pt x="518" y="9"/>
                    </a:lnTo>
                    <a:lnTo>
                      <a:pt x="498" y="5"/>
                    </a:lnTo>
                    <a:lnTo>
                      <a:pt x="476" y="2"/>
                    </a:lnTo>
                    <a:lnTo>
                      <a:pt x="454" y="0"/>
                    </a:lnTo>
                    <a:lnTo>
                      <a:pt x="432" y="0"/>
                    </a:lnTo>
                    <a:lnTo>
                      <a:pt x="432" y="0"/>
                    </a:lnTo>
                    <a:lnTo>
                      <a:pt x="409" y="0"/>
                    </a:lnTo>
                    <a:lnTo>
                      <a:pt x="388" y="2"/>
                    </a:lnTo>
                    <a:lnTo>
                      <a:pt x="367" y="5"/>
                    </a:lnTo>
                    <a:lnTo>
                      <a:pt x="345" y="9"/>
                    </a:lnTo>
                    <a:lnTo>
                      <a:pt x="324" y="13"/>
                    </a:lnTo>
                    <a:lnTo>
                      <a:pt x="303" y="20"/>
                    </a:lnTo>
                    <a:lnTo>
                      <a:pt x="284" y="27"/>
                    </a:lnTo>
                    <a:lnTo>
                      <a:pt x="265" y="34"/>
                    </a:lnTo>
                    <a:lnTo>
                      <a:pt x="245" y="43"/>
                    </a:lnTo>
                    <a:lnTo>
                      <a:pt x="227" y="52"/>
                    </a:lnTo>
                    <a:lnTo>
                      <a:pt x="208" y="62"/>
                    </a:lnTo>
                    <a:lnTo>
                      <a:pt x="191" y="74"/>
                    </a:lnTo>
                    <a:lnTo>
                      <a:pt x="174" y="86"/>
                    </a:lnTo>
                    <a:lnTo>
                      <a:pt x="157" y="99"/>
                    </a:lnTo>
                    <a:lnTo>
                      <a:pt x="142" y="112"/>
                    </a:lnTo>
                    <a:lnTo>
                      <a:pt x="127" y="127"/>
                    </a:lnTo>
                    <a:lnTo>
                      <a:pt x="113" y="142"/>
                    </a:lnTo>
                    <a:lnTo>
                      <a:pt x="99" y="157"/>
                    </a:lnTo>
                    <a:lnTo>
                      <a:pt x="86" y="174"/>
                    </a:lnTo>
                    <a:lnTo>
                      <a:pt x="74" y="191"/>
                    </a:lnTo>
                    <a:lnTo>
                      <a:pt x="63" y="208"/>
                    </a:lnTo>
                    <a:lnTo>
                      <a:pt x="52" y="227"/>
                    </a:lnTo>
                    <a:lnTo>
                      <a:pt x="43" y="245"/>
                    </a:lnTo>
                    <a:lnTo>
                      <a:pt x="34" y="264"/>
                    </a:lnTo>
                    <a:lnTo>
                      <a:pt x="27" y="284"/>
                    </a:lnTo>
                    <a:lnTo>
                      <a:pt x="20" y="303"/>
                    </a:lnTo>
                    <a:lnTo>
                      <a:pt x="14" y="324"/>
                    </a:lnTo>
                    <a:lnTo>
                      <a:pt x="10" y="345"/>
                    </a:lnTo>
                    <a:lnTo>
                      <a:pt x="6" y="366"/>
                    </a:lnTo>
                    <a:lnTo>
                      <a:pt x="2" y="388"/>
                    </a:lnTo>
                    <a:lnTo>
                      <a:pt x="1" y="409"/>
                    </a:lnTo>
                    <a:lnTo>
                      <a:pt x="0" y="432"/>
                    </a:lnTo>
                    <a:lnTo>
                      <a:pt x="0" y="432"/>
                    </a:lnTo>
                    <a:lnTo>
                      <a:pt x="1" y="454"/>
                    </a:lnTo>
                    <a:lnTo>
                      <a:pt x="2" y="476"/>
                    </a:lnTo>
                    <a:lnTo>
                      <a:pt x="6" y="498"/>
                    </a:lnTo>
                    <a:lnTo>
                      <a:pt x="10" y="518"/>
                    </a:lnTo>
                    <a:lnTo>
                      <a:pt x="14" y="540"/>
                    </a:lnTo>
                    <a:lnTo>
                      <a:pt x="20" y="560"/>
                    </a:lnTo>
                    <a:lnTo>
                      <a:pt x="27" y="581"/>
                    </a:lnTo>
                    <a:lnTo>
                      <a:pt x="34" y="600"/>
                    </a:lnTo>
                    <a:lnTo>
                      <a:pt x="43" y="619"/>
                    </a:lnTo>
                    <a:lnTo>
                      <a:pt x="52" y="638"/>
                    </a:lnTo>
                    <a:lnTo>
                      <a:pt x="63" y="656"/>
                    </a:lnTo>
                    <a:lnTo>
                      <a:pt x="74" y="673"/>
                    </a:lnTo>
                    <a:lnTo>
                      <a:pt x="86" y="690"/>
                    </a:lnTo>
                    <a:lnTo>
                      <a:pt x="99" y="706"/>
                    </a:lnTo>
                    <a:lnTo>
                      <a:pt x="113" y="722"/>
                    </a:lnTo>
                    <a:lnTo>
                      <a:pt x="127" y="737"/>
                    </a:lnTo>
                    <a:lnTo>
                      <a:pt x="142" y="751"/>
                    </a:lnTo>
                    <a:lnTo>
                      <a:pt x="157" y="765"/>
                    </a:lnTo>
                    <a:lnTo>
                      <a:pt x="174" y="777"/>
                    </a:lnTo>
                    <a:lnTo>
                      <a:pt x="191" y="790"/>
                    </a:lnTo>
                    <a:lnTo>
                      <a:pt x="208" y="801"/>
                    </a:lnTo>
                    <a:lnTo>
                      <a:pt x="227" y="811"/>
                    </a:lnTo>
                    <a:lnTo>
                      <a:pt x="245" y="821"/>
                    </a:lnTo>
                    <a:lnTo>
                      <a:pt x="265" y="829"/>
                    </a:lnTo>
                    <a:lnTo>
                      <a:pt x="284" y="838"/>
                    </a:lnTo>
                    <a:lnTo>
                      <a:pt x="303" y="844"/>
                    </a:lnTo>
                    <a:lnTo>
                      <a:pt x="324" y="850"/>
                    </a:lnTo>
                    <a:lnTo>
                      <a:pt x="345" y="855"/>
                    </a:lnTo>
                    <a:lnTo>
                      <a:pt x="367" y="859"/>
                    </a:lnTo>
                    <a:lnTo>
                      <a:pt x="388" y="861"/>
                    </a:lnTo>
                    <a:lnTo>
                      <a:pt x="409" y="863"/>
                    </a:lnTo>
                    <a:lnTo>
                      <a:pt x="432" y="864"/>
                    </a:lnTo>
                    <a:lnTo>
                      <a:pt x="432" y="864"/>
                    </a:lnTo>
                    <a:lnTo>
                      <a:pt x="455" y="863"/>
                    </a:lnTo>
                    <a:lnTo>
                      <a:pt x="479" y="861"/>
                    </a:lnTo>
                    <a:lnTo>
                      <a:pt x="501" y="858"/>
                    </a:lnTo>
                    <a:lnTo>
                      <a:pt x="524" y="854"/>
                    </a:lnTo>
                    <a:lnTo>
                      <a:pt x="545" y="848"/>
                    </a:lnTo>
                    <a:lnTo>
                      <a:pt x="566" y="842"/>
                    </a:lnTo>
                    <a:lnTo>
                      <a:pt x="588" y="835"/>
                    </a:lnTo>
                    <a:lnTo>
                      <a:pt x="608" y="825"/>
                    </a:lnTo>
                    <a:lnTo>
                      <a:pt x="833" y="1051"/>
                    </a:lnTo>
                    <a:lnTo>
                      <a:pt x="833" y="1051"/>
                    </a:lnTo>
                    <a:lnTo>
                      <a:pt x="845" y="1061"/>
                    </a:lnTo>
                    <a:lnTo>
                      <a:pt x="857" y="1070"/>
                    </a:lnTo>
                    <a:lnTo>
                      <a:pt x="870" y="1078"/>
                    </a:lnTo>
                    <a:lnTo>
                      <a:pt x="884" y="1084"/>
                    </a:lnTo>
                    <a:lnTo>
                      <a:pt x="898" y="1090"/>
                    </a:lnTo>
                    <a:lnTo>
                      <a:pt x="912" y="1093"/>
                    </a:lnTo>
                    <a:lnTo>
                      <a:pt x="927" y="1095"/>
                    </a:lnTo>
                    <a:lnTo>
                      <a:pt x="942" y="1096"/>
                    </a:lnTo>
                    <a:lnTo>
                      <a:pt x="942" y="1096"/>
                    </a:lnTo>
                    <a:lnTo>
                      <a:pt x="957" y="1095"/>
                    </a:lnTo>
                    <a:lnTo>
                      <a:pt x="971" y="1093"/>
                    </a:lnTo>
                    <a:lnTo>
                      <a:pt x="986" y="1090"/>
                    </a:lnTo>
                    <a:lnTo>
                      <a:pt x="1000" y="1084"/>
                    </a:lnTo>
                    <a:lnTo>
                      <a:pt x="1013" y="1078"/>
                    </a:lnTo>
                    <a:lnTo>
                      <a:pt x="1026" y="1070"/>
                    </a:lnTo>
                    <a:lnTo>
                      <a:pt x="1039" y="1061"/>
                    </a:lnTo>
                    <a:lnTo>
                      <a:pt x="1051" y="1051"/>
                    </a:lnTo>
                    <a:lnTo>
                      <a:pt x="1051" y="1051"/>
                    </a:lnTo>
                    <a:lnTo>
                      <a:pt x="1061" y="1039"/>
                    </a:lnTo>
                    <a:lnTo>
                      <a:pt x="1070" y="1026"/>
                    </a:lnTo>
                    <a:lnTo>
                      <a:pt x="1078" y="1013"/>
                    </a:lnTo>
                    <a:lnTo>
                      <a:pt x="1084" y="1000"/>
                    </a:lnTo>
                    <a:lnTo>
                      <a:pt x="1090" y="986"/>
                    </a:lnTo>
                    <a:lnTo>
                      <a:pt x="1093" y="971"/>
                    </a:lnTo>
                    <a:lnTo>
                      <a:pt x="1095" y="956"/>
                    </a:lnTo>
                    <a:lnTo>
                      <a:pt x="1096" y="942"/>
                    </a:lnTo>
                    <a:lnTo>
                      <a:pt x="1096" y="942"/>
                    </a:lnTo>
                    <a:lnTo>
                      <a:pt x="1095" y="927"/>
                    </a:lnTo>
                    <a:lnTo>
                      <a:pt x="1093" y="912"/>
                    </a:lnTo>
                    <a:lnTo>
                      <a:pt x="1090" y="898"/>
                    </a:lnTo>
                    <a:lnTo>
                      <a:pt x="1084" y="884"/>
                    </a:lnTo>
                    <a:lnTo>
                      <a:pt x="1078" y="870"/>
                    </a:lnTo>
                    <a:lnTo>
                      <a:pt x="1070" y="857"/>
                    </a:lnTo>
                    <a:lnTo>
                      <a:pt x="1061" y="845"/>
                    </a:lnTo>
                    <a:lnTo>
                      <a:pt x="1051" y="833"/>
                    </a:lnTo>
                    <a:lnTo>
                      <a:pt x="1051" y="833"/>
                    </a:lnTo>
                    <a:close/>
                    <a:moveTo>
                      <a:pt x="432" y="713"/>
                    </a:moveTo>
                    <a:lnTo>
                      <a:pt x="432" y="713"/>
                    </a:lnTo>
                    <a:lnTo>
                      <a:pt x="417" y="712"/>
                    </a:lnTo>
                    <a:lnTo>
                      <a:pt x="403" y="711"/>
                    </a:lnTo>
                    <a:lnTo>
                      <a:pt x="389" y="709"/>
                    </a:lnTo>
                    <a:lnTo>
                      <a:pt x="376" y="707"/>
                    </a:lnTo>
                    <a:lnTo>
                      <a:pt x="361" y="704"/>
                    </a:lnTo>
                    <a:lnTo>
                      <a:pt x="348" y="700"/>
                    </a:lnTo>
                    <a:lnTo>
                      <a:pt x="336" y="696"/>
                    </a:lnTo>
                    <a:lnTo>
                      <a:pt x="323" y="691"/>
                    </a:lnTo>
                    <a:lnTo>
                      <a:pt x="310" y="685"/>
                    </a:lnTo>
                    <a:lnTo>
                      <a:pt x="298" y="679"/>
                    </a:lnTo>
                    <a:lnTo>
                      <a:pt x="287" y="672"/>
                    </a:lnTo>
                    <a:lnTo>
                      <a:pt x="275" y="664"/>
                    </a:lnTo>
                    <a:lnTo>
                      <a:pt x="265" y="657"/>
                    </a:lnTo>
                    <a:lnTo>
                      <a:pt x="253" y="649"/>
                    </a:lnTo>
                    <a:lnTo>
                      <a:pt x="243" y="640"/>
                    </a:lnTo>
                    <a:lnTo>
                      <a:pt x="234" y="631"/>
                    </a:lnTo>
                    <a:lnTo>
                      <a:pt x="225" y="620"/>
                    </a:lnTo>
                    <a:lnTo>
                      <a:pt x="216" y="610"/>
                    </a:lnTo>
                    <a:lnTo>
                      <a:pt x="207" y="600"/>
                    </a:lnTo>
                    <a:lnTo>
                      <a:pt x="199" y="589"/>
                    </a:lnTo>
                    <a:lnTo>
                      <a:pt x="192" y="578"/>
                    </a:lnTo>
                    <a:lnTo>
                      <a:pt x="185" y="565"/>
                    </a:lnTo>
                    <a:lnTo>
                      <a:pt x="179" y="553"/>
                    </a:lnTo>
                    <a:lnTo>
                      <a:pt x="174" y="541"/>
                    </a:lnTo>
                    <a:lnTo>
                      <a:pt x="169" y="529"/>
                    </a:lnTo>
                    <a:lnTo>
                      <a:pt x="164" y="515"/>
                    </a:lnTo>
                    <a:lnTo>
                      <a:pt x="161" y="502"/>
                    </a:lnTo>
                    <a:lnTo>
                      <a:pt x="156" y="489"/>
                    </a:lnTo>
                    <a:lnTo>
                      <a:pt x="154" y="475"/>
                    </a:lnTo>
                    <a:lnTo>
                      <a:pt x="152" y="460"/>
                    </a:lnTo>
                    <a:lnTo>
                      <a:pt x="151" y="446"/>
                    </a:lnTo>
                    <a:lnTo>
                      <a:pt x="151" y="432"/>
                    </a:lnTo>
                    <a:lnTo>
                      <a:pt x="151" y="432"/>
                    </a:lnTo>
                    <a:lnTo>
                      <a:pt x="151" y="417"/>
                    </a:lnTo>
                    <a:lnTo>
                      <a:pt x="152" y="403"/>
                    </a:lnTo>
                    <a:lnTo>
                      <a:pt x="154" y="389"/>
                    </a:lnTo>
                    <a:lnTo>
                      <a:pt x="156" y="376"/>
                    </a:lnTo>
                    <a:lnTo>
                      <a:pt x="161" y="361"/>
                    </a:lnTo>
                    <a:lnTo>
                      <a:pt x="164" y="348"/>
                    </a:lnTo>
                    <a:lnTo>
                      <a:pt x="169" y="336"/>
                    </a:lnTo>
                    <a:lnTo>
                      <a:pt x="174" y="323"/>
                    </a:lnTo>
                    <a:lnTo>
                      <a:pt x="179" y="310"/>
                    </a:lnTo>
                    <a:lnTo>
                      <a:pt x="185" y="298"/>
                    </a:lnTo>
                    <a:lnTo>
                      <a:pt x="192" y="287"/>
                    </a:lnTo>
                    <a:lnTo>
                      <a:pt x="199" y="275"/>
                    </a:lnTo>
                    <a:lnTo>
                      <a:pt x="207" y="264"/>
                    </a:lnTo>
                    <a:lnTo>
                      <a:pt x="216" y="253"/>
                    </a:lnTo>
                    <a:lnTo>
                      <a:pt x="225" y="243"/>
                    </a:lnTo>
                    <a:lnTo>
                      <a:pt x="234" y="234"/>
                    </a:lnTo>
                    <a:lnTo>
                      <a:pt x="243" y="224"/>
                    </a:lnTo>
                    <a:lnTo>
                      <a:pt x="253" y="215"/>
                    </a:lnTo>
                    <a:lnTo>
                      <a:pt x="265" y="207"/>
                    </a:lnTo>
                    <a:lnTo>
                      <a:pt x="275" y="199"/>
                    </a:lnTo>
                    <a:lnTo>
                      <a:pt x="287" y="192"/>
                    </a:lnTo>
                    <a:lnTo>
                      <a:pt x="298" y="185"/>
                    </a:lnTo>
                    <a:lnTo>
                      <a:pt x="310" y="179"/>
                    </a:lnTo>
                    <a:lnTo>
                      <a:pt x="323" y="174"/>
                    </a:lnTo>
                    <a:lnTo>
                      <a:pt x="336" y="169"/>
                    </a:lnTo>
                    <a:lnTo>
                      <a:pt x="348" y="163"/>
                    </a:lnTo>
                    <a:lnTo>
                      <a:pt x="361" y="160"/>
                    </a:lnTo>
                    <a:lnTo>
                      <a:pt x="376" y="156"/>
                    </a:lnTo>
                    <a:lnTo>
                      <a:pt x="389" y="154"/>
                    </a:lnTo>
                    <a:lnTo>
                      <a:pt x="403" y="152"/>
                    </a:lnTo>
                    <a:lnTo>
                      <a:pt x="417" y="151"/>
                    </a:lnTo>
                    <a:lnTo>
                      <a:pt x="432" y="151"/>
                    </a:lnTo>
                    <a:lnTo>
                      <a:pt x="432" y="151"/>
                    </a:lnTo>
                    <a:lnTo>
                      <a:pt x="446" y="151"/>
                    </a:lnTo>
                    <a:lnTo>
                      <a:pt x="460" y="152"/>
                    </a:lnTo>
                    <a:lnTo>
                      <a:pt x="475" y="154"/>
                    </a:lnTo>
                    <a:lnTo>
                      <a:pt x="489" y="156"/>
                    </a:lnTo>
                    <a:lnTo>
                      <a:pt x="502" y="160"/>
                    </a:lnTo>
                    <a:lnTo>
                      <a:pt x="515" y="163"/>
                    </a:lnTo>
                    <a:lnTo>
                      <a:pt x="529" y="169"/>
                    </a:lnTo>
                    <a:lnTo>
                      <a:pt x="541" y="174"/>
                    </a:lnTo>
                    <a:lnTo>
                      <a:pt x="554" y="179"/>
                    </a:lnTo>
                    <a:lnTo>
                      <a:pt x="565" y="185"/>
                    </a:lnTo>
                    <a:lnTo>
                      <a:pt x="578" y="192"/>
                    </a:lnTo>
                    <a:lnTo>
                      <a:pt x="589" y="199"/>
                    </a:lnTo>
                    <a:lnTo>
                      <a:pt x="600" y="207"/>
                    </a:lnTo>
                    <a:lnTo>
                      <a:pt x="610" y="215"/>
                    </a:lnTo>
                    <a:lnTo>
                      <a:pt x="620" y="224"/>
                    </a:lnTo>
                    <a:lnTo>
                      <a:pt x="631" y="234"/>
                    </a:lnTo>
                    <a:lnTo>
                      <a:pt x="640" y="243"/>
                    </a:lnTo>
                    <a:lnTo>
                      <a:pt x="649" y="253"/>
                    </a:lnTo>
                    <a:lnTo>
                      <a:pt x="657" y="264"/>
                    </a:lnTo>
                    <a:lnTo>
                      <a:pt x="665" y="275"/>
                    </a:lnTo>
                    <a:lnTo>
                      <a:pt x="672" y="287"/>
                    </a:lnTo>
                    <a:lnTo>
                      <a:pt x="680" y="298"/>
                    </a:lnTo>
                    <a:lnTo>
                      <a:pt x="686" y="310"/>
                    </a:lnTo>
                    <a:lnTo>
                      <a:pt x="691" y="323"/>
                    </a:lnTo>
                    <a:lnTo>
                      <a:pt x="696" y="336"/>
                    </a:lnTo>
                    <a:lnTo>
                      <a:pt x="701" y="348"/>
                    </a:lnTo>
                    <a:lnTo>
                      <a:pt x="704" y="361"/>
                    </a:lnTo>
                    <a:lnTo>
                      <a:pt x="707" y="376"/>
                    </a:lnTo>
                    <a:lnTo>
                      <a:pt x="710" y="389"/>
                    </a:lnTo>
                    <a:lnTo>
                      <a:pt x="712" y="403"/>
                    </a:lnTo>
                    <a:lnTo>
                      <a:pt x="713" y="417"/>
                    </a:lnTo>
                    <a:lnTo>
                      <a:pt x="713" y="432"/>
                    </a:lnTo>
                    <a:lnTo>
                      <a:pt x="713" y="432"/>
                    </a:lnTo>
                    <a:lnTo>
                      <a:pt x="713" y="446"/>
                    </a:lnTo>
                    <a:lnTo>
                      <a:pt x="712" y="460"/>
                    </a:lnTo>
                    <a:lnTo>
                      <a:pt x="710" y="475"/>
                    </a:lnTo>
                    <a:lnTo>
                      <a:pt x="707" y="489"/>
                    </a:lnTo>
                    <a:lnTo>
                      <a:pt x="704" y="502"/>
                    </a:lnTo>
                    <a:lnTo>
                      <a:pt x="701" y="515"/>
                    </a:lnTo>
                    <a:lnTo>
                      <a:pt x="696" y="529"/>
                    </a:lnTo>
                    <a:lnTo>
                      <a:pt x="691" y="541"/>
                    </a:lnTo>
                    <a:lnTo>
                      <a:pt x="686" y="553"/>
                    </a:lnTo>
                    <a:lnTo>
                      <a:pt x="680" y="565"/>
                    </a:lnTo>
                    <a:lnTo>
                      <a:pt x="672" y="578"/>
                    </a:lnTo>
                    <a:lnTo>
                      <a:pt x="665" y="589"/>
                    </a:lnTo>
                    <a:lnTo>
                      <a:pt x="657" y="600"/>
                    </a:lnTo>
                    <a:lnTo>
                      <a:pt x="649" y="610"/>
                    </a:lnTo>
                    <a:lnTo>
                      <a:pt x="640" y="620"/>
                    </a:lnTo>
                    <a:lnTo>
                      <a:pt x="631" y="631"/>
                    </a:lnTo>
                    <a:lnTo>
                      <a:pt x="620" y="640"/>
                    </a:lnTo>
                    <a:lnTo>
                      <a:pt x="610" y="649"/>
                    </a:lnTo>
                    <a:lnTo>
                      <a:pt x="600" y="657"/>
                    </a:lnTo>
                    <a:lnTo>
                      <a:pt x="589" y="664"/>
                    </a:lnTo>
                    <a:lnTo>
                      <a:pt x="578" y="672"/>
                    </a:lnTo>
                    <a:lnTo>
                      <a:pt x="565" y="679"/>
                    </a:lnTo>
                    <a:lnTo>
                      <a:pt x="554" y="685"/>
                    </a:lnTo>
                    <a:lnTo>
                      <a:pt x="541" y="691"/>
                    </a:lnTo>
                    <a:lnTo>
                      <a:pt x="529" y="696"/>
                    </a:lnTo>
                    <a:lnTo>
                      <a:pt x="515" y="700"/>
                    </a:lnTo>
                    <a:lnTo>
                      <a:pt x="502" y="704"/>
                    </a:lnTo>
                    <a:lnTo>
                      <a:pt x="489" y="707"/>
                    </a:lnTo>
                    <a:lnTo>
                      <a:pt x="475" y="709"/>
                    </a:lnTo>
                    <a:lnTo>
                      <a:pt x="460" y="711"/>
                    </a:lnTo>
                    <a:lnTo>
                      <a:pt x="446" y="712"/>
                    </a:lnTo>
                    <a:lnTo>
                      <a:pt x="432" y="713"/>
                    </a:lnTo>
                    <a:lnTo>
                      <a:pt x="432" y="7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grpSp>
        <p:grpSp>
          <p:nvGrpSpPr>
            <p:cNvPr id="37" name="図形グループ 36"/>
            <p:cNvGrpSpPr/>
            <p:nvPr/>
          </p:nvGrpSpPr>
          <p:grpSpPr>
            <a:xfrm>
              <a:off x="6596930" y="158760"/>
              <a:ext cx="1167047" cy="1167667"/>
              <a:chOff x="6527188" y="1873634"/>
              <a:chExt cx="1167047" cy="1167667"/>
            </a:xfrm>
          </p:grpSpPr>
          <p:sp>
            <p:nvSpPr>
              <p:cNvPr id="38" name="Oval 190"/>
              <p:cNvSpPr/>
              <p:nvPr/>
            </p:nvSpPr>
            <p:spPr>
              <a:xfrm>
                <a:off x="6597083" y="1929762"/>
                <a:ext cx="1044348" cy="1044348"/>
              </a:xfrm>
              <a:prstGeom prst="ellipse">
                <a:avLst/>
              </a:prstGeom>
              <a:blipFill dpi="0" rotWithShape="1">
                <a:blip r:embed="rId3" cstate="screen">
                  <a:alphaModFix amt="15000"/>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39" name="ドーナツ 38"/>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spTree>
    <p:extLst>
      <p:ext uri="{BB962C8B-B14F-4D97-AF65-F5344CB8AC3E}">
        <p14:creationId xmlns:p14="http://schemas.microsoft.com/office/powerpoint/2010/main" val="3958763264"/>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64794" y="1603742"/>
            <a:ext cx="4411118" cy="2827140"/>
          </a:xfrm>
        </p:spPr>
        <p:txBody>
          <a:bodyPr/>
          <a:lstStyle/>
          <a:p>
            <a:r>
              <a:rPr lang="en-US" altLang="ja-JP" dirty="0" smtClean="0"/>
              <a:t>AMP</a:t>
            </a:r>
            <a:r>
              <a:rPr lang="ja-JP" altLang="en-US" dirty="0" smtClean="0"/>
              <a:t>はファイル判定時にクラウドへハッシュを送信します</a:t>
            </a:r>
            <a:endParaRPr lang="en-US" altLang="ja-JP" dirty="0" smtClean="0"/>
          </a:p>
          <a:p>
            <a:r>
              <a:rPr lang="ja-JP" altLang="en-US" dirty="0" smtClean="0"/>
              <a:t>クラウド上に集約されたハッシュ情報から以下の条件に該当するファイルを注意対象ファイルとして表示します</a:t>
            </a:r>
            <a:endParaRPr lang="en-US" altLang="ja-JP" dirty="0" smtClean="0"/>
          </a:p>
          <a:p>
            <a:pPr lvl="1"/>
            <a:r>
              <a:rPr lang="en-US" altLang="ja-JP" dirty="0" smtClean="0"/>
              <a:t>10</a:t>
            </a:r>
            <a:r>
              <a:rPr lang="ja-JP" altLang="en-US" dirty="0" smtClean="0"/>
              <a:t>台未満でしか実行されていない</a:t>
            </a:r>
            <a:r>
              <a:rPr lang="en-US" altLang="ja-JP" dirty="0" smtClean="0"/>
              <a:t>EXE</a:t>
            </a:r>
            <a:r>
              <a:rPr lang="ja-JP" altLang="en-US" dirty="0" smtClean="0"/>
              <a:t>ファイル</a:t>
            </a:r>
            <a:endParaRPr lang="en-US" altLang="ja-JP" dirty="0" smtClean="0"/>
          </a:p>
          <a:p>
            <a:pPr lvl="1"/>
            <a:r>
              <a:rPr lang="en-US" altLang="ja-JP" dirty="0" smtClean="0"/>
              <a:t>4</a:t>
            </a:r>
            <a:r>
              <a:rPr lang="ja-JP" altLang="en-US" dirty="0" smtClean="0"/>
              <a:t>時間毎に見直し</a:t>
            </a:r>
            <a:endParaRPr lang="en-US" altLang="ja-JP" dirty="0" smtClean="0"/>
          </a:p>
        </p:txBody>
      </p:sp>
      <p:sp>
        <p:nvSpPr>
          <p:cNvPr id="4" name="Title 3"/>
          <p:cNvSpPr>
            <a:spLocks noGrp="1"/>
          </p:cNvSpPr>
          <p:nvPr>
            <p:ph type="title"/>
          </p:nvPr>
        </p:nvSpPr>
        <p:spPr/>
        <p:txBody>
          <a:bodyPr/>
          <a:lstStyle/>
          <a:p>
            <a:r>
              <a:rPr lang="ja-JP" altLang="en-US" spc="-150" dirty="0" smtClean="0"/>
              <a:t>普及度（</a:t>
            </a:r>
            <a:r>
              <a:rPr lang="en-US" altLang="ja-JP" spc="-150" dirty="0" smtClean="0"/>
              <a:t>Prevalence</a:t>
            </a:r>
            <a:r>
              <a:rPr lang="ja-JP" altLang="en-US" spc="-150" dirty="0" smtClean="0"/>
              <a:t>）</a:t>
            </a:r>
            <a:endParaRPr lang="en-US" spc="-150" dirty="0"/>
          </a:p>
        </p:txBody>
      </p:sp>
      <p:grpSp>
        <p:nvGrpSpPr>
          <p:cNvPr id="15" name="図形グループ 14"/>
          <p:cNvGrpSpPr/>
          <p:nvPr/>
        </p:nvGrpSpPr>
        <p:grpSpPr>
          <a:xfrm>
            <a:off x="8100000" y="70510"/>
            <a:ext cx="1004805" cy="1267958"/>
            <a:chOff x="8014082" y="70510"/>
            <a:chExt cx="1004805" cy="1267958"/>
          </a:xfrm>
        </p:grpSpPr>
        <p:pic>
          <p:nvPicPr>
            <p:cNvPr id="31" name="図 30"/>
            <p:cNvPicPr>
              <a:picLocks noChangeAspect="1"/>
            </p:cNvPicPr>
            <p:nvPr/>
          </p:nvPicPr>
          <p:blipFill>
            <a:blip r:embed="rId2"/>
            <a:stretch>
              <a:fillRect/>
            </a:stretch>
          </p:blipFill>
          <p:spPr>
            <a:xfrm>
              <a:off x="8014082" y="70510"/>
              <a:ext cx="979786" cy="1267958"/>
            </a:xfrm>
            <a:prstGeom prst="rect">
              <a:avLst/>
            </a:prstGeom>
          </p:spPr>
        </p:pic>
        <p:sp>
          <p:nvSpPr>
            <p:cNvPr id="32" name="正方形/長方形 31"/>
            <p:cNvSpPr/>
            <p:nvPr/>
          </p:nvSpPr>
          <p:spPr>
            <a:xfrm>
              <a:off x="8561687" y="912815"/>
              <a:ext cx="457200" cy="42565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grpSp>
        <p:nvGrpSpPr>
          <p:cNvPr id="14" name="図形グループ 13"/>
          <p:cNvGrpSpPr/>
          <p:nvPr/>
        </p:nvGrpSpPr>
        <p:grpSpPr>
          <a:xfrm>
            <a:off x="6732000" y="180000"/>
            <a:ext cx="1167047" cy="1167667"/>
            <a:chOff x="6596930" y="158760"/>
            <a:chExt cx="1167047" cy="1167667"/>
          </a:xfrm>
        </p:grpSpPr>
        <p:grpSp>
          <p:nvGrpSpPr>
            <p:cNvPr id="33" name="Group 169"/>
            <p:cNvGrpSpPr>
              <a:grpSpLocks noChangeAspect="1"/>
            </p:cNvGrpSpPr>
            <p:nvPr/>
          </p:nvGrpSpPr>
          <p:grpSpPr>
            <a:xfrm>
              <a:off x="7013576" y="533202"/>
              <a:ext cx="434669" cy="406784"/>
              <a:chOff x="8327232" y="4395788"/>
              <a:chExt cx="420688" cy="393700"/>
            </a:xfrm>
            <a:solidFill>
              <a:schemeClr val="accent4"/>
            </a:solidFill>
          </p:grpSpPr>
          <p:sp>
            <p:nvSpPr>
              <p:cNvPr id="34" name="Freeform 245"/>
              <p:cNvSpPr>
                <a:spLocks noEditPoints="1"/>
              </p:cNvSpPr>
              <p:nvPr/>
            </p:nvSpPr>
            <p:spPr bwMode="auto">
              <a:xfrm>
                <a:off x="8403432" y="4446588"/>
                <a:ext cx="266700" cy="342900"/>
              </a:xfrm>
              <a:custGeom>
                <a:avLst/>
                <a:gdLst>
                  <a:gd name="T0" fmla="*/ 1074 w 1176"/>
                  <a:gd name="T1" fmla="*/ 908 h 1512"/>
                  <a:gd name="T2" fmla="*/ 1017 w 1176"/>
                  <a:gd name="T3" fmla="*/ 1062 h 1512"/>
                  <a:gd name="T4" fmla="*/ 796 w 1176"/>
                  <a:gd name="T5" fmla="*/ 1059 h 1512"/>
                  <a:gd name="T6" fmla="*/ 826 w 1176"/>
                  <a:gd name="T7" fmla="*/ 896 h 1512"/>
                  <a:gd name="T8" fmla="*/ 1018 w 1176"/>
                  <a:gd name="T9" fmla="*/ 735 h 1512"/>
                  <a:gd name="T10" fmla="*/ 810 w 1176"/>
                  <a:gd name="T11" fmla="*/ 733 h 1512"/>
                  <a:gd name="T12" fmla="*/ 739 w 1176"/>
                  <a:gd name="T13" fmla="*/ 735 h 1512"/>
                  <a:gd name="T14" fmla="*/ 443 w 1176"/>
                  <a:gd name="T15" fmla="*/ 537 h 1512"/>
                  <a:gd name="T16" fmla="*/ 379 w 1176"/>
                  <a:gd name="T17" fmla="*/ 436 h 1512"/>
                  <a:gd name="T18" fmla="*/ 166 w 1176"/>
                  <a:gd name="T19" fmla="*/ 365 h 1512"/>
                  <a:gd name="T20" fmla="*/ 223 w 1176"/>
                  <a:gd name="T21" fmla="*/ 262 h 1512"/>
                  <a:gd name="T22" fmla="*/ 283 w 1176"/>
                  <a:gd name="T23" fmla="*/ 185 h 1512"/>
                  <a:gd name="T24" fmla="*/ 335 w 1176"/>
                  <a:gd name="T25" fmla="*/ 105 h 1512"/>
                  <a:gd name="T26" fmla="*/ 360 w 1176"/>
                  <a:gd name="T27" fmla="*/ 17 h 1512"/>
                  <a:gd name="T28" fmla="*/ 302 w 1176"/>
                  <a:gd name="T29" fmla="*/ 39 h 1512"/>
                  <a:gd name="T30" fmla="*/ 214 w 1176"/>
                  <a:gd name="T31" fmla="*/ 117 h 1512"/>
                  <a:gd name="T32" fmla="*/ 137 w 1176"/>
                  <a:gd name="T33" fmla="*/ 215 h 1512"/>
                  <a:gd name="T34" fmla="*/ 69 w 1176"/>
                  <a:gd name="T35" fmla="*/ 350 h 1512"/>
                  <a:gd name="T36" fmla="*/ 19 w 1176"/>
                  <a:gd name="T37" fmla="*/ 524 h 1512"/>
                  <a:gd name="T38" fmla="*/ 0 w 1176"/>
                  <a:gd name="T39" fmla="*/ 744 h 1512"/>
                  <a:gd name="T40" fmla="*/ 16 w 1176"/>
                  <a:gd name="T41" fmla="*/ 947 h 1512"/>
                  <a:gd name="T42" fmla="*/ 71 w 1176"/>
                  <a:gd name="T43" fmla="*/ 1149 h 1512"/>
                  <a:gd name="T44" fmla="*/ 149 w 1176"/>
                  <a:gd name="T45" fmla="*/ 1299 h 1512"/>
                  <a:gd name="T46" fmla="*/ 236 w 1176"/>
                  <a:gd name="T47" fmla="*/ 1403 h 1512"/>
                  <a:gd name="T48" fmla="*/ 313 w 1176"/>
                  <a:gd name="T49" fmla="*/ 1469 h 1512"/>
                  <a:gd name="T50" fmla="*/ 380 w 1176"/>
                  <a:gd name="T51" fmla="*/ 1507 h 1512"/>
                  <a:gd name="T52" fmla="*/ 437 w 1176"/>
                  <a:gd name="T53" fmla="*/ 1512 h 1512"/>
                  <a:gd name="T54" fmla="*/ 571 w 1176"/>
                  <a:gd name="T55" fmla="*/ 1500 h 1512"/>
                  <a:gd name="T56" fmla="*/ 728 w 1176"/>
                  <a:gd name="T57" fmla="*/ 1453 h 1512"/>
                  <a:gd name="T58" fmla="*/ 869 w 1176"/>
                  <a:gd name="T59" fmla="*/ 1375 h 1512"/>
                  <a:gd name="T60" fmla="*/ 988 w 1176"/>
                  <a:gd name="T61" fmla="*/ 1268 h 1512"/>
                  <a:gd name="T62" fmla="*/ 1084 w 1176"/>
                  <a:gd name="T63" fmla="*/ 1138 h 1512"/>
                  <a:gd name="T64" fmla="*/ 1152 w 1176"/>
                  <a:gd name="T65" fmla="*/ 989 h 1512"/>
                  <a:gd name="T66" fmla="*/ 1172 w 1176"/>
                  <a:gd name="T67" fmla="*/ 888 h 1512"/>
                  <a:gd name="T68" fmla="*/ 354 w 1176"/>
                  <a:gd name="T69" fmla="*/ 1379 h 1512"/>
                  <a:gd name="T70" fmla="*/ 271 w 1176"/>
                  <a:gd name="T71" fmla="*/ 1299 h 1512"/>
                  <a:gd name="T72" fmla="*/ 197 w 1176"/>
                  <a:gd name="T73" fmla="*/ 1192 h 1512"/>
                  <a:gd name="T74" fmla="*/ 378 w 1176"/>
                  <a:gd name="T75" fmla="*/ 1395 h 1512"/>
                  <a:gd name="T76" fmla="*/ 125 w 1176"/>
                  <a:gd name="T77" fmla="*/ 998 h 1512"/>
                  <a:gd name="T78" fmla="*/ 99 w 1176"/>
                  <a:gd name="T79" fmla="*/ 823 h 1512"/>
                  <a:gd name="T80" fmla="*/ 97 w 1176"/>
                  <a:gd name="T81" fmla="*/ 735 h 1512"/>
                  <a:gd name="T82" fmla="*/ 107 w 1176"/>
                  <a:gd name="T83" fmla="*/ 588 h 1512"/>
                  <a:gd name="T84" fmla="*/ 378 w 1176"/>
                  <a:gd name="T85" fmla="*/ 463 h 1512"/>
                  <a:gd name="T86" fmla="*/ 737 w 1176"/>
                  <a:gd name="T87" fmla="*/ 824 h 1512"/>
                  <a:gd name="T88" fmla="*/ 710 w 1176"/>
                  <a:gd name="T89" fmla="*/ 998 h 1512"/>
                  <a:gd name="T90" fmla="*/ 473 w 1176"/>
                  <a:gd name="T91" fmla="*/ 1378 h 1512"/>
                  <a:gd name="T92" fmla="*/ 654 w 1176"/>
                  <a:gd name="T93" fmla="*/ 1159 h 1512"/>
                  <a:gd name="T94" fmla="*/ 588 w 1176"/>
                  <a:gd name="T95" fmla="*/ 1267 h 1512"/>
                  <a:gd name="T96" fmla="*/ 521 w 1176"/>
                  <a:gd name="T97" fmla="*/ 1340 h 1512"/>
                  <a:gd name="T98" fmla="*/ 605 w 1176"/>
                  <a:gd name="T99" fmla="*/ 1393 h 1512"/>
                  <a:gd name="T100" fmla="*/ 710 w 1176"/>
                  <a:gd name="T101" fmla="*/ 1259 h 1512"/>
                  <a:gd name="T102" fmla="*/ 762 w 1176"/>
                  <a:gd name="T103" fmla="*/ 1155 h 1512"/>
                  <a:gd name="T104" fmla="*/ 973 w 1176"/>
                  <a:gd name="T105" fmla="*/ 1132 h 1512"/>
                  <a:gd name="T106" fmla="*/ 872 w 1176"/>
                  <a:gd name="T107" fmla="*/ 1247 h 1512"/>
                  <a:gd name="T108" fmla="*/ 749 w 1176"/>
                  <a:gd name="T109" fmla="*/ 1335 h 1512"/>
                  <a:gd name="T110" fmla="*/ 605 w 1176"/>
                  <a:gd name="T111" fmla="*/ 1393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6" h="1512">
                    <a:moveTo>
                      <a:pt x="1090" y="808"/>
                    </a:moveTo>
                    <a:lnTo>
                      <a:pt x="1090" y="808"/>
                    </a:lnTo>
                    <a:lnTo>
                      <a:pt x="1086" y="841"/>
                    </a:lnTo>
                    <a:lnTo>
                      <a:pt x="1081" y="875"/>
                    </a:lnTo>
                    <a:lnTo>
                      <a:pt x="1074" y="908"/>
                    </a:lnTo>
                    <a:lnTo>
                      <a:pt x="1066" y="939"/>
                    </a:lnTo>
                    <a:lnTo>
                      <a:pt x="1056" y="971"/>
                    </a:lnTo>
                    <a:lnTo>
                      <a:pt x="1045" y="1001"/>
                    </a:lnTo>
                    <a:lnTo>
                      <a:pt x="1031" y="1032"/>
                    </a:lnTo>
                    <a:lnTo>
                      <a:pt x="1017" y="1062"/>
                    </a:lnTo>
                    <a:lnTo>
                      <a:pt x="1017" y="1062"/>
                    </a:lnTo>
                    <a:lnTo>
                      <a:pt x="1011" y="1059"/>
                    </a:lnTo>
                    <a:lnTo>
                      <a:pt x="1006" y="1059"/>
                    </a:lnTo>
                    <a:lnTo>
                      <a:pt x="796" y="1059"/>
                    </a:lnTo>
                    <a:lnTo>
                      <a:pt x="796" y="1059"/>
                    </a:lnTo>
                    <a:lnTo>
                      <a:pt x="803" y="1028"/>
                    </a:lnTo>
                    <a:lnTo>
                      <a:pt x="810" y="997"/>
                    </a:lnTo>
                    <a:lnTo>
                      <a:pt x="817" y="965"/>
                    </a:lnTo>
                    <a:lnTo>
                      <a:pt x="822" y="931"/>
                    </a:lnTo>
                    <a:lnTo>
                      <a:pt x="826" y="896"/>
                    </a:lnTo>
                    <a:lnTo>
                      <a:pt x="830" y="861"/>
                    </a:lnTo>
                    <a:lnTo>
                      <a:pt x="833" y="823"/>
                    </a:lnTo>
                    <a:lnTo>
                      <a:pt x="834" y="784"/>
                    </a:lnTo>
                    <a:lnTo>
                      <a:pt x="1066" y="784"/>
                    </a:lnTo>
                    <a:lnTo>
                      <a:pt x="1018" y="735"/>
                    </a:lnTo>
                    <a:lnTo>
                      <a:pt x="835" y="735"/>
                    </a:lnTo>
                    <a:lnTo>
                      <a:pt x="835" y="735"/>
                    </a:lnTo>
                    <a:lnTo>
                      <a:pt x="835" y="734"/>
                    </a:lnTo>
                    <a:lnTo>
                      <a:pt x="835" y="734"/>
                    </a:lnTo>
                    <a:lnTo>
                      <a:pt x="810" y="733"/>
                    </a:lnTo>
                    <a:lnTo>
                      <a:pt x="785" y="730"/>
                    </a:lnTo>
                    <a:lnTo>
                      <a:pt x="762" y="727"/>
                    </a:lnTo>
                    <a:lnTo>
                      <a:pt x="738" y="722"/>
                    </a:lnTo>
                    <a:lnTo>
                      <a:pt x="738" y="722"/>
                    </a:lnTo>
                    <a:lnTo>
                      <a:pt x="739" y="735"/>
                    </a:lnTo>
                    <a:lnTo>
                      <a:pt x="473" y="735"/>
                    </a:lnTo>
                    <a:lnTo>
                      <a:pt x="473" y="573"/>
                    </a:lnTo>
                    <a:lnTo>
                      <a:pt x="473" y="573"/>
                    </a:lnTo>
                    <a:lnTo>
                      <a:pt x="458" y="555"/>
                    </a:lnTo>
                    <a:lnTo>
                      <a:pt x="443" y="537"/>
                    </a:lnTo>
                    <a:lnTo>
                      <a:pt x="428" y="518"/>
                    </a:lnTo>
                    <a:lnTo>
                      <a:pt x="414" y="499"/>
                    </a:lnTo>
                    <a:lnTo>
                      <a:pt x="402" y="478"/>
                    </a:lnTo>
                    <a:lnTo>
                      <a:pt x="390" y="458"/>
                    </a:lnTo>
                    <a:lnTo>
                      <a:pt x="379" y="436"/>
                    </a:lnTo>
                    <a:lnTo>
                      <a:pt x="368" y="415"/>
                    </a:lnTo>
                    <a:lnTo>
                      <a:pt x="148" y="415"/>
                    </a:lnTo>
                    <a:lnTo>
                      <a:pt x="148" y="415"/>
                    </a:lnTo>
                    <a:lnTo>
                      <a:pt x="157" y="389"/>
                    </a:lnTo>
                    <a:lnTo>
                      <a:pt x="166" y="365"/>
                    </a:lnTo>
                    <a:lnTo>
                      <a:pt x="178" y="342"/>
                    </a:lnTo>
                    <a:lnTo>
                      <a:pt x="188" y="320"/>
                    </a:lnTo>
                    <a:lnTo>
                      <a:pt x="199" y="300"/>
                    </a:lnTo>
                    <a:lnTo>
                      <a:pt x="210" y="280"/>
                    </a:lnTo>
                    <a:lnTo>
                      <a:pt x="223" y="262"/>
                    </a:lnTo>
                    <a:lnTo>
                      <a:pt x="235" y="245"/>
                    </a:lnTo>
                    <a:lnTo>
                      <a:pt x="246" y="228"/>
                    </a:lnTo>
                    <a:lnTo>
                      <a:pt x="258" y="213"/>
                    </a:lnTo>
                    <a:lnTo>
                      <a:pt x="271" y="199"/>
                    </a:lnTo>
                    <a:lnTo>
                      <a:pt x="283" y="185"/>
                    </a:lnTo>
                    <a:lnTo>
                      <a:pt x="306" y="162"/>
                    </a:lnTo>
                    <a:lnTo>
                      <a:pt x="330" y="141"/>
                    </a:lnTo>
                    <a:lnTo>
                      <a:pt x="330" y="141"/>
                    </a:lnTo>
                    <a:lnTo>
                      <a:pt x="332" y="123"/>
                    </a:lnTo>
                    <a:lnTo>
                      <a:pt x="335" y="105"/>
                    </a:lnTo>
                    <a:lnTo>
                      <a:pt x="339" y="86"/>
                    </a:lnTo>
                    <a:lnTo>
                      <a:pt x="343" y="69"/>
                    </a:lnTo>
                    <a:lnTo>
                      <a:pt x="348" y="52"/>
                    </a:lnTo>
                    <a:lnTo>
                      <a:pt x="354" y="34"/>
                    </a:lnTo>
                    <a:lnTo>
                      <a:pt x="360" y="17"/>
                    </a:lnTo>
                    <a:lnTo>
                      <a:pt x="366" y="0"/>
                    </a:lnTo>
                    <a:lnTo>
                      <a:pt x="366" y="0"/>
                    </a:lnTo>
                    <a:lnTo>
                      <a:pt x="349" y="10"/>
                    </a:lnTo>
                    <a:lnTo>
                      <a:pt x="327" y="23"/>
                    </a:lnTo>
                    <a:lnTo>
                      <a:pt x="302" y="39"/>
                    </a:lnTo>
                    <a:lnTo>
                      <a:pt x="275" y="61"/>
                    </a:lnTo>
                    <a:lnTo>
                      <a:pt x="259" y="73"/>
                    </a:lnTo>
                    <a:lnTo>
                      <a:pt x="245" y="86"/>
                    </a:lnTo>
                    <a:lnTo>
                      <a:pt x="230" y="101"/>
                    </a:lnTo>
                    <a:lnTo>
                      <a:pt x="214" y="117"/>
                    </a:lnTo>
                    <a:lnTo>
                      <a:pt x="198" y="134"/>
                    </a:lnTo>
                    <a:lnTo>
                      <a:pt x="183" y="153"/>
                    </a:lnTo>
                    <a:lnTo>
                      <a:pt x="168" y="172"/>
                    </a:lnTo>
                    <a:lnTo>
                      <a:pt x="152" y="192"/>
                    </a:lnTo>
                    <a:lnTo>
                      <a:pt x="137" y="215"/>
                    </a:lnTo>
                    <a:lnTo>
                      <a:pt x="123" y="239"/>
                    </a:lnTo>
                    <a:lnTo>
                      <a:pt x="108" y="265"/>
                    </a:lnTo>
                    <a:lnTo>
                      <a:pt x="94" y="291"/>
                    </a:lnTo>
                    <a:lnTo>
                      <a:pt x="81" y="320"/>
                    </a:lnTo>
                    <a:lnTo>
                      <a:pt x="69" y="350"/>
                    </a:lnTo>
                    <a:lnTo>
                      <a:pt x="56" y="381"/>
                    </a:lnTo>
                    <a:lnTo>
                      <a:pt x="45" y="415"/>
                    </a:lnTo>
                    <a:lnTo>
                      <a:pt x="36" y="450"/>
                    </a:lnTo>
                    <a:lnTo>
                      <a:pt x="27" y="486"/>
                    </a:lnTo>
                    <a:lnTo>
                      <a:pt x="19" y="524"/>
                    </a:lnTo>
                    <a:lnTo>
                      <a:pt x="12" y="565"/>
                    </a:lnTo>
                    <a:lnTo>
                      <a:pt x="6" y="607"/>
                    </a:lnTo>
                    <a:lnTo>
                      <a:pt x="3" y="650"/>
                    </a:lnTo>
                    <a:lnTo>
                      <a:pt x="0" y="696"/>
                    </a:lnTo>
                    <a:lnTo>
                      <a:pt x="0" y="744"/>
                    </a:lnTo>
                    <a:lnTo>
                      <a:pt x="0" y="744"/>
                    </a:lnTo>
                    <a:lnTo>
                      <a:pt x="1" y="798"/>
                    </a:lnTo>
                    <a:lnTo>
                      <a:pt x="4" y="850"/>
                    </a:lnTo>
                    <a:lnTo>
                      <a:pt x="8" y="900"/>
                    </a:lnTo>
                    <a:lnTo>
                      <a:pt x="16" y="947"/>
                    </a:lnTo>
                    <a:lnTo>
                      <a:pt x="24" y="992"/>
                    </a:lnTo>
                    <a:lnTo>
                      <a:pt x="34" y="1034"/>
                    </a:lnTo>
                    <a:lnTo>
                      <a:pt x="44" y="1075"/>
                    </a:lnTo>
                    <a:lnTo>
                      <a:pt x="57" y="1113"/>
                    </a:lnTo>
                    <a:lnTo>
                      <a:pt x="71" y="1149"/>
                    </a:lnTo>
                    <a:lnTo>
                      <a:pt x="85" y="1183"/>
                    </a:lnTo>
                    <a:lnTo>
                      <a:pt x="100" y="1215"/>
                    </a:lnTo>
                    <a:lnTo>
                      <a:pt x="115" y="1245"/>
                    </a:lnTo>
                    <a:lnTo>
                      <a:pt x="132" y="1273"/>
                    </a:lnTo>
                    <a:lnTo>
                      <a:pt x="149" y="1299"/>
                    </a:lnTo>
                    <a:lnTo>
                      <a:pt x="166" y="1324"/>
                    </a:lnTo>
                    <a:lnTo>
                      <a:pt x="184" y="1346"/>
                    </a:lnTo>
                    <a:lnTo>
                      <a:pt x="201" y="1367"/>
                    </a:lnTo>
                    <a:lnTo>
                      <a:pt x="218" y="1386"/>
                    </a:lnTo>
                    <a:lnTo>
                      <a:pt x="236" y="1403"/>
                    </a:lnTo>
                    <a:lnTo>
                      <a:pt x="252" y="1420"/>
                    </a:lnTo>
                    <a:lnTo>
                      <a:pt x="268" y="1434"/>
                    </a:lnTo>
                    <a:lnTo>
                      <a:pt x="285" y="1447"/>
                    </a:lnTo>
                    <a:lnTo>
                      <a:pt x="299" y="1458"/>
                    </a:lnTo>
                    <a:lnTo>
                      <a:pt x="313" y="1469"/>
                    </a:lnTo>
                    <a:lnTo>
                      <a:pt x="339" y="1486"/>
                    </a:lnTo>
                    <a:lnTo>
                      <a:pt x="358" y="1497"/>
                    </a:lnTo>
                    <a:lnTo>
                      <a:pt x="372" y="1504"/>
                    </a:lnTo>
                    <a:lnTo>
                      <a:pt x="380" y="1507"/>
                    </a:lnTo>
                    <a:lnTo>
                      <a:pt x="380" y="1507"/>
                    </a:lnTo>
                    <a:lnTo>
                      <a:pt x="388" y="1510"/>
                    </a:lnTo>
                    <a:lnTo>
                      <a:pt x="397" y="1511"/>
                    </a:lnTo>
                    <a:lnTo>
                      <a:pt x="436" y="1512"/>
                    </a:lnTo>
                    <a:lnTo>
                      <a:pt x="436" y="1512"/>
                    </a:lnTo>
                    <a:lnTo>
                      <a:pt x="437" y="1512"/>
                    </a:lnTo>
                    <a:lnTo>
                      <a:pt x="437" y="1512"/>
                    </a:lnTo>
                    <a:lnTo>
                      <a:pt x="471" y="1511"/>
                    </a:lnTo>
                    <a:lnTo>
                      <a:pt x="505" y="1509"/>
                    </a:lnTo>
                    <a:lnTo>
                      <a:pt x="539" y="1505"/>
                    </a:lnTo>
                    <a:lnTo>
                      <a:pt x="571" y="1500"/>
                    </a:lnTo>
                    <a:lnTo>
                      <a:pt x="604" y="1494"/>
                    </a:lnTo>
                    <a:lnTo>
                      <a:pt x="636" y="1486"/>
                    </a:lnTo>
                    <a:lnTo>
                      <a:pt x="667" y="1476"/>
                    </a:lnTo>
                    <a:lnTo>
                      <a:pt x="698" y="1465"/>
                    </a:lnTo>
                    <a:lnTo>
                      <a:pt x="728" y="1453"/>
                    </a:lnTo>
                    <a:lnTo>
                      <a:pt x="758" y="1440"/>
                    </a:lnTo>
                    <a:lnTo>
                      <a:pt x="787" y="1425"/>
                    </a:lnTo>
                    <a:lnTo>
                      <a:pt x="815" y="1409"/>
                    </a:lnTo>
                    <a:lnTo>
                      <a:pt x="842" y="1392"/>
                    </a:lnTo>
                    <a:lnTo>
                      <a:pt x="869" y="1375"/>
                    </a:lnTo>
                    <a:lnTo>
                      <a:pt x="895" y="1355"/>
                    </a:lnTo>
                    <a:lnTo>
                      <a:pt x="919" y="1335"/>
                    </a:lnTo>
                    <a:lnTo>
                      <a:pt x="944" y="1314"/>
                    </a:lnTo>
                    <a:lnTo>
                      <a:pt x="967" y="1291"/>
                    </a:lnTo>
                    <a:lnTo>
                      <a:pt x="988" y="1268"/>
                    </a:lnTo>
                    <a:lnTo>
                      <a:pt x="1010" y="1243"/>
                    </a:lnTo>
                    <a:lnTo>
                      <a:pt x="1030" y="1219"/>
                    </a:lnTo>
                    <a:lnTo>
                      <a:pt x="1050" y="1192"/>
                    </a:lnTo>
                    <a:lnTo>
                      <a:pt x="1068" y="1166"/>
                    </a:lnTo>
                    <a:lnTo>
                      <a:pt x="1084" y="1138"/>
                    </a:lnTo>
                    <a:lnTo>
                      <a:pt x="1101" y="1110"/>
                    </a:lnTo>
                    <a:lnTo>
                      <a:pt x="1115" y="1081"/>
                    </a:lnTo>
                    <a:lnTo>
                      <a:pt x="1128" y="1050"/>
                    </a:lnTo>
                    <a:lnTo>
                      <a:pt x="1140" y="1021"/>
                    </a:lnTo>
                    <a:lnTo>
                      <a:pt x="1152" y="989"/>
                    </a:lnTo>
                    <a:lnTo>
                      <a:pt x="1162" y="958"/>
                    </a:lnTo>
                    <a:lnTo>
                      <a:pt x="1170" y="925"/>
                    </a:lnTo>
                    <a:lnTo>
                      <a:pt x="1176" y="892"/>
                    </a:lnTo>
                    <a:lnTo>
                      <a:pt x="1176" y="892"/>
                    </a:lnTo>
                    <a:lnTo>
                      <a:pt x="1172" y="888"/>
                    </a:lnTo>
                    <a:lnTo>
                      <a:pt x="1167" y="884"/>
                    </a:lnTo>
                    <a:lnTo>
                      <a:pt x="1090" y="808"/>
                    </a:lnTo>
                    <a:close/>
                    <a:moveTo>
                      <a:pt x="378" y="1395"/>
                    </a:moveTo>
                    <a:lnTo>
                      <a:pt x="378" y="1395"/>
                    </a:lnTo>
                    <a:lnTo>
                      <a:pt x="354" y="1379"/>
                    </a:lnTo>
                    <a:lnTo>
                      <a:pt x="329" y="1358"/>
                    </a:lnTo>
                    <a:lnTo>
                      <a:pt x="314" y="1345"/>
                    </a:lnTo>
                    <a:lnTo>
                      <a:pt x="300" y="1332"/>
                    </a:lnTo>
                    <a:lnTo>
                      <a:pt x="286" y="1317"/>
                    </a:lnTo>
                    <a:lnTo>
                      <a:pt x="271" y="1299"/>
                    </a:lnTo>
                    <a:lnTo>
                      <a:pt x="256" y="1281"/>
                    </a:lnTo>
                    <a:lnTo>
                      <a:pt x="241" y="1261"/>
                    </a:lnTo>
                    <a:lnTo>
                      <a:pt x="226" y="1240"/>
                    </a:lnTo>
                    <a:lnTo>
                      <a:pt x="211" y="1217"/>
                    </a:lnTo>
                    <a:lnTo>
                      <a:pt x="197" y="1192"/>
                    </a:lnTo>
                    <a:lnTo>
                      <a:pt x="184" y="1166"/>
                    </a:lnTo>
                    <a:lnTo>
                      <a:pt x="171" y="1137"/>
                    </a:lnTo>
                    <a:lnTo>
                      <a:pt x="158" y="1106"/>
                    </a:lnTo>
                    <a:lnTo>
                      <a:pt x="378" y="1106"/>
                    </a:lnTo>
                    <a:lnTo>
                      <a:pt x="378" y="1395"/>
                    </a:lnTo>
                    <a:close/>
                    <a:moveTo>
                      <a:pt x="378" y="1059"/>
                    </a:moveTo>
                    <a:lnTo>
                      <a:pt x="141" y="1059"/>
                    </a:lnTo>
                    <a:lnTo>
                      <a:pt x="141" y="1059"/>
                    </a:lnTo>
                    <a:lnTo>
                      <a:pt x="133" y="1029"/>
                    </a:lnTo>
                    <a:lnTo>
                      <a:pt x="125" y="998"/>
                    </a:lnTo>
                    <a:lnTo>
                      <a:pt x="118" y="967"/>
                    </a:lnTo>
                    <a:lnTo>
                      <a:pt x="111" y="933"/>
                    </a:lnTo>
                    <a:lnTo>
                      <a:pt x="106" y="898"/>
                    </a:lnTo>
                    <a:lnTo>
                      <a:pt x="102" y="862"/>
                    </a:lnTo>
                    <a:lnTo>
                      <a:pt x="99" y="823"/>
                    </a:lnTo>
                    <a:lnTo>
                      <a:pt x="97" y="784"/>
                    </a:lnTo>
                    <a:lnTo>
                      <a:pt x="378" y="784"/>
                    </a:lnTo>
                    <a:lnTo>
                      <a:pt x="378" y="1059"/>
                    </a:lnTo>
                    <a:close/>
                    <a:moveTo>
                      <a:pt x="378" y="735"/>
                    </a:moveTo>
                    <a:lnTo>
                      <a:pt x="97" y="735"/>
                    </a:lnTo>
                    <a:lnTo>
                      <a:pt x="97" y="735"/>
                    </a:lnTo>
                    <a:lnTo>
                      <a:pt x="98" y="696"/>
                    </a:lnTo>
                    <a:lnTo>
                      <a:pt x="100" y="659"/>
                    </a:lnTo>
                    <a:lnTo>
                      <a:pt x="103" y="623"/>
                    </a:lnTo>
                    <a:lnTo>
                      <a:pt x="107" y="588"/>
                    </a:lnTo>
                    <a:lnTo>
                      <a:pt x="112" y="555"/>
                    </a:lnTo>
                    <a:lnTo>
                      <a:pt x="119" y="523"/>
                    </a:lnTo>
                    <a:lnTo>
                      <a:pt x="125" y="492"/>
                    </a:lnTo>
                    <a:lnTo>
                      <a:pt x="133" y="463"/>
                    </a:lnTo>
                    <a:lnTo>
                      <a:pt x="378" y="463"/>
                    </a:lnTo>
                    <a:lnTo>
                      <a:pt x="378" y="735"/>
                    </a:lnTo>
                    <a:close/>
                    <a:moveTo>
                      <a:pt x="473" y="784"/>
                    </a:moveTo>
                    <a:lnTo>
                      <a:pt x="738" y="784"/>
                    </a:lnTo>
                    <a:lnTo>
                      <a:pt x="738" y="784"/>
                    </a:lnTo>
                    <a:lnTo>
                      <a:pt x="737" y="824"/>
                    </a:lnTo>
                    <a:lnTo>
                      <a:pt x="733" y="862"/>
                    </a:lnTo>
                    <a:lnTo>
                      <a:pt x="728" y="898"/>
                    </a:lnTo>
                    <a:lnTo>
                      <a:pt x="723" y="933"/>
                    </a:lnTo>
                    <a:lnTo>
                      <a:pt x="717" y="967"/>
                    </a:lnTo>
                    <a:lnTo>
                      <a:pt x="710" y="998"/>
                    </a:lnTo>
                    <a:lnTo>
                      <a:pt x="703" y="1029"/>
                    </a:lnTo>
                    <a:lnTo>
                      <a:pt x="694" y="1059"/>
                    </a:lnTo>
                    <a:lnTo>
                      <a:pt x="473" y="1059"/>
                    </a:lnTo>
                    <a:lnTo>
                      <a:pt x="473" y="784"/>
                    </a:lnTo>
                    <a:close/>
                    <a:moveTo>
                      <a:pt x="473" y="1378"/>
                    </a:moveTo>
                    <a:lnTo>
                      <a:pt x="473" y="1106"/>
                    </a:lnTo>
                    <a:lnTo>
                      <a:pt x="677" y="1106"/>
                    </a:lnTo>
                    <a:lnTo>
                      <a:pt x="677" y="1106"/>
                    </a:lnTo>
                    <a:lnTo>
                      <a:pt x="665" y="1134"/>
                    </a:lnTo>
                    <a:lnTo>
                      <a:pt x="654" y="1159"/>
                    </a:lnTo>
                    <a:lnTo>
                      <a:pt x="642" y="1184"/>
                    </a:lnTo>
                    <a:lnTo>
                      <a:pt x="628" y="1206"/>
                    </a:lnTo>
                    <a:lnTo>
                      <a:pt x="615" y="1228"/>
                    </a:lnTo>
                    <a:lnTo>
                      <a:pt x="602" y="1248"/>
                    </a:lnTo>
                    <a:lnTo>
                      <a:pt x="588" y="1267"/>
                    </a:lnTo>
                    <a:lnTo>
                      <a:pt x="574" y="1284"/>
                    </a:lnTo>
                    <a:lnTo>
                      <a:pt x="561" y="1299"/>
                    </a:lnTo>
                    <a:lnTo>
                      <a:pt x="547" y="1315"/>
                    </a:lnTo>
                    <a:lnTo>
                      <a:pt x="534" y="1328"/>
                    </a:lnTo>
                    <a:lnTo>
                      <a:pt x="521" y="1340"/>
                    </a:lnTo>
                    <a:lnTo>
                      <a:pt x="496" y="1360"/>
                    </a:lnTo>
                    <a:lnTo>
                      <a:pt x="473" y="1378"/>
                    </a:lnTo>
                    <a:lnTo>
                      <a:pt x="473" y="1378"/>
                    </a:lnTo>
                    <a:close/>
                    <a:moveTo>
                      <a:pt x="605" y="1393"/>
                    </a:moveTo>
                    <a:lnTo>
                      <a:pt x="605" y="1393"/>
                    </a:lnTo>
                    <a:lnTo>
                      <a:pt x="628" y="1369"/>
                    </a:lnTo>
                    <a:lnTo>
                      <a:pt x="652" y="1342"/>
                    </a:lnTo>
                    <a:lnTo>
                      <a:pt x="675" y="1311"/>
                    </a:lnTo>
                    <a:lnTo>
                      <a:pt x="699" y="1278"/>
                    </a:lnTo>
                    <a:lnTo>
                      <a:pt x="710" y="1259"/>
                    </a:lnTo>
                    <a:lnTo>
                      <a:pt x="721" y="1240"/>
                    </a:lnTo>
                    <a:lnTo>
                      <a:pt x="731" y="1221"/>
                    </a:lnTo>
                    <a:lnTo>
                      <a:pt x="743" y="1199"/>
                    </a:lnTo>
                    <a:lnTo>
                      <a:pt x="753" y="1178"/>
                    </a:lnTo>
                    <a:lnTo>
                      <a:pt x="762" y="1155"/>
                    </a:lnTo>
                    <a:lnTo>
                      <a:pt x="771" y="1131"/>
                    </a:lnTo>
                    <a:lnTo>
                      <a:pt x="780" y="1106"/>
                    </a:lnTo>
                    <a:lnTo>
                      <a:pt x="990" y="1106"/>
                    </a:lnTo>
                    <a:lnTo>
                      <a:pt x="990" y="1106"/>
                    </a:lnTo>
                    <a:lnTo>
                      <a:pt x="973" y="1132"/>
                    </a:lnTo>
                    <a:lnTo>
                      <a:pt x="956" y="1157"/>
                    </a:lnTo>
                    <a:lnTo>
                      <a:pt x="936" y="1181"/>
                    </a:lnTo>
                    <a:lnTo>
                      <a:pt x="916" y="1204"/>
                    </a:lnTo>
                    <a:lnTo>
                      <a:pt x="895" y="1226"/>
                    </a:lnTo>
                    <a:lnTo>
                      <a:pt x="872" y="1247"/>
                    </a:lnTo>
                    <a:lnTo>
                      <a:pt x="850" y="1267"/>
                    </a:lnTo>
                    <a:lnTo>
                      <a:pt x="825" y="1286"/>
                    </a:lnTo>
                    <a:lnTo>
                      <a:pt x="801" y="1303"/>
                    </a:lnTo>
                    <a:lnTo>
                      <a:pt x="775" y="1320"/>
                    </a:lnTo>
                    <a:lnTo>
                      <a:pt x="749" y="1335"/>
                    </a:lnTo>
                    <a:lnTo>
                      <a:pt x="721" y="1349"/>
                    </a:lnTo>
                    <a:lnTo>
                      <a:pt x="694" y="1362"/>
                    </a:lnTo>
                    <a:lnTo>
                      <a:pt x="664" y="1374"/>
                    </a:lnTo>
                    <a:lnTo>
                      <a:pt x="636" y="1384"/>
                    </a:lnTo>
                    <a:lnTo>
                      <a:pt x="605" y="1393"/>
                    </a:lnTo>
                    <a:lnTo>
                      <a:pt x="605" y="139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35" name="Freeform 246"/>
              <p:cNvSpPr>
                <a:spLocks/>
              </p:cNvSpPr>
              <p:nvPr/>
            </p:nvSpPr>
            <p:spPr bwMode="auto">
              <a:xfrm>
                <a:off x="8327232" y="4452938"/>
                <a:ext cx="120650" cy="327025"/>
              </a:xfrm>
              <a:custGeom>
                <a:avLst/>
                <a:gdLst>
                  <a:gd name="T0" fmla="*/ 529 w 529"/>
                  <a:gd name="T1" fmla="*/ 0 h 1446"/>
                  <a:gd name="T2" fmla="*/ 473 w 529"/>
                  <a:gd name="T3" fmla="*/ 21 h 1446"/>
                  <a:gd name="T4" fmla="*/ 418 w 529"/>
                  <a:gd name="T5" fmla="*/ 46 h 1446"/>
                  <a:gd name="T6" fmla="*/ 367 w 529"/>
                  <a:gd name="T7" fmla="*/ 75 h 1446"/>
                  <a:gd name="T8" fmla="*/ 317 w 529"/>
                  <a:gd name="T9" fmla="*/ 107 h 1446"/>
                  <a:gd name="T10" fmla="*/ 271 w 529"/>
                  <a:gd name="T11" fmla="*/ 144 h 1446"/>
                  <a:gd name="T12" fmla="*/ 227 w 529"/>
                  <a:gd name="T13" fmla="*/ 184 h 1446"/>
                  <a:gd name="T14" fmla="*/ 186 w 529"/>
                  <a:gd name="T15" fmla="*/ 227 h 1446"/>
                  <a:gd name="T16" fmla="*/ 150 w 529"/>
                  <a:gd name="T17" fmla="*/ 273 h 1446"/>
                  <a:gd name="T18" fmla="*/ 116 w 529"/>
                  <a:gd name="T19" fmla="*/ 321 h 1446"/>
                  <a:gd name="T20" fmla="*/ 86 w 529"/>
                  <a:gd name="T21" fmla="*/ 374 h 1446"/>
                  <a:gd name="T22" fmla="*/ 61 w 529"/>
                  <a:gd name="T23" fmla="*/ 427 h 1446"/>
                  <a:gd name="T24" fmla="*/ 40 w 529"/>
                  <a:gd name="T25" fmla="*/ 483 h 1446"/>
                  <a:gd name="T26" fmla="*/ 23 w 529"/>
                  <a:gd name="T27" fmla="*/ 541 h 1446"/>
                  <a:gd name="T28" fmla="*/ 10 w 529"/>
                  <a:gd name="T29" fmla="*/ 601 h 1446"/>
                  <a:gd name="T30" fmla="*/ 3 w 529"/>
                  <a:gd name="T31" fmla="*/ 662 h 1446"/>
                  <a:gd name="T32" fmla="*/ 0 w 529"/>
                  <a:gd name="T33" fmla="*/ 725 h 1446"/>
                  <a:gd name="T34" fmla="*/ 1 w 529"/>
                  <a:gd name="T35" fmla="*/ 757 h 1446"/>
                  <a:gd name="T36" fmla="*/ 6 w 529"/>
                  <a:gd name="T37" fmla="*/ 817 h 1446"/>
                  <a:gd name="T38" fmla="*/ 16 w 529"/>
                  <a:gd name="T39" fmla="*/ 877 h 1446"/>
                  <a:gd name="T40" fmla="*/ 30 w 529"/>
                  <a:gd name="T41" fmla="*/ 936 h 1446"/>
                  <a:gd name="T42" fmla="*/ 50 w 529"/>
                  <a:gd name="T43" fmla="*/ 992 h 1446"/>
                  <a:gd name="T44" fmla="*/ 73 w 529"/>
                  <a:gd name="T45" fmla="*/ 1046 h 1446"/>
                  <a:gd name="T46" fmla="*/ 101 w 529"/>
                  <a:gd name="T47" fmla="*/ 1098 h 1446"/>
                  <a:gd name="T48" fmla="*/ 132 w 529"/>
                  <a:gd name="T49" fmla="*/ 1148 h 1446"/>
                  <a:gd name="T50" fmla="*/ 167 w 529"/>
                  <a:gd name="T51" fmla="*/ 1195 h 1446"/>
                  <a:gd name="T52" fmla="*/ 206 w 529"/>
                  <a:gd name="T53" fmla="*/ 1239 h 1446"/>
                  <a:gd name="T54" fmla="*/ 248 w 529"/>
                  <a:gd name="T55" fmla="*/ 1280 h 1446"/>
                  <a:gd name="T56" fmla="*/ 291 w 529"/>
                  <a:gd name="T57" fmla="*/ 1318 h 1446"/>
                  <a:gd name="T58" fmla="*/ 338 w 529"/>
                  <a:gd name="T59" fmla="*/ 1353 h 1446"/>
                  <a:gd name="T60" fmla="*/ 388 w 529"/>
                  <a:gd name="T61" fmla="*/ 1384 h 1446"/>
                  <a:gd name="T62" fmla="*/ 440 w 529"/>
                  <a:gd name="T63" fmla="*/ 1411 h 1446"/>
                  <a:gd name="T64" fmla="*/ 494 w 529"/>
                  <a:gd name="T65" fmla="*/ 1435 h 1446"/>
                  <a:gd name="T66" fmla="*/ 522 w 529"/>
                  <a:gd name="T67" fmla="*/ 1446 h 1446"/>
                  <a:gd name="T68" fmla="*/ 460 w 529"/>
                  <a:gd name="T69" fmla="*/ 1377 h 1446"/>
                  <a:gd name="T70" fmla="*/ 404 w 529"/>
                  <a:gd name="T71" fmla="*/ 1303 h 1446"/>
                  <a:gd name="T72" fmla="*/ 354 w 529"/>
                  <a:gd name="T73" fmla="*/ 1220 h 1446"/>
                  <a:gd name="T74" fmla="*/ 311 w 529"/>
                  <a:gd name="T75" fmla="*/ 1132 h 1446"/>
                  <a:gd name="T76" fmla="*/ 284 w 529"/>
                  <a:gd name="T77" fmla="*/ 1062 h 1446"/>
                  <a:gd name="T78" fmla="*/ 269 w 529"/>
                  <a:gd name="T79" fmla="*/ 1014 h 1446"/>
                  <a:gd name="T80" fmla="*/ 256 w 529"/>
                  <a:gd name="T81" fmla="*/ 965 h 1446"/>
                  <a:gd name="T82" fmla="*/ 246 w 529"/>
                  <a:gd name="T83" fmla="*/ 914 h 1446"/>
                  <a:gd name="T84" fmla="*/ 237 w 529"/>
                  <a:gd name="T85" fmla="*/ 863 h 1446"/>
                  <a:gd name="T86" fmla="*/ 232 w 529"/>
                  <a:gd name="T87" fmla="*/ 811 h 1446"/>
                  <a:gd name="T88" fmla="*/ 229 w 529"/>
                  <a:gd name="T89" fmla="*/ 758 h 1446"/>
                  <a:gd name="T90" fmla="*/ 229 w 529"/>
                  <a:gd name="T91" fmla="*/ 731 h 1446"/>
                  <a:gd name="T92" fmla="*/ 230 w 529"/>
                  <a:gd name="T93" fmla="*/ 675 h 1446"/>
                  <a:gd name="T94" fmla="*/ 234 w 529"/>
                  <a:gd name="T95" fmla="*/ 621 h 1446"/>
                  <a:gd name="T96" fmla="*/ 241 w 529"/>
                  <a:gd name="T97" fmla="*/ 567 h 1446"/>
                  <a:gd name="T98" fmla="*/ 251 w 529"/>
                  <a:gd name="T99" fmla="*/ 515 h 1446"/>
                  <a:gd name="T100" fmla="*/ 262 w 529"/>
                  <a:gd name="T101" fmla="*/ 464 h 1446"/>
                  <a:gd name="T102" fmla="*/ 276 w 529"/>
                  <a:gd name="T103" fmla="*/ 414 h 1446"/>
                  <a:gd name="T104" fmla="*/ 292 w 529"/>
                  <a:gd name="T105" fmla="*/ 365 h 1446"/>
                  <a:gd name="T106" fmla="*/ 311 w 529"/>
                  <a:gd name="T107" fmla="*/ 317 h 1446"/>
                  <a:gd name="T108" fmla="*/ 331 w 529"/>
                  <a:gd name="T109" fmla="*/ 272 h 1446"/>
                  <a:gd name="T110" fmla="*/ 354 w 529"/>
                  <a:gd name="T111" fmla="*/ 228 h 1446"/>
                  <a:gd name="T112" fmla="*/ 379 w 529"/>
                  <a:gd name="T113" fmla="*/ 185 h 1446"/>
                  <a:gd name="T114" fmla="*/ 406 w 529"/>
                  <a:gd name="T115" fmla="*/ 144 h 1446"/>
                  <a:gd name="T116" fmla="*/ 434 w 529"/>
                  <a:gd name="T117" fmla="*/ 105 h 1446"/>
                  <a:gd name="T118" fmla="*/ 464 w 529"/>
                  <a:gd name="T119" fmla="*/ 69 h 1446"/>
                  <a:gd name="T120" fmla="*/ 495 w 529"/>
                  <a:gd name="T121" fmla="*/ 33 h 1446"/>
                  <a:gd name="T122" fmla="*/ 529 w 529"/>
                  <a:gd name="T123"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9" h="1446">
                    <a:moveTo>
                      <a:pt x="529" y="0"/>
                    </a:moveTo>
                    <a:lnTo>
                      <a:pt x="529" y="0"/>
                    </a:lnTo>
                    <a:lnTo>
                      <a:pt x="500" y="10"/>
                    </a:lnTo>
                    <a:lnTo>
                      <a:pt x="473" y="21"/>
                    </a:lnTo>
                    <a:lnTo>
                      <a:pt x="445" y="33"/>
                    </a:lnTo>
                    <a:lnTo>
                      <a:pt x="418" y="46"/>
                    </a:lnTo>
                    <a:lnTo>
                      <a:pt x="392" y="59"/>
                    </a:lnTo>
                    <a:lnTo>
                      <a:pt x="367" y="75"/>
                    </a:lnTo>
                    <a:lnTo>
                      <a:pt x="341" y="91"/>
                    </a:lnTo>
                    <a:lnTo>
                      <a:pt x="317" y="107"/>
                    </a:lnTo>
                    <a:lnTo>
                      <a:pt x="293" y="126"/>
                    </a:lnTo>
                    <a:lnTo>
                      <a:pt x="271" y="144"/>
                    </a:lnTo>
                    <a:lnTo>
                      <a:pt x="249" y="163"/>
                    </a:lnTo>
                    <a:lnTo>
                      <a:pt x="227" y="184"/>
                    </a:lnTo>
                    <a:lnTo>
                      <a:pt x="207" y="205"/>
                    </a:lnTo>
                    <a:lnTo>
                      <a:pt x="186" y="227"/>
                    </a:lnTo>
                    <a:lnTo>
                      <a:pt x="168" y="249"/>
                    </a:lnTo>
                    <a:lnTo>
                      <a:pt x="150" y="273"/>
                    </a:lnTo>
                    <a:lnTo>
                      <a:pt x="132" y="297"/>
                    </a:lnTo>
                    <a:lnTo>
                      <a:pt x="116" y="321"/>
                    </a:lnTo>
                    <a:lnTo>
                      <a:pt x="101" y="347"/>
                    </a:lnTo>
                    <a:lnTo>
                      <a:pt x="86" y="374"/>
                    </a:lnTo>
                    <a:lnTo>
                      <a:pt x="73" y="400"/>
                    </a:lnTo>
                    <a:lnTo>
                      <a:pt x="61" y="427"/>
                    </a:lnTo>
                    <a:lnTo>
                      <a:pt x="50" y="455"/>
                    </a:lnTo>
                    <a:lnTo>
                      <a:pt x="40" y="483"/>
                    </a:lnTo>
                    <a:lnTo>
                      <a:pt x="30" y="512"/>
                    </a:lnTo>
                    <a:lnTo>
                      <a:pt x="23" y="541"/>
                    </a:lnTo>
                    <a:lnTo>
                      <a:pt x="16" y="571"/>
                    </a:lnTo>
                    <a:lnTo>
                      <a:pt x="10" y="601"/>
                    </a:lnTo>
                    <a:lnTo>
                      <a:pt x="6" y="632"/>
                    </a:lnTo>
                    <a:lnTo>
                      <a:pt x="3" y="662"/>
                    </a:lnTo>
                    <a:lnTo>
                      <a:pt x="1" y="694"/>
                    </a:lnTo>
                    <a:lnTo>
                      <a:pt x="0" y="725"/>
                    </a:lnTo>
                    <a:lnTo>
                      <a:pt x="0" y="725"/>
                    </a:lnTo>
                    <a:lnTo>
                      <a:pt x="1" y="757"/>
                    </a:lnTo>
                    <a:lnTo>
                      <a:pt x="3" y="788"/>
                    </a:lnTo>
                    <a:lnTo>
                      <a:pt x="6" y="817"/>
                    </a:lnTo>
                    <a:lnTo>
                      <a:pt x="10" y="848"/>
                    </a:lnTo>
                    <a:lnTo>
                      <a:pt x="16" y="877"/>
                    </a:lnTo>
                    <a:lnTo>
                      <a:pt x="23" y="907"/>
                    </a:lnTo>
                    <a:lnTo>
                      <a:pt x="30" y="936"/>
                    </a:lnTo>
                    <a:lnTo>
                      <a:pt x="40" y="964"/>
                    </a:lnTo>
                    <a:lnTo>
                      <a:pt x="50" y="992"/>
                    </a:lnTo>
                    <a:lnTo>
                      <a:pt x="61" y="1019"/>
                    </a:lnTo>
                    <a:lnTo>
                      <a:pt x="73" y="1046"/>
                    </a:lnTo>
                    <a:lnTo>
                      <a:pt x="86" y="1072"/>
                    </a:lnTo>
                    <a:lnTo>
                      <a:pt x="101" y="1098"/>
                    </a:lnTo>
                    <a:lnTo>
                      <a:pt x="116" y="1123"/>
                    </a:lnTo>
                    <a:lnTo>
                      <a:pt x="132" y="1148"/>
                    </a:lnTo>
                    <a:lnTo>
                      <a:pt x="150" y="1171"/>
                    </a:lnTo>
                    <a:lnTo>
                      <a:pt x="167" y="1195"/>
                    </a:lnTo>
                    <a:lnTo>
                      <a:pt x="186" y="1217"/>
                    </a:lnTo>
                    <a:lnTo>
                      <a:pt x="206" y="1239"/>
                    </a:lnTo>
                    <a:lnTo>
                      <a:pt x="226" y="1260"/>
                    </a:lnTo>
                    <a:lnTo>
                      <a:pt x="248" y="1280"/>
                    </a:lnTo>
                    <a:lnTo>
                      <a:pt x="269" y="1300"/>
                    </a:lnTo>
                    <a:lnTo>
                      <a:pt x="291" y="1318"/>
                    </a:lnTo>
                    <a:lnTo>
                      <a:pt x="315" y="1335"/>
                    </a:lnTo>
                    <a:lnTo>
                      <a:pt x="338" y="1353"/>
                    </a:lnTo>
                    <a:lnTo>
                      <a:pt x="363" y="1369"/>
                    </a:lnTo>
                    <a:lnTo>
                      <a:pt x="388" y="1384"/>
                    </a:lnTo>
                    <a:lnTo>
                      <a:pt x="414" y="1398"/>
                    </a:lnTo>
                    <a:lnTo>
                      <a:pt x="440" y="1411"/>
                    </a:lnTo>
                    <a:lnTo>
                      <a:pt x="467" y="1423"/>
                    </a:lnTo>
                    <a:lnTo>
                      <a:pt x="494" y="1435"/>
                    </a:lnTo>
                    <a:lnTo>
                      <a:pt x="522" y="1446"/>
                    </a:lnTo>
                    <a:lnTo>
                      <a:pt x="522" y="1446"/>
                    </a:lnTo>
                    <a:lnTo>
                      <a:pt x="490" y="1412"/>
                    </a:lnTo>
                    <a:lnTo>
                      <a:pt x="460" y="1377"/>
                    </a:lnTo>
                    <a:lnTo>
                      <a:pt x="431" y="1341"/>
                    </a:lnTo>
                    <a:lnTo>
                      <a:pt x="404" y="1303"/>
                    </a:lnTo>
                    <a:lnTo>
                      <a:pt x="377" y="1262"/>
                    </a:lnTo>
                    <a:lnTo>
                      <a:pt x="354" y="1220"/>
                    </a:lnTo>
                    <a:lnTo>
                      <a:pt x="331" y="1177"/>
                    </a:lnTo>
                    <a:lnTo>
                      <a:pt x="311" y="1132"/>
                    </a:lnTo>
                    <a:lnTo>
                      <a:pt x="292" y="1086"/>
                    </a:lnTo>
                    <a:lnTo>
                      <a:pt x="284" y="1062"/>
                    </a:lnTo>
                    <a:lnTo>
                      <a:pt x="276" y="1039"/>
                    </a:lnTo>
                    <a:lnTo>
                      <a:pt x="269" y="1014"/>
                    </a:lnTo>
                    <a:lnTo>
                      <a:pt x="262" y="990"/>
                    </a:lnTo>
                    <a:lnTo>
                      <a:pt x="256" y="965"/>
                    </a:lnTo>
                    <a:lnTo>
                      <a:pt x="251" y="940"/>
                    </a:lnTo>
                    <a:lnTo>
                      <a:pt x="246" y="914"/>
                    </a:lnTo>
                    <a:lnTo>
                      <a:pt x="241" y="889"/>
                    </a:lnTo>
                    <a:lnTo>
                      <a:pt x="237" y="863"/>
                    </a:lnTo>
                    <a:lnTo>
                      <a:pt x="234" y="837"/>
                    </a:lnTo>
                    <a:lnTo>
                      <a:pt x="232" y="811"/>
                    </a:lnTo>
                    <a:lnTo>
                      <a:pt x="230" y="785"/>
                    </a:lnTo>
                    <a:lnTo>
                      <a:pt x="229" y="758"/>
                    </a:lnTo>
                    <a:lnTo>
                      <a:pt x="229" y="731"/>
                    </a:lnTo>
                    <a:lnTo>
                      <a:pt x="229" y="731"/>
                    </a:lnTo>
                    <a:lnTo>
                      <a:pt x="229" y="703"/>
                    </a:lnTo>
                    <a:lnTo>
                      <a:pt x="230" y="675"/>
                    </a:lnTo>
                    <a:lnTo>
                      <a:pt x="232" y="648"/>
                    </a:lnTo>
                    <a:lnTo>
                      <a:pt x="234" y="621"/>
                    </a:lnTo>
                    <a:lnTo>
                      <a:pt x="237" y="595"/>
                    </a:lnTo>
                    <a:lnTo>
                      <a:pt x="241" y="567"/>
                    </a:lnTo>
                    <a:lnTo>
                      <a:pt x="246" y="542"/>
                    </a:lnTo>
                    <a:lnTo>
                      <a:pt x="251" y="515"/>
                    </a:lnTo>
                    <a:lnTo>
                      <a:pt x="256" y="490"/>
                    </a:lnTo>
                    <a:lnTo>
                      <a:pt x="262" y="464"/>
                    </a:lnTo>
                    <a:lnTo>
                      <a:pt x="269" y="439"/>
                    </a:lnTo>
                    <a:lnTo>
                      <a:pt x="276" y="414"/>
                    </a:lnTo>
                    <a:lnTo>
                      <a:pt x="284" y="390"/>
                    </a:lnTo>
                    <a:lnTo>
                      <a:pt x="292" y="365"/>
                    </a:lnTo>
                    <a:lnTo>
                      <a:pt x="302" y="341"/>
                    </a:lnTo>
                    <a:lnTo>
                      <a:pt x="311" y="317"/>
                    </a:lnTo>
                    <a:lnTo>
                      <a:pt x="321" y="295"/>
                    </a:lnTo>
                    <a:lnTo>
                      <a:pt x="331" y="272"/>
                    </a:lnTo>
                    <a:lnTo>
                      <a:pt x="342" y="250"/>
                    </a:lnTo>
                    <a:lnTo>
                      <a:pt x="354" y="228"/>
                    </a:lnTo>
                    <a:lnTo>
                      <a:pt x="366" y="206"/>
                    </a:lnTo>
                    <a:lnTo>
                      <a:pt x="379" y="185"/>
                    </a:lnTo>
                    <a:lnTo>
                      <a:pt x="391" y="164"/>
                    </a:lnTo>
                    <a:lnTo>
                      <a:pt x="406" y="144"/>
                    </a:lnTo>
                    <a:lnTo>
                      <a:pt x="419" y="125"/>
                    </a:lnTo>
                    <a:lnTo>
                      <a:pt x="434" y="105"/>
                    </a:lnTo>
                    <a:lnTo>
                      <a:pt x="448" y="87"/>
                    </a:lnTo>
                    <a:lnTo>
                      <a:pt x="464" y="69"/>
                    </a:lnTo>
                    <a:lnTo>
                      <a:pt x="479" y="50"/>
                    </a:lnTo>
                    <a:lnTo>
                      <a:pt x="495" y="33"/>
                    </a:lnTo>
                    <a:lnTo>
                      <a:pt x="512" y="17"/>
                    </a:lnTo>
                    <a:lnTo>
                      <a:pt x="529" y="0"/>
                    </a:lnTo>
                    <a:lnTo>
                      <a:pt x="52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36" name="Freeform 247"/>
              <p:cNvSpPr>
                <a:spLocks noEditPoints="1"/>
              </p:cNvSpPr>
              <p:nvPr/>
            </p:nvSpPr>
            <p:spPr bwMode="auto">
              <a:xfrm>
                <a:off x="8498682" y="4395788"/>
                <a:ext cx="249238" cy="247650"/>
              </a:xfrm>
              <a:custGeom>
                <a:avLst/>
                <a:gdLst>
                  <a:gd name="T0" fmla="*/ 842 w 1096"/>
                  <a:gd name="T1" fmla="*/ 566 h 1096"/>
                  <a:gd name="T2" fmla="*/ 863 w 1096"/>
                  <a:gd name="T3" fmla="*/ 455 h 1096"/>
                  <a:gd name="T4" fmla="*/ 859 w 1096"/>
                  <a:gd name="T5" fmla="*/ 366 h 1096"/>
                  <a:gd name="T6" fmla="*/ 829 w 1096"/>
                  <a:gd name="T7" fmla="*/ 264 h 1096"/>
                  <a:gd name="T8" fmla="*/ 777 w 1096"/>
                  <a:gd name="T9" fmla="*/ 174 h 1096"/>
                  <a:gd name="T10" fmla="*/ 706 w 1096"/>
                  <a:gd name="T11" fmla="*/ 99 h 1096"/>
                  <a:gd name="T12" fmla="*/ 619 w 1096"/>
                  <a:gd name="T13" fmla="*/ 43 h 1096"/>
                  <a:gd name="T14" fmla="*/ 518 w 1096"/>
                  <a:gd name="T15" fmla="*/ 9 h 1096"/>
                  <a:gd name="T16" fmla="*/ 432 w 1096"/>
                  <a:gd name="T17" fmla="*/ 0 h 1096"/>
                  <a:gd name="T18" fmla="*/ 324 w 1096"/>
                  <a:gd name="T19" fmla="*/ 13 h 1096"/>
                  <a:gd name="T20" fmla="*/ 227 w 1096"/>
                  <a:gd name="T21" fmla="*/ 52 h 1096"/>
                  <a:gd name="T22" fmla="*/ 142 w 1096"/>
                  <a:gd name="T23" fmla="*/ 112 h 1096"/>
                  <a:gd name="T24" fmla="*/ 74 w 1096"/>
                  <a:gd name="T25" fmla="*/ 191 h 1096"/>
                  <a:gd name="T26" fmla="*/ 27 w 1096"/>
                  <a:gd name="T27" fmla="*/ 284 h 1096"/>
                  <a:gd name="T28" fmla="*/ 2 w 1096"/>
                  <a:gd name="T29" fmla="*/ 388 h 1096"/>
                  <a:gd name="T30" fmla="*/ 2 w 1096"/>
                  <a:gd name="T31" fmla="*/ 476 h 1096"/>
                  <a:gd name="T32" fmla="*/ 27 w 1096"/>
                  <a:gd name="T33" fmla="*/ 581 h 1096"/>
                  <a:gd name="T34" fmla="*/ 74 w 1096"/>
                  <a:gd name="T35" fmla="*/ 673 h 1096"/>
                  <a:gd name="T36" fmla="*/ 142 w 1096"/>
                  <a:gd name="T37" fmla="*/ 751 h 1096"/>
                  <a:gd name="T38" fmla="*/ 227 w 1096"/>
                  <a:gd name="T39" fmla="*/ 811 h 1096"/>
                  <a:gd name="T40" fmla="*/ 324 w 1096"/>
                  <a:gd name="T41" fmla="*/ 850 h 1096"/>
                  <a:gd name="T42" fmla="*/ 432 w 1096"/>
                  <a:gd name="T43" fmla="*/ 864 h 1096"/>
                  <a:gd name="T44" fmla="*/ 524 w 1096"/>
                  <a:gd name="T45" fmla="*/ 854 h 1096"/>
                  <a:gd name="T46" fmla="*/ 833 w 1096"/>
                  <a:gd name="T47" fmla="*/ 1051 h 1096"/>
                  <a:gd name="T48" fmla="*/ 884 w 1096"/>
                  <a:gd name="T49" fmla="*/ 1084 h 1096"/>
                  <a:gd name="T50" fmla="*/ 942 w 1096"/>
                  <a:gd name="T51" fmla="*/ 1096 h 1096"/>
                  <a:gd name="T52" fmla="*/ 1013 w 1096"/>
                  <a:gd name="T53" fmla="*/ 1078 h 1096"/>
                  <a:gd name="T54" fmla="*/ 1061 w 1096"/>
                  <a:gd name="T55" fmla="*/ 1039 h 1096"/>
                  <a:gd name="T56" fmla="*/ 1093 w 1096"/>
                  <a:gd name="T57" fmla="*/ 971 h 1096"/>
                  <a:gd name="T58" fmla="*/ 1093 w 1096"/>
                  <a:gd name="T59" fmla="*/ 912 h 1096"/>
                  <a:gd name="T60" fmla="*/ 1061 w 1096"/>
                  <a:gd name="T61" fmla="*/ 845 h 1096"/>
                  <a:gd name="T62" fmla="*/ 417 w 1096"/>
                  <a:gd name="T63" fmla="*/ 712 h 1096"/>
                  <a:gd name="T64" fmla="*/ 348 w 1096"/>
                  <a:gd name="T65" fmla="*/ 700 h 1096"/>
                  <a:gd name="T66" fmla="*/ 287 w 1096"/>
                  <a:gd name="T67" fmla="*/ 672 h 1096"/>
                  <a:gd name="T68" fmla="*/ 234 w 1096"/>
                  <a:gd name="T69" fmla="*/ 631 h 1096"/>
                  <a:gd name="T70" fmla="*/ 192 w 1096"/>
                  <a:gd name="T71" fmla="*/ 578 h 1096"/>
                  <a:gd name="T72" fmla="*/ 164 w 1096"/>
                  <a:gd name="T73" fmla="*/ 515 h 1096"/>
                  <a:gd name="T74" fmla="*/ 151 w 1096"/>
                  <a:gd name="T75" fmla="*/ 446 h 1096"/>
                  <a:gd name="T76" fmla="*/ 154 w 1096"/>
                  <a:gd name="T77" fmla="*/ 389 h 1096"/>
                  <a:gd name="T78" fmla="*/ 174 w 1096"/>
                  <a:gd name="T79" fmla="*/ 323 h 1096"/>
                  <a:gd name="T80" fmla="*/ 207 w 1096"/>
                  <a:gd name="T81" fmla="*/ 264 h 1096"/>
                  <a:gd name="T82" fmla="*/ 253 w 1096"/>
                  <a:gd name="T83" fmla="*/ 215 h 1096"/>
                  <a:gd name="T84" fmla="*/ 310 w 1096"/>
                  <a:gd name="T85" fmla="*/ 179 h 1096"/>
                  <a:gd name="T86" fmla="*/ 376 w 1096"/>
                  <a:gd name="T87" fmla="*/ 156 h 1096"/>
                  <a:gd name="T88" fmla="*/ 432 w 1096"/>
                  <a:gd name="T89" fmla="*/ 151 h 1096"/>
                  <a:gd name="T90" fmla="*/ 502 w 1096"/>
                  <a:gd name="T91" fmla="*/ 160 h 1096"/>
                  <a:gd name="T92" fmla="*/ 565 w 1096"/>
                  <a:gd name="T93" fmla="*/ 185 h 1096"/>
                  <a:gd name="T94" fmla="*/ 620 w 1096"/>
                  <a:gd name="T95" fmla="*/ 224 h 1096"/>
                  <a:gd name="T96" fmla="*/ 665 w 1096"/>
                  <a:gd name="T97" fmla="*/ 275 h 1096"/>
                  <a:gd name="T98" fmla="*/ 696 w 1096"/>
                  <a:gd name="T99" fmla="*/ 336 h 1096"/>
                  <a:gd name="T100" fmla="*/ 712 w 1096"/>
                  <a:gd name="T101" fmla="*/ 403 h 1096"/>
                  <a:gd name="T102" fmla="*/ 712 w 1096"/>
                  <a:gd name="T103" fmla="*/ 460 h 1096"/>
                  <a:gd name="T104" fmla="*/ 696 w 1096"/>
                  <a:gd name="T105" fmla="*/ 529 h 1096"/>
                  <a:gd name="T106" fmla="*/ 665 w 1096"/>
                  <a:gd name="T107" fmla="*/ 589 h 1096"/>
                  <a:gd name="T108" fmla="*/ 620 w 1096"/>
                  <a:gd name="T109" fmla="*/ 640 h 1096"/>
                  <a:gd name="T110" fmla="*/ 565 w 1096"/>
                  <a:gd name="T111" fmla="*/ 679 h 1096"/>
                  <a:gd name="T112" fmla="*/ 502 w 1096"/>
                  <a:gd name="T113" fmla="*/ 704 h 1096"/>
                  <a:gd name="T114" fmla="*/ 432 w 1096"/>
                  <a:gd name="T115" fmla="*/ 713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6" h="1096">
                    <a:moveTo>
                      <a:pt x="1051" y="833"/>
                    </a:moveTo>
                    <a:lnTo>
                      <a:pt x="825" y="608"/>
                    </a:lnTo>
                    <a:lnTo>
                      <a:pt x="825" y="608"/>
                    </a:lnTo>
                    <a:lnTo>
                      <a:pt x="835" y="588"/>
                    </a:lnTo>
                    <a:lnTo>
                      <a:pt x="842" y="566"/>
                    </a:lnTo>
                    <a:lnTo>
                      <a:pt x="849" y="545"/>
                    </a:lnTo>
                    <a:lnTo>
                      <a:pt x="854" y="523"/>
                    </a:lnTo>
                    <a:lnTo>
                      <a:pt x="858" y="501"/>
                    </a:lnTo>
                    <a:lnTo>
                      <a:pt x="861" y="479"/>
                    </a:lnTo>
                    <a:lnTo>
                      <a:pt x="863" y="455"/>
                    </a:lnTo>
                    <a:lnTo>
                      <a:pt x="864" y="432"/>
                    </a:lnTo>
                    <a:lnTo>
                      <a:pt x="864" y="432"/>
                    </a:lnTo>
                    <a:lnTo>
                      <a:pt x="863" y="409"/>
                    </a:lnTo>
                    <a:lnTo>
                      <a:pt x="862" y="388"/>
                    </a:lnTo>
                    <a:lnTo>
                      <a:pt x="859" y="366"/>
                    </a:lnTo>
                    <a:lnTo>
                      <a:pt x="855" y="345"/>
                    </a:lnTo>
                    <a:lnTo>
                      <a:pt x="850" y="324"/>
                    </a:lnTo>
                    <a:lnTo>
                      <a:pt x="845" y="303"/>
                    </a:lnTo>
                    <a:lnTo>
                      <a:pt x="838" y="284"/>
                    </a:lnTo>
                    <a:lnTo>
                      <a:pt x="829" y="264"/>
                    </a:lnTo>
                    <a:lnTo>
                      <a:pt x="821" y="245"/>
                    </a:lnTo>
                    <a:lnTo>
                      <a:pt x="812" y="227"/>
                    </a:lnTo>
                    <a:lnTo>
                      <a:pt x="801" y="208"/>
                    </a:lnTo>
                    <a:lnTo>
                      <a:pt x="790" y="191"/>
                    </a:lnTo>
                    <a:lnTo>
                      <a:pt x="777" y="174"/>
                    </a:lnTo>
                    <a:lnTo>
                      <a:pt x="765" y="157"/>
                    </a:lnTo>
                    <a:lnTo>
                      <a:pt x="752" y="142"/>
                    </a:lnTo>
                    <a:lnTo>
                      <a:pt x="738" y="127"/>
                    </a:lnTo>
                    <a:lnTo>
                      <a:pt x="722" y="112"/>
                    </a:lnTo>
                    <a:lnTo>
                      <a:pt x="706" y="99"/>
                    </a:lnTo>
                    <a:lnTo>
                      <a:pt x="690" y="86"/>
                    </a:lnTo>
                    <a:lnTo>
                      <a:pt x="673" y="74"/>
                    </a:lnTo>
                    <a:lnTo>
                      <a:pt x="656" y="62"/>
                    </a:lnTo>
                    <a:lnTo>
                      <a:pt x="638" y="52"/>
                    </a:lnTo>
                    <a:lnTo>
                      <a:pt x="619" y="43"/>
                    </a:lnTo>
                    <a:lnTo>
                      <a:pt x="600" y="34"/>
                    </a:lnTo>
                    <a:lnTo>
                      <a:pt x="581" y="27"/>
                    </a:lnTo>
                    <a:lnTo>
                      <a:pt x="560" y="20"/>
                    </a:lnTo>
                    <a:lnTo>
                      <a:pt x="540" y="13"/>
                    </a:lnTo>
                    <a:lnTo>
                      <a:pt x="518" y="9"/>
                    </a:lnTo>
                    <a:lnTo>
                      <a:pt x="498" y="5"/>
                    </a:lnTo>
                    <a:lnTo>
                      <a:pt x="476" y="2"/>
                    </a:lnTo>
                    <a:lnTo>
                      <a:pt x="454" y="0"/>
                    </a:lnTo>
                    <a:lnTo>
                      <a:pt x="432" y="0"/>
                    </a:lnTo>
                    <a:lnTo>
                      <a:pt x="432" y="0"/>
                    </a:lnTo>
                    <a:lnTo>
                      <a:pt x="409" y="0"/>
                    </a:lnTo>
                    <a:lnTo>
                      <a:pt x="388" y="2"/>
                    </a:lnTo>
                    <a:lnTo>
                      <a:pt x="367" y="5"/>
                    </a:lnTo>
                    <a:lnTo>
                      <a:pt x="345" y="9"/>
                    </a:lnTo>
                    <a:lnTo>
                      <a:pt x="324" y="13"/>
                    </a:lnTo>
                    <a:lnTo>
                      <a:pt x="303" y="20"/>
                    </a:lnTo>
                    <a:lnTo>
                      <a:pt x="284" y="27"/>
                    </a:lnTo>
                    <a:lnTo>
                      <a:pt x="265" y="34"/>
                    </a:lnTo>
                    <a:lnTo>
                      <a:pt x="245" y="43"/>
                    </a:lnTo>
                    <a:lnTo>
                      <a:pt x="227" y="52"/>
                    </a:lnTo>
                    <a:lnTo>
                      <a:pt x="208" y="62"/>
                    </a:lnTo>
                    <a:lnTo>
                      <a:pt x="191" y="74"/>
                    </a:lnTo>
                    <a:lnTo>
                      <a:pt x="174" y="86"/>
                    </a:lnTo>
                    <a:lnTo>
                      <a:pt x="157" y="99"/>
                    </a:lnTo>
                    <a:lnTo>
                      <a:pt x="142" y="112"/>
                    </a:lnTo>
                    <a:lnTo>
                      <a:pt x="127" y="127"/>
                    </a:lnTo>
                    <a:lnTo>
                      <a:pt x="113" y="142"/>
                    </a:lnTo>
                    <a:lnTo>
                      <a:pt x="99" y="157"/>
                    </a:lnTo>
                    <a:lnTo>
                      <a:pt x="86" y="174"/>
                    </a:lnTo>
                    <a:lnTo>
                      <a:pt x="74" y="191"/>
                    </a:lnTo>
                    <a:lnTo>
                      <a:pt x="63" y="208"/>
                    </a:lnTo>
                    <a:lnTo>
                      <a:pt x="52" y="227"/>
                    </a:lnTo>
                    <a:lnTo>
                      <a:pt x="43" y="245"/>
                    </a:lnTo>
                    <a:lnTo>
                      <a:pt x="34" y="264"/>
                    </a:lnTo>
                    <a:lnTo>
                      <a:pt x="27" y="284"/>
                    </a:lnTo>
                    <a:lnTo>
                      <a:pt x="20" y="303"/>
                    </a:lnTo>
                    <a:lnTo>
                      <a:pt x="14" y="324"/>
                    </a:lnTo>
                    <a:lnTo>
                      <a:pt x="10" y="345"/>
                    </a:lnTo>
                    <a:lnTo>
                      <a:pt x="6" y="366"/>
                    </a:lnTo>
                    <a:lnTo>
                      <a:pt x="2" y="388"/>
                    </a:lnTo>
                    <a:lnTo>
                      <a:pt x="1" y="409"/>
                    </a:lnTo>
                    <a:lnTo>
                      <a:pt x="0" y="432"/>
                    </a:lnTo>
                    <a:lnTo>
                      <a:pt x="0" y="432"/>
                    </a:lnTo>
                    <a:lnTo>
                      <a:pt x="1" y="454"/>
                    </a:lnTo>
                    <a:lnTo>
                      <a:pt x="2" y="476"/>
                    </a:lnTo>
                    <a:lnTo>
                      <a:pt x="6" y="498"/>
                    </a:lnTo>
                    <a:lnTo>
                      <a:pt x="10" y="518"/>
                    </a:lnTo>
                    <a:lnTo>
                      <a:pt x="14" y="540"/>
                    </a:lnTo>
                    <a:lnTo>
                      <a:pt x="20" y="560"/>
                    </a:lnTo>
                    <a:lnTo>
                      <a:pt x="27" y="581"/>
                    </a:lnTo>
                    <a:lnTo>
                      <a:pt x="34" y="600"/>
                    </a:lnTo>
                    <a:lnTo>
                      <a:pt x="43" y="619"/>
                    </a:lnTo>
                    <a:lnTo>
                      <a:pt x="52" y="638"/>
                    </a:lnTo>
                    <a:lnTo>
                      <a:pt x="63" y="656"/>
                    </a:lnTo>
                    <a:lnTo>
                      <a:pt x="74" y="673"/>
                    </a:lnTo>
                    <a:lnTo>
                      <a:pt x="86" y="690"/>
                    </a:lnTo>
                    <a:lnTo>
                      <a:pt x="99" y="706"/>
                    </a:lnTo>
                    <a:lnTo>
                      <a:pt x="113" y="722"/>
                    </a:lnTo>
                    <a:lnTo>
                      <a:pt x="127" y="737"/>
                    </a:lnTo>
                    <a:lnTo>
                      <a:pt x="142" y="751"/>
                    </a:lnTo>
                    <a:lnTo>
                      <a:pt x="157" y="765"/>
                    </a:lnTo>
                    <a:lnTo>
                      <a:pt x="174" y="777"/>
                    </a:lnTo>
                    <a:lnTo>
                      <a:pt x="191" y="790"/>
                    </a:lnTo>
                    <a:lnTo>
                      <a:pt x="208" y="801"/>
                    </a:lnTo>
                    <a:lnTo>
                      <a:pt x="227" y="811"/>
                    </a:lnTo>
                    <a:lnTo>
                      <a:pt x="245" y="821"/>
                    </a:lnTo>
                    <a:lnTo>
                      <a:pt x="265" y="829"/>
                    </a:lnTo>
                    <a:lnTo>
                      <a:pt x="284" y="838"/>
                    </a:lnTo>
                    <a:lnTo>
                      <a:pt x="303" y="844"/>
                    </a:lnTo>
                    <a:lnTo>
                      <a:pt x="324" y="850"/>
                    </a:lnTo>
                    <a:lnTo>
                      <a:pt x="345" y="855"/>
                    </a:lnTo>
                    <a:lnTo>
                      <a:pt x="367" y="859"/>
                    </a:lnTo>
                    <a:lnTo>
                      <a:pt x="388" y="861"/>
                    </a:lnTo>
                    <a:lnTo>
                      <a:pt x="409" y="863"/>
                    </a:lnTo>
                    <a:lnTo>
                      <a:pt x="432" y="864"/>
                    </a:lnTo>
                    <a:lnTo>
                      <a:pt x="432" y="864"/>
                    </a:lnTo>
                    <a:lnTo>
                      <a:pt x="455" y="863"/>
                    </a:lnTo>
                    <a:lnTo>
                      <a:pt x="479" y="861"/>
                    </a:lnTo>
                    <a:lnTo>
                      <a:pt x="501" y="858"/>
                    </a:lnTo>
                    <a:lnTo>
                      <a:pt x="524" y="854"/>
                    </a:lnTo>
                    <a:lnTo>
                      <a:pt x="545" y="848"/>
                    </a:lnTo>
                    <a:lnTo>
                      <a:pt x="566" y="842"/>
                    </a:lnTo>
                    <a:lnTo>
                      <a:pt x="588" y="835"/>
                    </a:lnTo>
                    <a:lnTo>
                      <a:pt x="608" y="825"/>
                    </a:lnTo>
                    <a:lnTo>
                      <a:pt x="833" y="1051"/>
                    </a:lnTo>
                    <a:lnTo>
                      <a:pt x="833" y="1051"/>
                    </a:lnTo>
                    <a:lnTo>
                      <a:pt x="845" y="1061"/>
                    </a:lnTo>
                    <a:lnTo>
                      <a:pt x="857" y="1070"/>
                    </a:lnTo>
                    <a:lnTo>
                      <a:pt x="870" y="1078"/>
                    </a:lnTo>
                    <a:lnTo>
                      <a:pt x="884" y="1084"/>
                    </a:lnTo>
                    <a:lnTo>
                      <a:pt x="898" y="1090"/>
                    </a:lnTo>
                    <a:lnTo>
                      <a:pt x="912" y="1093"/>
                    </a:lnTo>
                    <a:lnTo>
                      <a:pt x="927" y="1095"/>
                    </a:lnTo>
                    <a:lnTo>
                      <a:pt x="942" y="1096"/>
                    </a:lnTo>
                    <a:lnTo>
                      <a:pt x="942" y="1096"/>
                    </a:lnTo>
                    <a:lnTo>
                      <a:pt x="957" y="1095"/>
                    </a:lnTo>
                    <a:lnTo>
                      <a:pt x="971" y="1093"/>
                    </a:lnTo>
                    <a:lnTo>
                      <a:pt x="986" y="1090"/>
                    </a:lnTo>
                    <a:lnTo>
                      <a:pt x="1000" y="1084"/>
                    </a:lnTo>
                    <a:lnTo>
                      <a:pt x="1013" y="1078"/>
                    </a:lnTo>
                    <a:lnTo>
                      <a:pt x="1026" y="1070"/>
                    </a:lnTo>
                    <a:lnTo>
                      <a:pt x="1039" y="1061"/>
                    </a:lnTo>
                    <a:lnTo>
                      <a:pt x="1051" y="1051"/>
                    </a:lnTo>
                    <a:lnTo>
                      <a:pt x="1051" y="1051"/>
                    </a:lnTo>
                    <a:lnTo>
                      <a:pt x="1061" y="1039"/>
                    </a:lnTo>
                    <a:lnTo>
                      <a:pt x="1070" y="1026"/>
                    </a:lnTo>
                    <a:lnTo>
                      <a:pt x="1078" y="1013"/>
                    </a:lnTo>
                    <a:lnTo>
                      <a:pt x="1084" y="1000"/>
                    </a:lnTo>
                    <a:lnTo>
                      <a:pt x="1090" y="986"/>
                    </a:lnTo>
                    <a:lnTo>
                      <a:pt x="1093" y="971"/>
                    </a:lnTo>
                    <a:lnTo>
                      <a:pt x="1095" y="956"/>
                    </a:lnTo>
                    <a:lnTo>
                      <a:pt x="1096" y="942"/>
                    </a:lnTo>
                    <a:lnTo>
                      <a:pt x="1096" y="942"/>
                    </a:lnTo>
                    <a:lnTo>
                      <a:pt x="1095" y="927"/>
                    </a:lnTo>
                    <a:lnTo>
                      <a:pt x="1093" y="912"/>
                    </a:lnTo>
                    <a:lnTo>
                      <a:pt x="1090" y="898"/>
                    </a:lnTo>
                    <a:lnTo>
                      <a:pt x="1084" y="884"/>
                    </a:lnTo>
                    <a:lnTo>
                      <a:pt x="1078" y="870"/>
                    </a:lnTo>
                    <a:lnTo>
                      <a:pt x="1070" y="857"/>
                    </a:lnTo>
                    <a:lnTo>
                      <a:pt x="1061" y="845"/>
                    </a:lnTo>
                    <a:lnTo>
                      <a:pt x="1051" y="833"/>
                    </a:lnTo>
                    <a:lnTo>
                      <a:pt x="1051" y="833"/>
                    </a:lnTo>
                    <a:close/>
                    <a:moveTo>
                      <a:pt x="432" y="713"/>
                    </a:moveTo>
                    <a:lnTo>
                      <a:pt x="432" y="713"/>
                    </a:lnTo>
                    <a:lnTo>
                      <a:pt x="417" y="712"/>
                    </a:lnTo>
                    <a:lnTo>
                      <a:pt x="403" y="711"/>
                    </a:lnTo>
                    <a:lnTo>
                      <a:pt x="389" y="709"/>
                    </a:lnTo>
                    <a:lnTo>
                      <a:pt x="376" y="707"/>
                    </a:lnTo>
                    <a:lnTo>
                      <a:pt x="361" y="704"/>
                    </a:lnTo>
                    <a:lnTo>
                      <a:pt x="348" y="700"/>
                    </a:lnTo>
                    <a:lnTo>
                      <a:pt x="336" y="696"/>
                    </a:lnTo>
                    <a:lnTo>
                      <a:pt x="323" y="691"/>
                    </a:lnTo>
                    <a:lnTo>
                      <a:pt x="310" y="685"/>
                    </a:lnTo>
                    <a:lnTo>
                      <a:pt x="298" y="679"/>
                    </a:lnTo>
                    <a:lnTo>
                      <a:pt x="287" y="672"/>
                    </a:lnTo>
                    <a:lnTo>
                      <a:pt x="275" y="664"/>
                    </a:lnTo>
                    <a:lnTo>
                      <a:pt x="265" y="657"/>
                    </a:lnTo>
                    <a:lnTo>
                      <a:pt x="253" y="649"/>
                    </a:lnTo>
                    <a:lnTo>
                      <a:pt x="243" y="640"/>
                    </a:lnTo>
                    <a:lnTo>
                      <a:pt x="234" y="631"/>
                    </a:lnTo>
                    <a:lnTo>
                      <a:pt x="225" y="620"/>
                    </a:lnTo>
                    <a:lnTo>
                      <a:pt x="216" y="610"/>
                    </a:lnTo>
                    <a:lnTo>
                      <a:pt x="207" y="600"/>
                    </a:lnTo>
                    <a:lnTo>
                      <a:pt x="199" y="589"/>
                    </a:lnTo>
                    <a:lnTo>
                      <a:pt x="192" y="578"/>
                    </a:lnTo>
                    <a:lnTo>
                      <a:pt x="185" y="565"/>
                    </a:lnTo>
                    <a:lnTo>
                      <a:pt x="179" y="553"/>
                    </a:lnTo>
                    <a:lnTo>
                      <a:pt x="174" y="541"/>
                    </a:lnTo>
                    <a:lnTo>
                      <a:pt x="169" y="529"/>
                    </a:lnTo>
                    <a:lnTo>
                      <a:pt x="164" y="515"/>
                    </a:lnTo>
                    <a:lnTo>
                      <a:pt x="161" y="502"/>
                    </a:lnTo>
                    <a:lnTo>
                      <a:pt x="156" y="489"/>
                    </a:lnTo>
                    <a:lnTo>
                      <a:pt x="154" y="475"/>
                    </a:lnTo>
                    <a:lnTo>
                      <a:pt x="152" y="460"/>
                    </a:lnTo>
                    <a:lnTo>
                      <a:pt x="151" y="446"/>
                    </a:lnTo>
                    <a:lnTo>
                      <a:pt x="151" y="432"/>
                    </a:lnTo>
                    <a:lnTo>
                      <a:pt x="151" y="432"/>
                    </a:lnTo>
                    <a:lnTo>
                      <a:pt x="151" y="417"/>
                    </a:lnTo>
                    <a:lnTo>
                      <a:pt x="152" y="403"/>
                    </a:lnTo>
                    <a:lnTo>
                      <a:pt x="154" y="389"/>
                    </a:lnTo>
                    <a:lnTo>
                      <a:pt x="156" y="376"/>
                    </a:lnTo>
                    <a:lnTo>
                      <a:pt x="161" y="361"/>
                    </a:lnTo>
                    <a:lnTo>
                      <a:pt x="164" y="348"/>
                    </a:lnTo>
                    <a:lnTo>
                      <a:pt x="169" y="336"/>
                    </a:lnTo>
                    <a:lnTo>
                      <a:pt x="174" y="323"/>
                    </a:lnTo>
                    <a:lnTo>
                      <a:pt x="179" y="310"/>
                    </a:lnTo>
                    <a:lnTo>
                      <a:pt x="185" y="298"/>
                    </a:lnTo>
                    <a:lnTo>
                      <a:pt x="192" y="287"/>
                    </a:lnTo>
                    <a:lnTo>
                      <a:pt x="199" y="275"/>
                    </a:lnTo>
                    <a:lnTo>
                      <a:pt x="207" y="264"/>
                    </a:lnTo>
                    <a:lnTo>
                      <a:pt x="216" y="253"/>
                    </a:lnTo>
                    <a:lnTo>
                      <a:pt x="225" y="243"/>
                    </a:lnTo>
                    <a:lnTo>
                      <a:pt x="234" y="234"/>
                    </a:lnTo>
                    <a:lnTo>
                      <a:pt x="243" y="224"/>
                    </a:lnTo>
                    <a:lnTo>
                      <a:pt x="253" y="215"/>
                    </a:lnTo>
                    <a:lnTo>
                      <a:pt x="265" y="207"/>
                    </a:lnTo>
                    <a:lnTo>
                      <a:pt x="275" y="199"/>
                    </a:lnTo>
                    <a:lnTo>
                      <a:pt x="287" y="192"/>
                    </a:lnTo>
                    <a:lnTo>
                      <a:pt x="298" y="185"/>
                    </a:lnTo>
                    <a:lnTo>
                      <a:pt x="310" y="179"/>
                    </a:lnTo>
                    <a:lnTo>
                      <a:pt x="323" y="174"/>
                    </a:lnTo>
                    <a:lnTo>
                      <a:pt x="336" y="169"/>
                    </a:lnTo>
                    <a:lnTo>
                      <a:pt x="348" y="163"/>
                    </a:lnTo>
                    <a:lnTo>
                      <a:pt x="361" y="160"/>
                    </a:lnTo>
                    <a:lnTo>
                      <a:pt x="376" y="156"/>
                    </a:lnTo>
                    <a:lnTo>
                      <a:pt x="389" y="154"/>
                    </a:lnTo>
                    <a:lnTo>
                      <a:pt x="403" y="152"/>
                    </a:lnTo>
                    <a:lnTo>
                      <a:pt x="417" y="151"/>
                    </a:lnTo>
                    <a:lnTo>
                      <a:pt x="432" y="151"/>
                    </a:lnTo>
                    <a:lnTo>
                      <a:pt x="432" y="151"/>
                    </a:lnTo>
                    <a:lnTo>
                      <a:pt x="446" y="151"/>
                    </a:lnTo>
                    <a:lnTo>
                      <a:pt x="460" y="152"/>
                    </a:lnTo>
                    <a:lnTo>
                      <a:pt x="475" y="154"/>
                    </a:lnTo>
                    <a:lnTo>
                      <a:pt x="489" y="156"/>
                    </a:lnTo>
                    <a:lnTo>
                      <a:pt x="502" y="160"/>
                    </a:lnTo>
                    <a:lnTo>
                      <a:pt x="515" y="163"/>
                    </a:lnTo>
                    <a:lnTo>
                      <a:pt x="529" y="169"/>
                    </a:lnTo>
                    <a:lnTo>
                      <a:pt x="541" y="174"/>
                    </a:lnTo>
                    <a:lnTo>
                      <a:pt x="554" y="179"/>
                    </a:lnTo>
                    <a:lnTo>
                      <a:pt x="565" y="185"/>
                    </a:lnTo>
                    <a:lnTo>
                      <a:pt x="578" y="192"/>
                    </a:lnTo>
                    <a:lnTo>
                      <a:pt x="589" y="199"/>
                    </a:lnTo>
                    <a:lnTo>
                      <a:pt x="600" y="207"/>
                    </a:lnTo>
                    <a:lnTo>
                      <a:pt x="610" y="215"/>
                    </a:lnTo>
                    <a:lnTo>
                      <a:pt x="620" y="224"/>
                    </a:lnTo>
                    <a:lnTo>
                      <a:pt x="631" y="234"/>
                    </a:lnTo>
                    <a:lnTo>
                      <a:pt x="640" y="243"/>
                    </a:lnTo>
                    <a:lnTo>
                      <a:pt x="649" y="253"/>
                    </a:lnTo>
                    <a:lnTo>
                      <a:pt x="657" y="264"/>
                    </a:lnTo>
                    <a:lnTo>
                      <a:pt x="665" y="275"/>
                    </a:lnTo>
                    <a:lnTo>
                      <a:pt x="672" y="287"/>
                    </a:lnTo>
                    <a:lnTo>
                      <a:pt x="680" y="298"/>
                    </a:lnTo>
                    <a:lnTo>
                      <a:pt x="686" y="310"/>
                    </a:lnTo>
                    <a:lnTo>
                      <a:pt x="691" y="323"/>
                    </a:lnTo>
                    <a:lnTo>
                      <a:pt x="696" y="336"/>
                    </a:lnTo>
                    <a:lnTo>
                      <a:pt x="701" y="348"/>
                    </a:lnTo>
                    <a:lnTo>
                      <a:pt x="704" y="361"/>
                    </a:lnTo>
                    <a:lnTo>
                      <a:pt x="707" y="376"/>
                    </a:lnTo>
                    <a:lnTo>
                      <a:pt x="710" y="389"/>
                    </a:lnTo>
                    <a:lnTo>
                      <a:pt x="712" y="403"/>
                    </a:lnTo>
                    <a:lnTo>
                      <a:pt x="713" y="417"/>
                    </a:lnTo>
                    <a:lnTo>
                      <a:pt x="713" y="432"/>
                    </a:lnTo>
                    <a:lnTo>
                      <a:pt x="713" y="432"/>
                    </a:lnTo>
                    <a:lnTo>
                      <a:pt x="713" y="446"/>
                    </a:lnTo>
                    <a:lnTo>
                      <a:pt x="712" y="460"/>
                    </a:lnTo>
                    <a:lnTo>
                      <a:pt x="710" y="475"/>
                    </a:lnTo>
                    <a:lnTo>
                      <a:pt x="707" y="489"/>
                    </a:lnTo>
                    <a:lnTo>
                      <a:pt x="704" y="502"/>
                    </a:lnTo>
                    <a:lnTo>
                      <a:pt x="701" y="515"/>
                    </a:lnTo>
                    <a:lnTo>
                      <a:pt x="696" y="529"/>
                    </a:lnTo>
                    <a:lnTo>
                      <a:pt x="691" y="541"/>
                    </a:lnTo>
                    <a:lnTo>
                      <a:pt x="686" y="553"/>
                    </a:lnTo>
                    <a:lnTo>
                      <a:pt x="680" y="565"/>
                    </a:lnTo>
                    <a:lnTo>
                      <a:pt x="672" y="578"/>
                    </a:lnTo>
                    <a:lnTo>
                      <a:pt x="665" y="589"/>
                    </a:lnTo>
                    <a:lnTo>
                      <a:pt x="657" y="600"/>
                    </a:lnTo>
                    <a:lnTo>
                      <a:pt x="649" y="610"/>
                    </a:lnTo>
                    <a:lnTo>
                      <a:pt x="640" y="620"/>
                    </a:lnTo>
                    <a:lnTo>
                      <a:pt x="631" y="631"/>
                    </a:lnTo>
                    <a:lnTo>
                      <a:pt x="620" y="640"/>
                    </a:lnTo>
                    <a:lnTo>
                      <a:pt x="610" y="649"/>
                    </a:lnTo>
                    <a:lnTo>
                      <a:pt x="600" y="657"/>
                    </a:lnTo>
                    <a:lnTo>
                      <a:pt x="589" y="664"/>
                    </a:lnTo>
                    <a:lnTo>
                      <a:pt x="578" y="672"/>
                    </a:lnTo>
                    <a:lnTo>
                      <a:pt x="565" y="679"/>
                    </a:lnTo>
                    <a:lnTo>
                      <a:pt x="554" y="685"/>
                    </a:lnTo>
                    <a:lnTo>
                      <a:pt x="541" y="691"/>
                    </a:lnTo>
                    <a:lnTo>
                      <a:pt x="529" y="696"/>
                    </a:lnTo>
                    <a:lnTo>
                      <a:pt x="515" y="700"/>
                    </a:lnTo>
                    <a:lnTo>
                      <a:pt x="502" y="704"/>
                    </a:lnTo>
                    <a:lnTo>
                      <a:pt x="489" y="707"/>
                    </a:lnTo>
                    <a:lnTo>
                      <a:pt x="475" y="709"/>
                    </a:lnTo>
                    <a:lnTo>
                      <a:pt x="460" y="711"/>
                    </a:lnTo>
                    <a:lnTo>
                      <a:pt x="446" y="712"/>
                    </a:lnTo>
                    <a:lnTo>
                      <a:pt x="432" y="713"/>
                    </a:lnTo>
                    <a:lnTo>
                      <a:pt x="432" y="7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grpSp>
        <p:grpSp>
          <p:nvGrpSpPr>
            <p:cNvPr id="37" name="図形グループ 36"/>
            <p:cNvGrpSpPr/>
            <p:nvPr/>
          </p:nvGrpSpPr>
          <p:grpSpPr>
            <a:xfrm>
              <a:off x="6596930" y="158760"/>
              <a:ext cx="1167047" cy="1167667"/>
              <a:chOff x="6527188" y="1873634"/>
              <a:chExt cx="1167047" cy="1167667"/>
            </a:xfrm>
          </p:grpSpPr>
          <p:sp>
            <p:nvSpPr>
              <p:cNvPr id="38" name="Oval 190"/>
              <p:cNvSpPr/>
              <p:nvPr/>
            </p:nvSpPr>
            <p:spPr>
              <a:xfrm>
                <a:off x="6597083" y="1929762"/>
                <a:ext cx="1044348" cy="1044348"/>
              </a:xfrm>
              <a:prstGeom prst="ellipse">
                <a:avLst/>
              </a:prstGeom>
              <a:blipFill dpi="0" rotWithShape="1">
                <a:blip r:embed="rId3" cstate="screen">
                  <a:alphaModFix amt="15000"/>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39" name="ドーナツ 38"/>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sp>
        <p:nvSpPr>
          <p:cNvPr id="41" name="Freeform 45"/>
          <p:cNvSpPr>
            <a:spLocks noEditPoints="1"/>
          </p:cNvSpPr>
          <p:nvPr/>
        </p:nvSpPr>
        <p:spPr bwMode="auto">
          <a:xfrm>
            <a:off x="410325" y="1557707"/>
            <a:ext cx="321195" cy="194893"/>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47" name="Document 119"/>
          <p:cNvSpPr/>
          <p:nvPr/>
        </p:nvSpPr>
        <p:spPr>
          <a:xfrm>
            <a:off x="1097280" y="1521083"/>
            <a:ext cx="235838" cy="268140"/>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676767"/>
                </a:solidFill>
              </a:rPr>
              <a:t>①</a:t>
            </a:r>
            <a:endParaRPr lang="en-US" sz="1400" dirty="0" smtClean="0">
              <a:solidFill>
                <a:srgbClr val="676767"/>
              </a:solidFill>
            </a:endParaRPr>
          </a:p>
        </p:txBody>
      </p:sp>
      <p:sp>
        <p:nvSpPr>
          <p:cNvPr id="48" name="Freeform 45"/>
          <p:cNvSpPr>
            <a:spLocks noEditPoints="1"/>
          </p:cNvSpPr>
          <p:nvPr/>
        </p:nvSpPr>
        <p:spPr bwMode="auto">
          <a:xfrm>
            <a:off x="410324" y="1813331"/>
            <a:ext cx="321195" cy="194893"/>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49" name="Freeform 45"/>
          <p:cNvSpPr>
            <a:spLocks noEditPoints="1"/>
          </p:cNvSpPr>
          <p:nvPr/>
        </p:nvSpPr>
        <p:spPr bwMode="auto">
          <a:xfrm>
            <a:off x="410324" y="2081634"/>
            <a:ext cx="321195" cy="194893"/>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50" name="Freeform 45"/>
          <p:cNvSpPr>
            <a:spLocks noEditPoints="1"/>
          </p:cNvSpPr>
          <p:nvPr/>
        </p:nvSpPr>
        <p:spPr bwMode="auto">
          <a:xfrm>
            <a:off x="410323" y="2352498"/>
            <a:ext cx="321195" cy="194893"/>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51" name="Freeform 45"/>
          <p:cNvSpPr>
            <a:spLocks noEditPoints="1"/>
          </p:cNvSpPr>
          <p:nvPr/>
        </p:nvSpPr>
        <p:spPr bwMode="auto">
          <a:xfrm>
            <a:off x="410323" y="2636041"/>
            <a:ext cx="321195" cy="194893"/>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52" name="Freeform 45"/>
          <p:cNvSpPr>
            <a:spLocks noEditPoints="1"/>
          </p:cNvSpPr>
          <p:nvPr/>
        </p:nvSpPr>
        <p:spPr bwMode="auto">
          <a:xfrm>
            <a:off x="410322" y="2929765"/>
            <a:ext cx="321195" cy="194893"/>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53" name="Freeform 45"/>
          <p:cNvSpPr>
            <a:spLocks noEditPoints="1"/>
          </p:cNvSpPr>
          <p:nvPr/>
        </p:nvSpPr>
        <p:spPr bwMode="auto">
          <a:xfrm>
            <a:off x="410323" y="3205688"/>
            <a:ext cx="321195" cy="194893"/>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54" name="Freeform 45"/>
          <p:cNvSpPr>
            <a:spLocks noEditPoints="1"/>
          </p:cNvSpPr>
          <p:nvPr/>
        </p:nvSpPr>
        <p:spPr bwMode="auto">
          <a:xfrm>
            <a:off x="410322" y="3484172"/>
            <a:ext cx="321195" cy="194893"/>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cxnSp>
        <p:nvCxnSpPr>
          <p:cNvPr id="8" name="直線矢印コネクタ 7"/>
          <p:cNvCxnSpPr/>
          <p:nvPr/>
        </p:nvCxnSpPr>
        <p:spPr>
          <a:xfrm flipV="1">
            <a:off x="883824" y="1322488"/>
            <a:ext cx="1418576" cy="2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Document 119"/>
          <p:cNvSpPr/>
          <p:nvPr/>
        </p:nvSpPr>
        <p:spPr>
          <a:xfrm>
            <a:off x="1215199" y="1733317"/>
            <a:ext cx="235838" cy="268140"/>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676767"/>
                </a:solidFill>
              </a:rPr>
              <a:t>①</a:t>
            </a:r>
            <a:endParaRPr lang="en-US" sz="1400" dirty="0" smtClean="0">
              <a:solidFill>
                <a:srgbClr val="676767"/>
              </a:solidFill>
            </a:endParaRPr>
          </a:p>
        </p:txBody>
      </p:sp>
      <p:sp>
        <p:nvSpPr>
          <p:cNvPr id="56" name="Freeform 45"/>
          <p:cNvSpPr>
            <a:spLocks noEditPoints="1"/>
          </p:cNvSpPr>
          <p:nvPr/>
        </p:nvSpPr>
        <p:spPr bwMode="auto">
          <a:xfrm>
            <a:off x="410323" y="3796571"/>
            <a:ext cx="321195" cy="194893"/>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57" name="Freeform 45"/>
          <p:cNvSpPr>
            <a:spLocks noEditPoints="1"/>
          </p:cNvSpPr>
          <p:nvPr/>
        </p:nvSpPr>
        <p:spPr bwMode="auto">
          <a:xfrm>
            <a:off x="410322" y="4090295"/>
            <a:ext cx="321195" cy="194893"/>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58" name="Document 119"/>
          <p:cNvSpPr/>
          <p:nvPr/>
        </p:nvSpPr>
        <p:spPr>
          <a:xfrm>
            <a:off x="1097280" y="2059433"/>
            <a:ext cx="235838" cy="268140"/>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676767"/>
                </a:solidFill>
              </a:rPr>
              <a:t>①</a:t>
            </a:r>
            <a:endParaRPr lang="en-US" sz="1400" dirty="0" smtClean="0">
              <a:solidFill>
                <a:srgbClr val="676767"/>
              </a:solidFill>
            </a:endParaRPr>
          </a:p>
        </p:txBody>
      </p:sp>
      <p:sp>
        <p:nvSpPr>
          <p:cNvPr id="59" name="Document 119"/>
          <p:cNvSpPr/>
          <p:nvPr/>
        </p:nvSpPr>
        <p:spPr>
          <a:xfrm>
            <a:off x="1828800" y="2563839"/>
            <a:ext cx="235838" cy="268140"/>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676767"/>
                </a:solidFill>
              </a:rPr>
              <a:t>①</a:t>
            </a:r>
            <a:endParaRPr lang="en-US" sz="1400" dirty="0" smtClean="0">
              <a:solidFill>
                <a:srgbClr val="676767"/>
              </a:solidFill>
            </a:endParaRPr>
          </a:p>
        </p:txBody>
      </p:sp>
      <p:sp>
        <p:nvSpPr>
          <p:cNvPr id="60" name="Document 119"/>
          <p:cNvSpPr/>
          <p:nvPr/>
        </p:nvSpPr>
        <p:spPr>
          <a:xfrm>
            <a:off x="1939672" y="2883967"/>
            <a:ext cx="235838" cy="268140"/>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676767"/>
                </a:solidFill>
              </a:rPr>
              <a:t>①</a:t>
            </a:r>
            <a:endParaRPr lang="en-US" sz="1400" dirty="0" smtClean="0">
              <a:solidFill>
                <a:srgbClr val="676767"/>
              </a:solidFill>
            </a:endParaRPr>
          </a:p>
        </p:txBody>
      </p:sp>
      <p:cxnSp>
        <p:nvCxnSpPr>
          <p:cNvPr id="17" name="直線コネクタ 16"/>
          <p:cNvCxnSpPr>
            <a:stCxn id="47" idx="1"/>
          </p:cNvCxnSpPr>
          <p:nvPr/>
        </p:nvCxnSpPr>
        <p:spPr>
          <a:xfrm flipH="1">
            <a:off x="731517" y="1655153"/>
            <a:ext cx="365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a:off x="731517" y="1867387"/>
            <a:ext cx="4836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flipH="1">
            <a:off x="738563" y="2179080"/>
            <a:ext cx="3657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直線コネクタ 68"/>
          <p:cNvCxnSpPr>
            <a:stCxn id="59" idx="1"/>
          </p:cNvCxnSpPr>
          <p:nvPr/>
        </p:nvCxnSpPr>
        <p:spPr>
          <a:xfrm flipH="1">
            <a:off x="738563" y="2697909"/>
            <a:ext cx="1090237" cy="320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0" idx="1"/>
          </p:cNvCxnSpPr>
          <p:nvPr/>
        </p:nvCxnSpPr>
        <p:spPr>
          <a:xfrm flipH="1">
            <a:off x="731517" y="3018037"/>
            <a:ext cx="1208155" cy="5988"/>
          </a:xfrm>
          <a:prstGeom prst="line">
            <a:avLst/>
          </a:prstGeom>
        </p:spPr>
        <p:style>
          <a:lnRef idx="1">
            <a:schemeClr val="accent1"/>
          </a:lnRef>
          <a:fillRef idx="0">
            <a:schemeClr val="accent1"/>
          </a:fillRef>
          <a:effectRef idx="0">
            <a:schemeClr val="accent1"/>
          </a:effectRef>
          <a:fontRef idx="minor">
            <a:schemeClr val="tx1"/>
          </a:fontRef>
        </p:style>
      </p:cxnSp>
      <p:sp>
        <p:nvSpPr>
          <p:cNvPr id="87" name="Document 119"/>
          <p:cNvSpPr/>
          <p:nvPr/>
        </p:nvSpPr>
        <p:spPr>
          <a:xfrm>
            <a:off x="1104326" y="3745098"/>
            <a:ext cx="235838" cy="268140"/>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676767"/>
                </a:solidFill>
              </a:rPr>
              <a:t>①</a:t>
            </a:r>
            <a:endParaRPr lang="en-US" sz="1400" dirty="0" smtClean="0">
              <a:solidFill>
                <a:srgbClr val="676767"/>
              </a:solidFill>
            </a:endParaRPr>
          </a:p>
        </p:txBody>
      </p:sp>
      <p:cxnSp>
        <p:nvCxnSpPr>
          <p:cNvPr id="93" name="直線コネクタ 92"/>
          <p:cNvCxnSpPr/>
          <p:nvPr/>
        </p:nvCxnSpPr>
        <p:spPr>
          <a:xfrm flipH="1">
            <a:off x="745609" y="3864745"/>
            <a:ext cx="365763" cy="0"/>
          </a:xfrm>
          <a:prstGeom prst="line">
            <a:avLst/>
          </a:prstGeom>
        </p:spPr>
        <p:style>
          <a:lnRef idx="1">
            <a:schemeClr val="accent1"/>
          </a:lnRef>
          <a:fillRef idx="0">
            <a:schemeClr val="accent1"/>
          </a:fillRef>
          <a:effectRef idx="0">
            <a:schemeClr val="accent1"/>
          </a:effectRef>
          <a:fontRef idx="minor">
            <a:schemeClr val="tx1"/>
          </a:fontRef>
        </p:style>
      </p:cxnSp>
      <p:sp>
        <p:nvSpPr>
          <p:cNvPr id="94" name="Document 119"/>
          <p:cNvSpPr/>
          <p:nvPr/>
        </p:nvSpPr>
        <p:spPr>
          <a:xfrm>
            <a:off x="1222245" y="4058503"/>
            <a:ext cx="235838" cy="268140"/>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676767"/>
                </a:solidFill>
              </a:rPr>
              <a:t>①</a:t>
            </a:r>
            <a:endParaRPr lang="en-US" sz="1400" dirty="0" smtClean="0">
              <a:solidFill>
                <a:srgbClr val="676767"/>
              </a:solidFill>
            </a:endParaRPr>
          </a:p>
        </p:txBody>
      </p:sp>
      <p:cxnSp>
        <p:nvCxnSpPr>
          <p:cNvPr id="95" name="直線コネクタ 94"/>
          <p:cNvCxnSpPr/>
          <p:nvPr/>
        </p:nvCxnSpPr>
        <p:spPr>
          <a:xfrm flipH="1">
            <a:off x="738563" y="4192573"/>
            <a:ext cx="483683"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1241020" y="959772"/>
            <a:ext cx="774571" cy="369332"/>
          </a:xfrm>
          <a:prstGeom prst="rect">
            <a:avLst/>
          </a:prstGeom>
          <a:noFill/>
        </p:spPr>
        <p:txBody>
          <a:bodyPr wrap="none" rtlCol="0">
            <a:spAutoFit/>
          </a:bodyPr>
          <a:lstStyle/>
          <a:p>
            <a:r>
              <a:rPr kumimoji="1" lang="en-US" altLang="ja-JP" dirty="0" smtClean="0"/>
              <a:t>4</a:t>
            </a:r>
            <a:r>
              <a:rPr kumimoji="1" lang="ja-JP" altLang="en-US" dirty="0" smtClean="0"/>
              <a:t>時間</a:t>
            </a:r>
            <a:endParaRPr kumimoji="1" lang="ja-JP" altLang="en-US" dirty="0"/>
          </a:p>
        </p:txBody>
      </p:sp>
      <p:sp>
        <p:nvSpPr>
          <p:cNvPr id="98" name="Document 119"/>
          <p:cNvSpPr/>
          <p:nvPr/>
        </p:nvSpPr>
        <p:spPr>
          <a:xfrm>
            <a:off x="1835846" y="3159570"/>
            <a:ext cx="235838" cy="268140"/>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676767"/>
                </a:solidFill>
              </a:rPr>
              <a:t>①</a:t>
            </a:r>
            <a:endParaRPr lang="en-US" sz="1400" dirty="0" smtClean="0">
              <a:solidFill>
                <a:srgbClr val="676767"/>
              </a:solidFill>
            </a:endParaRPr>
          </a:p>
        </p:txBody>
      </p:sp>
      <p:cxnSp>
        <p:nvCxnSpPr>
          <p:cNvPr id="99" name="直線コネクタ 98"/>
          <p:cNvCxnSpPr/>
          <p:nvPr/>
        </p:nvCxnSpPr>
        <p:spPr>
          <a:xfrm flipH="1">
            <a:off x="745609" y="3293640"/>
            <a:ext cx="1090237" cy="3206"/>
          </a:xfrm>
          <a:prstGeom prst="line">
            <a:avLst/>
          </a:prstGeom>
        </p:spPr>
        <p:style>
          <a:lnRef idx="1">
            <a:schemeClr val="accent1"/>
          </a:lnRef>
          <a:fillRef idx="0">
            <a:schemeClr val="accent1"/>
          </a:fillRef>
          <a:effectRef idx="0">
            <a:schemeClr val="accent1"/>
          </a:effectRef>
          <a:fontRef idx="minor">
            <a:schemeClr val="tx1"/>
          </a:fontRef>
        </p:style>
      </p:cxnSp>
      <p:sp>
        <p:nvSpPr>
          <p:cNvPr id="100" name="Document 119"/>
          <p:cNvSpPr/>
          <p:nvPr/>
        </p:nvSpPr>
        <p:spPr>
          <a:xfrm>
            <a:off x="1229291" y="2318046"/>
            <a:ext cx="235838" cy="268140"/>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676767"/>
                </a:solidFill>
              </a:rPr>
              <a:t>①</a:t>
            </a:r>
            <a:endParaRPr lang="en-US" sz="1400" dirty="0" smtClean="0">
              <a:solidFill>
                <a:srgbClr val="676767"/>
              </a:solidFill>
            </a:endParaRPr>
          </a:p>
        </p:txBody>
      </p:sp>
      <p:cxnSp>
        <p:nvCxnSpPr>
          <p:cNvPr id="101" name="直線コネクタ 100"/>
          <p:cNvCxnSpPr/>
          <p:nvPr/>
        </p:nvCxnSpPr>
        <p:spPr>
          <a:xfrm flipH="1">
            <a:off x="745609" y="2452116"/>
            <a:ext cx="483683" cy="0"/>
          </a:xfrm>
          <a:prstGeom prst="line">
            <a:avLst/>
          </a:prstGeom>
        </p:spPr>
        <p:style>
          <a:lnRef idx="1">
            <a:schemeClr val="accent1"/>
          </a:lnRef>
          <a:fillRef idx="0">
            <a:schemeClr val="accent1"/>
          </a:fillRef>
          <a:effectRef idx="0">
            <a:schemeClr val="accent1"/>
          </a:effectRef>
          <a:fontRef idx="minor">
            <a:schemeClr val="tx1"/>
          </a:fontRef>
        </p:style>
      </p:cxnSp>
      <p:sp>
        <p:nvSpPr>
          <p:cNvPr id="102" name="Document 119"/>
          <p:cNvSpPr/>
          <p:nvPr/>
        </p:nvSpPr>
        <p:spPr>
          <a:xfrm>
            <a:off x="1229291" y="3425311"/>
            <a:ext cx="235838" cy="268140"/>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676767"/>
                </a:solidFill>
              </a:rPr>
              <a:t>①</a:t>
            </a:r>
            <a:endParaRPr lang="en-US" sz="1400" dirty="0" smtClean="0">
              <a:solidFill>
                <a:srgbClr val="676767"/>
              </a:solidFill>
            </a:endParaRPr>
          </a:p>
        </p:txBody>
      </p:sp>
      <p:cxnSp>
        <p:nvCxnSpPr>
          <p:cNvPr id="103" name="直線コネクタ 102"/>
          <p:cNvCxnSpPr/>
          <p:nvPr/>
        </p:nvCxnSpPr>
        <p:spPr>
          <a:xfrm flipH="1">
            <a:off x="745609" y="3559381"/>
            <a:ext cx="4836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flipV="1">
            <a:off x="2507163" y="1322488"/>
            <a:ext cx="1418576" cy="2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5" name="テキスト ボックス 104"/>
          <p:cNvSpPr txBox="1"/>
          <p:nvPr/>
        </p:nvSpPr>
        <p:spPr>
          <a:xfrm>
            <a:off x="2818845" y="959772"/>
            <a:ext cx="774571" cy="369332"/>
          </a:xfrm>
          <a:prstGeom prst="rect">
            <a:avLst/>
          </a:prstGeom>
          <a:noFill/>
        </p:spPr>
        <p:txBody>
          <a:bodyPr wrap="none" rtlCol="0">
            <a:spAutoFit/>
          </a:bodyPr>
          <a:lstStyle/>
          <a:p>
            <a:r>
              <a:rPr kumimoji="1" lang="en-US" altLang="ja-JP" dirty="0" smtClean="0"/>
              <a:t>4</a:t>
            </a:r>
            <a:r>
              <a:rPr kumimoji="1" lang="ja-JP" altLang="en-US" dirty="0" smtClean="0"/>
              <a:t>時間</a:t>
            </a:r>
            <a:endParaRPr kumimoji="1" lang="ja-JP" altLang="en-US" dirty="0"/>
          </a:p>
        </p:txBody>
      </p:sp>
      <p:sp>
        <p:nvSpPr>
          <p:cNvPr id="106" name="Document 119"/>
          <p:cNvSpPr/>
          <p:nvPr/>
        </p:nvSpPr>
        <p:spPr>
          <a:xfrm>
            <a:off x="3318239" y="2501971"/>
            <a:ext cx="235838" cy="268140"/>
          </a:xfrm>
          <a:prstGeom prst="flowChartDocument">
            <a:avLst/>
          </a:prstGeom>
          <a:solidFill>
            <a:schemeClr val="bg1"/>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rgbClr val="676767"/>
                </a:solidFill>
              </a:rPr>
              <a:t>②</a:t>
            </a:r>
            <a:endParaRPr lang="en-US" sz="1400" dirty="0" smtClean="0">
              <a:solidFill>
                <a:srgbClr val="676767"/>
              </a:solidFill>
            </a:endParaRPr>
          </a:p>
        </p:txBody>
      </p:sp>
      <p:cxnSp>
        <p:nvCxnSpPr>
          <p:cNvPr id="107" name="直線コネクタ 106"/>
          <p:cNvCxnSpPr/>
          <p:nvPr/>
        </p:nvCxnSpPr>
        <p:spPr>
          <a:xfrm flipH="1">
            <a:off x="2705100" y="2636041"/>
            <a:ext cx="61313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角丸四角形吹き出し 75"/>
          <p:cNvSpPr/>
          <p:nvPr/>
        </p:nvSpPr>
        <p:spPr>
          <a:xfrm>
            <a:off x="2340500" y="2910680"/>
            <a:ext cx="2262394" cy="801016"/>
          </a:xfrm>
          <a:prstGeom prst="wedgeRoundRectCallout">
            <a:avLst>
              <a:gd name="adj1" fmla="val -1693"/>
              <a:gd name="adj2" fmla="val -64339"/>
              <a:gd name="adj3" fmla="val 16667"/>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実行数が少ない</a:t>
            </a:r>
            <a:endParaRPr kumimoji="1" lang="en-US" altLang="ja-JP" dirty="0" smtClean="0"/>
          </a:p>
          <a:p>
            <a:pPr algn="ctr"/>
            <a:r>
              <a:rPr kumimoji="1" lang="ja-JP" altLang="en-US" dirty="0" smtClean="0"/>
              <a:t>注意ファイル</a:t>
            </a:r>
          </a:p>
        </p:txBody>
      </p:sp>
      <p:sp>
        <p:nvSpPr>
          <p:cNvPr id="108" name="角丸四角形吹き出し 107"/>
          <p:cNvSpPr/>
          <p:nvPr/>
        </p:nvSpPr>
        <p:spPr>
          <a:xfrm>
            <a:off x="2355367" y="1603742"/>
            <a:ext cx="2262394" cy="801016"/>
          </a:xfrm>
          <a:prstGeom prst="wedgeRoundRectCallout">
            <a:avLst>
              <a:gd name="adj1" fmla="val -84212"/>
              <a:gd name="adj2" fmla="val 45060"/>
              <a:gd name="adj3" fmla="val 16667"/>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一定数の実行があるので問題無い</a:t>
            </a:r>
            <a:endParaRPr kumimoji="1" lang="en-US" altLang="ja-JP" dirty="0" smtClean="0"/>
          </a:p>
        </p:txBody>
      </p:sp>
    </p:spTree>
    <p:extLst>
      <p:ext uri="{BB962C8B-B14F-4D97-AF65-F5344CB8AC3E}">
        <p14:creationId xmlns:p14="http://schemas.microsoft.com/office/powerpoint/2010/main" val="3759852106"/>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エンドポイント ディテクション アンド レスポンス</a:t>
            </a:r>
            <a:endParaRPr kumimoji="1" lang="ja-JP" altLang="en-US" dirty="0"/>
          </a:p>
        </p:txBody>
      </p:sp>
      <p:sp>
        <p:nvSpPr>
          <p:cNvPr id="5" name="ホームベース 4"/>
          <p:cNvSpPr/>
          <p:nvPr/>
        </p:nvSpPr>
        <p:spPr>
          <a:xfrm rot="10800000">
            <a:off x="3962398" y="1073150"/>
            <a:ext cx="4820853" cy="3479392"/>
          </a:xfrm>
          <a:prstGeom prst="homePlat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dirty="0" smtClean="0"/>
          </a:p>
        </p:txBody>
      </p:sp>
      <p:sp>
        <p:nvSpPr>
          <p:cNvPr id="6" name="正方形/長方形 5"/>
          <p:cNvSpPr/>
          <p:nvPr/>
        </p:nvSpPr>
        <p:spPr>
          <a:xfrm rot="2652856">
            <a:off x="3939794" y="2114099"/>
            <a:ext cx="1355388" cy="131647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dirty="0" smtClean="0"/>
          </a:p>
        </p:txBody>
      </p:sp>
      <p:sp>
        <p:nvSpPr>
          <p:cNvPr id="8" name="テキスト ボックス 7"/>
          <p:cNvSpPr txBox="1"/>
          <p:nvPr/>
        </p:nvSpPr>
        <p:spPr>
          <a:xfrm>
            <a:off x="4760259" y="1746154"/>
            <a:ext cx="4114800" cy="830997"/>
          </a:xfrm>
          <a:prstGeom prst="rect">
            <a:avLst/>
          </a:prstGeom>
          <a:noFill/>
        </p:spPr>
        <p:txBody>
          <a:bodyPr wrap="square" rtlCol="0">
            <a:spAutoFit/>
          </a:bodyPr>
          <a:lstStyle/>
          <a:p>
            <a:pPr algn="r"/>
            <a:r>
              <a:rPr kumimoji="1" lang="ja-JP" altLang="en-US" sz="2400" dirty="0" smtClean="0">
                <a:solidFill>
                  <a:schemeClr val="tx2"/>
                </a:solidFill>
              </a:rPr>
              <a:t>インシデント レスポンス</a:t>
            </a:r>
            <a:r>
              <a:rPr kumimoji="1" lang="ja-JP" altLang="en-US" sz="2400" dirty="0" smtClean="0">
                <a:solidFill>
                  <a:schemeClr val="tx2"/>
                </a:solidFill>
              </a:rPr>
              <a:t>の為の</a:t>
            </a:r>
            <a:endParaRPr kumimoji="1" lang="en-US" altLang="ja-JP" sz="2400" dirty="0" smtClean="0">
              <a:solidFill>
                <a:schemeClr val="tx2"/>
              </a:solidFill>
            </a:endParaRPr>
          </a:p>
          <a:p>
            <a:pPr algn="r"/>
            <a:r>
              <a:rPr kumimoji="1" lang="ja-JP" altLang="en-US" sz="2400" dirty="0" smtClean="0">
                <a:solidFill>
                  <a:schemeClr val="tx2"/>
                </a:solidFill>
              </a:rPr>
              <a:t>６つの機能</a:t>
            </a:r>
            <a:endParaRPr kumimoji="1" lang="ja-JP" altLang="en-US" sz="2400" dirty="0">
              <a:solidFill>
                <a:schemeClr val="tx2"/>
              </a:solidFill>
            </a:endParaRPr>
          </a:p>
        </p:txBody>
      </p:sp>
      <p:sp>
        <p:nvSpPr>
          <p:cNvPr id="9" name="テキスト ボックス 8"/>
          <p:cNvSpPr txBox="1"/>
          <p:nvPr/>
        </p:nvSpPr>
        <p:spPr>
          <a:xfrm>
            <a:off x="3960834" y="2587671"/>
            <a:ext cx="1313308" cy="369332"/>
          </a:xfrm>
          <a:prstGeom prst="rect">
            <a:avLst/>
          </a:prstGeom>
          <a:noFill/>
        </p:spPr>
        <p:txBody>
          <a:bodyPr wrap="none" rtlCol="0">
            <a:spAutoFit/>
          </a:bodyPr>
          <a:lstStyle/>
          <a:p>
            <a:r>
              <a:rPr kumimoji="1" lang="en-US" altLang="ja-JP" smtClean="0">
                <a:solidFill>
                  <a:schemeClr val="bg1"/>
                </a:solidFill>
              </a:rPr>
              <a:t>Cisco AMP</a:t>
            </a:r>
            <a:endParaRPr kumimoji="1" lang="en-US" altLang="ja-JP" dirty="0" smtClean="0">
              <a:solidFill>
                <a:schemeClr val="bg1"/>
              </a:solidFill>
            </a:endParaRPr>
          </a:p>
        </p:txBody>
      </p:sp>
      <p:sp>
        <p:nvSpPr>
          <p:cNvPr id="17" name="Freeform 6"/>
          <p:cNvSpPr>
            <a:spLocks noChangeAspect="1" noEditPoints="1"/>
          </p:cNvSpPr>
          <p:nvPr/>
        </p:nvSpPr>
        <p:spPr bwMode="auto">
          <a:xfrm>
            <a:off x="5904388" y="2738207"/>
            <a:ext cx="2440220" cy="907316"/>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solidFill>
            <a:srgbClr val="FFFFFF"/>
          </a:solidFill>
        </p:spPr>
        <p:txBody>
          <a:bodyPr wrap="square" lIns="137124" tIns="137124" rIns="137124" bIns="137124" anchor="ctr">
            <a:noAutofit/>
          </a:bodyPr>
          <a:lstStyle/>
          <a:p>
            <a:pPr algn="ctr" defTabSz="514264">
              <a:lnSpc>
                <a:spcPct val="95000"/>
              </a:lnSpc>
              <a:spcBef>
                <a:spcPts val="810"/>
              </a:spcBef>
              <a:buClr>
                <a:schemeClr val="tx2"/>
              </a:buClr>
              <a:buSzPct val="90000"/>
            </a:pPr>
            <a:endParaRPr lang="ja-JP" altLang="en-US" sz="1600">
              <a:latin typeface="Arial" pitchFamily="34" charset="0"/>
              <a:ea typeface="ＭＳ Ｐゴシック" pitchFamily="50" charset="-128"/>
              <a:cs typeface="Arial" pitchFamily="34" charset="0"/>
            </a:endParaRPr>
          </a:p>
        </p:txBody>
      </p:sp>
      <p:grpSp>
        <p:nvGrpSpPr>
          <p:cNvPr id="62" name="図形グループ 61"/>
          <p:cNvGrpSpPr/>
          <p:nvPr/>
        </p:nvGrpSpPr>
        <p:grpSpPr>
          <a:xfrm>
            <a:off x="794581" y="1020781"/>
            <a:ext cx="1167047" cy="1167667"/>
            <a:chOff x="794581" y="1020781"/>
            <a:chExt cx="1167047" cy="1167667"/>
          </a:xfrm>
        </p:grpSpPr>
        <p:grpSp>
          <p:nvGrpSpPr>
            <p:cNvPr id="22" name="Group 93"/>
            <p:cNvGrpSpPr>
              <a:grpSpLocks noChangeAspect="1"/>
            </p:cNvGrpSpPr>
            <p:nvPr/>
          </p:nvGrpSpPr>
          <p:grpSpPr>
            <a:xfrm>
              <a:off x="1074358" y="1377306"/>
              <a:ext cx="607495" cy="546746"/>
              <a:chOff x="2568626" y="5877878"/>
              <a:chExt cx="914400" cy="822960"/>
            </a:xfrm>
            <a:solidFill>
              <a:schemeClr val="accent4"/>
            </a:solidFill>
          </p:grpSpPr>
          <p:sp>
            <p:nvSpPr>
              <p:cNvPr id="23" name="Freeform 6"/>
              <p:cNvSpPr>
                <a:spLocks/>
              </p:cNvSpPr>
              <p:nvPr/>
            </p:nvSpPr>
            <p:spPr bwMode="auto">
              <a:xfrm>
                <a:off x="2568626" y="5877878"/>
                <a:ext cx="914400" cy="822960"/>
              </a:xfrm>
              <a:custGeom>
                <a:avLst/>
                <a:gdLst>
                  <a:gd name="T0" fmla="*/ 3107 w 5070"/>
                  <a:gd name="T1" fmla="*/ 18 h 4591"/>
                  <a:gd name="T2" fmla="*/ 3527 w 5070"/>
                  <a:gd name="T3" fmla="*/ 117 h 4591"/>
                  <a:gd name="T4" fmla="*/ 3912 w 5070"/>
                  <a:gd name="T5" fmla="*/ 289 h 4591"/>
                  <a:gd name="T6" fmla="*/ 4256 w 5070"/>
                  <a:gd name="T7" fmla="*/ 529 h 4591"/>
                  <a:gd name="T8" fmla="*/ 4550 w 5070"/>
                  <a:gd name="T9" fmla="*/ 827 h 4591"/>
                  <a:gd name="T10" fmla="*/ 4785 w 5070"/>
                  <a:gd name="T11" fmla="*/ 1177 h 4591"/>
                  <a:gd name="T12" fmla="*/ 4956 w 5070"/>
                  <a:gd name="T13" fmla="*/ 1569 h 4591"/>
                  <a:gd name="T14" fmla="*/ 5051 w 5070"/>
                  <a:gd name="T15" fmla="*/ 1995 h 4591"/>
                  <a:gd name="T16" fmla="*/ 5065 w 5070"/>
                  <a:gd name="T17" fmla="*/ 2446 h 4591"/>
                  <a:gd name="T18" fmla="*/ 4996 w 5070"/>
                  <a:gd name="T19" fmla="*/ 2882 h 4591"/>
                  <a:gd name="T20" fmla="*/ 4850 w 5070"/>
                  <a:gd name="T21" fmla="*/ 3286 h 4591"/>
                  <a:gd name="T22" fmla="*/ 4635 w 5070"/>
                  <a:gd name="T23" fmla="*/ 3651 h 4591"/>
                  <a:gd name="T24" fmla="*/ 4359 w 5070"/>
                  <a:gd name="T25" fmla="*/ 3968 h 4591"/>
                  <a:gd name="T26" fmla="*/ 4032 w 5070"/>
                  <a:gd name="T27" fmla="*/ 4228 h 4591"/>
                  <a:gd name="T28" fmla="*/ 3659 w 5070"/>
                  <a:gd name="T29" fmla="*/ 4423 h 4591"/>
                  <a:gd name="T30" fmla="*/ 3250 w 5070"/>
                  <a:gd name="T31" fmla="*/ 4548 h 4591"/>
                  <a:gd name="T32" fmla="*/ 2813 w 5070"/>
                  <a:gd name="T33" fmla="*/ 4591 h 4591"/>
                  <a:gd name="T34" fmla="*/ 2378 w 5070"/>
                  <a:gd name="T35" fmla="*/ 4548 h 4591"/>
                  <a:gd name="T36" fmla="*/ 1972 w 5070"/>
                  <a:gd name="T37" fmla="*/ 4426 h 4591"/>
                  <a:gd name="T38" fmla="*/ 1600 w 5070"/>
                  <a:gd name="T39" fmla="*/ 4232 h 4591"/>
                  <a:gd name="T40" fmla="*/ 1274 w 5070"/>
                  <a:gd name="T41" fmla="*/ 3974 h 4591"/>
                  <a:gd name="T42" fmla="*/ 1600 w 5070"/>
                  <a:gd name="T43" fmla="*/ 3628 h 4591"/>
                  <a:gd name="T44" fmla="*/ 1883 w 5070"/>
                  <a:gd name="T45" fmla="*/ 3848 h 4591"/>
                  <a:gd name="T46" fmla="*/ 2206 w 5070"/>
                  <a:gd name="T47" fmla="*/ 4008 h 4591"/>
                  <a:gd name="T48" fmla="*/ 2561 w 5070"/>
                  <a:gd name="T49" fmla="*/ 4097 h 4591"/>
                  <a:gd name="T50" fmla="*/ 2939 w 5070"/>
                  <a:gd name="T51" fmla="*/ 4111 h 4591"/>
                  <a:gd name="T52" fmla="*/ 3307 w 5070"/>
                  <a:gd name="T53" fmla="*/ 4045 h 4591"/>
                  <a:gd name="T54" fmla="*/ 3642 w 5070"/>
                  <a:gd name="T55" fmla="*/ 3906 h 4591"/>
                  <a:gd name="T56" fmla="*/ 3941 w 5070"/>
                  <a:gd name="T57" fmla="*/ 3705 h 4591"/>
                  <a:gd name="T58" fmla="*/ 4193 w 5070"/>
                  <a:gd name="T59" fmla="*/ 3448 h 4591"/>
                  <a:gd name="T60" fmla="*/ 4392 w 5070"/>
                  <a:gd name="T61" fmla="*/ 3143 h 4591"/>
                  <a:gd name="T62" fmla="*/ 4527 w 5070"/>
                  <a:gd name="T63" fmla="*/ 2798 h 4591"/>
                  <a:gd name="T64" fmla="*/ 4591 w 5070"/>
                  <a:gd name="T65" fmla="*/ 2425 h 4591"/>
                  <a:gd name="T66" fmla="*/ 4578 w 5070"/>
                  <a:gd name="T67" fmla="*/ 2037 h 4591"/>
                  <a:gd name="T68" fmla="*/ 4488 w 5070"/>
                  <a:gd name="T69" fmla="*/ 1672 h 4591"/>
                  <a:gd name="T70" fmla="*/ 4332 w 5070"/>
                  <a:gd name="T71" fmla="*/ 1341 h 4591"/>
                  <a:gd name="T72" fmla="*/ 4115 w 5070"/>
                  <a:gd name="T73" fmla="*/ 1051 h 4591"/>
                  <a:gd name="T74" fmla="*/ 3847 w 5070"/>
                  <a:gd name="T75" fmla="*/ 812 h 4591"/>
                  <a:gd name="T76" fmla="*/ 3535 w 5070"/>
                  <a:gd name="T77" fmla="*/ 630 h 4591"/>
                  <a:gd name="T78" fmla="*/ 3187 w 5070"/>
                  <a:gd name="T79" fmla="*/ 515 h 4591"/>
                  <a:gd name="T80" fmla="*/ 2813 w 5070"/>
                  <a:gd name="T81" fmla="*/ 475 h 4591"/>
                  <a:gd name="T82" fmla="*/ 2430 w 5070"/>
                  <a:gd name="T83" fmla="*/ 517 h 4591"/>
                  <a:gd name="T84" fmla="*/ 2075 w 5070"/>
                  <a:gd name="T85" fmla="*/ 637 h 4591"/>
                  <a:gd name="T86" fmla="*/ 1760 w 5070"/>
                  <a:gd name="T87" fmla="*/ 826 h 4591"/>
                  <a:gd name="T88" fmla="*/ 1489 w 5070"/>
                  <a:gd name="T89" fmla="*/ 1077 h 4591"/>
                  <a:gd name="T90" fmla="*/ 1272 w 5070"/>
                  <a:gd name="T91" fmla="*/ 1378 h 4591"/>
                  <a:gd name="T92" fmla="*/ 1120 w 5070"/>
                  <a:gd name="T93" fmla="*/ 1721 h 4591"/>
                  <a:gd name="T94" fmla="*/ 1040 w 5070"/>
                  <a:gd name="T95" fmla="*/ 2100 h 4591"/>
                  <a:gd name="T96" fmla="*/ 791 w 5070"/>
                  <a:gd name="T97" fmla="*/ 3095 h 4591"/>
                  <a:gd name="T98" fmla="*/ 566 w 5070"/>
                  <a:gd name="T99" fmla="*/ 2071 h 4591"/>
                  <a:gd name="T100" fmla="*/ 646 w 5070"/>
                  <a:gd name="T101" fmla="*/ 1648 h 4591"/>
                  <a:gd name="T102" fmla="*/ 798 w 5070"/>
                  <a:gd name="T103" fmla="*/ 1257 h 4591"/>
                  <a:gd name="T104" fmla="*/ 1017 w 5070"/>
                  <a:gd name="T105" fmla="*/ 904 h 4591"/>
                  <a:gd name="T106" fmla="*/ 1292 w 5070"/>
                  <a:gd name="T107" fmla="*/ 598 h 4591"/>
                  <a:gd name="T108" fmla="*/ 1617 w 5070"/>
                  <a:gd name="T109" fmla="*/ 347 h 4591"/>
                  <a:gd name="T110" fmla="*/ 1983 w 5070"/>
                  <a:gd name="T111" fmla="*/ 160 h 4591"/>
                  <a:gd name="T112" fmla="*/ 2384 w 5070"/>
                  <a:gd name="T113" fmla="*/ 40 h 4591"/>
                  <a:gd name="T114" fmla="*/ 2813 w 5070"/>
                  <a:gd name="T115" fmla="*/ 0 h 4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70" h="4591">
                    <a:moveTo>
                      <a:pt x="2813" y="0"/>
                    </a:moveTo>
                    <a:lnTo>
                      <a:pt x="2961" y="4"/>
                    </a:lnTo>
                    <a:lnTo>
                      <a:pt x="3107" y="18"/>
                    </a:lnTo>
                    <a:lnTo>
                      <a:pt x="3250" y="43"/>
                    </a:lnTo>
                    <a:lnTo>
                      <a:pt x="3390" y="75"/>
                    </a:lnTo>
                    <a:lnTo>
                      <a:pt x="3527" y="117"/>
                    </a:lnTo>
                    <a:lnTo>
                      <a:pt x="3659" y="166"/>
                    </a:lnTo>
                    <a:lnTo>
                      <a:pt x="3787" y="224"/>
                    </a:lnTo>
                    <a:lnTo>
                      <a:pt x="3912" y="289"/>
                    </a:lnTo>
                    <a:lnTo>
                      <a:pt x="4032" y="361"/>
                    </a:lnTo>
                    <a:lnTo>
                      <a:pt x="4147" y="443"/>
                    </a:lnTo>
                    <a:lnTo>
                      <a:pt x="4256" y="529"/>
                    </a:lnTo>
                    <a:lnTo>
                      <a:pt x="4359" y="623"/>
                    </a:lnTo>
                    <a:lnTo>
                      <a:pt x="4458" y="723"/>
                    </a:lnTo>
                    <a:lnTo>
                      <a:pt x="4550" y="827"/>
                    </a:lnTo>
                    <a:lnTo>
                      <a:pt x="4635" y="940"/>
                    </a:lnTo>
                    <a:lnTo>
                      <a:pt x="4713" y="1055"/>
                    </a:lnTo>
                    <a:lnTo>
                      <a:pt x="4785" y="1177"/>
                    </a:lnTo>
                    <a:lnTo>
                      <a:pt x="4850" y="1303"/>
                    </a:lnTo>
                    <a:lnTo>
                      <a:pt x="4907" y="1434"/>
                    </a:lnTo>
                    <a:lnTo>
                      <a:pt x="4956" y="1569"/>
                    </a:lnTo>
                    <a:lnTo>
                      <a:pt x="4996" y="1708"/>
                    </a:lnTo>
                    <a:lnTo>
                      <a:pt x="5028" y="1851"/>
                    </a:lnTo>
                    <a:lnTo>
                      <a:pt x="5051" y="1995"/>
                    </a:lnTo>
                    <a:lnTo>
                      <a:pt x="5065" y="2145"/>
                    </a:lnTo>
                    <a:lnTo>
                      <a:pt x="5070" y="2295"/>
                    </a:lnTo>
                    <a:lnTo>
                      <a:pt x="5065" y="2446"/>
                    </a:lnTo>
                    <a:lnTo>
                      <a:pt x="5051" y="2594"/>
                    </a:lnTo>
                    <a:lnTo>
                      <a:pt x="5028" y="2740"/>
                    </a:lnTo>
                    <a:lnTo>
                      <a:pt x="4996" y="2882"/>
                    </a:lnTo>
                    <a:lnTo>
                      <a:pt x="4956" y="3020"/>
                    </a:lnTo>
                    <a:lnTo>
                      <a:pt x="4907" y="3155"/>
                    </a:lnTo>
                    <a:lnTo>
                      <a:pt x="4850" y="3286"/>
                    </a:lnTo>
                    <a:lnTo>
                      <a:pt x="4785" y="3412"/>
                    </a:lnTo>
                    <a:lnTo>
                      <a:pt x="4713" y="3534"/>
                    </a:lnTo>
                    <a:lnTo>
                      <a:pt x="4635" y="3651"/>
                    </a:lnTo>
                    <a:lnTo>
                      <a:pt x="4550" y="3762"/>
                    </a:lnTo>
                    <a:lnTo>
                      <a:pt x="4458" y="3868"/>
                    </a:lnTo>
                    <a:lnTo>
                      <a:pt x="4359" y="3968"/>
                    </a:lnTo>
                    <a:lnTo>
                      <a:pt x="4256" y="4060"/>
                    </a:lnTo>
                    <a:lnTo>
                      <a:pt x="4147" y="4148"/>
                    </a:lnTo>
                    <a:lnTo>
                      <a:pt x="4032" y="4228"/>
                    </a:lnTo>
                    <a:lnTo>
                      <a:pt x="3912" y="4300"/>
                    </a:lnTo>
                    <a:lnTo>
                      <a:pt x="3787" y="4366"/>
                    </a:lnTo>
                    <a:lnTo>
                      <a:pt x="3659" y="4423"/>
                    </a:lnTo>
                    <a:lnTo>
                      <a:pt x="3527" y="4474"/>
                    </a:lnTo>
                    <a:lnTo>
                      <a:pt x="3390" y="4516"/>
                    </a:lnTo>
                    <a:lnTo>
                      <a:pt x="3250" y="4548"/>
                    </a:lnTo>
                    <a:lnTo>
                      <a:pt x="3107" y="4571"/>
                    </a:lnTo>
                    <a:lnTo>
                      <a:pt x="2961" y="4586"/>
                    </a:lnTo>
                    <a:lnTo>
                      <a:pt x="2813" y="4591"/>
                    </a:lnTo>
                    <a:lnTo>
                      <a:pt x="2666" y="4586"/>
                    </a:lnTo>
                    <a:lnTo>
                      <a:pt x="2520" y="4571"/>
                    </a:lnTo>
                    <a:lnTo>
                      <a:pt x="2378" y="4548"/>
                    </a:lnTo>
                    <a:lnTo>
                      <a:pt x="2240" y="4516"/>
                    </a:lnTo>
                    <a:lnTo>
                      <a:pt x="2103" y="4476"/>
                    </a:lnTo>
                    <a:lnTo>
                      <a:pt x="1972" y="4426"/>
                    </a:lnTo>
                    <a:lnTo>
                      <a:pt x="1843" y="4369"/>
                    </a:lnTo>
                    <a:lnTo>
                      <a:pt x="1720" y="4305"/>
                    </a:lnTo>
                    <a:lnTo>
                      <a:pt x="1600" y="4232"/>
                    </a:lnTo>
                    <a:lnTo>
                      <a:pt x="1486" y="4152"/>
                    </a:lnTo>
                    <a:lnTo>
                      <a:pt x="1377" y="4066"/>
                    </a:lnTo>
                    <a:lnTo>
                      <a:pt x="1274" y="3974"/>
                    </a:lnTo>
                    <a:lnTo>
                      <a:pt x="1175" y="3876"/>
                    </a:lnTo>
                    <a:lnTo>
                      <a:pt x="1515" y="3543"/>
                    </a:lnTo>
                    <a:lnTo>
                      <a:pt x="1600" y="3628"/>
                    </a:lnTo>
                    <a:lnTo>
                      <a:pt x="1689" y="3708"/>
                    </a:lnTo>
                    <a:lnTo>
                      <a:pt x="1783" y="3782"/>
                    </a:lnTo>
                    <a:lnTo>
                      <a:pt x="1883" y="3848"/>
                    </a:lnTo>
                    <a:lnTo>
                      <a:pt x="1986" y="3908"/>
                    </a:lnTo>
                    <a:lnTo>
                      <a:pt x="2093" y="3962"/>
                    </a:lnTo>
                    <a:lnTo>
                      <a:pt x="2206" y="4008"/>
                    </a:lnTo>
                    <a:lnTo>
                      <a:pt x="2321" y="4045"/>
                    </a:lnTo>
                    <a:lnTo>
                      <a:pt x="2440" y="4076"/>
                    </a:lnTo>
                    <a:lnTo>
                      <a:pt x="2561" y="4097"/>
                    </a:lnTo>
                    <a:lnTo>
                      <a:pt x="2686" y="4111"/>
                    </a:lnTo>
                    <a:lnTo>
                      <a:pt x="2813" y="4116"/>
                    </a:lnTo>
                    <a:lnTo>
                      <a:pt x="2939" y="4111"/>
                    </a:lnTo>
                    <a:lnTo>
                      <a:pt x="3066" y="4097"/>
                    </a:lnTo>
                    <a:lnTo>
                      <a:pt x="3187" y="4076"/>
                    </a:lnTo>
                    <a:lnTo>
                      <a:pt x="3307" y="4045"/>
                    </a:lnTo>
                    <a:lnTo>
                      <a:pt x="3422" y="4006"/>
                    </a:lnTo>
                    <a:lnTo>
                      <a:pt x="3535" y="3960"/>
                    </a:lnTo>
                    <a:lnTo>
                      <a:pt x="3642" y="3906"/>
                    </a:lnTo>
                    <a:lnTo>
                      <a:pt x="3747" y="3846"/>
                    </a:lnTo>
                    <a:lnTo>
                      <a:pt x="3847" y="3779"/>
                    </a:lnTo>
                    <a:lnTo>
                      <a:pt x="3941" y="3705"/>
                    </a:lnTo>
                    <a:lnTo>
                      <a:pt x="4030" y="3625"/>
                    </a:lnTo>
                    <a:lnTo>
                      <a:pt x="4115" y="3539"/>
                    </a:lnTo>
                    <a:lnTo>
                      <a:pt x="4193" y="3448"/>
                    </a:lnTo>
                    <a:lnTo>
                      <a:pt x="4265" y="3351"/>
                    </a:lnTo>
                    <a:lnTo>
                      <a:pt x="4332" y="3249"/>
                    </a:lnTo>
                    <a:lnTo>
                      <a:pt x="4392" y="3143"/>
                    </a:lnTo>
                    <a:lnTo>
                      <a:pt x="4444" y="3032"/>
                    </a:lnTo>
                    <a:lnTo>
                      <a:pt x="4488" y="2917"/>
                    </a:lnTo>
                    <a:lnTo>
                      <a:pt x="4527" y="2798"/>
                    </a:lnTo>
                    <a:lnTo>
                      <a:pt x="4556" y="2677"/>
                    </a:lnTo>
                    <a:lnTo>
                      <a:pt x="4578" y="2552"/>
                    </a:lnTo>
                    <a:lnTo>
                      <a:pt x="4591" y="2425"/>
                    </a:lnTo>
                    <a:lnTo>
                      <a:pt x="4596" y="2295"/>
                    </a:lnTo>
                    <a:lnTo>
                      <a:pt x="4591" y="2165"/>
                    </a:lnTo>
                    <a:lnTo>
                      <a:pt x="4578" y="2037"/>
                    </a:lnTo>
                    <a:lnTo>
                      <a:pt x="4556" y="1912"/>
                    </a:lnTo>
                    <a:lnTo>
                      <a:pt x="4527" y="1791"/>
                    </a:lnTo>
                    <a:lnTo>
                      <a:pt x="4488" y="1672"/>
                    </a:lnTo>
                    <a:lnTo>
                      <a:pt x="4444" y="1558"/>
                    </a:lnTo>
                    <a:lnTo>
                      <a:pt x="4392" y="1448"/>
                    </a:lnTo>
                    <a:lnTo>
                      <a:pt x="4332" y="1341"/>
                    </a:lnTo>
                    <a:lnTo>
                      <a:pt x="4265" y="1240"/>
                    </a:lnTo>
                    <a:lnTo>
                      <a:pt x="4193" y="1143"/>
                    </a:lnTo>
                    <a:lnTo>
                      <a:pt x="4115" y="1051"/>
                    </a:lnTo>
                    <a:lnTo>
                      <a:pt x="4030" y="966"/>
                    </a:lnTo>
                    <a:lnTo>
                      <a:pt x="3941" y="886"/>
                    </a:lnTo>
                    <a:lnTo>
                      <a:pt x="3847" y="812"/>
                    </a:lnTo>
                    <a:lnTo>
                      <a:pt x="3747" y="744"/>
                    </a:lnTo>
                    <a:lnTo>
                      <a:pt x="3642" y="683"/>
                    </a:lnTo>
                    <a:lnTo>
                      <a:pt x="3535" y="630"/>
                    </a:lnTo>
                    <a:lnTo>
                      <a:pt x="3422" y="584"/>
                    </a:lnTo>
                    <a:lnTo>
                      <a:pt x="3307" y="546"/>
                    </a:lnTo>
                    <a:lnTo>
                      <a:pt x="3187" y="515"/>
                    </a:lnTo>
                    <a:lnTo>
                      <a:pt x="3066" y="492"/>
                    </a:lnTo>
                    <a:lnTo>
                      <a:pt x="2939" y="480"/>
                    </a:lnTo>
                    <a:lnTo>
                      <a:pt x="2813" y="475"/>
                    </a:lnTo>
                    <a:lnTo>
                      <a:pt x="2683" y="480"/>
                    </a:lnTo>
                    <a:lnTo>
                      <a:pt x="2555" y="494"/>
                    </a:lnTo>
                    <a:lnTo>
                      <a:pt x="2430" y="517"/>
                    </a:lnTo>
                    <a:lnTo>
                      <a:pt x="2309" y="549"/>
                    </a:lnTo>
                    <a:lnTo>
                      <a:pt x="2190" y="589"/>
                    </a:lnTo>
                    <a:lnTo>
                      <a:pt x="2075" y="637"/>
                    </a:lnTo>
                    <a:lnTo>
                      <a:pt x="1966" y="692"/>
                    </a:lnTo>
                    <a:lnTo>
                      <a:pt x="1860" y="757"/>
                    </a:lnTo>
                    <a:lnTo>
                      <a:pt x="1760" y="826"/>
                    </a:lnTo>
                    <a:lnTo>
                      <a:pt x="1663" y="903"/>
                    </a:lnTo>
                    <a:lnTo>
                      <a:pt x="1574" y="987"/>
                    </a:lnTo>
                    <a:lnTo>
                      <a:pt x="1489" y="1077"/>
                    </a:lnTo>
                    <a:lnTo>
                      <a:pt x="1411" y="1172"/>
                    </a:lnTo>
                    <a:lnTo>
                      <a:pt x="1338" y="1272"/>
                    </a:lnTo>
                    <a:lnTo>
                      <a:pt x="1272" y="1378"/>
                    </a:lnTo>
                    <a:lnTo>
                      <a:pt x="1214" y="1489"/>
                    </a:lnTo>
                    <a:lnTo>
                      <a:pt x="1163" y="1603"/>
                    </a:lnTo>
                    <a:lnTo>
                      <a:pt x="1120" y="1721"/>
                    </a:lnTo>
                    <a:lnTo>
                      <a:pt x="1084" y="1844"/>
                    </a:lnTo>
                    <a:lnTo>
                      <a:pt x="1058" y="1971"/>
                    </a:lnTo>
                    <a:lnTo>
                      <a:pt x="1040" y="2100"/>
                    </a:lnTo>
                    <a:lnTo>
                      <a:pt x="1031" y="2232"/>
                    </a:lnTo>
                    <a:lnTo>
                      <a:pt x="1580" y="2249"/>
                    </a:lnTo>
                    <a:lnTo>
                      <a:pt x="791" y="3095"/>
                    </a:lnTo>
                    <a:lnTo>
                      <a:pt x="0" y="2200"/>
                    </a:lnTo>
                    <a:lnTo>
                      <a:pt x="557" y="2217"/>
                    </a:lnTo>
                    <a:lnTo>
                      <a:pt x="566" y="2071"/>
                    </a:lnTo>
                    <a:lnTo>
                      <a:pt x="585" y="1926"/>
                    </a:lnTo>
                    <a:lnTo>
                      <a:pt x="611" y="1784"/>
                    </a:lnTo>
                    <a:lnTo>
                      <a:pt x="646" y="1648"/>
                    </a:lnTo>
                    <a:lnTo>
                      <a:pt x="689" y="1514"/>
                    </a:lnTo>
                    <a:lnTo>
                      <a:pt x="740" y="1383"/>
                    </a:lnTo>
                    <a:lnTo>
                      <a:pt x="798" y="1257"/>
                    </a:lnTo>
                    <a:lnTo>
                      <a:pt x="864" y="1134"/>
                    </a:lnTo>
                    <a:lnTo>
                      <a:pt x="937" y="1017"/>
                    </a:lnTo>
                    <a:lnTo>
                      <a:pt x="1017" y="904"/>
                    </a:lnTo>
                    <a:lnTo>
                      <a:pt x="1103" y="797"/>
                    </a:lnTo>
                    <a:lnTo>
                      <a:pt x="1194" y="695"/>
                    </a:lnTo>
                    <a:lnTo>
                      <a:pt x="1292" y="598"/>
                    </a:lnTo>
                    <a:lnTo>
                      <a:pt x="1395" y="509"/>
                    </a:lnTo>
                    <a:lnTo>
                      <a:pt x="1503" y="424"/>
                    </a:lnTo>
                    <a:lnTo>
                      <a:pt x="1617" y="347"/>
                    </a:lnTo>
                    <a:lnTo>
                      <a:pt x="1734" y="278"/>
                    </a:lnTo>
                    <a:lnTo>
                      <a:pt x="1857" y="215"/>
                    </a:lnTo>
                    <a:lnTo>
                      <a:pt x="1983" y="160"/>
                    </a:lnTo>
                    <a:lnTo>
                      <a:pt x="2113" y="112"/>
                    </a:lnTo>
                    <a:lnTo>
                      <a:pt x="2247" y="72"/>
                    </a:lnTo>
                    <a:lnTo>
                      <a:pt x="2384" y="40"/>
                    </a:lnTo>
                    <a:lnTo>
                      <a:pt x="2524" y="18"/>
                    </a:lnTo>
                    <a:lnTo>
                      <a:pt x="2667" y="4"/>
                    </a:lnTo>
                    <a:lnTo>
                      <a:pt x="281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noAutofit/>
              </a:bodyPr>
              <a:lstStyle/>
              <a:p>
                <a:pPr algn="ctr"/>
                <a:endParaRPr lang="ja-JP" altLang="en-US" sz="1450">
                  <a:solidFill>
                    <a:srgbClr val="FF0000"/>
                  </a:solidFill>
                  <a:latin typeface="Arial" pitchFamily="34" charset="0"/>
                  <a:ea typeface="ＭＳ Ｐゴシック" pitchFamily="50" charset="-128"/>
                  <a:cs typeface="Arial" pitchFamily="34" charset="0"/>
                </a:endParaRPr>
              </a:p>
            </p:txBody>
          </p:sp>
          <p:sp>
            <p:nvSpPr>
              <p:cNvPr id="24" name="Freeform 17"/>
              <p:cNvSpPr>
                <a:spLocks noEditPoints="1"/>
              </p:cNvSpPr>
              <p:nvPr/>
            </p:nvSpPr>
            <p:spPr bwMode="auto">
              <a:xfrm>
                <a:off x="2888305" y="6090381"/>
                <a:ext cx="351634" cy="373877"/>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ja-JP" altLang="en-US" sz="1450">
                  <a:solidFill>
                    <a:srgbClr val="FF0000"/>
                  </a:solidFill>
                  <a:latin typeface="Arial" pitchFamily="34" charset="0"/>
                  <a:ea typeface="ＭＳ Ｐゴシック" pitchFamily="50" charset="-128"/>
                  <a:cs typeface="Arial" pitchFamily="34" charset="0"/>
                </a:endParaRPr>
              </a:p>
            </p:txBody>
          </p:sp>
          <p:cxnSp>
            <p:nvCxnSpPr>
              <p:cNvPr id="25" name="Straight Connector 96"/>
              <p:cNvCxnSpPr/>
              <p:nvPr/>
            </p:nvCxnSpPr>
            <p:spPr>
              <a:xfrm flipH="1">
                <a:off x="2818733" y="6055237"/>
                <a:ext cx="486455" cy="534208"/>
              </a:xfrm>
              <a:prstGeom prst="line">
                <a:avLst/>
              </a:prstGeom>
              <a:grpFill/>
              <a:ln w="7620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grpSp>
        <p:grpSp>
          <p:nvGrpSpPr>
            <p:cNvPr id="30" name="図形グループ 29"/>
            <p:cNvGrpSpPr/>
            <p:nvPr/>
          </p:nvGrpSpPr>
          <p:grpSpPr>
            <a:xfrm>
              <a:off x="794581" y="1020781"/>
              <a:ext cx="1167047" cy="1167667"/>
              <a:chOff x="6527188" y="1873634"/>
              <a:chExt cx="1167047" cy="1167667"/>
            </a:xfrm>
          </p:grpSpPr>
          <p:sp>
            <p:nvSpPr>
              <p:cNvPr id="31" name="Oval 190"/>
              <p:cNvSpPr/>
              <p:nvPr/>
            </p:nvSpPr>
            <p:spPr>
              <a:xfrm>
                <a:off x="6597083" y="1929762"/>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32" name="ドーナツ 31"/>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grpSp>
        <p:nvGrpSpPr>
          <p:cNvPr id="63" name="図形グループ 62"/>
          <p:cNvGrpSpPr/>
          <p:nvPr/>
        </p:nvGrpSpPr>
        <p:grpSpPr>
          <a:xfrm>
            <a:off x="2280985" y="998592"/>
            <a:ext cx="1167047" cy="1167667"/>
            <a:chOff x="2280985" y="998592"/>
            <a:chExt cx="1167047" cy="1167667"/>
          </a:xfrm>
        </p:grpSpPr>
        <p:grpSp>
          <p:nvGrpSpPr>
            <p:cNvPr id="18" name="Group 10"/>
            <p:cNvGrpSpPr>
              <a:grpSpLocks noChangeAspect="1"/>
            </p:cNvGrpSpPr>
            <p:nvPr/>
          </p:nvGrpSpPr>
          <p:grpSpPr bwMode="auto">
            <a:xfrm>
              <a:off x="2576235" y="1294181"/>
              <a:ext cx="607495" cy="607495"/>
              <a:chOff x="2175" y="500"/>
              <a:chExt cx="3325" cy="3325"/>
            </a:xfrm>
            <a:solidFill>
              <a:schemeClr val="accent4"/>
            </a:solidFill>
          </p:grpSpPr>
          <p:sp>
            <p:nvSpPr>
              <p:cNvPr id="19" name="Freeform 12"/>
              <p:cNvSpPr>
                <a:spLocks/>
              </p:cNvSpPr>
              <p:nvPr/>
            </p:nvSpPr>
            <p:spPr bwMode="auto">
              <a:xfrm>
                <a:off x="3834" y="590"/>
                <a:ext cx="1576" cy="1573"/>
              </a:xfrm>
              <a:custGeom>
                <a:avLst/>
                <a:gdLst>
                  <a:gd name="T0" fmla="*/ 3 w 1576"/>
                  <a:gd name="T1" fmla="*/ 0 h 1573"/>
                  <a:gd name="T2" fmla="*/ 103 w 1576"/>
                  <a:gd name="T3" fmla="*/ 3 h 1573"/>
                  <a:gd name="T4" fmla="*/ 201 w 1576"/>
                  <a:gd name="T5" fmla="*/ 12 h 1573"/>
                  <a:gd name="T6" fmla="*/ 297 w 1576"/>
                  <a:gd name="T7" fmla="*/ 27 h 1573"/>
                  <a:gd name="T8" fmla="*/ 390 w 1576"/>
                  <a:gd name="T9" fmla="*/ 48 h 1573"/>
                  <a:gd name="T10" fmla="*/ 482 w 1576"/>
                  <a:gd name="T11" fmla="*/ 75 h 1573"/>
                  <a:gd name="T12" fmla="*/ 572 w 1576"/>
                  <a:gd name="T13" fmla="*/ 106 h 1573"/>
                  <a:gd name="T14" fmla="*/ 659 w 1576"/>
                  <a:gd name="T15" fmla="*/ 142 h 1573"/>
                  <a:gd name="T16" fmla="*/ 743 w 1576"/>
                  <a:gd name="T17" fmla="*/ 185 h 1573"/>
                  <a:gd name="T18" fmla="*/ 824 w 1576"/>
                  <a:gd name="T19" fmla="*/ 231 h 1573"/>
                  <a:gd name="T20" fmla="*/ 902 w 1576"/>
                  <a:gd name="T21" fmla="*/ 281 h 1573"/>
                  <a:gd name="T22" fmla="*/ 977 w 1576"/>
                  <a:gd name="T23" fmla="*/ 337 h 1573"/>
                  <a:gd name="T24" fmla="*/ 1048 w 1576"/>
                  <a:gd name="T25" fmla="*/ 396 h 1573"/>
                  <a:gd name="T26" fmla="*/ 1116 w 1576"/>
                  <a:gd name="T27" fmla="*/ 460 h 1573"/>
                  <a:gd name="T28" fmla="*/ 1180 w 1576"/>
                  <a:gd name="T29" fmla="*/ 528 h 1573"/>
                  <a:gd name="T30" fmla="*/ 1239 w 1576"/>
                  <a:gd name="T31" fmla="*/ 599 h 1573"/>
                  <a:gd name="T32" fmla="*/ 1295 w 1576"/>
                  <a:gd name="T33" fmla="*/ 674 h 1573"/>
                  <a:gd name="T34" fmla="*/ 1345 w 1576"/>
                  <a:gd name="T35" fmla="*/ 752 h 1573"/>
                  <a:gd name="T36" fmla="*/ 1391 w 1576"/>
                  <a:gd name="T37" fmla="*/ 833 h 1573"/>
                  <a:gd name="T38" fmla="*/ 1434 w 1576"/>
                  <a:gd name="T39" fmla="*/ 917 h 1573"/>
                  <a:gd name="T40" fmla="*/ 1470 w 1576"/>
                  <a:gd name="T41" fmla="*/ 1004 h 1573"/>
                  <a:gd name="T42" fmla="*/ 1501 w 1576"/>
                  <a:gd name="T43" fmla="*/ 1094 h 1573"/>
                  <a:gd name="T44" fmla="*/ 1528 w 1576"/>
                  <a:gd name="T45" fmla="*/ 1186 h 1573"/>
                  <a:gd name="T46" fmla="*/ 1549 w 1576"/>
                  <a:gd name="T47" fmla="*/ 1279 h 1573"/>
                  <a:gd name="T48" fmla="*/ 1564 w 1576"/>
                  <a:gd name="T49" fmla="*/ 1375 h 1573"/>
                  <a:gd name="T50" fmla="*/ 1573 w 1576"/>
                  <a:gd name="T51" fmla="*/ 1473 h 1573"/>
                  <a:gd name="T52" fmla="*/ 1576 w 1576"/>
                  <a:gd name="T53" fmla="*/ 1573 h 1573"/>
                  <a:gd name="T54" fmla="*/ 1087 w 1576"/>
                  <a:gd name="T55" fmla="*/ 1573 h 1573"/>
                  <a:gd name="T56" fmla="*/ 1084 w 1576"/>
                  <a:gd name="T57" fmla="*/ 1492 h 1573"/>
                  <a:gd name="T58" fmla="*/ 1075 w 1576"/>
                  <a:gd name="T59" fmla="*/ 1413 h 1573"/>
                  <a:gd name="T60" fmla="*/ 1061 w 1576"/>
                  <a:gd name="T61" fmla="*/ 1335 h 1573"/>
                  <a:gd name="T62" fmla="*/ 1040 w 1576"/>
                  <a:gd name="T63" fmla="*/ 1260 h 1573"/>
                  <a:gd name="T64" fmla="*/ 1016 w 1576"/>
                  <a:gd name="T65" fmla="*/ 1187 h 1573"/>
                  <a:gd name="T66" fmla="*/ 986 w 1576"/>
                  <a:gd name="T67" fmla="*/ 1116 h 1573"/>
                  <a:gd name="T68" fmla="*/ 952 w 1576"/>
                  <a:gd name="T69" fmla="*/ 1048 h 1573"/>
                  <a:gd name="T70" fmla="*/ 912 w 1576"/>
                  <a:gd name="T71" fmla="*/ 983 h 1573"/>
                  <a:gd name="T72" fmla="*/ 869 w 1576"/>
                  <a:gd name="T73" fmla="*/ 921 h 1573"/>
                  <a:gd name="T74" fmla="*/ 821 w 1576"/>
                  <a:gd name="T75" fmla="*/ 862 h 1573"/>
                  <a:gd name="T76" fmla="*/ 769 w 1576"/>
                  <a:gd name="T77" fmla="*/ 807 h 1573"/>
                  <a:gd name="T78" fmla="*/ 714 w 1576"/>
                  <a:gd name="T79" fmla="*/ 755 h 1573"/>
                  <a:gd name="T80" fmla="*/ 655 w 1576"/>
                  <a:gd name="T81" fmla="*/ 707 h 1573"/>
                  <a:gd name="T82" fmla="*/ 593 w 1576"/>
                  <a:gd name="T83" fmla="*/ 664 h 1573"/>
                  <a:gd name="T84" fmla="*/ 528 w 1576"/>
                  <a:gd name="T85" fmla="*/ 624 h 1573"/>
                  <a:gd name="T86" fmla="*/ 460 w 1576"/>
                  <a:gd name="T87" fmla="*/ 590 h 1573"/>
                  <a:gd name="T88" fmla="*/ 389 w 1576"/>
                  <a:gd name="T89" fmla="*/ 560 h 1573"/>
                  <a:gd name="T90" fmla="*/ 316 w 1576"/>
                  <a:gd name="T91" fmla="*/ 536 h 1573"/>
                  <a:gd name="T92" fmla="*/ 241 w 1576"/>
                  <a:gd name="T93" fmla="*/ 516 h 1573"/>
                  <a:gd name="T94" fmla="*/ 163 w 1576"/>
                  <a:gd name="T95" fmla="*/ 501 h 1573"/>
                  <a:gd name="T96" fmla="*/ 84 w 1576"/>
                  <a:gd name="T97" fmla="*/ 492 h 1573"/>
                  <a:gd name="T98" fmla="*/ 3 w 1576"/>
                  <a:gd name="T99" fmla="*/ 489 h 1573"/>
                  <a:gd name="T100" fmla="*/ 0 w 1576"/>
                  <a:gd name="T101" fmla="*/ 489 h 1573"/>
                  <a:gd name="T102" fmla="*/ 0 w 1576"/>
                  <a:gd name="T103" fmla="*/ 0 h 1573"/>
                  <a:gd name="T104" fmla="*/ 3 w 1576"/>
                  <a:gd name="T105"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6" h="1573">
                    <a:moveTo>
                      <a:pt x="3" y="0"/>
                    </a:moveTo>
                    <a:lnTo>
                      <a:pt x="103" y="3"/>
                    </a:lnTo>
                    <a:lnTo>
                      <a:pt x="201" y="12"/>
                    </a:lnTo>
                    <a:lnTo>
                      <a:pt x="297" y="27"/>
                    </a:lnTo>
                    <a:lnTo>
                      <a:pt x="390" y="48"/>
                    </a:lnTo>
                    <a:lnTo>
                      <a:pt x="482" y="75"/>
                    </a:lnTo>
                    <a:lnTo>
                      <a:pt x="572" y="106"/>
                    </a:lnTo>
                    <a:lnTo>
                      <a:pt x="659" y="142"/>
                    </a:lnTo>
                    <a:lnTo>
                      <a:pt x="743" y="185"/>
                    </a:lnTo>
                    <a:lnTo>
                      <a:pt x="824" y="231"/>
                    </a:lnTo>
                    <a:lnTo>
                      <a:pt x="902" y="281"/>
                    </a:lnTo>
                    <a:lnTo>
                      <a:pt x="977" y="337"/>
                    </a:lnTo>
                    <a:lnTo>
                      <a:pt x="1048" y="396"/>
                    </a:lnTo>
                    <a:lnTo>
                      <a:pt x="1116" y="460"/>
                    </a:lnTo>
                    <a:lnTo>
                      <a:pt x="1180" y="528"/>
                    </a:lnTo>
                    <a:lnTo>
                      <a:pt x="1239" y="599"/>
                    </a:lnTo>
                    <a:lnTo>
                      <a:pt x="1295" y="674"/>
                    </a:lnTo>
                    <a:lnTo>
                      <a:pt x="1345" y="752"/>
                    </a:lnTo>
                    <a:lnTo>
                      <a:pt x="1391" y="833"/>
                    </a:lnTo>
                    <a:lnTo>
                      <a:pt x="1434" y="917"/>
                    </a:lnTo>
                    <a:lnTo>
                      <a:pt x="1470" y="1004"/>
                    </a:lnTo>
                    <a:lnTo>
                      <a:pt x="1501" y="1094"/>
                    </a:lnTo>
                    <a:lnTo>
                      <a:pt x="1528" y="1186"/>
                    </a:lnTo>
                    <a:lnTo>
                      <a:pt x="1549" y="1279"/>
                    </a:lnTo>
                    <a:lnTo>
                      <a:pt x="1564" y="1375"/>
                    </a:lnTo>
                    <a:lnTo>
                      <a:pt x="1573" y="1473"/>
                    </a:lnTo>
                    <a:lnTo>
                      <a:pt x="1576" y="1573"/>
                    </a:lnTo>
                    <a:lnTo>
                      <a:pt x="1087" y="1573"/>
                    </a:lnTo>
                    <a:lnTo>
                      <a:pt x="1084" y="1492"/>
                    </a:lnTo>
                    <a:lnTo>
                      <a:pt x="1075" y="1413"/>
                    </a:lnTo>
                    <a:lnTo>
                      <a:pt x="1061" y="1335"/>
                    </a:lnTo>
                    <a:lnTo>
                      <a:pt x="1040" y="1260"/>
                    </a:lnTo>
                    <a:lnTo>
                      <a:pt x="1016" y="1187"/>
                    </a:lnTo>
                    <a:lnTo>
                      <a:pt x="986" y="1116"/>
                    </a:lnTo>
                    <a:lnTo>
                      <a:pt x="952" y="1048"/>
                    </a:lnTo>
                    <a:lnTo>
                      <a:pt x="912" y="983"/>
                    </a:lnTo>
                    <a:lnTo>
                      <a:pt x="869" y="921"/>
                    </a:lnTo>
                    <a:lnTo>
                      <a:pt x="821" y="862"/>
                    </a:lnTo>
                    <a:lnTo>
                      <a:pt x="769" y="807"/>
                    </a:lnTo>
                    <a:lnTo>
                      <a:pt x="714" y="755"/>
                    </a:lnTo>
                    <a:lnTo>
                      <a:pt x="655" y="707"/>
                    </a:lnTo>
                    <a:lnTo>
                      <a:pt x="593" y="664"/>
                    </a:lnTo>
                    <a:lnTo>
                      <a:pt x="528" y="624"/>
                    </a:lnTo>
                    <a:lnTo>
                      <a:pt x="460" y="590"/>
                    </a:lnTo>
                    <a:lnTo>
                      <a:pt x="389" y="560"/>
                    </a:lnTo>
                    <a:lnTo>
                      <a:pt x="316" y="536"/>
                    </a:lnTo>
                    <a:lnTo>
                      <a:pt x="241" y="516"/>
                    </a:lnTo>
                    <a:lnTo>
                      <a:pt x="163" y="501"/>
                    </a:lnTo>
                    <a:lnTo>
                      <a:pt x="84" y="492"/>
                    </a:lnTo>
                    <a:lnTo>
                      <a:pt x="3" y="489"/>
                    </a:lnTo>
                    <a:lnTo>
                      <a:pt x="0" y="489"/>
                    </a:lnTo>
                    <a:lnTo>
                      <a:pt x="0" y="0"/>
                    </a:lnTo>
                    <a:lnTo>
                      <a:pt x="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noAutofit/>
              </a:bodyPr>
              <a:lstStyle/>
              <a:p>
                <a:pPr algn="ctr"/>
                <a:endParaRPr lang="ja-JP" altLang="en-US" sz="1450">
                  <a:solidFill>
                    <a:srgbClr val="FF0000"/>
                  </a:solidFill>
                  <a:latin typeface="Arial" pitchFamily="34" charset="0"/>
                  <a:ea typeface="ＭＳ Ｐゴシック" pitchFamily="50" charset="-128"/>
                  <a:cs typeface="Arial" pitchFamily="34" charset="0"/>
                </a:endParaRPr>
              </a:p>
            </p:txBody>
          </p:sp>
          <p:sp>
            <p:nvSpPr>
              <p:cNvPr id="20" name="Freeform 13"/>
              <p:cNvSpPr>
                <a:spLocks noEditPoints="1"/>
              </p:cNvSpPr>
              <p:nvPr/>
            </p:nvSpPr>
            <p:spPr bwMode="auto">
              <a:xfrm>
                <a:off x="2175" y="500"/>
                <a:ext cx="3325" cy="3325"/>
              </a:xfrm>
              <a:custGeom>
                <a:avLst/>
                <a:gdLst>
                  <a:gd name="T0" fmla="*/ 1347 w 3325"/>
                  <a:gd name="T1" fmla="*/ 3204 h 3325"/>
                  <a:gd name="T2" fmla="*/ 1418 w 3325"/>
                  <a:gd name="T3" fmla="*/ 2719 h 3325"/>
                  <a:gd name="T4" fmla="*/ 2061 w 3325"/>
                  <a:gd name="T5" fmla="*/ 2670 h 3325"/>
                  <a:gd name="T6" fmla="*/ 1771 w 3325"/>
                  <a:gd name="T7" fmla="*/ 3232 h 3325"/>
                  <a:gd name="T8" fmla="*/ 2365 w 3325"/>
                  <a:gd name="T9" fmla="*/ 3070 h 3325"/>
                  <a:gd name="T10" fmla="*/ 464 w 3325"/>
                  <a:gd name="T11" fmla="*/ 2681 h 3325"/>
                  <a:gd name="T12" fmla="*/ 1111 w 3325"/>
                  <a:gd name="T13" fmla="*/ 2595 h 3325"/>
                  <a:gd name="T14" fmla="*/ 735 w 3325"/>
                  <a:gd name="T15" fmla="*/ 2222 h 3325"/>
                  <a:gd name="T16" fmla="*/ 2293 w 3325"/>
                  <a:gd name="T17" fmla="*/ 2544 h 3325"/>
                  <a:gd name="T18" fmla="*/ 2817 w 3325"/>
                  <a:gd name="T19" fmla="*/ 2731 h 3325"/>
                  <a:gd name="T20" fmla="*/ 1171 w 3325"/>
                  <a:gd name="T21" fmla="*/ 2562 h 3325"/>
                  <a:gd name="T22" fmla="*/ 1645 w 3325"/>
                  <a:gd name="T23" fmla="*/ 2687 h 3325"/>
                  <a:gd name="T24" fmla="*/ 1074 w 3325"/>
                  <a:gd name="T25" fmla="*/ 2109 h 3325"/>
                  <a:gd name="T26" fmla="*/ 997 w 3325"/>
                  <a:gd name="T27" fmla="*/ 2208 h 3325"/>
                  <a:gd name="T28" fmla="*/ 918 w 3325"/>
                  <a:gd name="T29" fmla="*/ 2122 h 3325"/>
                  <a:gd name="T30" fmla="*/ 1021 w 3325"/>
                  <a:gd name="T31" fmla="*/ 2463 h 3325"/>
                  <a:gd name="T32" fmla="*/ 1828 w 3325"/>
                  <a:gd name="T33" fmla="*/ 2674 h 3325"/>
                  <a:gd name="T34" fmla="*/ 1700 w 3325"/>
                  <a:gd name="T35" fmla="*/ 1675 h 3325"/>
                  <a:gd name="T36" fmla="*/ 2516 w 3325"/>
                  <a:gd name="T37" fmla="*/ 2231 h 3325"/>
                  <a:gd name="T38" fmla="*/ 681 w 3325"/>
                  <a:gd name="T39" fmla="*/ 1962 h 3325"/>
                  <a:gd name="T40" fmla="*/ 92 w 3325"/>
                  <a:gd name="T41" fmla="*/ 1756 h 3325"/>
                  <a:gd name="T42" fmla="*/ 252 w 3325"/>
                  <a:gd name="T43" fmla="*/ 2359 h 3325"/>
                  <a:gd name="T44" fmla="*/ 591 w 3325"/>
                  <a:gd name="T45" fmla="*/ 1824 h 3325"/>
                  <a:gd name="T46" fmla="*/ 687 w 3325"/>
                  <a:gd name="T47" fmla="*/ 1346 h 3325"/>
                  <a:gd name="T48" fmla="*/ 2367 w 3325"/>
                  <a:gd name="T49" fmla="*/ 1150 h 3325"/>
                  <a:gd name="T50" fmla="*/ 2292 w 3325"/>
                  <a:gd name="T51" fmla="*/ 1250 h 3325"/>
                  <a:gd name="T52" fmla="*/ 2408 w 3325"/>
                  <a:gd name="T53" fmla="*/ 1298 h 3325"/>
                  <a:gd name="T54" fmla="*/ 2424 w 3325"/>
                  <a:gd name="T55" fmla="*/ 1174 h 3325"/>
                  <a:gd name="T56" fmla="*/ 178 w 3325"/>
                  <a:gd name="T57" fmla="*/ 1143 h 3325"/>
                  <a:gd name="T58" fmla="*/ 585 w 3325"/>
                  <a:gd name="T59" fmla="*/ 1551 h 3325"/>
                  <a:gd name="T60" fmla="*/ 297 w 3325"/>
                  <a:gd name="T61" fmla="*/ 881 h 3325"/>
                  <a:gd name="T62" fmla="*/ 828 w 3325"/>
                  <a:gd name="T63" fmla="*/ 1067 h 3325"/>
                  <a:gd name="T64" fmla="*/ 651 w 3325"/>
                  <a:gd name="T65" fmla="*/ 458 h 3325"/>
                  <a:gd name="T66" fmla="*/ 739 w 3325"/>
                  <a:gd name="T67" fmla="*/ 1096 h 3325"/>
                  <a:gd name="T68" fmla="*/ 1108 w 3325"/>
                  <a:gd name="T69" fmla="*/ 732 h 3325"/>
                  <a:gd name="T70" fmla="*/ 1008 w 3325"/>
                  <a:gd name="T71" fmla="*/ 677 h 3325"/>
                  <a:gd name="T72" fmla="*/ 1659 w 3325"/>
                  <a:gd name="T73" fmla="*/ 0 h 3325"/>
                  <a:gd name="T74" fmla="*/ 1130 w 3325"/>
                  <a:gd name="T75" fmla="*/ 182 h 3325"/>
                  <a:gd name="T76" fmla="*/ 1097 w 3325"/>
                  <a:gd name="T77" fmla="*/ 561 h 3325"/>
                  <a:gd name="T78" fmla="*/ 1148 w 3325"/>
                  <a:gd name="T79" fmla="*/ 671 h 3325"/>
                  <a:gd name="T80" fmla="*/ 1423 w 3325"/>
                  <a:gd name="T81" fmla="*/ 606 h 3325"/>
                  <a:gd name="T82" fmla="*/ 1437 w 3325"/>
                  <a:gd name="T83" fmla="*/ 663 h 3325"/>
                  <a:gd name="T84" fmla="*/ 1662 w 3325"/>
                  <a:gd name="T85" fmla="*/ 638 h 3325"/>
                  <a:gd name="T86" fmla="*/ 2180 w 3325"/>
                  <a:gd name="T87" fmla="*/ 778 h 3325"/>
                  <a:gd name="T88" fmla="*/ 2547 w 3325"/>
                  <a:gd name="T89" fmla="*/ 1145 h 3325"/>
                  <a:gd name="T90" fmla="*/ 2687 w 3325"/>
                  <a:gd name="T91" fmla="*/ 1663 h 3325"/>
                  <a:gd name="T92" fmla="*/ 2677 w 3325"/>
                  <a:gd name="T93" fmla="*/ 1807 h 3325"/>
                  <a:gd name="T94" fmla="*/ 2703 w 3325"/>
                  <a:gd name="T95" fmla="*/ 1963 h 3325"/>
                  <a:gd name="T96" fmla="*/ 3158 w 3325"/>
                  <a:gd name="T97" fmla="*/ 2148 h 3325"/>
                  <a:gd name="T98" fmla="*/ 3322 w 3325"/>
                  <a:gd name="T99" fmla="*/ 1764 h 3325"/>
                  <a:gd name="T100" fmla="*/ 3143 w 3325"/>
                  <a:gd name="T101" fmla="*/ 2418 h 3325"/>
                  <a:gd name="T102" fmla="*/ 2734 w 3325"/>
                  <a:gd name="T103" fmla="*/ 2934 h 3325"/>
                  <a:gd name="T104" fmla="*/ 2150 w 3325"/>
                  <a:gd name="T105" fmla="*/ 3252 h 3325"/>
                  <a:gd name="T106" fmla="*/ 1461 w 3325"/>
                  <a:gd name="T107" fmla="*/ 3313 h 3325"/>
                  <a:gd name="T108" fmla="*/ 823 w 3325"/>
                  <a:gd name="T109" fmla="*/ 3098 h 3325"/>
                  <a:gd name="T110" fmla="*/ 332 w 3325"/>
                  <a:gd name="T111" fmla="*/ 2660 h 3325"/>
                  <a:gd name="T112" fmla="*/ 47 w 3325"/>
                  <a:gd name="T113" fmla="*/ 2058 h 3325"/>
                  <a:gd name="T114" fmla="*/ 26 w 3325"/>
                  <a:gd name="T115" fmla="*/ 1364 h 3325"/>
                  <a:gd name="T116" fmla="*/ 276 w 3325"/>
                  <a:gd name="T117" fmla="*/ 744 h 3325"/>
                  <a:gd name="T118" fmla="*/ 741 w 3325"/>
                  <a:gd name="T119" fmla="*/ 279 h 3325"/>
                  <a:gd name="T120" fmla="*/ 1360 w 3325"/>
                  <a:gd name="T121" fmla="*/ 27 h 3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25" h="3325">
                    <a:moveTo>
                      <a:pt x="1141" y="2613"/>
                    </a:moveTo>
                    <a:lnTo>
                      <a:pt x="896" y="3036"/>
                    </a:lnTo>
                    <a:lnTo>
                      <a:pt x="981" y="3081"/>
                    </a:lnTo>
                    <a:lnTo>
                      <a:pt x="1069" y="3119"/>
                    </a:lnTo>
                    <a:lnTo>
                      <a:pt x="1159" y="3153"/>
                    </a:lnTo>
                    <a:lnTo>
                      <a:pt x="1252" y="3182"/>
                    </a:lnTo>
                    <a:lnTo>
                      <a:pt x="1347" y="3204"/>
                    </a:lnTo>
                    <a:lnTo>
                      <a:pt x="1445" y="3220"/>
                    </a:lnTo>
                    <a:lnTo>
                      <a:pt x="1544" y="3231"/>
                    </a:lnTo>
                    <a:lnTo>
                      <a:pt x="1645" y="3235"/>
                    </a:lnTo>
                    <a:lnTo>
                      <a:pt x="1645" y="2746"/>
                    </a:lnTo>
                    <a:lnTo>
                      <a:pt x="1567" y="2742"/>
                    </a:lnTo>
                    <a:lnTo>
                      <a:pt x="1491" y="2733"/>
                    </a:lnTo>
                    <a:lnTo>
                      <a:pt x="1418" y="2719"/>
                    </a:lnTo>
                    <a:lnTo>
                      <a:pt x="1345" y="2698"/>
                    </a:lnTo>
                    <a:lnTo>
                      <a:pt x="1274" y="2674"/>
                    </a:lnTo>
                    <a:lnTo>
                      <a:pt x="1207" y="2646"/>
                    </a:lnTo>
                    <a:lnTo>
                      <a:pt x="1141" y="2613"/>
                    </a:lnTo>
                    <a:close/>
                    <a:moveTo>
                      <a:pt x="2197" y="2605"/>
                    </a:moveTo>
                    <a:lnTo>
                      <a:pt x="2130" y="2640"/>
                    </a:lnTo>
                    <a:lnTo>
                      <a:pt x="2061" y="2670"/>
                    </a:lnTo>
                    <a:lnTo>
                      <a:pt x="1988" y="2696"/>
                    </a:lnTo>
                    <a:lnTo>
                      <a:pt x="1914" y="2717"/>
                    </a:lnTo>
                    <a:lnTo>
                      <a:pt x="1838" y="2732"/>
                    </a:lnTo>
                    <a:lnTo>
                      <a:pt x="1760" y="2742"/>
                    </a:lnTo>
                    <a:lnTo>
                      <a:pt x="1680" y="2746"/>
                    </a:lnTo>
                    <a:lnTo>
                      <a:pt x="1680" y="3235"/>
                    </a:lnTo>
                    <a:lnTo>
                      <a:pt x="1771" y="3232"/>
                    </a:lnTo>
                    <a:lnTo>
                      <a:pt x="1862" y="3223"/>
                    </a:lnTo>
                    <a:lnTo>
                      <a:pt x="1951" y="3209"/>
                    </a:lnTo>
                    <a:lnTo>
                      <a:pt x="2037" y="3191"/>
                    </a:lnTo>
                    <a:lnTo>
                      <a:pt x="2123" y="3167"/>
                    </a:lnTo>
                    <a:lnTo>
                      <a:pt x="2206" y="3139"/>
                    </a:lnTo>
                    <a:lnTo>
                      <a:pt x="2287" y="3107"/>
                    </a:lnTo>
                    <a:lnTo>
                      <a:pt x="2365" y="3070"/>
                    </a:lnTo>
                    <a:lnTo>
                      <a:pt x="2442" y="3029"/>
                    </a:lnTo>
                    <a:lnTo>
                      <a:pt x="2197" y="2605"/>
                    </a:lnTo>
                    <a:close/>
                    <a:moveTo>
                      <a:pt x="735" y="2222"/>
                    </a:moveTo>
                    <a:lnTo>
                      <a:pt x="311" y="2467"/>
                    </a:lnTo>
                    <a:lnTo>
                      <a:pt x="358" y="2542"/>
                    </a:lnTo>
                    <a:lnTo>
                      <a:pt x="409" y="2614"/>
                    </a:lnTo>
                    <a:lnTo>
                      <a:pt x="464" y="2681"/>
                    </a:lnTo>
                    <a:lnTo>
                      <a:pt x="523" y="2747"/>
                    </a:lnTo>
                    <a:lnTo>
                      <a:pt x="585" y="2808"/>
                    </a:lnTo>
                    <a:lnTo>
                      <a:pt x="651" y="2867"/>
                    </a:lnTo>
                    <a:lnTo>
                      <a:pt x="719" y="2921"/>
                    </a:lnTo>
                    <a:lnTo>
                      <a:pt x="791" y="2973"/>
                    </a:lnTo>
                    <a:lnTo>
                      <a:pt x="867" y="3019"/>
                    </a:lnTo>
                    <a:lnTo>
                      <a:pt x="1111" y="2595"/>
                    </a:lnTo>
                    <a:lnTo>
                      <a:pt x="1046" y="2554"/>
                    </a:lnTo>
                    <a:lnTo>
                      <a:pt x="985" y="2509"/>
                    </a:lnTo>
                    <a:lnTo>
                      <a:pt x="927" y="2458"/>
                    </a:lnTo>
                    <a:lnTo>
                      <a:pt x="873" y="2405"/>
                    </a:lnTo>
                    <a:lnTo>
                      <a:pt x="822" y="2347"/>
                    </a:lnTo>
                    <a:lnTo>
                      <a:pt x="777" y="2287"/>
                    </a:lnTo>
                    <a:lnTo>
                      <a:pt x="735" y="2222"/>
                    </a:lnTo>
                    <a:close/>
                    <a:moveTo>
                      <a:pt x="2604" y="2198"/>
                    </a:moveTo>
                    <a:lnTo>
                      <a:pt x="2563" y="2264"/>
                    </a:lnTo>
                    <a:lnTo>
                      <a:pt x="2518" y="2328"/>
                    </a:lnTo>
                    <a:lnTo>
                      <a:pt x="2467" y="2388"/>
                    </a:lnTo>
                    <a:lnTo>
                      <a:pt x="2413" y="2444"/>
                    </a:lnTo>
                    <a:lnTo>
                      <a:pt x="2354" y="2497"/>
                    </a:lnTo>
                    <a:lnTo>
                      <a:pt x="2293" y="2544"/>
                    </a:lnTo>
                    <a:lnTo>
                      <a:pt x="2227" y="2587"/>
                    </a:lnTo>
                    <a:lnTo>
                      <a:pt x="2472" y="3011"/>
                    </a:lnTo>
                    <a:lnTo>
                      <a:pt x="2547" y="2963"/>
                    </a:lnTo>
                    <a:lnTo>
                      <a:pt x="2620" y="2910"/>
                    </a:lnTo>
                    <a:lnTo>
                      <a:pt x="2689" y="2854"/>
                    </a:lnTo>
                    <a:lnTo>
                      <a:pt x="2755" y="2794"/>
                    </a:lnTo>
                    <a:lnTo>
                      <a:pt x="2817" y="2731"/>
                    </a:lnTo>
                    <a:lnTo>
                      <a:pt x="2876" y="2663"/>
                    </a:lnTo>
                    <a:lnTo>
                      <a:pt x="2931" y="2592"/>
                    </a:lnTo>
                    <a:lnTo>
                      <a:pt x="2982" y="2519"/>
                    </a:lnTo>
                    <a:lnTo>
                      <a:pt x="3028" y="2442"/>
                    </a:lnTo>
                    <a:lnTo>
                      <a:pt x="2604" y="2198"/>
                    </a:lnTo>
                    <a:close/>
                    <a:moveTo>
                      <a:pt x="1645" y="1740"/>
                    </a:moveTo>
                    <a:lnTo>
                      <a:pt x="1171" y="2562"/>
                    </a:lnTo>
                    <a:lnTo>
                      <a:pt x="1232" y="2593"/>
                    </a:lnTo>
                    <a:lnTo>
                      <a:pt x="1297" y="2621"/>
                    </a:lnTo>
                    <a:lnTo>
                      <a:pt x="1362" y="2643"/>
                    </a:lnTo>
                    <a:lnTo>
                      <a:pt x="1431" y="2661"/>
                    </a:lnTo>
                    <a:lnTo>
                      <a:pt x="1501" y="2675"/>
                    </a:lnTo>
                    <a:lnTo>
                      <a:pt x="1572" y="2683"/>
                    </a:lnTo>
                    <a:lnTo>
                      <a:pt x="1645" y="2687"/>
                    </a:lnTo>
                    <a:lnTo>
                      <a:pt x="1645" y="1740"/>
                    </a:lnTo>
                    <a:close/>
                    <a:moveTo>
                      <a:pt x="1623" y="1709"/>
                    </a:moveTo>
                    <a:lnTo>
                      <a:pt x="1025" y="2055"/>
                    </a:lnTo>
                    <a:lnTo>
                      <a:pt x="1041" y="2064"/>
                    </a:lnTo>
                    <a:lnTo>
                      <a:pt x="1056" y="2076"/>
                    </a:lnTo>
                    <a:lnTo>
                      <a:pt x="1067" y="2092"/>
                    </a:lnTo>
                    <a:lnTo>
                      <a:pt x="1074" y="2109"/>
                    </a:lnTo>
                    <a:lnTo>
                      <a:pt x="1077" y="2129"/>
                    </a:lnTo>
                    <a:lnTo>
                      <a:pt x="1074" y="2150"/>
                    </a:lnTo>
                    <a:lnTo>
                      <a:pt x="1066" y="2169"/>
                    </a:lnTo>
                    <a:lnTo>
                      <a:pt x="1053" y="2185"/>
                    </a:lnTo>
                    <a:lnTo>
                      <a:pt x="1037" y="2198"/>
                    </a:lnTo>
                    <a:lnTo>
                      <a:pt x="1018" y="2206"/>
                    </a:lnTo>
                    <a:lnTo>
                      <a:pt x="997" y="2208"/>
                    </a:lnTo>
                    <a:lnTo>
                      <a:pt x="976" y="2206"/>
                    </a:lnTo>
                    <a:lnTo>
                      <a:pt x="957" y="2198"/>
                    </a:lnTo>
                    <a:lnTo>
                      <a:pt x="941" y="2185"/>
                    </a:lnTo>
                    <a:lnTo>
                      <a:pt x="928" y="2169"/>
                    </a:lnTo>
                    <a:lnTo>
                      <a:pt x="920" y="2150"/>
                    </a:lnTo>
                    <a:lnTo>
                      <a:pt x="918" y="2129"/>
                    </a:lnTo>
                    <a:lnTo>
                      <a:pt x="918" y="2122"/>
                    </a:lnTo>
                    <a:lnTo>
                      <a:pt x="919" y="2116"/>
                    </a:lnTo>
                    <a:lnTo>
                      <a:pt x="785" y="2193"/>
                    </a:lnTo>
                    <a:lnTo>
                      <a:pt x="824" y="2253"/>
                    </a:lnTo>
                    <a:lnTo>
                      <a:pt x="869" y="2311"/>
                    </a:lnTo>
                    <a:lnTo>
                      <a:pt x="916" y="2365"/>
                    </a:lnTo>
                    <a:lnTo>
                      <a:pt x="967" y="2416"/>
                    </a:lnTo>
                    <a:lnTo>
                      <a:pt x="1021" y="2463"/>
                    </a:lnTo>
                    <a:lnTo>
                      <a:pt x="1080" y="2506"/>
                    </a:lnTo>
                    <a:lnTo>
                      <a:pt x="1140" y="2545"/>
                    </a:lnTo>
                    <a:lnTo>
                      <a:pt x="1623" y="1709"/>
                    </a:lnTo>
                    <a:close/>
                    <a:moveTo>
                      <a:pt x="1680" y="1708"/>
                    </a:moveTo>
                    <a:lnTo>
                      <a:pt x="1680" y="2687"/>
                    </a:lnTo>
                    <a:lnTo>
                      <a:pt x="1755" y="2683"/>
                    </a:lnTo>
                    <a:lnTo>
                      <a:pt x="1828" y="2674"/>
                    </a:lnTo>
                    <a:lnTo>
                      <a:pt x="1901" y="2660"/>
                    </a:lnTo>
                    <a:lnTo>
                      <a:pt x="1971" y="2641"/>
                    </a:lnTo>
                    <a:lnTo>
                      <a:pt x="2039" y="2617"/>
                    </a:lnTo>
                    <a:lnTo>
                      <a:pt x="2105" y="2587"/>
                    </a:lnTo>
                    <a:lnTo>
                      <a:pt x="2168" y="2554"/>
                    </a:lnTo>
                    <a:lnTo>
                      <a:pt x="1680" y="1708"/>
                    </a:lnTo>
                    <a:close/>
                    <a:moveTo>
                      <a:pt x="1700" y="1675"/>
                    </a:moveTo>
                    <a:lnTo>
                      <a:pt x="2198" y="2537"/>
                    </a:lnTo>
                    <a:lnTo>
                      <a:pt x="2259" y="2496"/>
                    </a:lnTo>
                    <a:lnTo>
                      <a:pt x="2318" y="2450"/>
                    </a:lnTo>
                    <a:lnTo>
                      <a:pt x="2373" y="2402"/>
                    </a:lnTo>
                    <a:lnTo>
                      <a:pt x="2425" y="2348"/>
                    </a:lnTo>
                    <a:lnTo>
                      <a:pt x="2472" y="2292"/>
                    </a:lnTo>
                    <a:lnTo>
                      <a:pt x="2516" y="2231"/>
                    </a:lnTo>
                    <a:lnTo>
                      <a:pt x="2554" y="2169"/>
                    </a:lnTo>
                    <a:lnTo>
                      <a:pt x="1700" y="1675"/>
                    </a:lnTo>
                    <a:close/>
                    <a:moveTo>
                      <a:pt x="638" y="1663"/>
                    </a:moveTo>
                    <a:lnTo>
                      <a:pt x="640" y="1740"/>
                    </a:lnTo>
                    <a:lnTo>
                      <a:pt x="649" y="1815"/>
                    </a:lnTo>
                    <a:lnTo>
                      <a:pt x="663" y="1889"/>
                    </a:lnTo>
                    <a:lnTo>
                      <a:pt x="681" y="1962"/>
                    </a:lnTo>
                    <a:lnTo>
                      <a:pt x="705" y="2031"/>
                    </a:lnTo>
                    <a:lnTo>
                      <a:pt x="735" y="2098"/>
                    </a:lnTo>
                    <a:lnTo>
                      <a:pt x="768" y="2164"/>
                    </a:lnTo>
                    <a:lnTo>
                      <a:pt x="1635" y="1663"/>
                    </a:lnTo>
                    <a:lnTo>
                      <a:pt x="638" y="1663"/>
                    </a:lnTo>
                    <a:close/>
                    <a:moveTo>
                      <a:pt x="90" y="1663"/>
                    </a:moveTo>
                    <a:lnTo>
                      <a:pt x="92" y="1756"/>
                    </a:lnTo>
                    <a:lnTo>
                      <a:pt x="100" y="1848"/>
                    </a:lnTo>
                    <a:lnTo>
                      <a:pt x="113" y="1938"/>
                    </a:lnTo>
                    <a:lnTo>
                      <a:pt x="132" y="2026"/>
                    </a:lnTo>
                    <a:lnTo>
                      <a:pt x="154" y="2113"/>
                    </a:lnTo>
                    <a:lnTo>
                      <a:pt x="183" y="2198"/>
                    </a:lnTo>
                    <a:lnTo>
                      <a:pt x="215" y="2280"/>
                    </a:lnTo>
                    <a:lnTo>
                      <a:pt x="252" y="2359"/>
                    </a:lnTo>
                    <a:lnTo>
                      <a:pt x="294" y="2437"/>
                    </a:lnTo>
                    <a:lnTo>
                      <a:pt x="717" y="2193"/>
                    </a:lnTo>
                    <a:lnTo>
                      <a:pt x="682" y="2124"/>
                    </a:lnTo>
                    <a:lnTo>
                      <a:pt x="651" y="2053"/>
                    </a:lnTo>
                    <a:lnTo>
                      <a:pt x="626" y="1979"/>
                    </a:lnTo>
                    <a:lnTo>
                      <a:pt x="605" y="1902"/>
                    </a:lnTo>
                    <a:lnTo>
                      <a:pt x="591" y="1824"/>
                    </a:lnTo>
                    <a:lnTo>
                      <a:pt x="582" y="1745"/>
                    </a:lnTo>
                    <a:lnTo>
                      <a:pt x="579" y="1663"/>
                    </a:lnTo>
                    <a:lnTo>
                      <a:pt x="90" y="1663"/>
                    </a:lnTo>
                    <a:close/>
                    <a:moveTo>
                      <a:pt x="772" y="1155"/>
                    </a:moveTo>
                    <a:lnTo>
                      <a:pt x="740" y="1216"/>
                    </a:lnTo>
                    <a:lnTo>
                      <a:pt x="711" y="1281"/>
                    </a:lnTo>
                    <a:lnTo>
                      <a:pt x="687" y="1346"/>
                    </a:lnTo>
                    <a:lnTo>
                      <a:pt x="668" y="1414"/>
                    </a:lnTo>
                    <a:lnTo>
                      <a:pt x="653" y="1483"/>
                    </a:lnTo>
                    <a:lnTo>
                      <a:pt x="643" y="1555"/>
                    </a:lnTo>
                    <a:lnTo>
                      <a:pt x="638" y="1628"/>
                    </a:lnTo>
                    <a:lnTo>
                      <a:pt x="1590" y="1628"/>
                    </a:lnTo>
                    <a:lnTo>
                      <a:pt x="772" y="1155"/>
                    </a:lnTo>
                    <a:close/>
                    <a:moveTo>
                      <a:pt x="2367" y="1150"/>
                    </a:moveTo>
                    <a:lnTo>
                      <a:pt x="2347" y="1153"/>
                    </a:lnTo>
                    <a:lnTo>
                      <a:pt x="2328" y="1161"/>
                    </a:lnTo>
                    <a:lnTo>
                      <a:pt x="2312" y="1174"/>
                    </a:lnTo>
                    <a:lnTo>
                      <a:pt x="2300" y="1190"/>
                    </a:lnTo>
                    <a:lnTo>
                      <a:pt x="2292" y="1208"/>
                    </a:lnTo>
                    <a:lnTo>
                      <a:pt x="2289" y="1229"/>
                    </a:lnTo>
                    <a:lnTo>
                      <a:pt x="2292" y="1250"/>
                    </a:lnTo>
                    <a:lnTo>
                      <a:pt x="2300" y="1269"/>
                    </a:lnTo>
                    <a:lnTo>
                      <a:pt x="2312" y="1286"/>
                    </a:lnTo>
                    <a:lnTo>
                      <a:pt x="2328" y="1298"/>
                    </a:lnTo>
                    <a:lnTo>
                      <a:pt x="2347" y="1306"/>
                    </a:lnTo>
                    <a:lnTo>
                      <a:pt x="2367" y="1309"/>
                    </a:lnTo>
                    <a:lnTo>
                      <a:pt x="2389" y="1306"/>
                    </a:lnTo>
                    <a:lnTo>
                      <a:pt x="2408" y="1298"/>
                    </a:lnTo>
                    <a:lnTo>
                      <a:pt x="2424" y="1286"/>
                    </a:lnTo>
                    <a:lnTo>
                      <a:pt x="2436" y="1269"/>
                    </a:lnTo>
                    <a:lnTo>
                      <a:pt x="2444" y="1250"/>
                    </a:lnTo>
                    <a:lnTo>
                      <a:pt x="2447" y="1229"/>
                    </a:lnTo>
                    <a:lnTo>
                      <a:pt x="2444" y="1208"/>
                    </a:lnTo>
                    <a:lnTo>
                      <a:pt x="2436" y="1190"/>
                    </a:lnTo>
                    <a:lnTo>
                      <a:pt x="2424" y="1174"/>
                    </a:lnTo>
                    <a:lnTo>
                      <a:pt x="2408" y="1161"/>
                    </a:lnTo>
                    <a:lnTo>
                      <a:pt x="2389" y="1153"/>
                    </a:lnTo>
                    <a:lnTo>
                      <a:pt x="2367" y="1150"/>
                    </a:lnTo>
                    <a:close/>
                    <a:moveTo>
                      <a:pt x="297" y="881"/>
                    </a:moveTo>
                    <a:lnTo>
                      <a:pt x="252" y="966"/>
                    </a:lnTo>
                    <a:lnTo>
                      <a:pt x="212" y="1053"/>
                    </a:lnTo>
                    <a:lnTo>
                      <a:pt x="178" y="1143"/>
                    </a:lnTo>
                    <a:lnTo>
                      <a:pt x="148" y="1235"/>
                    </a:lnTo>
                    <a:lnTo>
                      <a:pt x="124" y="1331"/>
                    </a:lnTo>
                    <a:lnTo>
                      <a:pt x="107" y="1428"/>
                    </a:lnTo>
                    <a:lnTo>
                      <a:pt x="95" y="1527"/>
                    </a:lnTo>
                    <a:lnTo>
                      <a:pt x="90" y="1628"/>
                    </a:lnTo>
                    <a:lnTo>
                      <a:pt x="579" y="1628"/>
                    </a:lnTo>
                    <a:lnTo>
                      <a:pt x="585" y="1551"/>
                    </a:lnTo>
                    <a:lnTo>
                      <a:pt x="595" y="1474"/>
                    </a:lnTo>
                    <a:lnTo>
                      <a:pt x="611" y="1401"/>
                    </a:lnTo>
                    <a:lnTo>
                      <a:pt x="632" y="1329"/>
                    </a:lnTo>
                    <a:lnTo>
                      <a:pt x="657" y="1258"/>
                    </a:lnTo>
                    <a:lnTo>
                      <a:pt x="687" y="1191"/>
                    </a:lnTo>
                    <a:lnTo>
                      <a:pt x="722" y="1126"/>
                    </a:lnTo>
                    <a:lnTo>
                      <a:pt x="297" y="881"/>
                    </a:lnTo>
                    <a:close/>
                    <a:moveTo>
                      <a:pt x="1137" y="782"/>
                    </a:moveTo>
                    <a:lnTo>
                      <a:pt x="1078" y="820"/>
                    </a:lnTo>
                    <a:lnTo>
                      <a:pt x="1021" y="863"/>
                    </a:lnTo>
                    <a:lnTo>
                      <a:pt x="968" y="908"/>
                    </a:lnTo>
                    <a:lnTo>
                      <a:pt x="918" y="958"/>
                    </a:lnTo>
                    <a:lnTo>
                      <a:pt x="872" y="1011"/>
                    </a:lnTo>
                    <a:lnTo>
                      <a:pt x="828" y="1067"/>
                    </a:lnTo>
                    <a:lnTo>
                      <a:pt x="789" y="1125"/>
                    </a:lnTo>
                    <a:lnTo>
                      <a:pt x="1608" y="1598"/>
                    </a:lnTo>
                    <a:lnTo>
                      <a:pt x="1137" y="782"/>
                    </a:lnTo>
                    <a:close/>
                    <a:moveTo>
                      <a:pt x="864" y="308"/>
                    </a:moveTo>
                    <a:lnTo>
                      <a:pt x="790" y="354"/>
                    </a:lnTo>
                    <a:lnTo>
                      <a:pt x="718" y="404"/>
                    </a:lnTo>
                    <a:lnTo>
                      <a:pt x="651" y="458"/>
                    </a:lnTo>
                    <a:lnTo>
                      <a:pt x="586" y="516"/>
                    </a:lnTo>
                    <a:lnTo>
                      <a:pt x="525" y="576"/>
                    </a:lnTo>
                    <a:lnTo>
                      <a:pt x="467" y="641"/>
                    </a:lnTo>
                    <a:lnTo>
                      <a:pt x="413" y="707"/>
                    </a:lnTo>
                    <a:lnTo>
                      <a:pt x="361" y="778"/>
                    </a:lnTo>
                    <a:lnTo>
                      <a:pt x="315" y="851"/>
                    </a:lnTo>
                    <a:lnTo>
                      <a:pt x="739" y="1096"/>
                    </a:lnTo>
                    <a:lnTo>
                      <a:pt x="780" y="1033"/>
                    </a:lnTo>
                    <a:lnTo>
                      <a:pt x="825" y="974"/>
                    </a:lnTo>
                    <a:lnTo>
                      <a:pt x="875" y="918"/>
                    </a:lnTo>
                    <a:lnTo>
                      <a:pt x="928" y="866"/>
                    </a:lnTo>
                    <a:lnTo>
                      <a:pt x="985" y="817"/>
                    </a:lnTo>
                    <a:lnTo>
                      <a:pt x="1045" y="772"/>
                    </a:lnTo>
                    <a:lnTo>
                      <a:pt x="1108" y="732"/>
                    </a:lnTo>
                    <a:lnTo>
                      <a:pt x="1098" y="713"/>
                    </a:lnTo>
                    <a:lnTo>
                      <a:pt x="1087" y="717"/>
                    </a:lnTo>
                    <a:lnTo>
                      <a:pt x="1077" y="717"/>
                    </a:lnTo>
                    <a:lnTo>
                      <a:pt x="1056" y="714"/>
                    </a:lnTo>
                    <a:lnTo>
                      <a:pt x="1036" y="706"/>
                    </a:lnTo>
                    <a:lnTo>
                      <a:pt x="1020" y="693"/>
                    </a:lnTo>
                    <a:lnTo>
                      <a:pt x="1008" y="677"/>
                    </a:lnTo>
                    <a:lnTo>
                      <a:pt x="1000" y="659"/>
                    </a:lnTo>
                    <a:lnTo>
                      <a:pt x="997" y="638"/>
                    </a:lnTo>
                    <a:lnTo>
                      <a:pt x="1000" y="617"/>
                    </a:lnTo>
                    <a:lnTo>
                      <a:pt x="1008" y="597"/>
                    </a:lnTo>
                    <a:lnTo>
                      <a:pt x="1021" y="581"/>
                    </a:lnTo>
                    <a:lnTo>
                      <a:pt x="864" y="308"/>
                    </a:lnTo>
                    <a:close/>
                    <a:moveTo>
                      <a:pt x="1659" y="0"/>
                    </a:moveTo>
                    <a:lnTo>
                      <a:pt x="1659" y="90"/>
                    </a:lnTo>
                    <a:lnTo>
                      <a:pt x="1567" y="93"/>
                    </a:lnTo>
                    <a:lnTo>
                      <a:pt x="1476" y="101"/>
                    </a:lnTo>
                    <a:lnTo>
                      <a:pt x="1388" y="114"/>
                    </a:lnTo>
                    <a:lnTo>
                      <a:pt x="1300" y="132"/>
                    </a:lnTo>
                    <a:lnTo>
                      <a:pt x="1214" y="154"/>
                    </a:lnTo>
                    <a:lnTo>
                      <a:pt x="1130" y="182"/>
                    </a:lnTo>
                    <a:lnTo>
                      <a:pt x="1049" y="214"/>
                    </a:lnTo>
                    <a:lnTo>
                      <a:pt x="970" y="250"/>
                    </a:lnTo>
                    <a:lnTo>
                      <a:pt x="893" y="291"/>
                    </a:lnTo>
                    <a:lnTo>
                      <a:pt x="1050" y="563"/>
                    </a:lnTo>
                    <a:lnTo>
                      <a:pt x="1064" y="559"/>
                    </a:lnTo>
                    <a:lnTo>
                      <a:pt x="1077" y="558"/>
                    </a:lnTo>
                    <a:lnTo>
                      <a:pt x="1097" y="561"/>
                    </a:lnTo>
                    <a:lnTo>
                      <a:pt x="1116" y="569"/>
                    </a:lnTo>
                    <a:lnTo>
                      <a:pt x="1132" y="581"/>
                    </a:lnTo>
                    <a:lnTo>
                      <a:pt x="1144" y="597"/>
                    </a:lnTo>
                    <a:lnTo>
                      <a:pt x="1152" y="617"/>
                    </a:lnTo>
                    <a:lnTo>
                      <a:pt x="1155" y="638"/>
                    </a:lnTo>
                    <a:lnTo>
                      <a:pt x="1153" y="655"/>
                    </a:lnTo>
                    <a:lnTo>
                      <a:pt x="1148" y="671"/>
                    </a:lnTo>
                    <a:lnTo>
                      <a:pt x="1139" y="685"/>
                    </a:lnTo>
                    <a:lnTo>
                      <a:pt x="1128" y="697"/>
                    </a:lnTo>
                    <a:lnTo>
                      <a:pt x="1138" y="714"/>
                    </a:lnTo>
                    <a:lnTo>
                      <a:pt x="1206" y="680"/>
                    </a:lnTo>
                    <a:lnTo>
                      <a:pt x="1275" y="650"/>
                    </a:lnTo>
                    <a:lnTo>
                      <a:pt x="1348" y="626"/>
                    </a:lnTo>
                    <a:lnTo>
                      <a:pt x="1423" y="606"/>
                    </a:lnTo>
                    <a:lnTo>
                      <a:pt x="1500" y="591"/>
                    </a:lnTo>
                    <a:lnTo>
                      <a:pt x="1578" y="582"/>
                    </a:lnTo>
                    <a:lnTo>
                      <a:pt x="1659" y="579"/>
                    </a:lnTo>
                    <a:lnTo>
                      <a:pt x="1659" y="638"/>
                    </a:lnTo>
                    <a:lnTo>
                      <a:pt x="1583" y="641"/>
                    </a:lnTo>
                    <a:lnTo>
                      <a:pt x="1509" y="649"/>
                    </a:lnTo>
                    <a:lnTo>
                      <a:pt x="1437" y="663"/>
                    </a:lnTo>
                    <a:lnTo>
                      <a:pt x="1366" y="681"/>
                    </a:lnTo>
                    <a:lnTo>
                      <a:pt x="1298" y="704"/>
                    </a:lnTo>
                    <a:lnTo>
                      <a:pt x="1231" y="733"/>
                    </a:lnTo>
                    <a:lnTo>
                      <a:pt x="1168" y="765"/>
                    </a:lnTo>
                    <a:lnTo>
                      <a:pt x="1659" y="1616"/>
                    </a:lnTo>
                    <a:lnTo>
                      <a:pt x="1659" y="638"/>
                    </a:lnTo>
                    <a:lnTo>
                      <a:pt x="1662" y="638"/>
                    </a:lnTo>
                    <a:lnTo>
                      <a:pt x="1743" y="641"/>
                    </a:lnTo>
                    <a:lnTo>
                      <a:pt x="1820" y="650"/>
                    </a:lnTo>
                    <a:lnTo>
                      <a:pt x="1897" y="665"/>
                    </a:lnTo>
                    <a:lnTo>
                      <a:pt x="1972" y="685"/>
                    </a:lnTo>
                    <a:lnTo>
                      <a:pt x="2043" y="710"/>
                    </a:lnTo>
                    <a:lnTo>
                      <a:pt x="2113" y="742"/>
                    </a:lnTo>
                    <a:lnTo>
                      <a:pt x="2180" y="778"/>
                    </a:lnTo>
                    <a:lnTo>
                      <a:pt x="2243" y="818"/>
                    </a:lnTo>
                    <a:lnTo>
                      <a:pt x="2304" y="863"/>
                    </a:lnTo>
                    <a:lnTo>
                      <a:pt x="2360" y="912"/>
                    </a:lnTo>
                    <a:lnTo>
                      <a:pt x="2413" y="965"/>
                    </a:lnTo>
                    <a:lnTo>
                      <a:pt x="2462" y="1021"/>
                    </a:lnTo>
                    <a:lnTo>
                      <a:pt x="2507" y="1082"/>
                    </a:lnTo>
                    <a:lnTo>
                      <a:pt x="2547" y="1145"/>
                    </a:lnTo>
                    <a:lnTo>
                      <a:pt x="2583" y="1212"/>
                    </a:lnTo>
                    <a:lnTo>
                      <a:pt x="2615" y="1282"/>
                    </a:lnTo>
                    <a:lnTo>
                      <a:pt x="2640" y="1353"/>
                    </a:lnTo>
                    <a:lnTo>
                      <a:pt x="2660" y="1428"/>
                    </a:lnTo>
                    <a:lnTo>
                      <a:pt x="2675" y="1505"/>
                    </a:lnTo>
                    <a:lnTo>
                      <a:pt x="2684" y="1582"/>
                    </a:lnTo>
                    <a:lnTo>
                      <a:pt x="2687" y="1663"/>
                    </a:lnTo>
                    <a:lnTo>
                      <a:pt x="1748" y="1663"/>
                    </a:lnTo>
                    <a:lnTo>
                      <a:pt x="2571" y="2137"/>
                    </a:lnTo>
                    <a:lnTo>
                      <a:pt x="2600" y="2076"/>
                    </a:lnTo>
                    <a:lnTo>
                      <a:pt x="2627" y="2011"/>
                    </a:lnTo>
                    <a:lnTo>
                      <a:pt x="2648" y="1946"/>
                    </a:lnTo>
                    <a:lnTo>
                      <a:pt x="2665" y="1877"/>
                    </a:lnTo>
                    <a:lnTo>
                      <a:pt x="2677" y="1807"/>
                    </a:lnTo>
                    <a:lnTo>
                      <a:pt x="2685" y="1736"/>
                    </a:lnTo>
                    <a:lnTo>
                      <a:pt x="2687" y="1663"/>
                    </a:lnTo>
                    <a:lnTo>
                      <a:pt x="2746" y="1663"/>
                    </a:lnTo>
                    <a:lnTo>
                      <a:pt x="2743" y="1740"/>
                    </a:lnTo>
                    <a:lnTo>
                      <a:pt x="2735" y="1815"/>
                    </a:lnTo>
                    <a:lnTo>
                      <a:pt x="2722" y="1890"/>
                    </a:lnTo>
                    <a:lnTo>
                      <a:pt x="2703" y="1963"/>
                    </a:lnTo>
                    <a:lnTo>
                      <a:pt x="2681" y="2033"/>
                    </a:lnTo>
                    <a:lnTo>
                      <a:pt x="2653" y="2101"/>
                    </a:lnTo>
                    <a:lnTo>
                      <a:pt x="2622" y="2167"/>
                    </a:lnTo>
                    <a:lnTo>
                      <a:pt x="3045" y="2412"/>
                    </a:lnTo>
                    <a:lnTo>
                      <a:pt x="3089" y="2327"/>
                    </a:lnTo>
                    <a:lnTo>
                      <a:pt x="3126" y="2239"/>
                    </a:lnTo>
                    <a:lnTo>
                      <a:pt x="3158" y="2148"/>
                    </a:lnTo>
                    <a:lnTo>
                      <a:pt x="3186" y="2056"/>
                    </a:lnTo>
                    <a:lnTo>
                      <a:pt x="3207" y="1960"/>
                    </a:lnTo>
                    <a:lnTo>
                      <a:pt x="3223" y="1863"/>
                    </a:lnTo>
                    <a:lnTo>
                      <a:pt x="3232" y="1764"/>
                    </a:lnTo>
                    <a:lnTo>
                      <a:pt x="3235" y="1663"/>
                    </a:lnTo>
                    <a:lnTo>
                      <a:pt x="3325" y="1663"/>
                    </a:lnTo>
                    <a:lnTo>
                      <a:pt x="3322" y="1764"/>
                    </a:lnTo>
                    <a:lnTo>
                      <a:pt x="3313" y="1864"/>
                    </a:lnTo>
                    <a:lnTo>
                      <a:pt x="3298" y="1962"/>
                    </a:lnTo>
                    <a:lnTo>
                      <a:pt x="3278" y="2058"/>
                    </a:lnTo>
                    <a:lnTo>
                      <a:pt x="3251" y="2151"/>
                    </a:lnTo>
                    <a:lnTo>
                      <a:pt x="3221" y="2242"/>
                    </a:lnTo>
                    <a:lnTo>
                      <a:pt x="3185" y="2332"/>
                    </a:lnTo>
                    <a:lnTo>
                      <a:pt x="3143" y="2418"/>
                    </a:lnTo>
                    <a:lnTo>
                      <a:pt x="3098" y="2502"/>
                    </a:lnTo>
                    <a:lnTo>
                      <a:pt x="3047" y="2582"/>
                    </a:lnTo>
                    <a:lnTo>
                      <a:pt x="2993" y="2660"/>
                    </a:lnTo>
                    <a:lnTo>
                      <a:pt x="2933" y="2734"/>
                    </a:lnTo>
                    <a:lnTo>
                      <a:pt x="2871" y="2804"/>
                    </a:lnTo>
                    <a:lnTo>
                      <a:pt x="2804" y="2871"/>
                    </a:lnTo>
                    <a:lnTo>
                      <a:pt x="2734" y="2934"/>
                    </a:lnTo>
                    <a:lnTo>
                      <a:pt x="2659" y="2993"/>
                    </a:lnTo>
                    <a:lnTo>
                      <a:pt x="2582" y="3048"/>
                    </a:lnTo>
                    <a:lnTo>
                      <a:pt x="2502" y="3098"/>
                    </a:lnTo>
                    <a:lnTo>
                      <a:pt x="2418" y="3143"/>
                    </a:lnTo>
                    <a:lnTo>
                      <a:pt x="2331" y="3185"/>
                    </a:lnTo>
                    <a:lnTo>
                      <a:pt x="2242" y="3221"/>
                    </a:lnTo>
                    <a:lnTo>
                      <a:pt x="2150" y="3252"/>
                    </a:lnTo>
                    <a:lnTo>
                      <a:pt x="2058" y="3278"/>
                    </a:lnTo>
                    <a:lnTo>
                      <a:pt x="1961" y="3298"/>
                    </a:lnTo>
                    <a:lnTo>
                      <a:pt x="1863" y="3313"/>
                    </a:lnTo>
                    <a:lnTo>
                      <a:pt x="1764" y="3322"/>
                    </a:lnTo>
                    <a:lnTo>
                      <a:pt x="1662" y="3325"/>
                    </a:lnTo>
                    <a:lnTo>
                      <a:pt x="1561" y="3322"/>
                    </a:lnTo>
                    <a:lnTo>
                      <a:pt x="1461" y="3313"/>
                    </a:lnTo>
                    <a:lnTo>
                      <a:pt x="1363" y="3298"/>
                    </a:lnTo>
                    <a:lnTo>
                      <a:pt x="1267" y="3278"/>
                    </a:lnTo>
                    <a:lnTo>
                      <a:pt x="1174" y="3252"/>
                    </a:lnTo>
                    <a:lnTo>
                      <a:pt x="1083" y="3221"/>
                    </a:lnTo>
                    <a:lnTo>
                      <a:pt x="993" y="3185"/>
                    </a:lnTo>
                    <a:lnTo>
                      <a:pt x="907" y="3143"/>
                    </a:lnTo>
                    <a:lnTo>
                      <a:pt x="823" y="3098"/>
                    </a:lnTo>
                    <a:lnTo>
                      <a:pt x="743" y="3048"/>
                    </a:lnTo>
                    <a:lnTo>
                      <a:pt x="665" y="2993"/>
                    </a:lnTo>
                    <a:lnTo>
                      <a:pt x="591" y="2934"/>
                    </a:lnTo>
                    <a:lnTo>
                      <a:pt x="521" y="2871"/>
                    </a:lnTo>
                    <a:lnTo>
                      <a:pt x="454" y="2804"/>
                    </a:lnTo>
                    <a:lnTo>
                      <a:pt x="391" y="2734"/>
                    </a:lnTo>
                    <a:lnTo>
                      <a:pt x="332" y="2660"/>
                    </a:lnTo>
                    <a:lnTo>
                      <a:pt x="278" y="2582"/>
                    </a:lnTo>
                    <a:lnTo>
                      <a:pt x="227" y="2502"/>
                    </a:lnTo>
                    <a:lnTo>
                      <a:pt x="182" y="2418"/>
                    </a:lnTo>
                    <a:lnTo>
                      <a:pt x="140" y="2332"/>
                    </a:lnTo>
                    <a:lnTo>
                      <a:pt x="104" y="2242"/>
                    </a:lnTo>
                    <a:lnTo>
                      <a:pt x="73" y="2151"/>
                    </a:lnTo>
                    <a:lnTo>
                      <a:pt x="47" y="2058"/>
                    </a:lnTo>
                    <a:lnTo>
                      <a:pt x="27" y="1962"/>
                    </a:lnTo>
                    <a:lnTo>
                      <a:pt x="12" y="1864"/>
                    </a:lnTo>
                    <a:lnTo>
                      <a:pt x="3" y="1764"/>
                    </a:lnTo>
                    <a:lnTo>
                      <a:pt x="0" y="1663"/>
                    </a:lnTo>
                    <a:lnTo>
                      <a:pt x="3" y="1561"/>
                    </a:lnTo>
                    <a:lnTo>
                      <a:pt x="12" y="1462"/>
                    </a:lnTo>
                    <a:lnTo>
                      <a:pt x="26" y="1364"/>
                    </a:lnTo>
                    <a:lnTo>
                      <a:pt x="47" y="1268"/>
                    </a:lnTo>
                    <a:lnTo>
                      <a:pt x="73" y="1175"/>
                    </a:lnTo>
                    <a:lnTo>
                      <a:pt x="104" y="1084"/>
                    </a:lnTo>
                    <a:lnTo>
                      <a:pt x="140" y="994"/>
                    </a:lnTo>
                    <a:lnTo>
                      <a:pt x="181" y="908"/>
                    </a:lnTo>
                    <a:lnTo>
                      <a:pt x="226" y="824"/>
                    </a:lnTo>
                    <a:lnTo>
                      <a:pt x="276" y="744"/>
                    </a:lnTo>
                    <a:lnTo>
                      <a:pt x="331" y="667"/>
                    </a:lnTo>
                    <a:lnTo>
                      <a:pt x="390" y="592"/>
                    </a:lnTo>
                    <a:lnTo>
                      <a:pt x="453" y="523"/>
                    </a:lnTo>
                    <a:lnTo>
                      <a:pt x="520" y="455"/>
                    </a:lnTo>
                    <a:lnTo>
                      <a:pt x="590" y="393"/>
                    </a:lnTo>
                    <a:lnTo>
                      <a:pt x="664" y="334"/>
                    </a:lnTo>
                    <a:lnTo>
                      <a:pt x="741" y="279"/>
                    </a:lnTo>
                    <a:lnTo>
                      <a:pt x="821" y="228"/>
                    </a:lnTo>
                    <a:lnTo>
                      <a:pt x="905" y="183"/>
                    </a:lnTo>
                    <a:lnTo>
                      <a:pt x="991" y="141"/>
                    </a:lnTo>
                    <a:lnTo>
                      <a:pt x="1080" y="105"/>
                    </a:lnTo>
                    <a:lnTo>
                      <a:pt x="1172" y="74"/>
                    </a:lnTo>
                    <a:lnTo>
                      <a:pt x="1264" y="48"/>
                    </a:lnTo>
                    <a:lnTo>
                      <a:pt x="1360" y="27"/>
                    </a:lnTo>
                    <a:lnTo>
                      <a:pt x="1458" y="13"/>
                    </a:lnTo>
                    <a:lnTo>
                      <a:pt x="1558" y="4"/>
                    </a:lnTo>
                    <a:lnTo>
                      <a:pt x="1659"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noAutofit/>
              </a:bodyPr>
              <a:lstStyle/>
              <a:p>
                <a:pPr algn="ctr"/>
                <a:endParaRPr lang="ja-JP" altLang="en-US" sz="1450">
                  <a:solidFill>
                    <a:srgbClr val="FF0000"/>
                  </a:solidFill>
                  <a:latin typeface="Arial" pitchFamily="34" charset="0"/>
                  <a:ea typeface="ＭＳ Ｐゴシック" pitchFamily="50" charset="-128"/>
                  <a:cs typeface="Arial" pitchFamily="34" charset="0"/>
                </a:endParaRPr>
              </a:p>
            </p:txBody>
          </p:sp>
          <p:sp>
            <p:nvSpPr>
              <p:cNvPr id="21" name="Freeform 14"/>
              <p:cNvSpPr>
                <a:spLocks/>
              </p:cNvSpPr>
              <p:nvPr/>
            </p:nvSpPr>
            <p:spPr bwMode="auto">
              <a:xfrm>
                <a:off x="4269" y="3457"/>
                <a:ext cx="158" cy="158"/>
              </a:xfrm>
              <a:custGeom>
                <a:avLst/>
                <a:gdLst>
                  <a:gd name="T0" fmla="*/ 79 w 158"/>
                  <a:gd name="T1" fmla="*/ 0 h 158"/>
                  <a:gd name="T2" fmla="*/ 100 w 158"/>
                  <a:gd name="T3" fmla="*/ 3 h 158"/>
                  <a:gd name="T4" fmla="*/ 119 w 158"/>
                  <a:gd name="T5" fmla="*/ 11 h 158"/>
                  <a:gd name="T6" fmla="*/ 135 w 158"/>
                  <a:gd name="T7" fmla="*/ 23 h 158"/>
                  <a:gd name="T8" fmla="*/ 147 w 158"/>
                  <a:gd name="T9" fmla="*/ 39 h 158"/>
                  <a:gd name="T10" fmla="*/ 155 w 158"/>
                  <a:gd name="T11" fmla="*/ 58 h 158"/>
                  <a:gd name="T12" fmla="*/ 158 w 158"/>
                  <a:gd name="T13" fmla="*/ 78 h 158"/>
                  <a:gd name="T14" fmla="*/ 155 w 158"/>
                  <a:gd name="T15" fmla="*/ 100 h 158"/>
                  <a:gd name="T16" fmla="*/ 147 w 158"/>
                  <a:gd name="T17" fmla="*/ 119 h 158"/>
                  <a:gd name="T18" fmla="*/ 135 w 158"/>
                  <a:gd name="T19" fmla="*/ 135 h 158"/>
                  <a:gd name="T20" fmla="*/ 119 w 158"/>
                  <a:gd name="T21" fmla="*/ 147 h 158"/>
                  <a:gd name="T22" fmla="*/ 100 w 158"/>
                  <a:gd name="T23" fmla="*/ 155 h 158"/>
                  <a:gd name="T24" fmla="*/ 79 w 158"/>
                  <a:gd name="T25" fmla="*/ 158 h 158"/>
                  <a:gd name="T26" fmla="*/ 58 w 158"/>
                  <a:gd name="T27" fmla="*/ 155 h 158"/>
                  <a:gd name="T28" fmla="*/ 39 w 158"/>
                  <a:gd name="T29" fmla="*/ 147 h 158"/>
                  <a:gd name="T30" fmla="*/ 23 w 158"/>
                  <a:gd name="T31" fmla="*/ 135 h 158"/>
                  <a:gd name="T32" fmla="*/ 11 w 158"/>
                  <a:gd name="T33" fmla="*/ 119 h 158"/>
                  <a:gd name="T34" fmla="*/ 3 w 158"/>
                  <a:gd name="T35" fmla="*/ 100 h 158"/>
                  <a:gd name="T36" fmla="*/ 0 w 158"/>
                  <a:gd name="T37" fmla="*/ 78 h 158"/>
                  <a:gd name="T38" fmla="*/ 3 w 158"/>
                  <a:gd name="T39" fmla="*/ 58 h 158"/>
                  <a:gd name="T40" fmla="*/ 11 w 158"/>
                  <a:gd name="T41" fmla="*/ 39 h 158"/>
                  <a:gd name="T42" fmla="*/ 23 w 158"/>
                  <a:gd name="T43" fmla="*/ 23 h 158"/>
                  <a:gd name="T44" fmla="*/ 39 w 158"/>
                  <a:gd name="T45" fmla="*/ 11 h 158"/>
                  <a:gd name="T46" fmla="*/ 58 w 158"/>
                  <a:gd name="T47" fmla="*/ 3 h 158"/>
                  <a:gd name="T48" fmla="*/ 79 w 158"/>
                  <a:gd name="T4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8" h="158">
                    <a:moveTo>
                      <a:pt x="79" y="0"/>
                    </a:moveTo>
                    <a:lnTo>
                      <a:pt x="100" y="3"/>
                    </a:lnTo>
                    <a:lnTo>
                      <a:pt x="119" y="11"/>
                    </a:lnTo>
                    <a:lnTo>
                      <a:pt x="135" y="23"/>
                    </a:lnTo>
                    <a:lnTo>
                      <a:pt x="147" y="39"/>
                    </a:lnTo>
                    <a:lnTo>
                      <a:pt x="155" y="58"/>
                    </a:lnTo>
                    <a:lnTo>
                      <a:pt x="158" y="78"/>
                    </a:lnTo>
                    <a:lnTo>
                      <a:pt x="155" y="100"/>
                    </a:lnTo>
                    <a:lnTo>
                      <a:pt x="147" y="119"/>
                    </a:lnTo>
                    <a:lnTo>
                      <a:pt x="135" y="135"/>
                    </a:lnTo>
                    <a:lnTo>
                      <a:pt x="119" y="147"/>
                    </a:lnTo>
                    <a:lnTo>
                      <a:pt x="100" y="155"/>
                    </a:lnTo>
                    <a:lnTo>
                      <a:pt x="79" y="158"/>
                    </a:lnTo>
                    <a:lnTo>
                      <a:pt x="58" y="155"/>
                    </a:lnTo>
                    <a:lnTo>
                      <a:pt x="39" y="147"/>
                    </a:lnTo>
                    <a:lnTo>
                      <a:pt x="23" y="135"/>
                    </a:lnTo>
                    <a:lnTo>
                      <a:pt x="11" y="119"/>
                    </a:lnTo>
                    <a:lnTo>
                      <a:pt x="3" y="100"/>
                    </a:lnTo>
                    <a:lnTo>
                      <a:pt x="0" y="78"/>
                    </a:lnTo>
                    <a:lnTo>
                      <a:pt x="3" y="58"/>
                    </a:lnTo>
                    <a:lnTo>
                      <a:pt x="11" y="39"/>
                    </a:lnTo>
                    <a:lnTo>
                      <a:pt x="23" y="23"/>
                    </a:lnTo>
                    <a:lnTo>
                      <a:pt x="39" y="11"/>
                    </a:lnTo>
                    <a:lnTo>
                      <a:pt x="58" y="3"/>
                    </a:lnTo>
                    <a:lnTo>
                      <a:pt x="79"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noAutofit/>
              </a:bodyPr>
              <a:lstStyle/>
              <a:p>
                <a:pPr algn="ctr"/>
                <a:endParaRPr lang="ja-JP" altLang="en-US" sz="1450">
                  <a:solidFill>
                    <a:srgbClr val="FF0000"/>
                  </a:solidFill>
                  <a:latin typeface="Arial" pitchFamily="34" charset="0"/>
                  <a:ea typeface="ＭＳ Ｐゴシック" pitchFamily="50" charset="-128"/>
                  <a:cs typeface="Arial" pitchFamily="34" charset="0"/>
                </a:endParaRPr>
              </a:p>
            </p:txBody>
          </p:sp>
        </p:grpSp>
        <p:grpSp>
          <p:nvGrpSpPr>
            <p:cNvPr id="33" name="図形グループ 32"/>
            <p:cNvGrpSpPr/>
            <p:nvPr/>
          </p:nvGrpSpPr>
          <p:grpSpPr>
            <a:xfrm>
              <a:off x="2280985" y="998592"/>
              <a:ext cx="1167047" cy="1167667"/>
              <a:chOff x="6527188" y="1873634"/>
              <a:chExt cx="1167047" cy="1167667"/>
            </a:xfrm>
          </p:grpSpPr>
          <p:sp>
            <p:nvSpPr>
              <p:cNvPr id="34" name="Oval 190"/>
              <p:cNvSpPr/>
              <p:nvPr/>
            </p:nvSpPr>
            <p:spPr>
              <a:xfrm>
                <a:off x="6597083" y="1929762"/>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35" name="ドーナツ 34"/>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grpSp>
        <p:nvGrpSpPr>
          <p:cNvPr id="64" name="図形グループ 63"/>
          <p:cNvGrpSpPr/>
          <p:nvPr/>
        </p:nvGrpSpPr>
        <p:grpSpPr>
          <a:xfrm>
            <a:off x="810106" y="2228497"/>
            <a:ext cx="1167047" cy="1167667"/>
            <a:chOff x="810106" y="2228497"/>
            <a:chExt cx="1167047" cy="1167667"/>
          </a:xfrm>
        </p:grpSpPr>
        <p:grpSp>
          <p:nvGrpSpPr>
            <p:cNvPr id="29" name="図形グループ 28"/>
            <p:cNvGrpSpPr/>
            <p:nvPr/>
          </p:nvGrpSpPr>
          <p:grpSpPr>
            <a:xfrm>
              <a:off x="989119" y="2603600"/>
              <a:ext cx="867545" cy="534389"/>
              <a:chOff x="887390" y="3225539"/>
              <a:chExt cx="867545" cy="534389"/>
            </a:xfrm>
          </p:grpSpPr>
          <p:sp>
            <p:nvSpPr>
              <p:cNvPr id="27" name="フローチャート: 書類 26"/>
              <p:cNvSpPr/>
              <p:nvPr/>
            </p:nvSpPr>
            <p:spPr>
              <a:xfrm>
                <a:off x="941301" y="3225539"/>
                <a:ext cx="759725" cy="534389"/>
              </a:xfrm>
              <a:prstGeom prst="flowChartDocument">
                <a:avLst/>
              </a:prstGeom>
              <a:solidFill>
                <a:schemeClr val="accent4"/>
              </a:solid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8" name="テキスト ボックス 27"/>
              <p:cNvSpPr txBox="1"/>
              <p:nvPr/>
            </p:nvSpPr>
            <p:spPr>
              <a:xfrm>
                <a:off x="887390" y="3265058"/>
                <a:ext cx="867545" cy="415498"/>
              </a:xfrm>
              <a:prstGeom prst="rect">
                <a:avLst/>
              </a:prstGeom>
              <a:noFill/>
            </p:spPr>
            <p:txBody>
              <a:bodyPr wrap="none" rtlCol="0">
                <a:spAutoFit/>
              </a:bodyPr>
              <a:lstStyle/>
              <a:p>
                <a:r>
                  <a:rPr kumimoji="1" lang="en-US" altLang="ja-JP" sz="1050" b="1" dirty="0" err="1" smtClean="0">
                    <a:solidFill>
                      <a:schemeClr val="bg1"/>
                    </a:solidFill>
                  </a:rPr>
                  <a:t>abc.exe</a:t>
                </a:r>
                <a:r>
                  <a:rPr kumimoji="1" lang="en-US" altLang="ja-JP" sz="1050" b="1" dirty="0" smtClean="0">
                    <a:solidFill>
                      <a:schemeClr val="bg1"/>
                    </a:solidFill>
                  </a:rPr>
                  <a:t> –x</a:t>
                </a:r>
              </a:p>
              <a:p>
                <a:r>
                  <a:rPr kumimoji="1" lang="en-US" altLang="ja-JP" sz="1050" b="1" dirty="0" smtClean="0">
                    <a:solidFill>
                      <a:schemeClr val="bg1"/>
                    </a:solidFill>
                  </a:rPr>
                  <a:t>C:\system</a:t>
                </a:r>
                <a:endParaRPr kumimoji="1" lang="ja-JP" altLang="en-US" sz="1050" b="1" dirty="0">
                  <a:solidFill>
                    <a:schemeClr val="bg1"/>
                  </a:solidFill>
                </a:endParaRPr>
              </a:p>
            </p:txBody>
          </p:sp>
        </p:grpSp>
        <p:grpSp>
          <p:nvGrpSpPr>
            <p:cNvPr id="36" name="図形グループ 35"/>
            <p:cNvGrpSpPr/>
            <p:nvPr/>
          </p:nvGrpSpPr>
          <p:grpSpPr>
            <a:xfrm>
              <a:off x="810106" y="2228497"/>
              <a:ext cx="1167047" cy="1167667"/>
              <a:chOff x="6527188" y="1873634"/>
              <a:chExt cx="1167047" cy="1167667"/>
            </a:xfrm>
          </p:grpSpPr>
          <p:sp>
            <p:nvSpPr>
              <p:cNvPr id="37" name="Oval 190"/>
              <p:cNvSpPr/>
              <p:nvPr/>
            </p:nvSpPr>
            <p:spPr>
              <a:xfrm>
                <a:off x="6597083" y="1929762"/>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38" name="ドーナツ 37"/>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grpSp>
        <p:nvGrpSpPr>
          <p:cNvPr id="65" name="図形グループ 64"/>
          <p:cNvGrpSpPr/>
          <p:nvPr/>
        </p:nvGrpSpPr>
        <p:grpSpPr>
          <a:xfrm>
            <a:off x="2303562" y="2221886"/>
            <a:ext cx="1167047" cy="1167667"/>
            <a:chOff x="2303562" y="2221886"/>
            <a:chExt cx="1167047" cy="1167667"/>
          </a:xfrm>
        </p:grpSpPr>
        <p:grpSp>
          <p:nvGrpSpPr>
            <p:cNvPr id="12" name="図形グループ 11"/>
            <p:cNvGrpSpPr/>
            <p:nvPr/>
          </p:nvGrpSpPr>
          <p:grpSpPr>
            <a:xfrm>
              <a:off x="2588049" y="2583744"/>
              <a:ext cx="632023" cy="488223"/>
              <a:chOff x="3132455" y="3941273"/>
              <a:chExt cx="632023" cy="488223"/>
            </a:xfrm>
          </p:grpSpPr>
          <p:sp>
            <p:nvSpPr>
              <p:cNvPr id="11" name="フローチャート: 複数書類 10"/>
              <p:cNvSpPr/>
              <p:nvPr/>
            </p:nvSpPr>
            <p:spPr>
              <a:xfrm>
                <a:off x="3170712" y="3941273"/>
                <a:ext cx="593766" cy="488223"/>
              </a:xfrm>
              <a:prstGeom prst="flowChartMultidocument">
                <a:avLst/>
              </a:prstGeom>
              <a:solidFill>
                <a:schemeClr val="accent4"/>
              </a:solid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6" name="テキスト ボックス 25"/>
              <p:cNvSpPr txBox="1"/>
              <p:nvPr/>
            </p:nvSpPr>
            <p:spPr>
              <a:xfrm>
                <a:off x="3132455" y="3998544"/>
                <a:ext cx="556563" cy="369332"/>
              </a:xfrm>
              <a:prstGeom prst="rect">
                <a:avLst/>
              </a:prstGeom>
              <a:noFill/>
            </p:spPr>
            <p:txBody>
              <a:bodyPr wrap="none" rtlCol="0">
                <a:spAutoFit/>
              </a:bodyPr>
              <a:lstStyle/>
              <a:p>
                <a:r>
                  <a:rPr kumimoji="1" lang="en-US" altLang="ja-JP" b="1" dirty="0" err="1" smtClean="0">
                    <a:solidFill>
                      <a:schemeClr val="bg1"/>
                    </a:solidFill>
                  </a:rPr>
                  <a:t>IoC</a:t>
                </a:r>
                <a:endParaRPr kumimoji="1" lang="ja-JP" altLang="en-US" b="1" dirty="0">
                  <a:solidFill>
                    <a:schemeClr val="bg1"/>
                  </a:solidFill>
                </a:endParaRPr>
              </a:p>
            </p:txBody>
          </p:sp>
        </p:grpSp>
        <p:grpSp>
          <p:nvGrpSpPr>
            <p:cNvPr id="39" name="図形グループ 38"/>
            <p:cNvGrpSpPr/>
            <p:nvPr/>
          </p:nvGrpSpPr>
          <p:grpSpPr>
            <a:xfrm>
              <a:off x="2303562" y="2221886"/>
              <a:ext cx="1167047" cy="1167667"/>
              <a:chOff x="6527188" y="1873634"/>
              <a:chExt cx="1167047" cy="1167667"/>
            </a:xfrm>
          </p:grpSpPr>
          <p:sp>
            <p:nvSpPr>
              <p:cNvPr id="40" name="Oval 190"/>
              <p:cNvSpPr/>
              <p:nvPr/>
            </p:nvSpPr>
            <p:spPr>
              <a:xfrm>
                <a:off x="6597083" y="1929762"/>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41" name="ドーナツ 40"/>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grpSp>
        <p:nvGrpSpPr>
          <p:cNvPr id="66" name="図形グループ 65"/>
          <p:cNvGrpSpPr/>
          <p:nvPr/>
        </p:nvGrpSpPr>
        <p:grpSpPr>
          <a:xfrm>
            <a:off x="821515" y="3452292"/>
            <a:ext cx="1167047" cy="1167667"/>
            <a:chOff x="821515" y="3452292"/>
            <a:chExt cx="1167047" cy="1167667"/>
          </a:xfrm>
        </p:grpSpPr>
        <p:grpSp>
          <p:nvGrpSpPr>
            <p:cNvPr id="42" name="Group 4"/>
            <p:cNvGrpSpPr>
              <a:grpSpLocks noChangeAspect="1"/>
            </p:cNvGrpSpPr>
            <p:nvPr/>
          </p:nvGrpSpPr>
          <p:grpSpPr bwMode="auto">
            <a:xfrm>
              <a:off x="1231090" y="3825908"/>
              <a:ext cx="379685" cy="373990"/>
              <a:chOff x="2673" y="1010"/>
              <a:chExt cx="2334" cy="2299"/>
            </a:xfrm>
            <a:solidFill>
              <a:schemeClr val="accent4"/>
            </a:solidFill>
          </p:grpSpPr>
          <p:sp>
            <p:nvSpPr>
              <p:cNvPr id="43" name="Freeform 6"/>
              <p:cNvSpPr>
                <a:spLocks/>
              </p:cNvSpPr>
              <p:nvPr/>
            </p:nvSpPr>
            <p:spPr bwMode="auto">
              <a:xfrm>
                <a:off x="2673" y="1010"/>
                <a:ext cx="963" cy="2299"/>
              </a:xfrm>
              <a:custGeom>
                <a:avLst/>
                <a:gdLst>
                  <a:gd name="T0" fmla="*/ 1231 w 1927"/>
                  <a:gd name="T1" fmla="*/ 0 h 4597"/>
                  <a:gd name="T2" fmla="*/ 1734 w 1927"/>
                  <a:gd name="T3" fmla="*/ 0 h 4597"/>
                  <a:gd name="T4" fmla="*/ 1774 w 1927"/>
                  <a:gd name="T5" fmla="*/ 4 h 4597"/>
                  <a:gd name="T6" fmla="*/ 1809 w 1927"/>
                  <a:gd name="T7" fmla="*/ 15 h 4597"/>
                  <a:gd name="T8" fmla="*/ 1842 w 1927"/>
                  <a:gd name="T9" fmla="*/ 32 h 4597"/>
                  <a:gd name="T10" fmla="*/ 1870 w 1927"/>
                  <a:gd name="T11" fmla="*/ 56 h 4597"/>
                  <a:gd name="T12" fmla="*/ 1894 w 1927"/>
                  <a:gd name="T13" fmla="*/ 85 h 4597"/>
                  <a:gd name="T14" fmla="*/ 1911 w 1927"/>
                  <a:gd name="T15" fmla="*/ 117 h 4597"/>
                  <a:gd name="T16" fmla="*/ 1922 w 1927"/>
                  <a:gd name="T17" fmla="*/ 154 h 4597"/>
                  <a:gd name="T18" fmla="*/ 1927 w 1927"/>
                  <a:gd name="T19" fmla="*/ 192 h 4597"/>
                  <a:gd name="T20" fmla="*/ 1927 w 1927"/>
                  <a:gd name="T21" fmla="*/ 2555 h 4597"/>
                  <a:gd name="T22" fmla="*/ 1922 w 1927"/>
                  <a:gd name="T23" fmla="*/ 2593 h 4597"/>
                  <a:gd name="T24" fmla="*/ 1911 w 1927"/>
                  <a:gd name="T25" fmla="*/ 2630 h 4597"/>
                  <a:gd name="T26" fmla="*/ 1894 w 1927"/>
                  <a:gd name="T27" fmla="*/ 2663 h 4597"/>
                  <a:gd name="T28" fmla="*/ 1870 w 1927"/>
                  <a:gd name="T29" fmla="*/ 2691 h 4597"/>
                  <a:gd name="T30" fmla="*/ 1842 w 1927"/>
                  <a:gd name="T31" fmla="*/ 2714 h 4597"/>
                  <a:gd name="T32" fmla="*/ 1809 w 1927"/>
                  <a:gd name="T33" fmla="*/ 2732 h 4597"/>
                  <a:gd name="T34" fmla="*/ 1774 w 1927"/>
                  <a:gd name="T35" fmla="*/ 2743 h 4597"/>
                  <a:gd name="T36" fmla="*/ 1734 w 1927"/>
                  <a:gd name="T37" fmla="*/ 2746 h 4597"/>
                  <a:gd name="T38" fmla="*/ 1607 w 1927"/>
                  <a:gd name="T39" fmla="*/ 2746 h 4597"/>
                  <a:gd name="T40" fmla="*/ 1607 w 1927"/>
                  <a:gd name="T41" fmla="*/ 4404 h 4597"/>
                  <a:gd name="T42" fmla="*/ 1603 w 1927"/>
                  <a:gd name="T43" fmla="*/ 4443 h 4597"/>
                  <a:gd name="T44" fmla="*/ 1591 w 1927"/>
                  <a:gd name="T45" fmla="*/ 4479 h 4597"/>
                  <a:gd name="T46" fmla="*/ 1574 w 1927"/>
                  <a:gd name="T47" fmla="*/ 4512 h 4597"/>
                  <a:gd name="T48" fmla="*/ 1550 w 1927"/>
                  <a:gd name="T49" fmla="*/ 4540 h 4597"/>
                  <a:gd name="T50" fmla="*/ 1522 w 1927"/>
                  <a:gd name="T51" fmla="*/ 4564 h 4597"/>
                  <a:gd name="T52" fmla="*/ 1490 w 1927"/>
                  <a:gd name="T53" fmla="*/ 4581 h 4597"/>
                  <a:gd name="T54" fmla="*/ 1454 w 1927"/>
                  <a:gd name="T55" fmla="*/ 4593 h 4597"/>
                  <a:gd name="T56" fmla="*/ 1415 w 1927"/>
                  <a:gd name="T57" fmla="*/ 4597 h 4597"/>
                  <a:gd name="T58" fmla="*/ 192 w 1927"/>
                  <a:gd name="T59" fmla="*/ 4597 h 4597"/>
                  <a:gd name="T60" fmla="*/ 153 w 1927"/>
                  <a:gd name="T61" fmla="*/ 4593 h 4597"/>
                  <a:gd name="T62" fmla="*/ 117 w 1927"/>
                  <a:gd name="T63" fmla="*/ 4581 h 4597"/>
                  <a:gd name="T64" fmla="*/ 85 w 1927"/>
                  <a:gd name="T65" fmla="*/ 4564 h 4597"/>
                  <a:gd name="T66" fmla="*/ 57 w 1927"/>
                  <a:gd name="T67" fmla="*/ 4540 h 4597"/>
                  <a:gd name="T68" fmla="*/ 33 w 1927"/>
                  <a:gd name="T69" fmla="*/ 4512 h 4597"/>
                  <a:gd name="T70" fmla="*/ 16 w 1927"/>
                  <a:gd name="T71" fmla="*/ 4479 h 4597"/>
                  <a:gd name="T72" fmla="*/ 4 w 1927"/>
                  <a:gd name="T73" fmla="*/ 4443 h 4597"/>
                  <a:gd name="T74" fmla="*/ 0 w 1927"/>
                  <a:gd name="T75" fmla="*/ 4404 h 4597"/>
                  <a:gd name="T76" fmla="*/ 0 w 1927"/>
                  <a:gd name="T77" fmla="*/ 3404 h 4597"/>
                  <a:gd name="T78" fmla="*/ 3 w 1927"/>
                  <a:gd name="T79" fmla="*/ 3371 h 4597"/>
                  <a:gd name="T80" fmla="*/ 11 w 1927"/>
                  <a:gd name="T81" fmla="*/ 3340 h 4597"/>
                  <a:gd name="T82" fmla="*/ 11 w 1927"/>
                  <a:gd name="T83" fmla="*/ 3340 h 4597"/>
                  <a:gd name="T84" fmla="*/ 576 w 1927"/>
                  <a:gd name="T85" fmla="*/ 848 h 4597"/>
                  <a:gd name="T86" fmla="*/ 1040 w 1927"/>
                  <a:gd name="T87" fmla="*/ 848 h 4597"/>
                  <a:gd name="T88" fmla="*/ 1040 w 1927"/>
                  <a:gd name="T89" fmla="*/ 192 h 4597"/>
                  <a:gd name="T90" fmla="*/ 1043 w 1927"/>
                  <a:gd name="T91" fmla="*/ 154 h 4597"/>
                  <a:gd name="T92" fmla="*/ 1054 w 1927"/>
                  <a:gd name="T93" fmla="*/ 117 h 4597"/>
                  <a:gd name="T94" fmla="*/ 1072 w 1927"/>
                  <a:gd name="T95" fmla="*/ 85 h 4597"/>
                  <a:gd name="T96" fmla="*/ 1095 w 1927"/>
                  <a:gd name="T97" fmla="*/ 56 h 4597"/>
                  <a:gd name="T98" fmla="*/ 1123 w 1927"/>
                  <a:gd name="T99" fmla="*/ 32 h 4597"/>
                  <a:gd name="T100" fmla="*/ 1156 w 1927"/>
                  <a:gd name="T101" fmla="*/ 15 h 4597"/>
                  <a:gd name="T102" fmla="*/ 1192 w 1927"/>
                  <a:gd name="T103" fmla="*/ 4 h 4597"/>
                  <a:gd name="T104" fmla="*/ 1231 w 1927"/>
                  <a:gd name="T105" fmla="*/ 0 h 4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27" h="4597">
                    <a:moveTo>
                      <a:pt x="1231" y="0"/>
                    </a:moveTo>
                    <a:lnTo>
                      <a:pt x="1734" y="0"/>
                    </a:lnTo>
                    <a:lnTo>
                      <a:pt x="1774" y="4"/>
                    </a:lnTo>
                    <a:lnTo>
                      <a:pt x="1809" y="15"/>
                    </a:lnTo>
                    <a:lnTo>
                      <a:pt x="1842" y="32"/>
                    </a:lnTo>
                    <a:lnTo>
                      <a:pt x="1870" y="56"/>
                    </a:lnTo>
                    <a:lnTo>
                      <a:pt x="1894" y="85"/>
                    </a:lnTo>
                    <a:lnTo>
                      <a:pt x="1911" y="117"/>
                    </a:lnTo>
                    <a:lnTo>
                      <a:pt x="1922" y="154"/>
                    </a:lnTo>
                    <a:lnTo>
                      <a:pt x="1927" y="192"/>
                    </a:lnTo>
                    <a:lnTo>
                      <a:pt x="1927" y="2555"/>
                    </a:lnTo>
                    <a:lnTo>
                      <a:pt x="1922" y="2593"/>
                    </a:lnTo>
                    <a:lnTo>
                      <a:pt x="1911" y="2630"/>
                    </a:lnTo>
                    <a:lnTo>
                      <a:pt x="1894" y="2663"/>
                    </a:lnTo>
                    <a:lnTo>
                      <a:pt x="1870" y="2691"/>
                    </a:lnTo>
                    <a:lnTo>
                      <a:pt x="1842" y="2714"/>
                    </a:lnTo>
                    <a:lnTo>
                      <a:pt x="1809" y="2732"/>
                    </a:lnTo>
                    <a:lnTo>
                      <a:pt x="1774" y="2743"/>
                    </a:lnTo>
                    <a:lnTo>
                      <a:pt x="1734" y="2746"/>
                    </a:lnTo>
                    <a:lnTo>
                      <a:pt x="1607" y="2746"/>
                    </a:lnTo>
                    <a:lnTo>
                      <a:pt x="1607" y="4404"/>
                    </a:lnTo>
                    <a:lnTo>
                      <a:pt x="1603" y="4443"/>
                    </a:lnTo>
                    <a:lnTo>
                      <a:pt x="1591" y="4479"/>
                    </a:lnTo>
                    <a:lnTo>
                      <a:pt x="1574" y="4512"/>
                    </a:lnTo>
                    <a:lnTo>
                      <a:pt x="1550" y="4540"/>
                    </a:lnTo>
                    <a:lnTo>
                      <a:pt x="1522" y="4564"/>
                    </a:lnTo>
                    <a:lnTo>
                      <a:pt x="1490" y="4581"/>
                    </a:lnTo>
                    <a:lnTo>
                      <a:pt x="1454" y="4593"/>
                    </a:lnTo>
                    <a:lnTo>
                      <a:pt x="1415" y="4597"/>
                    </a:lnTo>
                    <a:lnTo>
                      <a:pt x="192" y="4597"/>
                    </a:lnTo>
                    <a:lnTo>
                      <a:pt x="153" y="4593"/>
                    </a:lnTo>
                    <a:lnTo>
                      <a:pt x="117" y="4581"/>
                    </a:lnTo>
                    <a:lnTo>
                      <a:pt x="85" y="4564"/>
                    </a:lnTo>
                    <a:lnTo>
                      <a:pt x="57" y="4540"/>
                    </a:lnTo>
                    <a:lnTo>
                      <a:pt x="33" y="4512"/>
                    </a:lnTo>
                    <a:lnTo>
                      <a:pt x="16" y="4479"/>
                    </a:lnTo>
                    <a:lnTo>
                      <a:pt x="4" y="4443"/>
                    </a:lnTo>
                    <a:lnTo>
                      <a:pt x="0" y="4404"/>
                    </a:lnTo>
                    <a:lnTo>
                      <a:pt x="0" y="3404"/>
                    </a:lnTo>
                    <a:lnTo>
                      <a:pt x="3" y="3371"/>
                    </a:lnTo>
                    <a:lnTo>
                      <a:pt x="11" y="3340"/>
                    </a:lnTo>
                    <a:lnTo>
                      <a:pt x="11" y="3340"/>
                    </a:lnTo>
                    <a:lnTo>
                      <a:pt x="576" y="848"/>
                    </a:lnTo>
                    <a:lnTo>
                      <a:pt x="1040" y="848"/>
                    </a:lnTo>
                    <a:lnTo>
                      <a:pt x="1040" y="192"/>
                    </a:lnTo>
                    <a:lnTo>
                      <a:pt x="1043" y="154"/>
                    </a:lnTo>
                    <a:lnTo>
                      <a:pt x="1054" y="117"/>
                    </a:lnTo>
                    <a:lnTo>
                      <a:pt x="1072" y="85"/>
                    </a:lnTo>
                    <a:lnTo>
                      <a:pt x="1095" y="56"/>
                    </a:lnTo>
                    <a:lnTo>
                      <a:pt x="1123" y="32"/>
                    </a:lnTo>
                    <a:lnTo>
                      <a:pt x="1156" y="15"/>
                    </a:lnTo>
                    <a:lnTo>
                      <a:pt x="1192" y="4"/>
                    </a:lnTo>
                    <a:lnTo>
                      <a:pt x="123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noAutofit/>
              </a:bodyPr>
              <a:lstStyle/>
              <a:p>
                <a:pPr algn="ctr"/>
                <a:endParaRPr lang="ja-JP" altLang="en-US" sz="1450">
                  <a:solidFill>
                    <a:srgbClr val="FF0000"/>
                  </a:solidFill>
                  <a:latin typeface="Arial" pitchFamily="34" charset="0"/>
                  <a:ea typeface="ＭＳ Ｐゴシック" pitchFamily="50" charset="-128"/>
                  <a:cs typeface="Arial" pitchFamily="34" charset="0"/>
                </a:endParaRPr>
              </a:p>
            </p:txBody>
          </p:sp>
          <p:sp>
            <p:nvSpPr>
              <p:cNvPr id="44" name="Rectangle 7"/>
              <p:cNvSpPr>
                <a:spLocks noChangeArrowheads="1"/>
              </p:cNvSpPr>
              <p:nvPr/>
            </p:nvSpPr>
            <p:spPr bwMode="auto">
              <a:xfrm>
                <a:off x="3724" y="1435"/>
                <a:ext cx="228" cy="817"/>
              </a:xfrm>
              <a:prstGeom prst="rect">
                <a:avLst/>
              </a:prstGeom>
              <a:grpFill/>
              <a:ln w="0">
                <a:noFill/>
                <a:prstDash val="solid"/>
                <a:miter lim="800000"/>
                <a:headEnd/>
                <a:tailEnd/>
              </a:ln>
            </p:spPr>
            <p:txBody>
              <a:bodyPr vert="horz" wrap="square" lIns="91416" tIns="45708" rIns="91416" bIns="45708" numCol="1" anchor="t" anchorCtr="0" compatLnSpc="1">
                <a:prstTxWarp prst="textNoShape">
                  <a:avLst/>
                </a:prstTxWarp>
                <a:noAutofit/>
              </a:bodyPr>
              <a:lstStyle/>
              <a:p>
                <a:pPr algn="ctr"/>
                <a:endParaRPr lang="ja-JP" altLang="en-US" sz="1450">
                  <a:solidFill>
                    <a:srgbClr val="FF0000"/>
                  </a:solidFill>
                  <a:latin typeface="Arial" pitchFamily="34" charset="0"/>
                  <a:ea typeface="ＭＳ Ｐゴシック" pitchFamily="50" charset="-128"/>
                  <a:cs typeface="Arial" pitchFamily="34" charset="0"/>
                </a:endParaRPr>
              </a:p>
            </p:txBody>
          </p:sp>
          <p:sp>
            <p:nvSpPr>
              <p:cNvPr id="45" name="Freeform 8"/>
              <p:cNvSpPr>
                <a:spLocks/>
              </p:cNvSpPr>
              <p:nvPr/>
            </p:nvSpPr>
            <p:spPr bwMode="auto">
              <a:xfrm>
                <a:off x="4051" y="1010"/>
                <a:ext cx="956" cy="2299"/>
              </a:xfrm>
              <a:custGeom>
                <a:avLst/>
                <a:gdLst>
                  <a:gd name="T0" fmla="*/ 192 w 1911"/>
                  <a:gd name="T1" fmla="*/ 0 h 4597"/>
                  <a:gd name="T2" fmla="*/ 696 w 1911"/>
                  <a:gd name="T3" fmla="*/ 0 h 4597"/>
                  <a:gd name="T4" fmla="*/ 734 w 1911"/>
                  <a:gd name="T5" fmla="*/ 4 h 4597"/>
                  <a:gd name="T6" fmla="*/ 771 w 1911"/>
                  <a:gd name="T7" fmla="*/ 15 h 4597"/>
                  <a:gd name="T8" fmla="*/ 803 w 1911"/>
                  <a:gd name="T9" fmla="*/ 32 h 4597"/>
                  <a:gd name="T10" fmla="*/ 832 w 1911"/>
                  <a:gd name="T11" fmla="*/ 56 h 4597"/>
                  <a:gd name="T12" fmla="*/ 856 w 1911"/>
                  <a:gd name="T13" fmla="*/ 85 h 4597"/>
                  <a:gd name="T14" fmla="*/ 873 w 1911"/>
                  <a:gd name="T15" fmla="*/ 117 h 4597"/>
                  <a:gd name="T16" fmla="*/ 884 w 1911"/>
                  <a:gd name="T17" fmla="*/ 154 h 4597"/>
                  <a:gd name="T18" fmla="*/ 888 w 1911"/>
                  <a:gd name="T19" fmla="*/ 192 h 4597"/>
                  <a:gd name="T20" fmla="*/ 888 w 1911"/>
                  <a:gd name="T21" fmla="*/ 848 h 4597"/>
                  <a:gd name="T22" fmla="*/ 1335 w 1911"/>
                  <a:gd name="T23" fmla="*/ 848 h 4597"/>
                  <a:gd name="T24" fmla="*/ 1900 w 1911"/>
                  <a:gd name="T25" fmla="*/ 3340 h 4597"/>
                  <a:gd name="T26" fmla="*/ 1900 w 1911"/>
                  <a:gd name="T27" fmla="*/ 3340 h 4597"/>
                  <a:gd name="T28" fmla="*/ 1908 w 1911"/>
                  <a:gd name="T29" fmla="*/ 3371 h 4597"/>
                  <a:gd name="T30" fmla="*/ 1911 w 1911"/>
                  <a:gd name="T31" fmla="*/ 3404 h 4597"/>
                  <a:gd name="T32" fmla="*/ 1911 w 1911"/>
                  <a:gd name="T33" fmla="*/ 4404 h 4597"/>
                  <a:gd name="T34" fmla="*/ 1907 w 1911"/>
                  <a:gd name="T35" fmla="*/ 4443 h 4597"/>
                  <a:gd name="T36" fmla="*/ 1895 w 1911"/>
                  <a:gd name="T37" fmla="*/ 4479 h 4597"/>
                  <a:gd name="T38" fmla="*/ 1878 w 1911"/>
                  <a:gd name="T39" fmla="*/ 4512 h 4597"/>
                  <a:gd name="T40" fmla="*/ 1854 w 1911"/>
                  <a:gd name="T41" fmla="*/ 4540 h 4597"/>
                  <a:gd name="T42" fmla="*/ 1826 w 1911"/>
                  <a:gd name="T43" fmla="*/ 4564 h 4597"/>
                  <a:gd name="T44" fmla="*/ 1794 w 1911"/>
                  <a:gd name="T45" fmla="*/ 4581 h 4597"/>
                  <a:gd name="T46" fmla="*/ 1758 w 1911"/>
                  <a:gd name="T47" fmla="*/ 4593 h 4597"/>
                  <a:gd name="T48" fmla="*/ 1719 w 1911"/>
                  <a:gd name="T49" fmla="*/ 4597 h 4597"/>
                  <a:gd name="T50" fmla="*/ 496 w 1911"/>
                  <a:gd name="T51" fmla="*/ 4597 h 4597"/>
                  <a:gd name="T52" fmla="*/ 457 w 1911"/>
                  <a:gd name="T53" fmla="*/ 4593 h 4597"/>
                  <a:gd name="T54" fmla="*/ 421 w 1911"/>
                  <a:gd name="T55" fmla="*/ 4581 h 4597"/>
                  <a:gd name="T56" fmla="*/ 389 w 1911"/>
                  <a:gd name="T57" fmla="*/ 4564 h 4597"/>
                  <a:gd name="T58" fmla="*/ 361 w 1911"/>
                  <a:gd name="T59" fmla="*/ 4540 h 4597"/>
                  <a:gd name="T60" fmla="*/ 337 w 1911"/>
                  <a:gd name="T61" fmla="*/ 4512 h 4597"/>
                  <a:gd name="T62" fmla="*/ 320 w 1911"/>
                  <a:gd name="T63" fmla="*/ 4479 h 4597"/>
                  <a:gd name="T64" fmla="*/ 308 w 1911"/>
                  <a:gd name="T65" fmla="*/ 4443 h 4597"/>
                  <a:gd name="T66" fmla="*/ 304 w 1911"/>
                  <a:gd name="T67" fmla="*/ 4404 h 4597"/>
                  <a:gd name="T68" fmla="*/ 304 w 1911"/>
                  <a:gd name="T69" fmla="*/ 2746 h 4597"/>
                  <a:gd name="T70" fmla="*/ 192 w 1911"/>
                  <a:gd name="T71" fmla="*/ 2746 h 4597"/>
                  <a:gd name="T72" fmla="*/ 154 w 1911"/>
                  <a:gd name="T73" fmla="*/ 2743 h 4597"/>
                  <a:gd name="T74" fmla="*/ 117 w 1911"/>
                  <a:gd name="T75" fmla="*/ 2732 h 4597"/>
                  <a:gd name="T76" fmla="*/ 85 w 1911"/>
                  <a:gd name="T77" fmla="*/ 2714 h 4597"/>
                  <a:gd name="T78" fmla="*/ 57 w 1911"/>
                  <a:gd name="T79" fmla="*/ 2691 h 4597"/>
                  <a:gd name="T80" fmla="*/ 34 w 1911"/>
                  <a:gd name="T81" fmla="*/ 2663 h 4597"/>
                  <a:gd name="T82" fmla="*/ 16 w 1911"/>
                  <a:gd name="T83" fmla="*/ 2630 h 4597"/>
                  <a:gd name="T84" fmla="*/ 4 w 1911"/>
                  <a:gd name="T85" fmla="*/ 2593 h 4597"/>
                  <a:gd name="T86" fmla="*/ 0 w 1911"/>
                  <a:gd name="T87" fmla="*/ 2555 h 4597"/>
                  <a:gd name="T88" fmla="*/ 0 w 1911"/>
                  <a:gd name="T89" fmla="*/ 192 h 4597"/>
                  <a:gd name="T90" fmla="*/ 4 w 1911"/>
                  <a:gd name="T91" fmla="*/ 154 h 4597"/>
                  <a:gd name="T92" fmla="*/ 16 w 1911"/>
                  <a:gd name="T93" fmla="*/ 117 h 4597"/>
                  <a:gd name="T94" fmla="*/ 34 w 1911"/>
                  <a:gd name="T95" fmla="*/ 85 h 4597"/>
                  <a:gd name="T96" fmla="*/ 57 w 1911"/>
                  <a:gd name="T97" fmla="*/ 56 h 4597"/>
                  <a:gd name="T98" fmla="*/ 85 w 1911"/>
                  <a:gd name="T99" fmla="*/ 32 h 4597"/>
                  <a:gd name="T100" fmla="*/ 117 w 1911"/>
                  <a:gd name="T101" fmla="*/ 15 h 4597"/>
                  <a:gd name="T102" fmla="*/ 154 w 1911"/>
                  <a:gd name="T103" fmla="*/ 4 h 4597"/>
                  <a:gd name="T104" fmla="*/ 192 w 1911"/>
                  <a:gd name="T105" fmla="*/ 0 h 4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11" h="4597">
                    <a:moveTo>
                      <a:pt x="192" y="0"/>
                    </a:moveTo>
                    <a:lnTo>
                      <a:pt x="696" y="0"/>
                    </a:lnTo>
                    <a:lnTo>
                      <a:pt x="734" y="4"/>
                    </a:lnTo>
                    <a:lnTo>
                      <a:pt x="771" y="15"/>
                    </a:lnTo>
                    <a:lnTo>
                      <a:pt x="803" y="32"/>
                    </a:lnTo>
                    <a:lnTo>
                      <a:pt x="832" y="56"/>
                    </a:lnTo>
                    <a:lnTo>
                      <a:pt x="856" y="85"/>
                    </a:lnTo>
                    <a:lnTo>
                      <a:pt x="873" y="117"/>
                    </a:lnTo>
                    <a:lnTo>
                      <a:pt x="884" y="154"/>
                    </a:lnTo>
                    <a:lnTo>
                      <a:pt x="888" y="192"/>
                    </a:lnTo>
                    <a:lnTo>
                      <a:pt x="888" y="848"/>
                    </a:lnTo>
                    <a:lnTo>
                      <a:pt x="1335" y="848"/>
                    </a:lnTo>
                    <a:lnTo>
                      <a:pt x="1900" y="3340"/>
                    </a:lnTo>
                    <a:lnTo>
                      <a:pt x="1900" y="3340"/>
                    </a:lnTo>
                    <a:lnTo>
                      <a:pt x="1908" y="3371"/>
                    </a:lnTo>
                    <a:lnTo>
                      <a:pt x="1911" y="3404"/>
                    </a:lnTo>
                    <a:lnTo>
                      <a:pt x="1911" y="4404"/>
                    </a:lnTo>
                    <a:lnTo>
                      <a:pt x="1907" y="4443"/>
                    </a:lnTo>
                    <a:lnTo>
                      <a:pt x="1895" y="4479"/>
                    </a:lnTo>
                    <a:lnTo>
                      <a:pt x="1878" y="4512"/>
                    </a:lnTo>
                    <a:lnTo>
                      <a:pt x="1854" y="4540"/>
                    </a:lnTo>
                    <a:lnTo>
                      <a:pt x="1826" y="4564"/>
                    </a:lnTo>
                    <a:lnTo>
                      <a:pt x="1794" y="4581"/>
                    </a:lnTo>
                    <a:lnTo>
                      <a:pt x="1758" y="4593"/>
                    </a:lnTo>
                    <a:lnTo>
                      <a:pt x="1719" y="4597"/>
                    </a:lnTo>
                    <a:lnTo>
                      <a:pt x="496" y="4597"/>
                    </a:lnTo>
                    <a:lnTo>
                      <a:pt x="457" y="4593"/>
                    </a:lnTo>
                    <a:lnTo>
                      <a:pt x="421" y="4581"/>
                    </a:lnTo>
                    <a:lnTo>
                      <a:pt x="389" y="4564"/>
                    </a:lnTo>
                    <a:lnTo>
                      <a:pt x="361" y="4540"/>
                    </a:lnTo>
                    <a:lnTo>
                      <a:pt x="337" y="4512"/>
                    </a:lnTo>
                    <a:lnTo>
                      <a:pt x="320" y="4479"/>
                    </a:lnTo>
                    <a:lnTo>
                      <a:pt x="308" y="4443"/>
                    </a:lnTo>
                    <a:lnTo>
                      <a:pt x="304" y="4404"/>
                    </a:lnTo>
                    <a:lnTo>
                      <a:pt x="304" y="2746"/>
                    </a:lnTo>
                    <a:lnTo>
                      <a:pt x="192" y="2746"/>
                    </a:lnTo>
                    <a:lnTo>
                      <a:pt x="154" y="2743"/>
                    </a:lnTo>
                    <a:lnTo>
                      <a:pt x="117" y="2732"/>
                    </a:lnTo>
                    <a:lnTo>
                      <a:pt x="85" y="2714"/>
                    </a:lnTo>
                    <a:lnTo>
                      <a:pt x="57" y="2691"/>
                    </a:lnTo>
                    <a:lnTo>
                      <a:pt x="34" y="2663"/>
                    </a:lnTo>
                    <a:lnTo>
                      <a:pt x="16" y="2630"/>
                    </a:lnTo>
                    <a:lnTo>
                      <a:pt x="4" y="2593"/>
                    </a:lnTo>
                    <a:lnTo>
                      <a:pt x="0" y="2555"/>
                    </a:lnTo>
                    <a:lnTo>
                      <a:pt x="0" y="192"/>
                    </a:lnTo>
                    <a:lnTo>
                      <a:pt x="4" y="154"/>
                    </a:lnTo>
                    <a:lnTo>
                      <a:pt x="16" y="117"/>
                    </a:lnTo>
                    <a:lnTo>
                      <a:pt x="34" y="85"/>
                    </a:lnTo>
                    <a:lnTo>
                      <a:pt x="57" y="56"/>
                    </a:lnTo>
                    <a:lnTo>
                      <a:pt x="85" y="32"/>
                    </a:lnTo>
                    <a:lnTo>
                      <a:pt x="117" y="15"/>
                    </a:lnTo>
                    <a:lnTo>
                      <a:pt x="154" y="4"/>
                    </a:lnTo>
                    <a:lnTo>
                      <a:pt x="192"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noAutofit/>
              </a:bodyPr>
              <a:lstStyle/>
              <a:p>
                <a:pPr algn="ctr"/>
                <a:endParaRPr lang="ja-JP" altLang="en-US" sz="1450">
                  <a:solidFill>
                    <a:srgbClr val="FF0000"/>
                  </a:solidFill>
                  <a:latin typeface="Arial" pitchFamily="34" charset="0"/>
                  <a:ea typeface="ＭＳ Ｐゴシック" pitchFamily="50" charset="-128"/>
                  <a:cs typeface="Arial" pitchFamily="34" charset="0"/>
                </a:endParaRPr>
              </a:p>
            </p:txBody>
          </p:sp>
        </p:grpSp>
        <p:grpSp>
          <p:nvGrpSpPr>
            <p:cNvPr id="55" name="図形グループ 54"/>
            <p:cNvGrpSpPr/>
            <p:nvPr/>
          </p:nvGrpSpPr>
          <p:grpSpPr>
            <a:xfrm>
              <a:off x="821515" y="3452292"/>
              <a:ext cx="1167047" cy="1167667"/>
              <a:chOff x="6527188" y="1873634"/>
              <a:chExt cx="1167047" cy="1167667"/>
            </a:xfrm>
          </p:grpSpPr>
          <p:sp>
            <p:nvSpPr>
              <p:cNvPr id="56" name="Oval 190"/>
              <p:cNvSpPr/>
              <p:nvPr/>
            </p:nvSpPr>
            <p:spPr>
              <a:xfrm>
                <a:off x="6597083" y="1929762"/>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57" name="ドーナツ 56"/>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grpSp>
        <p:nvGrpSpPr>
          <p:cNvPr id="67" name="図形グループ 66"/>
          <p:cNvGrpSpPr/>
          <p:nvPr/>
        </p:nvGrpSpPr>
        <p:grpSpPr>
          <a:xfrm>
            <a:off x="2307758" y="3439897"/>
            <a:ext cx="1167047" cy="1167667"/>
            <a:chOff x="2307758" y="3439897"/>
            <a:chExt cx="1167047" cy="1167667"/>
          </a:xfrm>
        </p:grpSpPr>
        <p:grpSp>
          <p:nvGrpSpPr>
            <p:cNvPr id="52" name="Group 9"/>
            <p:cNvGrpSpPr/>
            <p:nvPr/>
          </p:nvGrpSpPr>
          <p:grpSpPr>
            <a:xfrm>
              <a:off x="2684440" y="3811929"/>
              <a:ext cx="439596" cy="423368"/>
              <a:chOff x="6781173" y="4152252"/>
              <a:chExt cx="439596" cy="423368"/>
            </a:xfrm>
            <a:solidFill>
              <a:schemeClr val="bg1"/>
            </a:solidFill>
          </p:grpSpPr>
          <p:sp>
            <p:nvSpPr>
              <p:cNvPr id="53" name="Document 173"/>
              <p:cNvSpPr/>
              <p:nvPr/>
            </p:nvSpPr>
            <p:spPr>
              <a:xfrm>
                <a:off x="6934197" y="4274377"/>
                <a:ext cx="156321" cy="199868"/>
              </a:xfrm>
              <a:prstGeom prst="flowChartDocument">
                <a:avLst/>
              </a:prstGeom>
              <a:grp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676767"/>
                  </a:solidFill>
                </a:endParaRPr>
              </a:p>
            </p:txBody>
          </p:sp>
          <p:sp>
            <p:nvSpPr>
              <p:cNvPr id="54" name="&quot;No&quot; Symbol 8"/>
              <p:cNvSpPr/>
              <p:nvPr/>
            </p:nvSpPr>
            <p:spPr>
              <a:xfrm>
                <a:off x="6781173" y="4152252"/>
                <a:ext cx="439596" cy="423368"/>
              </a:xfrm>
              <a:prstGeom prst="noSmoking">
                <a:avLst>
                  <a:gd name="adj" fmla="val 12484"/>
                </a:avLst>
              </a:prstGeom>
              <a:grp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58" name="図形グループ 57"/>
            <p:cNvGrpSpPr/>
            <p:nvPr/>
          </p:nvGrpSpPr>
          <p:grpSpPr>
            <a:xfrm>
              <a:off x="2307758" y="3439897"/>
              <a:ext cx="1167047" cy="1167667"/>
              <a:chOff x="6527188" y="1873634"/>
              <a:chExt cx="1167047" cy="1167667"/>
            </a:xfrm>
          </p:grpSpPr>
          <p:sp>
            <p:nvSpPr>
              <p:cNvPr id="59" name="Oval 190"/>
              <p:cNvSpPr/>
              <p:nvPr/>
            </p:nvSpPr>
            <p:spPr>
              <a:xfrm>
                <a:off x="6597083" y="1929762"/>
                <a:ext cx="1044348" cy="1044348"/>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60" name="ドーナツ 59"/>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spTree>
    <p:extLst>
      <p:ext uri="{BB962C8B-B14F-4D97-AF65-F5344CB8AC3E}">
        <p14:creationId xmlns:p14="http://schemas.microsoft.com/office/powerpoint/2010/main" val="3878059787"/>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890348" y="4756768"/>
            <a:ext cx="2831030" cy="2154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3" name="Freeform 57"/>
          <p:cNvSpPr>
            <a:spLocks/>
          </p:cNvSpPr>
          <p:nvPr/>
        </p:nvSpPr>
        <p:spPr bwMode="auto">
          <a:xfrm>
            <a:off x="5820565" y="90404"/>
            <a:ext cx="2962690" cy="180457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F2F2F2">
              <a:alpha val="10000"/>
            </a:srgb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a:solidFill>
                <a:srgbClr val="FFFFFF"/>
              </a:solidFill>
              <a:cs typeface="Arial" pitchFamily="34" charset="0"/>
            </a:endParaRPr>
          </a:p>
        </p:txBody>
      </p:sp>
      <p:sp>
        <p:nvSpPr>
          <p:cNvPr id="2" name="テキスト プレースホルダー 1"/>
          <p:cNvSpPr>
            <a:spLocks noGrp="1"/>
          </p:cNvSpPr>
          <p:nvPr>
            <p:ph type="body" sz="quarter" idx="10"/>
          </p:nvPr>
        </p:nvSpPr>
        <p:spPr>
          <a:xfrm>
            <a:off x="462301" y="1206573"/>
            <a:ext cx="6161009" cy="3309425"/>
          </a:xfrm>
        </p:spPr>
        <p:txBody>
          <a:bodyPr/>
          <a:lstStyle/>
          <a:p>
            <a:r>
              <a:rPr lang="ja-JP" altLang="en-US" sz="1400" dirty="0" smtClean="0"/>
              <a:t>エンドポイント向けの次</a:t>
            </a:r>
            <a:r>
              <a:rPr lang="ja-JP" altLang="en-US" sz="1400" dirty="0"/>
              <a:t>世代マルウェア対策</a:t>
            </a:r>
            <a:r>
              <a:rPr lang="ja-JP" altLang="en-US" sz="1400" dirty="0" smtClean="0"/>
              <a:t>ソリューション</a:t>
            </a:r>
            <a:endParaRPr lang="ja-JP" altLang="en-US" sz="1400" dirty="0"/>
          </a:p>
          <a:p>
            <a:r>
              <a:rPr lang="ja-JP" altLang="en-US" sz="1400" dirty="0">
                <a:solidFill>
                  <a:schemeClr val="tx1"/>
                </a:solidFill>
              </a:rPr>
              <a:t>クラウドを使った新しいマルウェアの検知・隔離・感染の証跡を提供</a:t>
            </a:r>
          </a:p>
          <a:p>
            <a:pPr lvl="1"/>
            <a:r>
              <a:rPr lang="ja-JP" altLang="en-US" sz="1200" dirty="0"/>
              <a:t>ハッシュ値をベースにした</a:t>
            </a:r>
            <a:r>
              <a:rPr lang="ja-JP" altLang="en-US" sz="1200" i="1" dirty="0"/>
              <a:t>マルウェア検知</a:t>
            </a:r>
          </a:p>
          <a:p>
            <a:pPr lvl="1"/>
            <a:r>
              <a:rPr lang="ja-JP" altLang="en-US" sz="1200" i="1" dirty="0"/>
              <a:t>後からマルウェアと発覚した</a:t>
            </a:r>
            <a:r>
              <a:rPr lang="ja-JP" altLang="en-US" sz="1200" dirty="0"/>
              <a:t>ファイルを直ちに</a:t>
            </a:r>
            <a:r>
              <a:rPr lang="ja-JP" altLang="en-US" sz="1200" dirty="0" smtClean="0"/>
              <a:t>隔離（クラウド リコール）</a:t>
            </a:r>
            <a:endParaRPr lang="ja-JP" altLang="en-US" sz="1200" dirty="0"/>
          </a:p>
          <a:p>
            <a:pPr lvl="1"/>
            <a:r>
              <a:rPr lang="ja-JP" altLang="en-US" sz="1200" dirty="0"/>
              <a:t>マルウェアの感染源、ネットワーク内での拡散状況を</a:t>
            </a:r>
            <a:r>
              <a:rPr lang="ja-JP" altLang="en-US" sz="1200" dirty="0" smtClean="0"/>
              <a:t>可視化（トラジェクトリ）</a:t>
            </a:r>
            <a:endParaRPr lang="ja-JP" altLang="en-US" sz="1200" dirty="0"/>
          </a:p>
          <a:p>
            <a:endParaRPr lang="ja-JP" altLang="en-US" sz="1400" dirty="0"/>
          </a:p>
          <a:p>
            <a:r>
              <a:rPr lang="ja-JP" altLang="en-US" sz="1400" dirty="0" smtClean="0"/>
              <a:t>パブリック クラウド</a:t>
            </a:r>
            <a:r>
              <a:rPr lang="ja-JP" altLang="en-US" sz="1400" dirty="0"/>
              <a:t>連携</a:t>
            </a:r>
            <a:r>
              <a:rPr lang="en-US" altLang="ja-JP" sz="1400" dirty="0"/>
              <a:t>:Windows</a:t>
            </a:r>
            <a:r>
              <a:rPr lang="ja-JP" altLang="en-US" sz="1400" dirty="0"/>
              <a:t>、</a:t>
            </a:r>
            <a:r>
              <a:rPr lang="en-US" altLang="ja-JP" sz="1400" dirty="0" smtClean="0"/>
              <a:t>Mac OS</a:t>
            </a:r>
            <a:r>
              <a:rPr lang="ja-JP" altLang="en-US" sz="1400" dirty="0" smtClean="0"/>
              <a:t>、</a:t>
            </a:r>
            <a:r>
              <a:rPr lang="en-US" altLang="ja-JP" sz="1400" dirty="0" smtClean="0"/>
              <a:t>Linux</a:t>
            </a:r>
            <a:r>
              <a:rPr lang="ja-JP" altLang="en-US" sz="1400" dirty="0" smtClean="0"/>
              <a:t>、</a:t>
            </a:r>
            <a:r>
              <a:rPr lang="en-US" altLang="ja-JP" sz="1400" dirty="0" smtClean="0"/>
              <a:t>Android</a:t>
            </a:r>
            <a:br>
              <a:rPr lang="en-US" altLang="ja-JP" sz="1400" dirty="0" smtClean="0"/>
            </a:br>
            <a:r>
              <a:rPr lang="ja-JP" altLang="en-US" sz="1400" dirty="0" smtClean="0"/>
              <a:t>プライベート クラウド</a:t>
            </a:r>
            <a:r>
              <a:rPr lang="ja-JP" altLang="en-US" sz="1400" dirty="0"/>
              <a:t>連携</a:t>
            </a:r>
            <a:r>
              <a:rPr lang="en-US" altLang="ja-JP" sz="1400" dirty="0"/>
              <a:t>:</a:t>
            </a:r>
            <a:r>
              <a:rPr lang="en-US" altLang="ja-JP" sz="1400" dirty="0" smtClean="0"/>
              <a:t>Windows, Mac OS</a:t>
            </a:r>
            <a:endParaRPr lang="ja-JP" altLang="en-US" sz="1400" dirty="0"/>
          </a:p>
          <a:p>
            <a:r>
              <a:rPr lang="ja-JP" altLang="en-US" sz="1400" dirty="0"/>
              <a:t>既に稼働している</a:t>
            </a:r>
            <a:r>
              <a:rPr lang="ja-JP" altLang="en-US" sz="1400" dirty="0" smtClean="0"/>
              <a:t>アンチ ウイルス ソフトウェア</a:t>
            </a:r>
            <a:r>
              <a:rPr lang="ja-JP" altLang="en-US" sz="1400" dirty="0"/>
              <a:t>と共存が</a:t>
            </a:r>
            <a:r>
              <a:rPr lang="ja-JP" altLang="en-US" sz="1400" dirty="0" smtClean="0"/>
              <a:t>可能</a:t>
            </a:r>
            <a:endParaRPr lang="en-US" altLang="ja-JP" sz="1400" dirty="0" smtClean="0"/>
          </a:p>
          <a:p>
            <a:endParaRPr lang="en-US" altLang="ja-JP" sz="1400" dirty="0" smtClean="0"/>
          </a:p>
          <a:p>
            <a:r>
              <a:rPr lang="en-US" altLang="ja-JP" sz="1400" dirty="0" smtClean="0"/>
              <a:t>2016</a:t>
            </a:r>
            <a:r>
              <a:rPr lang="ja-JP" altLang="en-US" sz="1400" dirty="0" smtClean="0"/>
              <a:t>年第三者機関</a:t>
            </a:r>
            <a:r>
              <a:rPr lang="en-US" altLang="ja-JP" sz="1400" dirty="0" smtClean="0"/>
              <a:t>*</a:t>
            </a:r>
            <a:r>
              <a:rPr lang="ja-JP" altLang="en-US" sz="1400" dirty="0" smtClean="0"/>
              <a:t>で</a:t>
            </a:r>
            <a:r>
              <a:rPr lang="ja-JP" altLang="en-US" sz="1400" dirty="0"/>
              <a:t>の侵入検知テスト</a:t>
            </a:r>
            <a:r>
              <a:rPr lang="ja-JP" altLang="en-US" sz="1400" dirty="0" smtClean="0"/>
              <a:t>で業界トップを</a:t>
            </a:r>
            <a:r>
              <a:rPr lang="ja-JP" altLang="en-US" sz="1400" dirty="0"/>
              <a:t>実現</a:t>
            </a:r>
            <a:r>
              <a:rPr lang="ja-JP" altLang="en-US" sz="1400" dirty="0" smtClean="0"/>
              <a:t>（</a:t>
            </a:r>
            <a:r>
              <a:rPr lang="en-US" altLang="ja-JP" sz="1400" dirty="0" smtClean="0"/>
              <a:t>100%</a:t>
            </a:r>
            <a:r>
              <a:rPr lang="ja-JP" altLang="en-US" sz="1400" dirty="0" smtClean="0"/>
              <a:t>）</a:t>
            </a:r>
            <a:endParaRPr lang="ja-JP" altLang="en-US" sz="1400" dirty="0"/>
          </a:p>
        </p:txBody>
      </p:sp>
      <p:sp>
        <p:nvSpPr>
          <p:cNvPr id="3" name="タイトル 2"/>
          <p:cNvSpPr>
            <a:spLocks noGrp="1"/>
          </p:cNvSpPr>
          <p:nvPr>
            <p:ph type="title"/>
          </p:nvPr>
        </p:nvSpPr>
        <p:spPr/>
        <p:txBody>
          <a:bodyPr/>
          <a:lstStyle/>
          <a:p>
            <a:r>
              <a:rPr lang="en-US" altLang="ja-JP" dirty="0" smtClean="0"/>
              <a:t>Cisco AMP</a:t>
            </a:r>
            <a:r>
              <a:rPr kumimoji="1" lang="en-US" altLang="ja-JP" dirty="0" smtClean="0"/>
              <a:t> for Endpoint</a:t>
            </a:r>
            <a:br>
              <a:rPr kumimoji="1" lang="en-US" altLang="ja-JP" dirty="0" smtClean="0"/>
            </a:br>
            <a:r>
              <a:rPr lang="en-US" altLang="ja-JP" sz="2400" dirty="0" smtClean="0"/>
              <a:t>Advanced Malware Protection</a:t>
            </a:r>
            <a:endParaRPr kumimoji="1" lang="ja-JP" altLang="en-US" dirty="0"/>
          </a:p>
        </p:txBody>
      </p:sp>
      <p:sp>
        <p:nvSpPr>
          <p:cNvPr id="4" name="角丸四角形 3"/>
          <p:cNvSpPr/>
          <p:nvPr/>
        </p:nvSpPr>
        <p:spPr>
          <a:xfrm>
            <a:off x="5890348" y="2999624"/>
            <a:ext cx="3132458" cy="167181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dirty="0" smtClean="0"/>
          </a:p>
        </p:txBody>
      </p:sp>
      <p:sp>
        <p:nvSpPr>
          <p:cNvPr id="5" name="フローチャート: 書類 4"/>
          <p:cNvSpPr/>
          <p:nvPr/>
        </p:nvSpPr>
        <p:spPr>
          <a:xfrm>
            <a:off x="7010337" y="3803866"/>
            <a:ext cx="804249" cy="770420"/>
          </a:xfrm>
          <a:prstGeom prst="flowChartDocumen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p>
        </p:txBody>
      </p:sp>
      <p:sp>
        <p:nvSpPr>
          <p:cNvPr id="6" name="テキスト ボックス 5"/>
          <p:cNvSpPr txBox="1"/>
          <p:nvPr/>
        </p:nvSpPr>
        <p:spPr>
          <a:xfrm>
            <a:off x="7047974" y="4010127"/>
            <a:ext cx="792705" cy="307777"/>
          </a:xfrm>
          <a:prstGeom prst="rect">
            <a:avLst/>
          </a:prstGeom>
          <a:noFill/>
        </p:spPr>
        <p:txBody>
          <a:bodyPr wrap="none" rtlCol="0">
            <a:spAutoFit/>
          </a:bodyPr>
          <a:lstStyle/>
          <a:p>
            <a:r>
              <a:rPr kumimoji="1" lang="ja-JP" altLang="en-US" sz="1400" dirty="0" smtClean="0">
                <a:solidFill>
                  <a:schemeClr val="bg2"/>
                </a:solidFill>
              </a:rPr>
              <a:t>ファイル</a:t>
            </a:r>
            <a:endParaRPr kumimoji="1" lang="ja-JP" altLang="en-US" sz="1400" dirty="0">
              <a:solidFill>
                <a:schemeClr val="bg2"/>
              </a:solidFill>
            </a:endParaRPr>
          </a:p>
        </p:txBody>
      </p:sp>
      <p:cxnSp>
        <p:nvCxnSpPr>
          <p:cNvPr id="8" name="直線矢印コネクタ 7"/>
          <p:cNvCxnSpPr/>
          <p:nvPr/>
        </p:nvCxnSpPr>
        <p:spPr>
          <a:xfrm>
            <a:off x="7305506" y="1786386"/>
            <a:ext cx="17328" cy="607835"/>
          </a:xfrm>
          <a:prstGeom prst="straightConnector1">
            <a:avLst/>
          </a:prstGeom>
          <a:ln w="57150" cmpd="sng">
            <a:solidFill>
              <a:srgbClr val="FF0000"/>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角丸四角形 9"/>
          <p:cNvSpPr/>
          <p:nvPr/>
        </p:nvSpPr>
        <p:spPr>
          <a:xfrm>
            <a:off x="6829972" y="2404702"/>
            <a:ext cx="981725" cy="425592"/>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de-DE" altLang="ja-JP" sz="800" dirty="0" smtClean="0">
                <a:solidFill>
                  <a:schemeClr val="tx1">
                    <a:lumMod val="20000"/>
                    <a:lumOff val="80000"/>
                  </a:schemeClr>
                </a:solidFill>
              </a:rPr>
              <a:t>9a9de323dc2ba4059c3eb10d20e8b93a4cc44c9</a:t>
            </a:r>
            <a:endParaRPr kumimoji="1" lang="de-DE" altLang="ja-JP" sz="800" dirty="0">
              <a:solidFill>
                <a:schemeClr val="tx1">
                  <a:lumMod val="20000"/>
                  <a:lumOff val="80000"/>
                </a:schemeClr>
              </a:solidFill>
            </a:endParaRPr>
          </a:p>
        </p:txBody>
      </p:sp>
      <p:sp>
        <p:nvSpPr>
          <p:cNvPr id="13" name="テキスト ボックス 12"/>
          <p:cNvSpPr txBox="1"/>
          <p:nvPr/>
        </p:nvSpPr>
        <p:spPr>
          <a:xfrm>
            <a:off x="7698835" y="4407210"/>
            <a:ext cx="1258678" cy="261610"/>
          </a:xfrm>
          <a:prstGeom prst="rect">
            <a:avLst/>
          </a:prstGeom>
          <a:noFill/>
        </p:spPr>
        <p:txBody>
          <a:bodyPr wrap="none" rtlCol="0">
            <a:spAutoFit/>
          </a:bodyPr>
          <a:lstStyle/>
          <a:p>
            <a:r>
              <a:rPr kumimoji="1" lang="en-US" altLang="ja-JP" sz="1100" dirty="0" smtClean="0"/>
              <a:t>Win/Mac/Android</a:t>
            </a:r>
            <a:endParaRPr kumimoji="1" lang="ja-JP" altLang="en-US" sz="1100" dirty="0"/>
          </a:p>
        </p:txBody>
      </p:sp>
      <p:sp>
        <p:nvSpPr>
          <p:cNvPr id="14" name="Rectangle 3"/>
          <p:cNvSpPr/>
          <p:nvPr/>
        </p:nvSpPr>
        <p:spPr>
          <a:xfrm>
            <a:off x="6219265" y="4681302"/>
            <a:ext cx="3000932" cy="261610"/>
          </a:xfrm>
          <a:prstGeom prst="rect">
            <a:avLst/>
          </a:prstGeom>
        </p:spPr>
        <p:txBody>
          <a:bodyPr wrap="square">
            <a:spAutoFit/>
          </a:bodyPr>
          <a:lstStyle/>
          <a:p>
            <a:r>
              <a:rPr lang="ja-JP" altLang="en-US" sz="1100" dirty="0" smtClean="0"/>
              <a:t>エンドポイント向け</a:t>
            </a:r>
            <a:r>
              <a:rPr lang="en-US" altLang="ja-JP" sz="1100" dirty="0" smtClean="0"/>
              <a:t> Cisco AMP</a:t>
            </a:r>
            <a:r>
              <a:rPr lang="ja-JP" altLang="en-US" sz="1100" dirty="0" smtClean="0"/>
              <a:t>概念図</a:t>
            </a:r>
            <a:endParaRPr lang="en-US" sz="1100" dirty="0"/>
          </a:p>
        </p:txBody>
      </p:sp>
      <p:sp>
        <p:nvSpPr>
          <p:cNvPr id="15" name="テキスト ボックス 24"/>
          <p:cNvSpPr txBox="1"/>
          <p:nvPr/>
        </p:nvSpPr>
        <p:spPr>
          <a:xfrm>
            <a:off x="7818196" y="2469275"/>
            <a:ext cx="873684" cy="430887"/>
          </a:xfrm>
          <a:prstGeom prst="rect">
            <a:avLst/>
          </a:prstGeom>
          <a:noFill/>
        </p:spPr>
        <p:txBody>
          <a:bodyPr wrap="square" rtlCol="0">
            <a:spAutoFit/>
          </a:bodyPr>
          <a:lstStyle/>
          <a:p>
            <a:r>
              <a:rPr kumimoji="1" lang="ja-JP" altLang="en-US" sz="1100" dirty="0" smtClean="0"/>
              <a:t>ファイルの</a:t>
            </a:r>
            <a:endParaRPr kumimoji="1" lang="en-US" altLang="ja-JP" sz="1100" dirty="0" smtClean="0"/>
          </a:p>
          <a:p>
            <a:r>
              <a:rPr kumimoji="1" lang="ja-JP" altLang="en-US" sz="1100" dirty="0" smtClean="0"/>
              <a:t>ハッシュ値</a:t>
            </a:r>
            <a:endParaRPr kumimoji="1" lang="en-US" altLang="ja-JP" sz="1100" dirty="0" smtClean="0"/>
          </a:p>
        </p:txBody>
      </p:sp>
      <p:sp>
        <p:nvSpPr>
          <p:cNvPr id="19" name="Up Arrow 14"/>
          <p:cNvSpPr/>
          <p:nvPr/>
        </p:nvSpPr>
        <p:spPr>
          <a:xfrm>
            <a:off x="7254702" y="2866201"/>
            <a:ext cx="179684" cy="902054"/>
          </a:xfrm>
          <a:prstGeom prst="upArrow">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フローチャート: 代替処理 19"/>
          <p:cNvSpPr/>
          <p:nvPr/>
        </p:nvSpPr>
        <p:spPr>
          <a:xfrm>
            <a:off x="6675527" y="3128999"/>
            <a:ext cx="2045851" cy="462620"/>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dirty="0" smtClean="0"/>
          </a:p>
        </p:txBody>
      </p:sp>
      <p:sp>
        <p:nvSpPr>
          <p:cNvPr id="21" name="Freeform 131"/>
          <p:cNvSpPr>
            <a:spLocks noEditPoints="1"/>
          </p:cNvSpPr>
          <p:nvPr/>
        </p:nvSpPr>
        <p:spPr bwMode="auto">
          <a:xfrm>
            <a:off x="7434092" y="3239086"/>
            <a:ext cx="299705" cy="309348"/>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rgbClr val="FF66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dirty="0" smtClean="0">
              <a:ln>
                <a:noFill/>
              </a:ln>
              <a:solidFill>
                <a:srgbClr val="0096D6"/>
              </a:solidFill>
              <a:effectLst/>
              <a:uLnTx/>
              <a:uFillTx/>
              <a:latin typeface="Arial"/>
            </a:endParaRPr>
          </a:p>
        </p:txBody>
      </p:sp>
      <p:sp>
        <p:nvSpPr>
          <p:cNvPr id="22" name="テキスト ボックス 24"/>
          <p:cNvSpPr txBox="1"/>
          <p:nvPr/>
        </p:nvSpPr>
        <p:spPr>
          <a:xfrm>
            <a:off x="6838694" y="3229218"/>
            <a:ext cx="1100532" cy="338554"/>
          </a:xfrm>
          <a:prstGeom prst="rect">
            <a:avLst/>
          </a:prstGeom>
          <a:noFill/>
        </p:spPr>
        <p:txBody>
          <a:bodyPr wrap="square" rtlCol="0">
            <a:spAutoFit/>
          </a:bodyPr>
          <a:lstStyle/>
          <a:p>
            <a:r>
              <a:rPr kumimoji="1" lang="en-US" altLang="ja-JP" sz="1600" dirty="0" smtClean="0">
                <a:solidFill>
                  <a:schemeClr val="bg1"/>
                </a:solidFill>
              </a:rPr>
              <a:t>AMP </a:t>
            </a:r>
            <a:endParaRPr kumimoji="1" lang="ja-JP" altLang="en-US" sz="1600" dirty="0">
              <a:solidFill>
                <a:schemeClr val="bg1"/>
              </a:solidFill>
            </a:endParaRPr>
          </a:p>
        </p:txBody>
      </p:sp>
      <p:sp>
        <p:nvSpPr>
          <p:cNvPr id="23" name="Freeform 131"/>
          <p:cNvSpPr>
            <a:spLocks noEditPoints="1"/>
          </p:cNvSpPr>
          <p:nvPr/>
        </p:nvSpPr>
        <p:spPr bwMode="auto">
          <a:xfrm>
            <a:off x="7793907" y="3239462"/>
            <a:ext cx="299705" cy="309348"/>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rgbClr val="0096D6"/>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dirty="0" smtClean="0">
              <a:ln>
                <a:noFill/>
              </a:ln>
              <a:solidFill>
                <a:srgbClr val="0096D6"/>
              </a:solidFill>
              <a:effectLst/>
              <a:uLnTx/>
              <a:uFillTx/>
              <a:latin typeface="Arial"/>
            </a:endParaRPr>
          </a:p>
        </p:txBody>
      </p:sp>
      <p:sp>
        <p:nvSpPr>
          <p:cNvPr id="24" name="Freeform 131"/>
          <p:cNvSpPr>
            <a:spLocks noEditPoints="1"/>
          </p:cNvSpPr>
          <p:nvPr/>
        </p:nvSpPr>
        <p:spPr bwMode="auto">
          <a:xfrm>
            <a:off x="8178322" y="3235943"/>
            <a:ext cx="299705" cy="309348"/>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chemeClr val="tx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dirty="0" smtClean="0">
              <a:ln>
                <a:noFill/>
              </a:ln>
              <a:solidFill>
                <a:srgbClr val="0096D6"/>
              </a:solidFill>
              <a:effectLst/>
              <a:uLnTx/>
              <a:uFillTx/>
              <a:latin typeface="Arial"/>
            </a:endParaRPr>
          </a:p>
        </p:txBody>
      </p:sp>
      <p:grpSp>
        <p:nvGrpSpPr>
          <p:cNvPr id="31" name="図形グループ 30"/>
          <p:cNvGrpSpPr/>
          <p:nvPr/>
        </p:nvGrpSpPr>
        <p:grpSpPr>
          <a:xfrm>
            <a:off x="5246065" y="3300452"/>
            <a:ext cx="1616341" cy="936769"/>
            <a:chOff x="4725803" y="3191590"/>
            <a:chExt cx="2112891" cy="1224551"/>
          </a:xfrm>
        </p:grpSpPr>
        <p:grpSp>
          <p:nvGrpSpPr>
            <p:cNvPr id="27" name="Group 6"/>
            <p:cNvGrpSpPr/>
            <p:nvPr/>
          </p:nvGrpSpPr>
          <p:grpSpPr>
            <a:xfrm>
              <a:off x="4725803" y="3191590"/>
              <a:ext cx="2112891" cy="1224551"/>
              <a:chOff x="1079500" y="2423750"/>
              <a:chExt cx="5253287" cy="2999150"/>
            </a:xfrm>
          </p:grpSpPr>
          <p:pic>
            <p:nvPicPr>
              <p:cNvPr id="29" name="Picture 3"/>
              <p:cNvPicPr>
                <a:picLocks noChangeAspect="1"/>
              </p:cNvPicPr>
              <p:nvPr/>
            </p:nvPicPr>
            <p:blipFill>
              <a:blip r:embed="rId2">
                <a:extLst>
                  <a:ext uri="{BEBA8EAE-BF5A-486C-A8C5-ECC9F3942E4B}">
                    <a14:imgProps xmlns:a14="http://schemas.microsoft.com/office/drawing/2010/main">
                      <a14:imgLayer r:embed="rId3">
                        <a14:imgEffect>
                          <a14:backgroundRemoval t="0" b="99682" l="364" r="100000"/>
                        </a14:imgEffect>
                      </a14:imgLayer>
                    </a14:imgProps>
                  </a:ext>
                </a:extLst>
              </a:blip>
              <a:stretch>
                <a:fillRect/>
              </a:stretch>
            </p:blipFill>
            <p:spPr>
              <a:xfrm>
                <a:off x="1079500" y="2423750"/>
                <a:ext cx="5253287" cy="2999150"/>
              </a:xfrm>
              <a:prstGeom prst="rect">
                <a:avLst/>
              </a:prstGeom>
            </p:spPr>
          </p:pic>
          <p:pic>
            <p:nvPicPr>
              <p:cNvPr id="30" name="Picture 5"/>
              <p:cNvPicPr>
                <a:picLocks noChangeAspect="1"/>
              </p:cNvPicPr>
              <p:nvPr/>
            </p:nvPicPr>
            <p:blipFill rotWithShape="1">
              <a:blip r:embed="rId4"/>
              <a:srcRect t="6629" b="18099"/>
              <a:stretch/>
            </p:blipFill>
            <p:spPr>
              <a:xfrm>
                <a:off x="2039653" y="2656428"/>
                <a:ext cx="3383188" cy="1909915"/>
              </a:xfrm>
              <a:prstGeom prst="rect">
                <a:avLst/>
              </a:prstGeom>
            </p:spPr>
          </p:pic>
        </p:grpSp>
        <p:pic>
          <p:nvPicPr>
            <p:cNvPr id="28" name="Picture 13" descr="1.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3241" y="3480400"/>
              <a:ext cx="581014" cy="557629"/>
            </a:xfrm>
            <a:prstGeom prst="rect">
              <a:avLst/>
            </a:prstGeom>
          </p:spPr>
        </p:pic>
      </p:grpSp>
      <p:sp>
        <p:nvSpPr>
          <p:cNvPr id="16" name="正方形/長方形 15"/>
          <p:cNvSpPr/>
          <p:nvPr/>
        </p:nvSpPr>
        <p:spPr>
          <a:xfrm>
            <a:off x="1250576" y="4538049"/>
            <a:ext cx="4773706" cy="400110"/>
          </a:xfrm>
          <a:prstGeom prst="rect">
            <a:avLst/>
          </a:prstGeom>
        </p:spPr>
        <p:txBody>
          <a:bodyPr wrap="square">
            <a:spAutoFit/>
          </a:bodyPr>
          <a:lstStyle/>
          <a:p>
            <a:r>
              <a:rPr lang="en-US" altLang="ja-JP" sz="1000" dirty="0" smtClean="0"/>
              <a:t>*) 2016</a:t>
            </a:r>
            <a:r>
              <a:rPr lang="ja-JP" altLang="en-US" sz="1000" dirty="0" smtClean="0"/>
              <a:t>年</a:t>
            </a:r>
            <a:r>
              <a:rPr lang="en-US" altLang="ja-JP" sz="1000" dirty="0" smtClean="0"/>
              <a:t>NSS Lab </a:t>
            </a:r>
            <a:r>
              <a:rPr lang="ja-JP" altLang="en-US" sz="1000" dirty="0" smtClean="0"/>
              <a:t>試験レポート</a:t>
            </a:r>
            <a:endParaRPr lang="en-US" altLang="ja-JP" sz="1000" dirty="0" smtClean="0"/>
          </a:p>
          <a:p>
            <a:r>
              <a:rPr lang="ja-JP" altLang="en-US" sz="1000" dirty="0">
                <a:hlinkClick r:id="rId6"/>
              </a:rPr>
              <a:t>http://www.cisco.com/c/m/ja_jp/offers/sc07/amp-analyst-report/index.html</a:t>
            </a:r>
            <a:endParaRPr lang="ja-JP" altLang="en-US" sz="1000" dirty="0"/>
          </a:p>
        </p:txBody>
      </p:sp>
      <p:pic>
        <p:nvPicPr>
          <p:cNvPr id="17" name="図 16"/>
          <p:cNvPicPr>
            <a:picLocks noChangeAspect="1"/>
          </p:cNvPicPr>
          <p:nvPr/>
        </p:nvPicPr>
        <p:blipFill>
          <a:blip r:embed="rId7"/>
          <a:stretch>
            <a:fillRect/>
          </a:stretch>
        </p:blipFill>
        <p:spPr>
          <a:xfrm>
            <a:off x="6139813" y="382852"/>
            <a:ext cx="2493328" cy="1188989"/>
          </a:xfrm>
          <a:prstGeom prst="rect">
            <a:avLst/>
          </a:prstGeom>
          <a:ln>
            <a:solidFill>
              <a:schemeClr val="tx2"/>
            </a:solidFill>
          </a:ln>
        </p:spPr>
      </p:pic>
      <p:sp>
        <p:nvSpPr>
          <p:cNvPr id="32" name="テキスト ボックス 31"/>
          <p:cNvSpPr txBox="1"/>
          <p:nvPr/>
        </p:nvSpPr>
        <p:spPr>
          <a:xfrm>
            <a:off x="6645729" y="1535349"/>
            <a:ext cx="1481496" cy="307777"/>
          </a:xfrm>
          <a:prstGeom prst="rect">
            <a:avLst/>
          </a:prstGeom>
          <a:noFill/>
        </p:spPr>
        <p:txBody>
          <a:bodyPr wrap="none" rtlCol="0">
            <a:spAutoFit/>
          </a:bodyPr>
          <a:lstStyle/>
          <a:p>
            <a:r>
              <a:rPr kumimoji="1" lang="ja-JP" altLang="en-US" sz="1400" dirty="0" smtClean="0">
                <a:solidFill>
                  <a:srgbClr val="FF0000"/>
                </a:solidFill>
              </a:rPr>
              <a:t>クラウド ポータル</a:t>
            </a:r>
            <a:endParaRPr kumimoji="1" lang="ja-JP" altLang="en-US" sz="1400" dirty="0">
              <a:solidFill>
                <a:srgbClr val="FF0000"/>
              </a:solidFill>
            </a:endParaRPr>
          </a:p>
        </p:txBody>
      </p:sp>
    </p:spTree>
    <p:extLst>
      <p:ext uri="{BB962C8B-B14F-4D97-AF65-F5344CB8AC3E}">
        <p14:creationId xmlns:p14="http://schemas.microsoft.com/office/powerpoint/2010/main" val="1160166512"/>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445999" y="1508980"/>
            <a:ext cx="4455954" cy="3072788"/>
          </a:xfrm>
        </p:spPr>
        <p:txBody>
          <a:bodyPr/>
          <a:lstStyle/>
          <a:p>
            <a:r>
              <a:rPr lang="en-US" dirty="0" smtClean="0"/>
              <a:t>一度チェックしたハッシュ値をクラウド上で記憶</a:t>
            </a:r>
          </a:p>
          <a:p>
            <a:r>
              <a:rPr lang="ja-JP" altLang="en-US" dirty="0" smtClean="0"/>
              <a:t>一度パスしたファイル</a:t>
            </a:r>
            <a:r>
              <a:rPr lang="ja-JP" altLang="en-US" dirty="0" smtClean="0"/>
              <a:t>でも 後から</a:t>
            </a:r>
            <a:r>
              <a:rPr lang="en-US" altLang="ja-JP" dirty="0" smtClean="0"/>
              <a:t/>
            </a:r>
            <a:br>
              <a:rPr lang="en-US" altLang="ja-JP" dirty="0" smtClean="0"/>
            </a:br>
            <a:r>
              <a:rPr lang="ja-JP" altLang="en-US" dirty="0" smtClean="0"/>
              <a:t>マルウェア</a:t>
            </a:r>
            <a:r>
              <a:rPr lang="ja-JP" altLang="en-US" dirty="0" smtClean="0"/>
              <a:t>と分かることがある</a:t>
            </a:r>
            <a:endParaRPr lang="en-US" dirty="0" smtClean="0"/>
          </a:p>
          <a:p>
            <a:r>
              <a:rPr lang="en-US" dirty="0" err="1" smtClean="0"/>
              <a:t>このハッシュ値の属性が変化して</a:t>
            </a:r>
            <a:r>
              <a:rPr lang="en-US" dirty="0" smtClean="0"/>
              <a:t/>
            </a:r>
            <a:br>
              <a:rPr lang="en-US" dirty="0" smtClean="0"/>
            </a:br>
            <a:r>
              <a:rPr lang="en-US" dirty="0" err="1" smtClean="0"/>
              <a:t>マルウェア判定になった場合</a:t>
            </a:r>
            <a:r>
              <a:rPr lang="en-US" dirty="0" err="1" smtClean="0"/>
              <a:t>、自動的に該当ファイルを</a:t>
            </a:r>
            <a:r>
              <a:rPr lang="ja-JP" altLang="en-US" dirty="0" smtClean="0"/>
              <a:t>暗号化された領域へ</a:t>
            </a:r>
            <a:r>
              <a:rPr lang="en-US" dirty="0" smtClean="0"/>
              <a:t>隔離する</a:t>
            </a:r>
          </a:p>
          <a:p>
            <a:r>
              <a:rPr lang="ja-JP" altLang="en-US" dirty="0" smtClean="0"/>
              <a:t>定期的なフルスキャンをする必要</a:t>
            </a:r>
            <a:r>
              <a:rPr lang="ja-JP" altLang="en-US" dirty="0" smtClean="0"/>
              <a:t>が</a:t>
            </a:r>
            <a:r>
              <a:rPr lang="en-US" altLang="ja-JP" smtClean="0"/>
              <a:t/>
            </a:r>
            <a:br>
              <a:rPr lang="en-US" altLang="ja-JP" smtClean="0"/>
            </a:br>
            <a:r>
              <a:rPr lang="ja-JP" altLang="en-US" dirty="0" smtClean="0"/>
              <a:t>無い</a:t>
            </a:r>
            <a:endParaRPr lang="en-US" dirty="0" smtClean="0"/>
          </a:p>
        </p:txBody>
      </p:sp>
      <p:sp>
        <p:nvSpPr>
          <p:cNvPr id="4" name="Title 3"/>
          <p:cNvSpPr>
            <a:spLocks noGrp="1"/>
          </p:cNvSpPr>
          <p:nvPr>
            <p:ph type="title"/>
          </p:nvPr>
        </p:nvSpPr>
        <p:spPr/>
        <p:txBody>
          <a:bodyPr/>
          <a:lstStyle/>
          <a:p>
            <a:r>
              <a:rPr lang="ja-JP" altLang="en-US" dirty="0" smtClean="0"/>
              <a:t>クラウド リコール</a:t>
            </a:r>
            <a:endParaRPr lang="en-US" dirty="0"/>
          </a:p>
        </p:txBody>
      </p:sp>
      <p:grpSp>
        <p:nvGrpSpPr>
          <p:cNvPr id="21" name="broadcast 1"/>
          <p:cNvGrpSpPr/>
          <p:nvPr/>
        </p:nvGrpSpPr>
        <p:grpSpPr>
          <a:xfrm rot="5400000" flipH="1">
            <a:off x="2153229" y="2336490"/>
            <a:ext cx="561244" cy="313139"/>
            <a:chOff x="7276917" y="-1142821"/>
            <a:chExt cx="1150202" cy="641572"/>
          </a:xfrm>
        </p:grpSpPr>
        <p:sp>
          <p:nvSpPr>
            <p:cNvPr id="22" name="Freeform 194"/>
            <p:cNvSpPr>
              <a:spLocks/>
            </p:cNvSpPr>
            <p:nvPr/>
          </p:nvSpPr>
          <p:spPr bwMode="auto">
            <a:xfrm rot="16200000">
              <a:off x="7753757" y="-1307547"/>
              <a:ext cx="190739" cy="520191"/>
            </a:xfrm>
            <a:custGeom>
              <a:avLst/>
              <a:gdLst>
                <a:gd name="T0" fmla="*/ 179 w 194"/>
                <a:gd name="T1" fmla="*/ 446 h 536"/>
                <a:gd name="T2" fmla="*/ 146 w 194"/>
                <a:gd name="T3" fmla="*/ 407 h 536"/>
                <a:gd name="T4" fmla="*/ 123 w 194"/>
                <a:gd name="T5" fmla="*/ 363 h 536"/>
                <a:gd name="T6" fmla="*/ 110 w 194"/>
                <a:gd name="T7" fmla="*/ 316 h 536"/>
                <a:gd name="T8" fmla="*/ 105 w 194"/>
                <a:gd name="T9" fmla="*/ 269 h 536"/>
                <a:gd name="T10" fmla="*/ 105 w 194"/>
                <a:gd name="T11" fmla="*/ 248 h 536"/>
                <a:gd name="T12" fmla="*/ 112 w 194"/>
                <a:gd name="T13" fmla="*/ 207 h 536"/>
                <a:gd name="T14" fmla="*/ 118 w 194"/>
                <a:gd name="T15" fmla="*/ 188 h 536"/>
                <a:gd name="T16" fmla="*/ 128 w 194"/>
                <a:gd name="T17" fmla="*/ 161 h 536"/>
                <a:gd name="T18" fmla="*/ 142 w 194"/>
                <a:gd name="T19" fmla="*/ 136 h 536"/>
                <a:gd name="T20" fmla="*/ 159 w 194"/>
                <a:gd name="T21" fmla="*/ 113 h 536"/>
                <a:gd name="T22" fmla="*/ 179 w 194"/>
                <a:gd name="T23" fmla="*/ 90 h 536"/>
                <a:gd name="T24" fmla="*/ 186 w 194"/>
                <a:gd name="T25" fmla="*/ 82 h 536"/>
                <a:gd name="T26" fmla="*/ 193 w 194"/>
                <a:gd name="T27" fmla="*/ 63 h 536"/>
                <a:gd name="T28" fmla="*/ 193 w 194"/>
                <a:gd name="T29" fmla="*/ 42 h 536"/>
                <a:gd name="T30" fmla="*/ 186 w 194"/>
                <a:gd name="T31" fmla="*/ 24 h 536"/>
                <a:gd name="T32" fmla="*/ 179 w 194"/>
                <a:gd name="T33" fmla="*/ 16 h 536"/>
                <a:gd name="T34" fmla="*/ 161 w 194"/>
                <a:gd name="T35" fmla="*/ 4 h 536"/>
                <a:gd name="T36" fmla="*/ 142 w 194"/>
                <a:gd name="T37" fmla="*/ 0 h 536"/>
                <a:gd name="T38" fmla="*/ 121 w 194"/>
                <a:gd name="T39" fmla="*/ 4 h 536"/>
                <a:gd name="T40" fmla="*/ 104 w 194"/>
                <a:gd name="T41" fmla="*/ 16 h 536"/>
                <a:gd name="T42" fmla="*/ 90 w 194"/>
                <a:gd name="T43" fmla="*/ 31 h 536"/>
                <a:gd name="T44" fmla="*/ 63 w 194"/>
                <a:gd name="T45" fmla="*/ 63 h 536"/>
                <a:gd name="T46" fmla="*/ 43 w 194"/>
                <a:gd name="T47" fmla="*/ 98 h 536"/>
                <a:gd name="T48" fmla="*/ 25 w 194"/>
                <a:gd name="T49" fmla="*/ 135 h 536"/>
                <a:gd name="T50" fmla="*/ 18 w 194"/>
                <a:gd name="T51" fmla="*/ 153 h 536"/>
                <a:gd name="T52" fmla="*/ 5 w 194"/>
                <a:gd name="T53" fmla="*/ 210 h 536"/>
                <a:gd name="T54" fmla="*/ 0 w 194"/>
                <a:gd name="T55" fmla="*/ 269 h 536"/>
                <a:gd name="T56" fmla="*/ 0 w 194"/>
                <a:gd name="T57" fmla="*/ 285 h 536"/>
                <a:gd name="T58" fmla="*/ 3 w 194"/>
                <a:gd name="T59" fmla="*/ 319 h 536"/>
                <a:gd name="T60" fmla="*/ 9 w 194"/>
                <a:gd name="T61" fmla="*/ 353 h 536"/>
                <a:gd name="T62" fmla="*/ 20 w 194"/>
                <a:gd name="T63" fmla="*/ 386 h 536"/>
                <a:gd name="T64" fmla="*/ 32 w 194"/>
                <a:gd name="T65" fmla="*/ 419 h 536"/>
                <a:gd name="T66" fmla="*/ 50 w 194"/>
                <a:gd name="T67" fmla="*/ 450 h 536"/>
                <a:gd name="T68" fmla="*/ 69 w 194"/>
                <a:gd name="T69" fmla="*/ 480 h 536"/>
                <a:gd name="T70" fmla="*/ 91 w 194"/>
                <a:gd name="T71" fmla="*/ 507 h 536"/>
                <a:gd name="T72" fmla="*/ 104 w 194"/>
                <a:gd name="T73" fmla="*/ 521 h 536"/>
                <a:gd name="T74" fmla="*/ 121 w 194"/>
                <a:gd name="T75" fmla="*/ 533 h 536"/>
                <a:gd name="T76" fmla="*/ 142 w 194"/>
                <a:gd name="T77" fmla="*/ 536 h 536"/>
                <a:gd name="T78" fmla="*/ 151 w 194"/>
                <a:gd name="T79" fmla="*/ 535 h 536"/>
                <a:gd name="T80" fmla="*/ 171 w 194"/>
                <a:gd name="T81" fmla="*/ 528 h 536"/>
                <a:gd name="T82" fmla="*/ 179 w 194"/>
                <a:gd name="T83" fmla="*/ 521 h 536"/>
                <a:gd name="T84" fmla="*/ 187 w 194"/>
                <a:gd name="T85" fmla="*/ 507 h 536"/>
                <a:gd name="T86" fmla="*/ 193 w 194"/>
                <a:gd name="T87" fmla="*/ 492 h 536"/>
                <a:gd name="T88" fmla="*/ 193 w 194"/>
                <a:gd name="T89" fmla="*/ 474 h 536"/>
                <a:gd name="T90" fmla="*/ 189 w 194"/>
                <a:gd name="T91" fmla="*/ 462 h 536"/>
                <a:gd name="T92" fmla="*/ 183 w 194"/>
                <a:gd name="T93" fmla="*/ 452 h 536"/>
                <a:gd name="T94" fmla="*/ 179 w 194"/>
                <a:gd name="T95" fmla="*/ 44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536">
                  <a:moveTo>
                    <a:pt x="179" y="446"/>
                  </a:moveTo>
                  <a:lnTo>
                    <a:pt x="179" y="446"/>
                  </a:lnTo>
                  <a:lnTo>
                    <a:pt x="161" y="428"/>
                  </a:lnTo>
                  <a:lnTo>
                    <a:pt x="146" y="407"/>
                  </a:lnTo>
                  <a:lnTo>
                    <a:pt x="134" y="385"/>
                  </a:lnTo>
                  <a:lnTo>
                    <a:pt x="123" y="363"/>
                  </a:lnTo>
                  <a:lnTo>
                    <a:pt x="115" y="340"/>
                  </a:lnTo>
                  <a:lnTo>
                    <a:pt x="110" y="316"/>
                  </a:lnTo>
                  <a:lnTo>
                    <a:pt x="106" y="293"/>
                  </a:lnTo>
                  <a:lnTo>
                    <a:pt x="105" y="269"/>
                  </a:lnTo>
                  <a:lnTo>
                    <a:pt x="105" y="269"/>
                  </a:lnTo>
                  <a:lnTo>
                    <a:pt x="105" y="248"/>
                  </a:lnTo>
                  <a:lnTo>
                    <a:pt x="108" y="227"/>
                  </a:lnTo>
                  <a:lnTo>
                    <a:pt x="112" y="207"/>
                  </a:lnTo>
                  <a:lnTo>
                    <a:pt x="118" y="188"/>
                  </a:lnTo>
                  <a:lnTo>
                    <a:pt x="118" y="188"/>
                  </a:lnTo>
                  <a:lnTo>
                    <a:pt x="123" y="174"/>
                  </a:lnTo>
                  <a:lnTo>
                    <a:pt x="128" y="161"/>
                  </a:lnTo>
                  <a:lnTo>
                    <a:pt x="135" y="149"/>
                  </a:lnTo>
                  <a:lnTo>
                    <a:pt x="142" y="136"/>
                  </a:lnTo>
                  <a:lnTo>
                    <a:pt x="150" y="124"/>
                  </a:lnTo>
                  <a:lnTo>
                    <a:pt x="159" y="113"/>
                  </a:lnTo>
                  <a:lnTo>
                    <a:pt x="168" y="101"/>
                  </a:lnTo>
                  <a:lnTo>
                    <a:pt x="179" y="90"/>
                  </a:lnTo>
                  <a:lnTo>
                    <a:pt x="179" y="90"/>
                  </a:lnTo>
                  <a:lnTo>
                    <a:pt x="186" y="82"/>
                  </a:lnTo>
                  <a:lnTo>
                    <a:pt x="190" y="72"/>
                  </a:lnTo>
                  <a:lnTo>
                    <a:pt x="193" y="63"/>
                  </a:lnTo>
                  <a:lnTo>
                    <a:pt x="194" y="53"/>
                  </a:lnTo>
                  <a:lnTo>
                    <a:pt x="193" y="42"/>
                  </a:lnTo>
                  <a:lnTo>
                    <a:pt x="190" y="33"/>
                  </a:lnTo>
                  <a:lnTo>
                    <a:pt x="186" y="24"/>
                  </a:lnTo>
                  <a:lnTo>
                    <a:pt x="179" y="16"/>
                  </a:lnTo>
                  <a:lnTo>
                    <a:pt x="179" y="16"/>
                  </a:lnTo>
                  <a:lnTo>
                    <a:pt x="171" y="9"/>
                  </a:lnTo>
                  <a:lnTo>
                    <a:pt x="161" y="4"/>
                  </a:lnTo>
                  <a:lnTo>
                    <a:pt x="151" y="1"/>
                  </a:lnTo>
                  <a:lnTo>
                    <a:pt x="142" y="0"/>
                  </a:lnTo>
                  <a:lnTo>
                    <a:pt x="131" y="1"/>
                  </a:lnTo>
                  <a:lnTo>
                    <a:pt x="121" y="4"/>
                  </a:lnTo>
                  <a:lnTo>
                    <a:pt x="113" y="9"/>
                  </a:lnTo>
                  <a:lnTo>
                    <a:pt x="104" y="16"/>
                  </a:lnTo>
                  <a:lnTo>
                    <a:pt x="104" y="16"/>
                  </a:lnTo>
                  <a:lnTo>
                    <a:pt x="90" y="31"/>
                  </a:lnTo>
                  <a:lnTo>
                    <a:pt x="76" y="47"/>
                  </a:lnTo>
                  <a:lnTo>
                    <a:pt x="63" y="63"/>
                  </a:lnTo>
                  <a:lnTo>
                    <a:pt x="53" y="81"/>
                  </a:lnTo>
                  <a:lnTo>
                    <a:pt x="43" y="98"/>
                  </a:lnTo>
                  <a:lnTo>
                    <a:pt x="33" y="116"/>
                  </a:lnTo>
                  <a:lnTo>
                    <a:pt x="25" y="135"/>
                  </a:lnTo>
                  <a:lnTo>
                    <a:pt x="18" y="153"/>
                  </a:lnTo>
                  <a:lnTo>
                    <a:pt x="18" y="153"/>
                  </a:lnTo>
                  <a:lnTo>
                    <a:pt x="10" y="182"/>
                  </a:lnTo>
                  <a:lnTo>
                    <a:pt x="5" y="210"/>
                  </a:lnTo>
                  <a:lnTo>
                    <a:pt x="1" y="239"/>
                  </a:lnTo>
                  <a:lnTo>
                    <a:pt x="0" y="269"/>
                  </a:lnTo>
                  <a:lnTo>
                    <a:pt x="0" y="269"/>
                  </a:lnTo>
                  <a:lnTo>
                    <a:pt x="0" y="285"/>
                  </a:lnTo>
                  <a:lnTo>
                    <a:pt x="1" y="302"/>
                  </a:lnTo>
                  <a:lnTo>
                    <a:pt x="3" y="319"/>
                  </a:lnTo>
                  <a:lnTo>
                    <a:pt x="6" y="337"/>
                  </a:lnTo>
                  <a:lnTo>
                    <a:pt x="9" y="353"/>
                  </a:lnTo>
                  <a:lnTo>
                    <a:pt x="14" y="370"/>
                  </a:lnTo>
                  <a:lnTo>
                    <a:pt x="20" y="386"/>
                  </a:lnTo>
                  <a:lnTo>
                    <a:pt x="25" y="402"/>
                  </a:lnTo>
                  <a:lnTo>
                    <a:pt x="32" y="419"/>
                  </a:lnTo>
                  <a:lnTo>
                    <a:pt x="40" y="435"/>
                  </a:lnTo>
                  <a:lnTo>
                    <a:pt x="50" y="450"/>
                  </a:lnTo>
                  <a:lnTo>
                    <a:pt x="59" y="465"/>
                  </a:lnTo>
                  <a:lnTo>
                    <a:pt x="69" y="480"/>
                  </a:lnTo>
                  <a:lnTo>
                    <a:pt x="80" y="494"/>
                  </a:lnTo>
                  <a:lnTo>
                    <a:pt x="91" y="507"/>
                  </a:lnTo>
                  <a:lnTo>
                    <a:pt x="104" y="521"/>
                  </a:lnTo>
                  <a:lnTo>
                    <a:pt x="104" y="521"/>
                  </a:lnTo>
                  <a:lnTo>
                    <a:pt x="113" y="528"/>
                  </a:lnTo>
                  <a:lnTo>
                    <a:pt x="121" y="533"/>
                  </a:lnTo>
                  <a:lnTo>
                    <a:pt x="131" y="535"/>
                  </a:lnTo>
                  <a:lnTo>
                    <a:pt x="142" y="536"/>
                  </a:lnTo>
                  <a:lnTo>
                    <a:pt x="142" y="536"/>
                  </a:lnTo>
                  <a:lnTo>
                    <a:pt x="151" y="535"/>
                  </a:lnTo>
                  <a:lnTo>
                    <a:pt x="161" y="533"/>
                  </a:lnTo>
                  <a:lnTo>
                    <a:pt x="171" y="528"/>
                  </a:lnTo>
                  <a:lnTo>
                    <a:pt x="179" y="521"/>
                  </a:lnTo>
                  <a:lnTo>
                    <a:pt x="179" y="521"/>
                  </a:lnTo>
                  <a:lnTo>
                    <a:pt x="183" y="514"/>
                  </a:lnTo>
                  <a:lnTo>
                    <a:pt x="187" y="507"/>
                  </a:lnTo>
                  <a:lnTo>
                    <a:pt x="193" y="492"/>
                  </a:lnTo>
                  <a:lnTo>
                    <a:pt x="193" y="492"/>
                  </a:lnTo>
                  <a:lnTo>
                    <a:pt x="193" y="481"/>
                  </a:lnTo>
                  <a:lnTo>
                    <a:pt x="193" y="474"/>
                  </a:lnTo>
                  <a:lnTo>
                    <a:pt x="191" y="468"/>
                  </a:lnTo>
                  <a:lnTo>
                    <a:pt x="189" y="462"/>
                  </a:lnTo>
                  <a:lnTo>
                    <a:pt x="187" y="457"/>
                  </a:lnTo>
                  <a:lnTo>
                    <a:pt x="183" y="452"/>
                  </a:lnTo>
                  <a:lnTo>
                    <a:pt x="179" y="446"/>
                  </a:lnTo>
                  <a:lnTo>
                    <a:pt x="179" y="446"/>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23" name="Freeform 195"/>
            <p:cNvSpPr>
              <a:spLocks/>
            </p:cNvSpPr>
            <p:nvPr/>
          </p:nvSpPr>
          <p:spPr bwMode="auto">
            <a:xfrm rot="16200000">
              <a:off x="7724859" y="-1272867"/>
              <a:ext cx="254317" cy="826528"/>
            </a:xfrm>
            <a:custGeom>
              <a:avLst/>
              <a:gdLst>
                <a:gd name="T0" fmla="*/ 173 w 262"/>
                <a:gd name="T1" fmla="*/ 846 h 861"/>
                <a:gd name="T2" fmla="*/ 189 w 262"/>
                <a:gd name="T3" fmla="*/ 858 h 861"/>
                <a:gd name="T4" fmla="*/ 210 w 262"/>
                <a:gd name="T5" fmla="*/ 861 h 861"/>
                <a:gd name="T6" fmla="*/ 219 w 262"/>
                <a:gd name="T7" fmla="*/ 860 h 861"/>
                <a:gd name="T8" fmla="*/ 239 w 262"/>
                <a:gd name="T9" fmla="*/ 852 h 861"/>
                <a:gd name="T10" fmla="*/ 247 w 262"/>
                <a:gd name="T11" fmla="*/ 846 h 861"/>
                <a:gd name="T12" fmla="*/ 259 w 262"/>
                <a:gd name="T13" fmla="*/ 829 h 861"/>
                <a:gd name="T14" fmla="*/ 262 w 262"/>
                <a:gd name="T15" fmla="*/ 808 h 861"/>
                <a:gd name="T16" fmla="*/ 259 w 262"/>
                <a:gd name="T17" fmla="*/ 788 h 861"/>
                <a:gd name="T18" fmla="*/ 247 w 262"/>
                <a:gd name="T19" fmla="*/ 771 h 861"/>
                <a:gd name="T20" fmla="*/ 247 w 262"/>
                <a:gd name="T21" fmla="*/ 771 h 861"/>
                <a:gd name="T22" fmla="*/ 214 w 262"/>
                <a:gd name="T23" fmla="*/ 734 h 861"/>
                <a:gd name="T24" fmla="*/ 185 w 262"/>
                <a:gd name="T25" fmla="*/ 695 h 861"/>
                <a:gd name="T26" fmla="*/ 161 w 262"/>
                <a:gd name="T27" fmla="*/ 654 h 861"/>
                <a:gd name="T28" fmla="*/ 141 w 262"/>
                <a:gd name="T29" fmla="*/ 612 h 861"/>
                <a:gd name="T30" fmla="*/ 126 w 262"/>
                <a:gd name="T31" fmla="*/ 568 h 861"/>
                <a:gd name="T32" fmla="*/ 114 w 262"/>
                <a:gd name="T33" fmla="*/ 522 h 861"/>
                <a:gd name="T34" fmla="*/ 109 w 262"/>
                <a:gd name="T35" fmla="*/ 477 h 861"/>
                <a:gd name="T36" fmla="*/ 106 w 262"/>
                <a:gd name="T37" fmla="*/ 429 h 861"/>
                <a:gd name="T38" fmla="*/ 106 w 262"/>
                <a:gd name="T39" fmla="*/ 406 h 861"/>
                <a:gd name="T40" fmla="*/ 111 w 262"/>
                <a:gd name="T41" fmla="*/ 361 h 861"/>
                <a:gd name="T42" fmla="*/ 120 w 262"/>
                <a:gd name="T43" fmla="*/ 315 h 861"/>
                <a:gd name="T44" fmla="*/ 133 w 262"/>
                <a:gd name="T45" fmla="*/ 270 h 861"/>
                <a:gd name="T46" fmla="*/ 150 w 262"/>
                <a:gd name="T47" fmla="*/ 228 h 861"/>
                <a:gd name="T48" fmla="*/ 172 w 262"/>
                <a:gd name="T49" fmla="*/ 185 h 861"/>
                <a:gd name="T50" fmla="*/ 199 w 262"/>
                <a:gd name="T51" fmla="*/ 146 h 861"/>
                <a:gd name="T52" fmla="*/ 230 w 262"/>
                <a:gd name="T53" fmla="*/ 108 h 861"/>
                <a:gd name="T54" fmla="*/ 247 w 262"/>
                <a:gd name="T55" fmla="*/ 89 h 861"/>
                <a:gd name="T56" fmla="*/ 259 w 262"/>
                <a:gd name="T57" fmla="*/ 72 h 861"/>
                <a:gd name="T58" fmla="*/ 262 w 262"/>
                <a:gd name="T59" fmla="*/ 52 h 861"/>
                <a:gd name="T60" fmla="*/ 259 w 262"/>
                <a:gd name="T61" fmla="*/ 33 h 861"/>
                <a:gd name="T62" fmla="*/ 247 w 262"/>
                <a:gd name="T63" fmla="*/ 15 h 861"/>
                <a:gd name="T64" fmla="*/ 239 w 262"/>
                <a:gd name="T65" fmla="*/ 8 h 861"/>
                <a:gd name="T66" fmla="*/ 219 w 262"/>
                <a:gd name="T67" fmla="*/ 0 h 861"/>
                <a:gd name="T68" fmla="*/ 200 w 262"/>
                <a:gd name="T69" fmla="*/ 0 h 861"/>
                <a:gd name="T70" fmla="*/ 181 w 262"/>
                <a:gd name="T71" fmla="*/ 8 h 861"/>
                <a:gd name="T72" fmla="*/ 173 w 262"/>
                <a:gd name="T73" fmla="*/ 15 h 861"/>
                <a:gd name="T74" fmla="*/ 133 w 262"/>
                <a:gd name="T75" fmla="*/ 59 h 861"/>
                <a:gd name="T76" fmla="*/ 97 w 262"/>
                <a:gd name="T77" fmla="*/ 108 h 861"/>
                <a:gd name="T78" fmla="*/ 68 w 262"/>
                <a:gd name="T79" fmla="*/ 157 h 861"/>
                <a:gd name="T80" fmla="*/ 44 w 262"/>
                <a:gd name="T81" fmla="*/ 209 h 861"/>
                <a:gd name="T82" fmla="*/ 24 w 262"/>
                <a:gd name="T83" fmla="*/ 263 h 861"/>
                <a:gd name="T84" fmla="*/ 12 w 262"/>
                <a:gd name="T85" fmla="*/ 318 h 861"/>
                <a:gd name="T86" fmla="*/ 4 w 262"/>
                <a:gd name="T87" fmla="*/ 374 h 861"/>
                <a:gd name="T88" fmla="*/ 0 w 262"/>
                <a:gd name="T89" fmla="*/ 429 h 861"/>
                <a:gd name="T90" fmla="*/ 1 w 262"/>
                <a:gd name="T91" fmla="*/ 458 h 861"/>
                <a:gd name="T92" fmla="*/ 6 w 262"/>
                <a:gd name="T93" fmla="*/ 514 h 861"/>
                <a:gd name="T94" fmla="*/ 17 w 262"/>
                <a:gd name="T95" fmla="*/ 570 h 861"/>
                <a:gd name="T96" fmla="*/ 34 w 262"/>
                <a:gd name="T97" fmla="*/ 624 h 861"/>
                <a:gd name="T98" fmla="*/ 55 w 262"/>
                <a:gd name="T99" fmla="*/ 678 h 861"/>
                <a:gd name="T100" fmla="*/ 82 w 262"/>
                <a:gd name="T101" fmla="*/ 728 h 861"/>
                <a:gd name="T102" fmla="*/ 114 w 262"/>
                <a:gd name="T103" fmla="*/ 778 h 861"/>
                <a:gd name="T104" fmla="*/ 151 w 262"/>
                <a:gd name="T105" fmla="*/ 824 h 861"/>
                <a:gd name="T106" fmla="*/ 173 w 262"/>
                <a:gd name="T107" fmla="*/ 846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2" h="861">
                  <a:moveTo>
                    <a:pt x="173" y="846"/>
                  </a:moveTo>
                  <a:lnTo>
                    <a:pt x="173" y="846"/>
                  </a:lnTo>
                  <a:lnTo>
                    <a:pt x="181" y="852"/>
                  </a:lnTo>
                  <a:lnTo>
                    <a:pt x="189" y="858"/>
                  </a:lnTo>
                  <a:lnTo>
                    <a:pt x="200" y="860"/>
                  </a:lnTo>
                  <a:lnTo>
                    <a:pt x="210" y="861"/>
                  </a:lnTo>
                  <a:lnTo>
                    <a:pt x="210" y="861"/>
                  </a:lnTo>
                  <a:lnTo>
                    <a:pt x="219" y="860"/>
                  </a:lnTo>
                  <a:lnTo>
                    <a:pt x="230" y="858"/>
                  </a:lnTo>
                  <a:lnTo>
                    <a:pt x="239" y="852"/>
                  </a:lnTo>
                  <a:lnTo>
                    <a:pt x="247" y="846"/>
                  </a:lnTo>
                  <a:lnTo>
                    <a:pt x="247" y="846"/>
                  </a:lnTo>
                  <a:lnTo>
                    <a:pt x="254" y="837"/>
                  </a:lnTo>
                  <a:lnTo>
                    <a:pt x="259" y="829"/>
                  </a:lnTo>
                  <a:lnTo>
                    <a:pt x="262" y="818"/>
                  </a:lnTo>
                  <a:lnTo>
                    <a:pt x="262" y="808"/>
                  </a:lnTo>
                  <a:lnTo>
                    <a:pt x="262" y="799"/>
                  </a:lnTo>
                  <a:lnTo>
                    <a:pt x="259" y="788"/>
                  </a:lnTo>
                  <a:lnTo>
                    <a:pt x="254" y="779"/>
                  </a:lnTo>
                  <a:lnTo>
                    <a:pt x="247" y="771"/>
                  </a:lnTo>
                  <a:lnTo>
                    <a:pt x="247" y="771"/>
                  </a:lnTo>
                  <a:lnTo>
                    <a:pt x="247" y="771"/>
                  </a:lnTo>
                  <a:lnTo>
                    <a:pt x="230" y="753"/>
                  </a:lnTo>
                  <a:lnTo>
                    <a:pt x="214" y="734"/>
                  </a:lnTo>
                  <a:lnTo>
                    <a:pt x="199" y="716"/>
                  </a:lnTo>
                  <a:lnTo>
                    <a:pt x="185" y="695"/>
                  </a:lnTo>
                  <a:lnTo>
                    <a:pt x="172" y="675"/>
                  </a:lnTo>
                  <a:lnTo>
                    <a:pt x="161" y="654"/>
                  </a:lnTo>
                  <a:lnTo>
                    <a:pt x="150" y="633"/>
                  </a:lnTo>
                  <a:lnTo>
                    <a:pt x="141" y="612"/>
                  </a:lnTo>
                  <a:lnTo>
                    <a:pt x="133" y="590"/>
                  </a:lnTo>
                  <a:lnTo>
                    <a:pt x="126" y="568"/>
                  </a:lnTo>
                  <a:lnTo>
                    <a:pt x="120" y="545"/>
                  </a:lnTo>
                  <a:lnTo>
                    <a:pt x="114" y="522"/>
                  </a:lnTo>
                  <a:lnTo>
                    <a:pt x="111" y="500"/>
                  </a:lnTo>
                  <a:lnTo>
                    <a:pt x="109" y="477"/>
                  </a:lnTo>
                  <a:lnTo>
                    <a:pt x="106" y="454"/>
                  </a:lnTo>
                  <a:lnTo>
                    <a:pt x="106" y="429"/>
                  </a:lnTo>
                  <a:lnTo>
                    <a:pt x="106" y="429"/>
                  </a:lnTo>
                  <a:lnTo>
                    <a:pt x="106" y="406"/>
                  </a:lnTo>
                  <a:lnTo>
                    <a:pt x="109" y="383"/>
                  </a:lnTo>
                  <a:lnTo>
                    <a:pt x="111" y="361"/>
                  </a:lnTo>
                  <a:lnTo>
                    <a:pt x="114" y="338"/>
                  </a:lnTo>
                  <a:lnTo>
                    <a:pt x="120" y="315"/>
                  </a:lnTo>
                  <a:lnTo>
                    <a:pt x="126" y="293"/>
                  </a:lnTo>
                  <a:lnTo>
                    <a:pt x="133" y="270"/>
                  </a:lnTo>
                  <a:lnTo>
                    <a:pt x="141" y="248"/>
                  </a:lnTo>
                  <a:lnTo>
                    <a:pt x="150" y="228"/>
                  </a:lnTo>
                  <a:lnTo>
                    <a:pt x="161" y="206"/>
                  </a:lnTo>
                  <a:lnTo>
                    <a:pt x="172" y="185"/>
                  </a:lnTo>
                  <a:lnTo>
                    <a:pt x="185" y="165"/>
                  </a:lnTo>
                  <a:lnTo>
                    <a:pt x="199" y="146"/>
                  </a:lnTo>
                  <a:lnTo>
                    <a:pt x="214" y="126"/>
                  </a:lnTo>
                  <a:lnTo>
                    <a:pt x="230" y="108"/>
                  </a:lnTo>
                  <a:lnTo>
                    <a:pt x="247" y="89"/>
                  </a:lnTo>
                  <a:lnTo>
                    <a:pt x="247" y="89"/>
                  </a:lnTo>
                  <a:lnTo>
                    <a:pt x="254" y="81"/>
                  </a:lnTo>
                  <a:lnTo>
                    <a:pt x="259" y="72"/>
                  </a:lnTo>
                  <a:lnTo>
                    <a:pt x="262" y="63"/>
                  </a:lnTo>
                  <a:lnTo>
                    <a:pt x="262" y="52"/>
                  </a:lnTo>
                  <a:lnTo>
                    <a:pt x="262" y="42"/>
                  </a:lnTo>
                  <a:lnTo>
                    <a:pt x="259" y="33"/>
                  </a:lnTo>
                  <a:lnTo>
                    <a:pt x="254" y="23"/>
                  </a:lnTo>
                  <a:lnTo>
                    <a:pt x="247" y="15"/>
                  </a:lnTo>
                  <a:lnTo>
                    <a:pt x="247" y="15"/>
                  </a:lnTo>
                  <a:lnTo>
                    <a:pt x="239" y="8"/>
                  </a:lnTo>
                  <a:lnTo>
                    <a:pt x="230" y="4"/>
                  </a:lnTo>
                  <a:lnTo>
                    <a:pt x="219" y="0"/>
                  </a:lnTo>
                  <a:lnTo>
                    <a:pt x="210" y="0"/>
                  </a:lnTo>
                  <a:lnTo>
                    <a:pt x="200" y="0"/>
                  </a:lnTo>
                  <a:lnTo>
                    <a:pt x="191" y="4"/>
                  </a:lnTo>
                  <a:lnTo>
                    <a:pt x="181" y="8"/>
                  </a:lnTo>
                  <a:lnTo>
                    <a:pt x="173" y="15"/>
                  </a:lnTo>
                  <a:lnTo>
                    <a:pt x="173" y="15"/>
                  </a:lnTo>
                  <a:lnTo>
                    <a:pt x="152" y="37"/>
                  </a:lnTo>
                  <a:lnTo>
                    <a:pt x="133" y="59"/>
                  </a:lnTo>
                  <a:lnTo>
                    <a:pt x="114" y="83"/>
                  </a:lnTo>
                  <a:lnTo>
                    <a:pt x="97" y="108"/>
                  </a:lnTo>
                  <a:lnTo>
                    <a:pt x="82" y="132"/>
                  </a:lnTo>
                  <a:lnTo>
                    <a:pt x="68" y="157"/>
                  </a:lnTo>
                  <a:lnTo>
                    <a:pt x="54" y="183"/>
                  </a:lnTo>
                  <a:lnTo>
                    <a:pt x="44" y="209"/>
                  </a:lnTo>
                  <a:lnTo>
                    <a:pt x="34" y="236"/>
                  </a:lnTo>
                  <a:lnTo>
                    <a:pt x="24" y="263"/>
                  </a:lnTo>
                  <a:lnTo>
                    <a:pt x="17" y="290"/>
                  </a:lnTo>
                  <a:lnTo>
                    <a:pt x="12" y="318"/>
                  </a:lnTo>
                  <a:lnTo>
                    <a:pt x="6" y="346"/>
                  </a:lnTo>
                  <a:lnTo>
                    <a:pt x="4" y="374"/>
                  </a:lnTo>
                  <a:lnTo>
                    <a:pt x="1" y="402"/>
                  </a:lnTo>
                  <a:lnTo>
                    <a:pt x="0" y="429"/>
                  </a:lnTo>
                  <a:lnTo>
                    <a:pt x="0" y="429"/>
                  </a:lnTo>
                  <a:lnTo>
                    <a:pt x="1" y="458"/>
                  </a:lnTo>
                  <a:lnTo>
                    <a:pt x="4" y="486"/>
                  </a:lnTo>
                  <a:lnTo>
                    <a:pt x="6" y="514"/>
                  </a:lnTo>
                  <a:lnTo>
                    <a:pt x="12" y="543"/>
                  </a:lnTo>
                  <a:lnTo>
                    <a:pt x="17" y="570"/>
                  </a:lnTo>
                  <a:lnTo>
                    <a:pt x="24" y="597"/>
                  </a:lnTo>
                  <a:lnTo>
                    <a:pt x="34" y="624"/>
                  </a:lnTo>
                  <a:lnTo>
                    <a:pt x="44" y="651"/>
                  </a:lnTo>
                  <a:lnTo>
                    <a:pt x="55" y="678"/>
                  </a:lnTo>
                  <a:lnTo>
                    <a:pt x="68" y="703"/>
                  </a:lnTo>
                  <a:lnTo>
                    <a:pt x="82" y="728"/>
                  </a:lnTo>
                  <a:lnTo>
                    <a:pt x="97" y="754"/>
                  </a:lnTo>
                  <a:lnTo>
                    <a:pt x="114" y="778"/>
                  </a:lnTo>
                  <a:lnTo>
                    <a:pt x="133" y="801"/>
                  </a:lnTo>
                  <a:lnTo>
                    <a:pt x="151" y="824"/>
                  </a:lnTo>
                  <a:lnTo>
                    <a:pt x="173" y="846"/>
                  </a:lnTo>
                  <a:lnTo>
                    <a:pt x="173" y="846"/>
                  </a:lnTo>
                  <a:close/>
                </a:path>
              </a:pathLst>
            </a:custGeom>
            <a:solidFill>
              <a:schemeClr val="tx1">
                <a:alpha val="67000"/>
              </a:schemeClr>
            </a:solidFill>
            <a:ln>
              <a:noFill/>
            </a:ln>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24" name="Freeform 196"/>
            <p:cNvSpPr>
              <a:spLocks/>
            </p:cNvSpPr>
            <p:nvPr/>
          </p:nvSpPr>
          <p:spPr bwMode="auto">
            <a:xfrm rot="16200000">
              <a:off x="7687289" y="-1241078"/>
              <a:ext cx="329457" cy="1150202"/>
            </a:xfrm>
            <a:custGeom>
              <a:avLst/>
              <a:gdLst>
                <a:gd name="T0" fmla="*/ 288 w 341"/>
                <a:gd name="T1" fmla="*/ 1194 h 1194"/>
                <a:gd name="T2" fmla="*/ 308 w 341"/>
                <a:gd name="T3" fmla="*/ 1190 h 1194"/>
                <a:gd name="T4" fmla="*/ 325 w 341"/>
                <a:gd name="T5" fmla="*/ 1179 h 1194"/>
                <a:gd name="T6" fmla="*/ 332 w 341"/>
                <a:gd name="T7" fmla="*/ 1171 h 1194"/>
                <a:gd name="T8" fmla="*/ 340 w 341"/>
                <a:gd name="T9" fmla="*/ 1152 h 1194"/>
                <a:gd name="T10" fmla="*/ 340 w 341"/>
                <a:gd name="T11" fmla="*/ 1133 h 1194"/>
                <a:gd name="T12" fmla="*/ 333 w 341"/>
                <a:gd name="T13" fmla="*/ 1113 h 1194"/>
                <a:gd name="T14" fmla="*/ 326 w 341"/>
                <a:gd name="T15" fmla="*/ 1105 h 1194"/>
                <a:gd name="T16" fmla="*/ 300 w 341"/>
                <a:gd name="T17" fmla="*/ 1075 h 1194"/>
                <a:gd name="T18" fmla="*/ 251 w 341"/>
                <a:gd name="T19" fmla="*/ 1015 h 1194"/>
                <a:gd name="T20" fmla="*/ 210 w 341"/>
                <a:gd name="T21" fmla="*/ 950 h 1194"/>
                <a:gd name="T22" fmla="*/ 175 w 341"/>
                <a:gd name="T23" fmla="*/ 883 h 1194"/>
                <a:gd name="T24" fmla="*/ 147 w 341"/>
                <a:gd name="T25" fmla="*/ 815 h 1194"/>
                <a:gd name="T26" fmla="*/ 126 w 341"/>
                <a:gd name="T27" fmla="*/ 746 h 1194"/>
                <a:gd name="T28" fmla="*/ 113 w 341"/>
                <a:gd name="T29" fmla="*/ 676 h 1194"/>
                <a:gd name="T30" fmla="*/ 106 w 341"/>
                <a:gd name="T31" fmla="*/ 604 h 1194"/>
                <a:gd name="T32" fmla="*/ 106 w 341"/>
                <a:gd name="T33" fmla="*/ 570 h 1194"/>
                <a:gd name="T34" fmla="*/ 108 w 341"/>
                <a:gd name="T35" fmla="*/ 503 h 1194"/>
                <a:gd name="T36" fmla="*/ 117 w 341"/>
                <a:gd name="T37" fmla="*/ 437 h 1194"/>
                <a:gd name="T38" fmla="*/ 133 w 341"/>
                <a:gd name="T39" fmla="*/ 372 h 1194"/>
                <a:gd name="T40" fmla="*/ 155 w 341"/>
                <a:gd name="T41" fmla="*/ 310 h 1194"/>
                <a:gd name="T42" fmla="*/ 183 w 341"/>
                <a:gd name="T43" fmla="*/ 250 h 1194"/>
                <a:gd name="T44" fmla="*/ 218 w 341"/>
                <a:gd name="T45" fmla="*/ 193 h 1194"/>
                <a:gd name="T46" fmla="*/ 258 w 341"/>
                <a:gd name="T47" fmla="*/ 139 h 1194"/>
                <a:gd name="T48" fmla="*/ 304 w 341"/>
                <a:gd name="T49" fmla="*/ 90 h 1194"/>
                <a:gd name="T50" fmla="*/ 311 w 341"/>
                <a:gd name="T51" fmla="*/ 81 h 1194"/>
                <a:gd name="T52" fmla="*/ 319 w 341"/>
                <a:gd name="T53" fmla="*/ 63 h 1194"/>
                <a:gd name="T54" fmla="*/ 320 w 341"/>
                <a:gd name="T55" fmla="*/ 42 h 1194"/>
                <a:gd name="T56" fmla="*/ 312 w 341"/>
                <a:gd name="T57" fmla="*/ 24 h 1194"/>
                <a:gd name="T58" fmla="*/ 305 w 341"/>
                <a:gd name="T59" fmla="*/ 16 h 1194"/>
                <a:gd name="T60" fmla="*/ 289 w 341"/>
                <a:gd name="T61" fmla="*/ 3 h 1194"/>
                <a:gd name="T62" fmla="*/ 270 w 341"/>
                <a:gd name="T63" fmla="*/ 0 h 1194"/>
                <a:gd name="T64" fmla="*/ 249 w 341"/>
                <a:gd name="T65" fmla="*/ 3 h 1194"/>
                <a:gd name="T66" fmla="*/ 231 w 341"/>
                <a:gd name="T67" fmla="*/ 13 h 1194"/>
                <a:gd name="T68" fmla="*/ 204 w 341"/>
                <a:gd name="T69" fmla="*/ 42 h 1194"/>
                <a:gd name="T70" fmla="*/ 153 w 341"/>
                <a:gd name="T71" fmla="*/ 102 h 1194"/>
                <a:gd name="T72" fmla="*/ 109 w 341"/>
                <a:gd name="T73" fmla="*/ 167 h 1194"/>
                <a:gd name="T74" fmla="*/ 73 w 341"/>
                <a:gd name="T75" fmla="*/ 235 h 1194"/>
                <a:gd name="T76" fmla="*/ 45 w 341"/>
                <a:gd name="T77" fmla="*/ 306 h 1194"/>
                <a:gd name="T78" fmla="*/ 23 w 341"/>
                <a:gd name="T79" fmla="*/ 379 h 1194"/>
                <a:gd name="T80" fmla="*/ 8 w 341"/>
                <a:gd name="T81" fmla="*/ 454 h 1194"/>
                <a:gd name="T82" fmla="*/ 1 w 341"/>
                <a:gd name="T83" fmla="*/ 530 h 1194"/>
                <a:gd name="T84" fmla="*/ 0 w 341"/>
                <a:gd name="T85" fmla="*/ 570 h 1194"/>
                <a:gd name="T86" fmla="*/ 4 w 341"/>
                <a:gd name="T87" fmla="*/ 650 h 1194"/>
                <a:gd name="T88" fmla="*/ 16 w 341"/>
                <a:gd name="T89" fmla="*/ 731 h 1194"/>
                <a:gd name="T90" fmla="*/ 35 w 341"/>
                <a:gd name="T91" fmla="*/ 811 h 1194"/>
                <a:gd name="T92" fmla="*/ 63 w 341"/>
                <a:gd name="T93" fmla="*/ 889 h 1194"/>
                <a:gd name="T94" fmla="*/ 98 w 341"/>
                <a:gd name="T95" fmla="*/ 965 h 1194"/>
                <a:gd name="T96" fmla="*/ 141 w 341"/>
                <a:gd name="T97" fmla="*/ 1040 h 1194"/>
                <a:gd name="T98" fmla="*/ 191 w 341"/>
                <a:gd name="T99" fmla="*/ 1111 h 1194"/>
                <a:gd name="T100" fmla="*/ 250 w 341"/>
                <a:gd name="T101" fmla="*/ 1178 h 1194"/>
                <a:gd name="T102" fmla="*/ 258 w 341"/>
                <a:gd name="T103" fmla="*/ 1185 h 1194"/>
                <a:gd name="T104" fmla="*/ 278 w 341"/>
                <a:gd name="T105" fmla="*/ 1193 h 1194"/>
                <a:gd name="T106" fmla="*/ 288 w 341"/>
                <a:gd name="T107" fmla="*/ 119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1" h="1194">
                  <a:moveTo>
                    <a:pt x="288" y="1194"/>
                  </a:moveTo>
                  <a:lnTo>
                    <a:pt x="288" y="1194"/>
                  </a:lnTo>
                  <a:lnTo>
                    <a:pt x="298" y="1193"/>
                  </a:lnTo>
                  <a:lnTo>
                    <a:pt x="308" y="1190"/>
                  </a:lnTo>
                  <a:lnTo>
                    <a:pt x="317" y="1186"/>
                  </a:lnTo>
                  <a:lnTo>
                    <a:pt x="325" y="1179"/>
                  </a:lnTo>
                  <a:lnTo>
                    <a:pt x="325" y="1179"/>
                  </a:lnTo>
                  <a:lnTo>
                    <a:pt x="332" y="1171"/>
                  </a:lnTo>
                  <a:lnTo>
                    <a:pt x="337" y="1161"/>
                  </a:lnTo>
                  <a:lnTo>
                    <a:pt x="340" y="1152"/>
                  </a:lnTo>
                  <a:lnTo>
                    <a:pt x="341" y="1142"/>
                  </a:lnTo>
                  <a:lnTo>
                    <a:pt x="340" y="1133"/>
                  </a:lnTo>
                  <a:lnTo>
                    <a:pt x="338" y="1122"/>
                  </a:lnTo>
                  <a:lnTo>
                    <a:pt x="333" y="1113"/>
                  </a:lnTo>
                  <a:lnTo>
                    <a:pt x="326" y="1105"/>
                  </a:lnTo>
                  <a:lnTo>
                    <a:pt x="326" y="1105"/>
                  </a:lnTo>
                  <a:lnTo>
                    <a:pt x="326" y="1105"/>
                  </a:lnTo>
                  <a:lnTo>
                    <a:pt x="300" y="1075"/>
                  </a:lnTo>
                  <a:lnTo>
                    <a:pt x="274" y="1045"/>
                  </a:lnTo>
                  <a:lnTo>
                    <a:pt x="251" y="1015"/>
                  </a:lnTo>
                  <a:lnTo>
                    <a:pt x="229" y="983"/>
                  </a:lnTo>
                  <a:lnTo>
                    <a:pt x="210" y="950"/>
                  </a:lnTo>
                  <a:lnTo>
                    <a:pt x="191" y="918"/>
                  </a:lnTo>
                  <a:lnTo>
                    <a:pt x="175" y="883"/>
                  </a:lnTo>
                  <a:lnTo>
                    <a:pt x="160" y="850"/>
                  </a:lnTo>
                  <a:lnTo>
                    <a:pt x="147" y="815"/>
                  </a:lnTo>
                  <a:lnTo>
                    <a:pt x="137" y="781"/>
                  </a:lnTo>
                  <a:lnTo>
                    <a:pt x="126" y="746"/>
                  </a:lnTo>
                  <a:lnTo>
                    <a:pt x="120" y="710"/>
                  </a:lnTo>
                  <a:lnTo>
                    <a:pt x="113" y="676"/>
                  </a:lnTo>
                  <a:lnTo>
                    <a:pt x="109" y="640"/>
                  </a:lnTo>
                  <a:lnTo>
                    <a:pt x="106" y="604"/>
                  </a:lnTo>
                  <a:lnTo>
                    <a:pt x="106" y="570"/>
                  </a:lnTo>
                  <a:lnTo>
                    <a:pt x="106" y="570"/>
                  </a:lnTo>
                  <a:lnTo>
                    <a:pt x="106" y="536"/>
                  </a:lnTo>
                  <a:lnTo>
                    <a:pt x="108" y="503"/>
                  </a:lnTo>
                  <a:lnTo>
                    <a:pt x="113" y="469"/>
                  </a:lnTo>
                  <a:lnTo>
                    <a:pt x="117" y="437"/>
                  </a:lnTo>
                  <a:lnTo>
                    <a:pt x="125" y="405"/>
                  </a:lnTo>
                  <a:lnTo>
                    <a:pt x="133" y="372"/>
                  </a:lnTo>
                  <a:lnTo>
                    <a:pt x="144" y="341"/>
                  </a:lnTo>
                  <a:lnTo>
                    <a:pt x="155" y="310"/>
                  </a:lnTo>
                  <a:lnTo>
                    <a:pt x="168" y="280"/>
                  </a:lnTo>
                  <a:lnTo>
                    <a:pt x="183" y="250"/>
                  </a:lnTo>
                  <a:lnTo>
                    <a:pt x="199" y="221"/>
                  </a:lnTo>
                  <a:lnTo>
                    <a:pt x="218" y="193"/>
                  </a:lnTo>
                  <a:lnTo>
                    <a:pt x="237" y="166"/>
                  </a:lnTo>
                  <a:lnTo>
                    <a:pt x="258" y="139"/>
                  </a:lnTo>
                  <a:lnTo>
                    <a:pt x="280" y="114"/>
                  </a:lnTo>
                  <a:lnTo>
                    <a:pt x="304" y="90"/>
                  </a:lnTo>
                  <a:lnTo>
                    <a:pt x="304" y="90"/>
                  </a:lnTo>
                  <a:lnTo>
                    <a:pt x="311" y="81"/>
                  </a:lnTo>
                  <a:lnTo>
                    <a:pt x="317" y="72"/>
                  </a:lnTo>
                  <a:lnTo>
                    <a:pt x="319" y="63"/>
                  </a:lnTo>
                  <a:lnTo>
                    <a:pt x="320" y="53"/>
                  </a:lnTo>
                  <a:lnTo>
                    <a:pt x="320" y="42"/>
                  </a:lnTo>
                  <a:lnTo>
                    <a:pt x="317" y="33"/>
                  </a:lnTo>
                  <a:lnTo>
                    <a:pt x="312" y="24"/>
                  </a:lnTo>
                  <a:lnTo>
                    <a:pt x="305" y="16"/>
                  </a:lnTo>
                  <a:lnTo>
                    <a:pt x="305" y="16"/>
                  </a:lnTo>
                  <a:lnTo>
                    <a:pt x="297" y="9"/>
                  </a:lnTo>
                  <a:lnTo>
                    <a:pt x="289" y="3"/>
                  </a:lnTo>
                  <a:lnTo>
                    <a:pt x="279" y="1"/>
                  </a:lnTo>
                  <a:lnTo>
                    <a:pt x="270" y="0"/>
                  </a:lnTo>
                  <a:lnTo>
                    <a:pt x="259" y="0"/>
                  </a:lnTo>
                  <a:lnTo>
                    <a:pt x="249" y="3"/>
                  </a:lnTo>
                  <a:lnTo>
                    <a:pt x="240" y="8"/>
                  </a:lnTo>
                  <a:lnTo>
                    <a:pt x="231" y="13"/>
                  </a:lnTo>
                  <a:lnTo>
                    <a:pt x="231" y="13"/>
                  </a:lnTo>
                  <a:lnTo>
                    <a:pt x="204" y="42"/>
                  </a:lnTo>
                  <a:lnTo>
                    <a:pt x="177" y="72"/>
                  </a:lnTo>
                  <a:lnTo>
                    <a:pt x="153" y="102"/>
                  </a:lnTo>
                  <a:lnTo>
                    <a:pt x="130" y="135"/>
                  </a:lnTo>
                  <a:lnTo>
                    <a:pt x="109" y="167"/>
                  </a:lnTo>
                  <a:lnTo>
                    <a:pt x="91" y="200"/>
                  </a:lnTo>
                  <a:lnTo>
                    <a:pt x="73" y="235"/>
                  </a:lnTo>
                  <a:lnTo>
                    <a:pt x="57" y="271"/>
                  </a:lnTo>
                  <a:lnTo>
                    <a:pt x="45" y="306"/>
                  </a:lnTo>
                  <a:lnTo>
                    <a:pt x="32" y="342"/>
                  </a:lnTo>
                  <a:lnTo>
                    <a:pt x="23" y="379"/>
                  </a:lnTo>
                  <a:lnTo>
                    <a:pt x="15" y="417"/>
                  </a:lnTo>
                  <a:lnTo>
                    <a:pt x="8" y="454"/>
                  </a:lnTo>
                  <a:lnTo>
                    <a:pt x="3" y="492"/>
                  </a:lnTo>
                  <a:lnTo>
                    <a:pt x="1" y="530"/>
                  </a:lnTo>
                  <a:lnTo>
                    <a:pt x="0" y="570"/>
                  </a:lnTo>
                  <a:lnTo>
                    <a:pt x="0" y="570"/>
                  </a:lnTo>
                  <a:lnTo>
                    <a:pt x="1" y="610"/>
                  </a:lnTo>
                  <a:lnTo>
                    <a:pt x="4" y="650"/>
                  </a:lnTo>
                  <a:lnTo>
                    <a:pt x="9" y="691"/>
                  </a:lnTo>
                  <a:lnTo>
                    <a:pt x="16" y="731"/>
                  </a:lnTo>
                  <a:lnTo>
                    <a:pt x="25" y="770"/>
                  </a:lnTo>
                  <a:lnTo>
                    <a:pt x="35" y="811"/>
                  </a:lnTo>
                  <a:lnTo>
                    <a:pt x="48" y="850"/>
                  </a:lnTo>
                  <a:lnTo>
                    <a:pt x="63" y="889"/>
                  </a:lnTo>
                  <a:lnTo>
                    <a:pt x="79" y="928"/>
                  </a:lnTo>
                  <a:lnTo>
                    <a:pt x="98" y="965"/>
                  </a:lnTo>
                  <a:lnTo>
                    <a:pt x="118" y="1003"/>
                  </a:lnTo>
                  <a:lnTo>
                    <a:pt x="141" y="1040"/>
                  </a:lnTo>
                  <a:lnTo>
                    <a:pt x="166" y="1076"/>
                  </a:lnTo>
                  <a:lnTo>
                    <a:pt x="191" y="1111"/>
                  </a:lnTo>
                  <a:lnTo>
                    <a:pt x="220" y="1144"/>
                  </a:lnTo>
                  <a:lnTo>
                    <a:pt x="250" y="1178"/>
                  </a:lnTo>
                  <a:lnTo>
                    <a:pt x="250" y="1178"/>
                  </a:lnTo>
                  <a:lnTo>
                    <a:pt x="258" y="1185"/>
                  </a:lnTo>
                  <a:lnTo>
                    <a:pt x="268" y="1189"/>
                  </a:lnTo>
                  <a:lnTo>
                    <a:pt x="278" y="1193"/>
                  </a:lnTo>
                  <a:lnTo>
                    <a:pt x="288" y="1194"/>
                  </a:lnTo>
                  <a:lnTo>
                    <a:pt x="288" y="1194"/>
                  </a:lnTo>
                  <a:close/>
                </a:path>
              </a:pathLst>
            </a:custGeom>
            <a:solidFill>
              <a:schemeClr val="tx1">
                <a:alpha val="34000"/>
              </a:schemeClr>
            </a:solidFill>
            <a:ln>
              <a:noFill/>
            </a:ln>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grpSp>
      <p:sp>
        <p:nvSpPr>
          <p:cNvPr id="25" name="cloud"/>
          <p:cNvSpPr>
            <a:spLocks/>
          </p:cNvSpPr>
          <p:nvPr/>
        </p:nvSpPr>
        <p:spPr bwMode="auto">
          <a:xfrm>
            <a:off x="2954083" y="1727813"/>
            <a:ext cx="1173743" cy="72227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0">
                <a:schemeClr val="bg1">
                  <a:lumMod val="85000"/>
                </a:schemeClr>
              </a:gs>
              <a:gs pos="100000">
                <a:schemeClr val="bg1">
                  <a:lumMod val="95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11535" rIns="91412" bIns="45706" rtlCol="0" anchor="b"/>
          <a:lstStyle/>
          <a:p>
            <a:pPr algn="ctr"/>
            <a:r>
              <a:rPr lang="en-US" altLang="ja-JP" sz="800" smtClean="0">
                <a:solidFill>
                  <a:schemeClr val="tx1"/>
                </a:solidFill>
                <a:latin typeface="Arial" pitchFamily="34" charset="0"/>
                <a:ea typeface="ＭＳ Ｐゴシック" pitchFamily="50" charset="-128"/>
                <a:cs typeface="Arial" pitchFamily="34" charset="0"/>
              </a:rPr>
              <a:t>Collective Security Intelligence </a:t>
            </a:r>
            <a:r>
              <a:rPr lang="ja-JP" altLang="en-US" sz="800" smtClean="0">
                <a:solidFill>
                  <a:schemeClr val="tx1"/>
                </a:solidFill>
                <a:latin typeface="Arial" pitchFamily="34" charset="0"/>
                <a:ea typeface="ＭＳ Ｐゴシック" pitchFamily="50" charset="-128"/>
                <a:cs typeface="Arial" pitchFamily="34" charset="0"/>
              </a:rPr>
              <a:t>クラウド</a:t>
            </a:r>
            <a:endParaRPr lang="ja-JP" altLang="en-US" sz="800">
              <a:solidFill>
                <a:schemeClr val="tx1"/>
              </a:solidFill>
              <a:latin typeface="Arial" pitchFamily="34" charset="0"/>
              <a:ea typeface="ＭＳ Ｐゴシック" pitchFamily="50" charset="-128"/>
              <a:cs typeface="Arial" pitchFamily="34" charset="0"/>
            </a:endParaRPr>
          </a:p>
        </p:txBody>
      </p:sp>
      <p:grpSp>
        <p:nvGrpSpPr>
          <p:cNvPr id="26" name="file 1.2"/>
          <p:cNvGrpSpPr/>
          <p:nvPr/>
        </p:nvGrpSpPr>
        <p:grpSpPr>
          <a:xfrm>
            <a:off x="979443" y="1910462"/>
            <a:ext cx="411587" cy="411480"/>
            <a:chOff x="7054639" y="4514273"/>
            <a:chExt cx="548640" cy="548640"/>
          </a:xfrm>
        </p:grpSpPr>
        <p:sp>
          <p:nvSpPr>
            <p:cNvPr id="27" name="file 4"/>
            <p:cNvSpPr/>
            <p:nvPr/>
          </p:nvSpPr>
          <p:spPr>
            <a:xfrm>
              <a:off x="7054639" y="4514273"/>
              <a:ext cx="548640" cy="5486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solidFill>
                  <a:srgbClr val="FF0000"/>
                </a:solidFill>
                <a:latin typeface="Arial" pitchFamily="34" charset="0"/>
                <a:ea typeface="ＭＳ Ｐゴシック" pitchFamily="50" charset="-128"/>
                <a:cs typeface="Arial" pitchFamily="34" charset="0"/>
              </a:endParaRPr>
            </a:p>
          </p:txBody>
        </p:sp>
        <p:grpSp>
          <p:nvGrpSpPr>
            <p:cNvPr id="28" name="Group 27"/>
            <p:cNvGrpSpPr/>
            <p:nvPr/>
          </p:nvGrpSpPr>
          <p:grpSpPr>
            <a:xfrm>
              <a:off x="7149474" y="4636683"/>
              <a:ext cx="358970" cy="303822"/>
              <a:chOff x="2927350" y="4090988"/>
              <a:chExt cx="547688" cy="463550"/>
            </a:xfrm>
            <a:solidFill>
              <a:schemeClr val="tx1"/>
            </a:solidFill>
          </p:grpSpPr>
          <p:sp>
            <p:nvSpPr>
              <p:cNvPr id="29" name="Freeform 159"/>
              <p:cNvSpPr>
                <a:spLocks noEditPoints="1"/>
              </p:cNvSpPr>
              <p:nvPr/>
            </p:nvSpPr>
            <p:spPr bwMode="auto">
              <a:xfrm>
                <a:off x="2927350" y="4090988"/>
                <a:ext cx="547688" cy="463550"/>
              </a:xfrm>
              <a:custGeom>
                <a:avLst/>
                <a:gdLst>
                  <a:gd name="T0" fmla="*/ 27 w 690"/>
                  <a:gd name="T1" fmla="*/ 0 h 582"/>
                  <a:gd name="T2" fmla="*/ 7 w 690"/>
                  <a:gd name="T3" fmla="*/ 15 h 582"/>
                  <a:gd name="T4" fmla="*/ 0 w 690"/>
                  <a:gd name="T5" fmla="*/ 550 h 582"/>
                  <a:gd name="T6" fmla="*/ 7 w 690"/>
                  <a:gd name="T7" fmla="*/ 567 h 582"/>
                  <a:gd name="T8" fmla="*/ 27 w 690"/>
                  <a:gd name="T9" fmla="*/ 582 h 582"/>
                  <a:gd name="T10" fmla="*/ 663 w 690"/>
                  <a:gd name="T11" fmla="*/ 582 h 582"/>
                  <a:gd name="T12" fmla="*/ 685 w 690"/>
                  <a:gd name="T13" fmla="*/ 567 h 582"/>
                  <a:gd name="T14" fmla="*/ 690 w 690"/>
                  <a:gd name="T15" fmla="*/ 32 h 582"/>
                  <a:gd name="T16" fmla="*/ 685 w 690"/>
                  <a:gd name="T17" fmla="*/ 15 h 582"/>
                  <a:gd name="T18" fmla="*/ 663 w 690"/>
                  <a:gd name="T19" fmla="*/ 0 h 582"/>
                  <a:gd name="T20" fmla="*/ 232 w 690"/>
                  <a:gd name="T21" fmla="*/ 40 h 582"/>
                  <a:gd name="T22" fmla="*/ 249 w 690"/>
                  <a:gd name="T23" fmla="*/ 48 h 582"/>
                  <a:gd name="T24" fmla="*/ 256 w 690"/>
                  <a:gd name="T25" fmla="*/ 66 h 582"/>
                  <a:gd name="T26" fmla="*/ 252 w 690"/>
                  <a:gd name="T27" fmla="*/ 79 h 582"/>
                  <a:gd name="T28" fmla="*/ 237 w 690"/>
                  <a:gd name="T29" fmla="*/ 89 h 582"/>
                  <a:gd name="T30" fmla="*/ 222 w 690"/>
                  <a:gd name="T31" fmla="*/ 87 h 582"/>
                  <a:gd name="T32" fmla="*/ 209 w 690"/>
                  <a:gd name="T33" fmla="*/ 75 h 582"/>
                  <a:gd name="T34" fmla="*/ 208 w 690"/>
                  <a:gd name="T35" fmla="*/ 60 h 582"/>
                  <a:gd name="T36" fmla="*/ 218 w 690"/>
                  <a:gd name="T37" fmla="*/ 46 h 582"/>
                  <a:gd name="T38" fmla="*/ 232 w 690"/>
                  <a:gd name="T39" fmla="*/ 40 h 582"/>
                  <a:gd name="T40" fmla="*/ 160 w 690"/>
                  <a:gd name="T41" fmla="*/ 43 h 582"/>
                  <a:gd name="T42" fmla="*/ 173 w 690"/>
                  <a:gd name="T43" fmla="*/ 55 h 582"/>
                  <a:gd name="T44" fmla="*/ 174 w 690"/>
                  <a:gd name="T45" fmla="*/ 70 h 582"/>
                  <a:gd name="T46" fmla="*/ 165 w 690"/>
                  <a:gd name="T47" fmla="*/ 86 h 582"/>
                  <a:gd name="T48" fmla="*/ 150 w 690"/>
                  <a:gd name="T49" fmla="*/ 90 h 582"/>
                  <a:gd name="T50" fmla="*/ 133 w 690"/>
                  <a:gd name="T51" fmla="*/ 82 h 582"/>
                  <a:gd name="T52" fmla="*/ 125 w 690"/>
                  <a:gd name="T53" fmla="*/ 66 h 582"/>
                  <a:gd name="T54" fmla="*/ 129 w 690"/>
                  <a:gd name="T55" fmla="*/ 51 h 582"/>
                  <a:gd name="T56" fmla="*/ 146 w 690"/>
                  <a:gd name="T57" fmla="*/ 42 h 582"/>
                  <a:gd name="T58" fmla="*/ 69 w 690"/>
                  <a:gd name="T59" fmla="*/ 40 h 582"/>
                  <a:gd name="T60" fmla="*/ 86 w 690"/>
                  <a:gd name="T61" fmla="*/ 48 h 582"/>
                  <a:gd name="T62" fmla="*/ 93 w 690"/>
                  <a:gd name="T63" fmla="*/ 66 h 582"/>
                  <a:gd name="T64" fmla="*/ 89 w 690"/>
                  <a:gd name="T65" fmla="*/ 79 h 582"/>
                  <a:gd name="T66" fmla="*/ 74 w 690"/>
                  <a:gd name="T67" fmla="*/ 89 h 582"/>
                  <a:gd name="T68" fmla="*/ 59 w 690"/>
                  <a:gd name="T69" fmla="*/ 87 h 582"/>
                  <a:gd name="T70" fmla="*/ 46 w 690"/>
                  <a:gd name="T71" fmla="*/ 75 h 582"/>
                  <a:gd name="T72" fmla="*/ 44 w 690"/>
                  <a:gd name="T73" fmla="*/ 60 h 582"/>
                  <a:gd name="T74" fmla="*/ 55 w 690"/>
                  <a:gd name="T75" fmla="*/ 46 h 582"/>
                  <a:gd name="T76" fmla="*/ 69 w 690"/>
                  <a:gd name="T77" fmla="*/ 40 h 582"/>
                  <a:gd name="T78" fmla="*/ 647 w 690"/>
                  <a:gd name="T79" fmla="*/ 518 h 582"/>
                  <a:gd name="T80" fmla="*/ 630 w 690"/>
                  <a:gd name="T81" fmla="*/ 535 h 582"/>
                  <a:gd name="T82" fmla="*/ 74 w 690"/>
                  <a:gd name="T83" fmla="*/ 538 h 582"/>
                  <a:gd name="T84" fmla="*/ 51 w 690"/>
                  <a:gd name="T85" fmla="*/ 528 h 582"/>
                  <a:gd name="T86" fmla="*/ 42 w 690"/>
                  <a:gd name="T87" fmla="*/ 505 h 582"/>
                  <a:gd name="T88" fmla="*/ 44 w 690"/>
                  <a:gd name="T89" fmla="*/ 172 h 582"/>
                  <a:gd name="T90" fmla="*/ 61 w 690"/>
                  <a:gd name="T91" fmla="*/ 155 h 582"/>
                  <a:gd name="T92" fmla="*/ 616 w 690"/>
                  <a:gd name="T93" fmla="*/ 152 h 582"/>
                  <a:gd name="T94" fmla="*/ 639 w 690"/>
                  <a:gd name="T95" fmla="*/ 162 h 582"/>
                  <a:gd name="T96" fmla="*/ 649 w 690"/>
                  <a:gd name="T97" fmla="*/ 18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0" h="582">
                    <a:moveTo>
                      <a:pt x="658" y="0"/>
                    </a:moveTo>
                    <a:lnTo>
                      <a:pt x="32" y="0"/>
                    </a:lnTo>
                    <a:lnTo>
                      <a:pt x="32" y="0"/>
                    </a:lnTo>
                    <a:lnTo>
                      <a:pt x="27" y="0"/>
                    </a:lnTo>
                    <a:lnTo>
                      <a:pt x="20" y="3"/>
                    </a:lnTo>
                    <a:lnTo>
                      <a:pt x="15" y="5"/>
                    </a:lnTo>
                    <a:lnTo>
                      <a:pt x="9" y="9"/>
                    </a:lnTo>
                    <a:lnTo>
                      <a:pt x="7" y="15"/>
                    </a:lnTo>
                    <a:lnTo>
                      <a:pt x="3" y="20"/>
                    </a:lnTo>
                    <a:lnTo>
                      <a:pt x="1" y="25"/>
                    </a:lnTo>
                    <a:lnTo>
                      <a:pt x="0" y="32"/>
                    </a:lnTo>
                    <a:lnTo>
                      <a:pt x="0" y="550"/>
                    </a:lnTo>
                    <a:lnTo>
                      <a:pt x="0" y="550"/>
                    </a:lnTo>
                    <a:lnTo>
                      <a:pt x="1" y="557"/>
                    </a:lnTo>
                    <a:lnTo>
                      <a:pt x="3" y="562"/>
                    </a:lnTo>
                    <a:lnTo>
                      <a:pt x="7" y="567"/>
                    </a:lnTo>
                    <a:lnTo>
                      <a:pt x="9" y="573"/>
                    </a:lnTo>
                    <a:lnTo>
                      <a:pt x="15" y="577"/>
                    </a:lnTo>
                    <a:lnTo>
                      <a:pt x="20" y="580"/>
                    </a:lnTo>
                    <a:lnTo>
                      <a:pt x="27" y="582"/>
                    </a:lnTo>
                    <a:lnTo>
                      <a:pt x="32" y="582"/>
                    </a:lnTo>
                    <a:lnTo>
                      <a:pt x="658" y="582"/>
                    </a:lnTo>
                    <a:lnTo>
                      <a:pt x="658" y="582"/>
                    </a:lnTo>
                    <a:lnTo>
                      <a:pt x="663" y="582"/>
                    </a:lnTo>
                    <a:lnTo>
                      <a:pt x="670" y="580"/>
                    </a:lnTo>
                    <a:lnTo>
                      <a:pt x="676" y="577"/>
                    </a:lnTo>
                    <a:lnTo>
                      <a:pt x="681" y="573"/>
                    </a:lnTo>
                    <a:lnTo>
                      <a:pt x="685" y="567"/>
                    </a:lnTo>
                    <a:lnTo>
                      <a:pt x="688" y="562"/>
                    </a:lnTo>
                    <a:lnTo>
                      <a:pt x="689" y="557"/>
                    </a:lnTo>
                    <a:lnTo>
                      <a:pt x="690" y="550"/>
                    </a:lnTo>
                    <a:lnTo>
                      <a:pt x="690" y="32"/>
                    </a:lnTo>
                    <a:lnTo>
                      <a:pt x="690" y="32"/>
                    </a:lnTo>
                    <a:lnTo>
                      <a:pt x="689" y="25"/>
                    </a:lnTo>
                    <a:lnTo>
                      <a:pt x="688" y="20"/>
                    </a:lnTo>
                    <a:lnTo>
                      <a:pt x="685" y="15"/>
                    </a:lnTo>
                    <a:lnTo>
                      <a:pt x="681" y="9"/>
                    </a:lnTo>
                    <a:lnTo>
                      <a:pt x="676" y="5"/>
                    </a:lnTo>
                    <a:lnTo>
                      <a:pt x="670" y="3"/>
                    </a:lnTo>
                    <a:lnTo>
                      <a:pt x="663" y="0"/>
                    </a:lnTo>
                    <a:lnTo>
                      <a:pt x="658" y="0"/>
                    </a:lnTo>
                    <a:lnTo>
                      <a:pt x="658" y="0"/>
                    </a:lnTo>
                    <a:close/>
                    <a:moveTo>
                      <a:pt x="232" y="40"/>
                    </a:moveTo>
                    <a:lnTo>
                      <a:pt x="232" y="40"/>
                    </a:lnTo>
                    <a:lnTo>
                      <a:pt x="237" y="42"/>
                    </a:lnTo>
                    <a:lnTo>
                      <a:pt x="241" y="43"/>
                    </a:lnTo>
                    <a:lnTo>
                      <a:pt x="245" y="46"/>
                    </a:lnTo>
                    <a:lnTo>
                      <a:pt x="249" y="48"/>
                    </a:lnTo>
                    <a:lnTo>
                      <a:pt x="252" y="51"/>
                    </a:lnTo>
                    <a:lnTo>
                      <a:pt x="255" y="55"/>
                    </a:lnTo>
                    <a:lnTo>
                      <a:pt x="256" y="60"/>
                    </a:lnTo>
                    <a:lnTo>
                      <a:pt x="256" y="66"/>
                    </a:lnTo>
                    <a:lnTo>
                      <a:pt x="256" y="66"/>
                    </a:lnTo>
                    <a:lnTo>
                      <a:pt x="256" y="70"/>
                    </a:lnTo>
                    <a:lnTo>
                      <a:pt x="255" y="75"/>
                    </a:lnTo>
                    <a:lnTo>
                      <a:pt x="252" y="79"/>
                    </a:lnTo>
                    <a:lnTo>
                      <a:pt x="249" y="82"/>
                    </a:lnTo>
                    <a:lnTo>
                      <a:pt x="245" y="86"/>
                    </a:lnTo>
                    <a:lnTo>
                      <a:pt x="241" y="87"/>
                    </a:lnTo>
                    <a:lnTo>
                      <a:pt x="237" y="89"/>
                    </a:lnTo>
                    <a:lnTo>
                      <a:pt x="232" y="90"/>
                    </a:lnTo>
                    <a:lnTo>
                      <a:pt x="232" y="90"/>
                    </a:lnTo>
                    <a:lnTo>
                      <a:pt x="227" y="89"/>
                    </a:lnTo>
                    <a:lnTo>
                      <a:pt x="222" y="87"/>
                    </a:lnTo>
                    <a:lnTo>
                      <a:pt x="218" y="86"/>
                    </a:lnTo>
                    <a:lnTo>
                      <a:pt x="214" y="82"/>
                    </a:lnTo>
                    <a:lnTo>
                      <a:pt x="212" y="79"/>
                    </a:lnTo>
                    <a:lnTo>
                      <a:pt x="209" y="75"/>
                    </a:lnTo>
                    <a:lnTo>
                      <a:pt x="208" y="70"/>
                    </a:lnTo>
                    <a:lnTo>
                      <a:pt x="208" y="66"/>
                    </a:lnTo>
                    <a:lnTo>
                      <a:pt x="208" y="66"/>
                    </a:lnTo>
                    <a:lnTo>
                      <a:pt x="208" y="60"/>
                    </a:lnTo>
                    <a:lnTo>
                      <a:pt x="209" y="55"/>
                    </a:lnTo>
                    <a:lnTo>
                      <a:pt x="212" y="51"/>
                    </a:lnTo>
                    <a:lnTo>
                      <a:pt x="214" y="48"/>
                    </a:lnTo>
                    <a:lnTo>
                      <a:pt x="218" y="46"/>
                    </a:lnTo>
                    <a:lnTo>
                      <a:pt x="222" y="43"/>
                    </a:lnTo>
                    <a:lnTo>
                      <a:pt x="227" y="42"/>
                    </a:lnTo>
                    <a:lnTo>
                      <a:pt x="232" y="40"/>
                    </a:lnTo>
                    <a:lnTo>
                      <a:pt x="232" y="40"/>
                    </a:lnTo>
                    <a:close/>
                    <a:moveTo>
                      <a:pt x="150" y="40"/>
                    </a:moveTo>
                    <a:lnTo>
                      <a:pt x="150" y="40"/>
                    </a:lnTo>
                    <a:lnTo>
                      <a:pt x="155" y="42"/>
                    </a:lnTo>
                    <a:lnTo>
                      <a:pt x="160" y="43"/>
                    </a:lnTo>
                    <a:lnTo>
                      <a:pt x="165" y="46"/>
                    </a:lnTo>
                    <a:lnTo>
                      <a:pt x="167" y="48"/>
                    </a:lnTo>
                    <a:lnTo>
                      <a:pt x="171" y="51"/>
                    </a:lnTo>
                    <a:lnTo>
                      <a:pt x="173" y="55"/>
                    </a:lnTo>
                    <a:lnTo>
                      <a:pt x="174" y="60"/>
                    </a:lnTo>
                    <a:lnTo>
                      <a:pt x="175" y="66"/>
                    </a:lnTo>
                    <a:lnTo>
                      <a:pt x="175" y="66"/>
                    </a:lnTo>
                    <a:lnTo>
                      <a:pt x="174" y="70"/>
                    </a:lnTo>
                    <a:lnTo>
                      <a:pt x="173" y="75"/>
                    </a:lnTo>
                    <a:lnTo>
                      <a:pt x="171" y="79"/>
                    </a:lnTo>
                    <a:lnTo>
                      <a:pt x="167" y="82"/>
                    </a:lnTo>
                    <a:lnTo>
                      <a:pt x="165" y="86"/>
                    </a:lnTo>
                    <a:lnTo>
                      <a:pt x="160" y="87"/>
                    </a:lnTo>
                    <a:lnTo>
                      <a:pt x="155" y="89"/>
                    </a:lnTo>
                    <a:lnTo>
                      <a:pt x="150" y="90"/>
                    </a:lnTo>
                    <a:lnTo>
                      <a:pt x="150" y="90"/>
                    </a:lnTo>
                    <a:lnTo>
                      <a:pt x="146" y="89"/>
                    </a:lnTo>
                    <a:lnTo>
                      <a:pt x="140" y="87"/>
                    </a:lnTo>
                    <a:lnTo>
                      <a:pt x="136" y="86"/>
                    </a:lnTo>
                    <a:lnTo>
                      <a:pt x="133" y="82"/>
                    </a:lnTo>
                    <a:lnTo>
                      <a:pt x="129" y="79"/>
                    </a:lnTo>
                    <a:lnTo>
                      <a:pt x="128" y="75"/>
                    </a:lnTo>
                    <a:lnTo>
                      <a:pt x="127" y="70"/>
                    </a:lnTo>
                    <a:lnTo>
                      <a:pt x="125" y="66"/>
                    </a:lnTo>
                    <a:lnTo>
                      <a:pt x="125" y="66"/>
                    </a:lnTo>
                    <a:lnTo>
                      <a:pt x="127" y="60"/>
                    </a:lnTo>
                    <a:lnTo>
                      <a:pt x="128" y="55"/>
                    </a:lnTo>
                    <a:lnTo>
                      <a:pt x="129" y="51"/>
                    </a:lnTo>
                    <a:lnTo>
                      <a:pt x="133" y="48"/>
                    </a:lnTo>
                    <a:lnTo>
                      <a:pt x="136" y="46"/>
                    </a:lnTo>
                    <a:lnTo>
                      <a:pt x="140" y="43"/>
                    </a:lnTo>
                    <a:lnTo>
                      <a:pt x="146" y="42"/>
                    </a:lnTo>
                    <a:lnTo>
                      <a:pt x="150" y="40"/>
                    </a:lnTo>
                    <a:lnTo>
                      <a:pt x="150" y="40"/>
                    </a:lnTo>
                    <a:close/>
                    <a:moveTo>
                      <a:pt x="69" y="40"/>
                    </a:moveTo>
                    <a:lnTo>
                      <a:pt x="69" y="40"/>
                    </a:lnTo>
                    <a:lnTo>
                      <a:pt x="74" y="42"/>
                    </a:lnTo>
                    <a:lnTo>
                      <a:pt x="78" y="43"/>
                    </a:lnTo>
                    <a:lnTo>
                      <a:pt x="82" y="46"/>
                    </a:lnTo>
                    <a:lnTo>
                      <a:pt x="86" y="48"/>
                    </a:lnTo>
                    <a:lnTo>
                      <a:pt x="89" y="51"/>
                    </a:lnTo>
                    <a:lnTo>
                      <a:pt x="92" y="55"/>
                    </a:lnTo>
                    <a:lnTo>
                      <a:pt x="93" y="60"/>
                    </a:lnTo>
                    <a:lnTo>
                      <a:pt x="93" y="66"/>
                    </a:lnTo>
                    <a:lnTo>
                      <a:pt x="93" y="66"/>
                    </a:lnTo>
                    <a:lnTo>
                      <a:pt x="93" y="70"/>
                    </a:lnTo>
                    <a:lnTo>
                      <a:pt x="92" y="75"/>
                    </a:lnTo>
                    <a:lnTo>
                      <a:pt x="89" y="79"/>
                    </a:lnTo>
                    <a:lnTo>
                      <a:pt x="86" y="82"/>
                    </a:lnTo>
                    <a:lnTo>
                      <a:pt x="82" y="86"/>
                    </a:lnTo>
                    <a:lnTo>
                      <a:pt x="78" y="87"/>
                    </a:lnTo>
                    <a:lnTo>
                      <a:pt x="74" y="89"/>
                    </a:lnTo>
                    <a:lnTo>
                      <a:pt x="69" y="90"/>
                    </a:lnTo>
                    <a:lnTo>
                      <a:pt x="69" y="90"/>
                    </a:lnTo>
                    <a:lnTo>
                      <a:pt x="63" y="89"/>
                    </a:lnTo>
                    <a:lnTo>
                      <a:pt x="59" y="87"/>
                    </a:lnTo>
                    <a:lnTo>
                      <a:pt x="55" y="86"/>
                    </a:lnTo>
                    <a:lnTo>
                      <a:pt x="51" y="82"/>
                    </a:lnTo>
                    <a:lnTo>
                      <a:pt x="49" y="79"/>
                    </a:lnTo>
                    <a:lnTo>
                      <a:pt x="46" y="75"/>
                    </a:lnTo>
                    <a:lnTo>
                      <a:pt x="44" y="70"/>
                    </a:lnTo>
                    <a:lnTo>
                      <a:pt x="44" y="66"/>
                    </a:lnTo>
                    <a:lnTo>
                      <a:pt x="44" y="66"/>
                    </a:lnTo>
                    <a:lnTo>
                      <a:pt x="44" y="60"/>
                    </a:lnTo>
                    <a:lnTo>
                      <a:pt x="46" y="55"/>
                    </a:lnTo>
                    <a:lnTo>
                      <a:pt x="49" y="51"/>
                    </a:lnTo>
                    <a:lnTo>
                      <a:pt x="51" y="48"/>
                    </a:lnTo>
                    <a:lnTo>
                      <a:pt x="55" y="46"/>
                    </a:lnTo>
                    <a:lnTo>
                      <a:pt x="59" y="43"/>
                    </a:lnTo>
                    <a:lnTo>
                      <a:pt x="63" y="42"/>
                    </a:lnTo>
                    <a:lnTo>
                      <a:pt x="69" y="40"/>
                    </a:lnTo>
                    <a:lnTo>
                      <a:pt x="69" y="40"/>
                    </a:lnTo>
                    <a:close/>
                    <a:moveTo>
                      <a:pt x="649" y="505"/>
                    </a:moveTo>
                    <a:lnTo>
                      <a:pt x="649" y="505"/>
                    </a:lnTo>
                    <a:lnTo>
                      <a:pt x="649" y="511"/>
                    </a:lnTo>
                    <a:lnTo>
                      <a:pt x="647" y="518"/>
                    </a:lnTo>
                    <a:lnTo>
                      <a:pt x="643" y="523"/>
                    </a:lnTo>
                    <a:lnTo>
                      <a:pt x="639" y="528"/>
                    </a:lnTo>
                    <a:lnTo>
                      <a:pt x="635" y="532"/>
                    </a:lnTo>
                    <a:lnTo>
                      <a:pt x="630" y="535"/>
                    </a:lnTo>
                    <a:lnTo>
                      <a:pt x="623" y="536"/>
                    </a:lnTo>
                    <a:lnTo>
                      <a:pt x="616" y="538"/>
                    </a:lnTo>
                    <a:lnTo>
                      <a:pt x="74" y="538"/>
                    </a:lnTo>
                    <a:lnTo>
                      <a:pt x="74" y="538"/>
                    </a:lnTo>
                    <a:lnTo>
                      <a:pt x="67" y="536"/>
                    </a:lnTo>
                    <a:lnTo>
                      <a:pt x="61" y="535"/>
                    </a:lnTo>
                    <a:lnTo>
                      <a:pt x="55" y="532"/>
                    </a:lnTo>
                    <a:lnTo>
                      <a:pt x="51" y="528"/>
                    </a:lnTo>
                    <a:lnTo>
                      <a:pt x="47" y="523"/>
                    </a:lnTo>
                    <a:lnTo>
                      <a:pt x="44" y="518"/>
                    </a:lnTo>
                    <a:lnTo>
                      <a:pt x="42" y="511"/>
                    </a:lnTo>
                    <a:lnTo>
                      <a:pt x="42" y="505"/>
                    </a:lnTo>
                    <a:lnTo>
                      <a:pt x="42" y="185"/>
                    </a:lnTo>
                    <a:lnTo>
                      <a:pt x="42" y="185"/>
                    </a:lnTo>
                    <a:lnTo>
                      <a:pt x="42" y="179"/>
                    </a:lnTo>
                    <a:lnTo>
                      <a:pt x="44" y="172"/>
                    </a:lnTo>
                    <a:lnTo>
                      <a:pt x="47" y="167"/>
                    </a:lnTo>
                    <a:lnTo>
                      <a:pt x="51" y="162"/>
                    </a:lnTo>
                    <a:lnTo>
                      <a:pt x="55" y="158"/>
                    </a:lnTo>
                    <a:lnTo>
                      <a:pt x="61" y="155"/>
                    </a:lnTo>
                    <a:lnTo>
                      <a:pt x="67" y="154"/>
                    </a:lnTo>
                    <a:lnTo>
                      <a:pt x="74" y="152"/>
                    </a:lnTo>
                    <a:lnTo>
                      <a:pt x="616" y="152"/>
                    </a:lnTo>
                    <a:lnTo>
                      <a:pt x="616" y="152"/>
                    </a:lnTo>
                    <a:lnTo>
                      <a:pt x="623" y="154"/>
                    </a:lnTo>
                    <a:lnTo>
                      <a:pt x="630" y="155"/>
                    </a:lnTo>
                    <a:lnTo>
                      <a:pt x="635" y="158"/>
                    </a:lnTo>
                    <a:lnTo>
                      <a:pt x="639" y="162"/>
                    </a:lnTo>
                    <a:lnTo>
                      <a:pt x="643" y="167"/>
                    </a:lnTo>
                    <a:lnTo>
                      <a:pt x="647" y="172"/>
                    </a:lnTo>
                    <a:lnTo>
                      <a:pt x="649" y="179"/>
                    </a:lnTo>
                    <a:lnTo>
                      <a:pt x="649" y="185"/>
                    </a:lnTo>
                    <a:lnTo>
                      <a:pt x="649" y="5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30" name="Freeform 160"/>
              <p:cNvSpPr>
                <a:spLocks noEditPoints="1"/>
              </p:cNvSpPr>
              <p:nvPr/>
            </p:nvSpPr>
            <p:spPr bwMode="auto">
              <a:xfrm>
                <a:off x="3046413" y="4298950"/>
                <a:ext cx="201613" cy="206375"/>
              </a:xfrm>
              <a:custGeom>
                <a:avLst/>
                <a:gdLst>
                  <a:gd name="T0" fmla="*/ 252 w 253"/>
                  <a:gd name="T1" fmla="*/ 103 h 262"/>
                  <a:gd name="T2" fmla="*/ 253 w 253"/>
                  <a:gd name="T3" fmla="*/ 97 h 262"/>
                  <a:gd name="T4" fmla="*/ 230 w 253"/>
                  <a:gd name="T5" fmla="*/ 51 h 262"/>
                  <a:gd name="T6" fmla="*/ 217 w 253"/>
                  <a:gd name="T7" fmla="*/ 38 h 262"/>
                  <a:gd name="T8" fmla="*/ 209 w 253"/>
                  <a:gd name="T9" fmla="*/ 38 h 262"/>
                  <a:gd name="T10" fmla="*/ 191 w 253"/>
                  <a:gd name="T11" fmla="*/ 40 h 262"/>
                  <a:gd name="T12" fmla="*/ 166 w 253"/>
                  <a:gd name="T13" fmla="*/ 18 h 262"/>
                  <a:gd name="T14" fmla="*/ 166 w 253"/>
                  <a:gd name="T15" fmla="*/ 11 h 262"/>
                  <a:gd name="T16" fmla="*/ 160 w 253"/>
                  <a:gd name="T17" fmla="*/ 4 h 262"/>
                  <a:gd name="T18" fmla="*/ 126 w 253"/>
                  <a:gd name="T19" fmla="*/ 0 h 262"/>
                  <a:gd name="T20" fmla="*/ 91 w 253"/>
                  <a:gd name="T21" fmla="*/ 5 h 262"/>
                  <a:gd name="T22" fmla="*/ 87 w 253"/>
                  <a:gd name="T23" fmla="*/ 14 h 262"/>
                  <a:gd name="T24" fmla="*/ 81 w 253"/>
                  <a:gd name="T25" fmla="*/ 30 h 262"/>
                  <a:gd name="T26" fmla="*/ 47 w 253"/>
                  <a:gd name="T27" fmla="*/ 40 h 262"/>
                  <a:gd name="T28" fmla="*/ 41 w 253"/>
                  <a:gd name="T29" fmla="*/ 36 h 262"/>
                  <a:gd name="T30" fmla="*/ 33 w 253"/>
                  <a:gd name="T31" fmla="*/ 39 h 262"/>
                  <a:gd name="T32" fmla="*/ 13 w 253"/>
                  <a:gd name="T33" fmla="*/ 66 h 262"/>
                  <a:gd name="T34" fmla="*/ 1 w 253"/>
                  <a:gd name="T35" fmla="*/ 97 h 262"/>
                  <a:gd name="T36" fmla="*/ 5 w 253"/>
                  <a:gd name="T37" fmla="*/ 107 h 262"/>
                  <a:gd name="T38" fmla="*/ 17 w 253"/>
                  <a:gd name="T39" fmla="*/ 109 h 262"/>
                  <a:gd name="T40" fmla="*/ 16 w 253"/>
                  <a:gd name="T41" fmla="*/ 142 h 262"/>
                  <a:gd name="T42" fmla="*/ 5 w 253"/>
                  <a:gd name="T43" fmla="*/ 155 h 262"/>
                  <a:gd name="T44" fmla="*/ 0 w 253"/>
                  <a:gd name="T45" fmla="*/ 163 h 262"/>
                  <a:gd name="T46" fmla="*/ 6 w 253"/>
                  <a:gd name="T47" fmla="*/ 181 h 262"/>
                  <a:gd name="T48" fmla="*/ 33 w 253"/>
                  <a:gd name="T49" fmla="*/ 223 h 262"/>
                  <a:gd name="T50" fmla="*/ 39 w 253"/>
                  <a:gd name="T51" fmla="*/ 225 h 262"/>
                  <a:gd name="T52" fmla="*/ 47 w 253"/>
                  <a:gd name="T53" fmla="*/ 221 h 262"/>
                  <a:gd name="T54" fmla="*/ 71 w 253"/>
                  <a:gd name="T55" fmla="*/ 227 h 262"/>
                  <a:gd name="T56" fmla="*/ 87 w 253"/>
                  <a:gd name="T57" fmla="*/ 245 h 262"/>
                  <a:gd name="T58" fmla="*/ 89 w 253"/>
                  <a:gd name="T59" fmla="*/ 254 h 262"/>
                  <a:gd name="T60" fmla="*/ 94 w 253"/>
                  <a:gd name="T61" fmla="*/ 258 h 262"/>
                  <a:gd name="T62" fmla="*/ 144 w 253"/>
                  <a:gd name="T63" fmla="*/ 260 h 262"/>
                  <a:gd name="T64" fmla="*/ 163 w 253"/>
                  <a:gd name="T65" fmla="*/ 256 h 262"/>
                  <a:gd name="T66" fmla="*/ 166 w 253"/>
                  <a:gd name="T67" fmla="*/ 248 h 262"/>
                  <a:gd name="T68" fmla="*/ 172 w 253"/>
                  <a:gd name="T69" fmla="*/ 232 h 262"/>
                  <a:gd name="T70" fmla="*/ 206 w 253"/>
                  <a:gd name="T71" fmla="*/ 221 h 262"/>
                  <a:gd name="T72" fmla="*/ 211 w 253"/>
                  <a:gd name="T73" fmla="*/ 225 h 262"/>
                  <a:gd name="T74" fmla="*/ 219 w 253"/>
                  <a:gd name="T75" fmla="*/ 223 h 262"/>
                  <a:gd name="T76" fmla="*/ 240 w 253"/>
                  <a:gd name="T77" fmla="*/ 197 h 262"/>
                  <a:gd name="T78" fmla="*/ 253 w 253"/>
                  <a:gd name="T79" fmla="*/ 166 h 262"/>
                  <a:gd name="T80" fmla="*/ 248 w 253"/>
                  <a:gd name="T81" fmla="*/ 155 h 262"/>
                  <a:gd name="T82" fmla="*/ 236 w 253"/>
                  <a:gd name="T83" fmla="*/ 152 h 262"/>
                  <a:gd name="T84" fmla="*/ 237 w 253"/>
                  <a:gd name="T85" fmla="*/ 120 h 262"/>
                  <a:gd name="T86" fmla="*/ 248 w 253"/>
                  <a:gd name="T87" fmla="*/ 107 h 262"/>
                  <a:gd name="T88" fmla="*/ 114 w 253"/>
                  <a:gd name="T89" fmla="*/ 191 h 262"/>
                  <a:gd name="T90" fmla="*/ 75 w 253"/>
                  <a:gd name="T91" fmla="*/ 166 h 262"/>
                  <a:gd name="T92" fmla="*/ 64 w 253"/>
                  <a:gd name="T93" fmla="*/ 131 h 262"/>
                  <a:gd name="T94" fmla="*/ 83 w 253"/>
                  <a:gd name="T95" fmla="*/ 88 h 262"/>
                  <a:gd name="T96" fmla="*/ 126 w 253"/>
                  <a:gd name="T97" fmla="*/ 70 h 262"/>
                  <a:gd name="T98" fmla="*/ 161 w 253"/>
                  <a:gd name="T99" fmla="*/ 80 h 262"/>
                  <a:gd name="T100" fmla="*/ 187 w 253"/>
                  <a:gd name="T101" fmla="*/ 119 h 262"/>
                  <a:gd name="T102" fmla="*/ 183 w 253"/>
                  <a:gd name="T103" fmla="*/ 155 h 262"/>
                  <a:gd name="T104" fmla="*/ 151 w 253"/>
                  <a:gd name="T105" fmla="*/ 18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3" h="262">
                    <a:moveTo>
                      <a:pt x="248" y="107"/>
                    </a:moveTo>
                    <a:lnTo>
                      <a:pt x="248" y="107"/>
                    </a:lnTo>
                    <a:lnTo>
                      <a:pt x="250" y="105"/>
                    </a:lnTo>
                    <a:lnTo>
                      <a:pt x="252" y="103"/>
                    </a:lnTo>
                    <a:lnTo>
                      <a:pt x="253" y="100"/>
                    </a:lnTo>
                    <a:lnTo>
                      <a:pt x="253" y="97"/>
                    </a:lnTo>
                    <a:lnTo>
                      <a:pt x="253" y="97"/>
                    </a:lnTo>
                    <a:lnTo>
                      <a:pt x="253" y="97"/>
                    </a:lnTo>
                    <a:lnTo>
                      <a:pt x="246" y="81"/>
                    </a:lnTo>
                    <a:lnTo>
                      <a:pt x="240" y="66"/>
                    </a:lnTo>
                    <a:lnTo>
                      <a:pt x="240" y="66"/>
                    </a:lnTo>
                    <a:lnTo>
                      <a:pt x="230" y="51"/>
                    </a:lnTo>
                    <a:lnTo>
                      <a:pt x="219" y="39"/>
                    </a:lnTo>
                    <a:lnTo>
                      <a:pt x="219" y="39"/>
                    </a:lnTo>
                    <a:lnTo>
                      <a:pt x="219" y="39"/>
                    </a:lnTo>
                    <a:lnTo>
                      <a:pt x="217" y="38"/>
                    </a:lnTo>
                    <a:lnTo>
                      <a:pt x="214" y="36"/>
                    </a:lnTo>
                    <a:lnTo>
                      <a:pt x="211" y="36"/>
                    </a:lnTo>
                    <a:lnTo>
                      <a:pt x="209" y="38"/>
                    </a:lnTo>
                    <a:lnTo>
                      <a:pt x="209" y="38"/>
                    </a:lnTo>
                    <a:lnTo>
                      <a:pt x="206" y="40"/>
                    </a:lnTo>
                    <a:lnTo>
                      <a:pt x="199" y="47"/>
                    </a:lnTo>
                    <a:lnTo>
                      <a:pt x="199" y="47"/>
                    </a:lnTo>
                    <a:lnTo>
                      <a:pt x="191" y="40"/>
                    </a:lnTo>
                    <a:lnTo>
                      <a:pt x="182" y="35"/>
                    </a:lnTo>
                    <a:lnTo>
                      <a:pt x="172" y="30"/>
                    </a:lnTo>
                    <a:lnTo>
                      <a:pt x="163" y="26"/>
                    </a:lnTo>
                    <a:lnTo>
                      <a:pt x="166" y="18"/>
                    </a:lnTo>
                    <a:lnTo>
                      <a:pt x="166" y="18"/>
                    </a:lnTo>
                    <a:lnTo>
                      <a:pt x="166" y="14"/>
                    </a:lnTo>
                    <a:lnTo>
                      <a:pt x="166" y="14"/>
                    </a:lnTo>
                    <a:lnTo>
                      <a:pt x="166" y="11"/>
                    </a:lnTo>
                    <a:lnTo>
                      <a:pt x="164" y="8"/>
                    </a:lnTo>
                    <a:lnTo>
                      <a:pt x="163" y="5"/>
                    </a:lnTo>
                    <a:lnTo>
                      <a:pt x="160" y="4"/>
                    </a:lnTo>
                    <a:lnTo>
                      <a:pt x="160" y="4"/>
                    </a:lnTo>
                    <a:lnTo>
                      <a:pt x="160" y="4"/>
                    </a:lnTo>
                    <a:lnTo>
                      <a:pt x="144" y="1"/>
                    </a:lnTo>
                    <a:lnTo>
                      <a:pt x="126" y="0"/>
                    </a:lnTo>
                    <a:lnTo>
                      <a:pt x="126" y="0"/>
                    </a:lnTo>
                    <a:lnTo>
                      <a:pt x="110" y="1"/>
                    </a:lnTo>
                    <a:lnTo>
                      <a:pt x="93" y="4"/>
                    </a:lnTo>
                    <a:lnTo>
                      <a:pt x="93" y="4"/>
                    </a:lnTo>
                    <a:lnTo>
                      <a:pt x="91" y="5"/>
                    </a:lnTo>
                    <a:lnTo>
                      <a:pt x="89" y="8"/>
                    </a:lnTo>
                    <a:lnTo>
                      <a:pt x="87" y="11"/>
                    </a:lnTo>
                    <a:lnTo>
                      <a:pt x="87" y="14"/>
                    </a:lnTo>
                    <a:lnTo>
                      <a:pt x="87" y="14"/>
                    </a:lnTo>
                    <a:lnTo>
                      <a:pt x="87" y="18"/>
                    </a:lnTo>
                    <a:lnTo>
                      <a:pt x="91" y="26"/>
                    </a:lnTo>
                    <a:lnTo>
                      <a:pt x="91" y="26"/>
                    </a:lnTo>
                    <a:lnTo>
                      <a:pt x="81" y="30"/>
                    </a:lnTo>
                    <a:lnTo>
                      <a:pt x="71" y="35"/>
                    </a:lnTo>
                    <a:lnTo>
                      <a:pt x="62" y="40"/>
                    </a:lnTo>
                    <a:lnTo>
                      <a:pt x="54" y="47"/>
                    </a:lnTo>
                    <a:lnTo>
                      <a:pt x="47" y="40"/>
                    </a:lnTo>
                    <a:lnTo>
                      <a:pt x="47" y="40"/>
                    </a:lnTo>
                    <a:lnTo>
                      <a:pt x="44" y="38"/>
                    </a:lnTo>
                    <a:lnTo>
                      <a:pt x="44" y="38"/>
                    </a:lnTo>
                    <a:lnTo>
                      <a:pt x="41" y="36"/>
                    </a:lnTo>
                    <a:lnTo>
                      <a:pt x="39" y="36"/>
                    </a:lnTo>
                    <a:lnTo>
                      <a:pt x="36" y="38"/>
                    </a:lnTo>
                    <a:lnTo>
                      <a:pt x="33" y="39"/>
                    </a:lnTo>
                    <a:lnTo>
                      <a:pt x="33" y="39"/>
                    </a:lnTo>
                    <a:lnTo>
                      <a:pt x="33" y="39"/>
                    </a:lnTo>
                    <a:lnTo>
                      <a:pt x="23" y="51"/>
                    </a:lnTo>
                    <a:lnTo>
                      <a:pt x="13" y="66"/>
                    </a:lnTo>
                    <a:lnTo>
                      <a:pt x="13" y="66"/>
                    </a:lnTo>
                    <a:lnTo>
                      <a:pt x="6" y="81"/>
                    </a:lnTo>
                    <a:lnTo>
                      <a:pt x="1" y="97"/>
                    </a:lnTo>
                    <a:lnTo>
                      <a:pt x="1" y="97"/>
                    </a:lnTo>
                    <a:lnTo>
                      <a:pt x="1" y="97"/>
                    </a:lnTo>
                    <a:lnTo>
                      <a:pt x="0" y="100"/>
                    </a:lnTo>
                    <a:lnTo>
                      <a:pt x="1" y="103"/>
                    </a:lnTo>
                    <a:lnTo>
                      <a:pt x="2" y="105"/>
                    </a:lnTo>
                    <a:lnTo>
                      <a:pt x="5" y="107"/>
                    </a:lnTo>
                    <a:lnTo>
                      <a:pt x="5" y="107"/>
                    </a:lnTo>
                    <a:lnTo>
                      <a:pt x="9" y="108"/>
                    </a:lnTo>
                    <a:lnTo>
                      <a:pt x="17" y="109"/>
                    </a:lnTo>
                    <a:lnTo>
                      <a:pt x="17" y="109"/>
                    </a:lnTo>
                    <a:lnTo>
                      <a:pt x="16" y="120"/>
                    </a:lnTo>
                    <a:lnTo>
                      <a:pt x="16" y="131"/>
                    </a:lnTo>
                    <a:lnTo>
                      <a:pt x="16" y="131"/>
                    </a:lnTo>
                    <a:lnTo>
                      <a:pt x="16" y="142"/>
                    </a:lnTo>
                    <a:lnTo>
                      <a:pt x="17" y="152"/>
                    </a:lnTo>
                    <a:lnTo>
                      <a:pt x="9" y="154"/>
                    </a:lnTo>
                    <a:lnTo>
                      <a:pt x="9" y="154"/>
                    </a:lnTo>
                    <a:lnTo>
                      <a:pt x="5" y="155"/>
                    </a:lnTo>
                    <a:lnTo>
                      <a:pt x="5" y="155"/>
                    </a:lnTo>
                    <a:lnTo>
                      <a:pt x="2" y="158"/>
                    </a:lnTo>
                    <a:lnTo>
                      <a:pt x="1" y="160"/>
                    </a:lnTo>
                    <a:lnTo>
                      <a:pt x="0" y="163"/>
                    </a:lnTo>
                    <a:lnTo>
                      <a:pt x="1" y="166"/>
                    </a:lnTo>
                    <a:lnTo>
                      <a:pt x="1" y="166"/>
                    </a:lnTo>
                    <a:lnTo>
                      <a:pt x="1" y="166"/>
                    </a:lnTo>
                    <a:lnTo>
                      <a:pt x="6" y="181"/>
                    </a:lnTo>
                    <a:lnTo>
                      <a:pt x="13" y="197"/>
                    </a:lnTo>
                    <a:lnTo>
                      <a:pt x="13" y="197"/>
                    </a:lnTo>
                    <a:lnTo>
                      <a:pt x="23" y="210"/>
                    </a:lnTo>
                    <a:lnTo>
                      <a:pt x="33" y="223"/>
                    </a:lnTo>
                    <a:lnTo>
                      <a:pt x="33" y="223"/>
                    </a:lnTo>
                    <a:lnTo>
                      <a:pt x="33" y="223"/>
                    </a:lnTo>
                    <a:lnTo>
                      <a:pt x="36" y="224"/>
                    </a:lnTo>
                    <a:lnTo>
                      <a:pt x="39" y="225"/>
                    </a:lnTo>
                    <a:lnTo>
                      <a:pt x="41" y="225"/>
                    </a:lnTo>
                    <a:lnTo>
                      <a:pt x="44" y="224"/>
                    </a:lnTo>
                    <a:lnTo>
                      <a:pt x="44" y="224"/>
                    </a:lnTo>
                    <a:lnTo>
                      <a:pt x="47" y="221"/>
                    </a:lnTo>
                    <a:lnTo>
                      <a:pt x="54" y="214"/>
                    </a:lnTo>
                    <a:lnTo>
                      <a:pt x="54" y="214"/>
                    </a:lnTo>
                    <a:lnTo>
                      <a:pt x="62" y="221"/>
                    </a:lnTo>
                    <a:lnTo>
                      <a:pt x="71" y="227"/>
                    </a:lnTo>
                    <a:lnTo>
                      <a:pt x="81" y="232"/>
                    </a:lnTo>
                    <a:lnTo>
                      <a:pt x="91" y="236"/>
                    </a:lnTo>
                    <a:lnTo>
                      <a:pt x="87" y="245"/>
                    </a:lnTo>
                    <a:lnTo>
                      <a:pt x="87" y="245"/>
                    </a:lnTo>
                    <a:lnTo>
                      <a:pt x="87" y="248"/>
                    </a:lnTo>
                    <a:lnTo>
                      <a:pt x="87" y="248"/>
                    </a:lnTo>
                    <a:lnTo>
                      <a:pt x="87" y="252"/>
                    </a:lnTo>
                    <a:lnTo>
                      <a:pt x="89" y="254"/>
                    </a:lnTo>
                    <a:lnTo>
                      <a:pt x="91" y="256"/>
                    </a:lnTo>
                    <a:lnTo>
                      <a:pt x="94" y="258"/>
                    </a:lnTo>
                    <a:lnTo>
                      <a:pt x="94" y="258"/>
                    </a:lnTo>
                    <a:lnTo>
                      <a:pt x="94" y="258"/>
                    </a:lnTo>
                    <a:lnTo>
                      <a:pt x="110" y="260"/>
                    </a:lnTo>
                    <a:lnTo>
                      <a:pt x="126" y="262"/>
                    </a:lnTo>
                    <a:lnTo>
                      <a:pt x="126" y="262"/>
                    </a:lnTo>
                    <a:lnTo>
                      <a:pt x="144" y="260"/>
                    </a:lnTo>
                    <a:lnTo>
                      <a:pt x="160" y="258"/>
                    </a:lnTo>
                    <a:lnTo>
                      <a:pt x="160" y="258"/>
                    </a:lnTo>
                    <a:lnTo>
                      <a:pt x="160" y="258"/>
                    </a:lnTo>
                    <a:lnTo>
                      <a:pt x="163" y="256"/>
                    </a:lnTo>
                    <a:lnTo>
                      <a:pt x="164" y="254"/>
                    </a:lnTo>
                    <a:lnTo>
                      <a:pt x="166" y="252"/>
                    </a:lnTo>
                    <a:lnTo>
                      <a:pt x="166" y="248"/>
                    </a:lnTo>
                    <a:lnTo>
                      <a:pt x="166" y="248"/>
                    </a:lnTo>
                    <a:lnTo>
                      <a:pt x="166" y="245"/>
                    </a:lnTo>
                    <a:lnTo>
                      <a:pt x="163" y="236"/>
                    </a:lnTo>
                    <a:lnTo>
                      <a:pt x="163" y="236"/>
                    </a:lnTo>
                    <a:lnTo>
                      <a:pt x="172" y="232"/>
                    </a:lnTo>
                    <a:lnTo>
                      <a:pt x="182" y="227"/>
                    </a:lnTo>
                    <a:lnTo>
                      <a:pt x="191" y="221"/>
                    </a:lnTo>
                    <a:lnTo>
                      <a:pt x="199" y="214"/>
                    </a:lnTo>
                    <a:lnTo>
                      <a:pt x="206" y="221"/>
                    </a:lnTo>
                    <a:lnTo>
                      <a:pt x="206" y="221"/>
                    </a:lnTo>
                    <a:lnTo>
                      <a:pt x="209" y="224"/>
                    </a:lnTo>
                    <a:lnTo>
                      <a:pt x="209" y="224"/>
                    </a:lnTo>
                    <a:lnTo>
                      <a:pt x="211" y="225"/>
                    </a:lnTo>
                    <a:lnTo>
                      <a:pt x="214" y="225"/>
                    </a:lnTo>
                    <a:lnTo>
                      <a:pt x="217" y="224"/>
                    </a:lnTo>
                    <a:lnTo>
                      <a:pt x="219" y="223"/>
                    </a:lnTo>
                    <a:lnTo>
                      <a:pt x="219" y="223"/>
                    </a:lnTo>
                    <a:lnTo>
                      <a:pt x="219" y="223"/>
                    </a:lnTo>
                    <a:lnTo>
                      <a:pt x="230" y="210"/>
                    </a:lnTo>
                    <a:lnTo>
                      <a:pt x="240" y="197"/>
                    </a:lnTo>
                    <a:lnTo>
                      <a:pt x="240" y="197"/>
                    </a:lnTo>
                    <a:lnTo>
                      <a:pt x="246" y="181"/>
                    </a:lnTo>
                    <a:lnTo>
                      <a:pt x="253" y="166"/>
                    </a:lnTo>
                    <a:lnTo>
                      <a:pt x="253" y="166"/>
                    </a:lnTo>
                    <a:lnTo>
                      <a:pt x="253" y="166"/>
                    </a:lnTo>
                    <a:lnTo>
                      <a:pt x="253" y="163"/>
                    </a:lnTo>
                    <a:lnTo>
                      <a:pt x="252" y="160"/>
                    </a:lnTo>
                    <a:lnTo>
                      <a:pt x="250" y="158"/>
                    </a:lnTo>
                    <a:lnTo>
                      <a:pt x="248" y="155"/>
                    </a:lnTo>
                    <a:lnTo>
                      <a:pt x="248" y="155"/>
                    </a:lnTo>
                    <a:lnTo>
                      <a:pt x="245" y="154"/>
                    </a:lnTo>
                    <a:lnTo>
                      <a:pt x="236" y="152"/>
                    </a:lnTo>
                    <a:lnTo>
                      <a:pt x="236" y="152"/>
                    </a:lnTo>
                    <a:lnTo>
                      <a:pt x="237" y="142"/>
                    </a:lnTo>
                    <a:lnTo>
                      <a:pt x="237" y="131"/>
                    </a:lnTo>
                    <a:lnTo>
                      <a:pt x="237" y="131"/>
                    </a:lnTo>
                    <a:lnTo>
                      <a:pt x="237" y="120"/>
                    </a:lnTo>
                    <a:lnTo>
                      <a:pt x="236" y="109"/>
                    </a:lnTo>
                    <a:lnTo>
                      <a:pt x="245" y="108"/>
                    </a:lnTo>
                    <a:lnTo>
                      <a:pt x="245" y="108"/>
                    </a:lnTo>
                    <a:lnTo>
                      <a:pt x="248" y="107"/>
                    </a:lnTo>
                    <a:lnTo>
                      <a:pt x="248" y="107"/>
                    </a:lnTo>
                    <a:close/>
                    <a:moveTo>
                      <a:pt x="126" y="193"/>
                    </a:moveTo>
                    <a:lnTo>
                      <a:pt x="126" y="193"/>
                    </a:lnTo>
                    <a:lnTo>
                      <a:pt x="114" y="191"/>
                    </a:lnTo>
                    <a:lnTo>
                      <a:pt x="102" y="187"/>
                    </a:lnTo>
                    <a:lnTo>
                      <a:pt x="93" y="182"/>
                    </a:lnTo>
                    <a:lnTo>
                      <a:pt x="83" y="174"/>
                    </a:lnTo>
                    <a:lnTo>
                      <a:pt x="75" y="166"/>
                    </a:lnTo>
                    <a:lnTo>
                      <a:pt x="70" y="155"/>
                    </a:lnTo>
                    <a:lnTo>
                      <a:pt x="66" y="143"/>
                    </a:lnTo>
                    <a:lnTo>
                      <a:pt x="64" y="131"/>
                    </a:lnTo>
                    <a:lnTo>
                      <a:pt x="64" y="131"/>
                    </a:lnTo>
                    <a:lnTo>
                      <a:pt x="66" y="119"/>
                    </a:lnTo>
                    <a:lnTo>
                      <a:pt x="70" y="107"/>
                    </a:lnTo>
                    <a:lnTo>
                      <a:pt x="75" y="97"/>
                    </a:lnTo>
                    <a:lnTo>
                      <a:pt x="83" y="88"/>
                    </a:lnTo>
                    <a:lnTo>
                      <a:pt x="93" y="80"/>
                    </a:lnTo>
                    <a:lnTo>
                      <a:pt x="102" y="74"/>
                    </a:lnTo>
                    <a:lnTo>
                      <a:pt x="114" y="70"/>
                    </a:lnTo>
                    <a:lnTo>
                      <a:pt x="126" y="70"/>
                    </a:lnTo>
                    <a:lnTo>
                      <a:pt x="126" y="70"/>
                    </a:lnTo>
                    <a:lnTo>
                      <a:pt x="139" y="70"/>
                    </a:lnTo>
                    <a:lnTo>
                      <a:pt x="151" y="74"/>
                    </a:lnTo>
                    <a:lnTo>
                      <a:pt x="161" y="80"/>
                    </a:lnTo>
                    <a:lnTo>
                      <a:pt x="170" y="88"/>
                    </a:lnTo>
                    <a:lnTo>
                      <a:pt x="178" y="97"/>
                    </a:lnTo>
                    <a:lnTo>
                      <a:pt x="183" y="107"/>
                    </a:lnTo>
                    <a:lnTo>
                      <a:pt x="187" y="119"/>
                    </a:lnTo>
                    <a:lnTo>
                      <a:pt x="188" y="131"/>
                    </a:lnTo>
                    <a:lnTo>
                      <a:pt x="188" y="131"/>
                    </a:lnTo>
                    <a:lnTo>
                      <a:pt x="187" y="143"/>
                    </a:lnTo>
                    <a:lnTo>
                      <a:pt x="183" y="155"/>
                    </a:lnTo>
                    <a:lnTo>
                      <a:pt x="178" y="166"/>
                    </a:lnTo>
                    <a:lnTo>
                      <a:pt x="170" y="174"/>
                    </a:lnTo>
                    <a:lnTo>
                      <a:pt x="161" y="182"/>
                    </a:lnTo>
                    <a:lnTo>
                      <a:pt x="151" y="187"/>
                    </a:lnTo>
                    <a:lnTo>
                      <a:pt x="139" y="191"/>
                    </a:lnTo>
                    <a:lnTo>
                      <a:pt x="126" y="193"/>
                    </a:lnTo>
                    <a:lnTo>
                      <a:pt x="126" y="19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31" name="Freeform 161"/>
              <p:cNvSpPr>
                <a:spLocks noEditPoints="1"/>
              </p:cNvSpPr>
              <p:nvPr/>
            </p:nvSpPr>
            <p:spPr bwMode="auto">
              <a:xfrm>
                <a:off x="3236913" y="4249738"/>
                <a:ext cx="112713" cy="115888"/>
              </a:xfrm>
              <a:custGeom>
                <a:avLst/>
                <a:gdLst>
                  <a:gd name="T0" fmla="*/ 129 w 141"/>
                  <a:gd name="T1" fmla="*/ 85 h 146"/>
                  <a:gd name="T2" fmla="*/ 129 w 141"/>
                  <a:gd name="T3" fmla="*/ 62 h 146"/>
                  <a:gd name="T4" fmla="*/ 139 w 141"/>
                  <a:gd name="T5" fmla="*/ 60 h 146"/>
                  <a:gd name="T6" fmla="*/ 141 w 141"/>
                  <a:gd name="T7" fmla="*/ 54 h 146"/>
                  <a:gd name="T8" fmla="*/ 139 w 141"/>
                  <a:gd name="T9" fmla="*/ 46 h 146"/>
                  <a:gd name="T10" fmla="*/ 129 w 141"/>
                  <a:gd name="T11" fmla="*/ 29 h 146"/>
                  <a:gd name="T12" fmla="*/ 122 w 141"/>
                  <a:gd name="T13" fmla="*/ 22 h 146"/>
                  <a:gd name="T14" fmla="*/ 117 w 141"/>
                  <a:gd name="T15" fmla="*/ 22 h 146"/>
                  <a:gd name="T16" fmla="*/ 110 w 141"/>
                  <a:gd name="T17" fmla="*/ 29 h 146"/>
                  <a:gd name="T18" fmla="*/ 93 w 141"/>
                  <a:gd name="T19" fmla="*/ 10 h 146"/>
                  <a:gd name="T20" fmla="*/ 93 w 141"/>
                  <a:gd name="T21" fmla="*/ 8 h 146"/>
                  <a:gd name="T22" fmla="*/ 89 w 141"/>
                  <a:gd name="T23" fmla="*/ 3 h 146"/>
                  <a:gd name="T24" fmla="*/ 71 w 141"/>
                  <a:gd name="T25" fmla="*/ 0 h 146"/>
                  <a:gd name="T26" fmla="*/ 52 w 141"/>
                  <a:gd name="T27" fmla="*/ 3 h 146"/>
                  <a:gd name="T28" fmla="*/ 50 w 141"/>
                  <a:gd name="T29" fmla="*/ 4 h 146"/>
                  <a:gd name="T30" fmla="*/ 50 w 141"/>
                  <a:gd name="T31" fmla="*/ 10 h 146"/>
                  <a:gd name="T32" fmla="*/ 41 w 141"/>
                  <a:gd name="T33" fmla="*/ 22 h 146"/>
                  <a:gd name="T34" fmla="*/ 27 w 141"/>
                  <a:gd name="T35" fmla="*/ 23 h 146"/>
                  <a:gd name="T36" fmla="*/ 21 w 141"/>
                  <a:gd name="T37" fmla="*/ 21 h 146"/>
                  <a:gd name="T38" fmla="*/ 19 w 141"/>
                  <a:gd name="T39" fmla="*/ 22 h 146"/>
                  <a:gd name="T40" fmla="*/ 8 w 141"/>
                  <a:gd name="T41" fmla="*/ 37 h 146"/>
                  <a:gd name="T42" fmla="*/ 0 w 141"/>
                  <a:gd name="T43" fmla="*/ 54 h 146"/>
                  <a:gd name="T44" fmla="*/ 2 w 141"/>
                  <a:gd name="T45" fmla="*/ 60 h 146"/>
                  <a:gd name="T46" fmla="*/ 13 w 141"/>
                  <a:gd name="T47" fmla="*/ 62 h 146"/>
                  <a:gd name="T48" fmla="*/ 12 w 141"/>
                  <a:gd name="T49" fmla="*/ 73 h 146"/>
                  <a:gd name="T50" fmla="*/ 5 w 141"/>
                  <a:gd name="T51" fmla="*/ 87 h 146"/>
                  <a:gd name="T52" fmla="*/ 1 w 141"/>
                  <a:gd name="T53" fmla="*/ 89 h 146"/>
                  <a:gd name="T54" fmla="*/ 0 w 141"/>
                  <a:gd name="T55" fmla="*/ 93 h 146"/>
                  <a:gd name="T56" fmla="*/ 8 w 141"/>
                  <a:gd name="T57" fmla="*/ 110 h 146"/>
                  <a:gd name="T58" fmla="*/ 19 w 141"/>
                  <a:gd name="T59" fmla="*/ 124 h 146"/>
                  <a:gd name="T60" fmla="*/ 25 w 141"/>
                  <a:gd name="T61" fmla="*/ 126 h 146"/>
                  <a:gd name="T62" fmla="*/ 32 w 141"/>
                  <a:gd name="T63" fmla="*/ 118 h 146"/>
                  <a:gd name="T64" fmla="*/ 52 w 141"/>
                  <a:gd name="T65" fmla="*/ 130 h 146"/>
                  <a:gd name="T66" fmla="*/ 48 w 141"/>
                  <a:gd name="T67" fmla="*/ 139 h 146"/>
                  <a:gd name="T68" fmla="*/ 52 w 141"/>
                  <a:gd name="T69" fmla="*/ 145 h 146"/>
                  <a:gd name="T70" fmla="*/ 62 w 141"/>
                  <a:gd name="T71" fmla="*/ 146 h 146"/>
                  <a:gd name="T72" fmla="*/ 81 w 141"/>
                  <a:gd name="T73" fmla="*/ 146 h 146"/>
                  <a:gd name="T74" fmla="*/ 89 w 141"/>
                  <a:gd name="T75" fmla="*/ 145 h 146"/>
                  <a:gd name="T76" fmla="*/ 93 w 141"/>
                  <a:gd name="T77" fmla="*/ 139 h 146"/>
                  <a:gd name="T78" fmla="*/ 90 w 141"/>
                  <a:gd name="T79" fmla="*/ 130 h 146"/>
                  <a:gd name="T80" fmla="*/ 116 w 141"/>
                  <a:gd name="T81" fmla="*/ 124 h 146"/>
                  <a:gd name="T82" fmla="*/ 117 w 141"/>
                  <a:gd name="T83" fmla="*/ 126 h 146"/>
                  <a:gd name="T84" fmla="*/ 122 w 141"/>
                  <a:gd name="T85" fmla="*/ 124 h 146"/>
                  <a:gd name="T86" fmla="*/ 135 w 141"/>
                  <a:gd name="T87" fmla="*/ 110 h 146"/>
                  <a:gd name="T88" fmla="*/ 141 w 141"/>
                  <a:gd name="T89" fmla="*/ 93 h 146"/>
                  <a:gd name="T90" fmla="*/ 141 w 141"/>
                  <a:gd name="T91" fmla="*/ 89 h 146"/>
                  <a:gd name="T92" fmla="*/ 137 w 141"/>
                  <a:gd name="T93" fmla="*/ 87 h 146"/>
                  <a:gd name="T94" fmla="*/ 71 w 141"/>
                  <a:gd name="T95" fmla="*/ 110 h 146"/>
                  <a:gd name="T96" fmla="*/ 51 w 141"/>
                  <a:gd name="T97" fmla="*/ 103 h 146"/>
                  <a:gd name="T98" fmla="*/ 37 w 141"/>
                  <a:gd name="T99" fmla="*/ 88 h 146"/>
                  <a:gd name="T100" fmla="*/ 35 w 141"/>
                  <a:gd name="T101" fmla="*/ 73 h 146"/>
                  <a:gd name="T102" fmla="*/ 41 w 141"/>
                  <a:gd name="T103" fmla="*/ 53 h 146"/>
                  <a:gd name="T104" fmla="*/ 56 w 141"/>
                  <a:gd name="T105" fmla="*/ 41 h 146"/>
                  <a:gd name="T106" fmla="*/ 71 w 141"/>
                  <a:gd name="T107" fmla="*/ 38 h 146"/>
                  <a:gd name="T108" fmla="*/ 91 w 141"/>
                  <a:gd name="T109" fmla="*/ 44 h 146"/>
                  <a:gd name="T110" fmla="*/ 104 w 141"/>
                  <a:gd name="T111" fmla="*/ 60 h 146"/>
                  <a:gd name="T112" fmla="*/ 106 w 141"/>
                  <a:gd name="T113" fmla="*/ 73 h 146"/>
                  <a:gd name="T114" fmla="*/ 101 w 141"/>
                  <a:gd name="T115" fmla="*/ 93 h 146"/>
                  <a:gd name="T116" fmla="*/ 85 w 141"/>
                  <a:gd name="T117" fmla="*/ 107 h 146"/>
                  <a:gd name="T118" fmla="*/ 71 w 141"/>
                  <a:gd name="T119" fmla="*/ 11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1" h="146">
                    <a:moveTo>
                      <a:pt x="137" y="87"/>
                    </a:moveTo>
                    <a:lnTo>
                      <a:pt x="129" y="85"/>
                    </a:lnTo>
                    <a:lnTo>
                      <a:pt x="129" y="85"/>
                    </a:lnTo>
                    <a:lnTo>
                      <a:pt x="130" y="73"/>
                    </a:lnTo>
                    <a:lnTo>
                      <a:pt x="130" y="73"/>
                    </a:lnTo>
                    <a:lnTo>
                      <a:pt x="129" y="62"/>
                    </a:lnTo>
                    <a:lnTo>
                      <a:pt x="137" y="61"/>
                    </a:lnTo>
                    <a:lnTo>
                      <a:pt x="137" y="61"/>
                    </a:lnTo>
                    <a:lnTo>
                      <a:pt x="139" y="60"/>
                    </a:lnTo>
                    <a:lnTo>
                      <a:pt x="139" y="60"/>
                    </a:lnTo>
                    <a:lnTo>
                      <a:pt x="141" y="57"/>
                    </a:lnTo>
                    <a:lnTo>
                      <a:pt x="141" y="54"/>
                    </a:lnTo>
                    <a:lnTo>
                      <a:pt x="141" y="54"/>
                    </a:lnTo>
                    <a:lnTo>
                      <a:pt x="141" y="54"/>
                    </a:lnTo>
                    <a:lnTo>
                      <a:pt x="139" y="46"/>
                    </a:lnTo>
                    <a:lnTo>
                      <a:pt x="135" y="37"/>
                    </a:lnTo>
                    <a:lnTo>
                      <a:pt x="135" y="37"/>
                    </a:lnTo>
                    <a:lnTo>
                      <a:pt x="129" y="29"/>
                    </a:lnTo>
                    <a:lnTo>
                      <a:pt x="122" y="22"/>
                    </a:lnTo>
                    <a:lnTo>
                      <a:pt x="122" y="22"/>
                    </a:lnTo>
                    <a:lnTo>
                      <a:pt x="122" y="22"/>
                    </a:lnTo>
                    <a:lnTo>
                      <a:pt x="120" y="21"/>
                    </a:lnTo>
                    <a:lnTo>
                      <a:pt x="117" y="22"/>
                    </a:lnTo>
                    <a:lnTo>
                      <a:pt x="117" y="22"/>
                    </a:lnTo>
                    <a:lnTo>
                      <a:pt x="116" y="23"/>
                    </a:lnTo>
                    <a:lnTo>
                      <a:pt x="110" y="29"/>
                    </a:lnTo>
                    <a:lnTo>
                      <a:pt x="110" y="29"/>
                    </a:lnTo>
                    <a:lnTo>
                      <a:pt x="101" y="22"/>
                    </a:lnTo>
                    <a:lnTo>
                      <a:pt x="90" y="18"/>
                    </a:lnTo>
                    <a:lnTo>
                      <a:pt x="93" y="10"/>
                    </a:lnTo>
                    <a:lnTo>
                      <a:pt x="93" y="10"/>
                    </a:lnTo>
                    <a:lnTo>
                      <a:pt x="93" y="8"/>
                    </a:lnTo>
                    <a:lnTo>
                      <a:pt x="93" y="8"/>
                    </a:lnTo>
                    <a:lnTo>
                      <a:pt x="91" y="4"/>
                    </a:lnTo>
                    <a:lnTo>
                      <a:pt x="89" y="3"/>
                    </a:lnTo>
                    <a:lnTo>
                      <a:pt x="89" y="3"/>
                    </a:lnTo>
                    <a:lnTo>
                      <a:pt x="89" y="3"/>
                    </a:lnTo>
                    <a:lnTo>
                      <a:pt x="81" y="2"/>
                    </a:lnTo>
                    <a:lnTo>
                      <a:pt x="71" y="0"/>
                    </a:lnTo>
                    <a:lnTo>
                      <a:pt x="71" y="0"/>
                    </a:lnTo>
                    <a:lnTo>
                      <a:pt x="62" y="2"/>
                    </a:lnTo>
                    <a:lnTo>
                      <a:pt x="52" y="3"/>
                    </a:lnTo>
                    <a:lnTo>
                      <a:pt x="52" y="3"/>
                    </a:lnTo>
                    <a:lnTo>
                      <a:pt x="52" y="3"/>
                    </a:lnTo>
                    <a:lnTo>
                      <a:pt x="50" y="4"/>
                    </a:lnTo>
                    <a:lnTo>
                      <a:pt x="48" y="8"/>
                    </a:lnTo>
                    <a:lnTo>
                      <a:pt x="48" y="8"/>
                    </a:lnTo>
                    <a:lnTo>
                      <a:pt x="50" y="10"/>
                    </a:lnTo>
                    <a:lnTo>
                      <a:pt x="52" y="18"/>
                    </a:lnTo>
                    <a:lnTo>
                      <a:pt x="52" y="18"/>
                    </a:lnTo>
                    <a:lnTo>
                      <a:pt x="41" y="22"/>
                    </a:lnTo>
                    <a:lnTo>
                      <a:pt x="32" y="29"/>
                    </a:lnTo>
                    <a:lnTo>
                      <a:pt x="27" y="23"/>
                    </a:lnTo>
                    <a:lnTo>
                      <a:pt x="27" y="23"/>
                    </a:lnTo>
                    <a:lnTo>
                      <a:pt x="25" y="22"/>
                    </a:lnTo>
                    <a:lnTo>
                      <a:pt x="25" y="22"/>
                    </a:lnTo>
                    <a:lnTo>
                      <a:pt x="21" y="21"/>
                    </a:lnTo>
                    <a:lnTo>
                      <a:pt x="19" y="22"/>
                    </a:lnTo>
                    <a:lnTo>
                      <a:pt x="19" y="22"/>
                    </a:lnTo>
                    <a:lnTo>
                      <a:pt x="19" y="22"/>
                    </a:lnTo>
                    <a:lnTo>
                      <a:pt x="13" y="29"/>
                    </a:lnTo>
                    <a:lnTo>
                      <a:pt x="8" y="37"/>
                    </a:lnTo>
                    <a:lnTo>
                      <a:pt x="8" y="37"/>
                    </a:lnTo>
                    <a:lnTo>
                      <a:pt x="4" y="46"/>
                    </a:lnTo>
                    <a:lnTo>
                      <a:pt x="0" y="54"/>
                    </a:lnTo>
                    <a:lnTo>
                      <a:pt x="0" y="54"/>
                    </a:lnTo>
                    <a:lnTo>
                      <a:pt x="0" y="54"/>
                    </a:lnTo>
                    <a:lnTo>
                      <a:pt x="1" y="57"/>
                    </a:lnTo>
                    <a:lnTo>
                      <a:pt x="2" y="60"/>
                    </a:lnTo>
                    <a:lnTo>
                      <a:pt x="2" y="60"/>
                    </a:lnTo>
                    <a:lnTo>
                      <a:pt x="5" y="61"/>
                    </a:lnTo>
                    <a:lnTo>
                      <a:pt x="13" y="62"/>
                    </a:lnTo>
                    <a:lnTo>
                      <a:pt x="13" y="62"/>
                    </a:lnTo>
                    <a:lnTo>
                      <a:pt x="12" y="73"/>
                    </a:lnTo>
                    <a:lnTo>
                      <a:pt x="12" y="73"/>
                    </a:lnTo>
                    <a:lnTo>
                      <a:pt x="13" y="85"/>
                    </a:lnTo>
                    <a:lnTo>
                      <a:pt x="5" y="87"/>
                    </a:lnTo>
                    <a:lnTo>
                      <a:pt x="5" y="87"/>
                    </a:lnTo>
                    <a:lnTo>
                      <a:pt x="2" y="87"/>
                    </a:lnTo>
                    <a:lnTo>
                      <a:pt x="2" y="87"/>
                    </a:lnTo>
                    <a:lnTo>
                      <a:pt x="1" y="89"/>
                    </a:lnTo>
                    <a:lnTo>
                      <a:pt x="0" y="93"/>
                    </a:lnTo>
                    <a:lnTo>
                      <a:pt x="0" y="93"/>
                    </a:lnTo>
                    <a:lnTo>
                      <a:pt x="0" y="93"/>
                    </a:lnTo>
                    <a:lnTo>
                      <a:pt x="4" y="101"/>
                    </a:lnTo>
                    <a:lnTo>
                      <a:pt x="8" y="110"/>
                    </a:lnTo>
                    <a:lnTo>
                      <a:pt x="8" y="110"/>
                    </a:lnTo>
                    <a:lnTo>
                      <a:pt x="13" y="118"/>
                    </a:lnTo>
                    <a:lnTo>
                      <a:pt x="19" y="124"/>
                    </a:lnTo>
                    <a:lnTo>
                      <a:pt x="19" y="124"/>
                    </a:lnTo>
                    <a:lnTo>
                      <a:pt x="19" y="124"/>
                    </a:lnTo>
                    <a:lnTo>
                      <a:pt x="21" y="126"/>
                    </a:lnTo>
                    <a:lnTo>
                      <a:pt x="25" y="126"/>
                    </a:lnTo>
                    <a:lnTo>
                      <a:pt x="25" y="126"/>
                    </a:lnTo>
                    <a:lnTo>
                      <a:pt x="27" y="124"/>
                    </a:lnTo>
                    <a:lnTo>
                      <a:pt x="32" y="118"/>
                    </a:lnTo>
                    <a:lnTo>
                      <a:pt x="32" y="118"/>
                    </a:lnTo>
                    <a:lnTo>
                      <a:pt x="41" y="124"/>
                    </a:lnTo>
                    <a:lnTo>
                      <a:pt x="52" y="130"/>
                    </a:lnTo>
                    <a:lnTo>
                      <a:pt x="50" y="138"/>
                    </a:lnTo>
                    <a:lnTo>
                      <a:pt x="50" y="138"/>
                    </a:lnTo>
                    <a:lnTo>
                      <a:pt x="48" y="139"/>
                    </a:lnTo>
                    <a:lnTo>
                      <a:pt x="48" y="139"/>
                    </a:lnTo>
                    <a:lnTo>
                      <a:pt x="50" y="142"/>
                    </a:lnTo>
                    <a:lnTo>
                      <a:pt x="52" y="145"/>
                    </a:lnTo>
                    <a:lnTo>
                      <a:pt x="52" y="145"/>
                    </a:lnTo>
                    <a:lnTo>
                      <a:pt x="52" y="145"/>
                    </a:lnTo>
                    <a:lnTo>
                      <a:pt x="62" y="146"/>
                    </a:lnTo>
                    <a:lnTo>
                      <a:pt x="71" y="146"/>
                    </a:lnTo>
                    <a:lnTo>
                      <a:pt x="71" y="146"/>
                    </a:lnTo>
                    <a:lnTo>
                      <a:pt x="81" y="146"/>
                    </a:lnTo>
                    <a:lnTo>
                      <a:pt x="89" y="145"/>
                    </a:lnTo>
                    <a:lnTo>
                      <a:pt x="89" y="145"/>
                    </a:lnTo>
                    <a:lnTo>
                      <a:pt x="89" y="145"/>
                    </a:lnTo>
                    <a:lnTo>
                      <a:pt x="91" y="142"/>
                    </a:lnTo>
                    <a:lnTo>
                      <a:pt x="93" y="139"/>
                    </a:lnTo>
                    <a:lnTo>
                      <a:pt x="93" y="139"/>
                    </a:lnTo>
                    <a:lnTo>
                      <a:pt x="93" y="138"/>
                    </a:lnTo>
                    <a:lnTo>
                      <a:pt x="90" y="130"/>
                    </a:lnTo>
                    <a:lnTo>
                      <a:pt x="90" y="130"/>
                    </a:lnTo>
                    <a:lnTo>
                      <a:pt x="101" y="124"/>
                    </a:lnTo>
                    <a:lnTo>
                      <a:pt x="110" y="118"/>
                    </a:lnTo>
                    <a:lnTo>
                      <a:pt x="116" y="124"/>
                    </a:lnTo>
                    <a:lnTo>
                      <a:pt x="116" y="124"/>
                    </a:lnTo>
                    <a:lnTo>
                      <a:pt x="117" y="126"/>
                    </a:lnTo>
                    <a:lnTo>
                      <a:pt x="117" y="126"/>
                    </a:lnTo>
                    <a:lnTo>
                      <a:pt x="120" y="126"/>
                    </a:lnTo>
                    <a:lnTo>
                      <a:pt x="122" y="124"/>
                    </a:lnTo>
                    <a:lnTo>
                      <a:pt x="122" y="124"/>
                    </a:lnTo>
                    <a:lnTo>
                      <a:pt x="122" y="124"/>
                    </a:lnTo>
                    <a:lnTo>
                      <a:pt x="129" y="118"/>
                    </a:lnTo>
                    <a:lnTo>
                      <a:pt x="135" y="110"/>
                    </a:lnTo>
                    <a:lnTo>
                      <a:pt x="135" y="110"/>
                    </a:lnTo>
                    <a:lnTo>
                      <a:pt x="139" y="101"/>
                    </a:lnTo>
                    <a:lnTo>
                      <a:pt x="141" y="93"/>
                    </a:lnTo>
                    <a:lnTo>
                      <a:pt x="141" y="93"/>
                    </a:lnTo>
                    <a:lnTo>
                      <a:pt x="141" y="93"/>
                    </a:lnTo>
                    <a:lnTo>
                      <a:pt x="141" y="89"/>
                    </a:lnTo>
                    <a:lnTo>
                      <a:pt x="139" y="87"/>
                    </a:lnTo>
                    <a:lnTo>
                      <a:pt x="139" y="87"/>
                    </a:lnTo>
                    <a:lnTo>
                      <a:pt x="137" y="87"/>
                    </a:lnTo>
                    <a:lnTo>
                      <a:pt x="137" y="87"/>
                    </a:lnTo>
                    <a:close/>
                    <a:moveTo>
                      <a:pt x="71" y="110"/>
                    </a:moveTo>
                    <a:lnTo>
                      <a:pt x="71" y="110"/>
                    </a:lnTo>
                    <a:lnTo>
                      <a:pt x="63" y="108"/>
                    </a:lnTo>
                    <a:lnTo>
                      <a:pt x="56" y="107"/>
                    </a:lnTo>
                    <a:lnTo>
                      <a:pt x="51" y="103"/>
                    </a:lnTo>
                    <a:lnTo>
                      <a:pt x="46" y="99"/>
                    </a:lnTo>
                    <a:lnTo>
                      <a:pt x="41" y="93"/>
                    </a:lnTo>
                    <a:lnTo>
                      <a:pt x="37" y="88"/>
                    </a:lnTo>
                    <a:lnTo>
                      <a:pt x="36" y="81"/>
                    </a:lnTo>
                    <a:lnTo>
                      <a:pt x="35" y="73"/>
                    </a:lnTo>
                    <a:lnTo>
                      <a:pt x="35" y="73"/>
                    </a:lnTo>
                    <a:lnTo>
                      <a:pt x="36" y="66"/>
                    </a:lnTo>
                    <a:lnTo>
                      <a:pt x="37" y="60"/>
                    </a:lnTo>
                    <a:lnTo>
                      <a:pt x="41" y="53"/>
                    </a:lnTo>
                    <a:lnTo>
                      <a:pt x="46" y="48"/>
                    </a:lnTo>
                    <a:lnTo>
                      <a:pt x="51" y="44"/>
                    </a:lnTo>
                    <a:lnTo>
                      <a:pt x="56" y="41"/>
                    </a:lnTo>
                    <a:lnTo>
                      <a:pt x="63" y="38"/>
                    </a:lnTo>
                    <a:lnTo>
                      <a:pt x="71" y="38"/>
                    </a:lnTo>
                    <a:lnTo>
                      <a:pt x="71" y="38"/>
                    </a:lnTo>
                    <a:lnTo>
                      <a:pt x="78" y="38"/>
                    </a:lnTo>
                    <a:lnTo>
                      <a:pt x="85" y="41"/>
                    </a:lnTo>
                    <a:lnTo>
                      <a:pt x="91" y="44"/>
                    </a:lnTo>
                    <a:lnTo>
                      <a:pt x="97" y="48"/>
                    </a:lnTo>
                    <a:lnTo>
                      <a:pt x="101" y="53"/>
                    </a:lnTo>
                    <a:lnTo>
                      <a:pt x="104" y="60"/>
                    </a:lnTo>
                    <a:lnTo>
                      <a:pt x="106" y="66"/>
                    </a:lnTo>
                    <a:lnTo>
                      <a:pt x="106" y="73"/>
                    </a:lnTo>
                    <a:lnTo>
                      <a:pt x="106" y="73"/>
                    </a:lnTo>
                    <a:lnTo>
                      <a:pt x="106" y="81"/>
                    </a:lnTo>
                    <a:lnTo>
                      <a:pt x="104" y="88"/>
                    </a:lnTo>
                    <a:lnTo>
                      <a:pt x="101" y="93"/>
                    </a:lnTo>
                    <a:lnTo>
                      <a:pt x="97" y="99"/>
                    </a:lnTo>
                    <a:lnTo>
                      <a:pt x="91" y="103"/>
                    </a:lnTo>
                    <a:lnTo>
                      <a:pt x="85" y="107"/>
                    </a:lnTo>
                    <a:lnTo>
                      <a:pt x="78" y="108"/>
                    </a:lnTo>
                    <a:lnTo>
                      <a:pt x="71" y="110"/>
                    </a:lnTo>
                    <a:lnTo>
                      <a:pt x="71" y="1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32" name="Freeform 162"/>
              <p:cNvSpPr>
                <a:spLocks/>
              </p:cNvSpPr>
              <p:nvPr/>
            </p:nvSpPr>
            <p:spPr bwMode="auto">
              <a:xfrm>
                <a:off x="3119438" y="4373563"/>
                <a:ext cx="55563" cy="55563"/>
              </a:xfrm>
              <a:custGeom>
                <a:avLst/>
                <a:gdLst>
                  <a:gd name="T0" fmla="*/ 35 w 70"/>
                  <a:gd name="T1" fmla="*/ 0 h 70"/>
                  <a:gd name="T2" fmla="*/ 35 w 70"/>
                  <a:gd name="T3" fmla="*/ 0 h 70"/>
                  <a:gd name="T4" fmla="*/ 29 w 70"/>
                  <a:gd name="T5" fmla="*/ 1 h 70"/>
                  <a:gd name="T6" fmla="*/ 22 w 70"/>
                  <a:gd name="T7" fmla="*/ 2 h 70"/>
                  <a:gd name="T8" fmla="*/ 17 w 70"/>
                  <a:gd name="T9" fmla="*/ 7 h 70"/>
                  <a:gd name="T10" fmla="*/ 11 w 70"/>
                  <a:gd name="T11" fmla="*/ 11 h 70"/>
                  <a:gd name="T12" fmla="*/ 7 w 70"/>
                  <a:gd name="T13" fmla="*/ 16 h 70"/>
                  <a:gd name="T14" fmla="*/ 3 w 70"/>
                  <a:gd name="T15" fmla="*/ 21 h 70"/>
                  <a:gd name="T16" fmla="*/ 2 w 70"/>
                  <a:gd name="T17" fmla="*/ 28 h 70"/>
                  <a:gd name="T18" fmla="*/ 0 w 70"/>
                  <a:gd name="T19" fmla="*/ 35 h 70"/>
                  <a:gd name="T20" fmla="*/ 0 w 70"/>
                  <a:gd name="T21" fmla="*/ 35 h 70"/>
                  <a:gd name="T22" fmla="*/ 2 w 70"/>
                  <a:gd name="T23" fmla="*/ 42 h 70"/>
                  <a:gd name="T24" fmla="*/ 3 w 70"/>
                  <a:gd name="T25" fmla="*/ 48 h 70"/>
                  <a:gd name="T26" fmla="*/ 7 w 70"/>
                  <a:gd name="T27" fmla="*/ 55 h 70"/>
                  <a:gd name="T28" fmla="*/ 11 w 70"/>
                  <a:gd name="T29" fmla="*/ 59 h 70"/>
                  <a:gd name="T30" fmla="*/ 17 w 70"/>
                  <a:gd name="T31" fmla="*/ 64 h 70"/>
                  <a:gd name="T32" fmla="*/ 22 w 70"/>
                  <a:gd name="T33" fmla="*/ 67 h 70"/>
                  <a:gd name="T34" fmla="*/ 29 w 70"/>
                  <a:gd name="T35" fmla="*/ 69 h 70"/>
                  <a:gd name="T36" fmla="*/ 35 w 70"/>
                  <a:gd name="T37" fmla="*/ 70 h 70"/>
                  <a:gd name="T38" fmla="*/ 35 w 70"/>
                  <a:gd name="T39" fmla="*/ 70 h 70"/>
                  <a:gd name="T40" fmla="*/ 42 w 70"/>
                  <a:gd name="T41" fmla="*/ 69 h 70"/>
                  <a:gd name="T42" fmla="*/ 49 w 70"/>
                  <a:gd name="T43" fmla="*/ 67 h 70"/>
                  <a:gd name="T44" fmla="*/ 54 w 70"/>
                  <a:gd name="T45" fmla="*/ 64 h 70"/>
                  <a:gd name="T46" fmla="*/ 60 w 70"/>
                  <a:gd name="T47" fmla="*/ 59 h 70"/>
                  <a:gd name="T48" fmla="*/ 64 w 70"/>
                  <a:gd name="T49" fmla="*/ 55 h 70"/>
                  <a:gd name="T50" fmla="*/ 68 w 70"/>
                  <a:gd name="T51" fmla="*/ 48 h 70"/>
                  <a:gd name="T52" fmla="*/ 69 w 70"/>
                  <a:gd name="T53" fmla="*/ 42 h 70"/>
                  <a:gd name="T54" fmla="*/ 70 w 70"/>
                  <a:gd name="T55" fmla="*/ 35 h 70"/>
                  <a:gd name="T56" fmla="*/ 70 w 70"/>
                  <a:gd name="T57" fmla="*/ 35 h 70"/>
                  <a:gd name="T58" fmla="*/ 69 w 70"/>
                  <a:gd name="T59" fmla="*/ 28 h 70"/>
                  <a:gd name="T60" fmla="*/ 68 w 70"/>
                  <a:gd name="T61" fmla="*/ 21 h 70"/>
                  <a:gd name="T62" fmla="*/ 64 w 70"/>
                  <a:gd name="T63" fmla="*/ 16 h 70"/>
                  <a:gd name="T64" fmla="*/ 60 w 70"/>
                  <a:gd name="T65" fmla="*/ 11 h 70"/>
                  <a:gd name="T66" fmla="*/ 54 w 70"/>
                  <a:gd name="T67" fmla="*/ 7 h 70"/>
                  <a:gd name="T68" fmla="*/ 49 w 70"/>
                  <a:gd name="T69" fmla="*/ 2 h 70"/>
                  <a:gd name="T70" fmla="*/ 42 w 70"/>
                  <a:gd name="T71" fmla="*/ 1 h 70"/>
                  <a:gd name="T72" fmla="*/ 35 w 70"/>
                  <a:gd name="T73" fmla="*/ 0 h 70"/>
                  <a:gd name="T74" fmla="*/ 35 w 70"/>
                  <a:gd name="T7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0">
                    <a:moveTo>
                      <a:pt x="35" y="0"/>
                    </a:moveTo>
                    <a:lnTo>
                      <a:pt x="35" y="0"/>
                    </a:lnTo>
                    <a:lnTo>
                      <a:pt x="29" y="1"/>
                    </a:lnTo>
                    <a:lnTo>
                      <a:pt x="22" y="2"/>
                    </a:lnTo>
                    <a:lnTo>
                      <a:pt x="17" y="7"/>
                    </a:lnTo>
                    <a:lnTo>
                      <a:pt x="11" y="11"/>
                    </a:lnTo>
                    <a:lnTo>
                      <a:pt x="7" y="16"/>
                    </a:lnTo>
                    <a:lnTo>
                      <a:pt x="3" y="21"/>
                    </a:lnTo>
                    <a:lnTo>
                      <a:pt x="2" y="28"/>
                    </a:lnTo>
                    <a:lnTo>
                      <a:pt x="0" y="35"/>
                    </a:lnTo>
                    <a:lnTo>
                      <a:pt x="0" y="35"/>
                    </a:lnTo>
                    <a:lnTo>
                      <a:pt x="2" y="42"/>
                    </a:lnTo>
                    <a:lnTo>
                      <a:pt x="3" y="48"/>
                    </a:lnTo>
                    <a:lnTo>
                      <a:pt x="7" y="55"/>
                    </a:lnTo>
                    <a:lnTo>
                      <a:pt x="11" y="59"/>
                    </a:lnTo>
                    <a:lnTo>
                      <a:pt x="17" y="64"/>
                    </a:lnTo>
                    <a:lnTo>
                      <a:pt x="22" y="67"/>
                    </a:lnTo>
                    <a:lnTo>
                      <a:pt x="29" y="69"/>
                    </a:lnTo>
                    <a:lnTo>
                      <a:pt x="35" y="70"/>
                    </a:lnTo>
                    <a:lnTo>
                      <a:pt x="35" y="70"/>
                    </a:lnTo>
                    <a:lnTo>
                      <a:pt x="42" y="69"/>
                    </a:lnTo>
                    <a:lnTo>
                      <a:pt x="49" y="67"/>
                    </a:lnTo>
                    <a:lnTo>
                      <a:pt x="54" y="64"/>
                    </a:lnTo>
                    <a:lnTo>
                      <a:pt x="60" y="59"/>
                    </a:lnTo>
                    <a:lnTo>
                      <a:pt x="64" y="55"/>
                    </a:lnTo>
                    <a:lnTo>
                      <a:pt x="68" y="48"/>
                    </a:lnTo>
                    <a:lnTo>
                      <a:pt x="69" y="42"/>
                    </a:lnTo>
                    <a:lnTo>
                      <a:pt x="70" y="35"/>
                    </a:lnTo>
                    <a:lnTo>
                      <a:pt x="70" y="35"/>
                    </a:lnTo>
                    <a:lnTo>
                      <a:pt x="69" y="28"/>
                    </a:lnTo>
                    <a:lnTo>
                      <a:pt x="68" y="21"/>
                    </a:lnTo>
                    <a:lnTo>
                      <a:pt x="64" y="16"/>
                    </a:lnTo>
                    <a:lnTo>
                      <a:pt x="60" y="11"/>
                    </a:lnTo>
                    <a:lnTo>
                      <a:pt x="54" y="7"/>
                    </a:lnTo>
                    <a:lnTo>
                      <a:pt x="49" y="2"/>
                    </a:lnTo>
                    <a:lnTo>
                      <a:pt x="42" y="1"/>
                    </a:lnTo>
                    <a:lnTo>
                      <a:pt x="35" y="0"/>
                    </a:lnTo>
                    <a:lnTo>
                      <a:pt x="3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33" name="Freeform 163"/>
              <p:cNvSpPr>
                <a:spLocks/>
              </p:cNvSpPr>
              <p:nvPr/>
            </p:nvSpPr>
            <p:spPr bwMode="auto">
              <a:xfrm>
                <a:off x="3279775" y="4294188"/>
                <a:ext cx="26988" cy="26988"/>
              </a:xfrm>
              <a:custGeom>
                <a:avLst/>
                <a:gdLst>
                  <a:gd name="T0" fmla="*/ 16 w 32"/>
                  <a:gd name="T1" fmla="*/ 0 h 32"/>
                  <a:gd name="T2" fmla="*/ 16 w 32"/>
                  <a:gd name="T3" fmla="*/ 0 h 32"/>
                  <a:gd name="T4" fmla="*/ 9 w 32"/>
                  <a:gd name="T5" fmla="*/ 1 h 32"/>
                  <a:gd name="T6" fmla="*/ 4 w 32"/>
                  <a:gd name="T7" fmla="*/ 5 h 32"/>
                  <a:gd name="T8" fmla="*/ 1 w 32"/>
                  <a:gd name="T9" fmla="*/ 11 h 32"/>
                  <a:gd name="T10" fmla="*/ 0 w 32"/>
                  <a:gd name="T11" fmla="*/ 16 h 32"/>
                  <a:gd name="T12" fmla="*/ 0 w 32"/>
                  <a:gd name="T13" fmla="*/ 16 h 32"/>
                  <a:gd name="T14" fmla="*/ 1 w 32"/>
                  <a:gd name="T15" fmla="*/ 23 h 32"/>
                  <a:gd name="T16" fmla="*/ 4 w 32"/>
                  <a:gd name="T17" fmla="*/ 28 h 32"/>
                  <a:gd name="T18" fmla="*/ 9 w 32"/>
                  <a:gd name="T19" fmla="*/ 31 h 32"/>
                  <a:gd name="T20" fmla="*/ 16 w 32"/>
                  <a:gd name="T21" fmla="*/ 32 h 32"/>
                  <a:gd name="T22" fmla="*/ 16 w 32"/>
                  <a:gd name="T23" fmla="*/ 32 h 32"/>
                  <a:gd name="T24" fmla="*/ 22 w 32"/>
                  <a:gd name="T25" fmla="*/ 31 h 32"/>
                  <a:gd name="T26" fmla="*/ 27 w 32"/>
                  <a:gd name="T27" fmla="*/ 28 h 32"/>
                  <a:gd name="T28" fmla="*/ 31 w 32"/>
                  <a:gd name="T29" fmla="*/ 23 h 32"/>
                  <a:gd name="T30" fmla="*/ 32 w 32"/>
                  <a:gd name="T31" fmla="*/ 16 h 32"/>
                  <a:gd name="T32" fmla="*/ 32 w 32"/>
                  <a:gd name="T33" fmla="*/ 16 h 32"/>
                  <a:gd name="T34" fmla="*/ 31 w 32"/>
                  <a:gd name="T35" fmla="*/ 11 h 32"/>
                  <a:gd name="T36" fmla="*/ 27 w 32"/>
                  <a:gd name="T37" fmla="*/ 5 h 32"/>
                  <a:gd name="T38" fmla="*/ 22 w 32"/>
                  <a:gd name="T39" fmla="*/ 1 h 32"/>
                  <a:gd name="T40" fmla="*/ 16 w 32"/>
                  <a:gd name="T41" fmla="*/ 0 h 32"/>
                  <a:gd name="T42" fmla="*/ 16 w 32"/>
                  <a:gd name="T4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2">
                    <a:moveTo>
                      <a:pt x="16" y="0"/>
                    </a:moveTo>
                    <a:lnTo>
                      <a:pt x="16" y="0"/>
                    </a:lnTo>
                    <a:lnTo>
                      <a:pt x="9" y="1"/>
                    </a:lnTo>
                    <a:lnTo>
                      <a:pt x="4" y="5"/>
                    </a:lnTo>
                    <a:lnTo>
                      <a:pt x="1" y="11"/>
                    </a:lnTo>
                    <a:lnTo>
                      <a:pt x="0" y="16"/>
                    </a:lnTo>
                    <a:lnTo>
                      <a:pt x="0" y="16"/>
                    </a:lnTo>
                    <a:lnTo>
                      <a:pt x="1" y="23"/>
                    </a:lnTo>
                    <a:lnTo>
                      <a:pt x="4" y="28"/>
                    </a:lnTo>
                    <a:lnTo>
                      <a:pt x="9" y="31"/>
                    </a:lnTo>
                    <a:lnTo>
                      <a:pt x="16" y="32"/>
                    </a:lnTo>
                    <a:lnTo>
                      <a:pt x="16" y="32"/>
                    </a:lnTo>
                    <a:lnTo>
                      <a:pt x="22" y="31"/>
                    </a:lnTo>
                    <a:lnTo>
                      <a:pt x="27" y="28"/>
                    </a:lnTo>
                    <a:lnTo>
                      <a:pt x="31" y="23"/>
                    </a:lnTo>
                    <a:lnTo>
                      <a:pt x="32" y="16"/>
                    </a:lnTo>
                    <a:lnTo>
                      <a:pt x="32" y="16"/>
                    </a:lnTo>
                    <a:lnTo>
                      <a:pt x="31" y="11"/>
                    </a:lnTo>
                    <a:lnTo>
                      <a:pt x="27" y="5"/>
                    </a:lnTo>
                    <a:lnTo>
                      <a:pt x="22" y="1"/>
                    </a:lnTo>
                    <a:lnTo>
                      <a:pt x="16" y="0"/>
                    </a:lnTo>
                    <a:lnTo>
                      <a:pt x="1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grpSp>
      </p:grpSp>
      <p:grpSp>
        <p:nvGrpSpPr>
          <p:cNvPr id="34" name="file 2.2"/>
          <p:cNvGrpSpPr/>
          <p:nvPr/>
        </p:nvGrpSpPr>
        <p:grpSpPr>
          <a:xfrm>
            <a:off x="979442" y="1910462"/>
            <a:ext cx="411587" cy="411480"/>
            <a:chOff x="7054639" y="4514273"/>
            <a:chExt cx="548640" cy="548640"/>
          </a:xfrm>
        </p:grpSpPr>
        <p:sp>
          <p:nvSpPr>
            <p:cNvPr id="35" name="file 4"/>
            <p:cNvSpPr/>
            <p:nvPr/>
          </p:nvSpPr>
          <p:spPr>
            <a:xfrm>
              <a:off x="7054639" y="4514273"/>
              <a:ext cx="548640" cy="5486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solidFill>
                  <a:srgbClr val="FF0000"/>
                </a:solidFill>
                <a:latin typeface="Arial" pitchFamily="34" charset="0"/>
                <a:ea typeface="ＭＳ Ｐゴシック" pitchFamily="50" charset="-128"/>
                <a:cs typeface="Arial" pitchFamily="34" charset="0"/>
              </a:endParaRPr>
            </a:p>
          </p:txBody>
        </p:sp>
        <p:grpSp>
          <p:nvGrpSpPr>
            <p:cNvPr id="36" name="Group 35"/>
            <p:cNvGrpSpPr/>
            <p:nvPr/>
          </p:nvGrpSpPr>
          <p:grpSpPr>
            <a:xfrm>
              <a:off x="7149474" y="4636683"/>
              <a:ext cx="358970" cy="303822"/>
              <a:chOff x="2927350" y="4090988"/>
              <a:chExt cx="547688" cy="463550"/>
            </a:xfrm>
            <a:solidFill>
              <a:schemeClr val="tx1"/>
            </a:solidFill>
          </p:grpSpPr>
          <p:sp>
            <p:nvSpPr>
              <p:cNvPr id="37" name="Freeform 159"/>
              <p:cNvSpPr>
                <a:spLocks noEditPoints="1"/>
              </p:cNvSpPr>
              <p:nvPr/>
            </p:nvSpPr>
            <p:spPr bwMode="auto">
              <a:xfrm>
                <a:off x="2927350" y="4090988"/>
                <a:ext cx="547688" cy="463550"/>
              </a:xfrm>
              <a:custGeom>
                <a:avLst/>
                <a:gdLst>
                  <a:gd name="T0" fmla="*/ 27 w 690"/>
                  <a:gd name="T1" fmla="*/ 0 h 582"/>
                  <a:gd name="T2" fmla="*/ 7 w 690"/>
                  <a:gd name="T3" fmla="*/ 15 h 582"/>
                  <a:gd name="T4" fmla="*/ 0 w 690"/>
                  <a:gd name="T5" fmla="*/ 550 h 582"/>
                  <a:gd name="T6" fmla="*/ 7 w 690"/>
                  <a:gd name="T7" fmla="*/ 567 h 582"/>
                  <a:gd name="T8" fmla="*/ 27 w 690"/>
                  <a:gd name="T9" fmla="*/ 582 h 582"/>
                  <a:gd name="T10" fmla="*/ 663 w 690"/>
                  <a:gd name="T11" fmla="*/ 582 h 582"/>
                  <a:gd name="T12" fmla="*/ 685 w 690"/>
                  <a:gd name="T13" fmla="*/ 567 h 582"/>
                  <a:gd name="T14" fmla="*/ 690 w 690"/>
                  <a:gd name="T15" fmla="*/ 32 h 582"/>
                  <a:gd name="T16" fmla="*/ 685 w 690"/>
                  <a:gd name="T17" fmla="*/ 15 h 582"/>
                  <a:gd name="T18" fmla="*/ 663 w 690"/>
                  <a:gd name="T19" fmla="*/ 0 h 582"/>
                  <a:gd name="T20" fmla="*/ 232 w 690"/>
                  <a:gd name="T21" fmla="*/ 40 h 582"/>
                  <a:gd name="T22" fmla="*/ 249 w 690"/>
                  <a:gd name="T23" fmla="*/ 48 h 582"/>
                  <a:gd name="T24" fmla="*/ 256 w 690"/>
                  <a:gd name="T25" fmla="*/ 66 h 582"/>
                  <a:gd name="T26" fmla="*/ 252 w 690"/>
                  <a:gd name="T27" fmla="*/ 79 h 582"/>
                  <a:gd name="T28" fmla="*/ 237 w 690"/>
                  <a:gd name="T29" fmla="*/ 89 h 582"/>
                  <a:gd name="T30" fmla="*/ 222 w 690"/>
                  <a:gd name="T31" fmla="*/ 87 h 582"/>
                  <a:gd name="T32" fmla="*/ 209 w 690"/>
                  <a:gd name="T33" fmla="*/ 75 h 582"/>
                  <a:gd name="T34" fmla="*/ 208 w 690"/>
                  <a:gd name="T35" fmla="*/ 60 h 582"/>
                  <a:gd name="T36" fmla="*/ 218 w 690"/>
                  <a:gd name="T37" fmla="*/ 46 h 582"/>
                  <a:gd name="T38" fmla="*/ 232 w 690"/>
                  <a:gd name="T39" fmla="*/ 40 h 582"/>
                  <a:gd name="T40" fmla="*/ 160 w 690"/>
                  <a:gd name="T41" fmla="*/ 43 h 582"/>
                  <a:gd name="T42" fmla="*/ 173 w 690"/>
                  <a:gd name="T43" fmla="*/ 55 h 582"/>
                  <a:gd name="T44" fmla="*/ 174 w 690"/>
                  <a:gd name="T45" fmla="*/ 70 h 582"/>
                  <a:gd name="T46" fmla="*/ 165 w 690"/>
                  <a:gd name="T47" fmla="*/ 86 h 582"/>
                  <a:gd name="T48" fmla="*/ 150 w 690"/>
                  <a:gd name="T49" fmla="*/ 90 h 582"/>
                  <a:gd name="T50" fmla="*/ 133 w 690"/>
                  <a:gd name="T51" fmla="*/ 82 h 582"/>
                  <a:gd name="T52" fmla="*/ 125 w 690"/>
                  <a:gd name="T53" fmla="*/ 66 h 582"/>
                  <a:gd name="T54" fmla="*/ 129 w 690"/>
                  <a:gd name="T55" fmla="*/ 51 h 582"/>
                  <a:gd name="T56" fmla="*/ 146 w 690"/>
                  <a:gd name="T57" fmla="*/ 42 h 582"/>
                  <a:gd name="T58" fmla="*/ 69 w 690"/>
                  <a:gd name="T59" fmla="*/ 40 h 582"/>
                  <a:gd name="T60" fmla="*/ 86 w 690"/>
                  <a:gd name="T61" fmla="*/ 48 h 582"/>
                  <a:gd name="T62" fmla="*/ 93 w 690"/>
                  <a:gd name="T63" fmla="*/ 66 h 582"/>
                  <a:gd name="T64" fmla="*/ 89 w 690"/>
                  <a:gd name="T65" fmla="*/ 79 h 582"/>
                  <a:gd name="T66" fmla="*/ 74 w 690"/>
                  <a:gd name="T67" fmla="*/ 89 h 582"/>
                  <a:gd name="T68" fmla="*/ 59 w 690"/>
                  <a:gd name="T69" fmla="*/ 87 h 582"/>
                  <a:gd name="T70" fmla="*/ 46 w 690"/>
                  <a:gd name="T71" fmla="*/ 75 h 582"/>
                  <a:gd name="T72" fmla="*/ 44 w 690"/>
                  <a:gd name="T73" fmla="*/ 60 h 582"/>
                  <a:gd name="T74" fmla="*/ 55 w 690"/>
                  <a:gd name="T75" fmla="*/ 46 h 582"/>
                  <a:gd name="T76" fmla="*/ 69 w 690"/>
                  <a:gd name="T77" fmla="*/ 40 h 582"/>
                  <a:gd name="T78" fmla="*/ 647 w 690"/>
                  <a:gd name="T79" fmla="*/ 518 h 582"/>
                  <a:gd name="T80" fmla="*/ 630 w 690"/>
                  <a:gd name="T81" fmla="*/ 535 h 582"/>
                  <a:gd name="T82" fmla="*/ 74 w 690"/>
                  <a:gd name="T83" fmla="*/ 538 h 582"/>
                  <a:gd name="T84" fmla="*/ 51 w 690"/>
                  <a:gd name="T85" fmla="*/ 528 h 582"/>
                  <a:gd name="T86" fmla="*/ 42 w 690"/>
                  <a:gd name="T87" fmla="*/ 505 h 582"/>
                  <a:gd name="T88" fmla="*/ 44 w 690"/>
                  <a:gd name="T89" fmla="*/ 172 h 582"/>
                  <a:gd name="T90" fmla="*/ 61 w 690"/>
                  <a:gd name="T91" fmla="*/ 155 h 582"/>
                  <a:gd name="T92" fmla="*/ 616 w 690"/>
                  <a:gd name="T93" fmla="*/ 152 h 582"/>
                  <a:gd name="T94" fmla="*/ 639 w 690"/>
                  <a:gd name="T95" fmla="*/ 162 h 582"/>
                  <a:gd name="T96" fmla="*/ 649 w 690"/>
                  <a:gd name="T97" fmla="*/ 18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0" h="582">
                    <a:moveTo>
                      <a:pt x="658" y="0"/>
                    </a:moveTo>
                    <a:lnTo>
                      <a:pt x="32" y="0"/>
                    </a:lnTo>
                    <a:lnTo>
                      <a:pt x="32" y="0"/>
                    </a:lnTo>
                    <a:lnTo>
                      <a:pt x="27" y="0"/>
                    </a:lnTo>
                    <a:lnTo>
                      <a:pt x="20" y="3"/>
                    </a:lnTo>
                    <a:lnTo>
                      <a:pt x="15" y="5"/>
                    </a:lnTo>
                    <a:lnTo>
                      <a:pt x="9" y="9"/>
                    </a:lnTo>
                    <a:lnTo>
                      <a:pt x="7" y="15"/>
                    </a:lnTo>
                    <a:lnTo>
                      <a:pt x="3" y="20"/>
                    </a:lnTo>
                    <a:lnTo>
                      <a:pt x="1" y="25"/>
                    </a:lnTo>
                    <a:lnTo>
                      <a:pt x="0" y="32"/>
                    </a:lnTo>
                    <a:lnTo>
                      <a:pt x="0" y="550"/>
                    </a:lnTo>
                    <a:lnTo>
                      <a:pt x="0" y="550"/>
                    </a:lnTo>
                    <a:lnTo>
                      <a:pt x="1" y="557"/>
                    </a:lnTo>
                    <a:lnTo>
                      <a:pt x="3" y="562"/>
                    </a:lnTo>
                    <a:lnTo>
                      <a:pt x="7" y="567"/>
                    </a:lnTo>
                    <a:lnTo>
                      <a:pt x="9" y="573"/>
                    </a:lnTo>
                    <a:lnTo>
                      <a:pt x="15" y="577"/>
                    </a:lnTo>
                    <a:lnTo>
                      <a:pt x="20" y="580"/>
                    </a:lnTo>
                    <a:lnTo>
                      <a:pt x="27" y="582"/>
                    </a:lnTo>
                    <a:lnTo>
                      <a:pt x="32" y="582"/>
                    </a:lnTo>
                    <a:lnTo>
                      <a:pt x="658" y="582"/>
                    </a:lnTo>
                    <a:lnTo>
                      <a:pt x="658" y="582"/>
                    </a:lnTo>
                    <a:lnTo>
                      <a:pt x="663" y="582"/>
                    </a:lnTo>
                    <a:lnTo>
                      <a:pt x="670" y="580"/>
                    </a:lnTo>
                    <a:lnTo>
                      <a:pt x="676" y="577"/>
                    </a:lnTo>
                    <a:lnTo>
                      <a:pt x="681" y="573"/>
                    </a:lnTo>
                    <a:lnTo>
                      <a:pt x="685" y="567"/>
                    </a:lnTo>
                    <a:lnTo>
                      <a:pt x="688" y="562"/>
                    </a:lnTo>
                    <a:lnTo>
                      <a:pt x="689" y="557"/>
                    </a:lnTo>
                    <a:lnTo>
                      <a:pt x="690" y="550"/>
                    </a:lnTo>
                    <a:lnTo>
                      <a:pt x="690" y="32"/>
                    </a:lnTo>
                    <a:lnTo>
                      <a:pt x="690" y="32"/>
                    </a:lnTo>
                    <a:lnTo>
                      <a:pt x="689" y="25"/>
                    </a:lnTo>
                    <a:lnTo>
                      <a:pt x="688" y="20"/>
                    </a:lnTo>
                    <a:lnTo>
                      <a:pt x="685" y="15"/>
                    </a:lnTo>
                    <a:lnTo>
                      <a:pt x="681" y="9"/>
                    </a:lnTo>
                    <a:lnTo>
                      <a:pt x="676" y="5"/>
                    </a:lnTo>
                    <a:lnTo>
                      <a:pt x="670" y="3"/>
                    </a:lnTo>
                    <a:lnTo>
                      <a:pt x="663" y="0"/>
                    </a:lnTo>
                    <a:lnTo>
                      <a:pt x="658" y="0"/>
                    </a:lnTo>
                    <a:lnTo>
                      <a:pt x="658" y="0"/>
                    </a:lnTo>
                    <a:close/>
                    <a:moveTo>
                      <a:pt x="232" y="40"/>
                    </a:moveTo>
                    <a:lnTo>
                      <a:pt x="232" y="40"/>
                    </a:lnTo>
                    <a:lnTo>
                      <a:pt x="237" y="42"/>
                    </a:lnTo>
                    <a:lnTo>
                      <a:pt x="241" y="43"/>
                    </a:lnTo>
                    <a:lnTo>
                      <a:pt x="245" y="46"/>
                    </a:lnTo>
                    <a:lnTo>
                      <a:pt x="249" y="48"/>
                    </a:lnTo>
                    <a:lnTo>
                      <a:pt x="252" y="51"/>
                    </a:lnTo>
                    <a:lnTo>
                      <a:pt x="255" y="55"/>
                    </a:lnTo>
                    <a:lnTo>
                      <a:pt x="256" y="60"/>
                    </a:lnTo>
                    <a:lnTo>
                      <a:pt x="256" y="66"/>
                    </a:lnTo>
                    <a:lnTo>
                      <a:pt x="256" y="66"/>
                    </a:lnTo>
                    <a:lnTo>
                      <a:pt x="256" y="70"/>
                    </a:lnTo>
                    <a:lnTo>
                      <a:pt x="255" y="75"/>
                    </a:lnTo>
                    <a:lnTo>
                      <a:pt x="252" y="79"/>
                    </a:lnTo>
                    <a:lnTo>
                      <a:pt x="249" y="82"/>
                    </a:lnTo>
                    <a:lnTo>
                      <a:pt x="245" y="86"/>
                    </a:lnTo>
                    <a:lnTo>
                      <a:pt x="241" y="87"/>
                    </a:lnTo>
                    <a:lnTo>
                      <a:pt x="237" y="89"/>
                    </a:lnTo>
                    <a:lnTo>
                      <a:pt x="232" y="90"/>
                    </a:lnTo>
                    <a:lnTo>
                      <a:pt x="232" y="90"/>
                    </a:lnTo>
                    <a:lnTo>
                      <a:pt x="227" y="89"/>
                    </a:lnTo>
                    <a:lnTo>
                      <a:pt x="222" y="87"/>
                    </a:lnTo>
                    <a:lnTo>
                      <a:pt x="218" y="86"/>
                    </a:lnTo>
                    <a:lnTo>
                      <a:pt x="214" y="82"/>
                    </a:lnTo>
                    <a:lnTo>
                      <a:pt x="212" y="79"/>
                    </a:lnTo>
                    <a:lnTo>
                      <a:pt x="209" y="75"/>
                    </a:lnTo>
                    <a:lnTo>
                      <a:pt x="208" y="70"/>
                    </a:lnTo>
                    <a:lnTo>
                      <a:pt x="208" y="66"/>
                    </a:lnTo>
                    <a:lnTo>
                      <a:pt x="208" y="66"/>
                    </a:lnTo>
                    <a:lnTo>
                      <a:pt x="208" y="60"/>
                    </a:lnTo>
                    <a:lnTo>
                      <a:pt x="209" y="55"/>
                    </a:lnTo>
                    <a:lnTo>
                      <a:pt x="212" y="51"/>
                    </a:lnTo>
                    <a:lnTo>
                      <a:pt x="214" y="48"/>
                    </a:lnTo>
                    <a:lnTo>
                      <a:pt x="218" y="46"/>
                    </a:lnTo>
                    <a:lnTo>
                      <a:pt x="222" y="43"/>
                    </a:lnTo>
                    <a:lnTo>
                      <a:pt x="227" y="42"/>
                    </a:lnTo>
                    <a:lnTo>
                      <a:pt x="232" y="40"/>
                    </a:lnTo>
                    <a:lnTo>
                      <a:pt x="232" y="40"/>
                    </a:lnTo>
                    <a:close/>
                    <a:moveTo>
                      <a:pt x="150" y="40"/>
                    </a:moveTo>
                    <a:lnTo>
                      <a:pt x="150" y="40"/>
                    </a:lnTo>
                    <a:lnTo>
                      <a:pt x="155" y="42"/>
                    </a:lnTo>
                    <a:lnTo>
                      <a:pt x="160" y="43"/>
                    </a:lnTo>
                    <a:lnTo>
                      <a:pt x="165" y="46"/>
                    </a:lnTo>
                    <a:lnTo>
                      <a:pt x="167" y="48"/>
                    </a:lnTo>
                    <a:lnTo>
                      <a:pt x="171" y="51"/>
                    </a:lnTo>
                    <a:lnTo>
                      <a:pt x="173" y="55"/>
                    </a:lnTo>
                    <a:lnTo>
                      <a:pt x="174" y="60"/>
                    </a:lnTo>
                    <a:lnTo>
                      <a:pt x="175" y="66"/>
                    </a:lnTo>
                    <a:lnTo>
                      <a:pt x="175" y="66"/>
                    </a:lnTo>
                    <a:lnTo>
                      <a:pt x="174" y="70"/>
                    </a:lnTo>
                    <a:lnTo>
                      <a:pt x="173" y="75"/>
                    </a:lnTo>
                    <a:lnTo>
                      <a:pt x="171" y="79"/>
                    </a:lnTo>
                    <a:lnTo>
                      <a:pt x="167" y="82"/>
                    </a:lnTo>
                    <a:lnTo>
                      <a:pt x="165" y="86"/>
                    </a:lnTo>
                    <a:lnTo>
                      <a:pt x="160" y="87"/>
                    </a:lnTo>
                    <a:lnTo>
                      <a:pt x="155" y="89"/>
                    </a:lnTo>
                    <a:lnTo>
                      <a:pt x="150" y="90"/>
                    </a:lnTo>
                    <a:lnTo>
                      <a:pt x="150" y="90"/>
                    </a:lnTo>
                    <a:lnTo>
                      <a:pt x="146" y="89"/>
                    </a:lnTo>
                    <a:lnTo>
                      <a:pt x="140" y="87"/>
                    </a:lnTo>
                    <a:lnTo>
                      <a:pt x="136" y="86"/>
                    </a:lnTo>
                    <a:lnTo>
                      <a:pt x="133" y="82"/>
                    </a:lnTo>
                    <a:lnTo>
                      <a:pt x="129" y="79"/>
                    </a:lnTo>
                    <a:lnTo>
                      <a:pt x="128" y="75"/>
                    </a:lnTo>
                    <a:lnTo>
                      <a:pt x="127" y="70"/>
                    </a:lnTo>
                    <a:lnTo>
                      <a:pt x="125" y="66"/>
                    </a:lnTo>
                    <a:lnTo>
                      <a:pt x="125" y="66"/>
                    </a:lnTo>
                    <a:lnTo>
                      <a:pt x="127" y="60"/>
                    </a:lnTo>
                    <a:lnTo>
                      <a:pt x="128" y="55"/>
                    </a:lnTo>
                    <a:lnTo>
                      <a:pt x="129" y="51"/>
                    </a:lnTo>
                    <a:lnTo>
                      <a:pt x="133" y="48"/>
                    </a:lnTo>
                    <a:lnTo>
                      <a:pt x="136" y="46"/>
                    </a:lnTo>
                    <a:lnTo>
                      <a:pt x="140" y="43"/>
                    </a:lnTo>
                    <a:lnTo>
                      <a:pt x="146" y="42"/>
                    </a:lnTo>
                    <a:lnTo>
                      <a:pt x="150" y="40"/>
                    </a:lnTo>
                    <a:lnTo>
                      <a:pt x="150" y="40"/>
                    </a:lnTo>
                    <a:close/>
                    <a:moveTo>
                      <a:pt x="69" y="40"/>
                    </a:moveTo>
                    <a:lnTo>
                      <a:pt x="69" y="40"/>
                    </a:lnTo>
                    <a:lnTo>
                      <a:pt x="74" y="42"/>
                    </a:lnTo>
                    <a:lnTo>
                      <a:pt x="78" y="43"/>
                    </a:lnTo>
                    <a:lnTo>
                      <a:pt x="82" y="46"/>
                    </a:lnTo>
                    <a:lnTo>
                      <a:pt x="86" y="48"/>
                    </a:lnTo>
                    <a:lnTo>
                      <a:pt x="89" y="51"/>
                    </a:lnTo>
                    <a:lnTo>
                      <a:pt x="92" y="55"/>
                    </a:lnTo>
                    <a:lnTo>
                      <a:pt x="93" y="60"/>
                    </a:lnTo>
                    <a:lnTo>
                      <a:pt x="93" y="66"/>
                    </a:lnTo>
                    <a:lnTo>
                      <a:pt x="93" y="66"/>
                    </a:lnTo>
                    <a:lnTo>
                      <a:pt x="93" y="70"/>
                    </a:lnTo>
                    <a:lnTo>
                      <a:pt x="92" y="75"/>
                    </a:lnTo>
                    <a:lnTo>
                      <a:pt x="89" y="79"/>
                    </a:lnTo>
                    <a:lnTo>
                      <a:pt x="86" y="82"/>
                    </a:lnTo>
                    <a:lnTo>
                      <a:pt x="82" y="86"/>
                    </a:lnTo>
                    <a:lnTo>
                      <a:pt x="78" y="87"/>
                    </a:lnTo>
                    <a:lnTo>
                      <a:pt x="74" y="89"/>
                    </a:lnTo>
                    <a:lnTo>
                      <a:pt x="69" y="90"/>
                    </a:lnTo>
                    <a:lnTo>
                      <a:pt x="69" y="90"/>
                    </a:lnTo>
                    <a:lnTo>
                      <a:pt x="63" y="89"/>
                    </a:lnTo>
                    <a:lnTo>
                      <a:pt x="59" y="87"/>
                    </a:lnTo>
                    <a:lnTo>
                      <a:pt x="55" y="86"/>
                    </a:lnTo>
                    <a:lnTo>
                      <a:pt x="51" y="82"/>
                    </a:lnTo>
                    <a:lnTo>
                      <a:pt x="49" y="79"/>
                    </a:lnTo>
                    <a:lnTo>
                      <a:pt x="46" y="75"/>
                    </a:lnTo>
                    <a:lnTo>
                      <a:pt x="44" y="70"/>
                    </a:lnTo>
                    <a:lnTo>
                      <a:pt x="44" y="66"/>
                    </a:lnTo>
                    <a:lnTo>
                      <a:pt x="44" y="66"/>
                    </a:lnTo>
                    <a:lnTo>
                      <a:pt x="44" y="60"/>
                    </a:lnTo>
                    <a:lnTo>
                      <a:pt x="46" y="55"/>
                    </a:lnTo>
                    <a:lnTo>
                      <a:pt x="49" y="51"/>
                    </a:lnTo>
                    <a:lnTo>
                      <a:pt x="51" y="48"/>
                    </a:lnTo>
                    <a:lnTo>
                      <a:pt x="55" y="46"/>
                    </a:lnTo>
                    <a:lnTo>
                      <a:pt x="59" y="43"/>
                    </a:lnTo>
                    <a:lnTo>
                      <a:pt x="63" y="42"/>
                    </a:lnTo>
                    <a:lnTo>
                      <a:pt x="69" y="40"/>
                    </a:lnTo>
                    <a:lnTo>
                      <a:pt x="69" y="40"/>
                    </a:lnTo>
                    <a:close/>
                    <a:moveTo>
                      <a:pt x="649" y="505"/>
                    </a:moveTo>
                    <a:lnTo>
                      <a:pt x="649" y="505"/>
                    </a:lnTo>
                    <a:lnTo>
                      <a:pt x="649" y="511"/>
                    </a:lnTo>
                    <a:lnTo>
                      <a:pt x="647" y="518"/>
                    </a:lnTo>
                    <a:lnTo>
                      <a:pt x="643" y="523"/>
                    </a:lnTo>
                    <a:lnTo>
                      <a:pt x="639" y="528"/>
                    </a:lnTo>
                    <a:lnTo>
                      <a:pt x="635" y="532"/>
                    </a:lnTo>
                    <a:lnTo>
                      <a:pt x="630" y="535"/>
                    </a:lnTo>
                    <a:lnTo>
                      <a:pt x="623" y="536"/>
                    </a:lnTo>
                    <a:lnTo>
                      <a:pt x="616" y="538"/>
                    </a:lnTo>
                    <a:lnTo>
                      <a:pt x="74" y="538"/>
                    </a:lnTo>
                    <a:lnTo>
                      <a:pt x="74" y="538"/>
                    </a:lnTo>
                    <a:lnTo>
                      <a:pt x="67" y="536"/>
                    </a:lnTo>
                    <a:lnTo>
                      <a:pt x="61" y="535"/>
                    </a:lnTo>
                    <a:lnTo>
                      <a:pt x="55" y="532"/>
                    </a:lnTo>
                    <a:lnTo>
                      <a:pt x="51" y="528"/>
                    </a:lnTo>
                    <a:lnTo>
                      <a:pt x="47" y="523"/>
                    </a:lnTo>
                    <a:lnTo>
                      <a:pt x="44" y="518"/>
                    </a:lnTo>
                    <a:lnTo>
                      <a:pt x="42" y="511"/>
                    </a:lnTo>
                    <a:lnTo>
                      <a:pt x="42" y="505"/>
                    </a:lnTo>
                    <a:lnTo>
                      <a:pt x="42" y="185"/>
                    </a:lnTo>
                    <a:lnTo>
                      <a:pt x="42" y="185"/>
                    </a:lnTo>
                    <a:lnTo>
                      <a:pt x="42" y="179"/>
                    </a:lnTo>
                    <a:lnTo>
                      <a:pt x="44" y="172"/>
                    </a:lnTo>
                    <a:lnTo>
                      <a:pt x="47" y="167"/>
                    </a:lnTo>
                    <a:lnTo>
                      <a:pt x="51" y="162"/>
                    </a:lnTo>
                    <a:lnTo>
                      <a:pt x="55" y="158"/>
                    </a:lnTo>
                    <a:lnTo>
                      <a:pt x="61" y="155"/>
                    </a:lnTo>
                    <a:lnTo>
                      <a:pt x="67" y="154"/>
                    </a:lnTo>
                    <a:lnTo>
                      <a:pt x="74" y="152"/>
                    </a:lnTo>
                    <a:lnTo>
                      <a:pt x="616" y="152"/>
                    </a:lnTo>
                    <a:lnTo>
                      <a:pt x="616" y="152"/>
                    </a:lnTo>
                    <a:lnTo>
                      <a:pt x="623" y="154"/>
                    </a:lnTo>
                    <a:lnTo>
                      <a:pt x="630" y="155"/>
                    </a:lnTo>
                    <a:lnTo>
                      <a:pt x="635" y="158"/>
                    </a:lnTo>
                    <a:lnTo>
                      <a:pt x="639" y="162"/>
                    </a:lnTo>
                    <a:lnTo>
                      <a:pt x="643" y="167"/>
                    </a:lnTo>
                    <a:lnTo>
                      <a:pt x="647" y="172"/>
                    </a:lnTo>
                    <a:lnTo>
                      <a:pt x="649" y="179"/>
                    </a:lnTo>
                    <a:lnTo>
                      <a:pt x="649" y="185"/>
                    </a:lnTo>
                    <a:lnTo>
                      <a:pt x="649" y="5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38" name="Freeform 160"/>
              <p:cNvSpPr>
                <a:spLocks noEditPoints="1"/>
              </p:cNvSpPr>
              <p:nvPr/>
            </p:nvSpPr>
            <p:spPr bwMode="auto">
              <a:xfrm>
                <a:off x="3046413" y="4298950"/>
                <a:ext cx="201613" cy="206375"/>
              </a:xfrm>
              <a:custGeom>
                <a:avLst/>
                <a:gdLst>
                  <a:gd name="T0" fmla="*/ 252 w 253"/>
                  <a:gd name="T1" fmla="*/ 103 h 262"/>
                  <a:gd name="T2" fmla="*/ 253 w 253"/>
                  <a:gd name="T3" fmla="*/ 97 h 262"/>
                  <a:gd name="T4" fmla="*/ 230 w 253"/>
                  <a:gd name="T5" fmla="*/ 51 h 262"/>
                  <a:gd name="T6" fmla="*/ 217 w 253"/>
                  <a:gd name="T7" fmla="*/ 38 h 262"/>
                  <a:gd name="T8" fmla="*/ 209 w 253"/>
                  <a:gd name="T9" fmla="*/ 38 h 262"/>
                  <a:gd name="T10" fmla="*/ 191 w 253"/>
                  <a:gd name="T11" fmla="*/ 40 h 262"/>
                  <a:gd name="T12" fmla="*/ 166 w 253"/>
                  <a:gd name="T13" fmla="*/ 18 h 262"/>
                  <a:gd name="T14" fmla="*/ 166 w 253"/>
                  <a:gd name="T15" fmla="*/ 11 h 262"/>
                  <a:gd name="T16" fmla="*/ 160 w 253"/>
                  <a:gd name="T17" fmla="*/ 4 h 262"/>
                  <a:gd name="T18" fmla="*/ 126 w 253"/>
                  <a:gd name="T19" fmla="*/ 0 h 262"/>
                  <a:gd name="T20" fmla="*/ 91 w 253"/>
                  <a:gd name="T21" fmla="*/ 5 h 262"/>
                  <a:gd name="T22" fmla="*/ 87 w 253"/>
                  <a:gd name="T23" fmla="*/ 14 h 262"/>
                  <a:gd name="T24" fmla="*/ 81 w 253"/>
                  <a:gd name="T25" fmla="*/ 30 h 262"/>
                  <a:gd name="T26" fmla="*/ 47 w 253"/>
                  <a:gd name="T27" fmla="*/ 40 h 262"/>
                  <a:gd name="T28" fmla="*/ 41 w 253"/>
                  <a:gd name="T29" fmla="*/ 36 h 262"/>
                  <a:gd name="T30" fmla="*/ 33 w 253"/>
                  <a:gd name="T31" fmla="*/ 39 h 262"/>
                  <a:gd name="T32" fmla="*/ 13 w 253"/>
                  <a:gd name="T33" fmla="*/ 66 h 262"/>
                  <a:gd name="T34" fmla="*/ 1 w 253"/>
                  <a:gd name="T35" fmla="*/ 97 h 262"/>
                  <a:gd name="T36" fmla="*/ 5 w 253"/>
                  <a:gd name="T37" fmla="*/ 107 h 262"/>
                  <a:gd name="T38" fmla="*/ 17 w 253"/>
                  <a:gd name="T39" fmla="*/ 109 h 262"/>
                  <a:gd name="T40" fmla="*/ 16 w 253"/>
                  <a:gd name="T41" fmla="*/ 142 h 262"/>
                  <a:gd name="T42" fmla="*/ 5 w 253"/>
                  <a:gd name="T43" fmla="*/ 155 h 262"/>
                  <a:gd name="T44" fmla="*/ 0 w 253"/>
                  <a:gd name="T45" fmla="*/ 163 h 262"/>
                  <a:gd name="T46" fmla="*/ 6 w 253"/>
                  <a:gd name="T47" fmla="*/ 181 h 262"/>
                  <a:gd name="T48" fmla="*/ 33 w 253"/>
                  <a:gd name="T49" fmla="*/ 223 h 262"/>
                  <a:gd name="T50" fmla="*/ 39 w 253"/>
                  <a:gd name="T51" fmla="*/ 225 h 262"/>
                  <a:gd name="T52" fmla="*/ 47 w 253"/>
                  <a:gd name="T53" fmla="*/ 221 h 262"/>
                  <a:gd name="T54" fmla="*/ 71 w 253"/>
                  <a:gd name="T55" fmla="*/ 227 h 262"/>
                  <a:gd name="T56" fmla="*/ 87 w 253"/>
                  <a:gd name="T57" fmla="*/ 245 h 262"/>
                  <a:gd name="T58" fmla="*/ 89 w 253"/>
                  <a:gd name="T59" fmla="*/ 254 h 262"/>
                  <a:gd name="T60" fmla="*/ 94 w 253"/>
                  <a:gd name="T61" fmla="*/ 258 h 262"/>
                  <a:gd name="T62" fmla="*/ 144 w 253"/>
                  <a:gd name="T63" fmla="*/ 260 h 262"/>
                  <a:gd name="T64" fmla="*/ 163 w 253"/>
                  <a:gd name="T65" fmla="*/ 256 h 262"/>
                  <a:gd name="T66" fmla="*/ 166 w 253"/>
                  <a:gd name="T67" fmla="*/ 248 h 262"/>
                  <a:gd name="T68" fmla="*/ 172 w 253"/>
                  <a:gd name="T69" fmla="*/ 232 h 262"/>
                  <a:gd name="T70" fmla="*/ 206 w 253"/>
                  <a:gd name="T71" fmla="*/ 221 h 262"/>
                  <a:gd name="T72" fmla="*/ 211 w 253"/>
                  <a:gd name="T73" fmla="*/ 225 h 262"/>
                  <a:gd name="T74" fmla="*/ 219 w 253"/>
                  <a:gd name="T75" fmla="*/ 223 h 262"/>
                  <a:gd name="T76" fmla="*/ 240 w 253"/>
                  <a:gd name="T77" fmla="*/ 197 h 262"/>
                  <a:gd name="T78" fmla="*/ 253 w 253"/>
                  <a:gd name="T79" fmla="*/ 166 h 262"/>
                  <a:gd name="T80" fmla="*/ 248 w 253"/>
                  <a:gd name="T81" fmla="*/ 155 h 262"/>
                  <a:gd name="T82" fmla="*/ 236 w 253"/>
                  <a:gd name="T83" fmla="*/ 152 h 262"/>
                  <a:gd name="T84" fmla="*/ 237 w 253"/>
                  <a:gd name="T85" fmla="*/ 120 h 262"/>
                  <a:gd name="T86" fmla="*/ 248 w 253"/>
                  <a:gd name="T87" fmla="*/ 107 h 262"/>
                  <a:gd name="T88" fmla="*/ 114 w 253"/>
                  <a:gd name="T89" fmla="*/ 191 h 262"/>
                  <a:gd name="T90" fmla="*/ 75 w 253"/>
                  <a:gd name="T91" fmla="*/ 166 h 262"/>
                  <a:gd name="T92" fmla="*/ 64 w 253"/>
                  <a:gd name="T93" fmla="*/ 131 h 262"/>
                  <a:gd name="T94" fmla="*/ 83 w 253"/>
                  <a:gd name="T95" fmla="*/ 88 h 262"/>
                  <a:gd name="T96" fmla="*/ 126 w 253"/>
                  <a:gd name="T97" fmla="*/ 70 h 262"/>
                  <a:gd name="T98" fmla="*/ 161 w 253"/>
                  <a:gd name="T99" fmla="*/ 80 h 262"/>
                  <a:gd name="T100" fmla="*/ 187 w 253"/>
                  <a:gd name="T101" fmla="*/ 119 h 262"/>
                  <a:gd name="T102" fmla="*/ 183 w 253"/>
                  <a:gd name="T103" fmla="*/ 155 h 262"/>
                  <a:gd name="T104" fmla="*/ 151 w 253"/>
                  <a:gd name="T105" fmla="*/ 18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3" h="262">
                    <a:moveTo>
                      <a:pt x="248" y="107"/>
                    </a:moveTo>
                    <a:lnTo>
                      <a:pt x="248" y="107"/>
                    </a:lnTo>
                    <a:lnTo>
                      <a:pt x="250" y="105"/>
                    </a:lnTo>
                    <a:lnTo>
                      <a:pt x="252" y="103"/>
                    </a:lnTo>
                    <a:lnTo>
                      <a:pt x="253" y="100"/>
                    </a:lnTo>
                    <a:lnTo>
                      <a:pt x="253" y="97"/>
                    </a:lnTo>
                    <a:lnTo>
                      <a:pt x="253" y="97"/>
                    </a:lnTo>
                    <a:lnTo>
                      <a:pt x="253" y="97"/>
                    </a:lnTo>
                    <a:lnTo>
                      <a:pt x="246" y="81"/>
                    </a:lnTo>
                    <a:lnTo>
                      <a:pt x="240" y="66"/>
                    </a:lnTo>
                    <a:lnTo>
                      <a:pt x="240" y="66"/>
                    </a:lnTo>
                    <a:lnTo>
                      <a:pt x="230" y="51"/>
                    </a:lnTo>
                    <a:lnTo>
                      <a:pt x="219" y="39"/>
                    </a:lnTo>
                    <a:lnTo>
                      <a:pt x="219" y="39"/>
                    </a:lnTo>
                    <a:lnTo>
                      <a:pt x="219" y="39"/>
                    </a:lnTo>
                    <a:lnTo>
                      <a:pt x="217" y="38"/>
                    </a:lnTo>
                    <a:lnTo>
                      <a:pt x="214" y="36"/>
                    </a:lnTo>
                    <a:lnTo>
                      <a:pt x="211" y="36"/>
                    </a:lnTo>
                    <a:lnTo>
                      <a:pt x="209" y="38"/>
                    </a:lnTo>
                    <a:lnTo>
                      <a:pt x="209" y="38"/>
                    </a:lnTo>
                    <a:lnTo>
                      <a:pt x="206" y="40"/>
                    </a:lnTo>
                    <a:lnTo>
                      <a:pt x="199" y="47"/>
                    </a:lnTo>
                    <a:lnTo>
                      <a:pt x="199" y="47"/>
                    </a:lnTo>
                    <a:lnTo>
                      <a:pt x="191" y="40"/>
                    </a:lnTo>
                    <a:lnTo>
                      <a:pt x="182" y="35"/>
                    </a:lnTo>
                    <a:lnTo>
                      <a:pt x="172" y="30"/>
                    </a:lnTo>
                    <a:lnTo>
                      <a:pt x="163" y="26"/>
                    </a:lnTo>
                    <a:lnTo>
                      <a:pt x="166" y="18"/>
                    </a:lnTo>
                    <a:lnTo>
                      <a:pt x="166" y="18"/>
                    </a:lnTo>
                    <a:lnTo>
                      <a:pt x="166" y="14"/>
                    </a:lnTo>
                    <a:lnTo>
                      <a:pt x="166" y="14"/>
                    </a:lnTo>
                    <a:lnTo>
                      <a:pt x="166" y="11"/>
                    </a:lnTo>
                    <a:lnTo>
                      <a:pt x="164" y="8"/>
                    </a:lnTo>
                    <a:lnTo>
                      <a:pt x="163" y="5"/>
                    </a:lnTo>
                    <a:lnTo>
                      <a:pt x="160" y="4"/>
                    </a:lnTo>
                    <a:lnTo>
                      <a:pt x="160" y="4"/>
                    </a:lnTo>
                    <a:lnTo>
                      <a:pt x="160" y="4"/>
                    </a:lnTo>
                    <a:lnTo>
                      <a:pt x="144" y="1"/>
                    </a:lnTo>
                    <a:lnTo>
                      <a:pt x="126" y="0"/>
                    </a:lnTo>
                    <a:lnTo>
                      <a:pt x="126" y="0"/>
                    </a:lnTo>
                    <a:lnTo>
                      <a:pt x="110" y="1"/>
                    </a:lnTo>
                    <a:lnTo>
                      <a:pt x="93" y="4"/>
                    </a:lnTo>
                    <a:lnTo>
                      <a:pt x="93" y="4"/>
                    </a:lnTo>
                    <a:lnTo>
                      <a:pt x="91" y="5"/>
                    </a:lnTo>
                    <a:lnTo>
                      <a:pt x="89" y="8"/>
                    </a:lnTo>
                    <a:lnTo>
                      <a:pt x="87" y="11"/>
                    </a:lnTo>
                    <a:lnTo>
                      <a:pt x="87" y="14"/>
                    </a:lnTo>
                    <a:lnTo>
                      <a:pt x="87" y="14"/>
                    </a:lnTo>
                    <a:lnTo>
                      <a:pt x="87" y="18"/>
                    </a:lnTo>
                    <a:lnTo>
                      <a:pt x="91" y="26"/>
                    </a:lnTo>
                    <a:lnTo>
                      <a:pt x="91" y="26"/>
                    </a:lnTo>
                    <a:lnTo>
                      <a:pt x="81" y="30"/>
                    </a:lnTo>
                    <a:lnTo>
                      <a:pt x="71" y="35"/>
                    </a:lnTo>
                    <a:lnTo>
                      <a:pt x="62" y="40"/>
                    </a:lnTo>
                    <a:lnTo>
                      <a:pt x="54" y="47"/>
                    </a:lnTo>
                    <a:lnTo>
                      <a:pt x="47" y="40"/>
                    </a:lnTo>
                    <a:lnTo>
                      <a:pt x="47" y="40"/>
                    </a:lnTo>
                    <a:lnTo>
                      <a:pt x="44" y="38"/>
                    </a:lnTo>
                    <a:lnTo>
                      <a:pt x="44" y="38"/>
                    </a:lnTo>
                    <a:lnTo>
                      <a:pt x="41" y="36"/>
                    </a:lnTo>
                    <a:lnTo>
                      <a:pt x="39" y="36"/>
                    </a:lnTo>
                    <a:lnTo>
                      <a:pt x="36" y="38"/>
                    </a:lnTo>
                    <a:lnTo>
                      <a:pt x="33" y="39"/>
                    </a:lnTo>
                    <a:lnTo>
                      <a:pt x="33" y="39"/>
                    </a:lnTo>
                    <a:lnTo>
                      <a:pt x="33" y="39"/>
                    </a:lnTo>
                    <a:lnTo>
                      <a:pt x="23" y="51"/>
                    </a:lnTo>
                    <a:lnTo>
                      <a:pt x="13" y="66"/>
                    </a:lnTo>
                    <a:lnTo>
                      <a:pt x="13" y="66"/>
                    </a:lnTo>
                    <a:lnTo>
                      <a:pt x="6" y="81"/>
                    </a:lnTo>
                    <a:lnTo>
                      <a:pt x="1" y="97"/>
                    </a:lnTo>
                    <a:lnTo>
                      <a:pt x="1" y="97"/>
                    </a:lnTo>
                    <a:lnTo>
                      <a:pt x="1" y="97"/>
                    </a:lnTo>
                    <a:lnTo>
                      <a:pt x="0" y="100"/>
                    </a:lnTo>
                    <a:lnTo>
                      <a:pt x="1" y="103"/>
                    </a:lnTo>
                    <a:lnTo>
                      <a:pt x="2" y="105"/>
                    </a:lnTo>
                    <a:lnTo>
                      <a:pt x="5" y="107"/>
                    </a:lnTo>
                    <a:lnTo>
                      <a:pt x="5" y="107"/>
                    </a:lnTo>
                    <a:lnTo>
                      <a:pt x="9" y="108"/>
                    </a:lnTo>
                    <a:lnTo>
                      <a:pt x="17" y="109"/>
                    </a:lnTo>
                    <a:lnTo>
                      <a:pt x="17" y="109"/>
                    </a:lnTo>
                    <a:lnTo>
                      <a:pt x="16" y="120"/>
                    </a:lnTo>
                    <a:lnTo>
                      <a:pt x="16" y="131"/>
                    </a:lnTo>
                    <a:lnTo>
                      <a:pt x="16" y="131"/>
                    </a:lnTo>
                    <a:lnTo>
                      <a:pt x="16" y="142"/>
                    </a:lnTo>
                    <a:lnTo>
                      <a:pt x="17" y="152"/>
                    </a:lnTo>
                    <a:lnTo>
                      <a:pt x="9" y="154"/>
                    </a:lnTo>
                    <a:lnTo>
                      <a:pt x="9" y="154"/>
                    </a:lnTo>
                    <a:lnTo>
                      <a:pt x="5" y="155"/>
                    </a:lnTo>
                    <a:lnTo>
                      <a:pt x="5" y="155"/>
                    </a:lnTo>
                    <a:lnTo>
                      <a:pt x="2" y="158"/>
                    </a:lnTo>
                    <a:lnTo>
                      <a:pt x="1" y="160"/>
                    </a:lnTo>
                    <a:lnTo>
                      <a:pt x="0" y="163"/>
                    </a:lnTo>
                    <a:lnTo>
                      <a:pt x="1" y="166"/>
                    </a:lnTo>
                    <a:lnTo>
                      <a:pt x="1" y="166"/>
                    </a:lnTo>
                    <a:lnTo>
                      <a:pt x="1" y="166"/>
                    </a:lnTo>
                    <a:lnTo>
                      <a:pt x="6" y="181"/>
                    </a:lnTo>
                    <a:lnTo>
                      <a:pt x="13" y="197"/>
                    </a:lnTo>
                    <a:lnTo>
                      <a:pt x="13" y="197"/>
                    </a:lnTo>
                    <a:lnTo>
                      <a:pt x="23" y="210"/>
                    </a:lnTo>
                    <a:lnTo>
                      <a:pt x="33" y="223"/>
                    </a:lnTo>
                    <a:lnTo>
                      <a:pt x="33" y="223"/>
                    </a:lnTo>
                    <a:lnTo>
                      <a:pt x="33" y="223"/>
                    </a:lnTo>
                    <a:lnTo>
                      <a:pt x="36" y="224"/>
                    </a:lnTo>
                    <a:lnTo>
                      <a:pt x="39" y="225"/>
                    </a:lnTo>
                    <a:lnTo>
                      <a:pt x="41" y="225"/>
                    </a:lnTo>
                    <a:lnTo>
                      <a:pt x="44" y="224"/>
                    </a:lnTo>
                    <a:lnTo>
                      <a:pt x="44" y="224"/>
                    </a:lnTo>
                    <a:lnTo>
                      <a:pt x="47" y="221"/>
                    </a:lnTo>
                    <a:lnTo>
                      <a:pt x="54" y="214"/>
                    </a:lnTo>
                    <a:lnTo>
                      <a:pt x="54" y="214"/>
                    </a:lnTo>
                    <a:lnTo>
                      <a:pt x="62" y="221"/>
                    </a:lnTo>
                    <a:lnTo>
                      <a:pt x="71" y="227"/>
                    </a:lnTo>
                    <a:lnTo>
                      <a:pt x="81" y="232"/>
                    </a:lnTo>
                    <a:lnTo>
                      <a:pt x="91" y="236"/>
                    </a:lnTo>
                    <a:lnTo>
                      <a:pt x="87" y="245"/>
                    </a:lnTo>
                    <a:lnTo>
                      <a:pt x="87" y="245"/>
                    </a:lnTo>
                    <a:lnTo>
                      <a:pt x="87" y="248"/>
                    </a:lnTo>
                    <a:lnTo>
                      <a:pt x="87" y="248"/>
                    </a:lnTo>
                    <a:lnTo>
                      <a:pt x="87" y="252"/>
                    </a:lnTo>
                    <a:lnTo>
                      <a:pt x="89" y="254"/>
                    </a:lnTo>
                    <a:lnTo>
                      <a:pt x="91" y="256"/>
                    </a:lnTo>
                    <a:lnTo>
                      <a:pt x="94" y="258"/>
                    </a:lnTo>
                    <a:lnTo>
                      <a:pt x="94" y="258"/>
                    </a:lnTo>
                    <a:lnTo>
                      <a:pt x="94" y="258"/>
                    </a:lnTo>
                    <a:lnTo>
                      <a:pt x="110" y="260"/>
                    </a:lnTo>
                    <a:lnTo>
                      <a:pt x="126" y="262"/>
                    </a:lnTo>
                    <a:lnTo>
                      <a:pt x="126" y="262"/>
                    </a:lnTo>
                    <a:lnTo>
                      <a:pt x="144" y="260"/>
                    </a:lnTo>
                    <a:lnTo>
                      <a:pt x="160" y="258"/>
                    </a:lnTo>
                    <a:lnTo>
                      <a:pt x="160" y="258"/>
                    </a:lnTo>
                    <a:lnTo>
                      <a:pt x="160" y="258"/>
                    </a:lnTo>
                    <a:lnTo>
                      <a:pt x="163" y="256"/>
                    </a:lnTo>
                    <a:lnTo>
                      <a:pt x="164" y="254"/>
                    </a:lnTo>
                    <a:lnTo>
                      <a:pt x="166" y="252"/>
                    </a:lnTo>
                    <a:lnTo>
                      <a:pt x="166" y="248"/>
                    </a:lnTo>
                    <a:lnTo>
                      <a:pt x="166" y="248"/>
                    </a:lnTo>
                    <a:lnTo>
                      <a:pt x="166" y="245"/>
                    </a:lnTo>
                    <a:lnTo>
                      <a:pt x="163" y="236"/>
                    </a:lnTo>
                    <a:lnTo>
                      <a:pt x="163" y="236"/>
                    </a:lnTo>
                    <a:lnTo>
                      <a:pt x="172" y="232"/>
                    </a:lnTo>
                    <a:lnTo>
                      <a:pt x="182" y="227"/>
                    </a:lnTo>
                    <a:lnTo>
                      <a:pt x="191" y="221"/>
                    </a:lnTo>
                    <a:lnTo>
                      <a:pt x="199" y="214"/>
                    </a:lnTo>
                    <a:lnTo>
                      <a:pt x="206" y="221"/>
                    </a:lnTo>
                    <a:lnTo>
                      <a:pt x="206" y="221"/>
                    </a:lnTo>
                    <a:lnTo>
                      <a:pt x="209" y="224"/>
                    </a:lnTo>
                    <a:lnTo>
                      <a:pt x="209" y="224"/>
                    </a:lnTo>
                    <a:lnTo>
                      <a:pt x="211" y="225"/>
                    </a:lnTo>
                    <a:lnTo>
                      <a:pt x="214" y="225"/>
                    </a:lnTo>
                    <a:lnTo>
                      <a:pt x="217" y="224"/>
                    </a:lnTo>
                    <a:lnTo>
                      <a:pt x="219" y="223"/>
                    </a:lnTo>
                    <a:lnTo>
                      <a:pt x="219" y="223"/>
                    </a:lnTo>
                    <a:lnTo>
                      <a:pt x="219" y="223"/>
                    </a:lnTo>
                    <a:lnTo>
                      <a:pt x="230" y="210"/>
                    </a:lnTo>
                    <a:lnTo>
                      <a:pt x="240" y="197"/>
                    </a:lnTo>
                    <a:lnTo>
                      <a:pt x="240" y="197"/>
                    </a:lnTo>
                    <a:lnTo>
                      <a:pt x="246" y="181"/>
                    </a:lnTo>
                    <a:lnTo>
                      <a:pt x="253" y="166"/>
                    </a:lnTo>
                    <a:lnTo>
                      <a:pt x="253" y="166"/>
                    </a:lnTo>
                    <a:lnTo>
                      <a:pt x="253" y="166"/>
                    </a:lnTo>
                    <a:lnTo>
                      <a:pt x="253" y="163"/>
                    </a:lnTo>
                    <a:lnTo>
                      <a:pt x="252" y="160"/>
                    </a:lnTo>
                    <a:lnTo>
                      <a:pt x="250" y="158"/>
                    </a:lnTo>
                    <a:lnTo>
                      <a:pt x="248" y="155"/>
                    </a:lnTo>
                    <a:lnTo>
                      <a:pt x="248" y="155"/>
                    </a:lnTo>
                    <a:lnTo>
                      <a:pt x="245" y="154"/>
                    </a:lnTo>
                    <a:lnTo>
                      <a:pt x="236" y="152"/>
                    </a:lnTo>
                    <a:lnTo>
                      <a:pt x="236" y="152"/>
                    </a:lnTo>
                    <a:lnTo>
                      <a:pt x="237" y="142"/>
                    </a:lnTo>
                    <a:lnTo>
                      <a:pt x="237" y="131"/>
                    </a:lnTo>
                    <a:lnTo>
                      <a:pt x="237" y="131"/>
                    </a:lnTo>
                    <a:lnTo>
                      <a:pt x="237" y="120"/>
                    </a:lnTo>
                    <a:lnTo>
                      <a:pt x="236" y="109"/>
                    </a:lnTo>
                    <a:lnTo>
                      <a:pt x="245" y="108"/>
                    </a:lnTo>
                    <a:lnTo>
                      <a:pt x="245" y="108"/>
                    </a:lnTo>
                    <a:lnTo>
                      <a:pt x="248" y="107"/>
                    </a:lnTo>
                    <a:lnTo>
                      <a:pt x="248" y="107"/>
                    </a:lnTo>
                    <a:close/>
                    <a:moveTo>
                      <a:pt x="126" y="193"/>
                    </a:moveTo>
                    <a:lnTo>
                      <a:pt x="126" y="193"/>
                    </a:lnTo>
                    <a:lnTo>
                      <a:pt x="114" y="191"/>
                    </a:lnTo>
                    <a:lnTo>
                      <a:pt x="102" y="187"/>
                    </a:lnTo>
                    <a:lnTo>
                      <a:pt x="93" y="182"/>
                    </a:lnTo>
                    <a:lnTo>
                      <a:pt x="83" y="174"/>
                    </a:lnTo>
                    <a:lnTo>
                      <a:pt x="75" y="166"/>
                    </a:lnTo>
                    <a:lnTo>
                      <a:pt x="70" y="155"/>
                    </a:lnTo>
                    <a:lnTo>
                      <a:pt x="66" y="143"/>
                    </a:lnTo>
                    <a:lnTo>
                      <a:pt x="64" y="131"/>
                    </a:lnTo>
                    <a:lnTo>
                      <a:pt x="64" y="131"/>
                    </a:lnTo>
                    <a:lnTo>
                      <a:pt x="66" y="119"/>
                    </a:lnTo>
                    <a:lnTo>
                      <a:pt x="70" y="107"/>
                    </a:lnTo>
                    <a:lnTo>
                      <a:pt x="75" y="97"/>
                    </a:lnTo>
                    <a:lnTo>
                      <a:pt x="83" y="88"/>
                    </a:lnTo>
                    <a:lnTo>
                      <a:pt x="93" y="80"/>
                    </a:lnTo>
                    <a:lnTo>
                      <a:pt x="102" y="74"/>
                    </a:lnTo>
                    <a:lnTo>
                      <a:pt x="114" y="70"/>
                    </a:lnTo>
                    <a:lnTo>
                      <a:pt x="126" y="70"/>
                    </a:lnTo>
                    <a:lnTo>
                      <a:pt x="126" y="70"/>
                    </a:lnTo>
                    <a:lnTo>
                      <a:pt x="139" y="70"/>
                    </a:lnTo>
                    <a:lnTo>
                      <a:pt x="151" y="74"/>
                    </a:lnTo>
                    <a:lnTo>
                      <a:pt x="161" y="80"/>
                    </a:lnTo>
                    <a:lnTo>
                      <a:pt x="170" y="88"/>
                    </a:lnTo>
                    <a:lnTo>
                      <a:pt x="178" y="97"/>
                    </a:lnTo>
                    <a:lnTo>
                      <a:pt x="183" y="107"/>
                    </a:lnTo>
                    <a:lnTo>
                      <a:pt x="187" y="119"/>
                    </a:lnTo>
                    <a:lnTo>
                      <a:pt x="188" y="131"/>
                    </a:lnTo>
                    <a:lnTo>
                      <a:pt x="188" y="131"/>
                    </a:lnTo>
                    <a:lnTo>
                      <a:pt x="187" y="143"/>
                    </a:lnTo>
                    <a:lnTo>
                      <a:pt x="183" y="155"/>
                    </a:lnTo>
                    <a:lnTo>
                      <a:pt x="178" y="166"/>
                    </a:lnTo>
                    <a:lnTo>
                      <a:pt x="170" y="174"/>
                    </a:lnTo>
                    <a:lnTo>
                      <a:pt x="161" y="182"/>
                    </a:lnTo>
                    <a:lnTo>
                      <a:pt x="151" y="187"/>
                    </a:lnTo>
                    <a:lnTo>
                      <a:pt x="139" y="191"/>
                    </a:lnTo>
                    <a:lnTo>
                      <a:pt x="126" y="193"/>
                    </a:lnTo>
                    <a:lnTo>
                      <a:pt x="126" y="19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39" name="Freeform 161"/>
              <p:cNvSpPr>
                <a:spLocks noEditPoints="1"/>
              </p:cNvSpPr>
              <p:nvPr/>
            </p:nvSpPr>
            <p:spPr bwMode="auto">
              <a:xfrm>
                <a:off x="3236913" y="4249738"/>
                <a:ext cx="112713" cy="115888"/>
              </a:xfrm>
              <a:custGeom>
                <a:avLst/>
                <a:gdLst>
                  <a:gd name="T0" fmla="*/ 129 w 141"/>
                  <a:gd name="T1" fmla="*/ 85 h 146"/>
                  <a:gd name="T2" fmla="*/ 129 w 141"/>
                  <a:gd name="T3" fmla="*/ 62 h 146"/>
                  <a:gd name="T4" fmla="*/ 139 w 141"/>
                  <a:gd name="T5" fmla="*/ 60 h 146"/>
                  <a:gd name="T6" fmla="*/ 141 w 141"/>
                  <a:gd name="T7" fmla="*/ 54 h 146"/>
                  <a:gd name="T8" fmla="*/ 139 w 141"/>
                  <a:gd name="T9" fmla="*/ 46 h 146"/>
                  <a:gd name="T10" fmla="*/ 129 w 141"/>
                  <a:gd name="T11" fmla="*/ 29 h 146"/>
                  <a:gd name="T12" fmla="*/ 122 w 141"/>
                  <a:gd name="T13" fmla="*/ 22 h 146"/>
                  <a:gd name="T14" fmla="*/ 117 w 141"/>
                  <a:gd name="T15" fmla="*/ 22 h 146"/>
                  <a:gd name="T16" fmla="*/ 110 w 141"/>
                  <a:gd name="T17" fmla="*/ 29 h 146"/>
                  <a:gd name="T18" fmla="*/ 93 w 141"/>
                  <a:gd name="T19" fmla="*/ 10 h 146"/>
                  <a:gd name="T20" fmla="*/ 93 w 141"/>
                  <a:gd name="T21" fmla="*/ 8 h 146"/>
                  <a:gd name="T22" fmla="*/ 89 w 141"/>
                  <a:gd name="T23" fmla="*/ 3 h 146"/>
                  <a:gd name="T24" fmla="*/ 71 w 141"/>
                  <a:gd name="T25" fmla="*/ 0 h 146"/>
                  <a:gd name="T26" fmla="*/ 52 w 141"/>
                  <a:gd name="T27" fmla="*/ 3 h 146"/>
                  <a:gd name="T28" fmla="*/ 50 w 141"/>
                  <a:gd name="T29" fmla="*/ 4 h 146"/>
                  <a:gd name="T30" fmla="*/ 50 w 141"/>
                  <a:gd name="T31" fmla="*/ 10 h 146"/>
                  <a:gd name="T32" fmla="*/ 41 w 141"/>
                  <a:gd name="T33" fmla="*/ 22 h 146"/>
                  <a:gd name="T34" fmla="*/ 27 w 141"/>
                  <a:gd name="T35" fmla="*/ 23 h 146"/>
                  <a:gd name="T36" fmla="*/ 21 w 141"/>
                  <a:gd name="T37" fmla="*/ 21 h 146"/>
                  <a:gd name="T38" fmla="*/ 19 w 141"/>
                  <a:gd name="T39" fmla="*/ 22 h 146"/>
                  <a:gd name="T40" fmla="*/ 8 w 141"/>
                  <a:gd name="T41" fmla="*/ 37 h 146"/>
                  <a:gd name="T42" fmla="*/ 0 w 141"/>
                  <a:gd name="T43" fmla="*/ 54 h 146"/>
                  <a:gd name="T44" fmla="*/ 2 w 141"/>
                  <a:gd name="T45" fmla="*/ 60 h 146"/>
                  <a:gd name="T46" fmla="*/ 13 w 141"/>
                  <a:gd name="T47" fmla="*/ 62 h 146"/>
                  <a:gd name="T48" fmla="*/ 12 w 141"/>
                  <a:gd name="T49" fmla="*/ 73 h 146"/>
                  <a:gd name="T50" fmla="*/ 5 w 141"/>
                  <a:gd name="T51" fmla="*/ 87 h 146"/>
                  <a:gd name="T52" fmla="*/ 1 w 141"/>
                  <a:gd name="T53" fmla="*/ 89 h 146"/>
                  <a:gd name="T54" fmla="*/ 0 w 141"/>
                  <a:gd name="T55" fmla="*/ 93 h 146"/>
                  <a:gd name="T56" fmla="*/ 8 w 141"/>
                  <a:gd name="T57" fmla="*/ 110 h 146"/>
                  <a:gd name="T58" fmla="*/ 19 w 141"/>
                  <a:gd name="T59" fmla="*/ 124 h 146"/>
                  <a:gd name="T60" fmla="*/ 25 w 141"/>
                  <a:gd name="T61" fmla="*/ 126 h 146"/>
                  <a:gd name="T62" fmla="*/ 32 w 141"/>
                  <a:gd name="T63" fmla="*/ 118 h 146"/>
                  <a:gd name="T64" fmla="*/ 52 w 141"/>
                  <a:gd name="T65" fmla="*/ 130 h 146"/>
                  <a:gd name="T66" fmla="*/ 48 w 141"/>
                  <a:gd name="T67" fmla="*/ 139 h 146"/>
                  <a:gd name="T68" fmla="*/ 52 w 141"/>
                  <a:gd name="T69" fmla="*/ 145 h 146"/>
                  <a:gd name="T70" fmla="*/ 62 w 141"/>
                  <a:gd name="T71" fmla="*/ 146 h 146"/>
                  <a:gd name="T72" fmla="*/ 81 w 141"/>
                  <a:gd name="T73" fmla="*/ 146 h 146"/>
                  <a:gd name="T74" fmla="*/ 89 w 141"/>
                  <a:gd name="T75" fmla="*/ 145 h 146"/>
                  <a:gd name="T76" fmla="*/ 93 w 141"/>
                  <a:gd name="T77" fmla="*/ 139 h 146"/>
                  <a:gd name="T78" fmla="*/ 90 w 141"/>
                  <a:gd name="T79" fmla="*/ 130 h 146"/>
                  <a:gd name="T80" fmla="*/ 116 w 141"/>
                  <a:gd name="T81" fmla="*/ 124 h 146"/>
                  <a:gd name="T82" fmla="*/ 117 w 141"/>
                  <a:gd name="T83" fmla="*/ 126 h 146"/>
                  <a:gd name="T84" fmla="*/ 122 w 141"/>
                  <a:gd name="T85" fmla="*/ 124 h 146"/>
                  <a:gd name="T86" fmla="*/ 135 w 141"/>
                  <a:gd name="T87" fmla="*/ 110 h 146"/>
                  <a:gd name="T88" fmla="*/ 141 w 141"/>
                  <a:gd name="T89" fmla="*/ 93 h 146"/>
                  <a:gd name="T90" fmla="*/ 141 w 141"/>
                  <a:gd name="T91" fmla="*/ 89 h 146"/>
                  <a:gd name="T92" fmla="*/ 137 w 141"/>
                  <a:gd name="T93" fmla="*/ 87 h 146"/>
                  <a:gd name="T94" fmla="*/ 71 w 141"/>
                  <a:gd name="T95" fmla="*/ 110 h 146"/>
                  <a:gd name="T96" fmla="*/ 51 w 141"/>
                  <a:gd name="T97" fmla="*/ 103 h 146"/>
                  <a:gd name="T98" fmla="*/ 37 w 141"/>
                  <a:gd name="T99" fmla="*/ 88 h 146"/>
                  <a:gd name="T100" fmla="*/ 35 w 141"/>
                  <a:gd name="T101" fmla="*/ 73 h 146"/>
                  <a:gd name="T102" fmla="*/ 41 w 141"/>
                  <a:gd name="T103" fmla="*/ 53 h 146"/>
                  <a:gd name="T104" fmla="*/ 56 w 141"/>
                  <a:gd name="T105" fmla="*/ 41 h 146"/>
                  <a:gd name="T106" fmla="*/ 71 w 141"/>
                  <a:gd name="T107" fmla="*/ 38 h 146"/>
                  <a:gd name="T108" fmla="*/ 91 w 141"/>
                  <a:gd name="T109" fmla="*/ 44 h 146"/>
                  <a:gd name="T110" fmla="*/ 104 w 141"/>
                  <a:gd name="T111" fmla="*/ 60 h 146"/>
                  <a:gd name="T112" fmla="*/ 106 w 141"/>
                  <a:gd name="T113" fmla="*/ 73 h 146"/>
                  <a:gd name="T114" fmla="*/ 101 w 141"/>
                  <a:gd name="T115" fmla="*/ 93 h 146"/>
                  <a:gd name="T116" fmla="*/ 85 w 141"/>
                  <a:gd name="T117" fmla="*/ 107 h 146"/>
                  <a:gd name="T118" fmla="*/ 71 w 141"/>
                  <a:gd name="T119" fmla="*/ 11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1" h="146">
                    <a:moveTo>
                      <a:pt x="137" y="87"/>
                    </a:moveTo>
                    <a:lnTo>
                      <a:pt x="129" y="85"/>
                    </a:lnTo>
                    <a:lnTo>
                      <a:pt x="129" y="85"/>
                    </a:lnTo>
                    <a:lnTo>
                      <a:pt x="130" y="73"/>
                    </a:lnTo>
                    <a:lnTo>
                      <a:pt x="130" y="73"/>
                    </a:lnTo>
                    <a:lnTo>
                      <a:pt x="129" y="62"/>
                    </a:lnTo>
                    <a:lnTo>
                      <a:pt x="137" y="61"/>
                    </a:lnTo>
                    <a:lnTo>
                      <a:pt x="137" y="61"/>
                    </a:lnTo>
                    <a:lnTo>
                      <a:pt x="139" y="60"/>
                    </a:lnTo>
                    <a:lnTo>
                      <a:pt x="139" y="60"/>
                    </a:lnTo>
                    <a:lnTo>
                      <a:pt x="141" y="57"/>
                    </a:lnTo>
                    <a:lnTo>
                      <a:pt x="141" y="54"/>
                    </a:lnTo>
                    <a:lnTo>
                      <a:pt x="141" y="54"/>
                    </a:lnTo>
                    <a:lnTo>
                      <a:pt x="141" y="54"/>
                    </a:lnTo>
                    <a:lnTo>
                      <a:pt x="139" y="46"/>
                    </a:lnTo>
                    <a:lnTo>
                      <a:pt x="135" y="37"/>
                    </a:lnTo>
                    <a:lnTo>
                      <a:pt x="135" y="37"/>
                    </a:lnTo>
                    <a:lnTo>
                      <a:pt x="129" y="29"/>
                    </a:lnTo>
                    <a:lnTo>
                      <a:pt x="122" y="22"/>
                    </a:lnTo>
                    <a:lnTo>
                      <a:pt x="122" y="22"/>
                    </a:lnTo>
                    <a:lnTo>
                      <a:pt x="122" y="22"/>
                    </a:lnTo>
                    <a:lnTo>
                      <a:pt x="120" y="21"/>
                    </a:lnTo>
                    <a:lnTo>
                      <a:pt x="117" y="22"/>
                    </a:lnTo>
                    <a:lnTo>
                      <a:pt x="117" y="22"/>
                    </a:lnTo>
                    <a:lnTo>
                      <a:pt x="116" y="23"/>
                    </a:lnTo>
                    <a:lnTo>
                      <a:pt x="110" y="29"/>
                    </a:lnTo>
                    <a:lnTo>
                      <a:pt x="110" y="29"/>
                    </a:lnTo>
                    <a:lnTo>
                      <a:pt x="101" y="22"/>
                    </a:lnTo>
                    <a:lnTo>
                      <a:pt x="90" y="18"/>
                    </a:lnTo>
                    <a:lnTo>
                      <a:pt x="93" y="10"/>
                    </a:lnTo>
                    <a:lnTo>
                      <a:pt x="93" y="10"/>
                    </a:lnTo>
                    <a:lnTo>
                      <a:pt x="93" y="8"/>
                    </a:lnTo>
                    <a:lnTo>
                      <a:pt x="93" y="8"/>
                    </a:lnTo>
                    <a:lnTo>
                      <a:pt x="91" y="4"/>
                    </a:lnTo>
                    <a:lnTo>
                      <a:pt x="89" y="3"/>
                    </a:lnTo>
                    <a:lnTo>
                      <a:pt x="89" y="3"/>
                    </a:lnTo>
                    <a:lnTo>
                      <a:pt x="89" y="3"/>
                    </a:lnTo>
                    <a:lnTo>
                      <a:pt x="81" y="2"/>
                    </a:lnTo>
                    <a:lnTo>
                      <a:pt x="71" y="0"/>
                    </a:lnTo>
                    <a:lnTo>
                      <a:pt x="71" y="0"/>
                    </a:lnTo>
                    <a:lnTo>
                      <a:pt x="62" y="2"/>
                    </a:lnTo>
                    <a:lnTo>
                      <a:pt x="52" y="3"/>
                    </a:lnTo>
                    <a:lnTo>
                      <a:pt x="52" y="3"/>
                    </a:lnTo>
                    <a:lnTo>
                      <a:pt x="52" y="3"/>
                    </a:lnTo>
                    <a:lnTo>
                      <a:pt x="50" y="4"/>
                    </a:lnTo>
                    <a:lnTo>
                      <a:pt x="48" y="8"/>
                    </a:lnTo>
                    <a:lnTo>
                      <a:pt x="48" y="8"/>
                    </a:lnTo>
                    <a:lnTo>
                      <a:pt x="50" y="10"/>
                    </a:lnTo>
                    <a:lnTo>
                      <a:pt x="52" y="18"/>
                    </a:lnTo>
                    <a:lnTo>
                      <a:pt x="52" y="18"/>
                    </a:lnTo>
                    <a:lnTo>
                      <a:pt x="41" y="22"/>
                    </a:lnTo>
                    <a:lnTo>
                      <a:pt x="32" y="29"/>
                    </a:lnTo>
                    <a:lnTo>
                      <a:pt x="27" y="23"/>
                    </a:lnTo>
                    <a:lnTo>
                      <a:pt x="27" y="23"/>
                    </a:lnTo>
                    <a:lnTo>
                      <a:pt x="25" y="22"/>
                    </a:lnTo>
                    <a:lnTo>
                      <a:pt x="25" y="22"/>
                    </a:lnTo>
                    <a:lnTo>
                      <a:pt x="21" y="21"/>
                    </a:lnTo>
                    <a:lnTo>
                      <a:pt x="19" y="22"/>
                    </a:lnTo>
                    <a:lnTo>
                      <a:pt x="19" y="22"/>
                    </a:lnTo>
                    <a:lnTo>
                      <a:pt x="19" y="22"/>
                    </a:lnTo>
                    <a:lnTo>
                      <a:pt x="13" y="29"/>
                    </a:lnTo>
                    <a:lnTo>
                      <a:pt x="8" y="37"/>
                    </a:lnTo>
                    <a:lnTo>
                      <a:pt x="8" y="37"/>
                    </a:lnTo>
                    <a:lnTo>
                      <a:pt x="4" y="46"/>
                    </a:lnTo>
                    <a:lnTo>
                      <a:pt x="0" y="54"/>
                    </a:lnTo>
                    <a:lnTo>
                      <a:pt x="0" y="54"/>
                    </a:lnTo>
                    <a:lnTo>
                      <a:pt x="0" y="54"/>
                    </a:lnTo>
                    <a:lnTo>
                      <a:pt x="1" y="57"/>
                    </a:lnTo>
                    <a:lnTo>
                      <a:pt x="2" y="60"/>
                    </a:lnTo>
                    <a:lnTo>
                      <a:pt x="2" y="60"/>
                    </a:lnTo>
                    <a:lnTo>
                      <a:pt x="5" y="61"/>
                    </a:lnTo>
                    <a:lnTo>
                      <a:pt x="13" y="62"/>
                    </a:lnTo>
                    <a:lnTo>
                      <a:pt x="13" y="62"/>
                    </a:lnTo>
                    <a:lnTo>
                      <a:pt x="12" y="73"/>
                    </a:lnTo>
                    <a:lnTo>
                      <a:pt x="12" y="73"/>
                    </a:lnTo>
                    <a:lnTo>
                      <a:pt x="13" y="85"/>
                    </a:lnTo>
                    <a:lnTo>
                      <a:pt x="5" y="87"/>
                    </a:lnTo>
                    <a:lnTo>
                      <a:pt x="5" y="87"/>
                    </a:lnTo>
                    <a:lnTo>
                      <a:pt x="2" y="87"/>
                    </a:lnTo>
                    <a:lnTo>
                      <a:pt x="2" y="87"/>
                    </a:lnTo>
                    <a:lnTo>
                      <a:pt x="1" y="89"/>
                    </a:lnTo>
                    <a:lnTo>
                      <a:pt x="0" y="93"/>
                    </a:lnTo>
                    <a:lnTo>
                      <a:pt x="0" y="93"/>
                    </a:lnTo>
                    <a:lnTo>
                      <a:pt x="0" y="93"/>
                    </a:lnTo>
                    <a:lnTo>
                      <a:pt x="4" y="101"/>
                    </a:lnTo>
                    <a:lnTo>
                      <a:pt x="8" y="110"/>
                    </a:lnTo>
                    <a:lnTo>
                      <a:pt x="8" y="110"/>
                    </a:lnTo>
                    <a:lnTo>
                      <a:pt x="13" y="118"/>
                    </a:lnTo>
                    <a:lnTo>
                      <a:pt x="19" y="124"/>
                    </a:lnTo>
                    <a:lnTo>
                      <a:pt x="19" y="124"/>
                    </a:lnTo>
                    <a:lnTo>
                      <a:pt x="19" y="124"/>
                    </a:lnTo>
                    <a:lnTo>
                      <a:pt x="21" y="126"/>
                    </a:lnTo>
                    <a:lnTo>
                      <a:pt x="25" y="126"/>
                    </a:lnTo>
                    <a:lnTo>
                      <a:pt x="25" y="126"/>
                    </a:lnTo>
                    <a:lnTo>
                      <a:pt x="27" y="124"/>
                    </a:lnTo>
                    <a:lnTo>
                      <a:pt x="32" y="118"/>
                    </a:lnTo>
                    <a:lnTo>
                      <a:pt x="32" y="118"/>
                    </a:lnTo>
                    <a:lnTo>
                      <a:pt x="41" y="124"/>
                    </a:lnTo>
                    <a:lnTo>
                      <a:pt x="52" y="130"/>
                    </a:lnTo>
                    <a:lnTo>
                      <a:pt x="50" y="138"/>
                    </a:lnTo>
                    <a:lnTo>
                      <a:pt x="50" y="138"/>
                    </a:lnTo>
                    <a:lnTo>
                      <a:pt x="48" y="139"/>
                    </a:lnTo>
                    <a:lnTo>
                      <a:pt x="48" y="139"/>
                    </a:lnTo>
                    <a:lnTo>
                      <a:pt x="50" y="142"/>
                    </a:lnTo>
                    <a:lnTo>
                      <a:pt x="52" y="145"/>
                    </a:lnTo>
                    <a:lnTo>
                      <a:pt x="52" y="145"/>
                    </a:lnTo>
                    <a:lnTo>
                      <a:pt x="52" y="145"/>
                    </a:lnTo>
                    <a:lnTo>
                      <a:pt x="62" y="146"/>
                    </a:lnTo>
                    <a:lnTo>
                      <a:pt x="71" y="146"/>
                    </a:lnTo>
                    <a:lnTo>
                      <a:pt x="71" y="146"/>
                    </a:lnTo>
                    <a:lnTo>
                      <a:pt x="81" y="146"/>
                    </a:lnTo>
                    <a:lnTo>
                      <a:pt x="89" y="145"/>
                    </a:lnTo>
                    <a:lnTo>
                      <a:pt x="89" y="145"/>
                    </a:lnTo>
                    <a:lnTo>
                      <a:pt x="89" y="145"/>
                    </a:lnTo>
                    <a:lnTo>
                      <a:pt x="91" y="142"/>
                    </a:lnTo>
                    <a:lnTo>
                      <a:pt x="93" y="139"/>
                    </a:lnTo>
                    <a:lnTo>
                      <a:pt x="93" y="139"/>
                    </a:lnTo>
                    <a:lnTo>
                      <a:pt x="93" y="138"/>
                    </a:lnTo>
                    <a:lnTo>
                      <a:pt x="90" y="130"/>
                    </a:lnTo>
                    <a:lnTo>
                      <a:pt x="90" y="130"/>
                    </a:lnTo>
                    <a:lnTo>
                      <a:pt x="101" y="124"/>
                    </a:lnTo>
                    <a:lnTo>
                      <a:pt x="110" y="118"/>
                    </a:lnTo>
                    <a:lnTo>
                      <a:pt x="116" y="124"/>
                    </a:lnTo>
                    <a:lnTo>
                      <a:pt x="116" y="124"/>
                    </a:lnTo>
                    <a:lnTo>
                      <a:pt x="117" y="126"/>
                    </a:lnTo>
                    <a:lnTo>
                      <a:pt x="117" y="126"/>
                    </a:lnTo>
                    <a:lnTo>
                      <a:pt x="120" y="126"/>
                    </a:lnTo>
                    <a:lnTo>
                      <a:pt x="122" y="124"/>
                    </a:lnTo>
                    <a:lnTo>
                      <a:pt x="122" y="124"/>
                    </a:lnTo>
                    <a:lnTo>
                      <a:pt x="122" y="124"/>
                    </a:lnTo>
                    <a:lnTo>
                      <a:pt x="129" y="118"/>
                    </a:lnTo>
                    <a:lnTo>
                      <a:pt x="135" y="110"/>
                    </a:lnTo>
                    <a:lnTo>
                      <a:pt x="135" y="110"/>
                    </a:lnTo>
                    <a:lnTo>
                      <a:pt x="139" y="101"/>
                    </a:lnTo>
                    <a:lnTo>
                      <a:pt x="141" y="93"/>
                    </a:lnTo>
                    <a:lnTo>
                      <a:pt x="141" y="93"/>
                    </a:lnTo>
                    <a:lnTo>
                      <a:pt x="141" y="93"/>
                    </a:lnTo>
                    <a:lnTo>
                      <a:pt x="141" y="89"/>
                    </a:lnTo>
                    <a:lnTo>
                      <a:pt x="139" y="87"/>
                    </a:lnTo>
                    <a:lnTo>
                      <a:pt x="139" y="87"/>
                    </a:lnTo>
                    <a:lnTo>
                      <a:pt x="137" y="87"/>
                    </a:lnTo>
                    <a:lnTo>
                      <a:pt x="137" y="87"/>
                    </a:lnTo>
                    <a:close/>
                    <a:moveTo>
                      <a:pt x="71" y="110"/>
                    </a:moveTo>
                    <a:lnTo>
                      <a:pt x="71" y="110"/>
                    </a:lnTo>
                    <a:lnTo>
                      <a:pt x="63" y="108"/>
                    </a:lnTo>
                    <a:lnTo>
                      <a:pt x="56" y="107"/>
                    </a:lnTo>
                    <a:lnTo>
                      <a:pt x="51" y="103"/>
                    </a:lnTo>
                    <a:lnTo>
                      <a:pt x="46" y="99"/>
                    </a:lnTo>
                    <a:lnTo>
                      <a:pt x="41" y="93"/>
                    </a:lnTo>
                    <a:lnTo>
                      <a:pt x="37" y="88"/>
                    </a:lnTo>
                    <a:lnTo>
                      <a:pt x="36" y="81"/>
                    </a:lnTo>
                    <a:lnTo>
                      <a:pt x="35" y="73"/>
                    </a:lnTo>
                    <a:lnTo>
                      <a:pt x="35" y="73"/>
                    </a:lnTo>
                    <a:lnTo>
                      <a:pt x="36" y="66"/>
                    </a:lnTo>
                    <a:lnTo>
                      <a:pt x="37" y="60"/>
                    </a:lnTo>
                    <a:lnTo>
                      <a:pt x="41" y="53"/>
                    </a:lnTo>
                    <a:lnTo>
                      <a:pt x="46" y="48"/>
                    </a:lnTo>
                    <a:lnTo>
                      <a:pt x="51" y="44"/>
                    </a:lnTo>
                    <a:lnTo>
                      <a:pt x="56" y="41"/>
                    </a:lnTo>
                    <a:lnTo>
                      <a:pt x="63" y="38"/>
                    </a:lnTo>
                    <a:lnTo>
                      <a:pt x="71" y="38"/>
                    </a:lnTo>
                    <a:lnTo>
                      <a:pt x="71" y="38"/>
                    </a:lnTo>
                    <a:lnTo>
                      <a:pt x="78" y="38"/>
                    </a:lnTo>
                    <a:lnTo>
                      <a:pt x="85" y="41"/>
                    </a:lnTo>
                    <a:lnTo>
                      <a:pt x="91" y="44"/>
                    </a:lnTo>
                    <a:lnTo>
                      <a:pt x="97" y="48"/>
                    </a:lnTo>
                    <a:lnTo>
                      <a:pt x="101" y="53"/>
                    </a:lnTo>
                    <a:lnTo>
                      <a:pt x="104" y="60"/>
                    </a:lnTo>
                    <a:lnTo>
                      <a:pt x="106" y="66"/>
                    </a:lnTo>
                    <a:lnTo>
                      <a:pt x="106" y="73"/>
                    </a:lnTo>
                    <a:lnTo>
                      <a:pt x="106" y="73"/>
                    </a:lnTo>
                    <a:lnTo>
                      <a:pt x="106" y="81"/>
                    </a:lnTo>
                    <a:lnTo>
                      <a:pt x="104" y="88"/>
                    </a:lnTo>
                    <a:lnTo>
                      <a:pt x="101" y="93"/>
                    </a:lnTo>
                    <a:lnTo>
                      <a:pt x="97" y="99"/>
                    </a:lnTo>
                    <a:lnTo>
                      <a:pt x="91" y="103"/>
                    </a:lnTo>
                    <a:lnTo>
                      <a:pt x="85" y="107"/>
                    </a:lnTo>
                    <a:lnTo>
                      <a:pt x="78" y="108"/>
                    </a:lnTo>
                    <a:lnTo>
                      <a:pt x="71" y="110"/>
                    </a:lnTo>
                    <a:lnTo>
                      <a:pt x="71" y="1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40" name="Freeform 162"/>
              <p:cNvSpPr>
                <a:spLocks/>
              </p:cNvSpPr>
              <p:nvPr/>
            </p:nvSpPr>
            <p:spPr bwMode="auto">
              <a:xfrm>
                <a:off x="3119438" y="4373563"/>
                <a:ext cx="55563" cy="55563"/>
              </a:xfrm>
              <a:custGeom>
                <a:avLst/>
                <a:gdLst>
                  <a:gd name="T0" fmla="*/ 35 w 70"/>
                  <a:gd name="T1" fmla="*/ 0 h 70"/>
                  <a:gd name="T2" fmla="*/ 35 w 70"/>
                  <a:gd name="T3" fmla="*/ 0 h 70"/>
                  <a:gd name="T4" fmla="*/ 29 w 70"/>
                  <a:gd name="T5" fmla="*/ 1 h 70"/>
                  <a:gd name="T6" fmla="*/ 22 w 70"/>
                  <a:gd name="T7" fmla="*/ 2 h 70"/>
                  <a:gd name="T8" fmla="*/ 17 w 70"/>
                  <a:gd name="T9" fmla="*/ 7 h 70"/>
                  <a:gd name="T10" fmla="*/ 11 w 70"/>
                  <a:gd name="T11" fmla="*/ 11 h 70"/>
                  <a:gd name="T12" fmla="*/ 7 w 70"/>
                  <a:gd name="T13" fmla="*/ 16 h 70"/>
                  <a:gd name="T14" fmla="*/ 3 w 70"/>
                  <a:gd name="T15" fmla="*/ 21 h 70"/>
                  <a:gd name="T16" fmla="*/ 2 w 70"/>
                  <a:gd name="T17" fmla="*/ 28 h 70"/>
                  <a:gd name="T18" fmla="*/ 0 w 70"/>
                  <a:gd name="T19" fmla="*/ 35 h 70"/>
                  <a:gd name="T20" fmla="*/ 0 w 70"/>
                  <a:gd name="T21" fmla="*/ 35 h 70"/>
                  <a:gd name="T22" fmla="*/ 2 w 70"/>
                  <a:gd name="T23" fmla="*/ 42 h 70"/>
                  <a:gd name="T24" fmla="*/ 3 w 70"/>
                  <a:gd name="T25" fmla="*/ 48 h 70"/>
                  <a:gd name="T26" fmla="*/ 7 w 70"/>
                  <a:gd name="T27" fmla="*/ 55 h 70"/>
                  <a:gd name="T28" fmla="*/ 11 w 70"/>
                  <a:gd name="T29" fmla="*/ 59 h 70"/>
                  <a:gd name="T30" fmla="*/ 17 w 70"/>
                  <a:gd name="T31" fmla="*/ 64 h 70"/>
                  <a:gd name="T32" fmla="*/ 22 w 70"/>
                  <a:gd name="T33" fmla="*/ 67 h 70"/>
                  <a:gd name="T34" fmla="*/ 29 w 70"/>
                  <a:gd name="T35" fmla="*/ 69 h 70"/>
                  <a:gd name="T36" fmla="*/ 35 w 70"/>
                  <a:gd name="T37" fmla="*/ 70 h 70"/>
                  <a:gd name="T38" fmla="*/ 35 w 70"/>
                  <a:gd name="T39" fmla="*/ 70 h 70"/>
                  <a:gd name="T40" fmla="*/ 42 w 70"/>
                  <a:gd name="T41" fmla="*/ 69 h 70"/>
                  <a:gd name="T42" fmla="*/ 49 w 70"/>
                  <a:gd name="T43" fmla="*/ 67 h 70"/>
                  <a:gd name="T44" fmla="*/ 54 w 70"/>
                  <a:gd name="T45" fmla="*/ 64 h 70"/>
                  <a:gd name="T46" fmla="*/ 60 w 70"/>
                  <a:gd name="T47" fmla="*/ 59 h 70"/>
                  <a:gd name="T48" fmla="*/ 64 w 70"/>
                  <a:gd name="T49" fmla="*/ 55 h 70"/>
                  <a:gd name="T50" fmla="*/ 68 w 70"/>
                  <a:gd name="T51" fmla="*/ 48 h 70"/>
                  <a:gd name="T52" fmla="*/ 69 w 70"/>
                  <a:gd name="T53" fmla="*/ 42 h 70"/>
                  <a:gd name="T54" fmla="*/ 70 w 70"/>
                  <a:gd name="T55" fmla="*/ 35 h 70"/>
                  <a:gd name="T56" fmla="*/ 70 w 70"/>
                  <a:gd name="T57" fmla="*/ 35 h 70"/>
                  <a:gd name="T58" fmla="*/ 69 w 70"/>
                  <a:gd name="T59" fmla="*/ 28 h 70"/>
                  <a:gd name="T60" fmla="*/ 68 w 70"/>
                  <a:gd name="T61" fmla="*/ 21 h 70"/>
                  <a:gd name="T62" fmla="*/ 64 w 70"/>
                  <a:gd name="T63" fmla="*/ 16 h 70"/>
                  <a:gd name="T64" fmla="*/ 60 w 70"/>
                  <a:gd name="T65" fmla="*/ 11 h 70"/>
                  <a:gd name="T66" fmla="*/ 54 w 70"/>
                  <a:gd name="T67" fmla="*/ 7 h 70"/>
                  <a:gd name="T68" fmla="*/ 49 w 70"/>
                  <a:gd name="T69" fmla="*/ 2 h 70"/>
                  <a:gd name="T70" fmla="*/ 42 w 70"/>
                  <a:gd name="T71" fmla="*/ 1 h 70"/>
                  <a:gd name="T72" fmla="*/ 35 w 70"/>
                  <a:gd name="T73" fmla="*/ 0 h 70"/>
                  <a:gd name="T74" fmla="*/ 35 w 70"/>
                  <a:gd name="T7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0">
                    <a:moveTo>
                      <a:pt x="35" y="0"/>
                    </a:moveTo>
                    <a:lnTo>
                      <a:pt x="35" y="0"/>
                    </a:lnTo>
                    <a:lnTo>
                      <a:pt x="29" y="1"/>
                    </a:lnTo>
                    <a:lnTo>
                      <a:pt x="22" y="2"/>
                    </a:lnTo>
                    <a:lnTo>
                      <a:pt x="17" y="7"/>
                    </a:lnTo>
                    <a:lnTo>
                      <a:pt x="11" y="11"/>
                    </a:lnTo>
                    <a:lnTo>
                      <a:pt x="7" y="16"/>
                    </a:lnTo>
                    <a:lnTo>
                      <a:pt x="3" y="21"/>
                    </a:lnTo>
                    <a:lnTo>
                      <a:pt x="2" y="28"/>
                    </a:lnTo>
                    <a:lnTo>
                      <a:pt x="0" y="35"/>
                    </a:lnTo>
                    <a:lnTo>
                      <a:pt x="0" y="35"/>
                    </a:lnTo>
                    <a:lnTo>
                      <a:pt x="2" y="42"/>
                    </a:lnTo>
                    <a:lnTo>
                      <a:pt x="3" y="48"/>
                    </a:lnTo>
                    <a:lnTo>
                      <a:pt x="7" y="55"/>
                    </a:lnTo>
                    <a:lnTo>
                      <a:pt x="11" y="59"/>
                    </a:lnTo>
                    <a:lnTo>
                      <a:pt x="17" y="64"/>
                    </a:lnTo>
                    <a:lnTo>
                      <a:pt x="22" y="67"/>
                    </a:lnTo>
                    <a:lnTo>
                      <a:pt x="29" y="69"/>
                    </a:lnTo>
                    <a:lnTo>
                      <a:pt x="35" y="70"/>
                    </a:lnTo>
                    <a:lnTo>
                      <a:pt x="35" y="70"/>
                    </a:lnTo>
                    <a:lnTo>
                      <a:pt x="42" y="69"/>
                    </a:lnTo>
                    <a:lnTo>
                      <a:pt x="49" y="67"/>
                    </a:lnTo>
                    <a:lnTo>
                      <a:pt x="54" y="64"/>
                    </a:lnTo>
                    <a:lnTo>
                      <a:pt x="60" y="59"/>
                    </a:lnTo>
                    <a:lnTo>
                      <a:pt x="64" y="55"/>
                    </a:lnTo>
                    <a:lnTo>
                      <a:pt x="68" y="48"/>
                    </a:lnTo>
                    <a:lnTo>
                      <a:pt x="69" y="42"/>
                    </a:lnTo>
                    <a:lnTo>
                      <a:pt x="70" y="35"/>
                    </a:lnTo>
                    <a:lnTo>
                      <a:pt x="70" y="35"/>
                    </a:lnTo>
                    <a:lnTo>
                      <a:pt x="69" y="28"/>
                    </a:lnTo>
                    <a:lnTo>
                      <a:pt x="68" y="21"/>
                    </a:lnTo>
                    <a:lnTo>
                      <a:pt x="64" y="16"/>
                    </a:lnTo>
                    <a:lnTo>
                      <a:pt x="60" y="11"/>
                    </a:lnTo>
                    <a:lnTo>
                      <a:pt x="54" y="7"/>
                    </a:lnTo>
                    <a:lnTo>
                      <a:pt x="49" y="2"/>
                    </a:lnTo>
                    <a:lnTo>
                      <a:pt x="42" y="1"/>
                    </a:lnTo>
                    <a:lnTo>
                      <a:pt x="35" y="0"/>
                    </a:lnTo>
                    <a:lnTo>
                      <a:pt x="3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41" name="Freeform 163"/>
              <p:cNvSpPr>
                <a:spLocks/>
              </p:cNvSpPr>
              <p:nvPr/>
            </p:nvSpPr>
            <p:spPr bwMode="auto">
              <a:xfrm>
                <a:off x="3279775" y="4294188"/>
                <a:ext cx="26988" cy="26988"/>
              </a:xfrm>
              <a:custGeom>
                <a:avLst/>
                <a:gdLst>
                  <a:gd name="T0" fmla="*/ 16 w 32"/>
                  <a:gd name="T1" fmla="*/ 0 h 32"/>
                  <a:gd name="T2" fmla="*/ 16 w 32"/>
                  <a:gd name="T3" fmla="*/ 0 h 32"/>
                  <a:gd name="T4" fmla="*/ 9 w 32"/>
                  <a:gd name="T5" fmla="*/ 1 h 32"/>
                  <a:gd name="T6" fmla="*/ 4 w 32"/>
                  <a:gd name="T7" fmla="*/ 5 h 32"/>
                  <a:gd name="T8" fmla="*/ 1 w 32"/>
                  <a:gd name="T9" fmla="*/ 11 h 32"/>
                  <a:gd name="T10" fmla="*/ 0 w 32"/>
                  <a:gd name="T11" fmla="*/ 16 h 32"/>
                  <a:gd name="T12" fmla="*/ 0 w 32"/>
                  <a:gd name="T13" fmla="*/ 16 h 32"/>
                  <a:gd name="T14" fmla="*/ 1 w 32"/>
                  <a:gd name="T15" fmla="*/ 23 h 32"/>
                  <a:gd name="T16" fmla="*/ 4 w 32"/>
                  <a:gd name="T17" fmla="*/ 28 h 32"/>
                  <a:gd name="T18" fmla="*/ 9 w 32"/>
                  <a:gd name="T19" fmla="*/ 31 h 32"/>
                  <a:gd name="T20" fmla="*/ 16 w 32"/>
                  <a:gd name="T21" fmla="*/ 32 h 32"/>
                  <a:gd name="T22" fmla="*/ 16 w 32"/>
                  <a:gd name="T23" fmla="*/ 32 h 32"/>
                  <a:gd name="T24" fmla="*/ 22 w 32"/>
                  <a:gd name="T25" fmla="*/ 31 h 32"/>
                  <a:gd name="T26" fmla="*/ 27 w 32"/>
                  <a:gd name="T27" fmla="*/ 28 h 32"/>
                  <a:gd name="T28" fmla="*/ 31 w 32"/>
                  <a:gd name="T29" fmla="*/ 23 h 32"/>
                  <a:gd name="T30" fmla="*/ 32 w 32"/>
                  <a:gd name="T31" fmla="*/ 16 h 32"/>
                  <a:gd name="T32" fmla="*/ 32 w 32"/>
                  <a:gd name="T33" fmla="*/ 16 h 32"/>
                  <a:gd name="T34" fmla="*/ 31 w 32"/>
                  <a:gd name="T35" fmla="*/ 11 h 32"/>
                  <a:gd name="T36" fmla="*/ 27 w 32"/>
                  <a:gd name="T37" fmla="*/ 5 h 32"/>
                  <a:gd name="T38" fmla="*/ 22 w 32"/>
                  <a:gd name="T39" fmla="*/ 1 h 32"/>
                  <a:gd name="T40" fmla="*/ 16 w 32"/>
                  <a:gd name="T41" fmla="*/ 0 h 32"/>
                  <a:gd name="T42" fmla="*/ 16 w 32"/>
                  <a:gd name="T4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2">
                    <a:moveTo>
                      <a:pt x="16" y="0"/>
                    </a:moveTo>
                    <a:lnTo>
                      <a:pt x="16" y="0"/>
                    </a:lnTo>
                    <a:lnTo>
                      <a:pt x="9" y="1"/>
                    </a:lnTo>
                    <a:lnTo>
                      <a:pt x="4" y="5"/>
                    </a:lnTo>
                    <a:lnTo>
                      <a:pt x="1" y="11"/>
                    </a:lnTo>
                    <a:lnTo>
                      <a:pt x="0" y="16"/>
                    </a:lnTo>
                    <a:lnTo>
                      <a:pt x="0" y="16"/>
                    </a:lnTo>
                    <a:lnTo>
                      <a:pt x="1" y="23"/>
                    </a:lnTo>
                    <a:lnTo>
                      <a:pt x="4" y="28"/>
                    </a:lnTo>
                    <a:lnTo>
                      <a:pt x="9" y="31"/>
                    </a:lnTo>
                    <a:lnTo>
                      <a:pt x="16" y="32"/>
                    </a:lnTo>
                    <a:lnTo>
                      <a:pt x="16" y="32"/>
                    </a:lnTo>
                    <a:lnTo>
                      <a:pt x="22" y="31"/>
                    </a:lnTo>
                    <a:lnTo>
                      <a:pt x="27" y="28"/>
                    </a:lnTo>
                    <a:lnTo>
                      <a:pt x="31" y="23"/>
                    </a:lnTo>
                    <a:lnTo>
                      <a:pt x="32" y="16"/>
                    </a:lnTo>
                    <a:lnTo>
                      <a:pt x="32" y="16"/>
                    </a:lnTo>
                    <a:lnTo>
                      <a:pt x="31" y="11"/>
                    </a:lnTo>
                    <a:lnTo>
                      <a:pt x="27" y="5"/>
                    </a:lnTo>
                    <a:lnTo>
                      <a:pt x="22" y="1"/>
                    </a:lnTo>
                    <a:lnTo>
                      <a:pt x="16" y="0"/>
                    </a:lnTo>
                    <a:lnTo>
                      <a:pt x="1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grpSp>
      </p:grpSp>
      <p:sp>
        <p:nvSpPr>
          <p:cNvPr id="42" name="outer analysis"/>
          <p:cNvSpPr/>
          <p:nvPr/>
        </p:nvSpPr>
        <p:spPr>
          <a:xfrm>
            <a:off x="849866" y="1780919"/>
            <a:ext cx="670741" cy="670566"/>
          </a:xfrm>
          <a:prstGeom prst="ellipse">
            <a:avLst/>
          </a:prstGeom>
          <a:ln>
            <a:gradFill>
              <a:gsLst>
                <a:gs pos="0">
                  <a:srgbClr val="000000"/>
                </a:gs>
                <a:gs pos="100000">
                  <a:schemeClr val="tx1"/>
                </a:gs>
              </a:gsLst>
              <a:lin ang="5400000" scaled="0"/>
            </a:grad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ja-JP" altLang="en-US">
              <a:latin typeface="Arial" pitchFamily="34" charset="0"/>
              <a:ea typeface="ＭＳ Ｐゴシック" pitchFamily="50" charset="-128"/>
              <a:cs typeface="Arial" pitchFamily="34" charset="0"/>
            </a:endParaRPr>
          </a:p>
        </p:txBody>
      </p:sp>
      <p:sp>
        <p:nvSpPr>
          <p:cNvPr id="43" name="inner analysis"/>
          <p:cNvSpPr/>
          <p:nvPr/>
        </p:nvSpPr>
        <p:spPr>
          <a:xfrm flipV="1">
            <a:off x="912337" y="1843372"/>
            <a:ext cx="545799" cy="545660"/>
          </a:xfrm>
          <a:prstGeom prst="ellipse">
            <a:avLst/>
          </a:prstGeom>
          <a:ln>
            <a:gradFill flip="none" rotWithShape="1">
              <a:gsLst>
                <a:gs pos="0">
                  <a:srgbClr val="000000"/>
                </a:gs>
                <a:gs pos="100000">
                  <a:schemeClr val="tx1"/>
                </a:gs>
              </a:gsLst>
              <a:lin ang="16200000" scaled="1"/>
              <a:tileRect/>
            </a:grad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ja-JP" altLang="en-US">
              <a:latin typeface="Arial" pitchFamily="34" charset="0"/>
              <a:ea typeface="ＭＳ Ｐゴシック" pitchFamily="50" charset="-128"/>
              <a:cs typeface="Arial" pitchFamily="34" charset="0"/>
            </a:endParaRPr>
          </a:p>
        </p:txBody>
      </p:sp>
      <p:sp>
        <p:nvSpPr>
          <p:cNvPr id="44" name="Freeform 43"/>
          <p:cNvSpPr>
            <a:spLocks/>
          </p:cNvSpPr>
          <p:nvPr/>
        </p:nvSpPr>
        <p:spPr bwMode="auto">
          <a:xfrm>
            <a:off x="2954775" y="171882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45" name="Freeform 44"/>
          <p:cNvSpPr>
            <a:spLocks/>
          </p:cNvSpPr>
          <p:nvPr/>
        </p:nvSpPr>
        <p:spPr bwMode="auto">
          <a:xfrm>
            <a:off x="2958533" y="171421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46" name="Freeform 45"/>
          <p:cNvSpPr>
            <a:spLocks/>
          </p:cNvSpPr>
          <p:nvPr/>
        </p:nvSpPr>
        <p:spPr bwMode="auto">
          <a:xfrm>
            <a:off x="2955093" y="1722487"/>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47" name="Freeform 46"/>
          <p:cNvSpPr>
            <a:spLocks/>
          </p:cNvSpPr>
          <p:nvPr/>
        </p:nvSpPr>
        <p:spPr bwMode="auto">
          <a:xfrm>
            <a:off x="2954236" y="1724657"/>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48" name="Freeform 47"/>
          <p:cNvSpPr>
            <a:spLocks/>
          </p:cNvSpPr>
          <p:nvPr/>
        </p:nvSpPr>
        <p:spPr bwMode="auto">
          <a:xfrm>
            <a:off x="2949057" y="171523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49" name="Freeform 48"/>
          <p:cNvSpPr>
            <a:spLocks/>
          </p:cNvSpPr>
          <p:nvPr/>
        </p:nvSpPr>
        <p:spPr bwMode="auto">
          <a:xfrm>
            <a:off x="2950629" y="1722487"/>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50" name="Freeform 49"/>
          <p:cNvSpPr>
            <a:spLocks/>
          </p:cNvSpPr>
          <p:nvPr/>
        </p:nvSpPr>
        <p:spPr bwMode="auto">
          <a:xfrm>
            <a:off x="2954083" y="171421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51" name="Freeform 50"/>
          <p:cNvSpPr>
            <a:spLocks/>
          </p:cNvSpPr>
          <p:nvPr/>
        </p:nvSpPr>
        <p:spPr bwMode="auto">
          <a:xfrm>
            <a:off x="2944246" y="1718829"/>
            <a:ext cx="1188343" cy="73126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52" name="TextBox 51"/>
          <p:cNvSpPr txBox="1"/>
          <p:nvPr/>
        </p:nvSpPr>
        <p:spPr>
          <a:xfrm>
            <a:off x="1944947" y="1298370"/>
            <a:ext cx="982761" cy="307777"/>
          </a:xfrm>
          <a:prstGeom prst="rect">
            <a:avLst/>
          </a:prstGeom>
          <a:noFill/>
        </p:spPr>
        <p:txBody>
          <a:bodyPr wrap="none" rtlCol="0">
            <a:spAutoFit/>
          </a:bodyPr>
          <a:lstStyle/>
          <a:p>
            <a:r>
              <a:rPr lang="ja-JP" altLang="en-US" dirty="0" smtClean="0"/>
              <a:t>ハッシュ値</a:t>
            </a:r>
            <a:endParaRPr lang="en-US" dirty="0"/>
          </a:p>
        </p:txBody>
      </p:sp>
      <p:grpSp>
        <p:nvGrpSpPr>
          <p:cNvPr id="53" name="broadcast 1"/>
          <p:cNvGrpSpPr/>
          <p:nvPr/>
        </p:nvGrpSpPr>
        <p:grpSpPr>
          <a:xfrm rot="16200000" flipH="1">
            <a:off x="2141160" y="1703204"/>
            <a:ext cx="561244" cy="313139"/>
            <a:chOff x="7276917" y="-1142821"/>
            <a:chExt cx="1150202" cy="641572"/>
          </a:xfrm>
        </p:grpSpPr>
        <p:sp>
          <p:nvSpPr>
            <p:cNvPr id="54" name="Freeform 194"/>
            <p:cNvSpPr>
              <a:spLocks/>
            </p:cNvSpPr>
            <p:nvPr/>
          </p:nvSpPr>
          <p:spPr bwMode="auto">
            <a:xfrm rot="16200000">
              <a:off x="7753757" y="-1307547"/>
              <a:ext cx="190739" cy="520191"/>
            </a:xfrm>
            <a:custGeom>
              <a:avLst/>
              <a:gdLst>
                <a:gd name="T0" fmla="*/ 179 w 194"/>
                <a:gd name="T1" fmla="*/ 446 h 536"/>
                <a:gd name="T2" fmla="*/ 146 w 194"/>
                <a:gd name="T3" fmla="*/ 407 h 536"/>
                <a:gd name="T4" fmla="*/ 123 w 194"/>
                <a:gd name="T5" fmla="*/ 363 h 536"/>
                <a:gd name="T6" fmla="*/ 110 w 194"/>
                <a:gd name="T7" fmla="*/ 316 h 536"/>
                <a:gd name="T8" fmla="*/ 105 w 194"/>
                <a:gd name="T9" fmla="*/ 269 h 536"/>
                <a:gd name="T10" fmla="*/ 105 w 194"/>
                <a:gd name="T11" fmla="*/ 248 h 536"/>
                <a:gd name="T12" fmla="*/ 112 w 194"/>
                <a:gd name="T13" fmla="*/ 207 h 536"/>
                <a:gd name="T14" fmla="*/ 118 w 194"/>
                <a:gd name="T15" fmla="*/ 188 h 536"/>
                <a:gd name="T16" fmla="*/ 128 w 194"/>
                <a:gd name="T17" fmla="*/ 161 h 536"/>
                <a:gd name="T18" fmla="*/ 142 w 194"/>
                <a:gd name="T19" fmla="*/ 136 h 536"/>
                <a:gd name="T20" fmla="*/ 159 w 194"/>
                <a:gd name="T21" fmla="*/ 113 h 536"/>
                <a:gd name="T22" fmla="*/ 179 w 194"/>
                <a:gd name="T23" fmla="*/ 90 h 536"/>
                <a:gd name="T24" fmla="*/ 186 w 194"/>
                <a:gd name="T25" fmla="*/ 82 h 536"/>
                <a:gd name="T26" fmla="*/ 193 w 194"/>
                <a:gd name="T27" fmla="*/ 63 h 536"/>
                <a:gd name="T28" fmla="*/ 193 w 194"/>
                <a:gd name="T29" fmla="*/ 42 h 536"/>
                <a:gd name="T30" fmla="*/ 186 w 194"/>
                <a:gd name="T31" fmla="*/ 24 h 536"/>
                <a:gd name="T32" fmla="*/ 179 w 194"/>
                <a:gd name="T33" fmla="*/ 16 h 536"/>
                <a:gd name="T34" fmla="*/ 161 w 194"/>
                <a:gd name="T35" fmla="*/ 4 h 536"/>
                <a:gd name="T36" fmla="*/ 142 w 194"/>
                <a:gd name="T37" fmla="*/ 0 h 536"/>
                <a:gd name="T38" fmla="*/ 121 w 194"/>
                <a:gd name="T39" fmla="*/ 4 h 536"/>
                <a:gd name="T40" fmla="*/ 104 w 194"/>
                <a:gd name="T41" fmla="*/ 16 h 536"/>
                <a:gd name="T42" fmla="*/ 90 w 194"/>
                <a:gd name="T43" fmla="*/ 31 h 536"/>
                <a:gd name="T44" fmla="*/ 63 w 194"/>
                <a:gd name="T45" fmla="*/ 63 h 536"/>
                <a:gd name="T46" fmla="*/ 43 w 194"/>
                <a:gd name="T47" fmla="*/ 98 h 536"/>
                <a:gd name="T48" fmla="*/ 25 w 194"/>
                <a:gd name="T49" fmla="*/ 135 h 536"/>
                <a:gd name="T50" fmla="*/ 18 w 194"/>
                <a:gd name="T51" fmla="*/ 153 h 536"/>
                <a:gd name="T52" fmla="*/ 5 w 194"/>
                <a:gd name="T53" fmla="*/ 210 h 536"/>
                <a:gd name="T54" fmla="*/ 0 w 194"/>
                <a:gd name="T55" fmla="*/ 269 h 536"/>
                <a:gd name="T56" fmla="*/ 0 w 194"/>
                <a:gd name="T57" fmla="*/ 285 h 536"/>
                <a:gd name="T58" fmla="*/ 3 w 194"/>
                <a:gd name="T59" fmla="*/ 319 h 536"/>
                <a:gd name="T60" fmla="*/ 9 w 194"/>
                <a:gd name="T61" fmla="*/ 353 h 536"/>
                <a:gd name="T62" fmla="*/ 20 w 194"/>
                <a:gd name="T63" fmla="*/ 386 h 536"/>
                <a:gd name="T64" fmla="*/ 32 w 194"/>
                <a:gd name="T65" fmla="*/ 419 h 536"/>
                <a:gd name="T66" fmla="*/ 50 w 194"/>
                <a:gd name="T67" fmla="*/ 450 h 536"/>
                <a:gd name="T68" fmla="*/ 69 w 194"/>
                <a:gd name="T69" fmla="*/ 480 h 536"/>
                <a:gd name="T70" fmla="*/ 91 w 194"/>
                <a:gd name="T71" fmla="*/ 507 h 536"/>
                <a:gd name="T72" fmla="*/ 104 w 194"/>
                <a:gd name="T73" fmla="*/ 521 h 536"/>
                <a:gd name="T74" fmla="*/ 121 w 194"/>
                <a:gd name="T75" fmla="*/ 533 h 536"/>
                <a:gd name="T76" fmla="*/ 142 w 194"/>
                <a:gd name="T77" fmla="*/ 536 h 536"/>
                <a:gd name="T78" fmla="*/ 151 w 194"/>
                <a:gd name="T79" fmla="*/ 535 h 536"/>
                <a:gd name="T80" fmla="*/ 171 w 194"/>
                <a:gd name="T81" fmla="*/ 528 h 536"/>
                <a:gd name="T82" fmla="*/ 179 w 194"/>
                <a:gd name="T83" fmla="*/ 521 h 536"/>
                <a:gd name="T84" fmla="*/ 187 w 194"/>
                <a:gd name="T85" fmla="*/ 507 h 536"/>
                <a:gd name="T86" fmla="*/ 193 w 194"/>
                <a:gd name="T87" fmla="*/ 492 h 536"/>
                <a:gd name="T88" fmla="*/ 193 w 194"/>
                <a:gd name="T89" fmla="*/ 474 h 536"/>
                <a:gd name="T90" fmla="*/ 189 w 194"/>
                <a:gd name="T91" fmla="*/ 462 h 536"/>
                <a:gd name="T92" fmla="*/ 183 w 194"/>
                <a:gd name="T93" fmla="*/ 452 h 536"/>
                <a:gd name="T94" fmla="*/ 179 w 194"/>
                <a:gd name="T95" fmla="*/ 44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536">
                  <a:moveTo>
                    <a:pt x="179" y="446"/>
                  </a:moveTo>
                  <a:lnTo>
                    <a:pt x="179" y="446"/>
                  </a:lnTo>
                  <a:lnTo>
                    <a:pt x="161" y="428"/>
                  </a:lnTo>
                  <a:lnTo>
                    <a:pt x="146" y="407"/>
                  </a:lnTo>
                  <a:lnTo>
                    <a:pt x="134" y="385"/>
                  </a:lnTo>
                  <a:lnTo>
                    <a:pt x="123" y="363"/>
                  </a:lnTo>
                  <a:lnTo>
                    <a:pt x="115" y="340"/>
                  </a:lnTo>
                  <a:lnTo>
                    <a:pt x="110" y="316"/>
                  </a:lnTo>
                  <a:lnTo>
                    <a:pt x="106" y="293"/>
                  </a:lnTo>
                  <a:lnTo>
                    <a:pt x="105" y="269"/>
                  </a:lnTo>
                  <a:lnTo>
                    <a:pt x="105" y="269"/>
                  </a:lnTo>
                  <a:lnTo>
                    <a:pt x="105" y="248"/>
                  </a:lnTo>
                  <a:lnTo>
                    <a:pt x="108" y="227"/>
                  </a:lnTo>
                  <a:lnTo>
                    <a:pt x="112" y="207"/>
                  </a:lnTo>
                  <a:lnTo>
                    <a:pt x="118" y="188"/>
                  </a:lnTo>
                  <a:lnTo>
                    <a:pt x="118" y="188"/>
                  </a:lnTo>
                  <a:lnTo>
                    <a:pt x="123" y="174"/>
                  </a:lnTo>
                  <a:lnTo>
                    <a:pt x="128" y="161"/>
                  </a:lnTo>
                  <a:lnTo>
                    <a:pt x="135" y="149"/>
                  </a:lnTo>
                  <a:lnTo>
                    <a:pt x="142" y="136"/>
                  </a:lnTo>
                  <a:lnTo>
                    <a:pt x="150" y="124"/>
                  </a:lnTo>
                  <a:lnTo>
                    <a:pt x="159" y="113"/>
                  </a:lnTo>
                  <a:lnTo>
                    <a:pt x="168" y="101"/>
                  </a:lnTo>
                  <a:lnTo>
                    <a:pt x="179" y="90"/>
                  </a:lnTo>
                  <a:lnTo>
                    <a:pt x="179" y="90"/>
                  </a:lnTo>
                  <a:lnTo>
                    <a:pt x="186" y="82"/>
                  </a:lnTo>
                  <a:lnTo>
                    <a:pt x="190" y="72"/>
                  </a:lnTo>
                  <a:lnTo>
                    <a:pt x="193" y="63"/>
                  </a:lnTo>
                  <a:lnTo>
                    <a:pt x="194" y="53"/>
                  </a:lnTo>
                  <a:lnTo>
                    <a:pt x="193" y="42"/>
                  </a:lnTo>
                  <a:lnTo>
                    <a:pt x="190" y="33"/>
                  </a:lnTo>
                  <a:lnTo>
                    <a:pt x="186" y="24"/>
                  </a:lnTo>
                  <a:lnTo>
                    <a:pt x="179" y="16"/>
                  </a:lnTo>
                  <a:lnTo>
                    <a:pt x="179" y="16"/>
                  </a:lnTo>
                  <a:lnTo>
                    <a:pt x="171" y="9"/>
                  </a:lnTo>
                  <a:lnTo>
                    <a:pt x="161" y="4"/>
                  </a:lnTo>
                  <a:lnTo>
                    <a:pt x="151" y="1"/>
                  </a:lnTo>
                  <a:lnTo>
                    <a:pt x="142" y="0"/>
                  </a:lnTo>
                  <a:lnTo>
                    <a:pt x="131" y="1"/>
                  </a:lnTo>
                  <a:lnTo>
                    <a:pt x="121" y="4"/>
                  </a:lnTo>
                  <a:lnTo>
                    <a:pt x="113" y="9"/>
                  </a:lnTo>
                  <a:lnTo>
                    <a:pt x="104" y="16"/>
                  </a:lnTo>
                  <a:lnTo>
                    <a:pt x="104" y="16"/>
                  </a:lnTo>
                  <a:lnTo>
                    <a:pt x="90" y="31"/>
                  </a:lnTo>
                  <a:lnTo>
                    <a:pt x="76" y="47"/>
                  </a:lnTo>
                  <a:lnTo>
                    <a:pt x="63" y="63"/>
                  </a:lnTo>
                  <a:lnTo>
                    <a:pt x="53" y="81"/>
                  </a:lnTo>
                  <a:lnTo>
                    <a:pt x="43" y="98"/>
                  </a:lnTo>
                  <a:lnTo>
                    <a:pt x="33" y="116"/>
                  </a:lnTo>
                  <a:lnTo>
                    <a:pt x="25" y="135"/>
                  </a:lnTo>
                  <a:lnTo>
                    <a:pt x="18" y="153"/>
                  </a:lnTo>
                  <a:lnTo>
                    <a:pt x="18" y="153"/>
                  </a:lnTo>
                  <a:lnTo>
                    <a:pt x="10" y="182"/>
                  </a:lnTo>
                  <a:lnTo>
                    <a:pt x="5" y="210"/>
                  </a:lnTo>
                  <a:lnTo>
                    <a:pt x="1" y="239"/>
                  </a:lnTo>
                  <a:lnTo>
                    <a:pt x="0" y="269"/>
                  </a:lnTo>
                  <a:lnTo>
                    <a:pt x="0" y="269"/>
                  </a:lnTo>
                  <a:lnTo>
                    <a:pt x="0" y="285"/>
                  </a:lnTo>
                  <a:lnTo>
                    <a:pt x="1" y="302"/>
                  </a:lnTo>
                  <a:lnTo>
                    <a:pt x="3" y="319"/>
                  </a:lnTo>
                  <a:lnTo>
                    <a:pt x="6" y="337"/>
                  </a:lnTo>
                  <a:lnTo>
                    <a:pt x="9" y="353"/>
                  </a:lnTo>
                  <a:lnTo>
                    <a:pt x="14" y="370"/>
                  </a:lnTo>
                  <a:lnTo>
                    <a:pt x="20" y="386"/>
                  </a:lnTo>
                  <a:lnTo>
                    <a:pt x="25" y="402"/>
                  </a:lnTo>
                  <a:lnTo>
                    <a:pt x="32" y="419"/>
                  </a:lnTo>
                  <a:lnTo>
                    <a:pt x="40" y="435"/>
                  </a:lnTo>
                  <a:lnTo>
                    <a:pt x="50" y="450"/>
                  </a:lnTo>
                  <a:lnTo>
                    <a:pt x="59" y="465"/>
                  </a:lnTo>
                  <a:lnTo>
                    <a:pt x="69" y="480"/>
                  </a:lnTo>
                  <a:lnTo>
                    <a:pt x="80" y="494"/>
                  </a:lnTo>
                  <a:lnTo>
                    <a:pt x="91" y="507"/>
                  </a:lnTo>
                  <a:lnTo>
                    <a:pt x="104" y="521"/>
                  </a:lnTo>
                  <a:lnTo>
                    <a:pt x="104" y="521"/>
                  </a:lnTo>
                  <a:lnTo>
                    <a:pt x="113" y="528"/>
                  </a:lnTo>
                  <a:lnTo>
                    <a:pt x="121" y="533"/>
                  </a:lnTo>
                  <a:lnTo>
                    <a:pt x="131" y="535"/>
                  </a:lnTo>
                  <a:lnTo>
                    <a:pt x="142" y="536"/>
                  </a:lnTo>
                  <a:lnTo>
                    <a:pt x="142" y="536"/>
                  </a:lnTo>
                  <a:lnTo>
                    <a:pt x="151" y="535"/>
                  </a:lnTo>
                  <a:lnTo>
                    <a:pt x="161" y="533"/>
                  </a:lnTo>
                  <a:lnTo>
                    <a:pt x="171" y="528"/>
                  </a:lnTo>
                  <a:lnTo>
                    <a:pt x="179" y="521"/>
                  </a:lnTo>
                  <a:lnTo>
                    <a:pt x="179" y="521"/>
                  </a:lnTo>
                  <a:lnTo>
                    <a:pt x="183" y="514"/>
                  </a:lnTo>
                  <a:lnTo>
                    <a:pt x="187" y="507"/>
                  </a:lnTo>
                  <a:lnTo>
                    <a:pt x="193" y="492"/>
                  </a:lnTo>
                  <a:lnTo>
                    <a:pt x="193" y="492"/>
                  </a:lnTo>
                  <a:lnTo>
                    <a:pt x="193" y="481"/>
                  </a:lnTo>
                  <a:lnTo>
                    <a:pt x="193" y="474"/>
                  </a:lnTo>
                  <a:lnTo>
                    <a:pt x="191" y="468"/>
                  </a:lnTo>
                  <a:lnTo>
                    <a:pt x="189" y="462"/>
                  </a:lnTo>
                  <a:lnTo>
                    <a:pt x="187" y="457"/>
                  </a:lnTo>
                  <a:lnTo>
                    <a:pt x="183" y="452"/>
                  </a:lnTo>
                  <a:lnTo>
                    <a:pt x="179" y="446"/>
                  </a:lnTo>
                  <a:lnTo>
                    <a:pt x="179" y="446"/>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55" name="Freeform 195"/>
            <p:cNvSpPr>
              <a:spLocks/>
            </p:cNvSpPr>
            <p:nvPr/>
          </p:nvSpPr>
          <p:spPr bwMode="auto">
            <a:xfrm rot="16200000">
              <a:off x="7724859" y="-1272867"/>
              <a:ext cx="254317" cy="826528"/>
            </a:xfrm>
            <a:custGeom>
              <a:avLst/>
              <a:gdLst>
                <a:gd name="T0" fmla="*/ 173 w 262"/>
                <a:gd name="T1" fmla="*/ 846 h 861"/>
                <a:gd name="T2" fmla="*/ 189 w 262"/>
                <a:gd name="T3" fmla="*/ 858 h 861"/>
                <a:gd name="T4" fmla="*/ 210 w 262"/>
                <a:gd name="T5" fmla="*/ 861 h 861"/>
                <a:gd name="T6" fmla="*/ 219 w 262"/>
                <a:gd name="T7" fmla="*/ 860 h 861"/>
                <a:gd name="T8" fmla="*/ 239 w 262"/>
                <a:gd name="T9" fmla="*/ 852 h 861"/>
                <a:gd name="T10" fmla="*/ 247 w 262"/>
                <a:gd name="T11" fmla="*/ 846 h 861"/>
                <a:gd name="T12" fmla="*/ 259 w 262"/>
                <a:gd name="T13" fmla="*/ 829 h 861"/>
                <a:gd name="T14" fmla="*/ 262 w 262"/>
                <a:gd name="T15" fmla="*/ 808 h 861"/>
                <a:gd name="T16" fmla="*/ 259 w 262"/>
                <a:gd name="T17" fmla="*/ 788 h 861"/>
                <a:gd name="T18" fmla="*/ 247 w 262"/>
                <a:gd name="T19" fmla="*/ 771 h 861"/>
                <a:gd name="T20" fmla="*/ 247 w 262"/>
                <a:gd name="T21" fmla="*/ 771 h 861"/>
                <a:gd name="T22" fmla="*/ 214 w 262"/>
                <a:gd name="T23" fmla="*/ 734 h 861"/>
                <a:gd name="T24" fmla="*/ 185 w 262"/>
                <a:gd name="T25" fmla="*/ 695 h 861"/>
                <a:gd name="T26" fmla="*/ 161 w 262"/>
                <a:gd name="T27" fmla="*/ 654 h 861"/>
                <a:gd name="T28" fmla="*/ 141 w 262"/>
                <a:gd name="T29" fmla="*/ 612 h 861"/>
                <a:gd name="T30" fmla="*/ 126 w 262"/>
                <a:gd name="T31" fmla="*/ 568 h 861"/>
                <a:gd name="T32" fmla="*/ 114 w 262"/>
                <a:gd name="T33" fmla="*/ 522 h 861"/>
                <a:gd name="T34" fmla="*/ 109 w 262"/>
                <a:gd name="T35" fmla="*/ 477 h 861"/>
                <a:gd name="T36" fmla="*/ 106 w 262"/>
                <a:gd name="T37" fmla="*/ 429 h 861"/>
                <a:gd name="T38" fmla="*/ 106 w 262"/>
                <a:gd name="T39" fmla="*/ 406 h 861"/>
                <a:gd name="T40" fmla="*/ 111 w 262"/>
                <a:gd name="T41" fmla="*/ 361 h 861"/>
                <a:gd name="T42" fmla="*/ 120 w 262"/>
                <a:gd name="T43" fmla="*/ 315 h 861"/>
                <a:gd name="T44" fmla="*/ 133 w 262"/>
                <a:gd name="T45" fmla="*/ 270 h 861"/>
                <a:gd name="T46" fmla="*/ 150 w 262"/>
                <a:gd name="T47" fmla="*/ 228 h 861"/>
                <a:gd name="T48" fmla="*/ 172 w 262"/>
                <a:gd name="T49" fmla="*/ 185 h 861"/>
                <a:gd name="T50" fmla="*/ 199 w 262"/>
                <a:gd name="T51" fmla="*/ 146 h 861"/>
                <a:gd name="T52" fmla="*/ 230 w 262"/>
                <a:gd name="T53" fmla="*/ 108 h 861"/>
                <a:gd name="T54" fmla="*/ 247 w 262"/>
                <a:gd name="T55" fmla="*/ 89 h 861"/>
                <a:gd name="T56" fmla="*/ 259 w 262"/>
                <a:gd name="T57" fmla="*/ 72 h 861"/>
                <a:gd name="T58" fmla="*/ 262 w 262"/>
                <a:gd name="T59" fmla="*/ 52 h 861"/>
                <a:gd name="T60" fmla="*/ 259 w 262"/>
                <a:gd name="T61" fmla="*/ 33 h 861"/>
                <a:gd name="T62" fmla="*/ 247 w 262"/>
                <a:gd name="T63" fmla="*/ 15 h 861"/>
                <a:gd name="T64" fmla="*/ 239 w 262"/>
                <a:gd name="T65" fmla="*/ 8 h 861"/>
                <a:gd name="T66" fmla="*/ 219 w 262"/>
                <a:gd name="T67" fmla="*/ 0 h 861"/>
                <a:gd name="T68" fmla="*/ 200 w 262"/>
                <a:gd name="T69" fmla="*/ 0 h 861"/>
                <a:gd name="T70" fmla="*/ 181 w 262"/>
                <a:gd name="T71" fmla="*/ 8 h 861"/>
                <a:gd name="T72" fmla="*/ 173 w 262"/>
                <a:gd name="T73" fmla="*/ 15 h 861"/>
                <a:gd name="T74" fmla="*/ 133 w 262"/>
                <a:gd name="T75" fmla="*/ 59 h 861"/>
                <a:gd name="T76" fmla="*/ 97 w 262"/>
                <a:gd name="T77" fmla="*/ 108 h 861"/>
                <a:gd name="T78" fmla="*/ 68 w 262"/>
                <a:gd name="T79" fmla="*/ 157 h 861"/>
                <a:gd name="T80" fmla="*/ 44 w 262"/>
                <a:gd name="T81" fmla="*/ 209 h 861"/>
                <a:gd name="T82" fmla="*/ 24 w 262"/>
                <a:gd name="T83" fmla="*/ 263 h 861"/>
                <a:gd name="T84" fmla="*/ 12 w 262"/>
                <a:gd name="T85" fmla="*/ 318 h 861"/>
                <a:gd name="T86" fmla="*/ 4 w 262"/>
                <a:gd name="T87" fmla="*/ 374 h 861"/>
                <a:gd name="T88" fmla="*/ 0 w 262"/>
                <a:gd name="T89" fmla="*/ 429 h 861"/>
                <a:gd name="T90" fmla="*/ 1 w 262"/>
                <a:gd name="T91" fmla="*/ 458 h 861"/>
                <a:gd name="T92" fmla="*/ 6 w 262"/>
                <a:gd name="T93" fmla="*/ 514 h 861"/>
                <a:gd name="T94" fmla="*/ 17 w 262"/>
                <a:gd name="T95" fmla="*/ 570 h 861"/>
                <a:gd name="T96" fmla="*/ 34 w 262"/>
                <a:gd name="T97" fmla="*/ 624 h 861"/>
                <a:gd name="T98" fmla="*/ 55 w 262"/>
                <a:gd name="T99" fmla="*/ 678 h 861"/>
                <a:gd name="T100" fmla="*/ 82 w 262"/>
                <a:gd name="T101" fmla="*/ 728 h 861"/>
                <a:gd name="T102" fmla="*/ 114 w 262"/>
                <a:gd name="T103" fmla="*/ 778 h 861"/>
                <a:gd name="T104" fmla="*/ 151 w 262"/>
                <a:gd name="T105" fmla="*/ 824 h 861"/>
                <a:gd name="T106" fmla="*/ 173 w 262"/>
                <a:gd name="T107" fmla="*/ 846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2" h="861">
                  <a:moveTo>
                    <a:pt x="173" y="846"/>
                  </a:moveTo>
                  <a:lnTo>
                    <a:pt x="173" y="846"/>
                  </a:lnTo>
                  <a:lnTo>
                    <a:pt x="181" y="852"/>
                  </a:lnTo>
                  <a:lnTo>
                    <a:pt x="189" y="858"/>
                  </a:lnTo>
                  <a:lnTo>
                    <a:pt x="200" y="860"/>
                  </a:lnTo>
                  <a:lnTo>
                    <a:pt x="210" y="861"/>
                  </a:lnTo>
                  <a:lnTo>
                    <a:pt x="210" y="861"/>
                  </a:lnTo>
                  <a:lnTo>
                    <a:pt x="219" y="860"/>
                  </a:lnTo>
                  <a:lnTo>
                    <a:pt x="230" y="858"/>
                  </a:lnTo>
                  <a:lnTo>
                    <a:pt x="239" y="852"/>
                  </a:lnTo>
                  <a:lnTo>
                    <a:pt x="247" y="846"/>
                  </a:lnTo>
                  <a:lnTo>
                    <a:pt x="247" y="846"/>
                  </a:lnTo>
                  <a:lnTo>
                    <a:pt x="254" y="837"/>
                  </a:lnTo>
                  <a:lnTo>
                    <a:pt x="259" y="829"/>
                  </a:lnTo>
                  <a:lnTo>
                    <a:pt x="262" y="818"/>
                  </a:lnTo>
                  <a:lnTo>
                    <a:pt x="262" y="808"/>
                  </a:lnTo>
                  <a:lnTo>
                    <a:pt x="262" y="799"/>
                  </a:lnTo>
                  <a:lnTo>
                    <a:pt x="259" y="788"/>
                  </a:lnTo>
                  <a:lnTo>
                    <a:pt x="254" y="779"/>
                  </a:lnTo>
                  <a:lnTo>
                    <a:pt x="247" y="771"/>
                  </a:lnTo>
                  <a:lnTo>
                    <a:pt x="247" y="771"/>
                  </a:lnTo>
                  <a:lnTo>
                    <a:pt x="247" y="771"/>
                  </a:lnTo>
                  <a:lnTo>
                    <a:pt x="230" y="753"/>
                  </a:lnTo>
                  <a:lnTo>
                    <a:pt x="214" y="734"/>
                  </a:lnTo>
                  <a:lnTo>
                    <a:pt x="199" y="716"/>
                  </a:lnTo>
                  <a:lnTo>
                    <a:pt x="185" y="695"/>
                  </a:lnTo>
                  <a:lnTo>
                    <a:pt x="172" y="675"/>
                  </a:lnTo>
                  <a:lnTo>
                    <a:pt x="161" y="654"/>
                  </a:lnTo>
                  <a:lnTo>
                    <a:pt x="150" y="633"/>
                  </a:lnTo>
                  <a:lnTo>
                    <a:pt x="141" y="612"/>
                  </a:lnTo>
                  <a:lnTo>
                    <a:pt x="133" y="590"/>
                  </a:lnTo>
                  <a:lnTo>
                    <a:pt x="126" y="568"/>
                  </a:lnTo>
                  <a:lnTo>
                    <a:pt x="120" y="545"/>
                  </a:lnTo>
                  <a:lnTo>
                    <a:pt x="114" y="522"/>
                  </a:lnTo>
                  <a:lnTo>
                    <a:pt x="111" y="500"/>
                  </a:lnTo>
                  <a:lnTo>
                    <a:pt x="109" y="477"/>
                  </a:lnTo>
                  <a:lnTo>
                    <a:pt x="106" y="454"/>
                  </a:lnTo>
                  <a:lnTo>
                    <a:pt x="106" y="429"/>
                  </a:lnTo>
                  <a:lnTo>
                    <a:pt x="106" y="429"/>
                  </a:lnTo>
                  <a:lnTo>
                    <a:pt x="106" y="406"/>
                  </a:lnTo>
                  <a:lnTo>
                    <a:pt x="109" y="383"/>
                  </a:lnTo>
                  <a:lnTo>
                    <a:pt x="111" y="361"/>
                  </a:lnTo>
                  <a:lnTo>
                    <a:pt x="114" y="338"/>
                  </a:lnTo>
                  <a:lnTo>
                    <a:pt x="120" y="315"/>
                  </a:lnTo>
                  <a:lnTo>
                    <a:pt x="126" y="293"/>
                  </a:lnTo>
                  <a:lnTo>
                    <a:pt x="133" y="270"/>
                  </a:lnTo>
                  <a:lnTo>
                    <a:pt x="141" y="248"/>
                  </a:lnTo>
                  <a:lnTo>
                    <a:pt x="150" y="228"/>
                  </a:lnTo>
                  <a:lnTo>
                    <a:pt x="161" y="206"/>
                  </a:lnTo>
                  <a:lnTo>
                    <a:pt x="172" y="185"/>
                  </a:lnTo>
                  <a:lnTo>
                    <a:pt x="185" y="165"/>
                  </a:lnTo>
                  <a:lnTo>
                    <a:pt x="199" y="146"/>
                  </a:lnTo>
                  <a:lnTo>
                    <a:pt x="214" y="126"/>
                  </a:lnTo>
                  <a:lnTo>
                    <a:pt x="230" y="108"/>
                  </a:lnTo>
                  <a:lnTo>
                    <a:pt x="247" y="89"/>
                  </a:lnTo>
                  <a:lnTo>
                    <a:pt x="247" y="89"/>
                  </a:lnTo>
                  <a:lnTo>
                    <a:pt x="254" y="81"/>
                  </a:lnTo>
                  <a:lnTo>
                    <a:pt x="259" y="72"/>
                  </a:lnTo>
                  <a:lnTo>
                    <a:pt x="262" y="63"/>
                  </a:lnTo>
                  <a:lnTo>
                    <a:pt x="262" y="52"/>
                  </a:lnTo>
                  <a:lnTo>
                    <a:pt x="262" y="42"/>
                  </a:lnTo>
                  <a:lnTo>
                    <a:pt x="259" y="33"/>
                  </a:lnTo>
                  <a:lnTo>
                    <a:pt x="254" y="23"/>
                  </a:lnTo>
                  <a:lnTo>
                    <a:pt x="247" y="15"/>
                  </a:lnTo>
                  <a:lnTo>
                    <a:pt x="247" y="15"/>
                  </a:lnTo>
                  <a:lnTo>
                    <a:pt x="239" y="8"/>
                  </a:lnTo>
                  <a:lnTo>
                    <a:pt x="230" y="4"/>
                  </a:lnTo>
                  <a:lnTo>
                    <a:pt x="219" y="0"/>
                  </a:lnTo>
                  <a:lnTo>
                    <a:pt x="210" y="0"/>
                  </a:lnTo>
                  <a:lnTo>
                    <a:pt x="200" y="0"/>
                  </a:lnTo>
                  <a:lnTo>
                    <a:pt x="191" y="4"/>
                  </a:lnTo>
                  <a:lnTo>
                    <a:pt x="181" y="8"/>
                  </a:lnTo>
                  <a:lnTo>
                    <a:pt x="173" y="15"/>
                  </a:lnTo>
                  <a:lnTo>
                    <a:pt x="173" y="15"/>
                  </a:lnTo>
                  <a:lnTo>
                    <a:pt x="152" y="37"/>
                  </a:lnTo>
                  <a:lnTo>
                    <a:pt x="133" y="59"/>
                  </a:lnTo>
                  <a:lnTo>
                    <a:pt x="114" y="83"/>
                  </a:lnTo>
                  <a:lnTo>
                    <a:pt x="97" y="108"/>
                  </a:lnTo>
                  <a:lnTo>
                    <a:pt x="82" y="132"/>
                  </a:lnTo>
                  <a:lnTo>
                    <a:pt x="68" y="157"/>
                  </a:lnTo>
                  <a:lnTo>
                    <a:pt x="54" y="183"/>
                  </a:lnTo>
                  <a:lnTo>
                    <a:pt x="44" y="209"/>
                  </a:lnTo>
                  <a:lnTo>
                    <a:pt x="34" y="236"/>
                  </a:lnTo>
                  <a:lnTo>
                    <a:pt x="24" y="263"/>
                  </a:lnTo>
                  <a:lnTo>
                    <a:pt x="17" y="290"/>
                  </a:lnTo>
                  <a:lnTo>
                    <a:pt x="12" y="318"/>
                  </a:lnTo>
                  <a:lnTo>
                    <a:pt x="6" y="346"/>
                  </a:lnTo>
                  <a:lnTo>
                    <a:pt x="4" y="374"/>
                  </a:lnTo>
                  <a:lnTo>
                    <a:pt x="1" y="402"/>
                  </a:lnTo>
                  <a:lnTo>
                    <a:pt x="0" y="429"/>
                  </a:lnTo>
                  <a:lnTo>
                    <a:pt x="0" y="429"/>
                  </a:lnTo>
                  <a:lnTo>
                    <a:pt x="1" y="458"/>
                  </a:lnTo>
                  <a:lnTo>
                    <a:pt x="4" y="486"/>
                  </a:lnTo>
                  <a:lnTo>
                    <a:pt x="6" y="514"/>
                  </a:lnTo>
                  <a:lnTo>
                    <a:pt x="12" y="543"/>
                  </a:lnTo>
                  <a:lnTo>
                    <a:pt x="17" y="570"/>
                  </a:lnTo>
                  <a:lnTo>
                    <a:pt x="24" y="597"/>
                  </a:lnTo>
                  <a:lnTo>
                    <a:pt x="34" y="624"/>
                  </a:lnTo>
                  <a:lnTo>
                    <a:pt x="44" y="651"/>
                  </a:lnTo>
                  <a:lnTo>
                    <a:pt x="55" y="678"/>
                  </a:lnTo>
                  <a:lnTo>
                    <a:pt x="68" y="703"/>
                  </a:lnTo>
                  <a:lnTo>
                    <a:pt x="82" y="728"/>
                  </a:lnTo>
                  <a:lnTo>
                    <a:pt x="97" y="754"/>
                  </a:lnTo>
                  <a:lnTo>
                    <a:pt x="114" y="778"/>
                  </a:lnTo>
                  <a:lnTo>
                    <a:pt x="133" y="801"/>
                  </a:lnTo>
                  <a:lnTo>
                    <a:pt x="151" y="824"/>
                  </a:lnTo>
                  <a:lnTo>
                    <a:pt x="173" y="846"/>
                  </a:lnTo>
                  <a:lnTo>
                    <a:pt x="173" y="846"/>
                  </a:lnTo>
                  <a:close/>
                </a:path>
              </a:pathLst>
            </a:custGeom>
            <a:solidFill>
              <a:schemeClr val="tx1">
                <a:alpha val="67000"/>
              </a:schemeClr>
            </a:solidFill>
            <a:ln>
              <a:noFill/>
            </a:ln>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56" name="Freeform 196"/>
            <p:cNvSpPr>
              <a:spLocks/>
            </p:cNvSpPr>
            <p:nvPr/>
          </p:nvSpPr>
          <p:spPr bwMode="auto">
            <a:xfrm rot="16200000">
              <a:off x="7687289" y="-1241078"/>
              <a:ext cx="329457" cy="1150202"/>
            </a:xfrm>
            <a:custGeom>
              <a:avLst/>
              <a:gdLst>
                <a:gd name="T0" fmla="*/ 288 w 341"/>
                <a:gd name="T1" fmla="*/ 1194 h 1194"/>
                <a:gd name="T2" fmla="*/ 308 w 341"/>
                <a:gd name="T3" fmla="*/ 1190 h 1194"/>
                <a:gd name="T4" fmla="*/ 325 w 341"/>
                <a:gd name="T5" fmla="*/ 1179 h 1194"/>
                <a:gd name="T6" fmla="*/ 332 w 341"/>
                <a:gd name="T7" fmla="*/ 1171 h 1194"/>
                <a:gd name="T8" fmla="*/ 340 w 341"/>
                <a:gd name="T9" fmla="*/ 1152 h 1194"/>
                <a:gd name="T10" fmla="*/ 340 w 341"/>
                <a:gd name="T11" fmla="*/ 1133 h 1194"/>
                <a:gd name="T12" fmla="*/ 333 w 341"/>
                <a:gd name="T13" fmla="*/ 1113 h 1194"/>
                <a:gd name="T14" fmla="*/ 326 w 341"/>
                <a:gd name="T15" fmla="*/ 1105 h 1194"/>
                <a:gd name="T16" fmla="*/ 300 w 341"/>
                <a:gd name="T17" fmla="*/ 1075 h 1194"/>
                <a:gd name="T18" fmla="*/ 251 w 341"/>
                <a:gd name="T19" fmla="*/ 1015 h 1194"/>
                <a:gd name="T20" fmla="*/ 210 w 341"/>
                <a:gd name="T21" fmla="*/ 950 h 1194"/>
                <a:gd name="T22" fmla="*/ 175 w 341"/>
                <a:gd name="T23" fmla="*/ 883 h 1194"/>
                <a:gd name="T24" fmla="*/ 147 w 341"/>
                <a:gd name="T25" fmla="*/ 815 h 1194"/>
                <a:gd name="T26" fmla="*/ 126 w 341"/>
                <a:gd name="T27" fmla="*/ 746 h 1194"/>
                <a:gd name="T28" fmla="*/ 113 w 341"/>
                <a:gd name="T29" fmla="*/ 676 h 1194"/>
                <a:gd name="T30" fmla="*/ 106 w 341"/>
                <a:gd name="T31" fmla="*/ 604 h 1194"/>
                <a:gd name="T32" fmla="*/ 106 w 341"/>
                <a:gd name="T33" fmla="*/ 570 h 1194"/>
                <a:gd name="T34" fmla="*/ 108 w 341"/>
                <a:gd name="T35" fmla="*/ 503 h 1194"/>
                <a:gd name="T36" fmla="*/ 117 w 341"/>
                <a:gd name="T37" fmla="*/ 437 h 1194"/>
                <a:gd name="T38" fmla="*/ 133 w 341"/>
                <a:gd name="T39" fmla="*/ 372 h 1194"/>
                <a:gd name="T40" fmla="*/ 155 w 341"/>
                <a:gd name="T41" fmla="*/ 310 h 1194"/>
                <a:gd name="T42" fmla="*/ 183 w 341"/>
                <a:gd name="T43" fmla="*/ 250 h 1194"/>
                <a:gd name="T44" fmla="*/ 218 w 341"/>
                <a:gd name="T45" fmla="*/ 193 h 1194"/>
                <a:gd name="T46" fmla="*/ 258 w 341"/>
                <a:gd name="T47" fmla="*/ 139 h 1194"/>
                <a:gd name="T48" fmla="*/ 304 w 341"/>
                <a:gd name="T49" fmla="*/ 90 h 1194"/>
                <a:gd name="T50" fmla="*/ 311 w 341"/>
                <a:gd name="T51" fmla="*/ 81 h 1194"/>
                <a:gd name="T52" fmla="*/ 319 w 341"/>
                <a:gd name="T53" fmla="*/ 63 h 1194"/>
                <a:gd name="T54" fmla="*/ 320 w 341"/>
                <a:gd name="T55" fmla="*/ 42 h 1194"/>
                <a:gd name="T56" fmla="*/ 312 w 341"/>
                <a:gd name="T57" fmla="*/ 24 h 1194"/>
                <a:gd name="T58" fmla="*/ 305 w 341"/>
                <a:gd name="T59" fmla="*/ 16 h 1194"/>
                <a:gd name="T60" fmla="*/ 289 w 341"/>
                <a:gd name="T61" fmla="*/ 3 h 1194"/>
                <a:gd name="T62" fmla="*/ 270 w 341"/>
                <a:gd name="T63" fmla="*/ 0 h 1194"/>
                <a:gd name="T64" fmla="*/ 249 w 341"/>
                <a:gd name="T65" fmla="*/ 3 h 1194"/>
                <a:gd name="T66" fmla="*/ 231 w 341"/>
                <a:gd name="T67" fmla="*/ 13 h 1194"/>
                <a:gd name="T68" fmla="*/ 204 w 341"/>
                <a:gd name="T69" fmla="*/ 42 h 1194"/>
                <a:gd name="T70" fmla="*/ 153 w 341"/>
                <a:gd name="T71" fmla="*/ 102 h 1194"/>
                <a:gd name="T72" fmla="*/ 109 w 341"/>
                <a:gd name="T73" fmla="*/ 167 h 1194"/>
                <a:gd name="T74" fmla="*/ 73 w 341"/>
                <a:gd name="T75" fmla="*/ 235 h 1194"/>
                <a:gd name="T76" fmla="*/ 45 w 341"/>
                <a:gd name="T77" fmla="*/ 306 h 1194"/>
                <a:gd name="T78" fmla="*/ 23 w 341"/>
                <a:gd name="T79" fmla="*/ 379 h 1194"/>
                <a:gd name="T80" fmla="*/ 8 w 341"/>
                <a:gd name="T81" fmla="*/ 454 h 1194"/>
                <a:gd name="T82" fmla="*/ 1 w 341"/>
                <a:gd name="T83" fmla="*/ 530 h 1194"/>
                <a:gd name="T84" fmla="*/ 0 w 341"/>
                <a:gd name="T85" fmla="*/ 570 h 1194"/>
                <a:gd name="T86" fmla="*/ 4 w 341"/>
                <a:gd name="T87" fmla="*/ 650 h 1194"/>
                <a:gd name="T88" fmla="*/ 16 w 341"/>
                <a:gd name="T89" fmla="*/ 731 h 1194"/>
                <a:gd name="T90" fmla="*/ 35 w 341"/>
                <a:gd name="T91" fmla="*/ 811 h 1194"/>
                <a:gd name="T92" fmla="*/ 63 w 341"/>
                <a:gd name="T93" fmla="*/ 889 h 1194"/>
                <a:gd name="T94" fmla="*/ 98 w 341"/>
                <a:gd name="T95" fmla="*/ 965 h 1194"/>
                <a:gd name="T96" fmla="*/ 141 w 341"/>
                <a:gd name="T97" fmla="*/ 1040 h 1194"/>
                <a:gd name="T98" fmla="*/ 191 w 341"/>
                <a:gd name="T99" fmla="*/ 1111 h 1194"/>
                <a:gd name="T100" fmla="*/ 250 w 341"/>
                <a:gd name="T101" fmla="*/ 1178 h 1194"/>
                <a:gd name="T102" fmla="*/ 258 w 341"/>
                <a:gd name="T103" fmla="*/ 1185 h 1194"/>
                <a:gd name="T104" fmla="*/ 278 w 341"/>
                <a:gd name="T105" fmla="*/ 1193 h 1194"/>
                <a:gd name="T106" fmla="*/ 288 w 341"/>
                <a:gd name="T107" fmla="*/ 119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1" h="1194">
                  <a:moveTo>
                    <a:pt x="288" y="1194"/>
                  </a:moveTo>
                  <a:lnTo>
                    <a:pt x="288" y="1194"/>
                  </a:lnTo>
                  <a:lnTo>
                    <a:pt x="298" y="1193"/>
                  </a:lnTo>
                  <a:lnTo>
                    <a:pt x="308" y="1190"/>
                  </a:lnTo>
                  <a:lnTo>
                    <a:pt x="317" y="1186"/>
                  </a:lnTo>
                  <a:lnTo>
                    <a:pt x="325" y="1179"/>
                  </a:lnTo>
                  <a:lnTo>
                    <a:pt x="325" y="1179"/>
                  </a:lnTo>
                  <a:lnTo>
                    <a:pt x="332" y="1171"/>
                  </a:lnTo>
                  <a:lnTo>
                    <a:pt x="337" y="1161"/>
                  </a:lnTo>
                  <a:lnTo>
                    <a:pt x="340" y="1152"/>
                  </a:lnTo>
                  <a:lnTo>
                    <a:pt x="341" y="1142"/>
                  </a:lnTo>
                  <a:lnTo>
                    <a:pt x="340" y="1133"/>
                  </a:lnTo>
                  <a:lnTo>
                    <a:pt x="338" y="1122"/>
                  </a:lnTo>
                  <a:lnTo>
                    <a:pt x="333" y="1113"/>
                  </a:lnTo>
                  <a:lnTo>
                    <a:pt x="326" y="1105"/>
                  </a:lnTo>
                  <a:lnTo>
                    <a:pt x="326" y="1105"/>
                  </a:lnTo>
                  <a:lnTo>
                    <a:pt x="326" y="1105"/>
                  </a:lnTo>
                  <a:lnTo>
                    <a:pt x="300" y="1075"/>
                  </a:lnTo>
                  <a:lnTo>
                    <a:pt x="274" y="1045"/>
                  </a:lnTo>
                  <a:lnTo>
                    <a:pt x="251" y="1015"/>
                  </a:lnTo>
                  <a:lnTo>
                    <a:pt x="229" y="983"/>
                  </a:lnTo>
                  <a:lnTo>
                    <a:pt x="210" y="950"/>
                  </a:lnTo>
                  <a:lnTo>
                    <a:pt x="191" y="918"/>
                  </a:lnTo>
                  <a:lnTo>
                    <a:pt x="175" y="883"/>
                  </a:lnTo>
                  <a:lnTo>
                    <a:pt x="160" y="850"/>
                  </a:lnTo>
                  <a:lnTo>
                    <a:pt x="147" y="815"/>
                  </a:lnTo>
                  <a:lnTo>
                    <a:pt x="137" y="781"/>
                  </a:lnTo>
                  <a:lnTo>
                    <a:pt x="126" y="746"/>
                  </a:lnTo>
                  <a:lnTo>
                    <a:pt x="120" y="710"/>
                  </a:lnTo>
                  <a:lnTo>
                    <a:pt x="113" y="676"/>
                  </a:lnTo>
                  <a:lnTo>
                    <a:pt x="109" y="640"/>
                  </a:lnTo>
                  <a:lnTo>
                    <a:pt x="106" y="604"/>
                  </a:lnTo>
                  <a:lnTo>
                    <a:pt x="106" y="570"/>
                  </a:lnTo>
                  <a:lnTo>
                    <a:pt x="106" y="570"/>
                  </a:lnTo>
                  <a:lnTo>
                    <a:pt x="106" y="536"/>
                  </a:lnTo>
                  <a:lnTo>
                    <a:pt x="108" y="503"/>
                  </a:lnTo>
                  <a:lnTo>
                    <a:pt x="113" y="469"/>
                  </a:lnTo>
                  <a:lnTo>
                    <a:pt x="117" y="437"/>
                  </a:lnTo>
                  <a:lnTo>
                    <a:pt x="125" y="405"/>
                  </a:lnTo>
                  <a:lnTo>
                    <a:pt x="133" y="372"/>
                  </a:lnTo>
                  <a:lnTo>
                    <a:pt x="144" y="341"/>
                  </a:lnTo>
                  <a:lnTo>
                    <a:pt x="155" y="310"/>
                  </a:lnTo>
                  <a:lnTo>
                    <a:pt x="168" y="280"/>
                  </a:lnTo>
                  <a:lnTo>
                    <a:pt x="183" y="250"/>
                  </a:lnTo>
                  <a:lnTo>
                    <a:pt x="199" y="221"/>
                  </a:lnTo>
                  <a:lnTo>
                    <a:pt x="218" y="193"/>
                  </a:lnTo>
                  <a:lnTo>
                    <a:pt x="237" y="166"/>
                  </a:lnTo>
                  <a:lnTo>
                    <a:pt x="258" y="139"/>
                  </a:lnTo>
                  <a:lnTo>
                    <a:pt x="280" y="114"/>
                  </a:lnTo>
                  <a:lnTo>
                    <a:pt x="304" y="90"/>
                  </a:lnTo>
                  <a:lnTo>
                    <a:pt x="304" y="90"/>
                  </a:lnTo>
                  <a:lnTo>
                    <a:pt x="311" y="81"/>
                  </a:lnTo>
                  <a:lnTo>
                    <a:pt x="317" y="72"/>
                  </a:lnTo>
                  <a:lnTo>
                    <a:pt x="319" y="63"/>
                  </a:lnTo>
                  <a:lnTo>
                    <a:pt x="320" y="53"/>
                  </a:lnTo>
                  <a:lnTo>
                    <a:pt x="320" y="42"/>
                  </a:lnTo>
                  <a:lnTo>
                    <a:pt x="317" y="33"/>
                  </a:lnTo>
                  <a:lnTo>
                    <a:pt x="312" y="24"/>
                  </a:lnTo>
                  <a:lnTo>
                    <a:pt x="305" y="16"/>
                  </a:lnTo>
                  <a:lnTo>
                    <a:pt x="305" y="16"/>
                  </a:lnTo>
                  <a:lnTo>
                    <a:pt x="297" y="9"/>
                  </a:lnTo>
                  <a:lnTo>
                    <a:pt x="289" y="3"/>
                  </a:lnTo>
                  <a:lnTo>
                    <a:pt x="279" y="1"/>
                  </a:lnTo>
                  <a:lnTo>
                    <a:pt x="270" y="0"/>
                  </a:lnTo>
                  <a:lnTo>
                    <a:pt x="259" y="0"/>
                  </a:lnTo>
                  <a:lnTo>
                    <a:pt x="249" y="3"/>
                  </a:lnTo>
                  <a:lnTo>
                    <a:pt x="240" y="8"/>
                  </a:lnTo>
                  <a:lnTo>
                    <a:pt x="231" y="13"/>
                  </a:lnTo>
                  <a:lnTo>
                    <a:pt x="231" y="13"/>
                  </a:lnTo>
                  <a:lnTo>
                    <a:pt x="204" y="42"/>
                  </a:lnTo>
                  <a:lnTo>
                    <a:pt x="177" y="72"/>
                  </a:lnTo>
                  <a:lnTo>
                    <a:pt x="153" y="102"/>
                  </a:lnTo>
                  <a:lnTo>
                    <a:pt x="130" y="135"/>
                  </a:lnTo>
                  <a:lnTo>
                    <a:pt x="109" y="167"/>
                  </a:lnTo>
                  <a:lnTo>
                    <a:pt x="91" y="200"/>
                  </a:lnTo>
                  <a:lnTo>
                    <a:pt x="73" y="235"/>
                  </a:lnTo>
                  <a:lnTo>
                    <a:pt x="57" y="271"/>
                  </a:lnTo>
                  <a:lnTo>
                    <a:pt x="45" y="306"/>
                  </a:lnTo>
                  <a:lnTo>
                    <a:pt x="32" y="342"/>
                  </a:lnTo>
                  <a:lnTo>
                    <a:pt x="23" y="379"/>
                  </a:lnTo>
                  <a:lnTo>
                    <a:pt x="15" y="417"/>
                  </a:lnTo>
                  <a:lnTo>
                    <a:pt x="8" y="454"/>
                  </a:lnTo>
                  <a:lnTo>
                    <a:pt x="3" y="492"/>
                  </a:lnTo>
                  <a:lnTo>
                    <a:pt x="1" y="530"/>
                  </a:lnTo>
                  <a:lnTo>
                    <a:pt x="0" y="570"/>
                  </a:lnTo>
                  <a:lnTo>
                    <a:pt x="0" y="570"/>
                  </a:lnTo>
                  <a:lnTo>
                    <a:pt x="1" y="610"/>
                  </a:lnTo>
                  <a:lnTo>
                    <a:pt x="4" y="650"/>
                  </a:lnTo>
                  <a:lnTo>
                    <a:pt x="9" y="691"/>
                  </a:lnTo>
                  <a:lnTo>
                    <a:pt x="16" y="731"/>
                  </a:lnTo>
                  <a:lnTo>
                    <a:pt x="25" y="770"/>
                  </a:lnTo>
                  <a:lnTo>
                    <a:pt x="35" y="811"/>
                  </a:lnTo>
                  <a:lnTo>
                    <a:pt x="48" y="850"/>
                  </a:lnTo>
                  <a:lnTo>
                    <a:pt x="63" y="889"/>
                  </a:lnTo>
                  <a:lnTo>
                    <a:pt x="79" y="928"/>
                  </a:lnTo>
                  <a:lnTo>
                    <a:pt x="98" y="965"/>
                  </a:lnTo>
                  <a:lnTo>
                    <a:pt x="118" y="1003"/>
                  </a:lnTo>
                  <a:lnTo>
                    <a:pt x="141" y="1040"/>
                  </a:lnTo>
                  <a:lnTo>
                    <a:pt x="166" y="1076"/>
                  </a:lnTo>
                  <a:lnTo>
                    <a:pt x="191" y="1111"/>
                  </a:lnTo>
                  <a:lnTo>
                    <a:pt x="220" y="1144"/>
                  </a:lnTo>
                  <a:lnTo>
                    <a:pt x="250" y="1178"/>
                  </a:lnTo>
                  <a:lnTo>
                    <a:pt x="250" y="1178"/>
                  </a:lnTo>
                  <a:lnTo>
                    <a:pt x="258" y="1185"/>
                  </a:lnTo>
                  <a:lnTo>
                    <a:pt x="268" y="1189"/>
                  </a:lnTo>
                  <a:lnTo>
                    <a:pt x="278" y="1193"/>
                  </a:lnTo>
                  <a:lnTo>
                    <a:pt x="288" y="1194"/>
                  </a:lnTo>
                  <a:lnTo>
                    <a:pt x="288" y="1194"/>
                  </a:lnTo>
                  <a:close/>
                </a:path>
              </a:pathLst>
            </a:custGeom>
            <a:solidFill>
              <a:schemeClr val="tx1">
                <a:alpha val="34000"/>
              </a:schemeClr>
            </a:solidFill>
            <a:ln>
              <a:noFill/>
            </a:ln>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grpSp>
      <p:sp>
        <p:nvSpPr>
          <p:cNvPr id="57" name="TextBox 56"/>
          <p:cNvSpPr txBox="1"/>
          <p:nvPr/>
        </p:nvSpPr>
        <p:spPr>
          <a:xfrm>
            <a:off x="2088210" y="2729793"/>
            <a:ext cx="723275" cy="307777"/>
          </a:xfrm>
          <a:prstGeom prst="rect">
            <a:avLst/>
          </a:prstGeom>
          <a:noFill/>
        </p:spPr>
        <p:txBody>
          <a:bodyPr wrap="none" rtlCol="0">
            <a:spAutoFit/>
          </a:bodyPr>
          <a:lstStyle/>
          <a:p>
            <a:r>
              <a:rPr lang="ja-JP" altLang="en-US" dirty="0" smtClean="0"/>
              <a:t>属性値</a:t>
            </a:r>
            <a:endParaRPr lang="en-US" dirty="0"/>
          </a:p>
        </p:txBody>
      </p:sp>
      <p:sp>
        <p:nvSpPr>
          <p:cNvPr id="58" name="Freeform 45"/>
          <p:cNvSpPr>
            <a:spLocks noEditPoints="1"/>
          </p:cNvSpPr>
          <p:nvPr/>
        </p:nvSpPr>
        <p:spPr bwMode="auto">
          <a:xfrm>
            <a:off x="434175" y="1674945"/>
            <a:ext cx="1483362" cy="984671"/>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59" name="Rounded Rectangular Callout 58"/>
          <p:cNvSpPr/>
          <p:nvPr/>
        </p:nvSpPr>
        <p:spPr>
          <a:xfrm>
            <a:off x="1010431" y="3252814"/>
            <a:ext cx="3435567" cy="1328954"/>
          </a:xfrm>
          <a:prstGeom prst="wedgeRoundRectCallout">
            <a:avLst>
              <a:gd name="adj1" fmla="val 35923"/>
              <a:gd name="adj2" fmla="val -119379"/>
              <a:gd name="adj3" fmla="val 16667"/>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2" name="TextBox 61"/>
          <p:cNvSpPr txBox="1"/>
          <p:nvPr/>
        </p:nvSpPr>
        <p:spPr>
          <a:xfrm>
            <a:off x="1266280" y="3404324"/>
            <a:ext cx="658260" cy="1077218"/>
          </a:xfrm>
          <a:prstGeom prst="rect">
            <a:avLst/>
          </a:prstGeom>
          <a:noFill/>
          <a:ln>
            <a:solidFill>
              <a:schemeClr val="bg1"/>
            </a:solidFill>
          </a:ln>
        </p:spPr>
        <p:txBody>
          <a:bodyPr wrap="square" rtlCol="0">
            <a:spAutoFit/>
          </a:bodyPr>
          <a:lstStyle/>
          <a:p>
            <a:r>
              <a:rPr lang="sv-SE" sz="800" dirty="0">
                <a:solidFill>
                  <a:schemeClr val="bg1"/>
                </a:solidFill>
              </a:rPr>
              <a:t>3372c1edab46837f1e973164fa2d726c5c5e17bcb888828ccd7c4dfcc234a370</a:t>
            </a:r>
            <a:endParaRPr lang="en-US" sz="800" dirty="0">
              <a:solidFill>
                <a:schemeClr val="bg1"/>
              </a:solidFill>
            </a:endParaRPr>
          </a:p>
        </p:txBody>
      </p:sp>
      <p:sp>
        <p:nvSpPr>
          <p:cNvPr id="63" name="TextBox 62"/>
          <p:cNvSpPr txBox="1"/>
          <p:nvPr/>
        </p:nvSpPr>
        <p:spPr>
          <a:xfrm>
            <a:off x="2100385" y="3458308"/>
            <a:ext cx="2041770" cy="954107"/>
          </a:xfrm>
          <a:prstGeom prst="rect">
            <a:avLst/>
          </a:prstGeom>
          <a:noFill/>
          <a:ln>
            <a:solidFill>
              <a:schemeClr val="bg1"/>
            </a:solidFill>
          </a:ln>
        </p:spPr>
        <p:txBody>
          <a:bodyPr wrap="square" rtlCol="0">
            <a:spAutoFit/>
          </a:bodyPr>
          <a:lstStyle/>
          <a:p>
            <a:r>
              <a:rPr lang="ja-JP" altLang="en-US" sz="1400" dirty="0" smtClean="0">
                <a:solidFill>
                  <a:schemeClr val="bg1"/>
                </a:solidFill>
              </a:rPr>
              <a:t>このハッシュは</a:t>
            </a:r>
            <a:r>
              <a:rPr lang="en-US" altLang="ja-JP" sz="1400" dirty="0" smtClean="0">
                <a:solidFill>
                  <a:schemeClr val="bg1"/>
                </a:solidFill>
              </a:rPr>
              <a:t>PC-A</a:t>
            </a:r>
            <a:r>
              <a:rPr lang="ja-JP" altLang="en-US" sz="1400" dirty="0" smtClean="0">
                <a:solidFill>
                  <a:schemeClr val="bg1"/>
                </a:solidFill>
              </a:rPr>
              <a:t>の</a:t>
            </a:r>
            <a:r>
              <a:rPr lang="en-US" altLang="ja-JP" sz="1400" dirty="0" smtClean="0">
                <a:solidFill>
                  <a:schemeClr val="bg1"/>
                </a:solidFill>
              </a:rPr>
              <a:t>AAA</a:t>
            </a:r>
            <a:r>
              <a:rPr lang="ja-JP" altLang="en-US" sz="1400" dirty="0" smtClean="0">
                <a:solidFill>
                  <a:schemeClr val="bg1"/>
                </a:solidFill>
              </a:rPr>
              <a:t>というディレクトリに</a:t>
            </a:r>
            <a:r>
              <a:rPr lang="en-US" altLang="ja-JP" sz="1400" dirty="0" smtClean="0">
                <a:solidFill>
                  <a:schemeClr val="bg1"/>
                </a:solidFill>
              </a:rPr>
              <a:t>XXX</a:t>
            </a:r>
            <a:r>
              <a:rPr lang="ja-JP" altLang="en-US" sz="1400" dirty="0" smtClean="0">
                <a:solidFill>
                  <a:schemeClr val="bg1"/>
                </a:solidFill>
              </a:rPr>
              <a:t>というファイル名で保存されている</a:t>
            </a:r>
            <a:endParaRPr lang="en-US" sz="1400" dirty="0">
              <a:solidFill>
                <a:schemeClr val="bg1"/>
              </a:solidFill>
            </a:endParaRPr>
          </a:p>
        </p:txBody>
      </p:sp>
      <p:sp>
        <p:nvSpPr>
          <p:cNvPr id="64" name="Document 63"/>
          <p:cNvSpPr/>
          <p:nvPr/>
        </p:nvSpPr>
        <p:spPr>
          <a:xfrm>
            <a:off x="1497862" y="2258159"/>
            <a:ext cx="548228" cy="703463"/>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rgbClr val="676767"/>
                </a:solidFill>
              </a:rPr>
              <a:t>File</a:t>
            </a:r>
            <a:endParaRPr lang="en-US" sz="1400" dirty="0" smtClean="0">
              <a:solidFill>
                <a:srgbClr val="676767"/>
              </a:solidFill>
            </a:endParaRPr>
          </a:p>
        </p:txBody>
      </p:sp>
      <p:sp>
        <p:nvSpPr>
          <p:cNvPr id="65" name="Up Arrow 64"/>
          <p:cNvSpPr/>
          <p:nvPr/>
        </p:nvSpPr>
        <p:spPr>
          <a:xfrm>
            <a:off x="1641230" y="2969846"/>
            <a:ext cx="283308" cy="302846"/>
          </a:xfrm>
          <a:prstGeom prst="up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60" name="図 59"/>
          <p:cNvPicPr>
            <a:picLocks noChangeAspect="1"/>
          </p:cNvPicPr>
          <p:nvPr/>
        </p:nvPicPr>
        <p:blipFill>
          <a:blip r:embed="rId2"/>
          <a:stretch>
            <a:fillRect/>
          </a:stretch>
        </p:blipFill>
        <p:spPr>
          <a:xfrm>
            <a:off x="8030644" y="87139"/>
            <a:ext cx="980665" cy="1324595"/>
          </a:xfrm>
          <a:prstGeom prst="rect">
            <a:avLst/>
          </a:prstGeom>
        </p:spPr>
      </p:pic>
      <p:sp>
        <p:nvSpPr>
          <p:cNvPr id="5" name="正方形/長方形 4"/>
          <p:cNvSpPr/>
          <p:nvPr/>
        </p:nvSpPr>
        <p:spPr>
          <a:xfrm>
            <a:off x="8030644" y="78550"/>
            <a:ext cx="436462" cy="44130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61" name="図形グループ 60"/>
          <p:cNvGrpSpPr/>
          <p:nvPr/>
        </p:nvGrpSpPr>
        <p:grpSpPr>
          <a:xfrm>
            <a:off x="6732000" y="180000"/>
            <a:ext cx="1167047" cy="1167667"/>
            <a:chOff x="794581" y="1020781"/>
            <a:chExt cx="1167047" cy="1167667"/>
          </a:xfrm>
        </p:grpSpPr>
        <p:grpSp>
          <p:nvGrpSpPr>
            <p:cNvPr id="69" name="Group 93"/>
            <p:cNvGrpSpPr>
              <a:grpSpLocks noChangeAspect="1"/>
            </p:cNvGrpSpPr>
            <p:nvPr/>
          </p:nvGrpSpPr>
          <p:grpSpPr>
            <a:xfrm>
              <a:off x="1074358" y="1377306"/>
              <a:ext cx="607495" cy="546746"/>
              <a:chOff x="2568626" y="5877878"/>
              <a:chExt cx="914400" cy="822960"/>
            </a:xfrm>
            <a:solidFill>
              <a:schemeClr val="accent4"/>
            </a:solidFill>
          </p:grpSpPr>
          <p:sp>
            <p:nvSpPr>
              <p:cNvPr id="77" name="Freeform 6"/>
              <p:cNvSpPr>
                <a:spLocks/>
              </p:cNvSpPr>
              <p:nvPr/>
            </p:nvSpPr>
            <p:spPr bwMode="auto">
              <a:xfrm>
                <a:off x="2568626" y="5877878"/>
                <a:ext cx="914400" cy="822960"/>
              </a:xfrm>
              <a:custGeom>
                <a:avLst/>
                <a:gdLst>
                  <a:gd name="T0" fmla="*/ 3107 w 5070"/>
                  <a:gd name="T1" fmla="*/ 18 h 4591"/>
                  <a:gd name="T2" fmla="*/ 3527 w 5070"/>
                  <a:gd name="T3" fmla="*/ 117 h 4591"/>
                  <a:gd name="T4" fmla="*/ 3912 w 5070"/>
                  <a:gd name="T5" fmla="*/ 289 h 4591"/>
                  <a:gd name="T6" fmla="*/ 4256 w 5070"/>
                  <a:gd name="T7" fmla="*/ 529 h 4591"/>
                  <a:gd name="T8" fmla="*/ 4550 w 5070"/>
                  <a:gd name="T9" fmla="*/ 827 h 4591"/>
                  <a:gd name="T10" fmla="*/ 4785 w 5070"/>
                  <a:gd name="T11" fmla="*/ 1177 h 4591"/>
                  <a:gd name="T12" fmla="*/ 4956 w 5070"/>
                  <a:gd name="T13" fmla="*/ 1569 h 4591"/>
                  <a:gd name="T14" fmla="*/ 5051 w 5070"/>
                  <a:gd name="T15" fmla="*/ 1995 h 4591"/>
                  <a:gd name="T16" fmla="*/ 5065 w 5070"/>
                  <a:gd name="T17" fmla="*/ 2446 h 4591"/>
                  <a:gd name="T18" fmla="*/ 4996 w 5070"/>
                  <a:gd name="T19" fmla="*/ 2882 h 4591"/>
                  <a:gd name="T20" fmla="*/ 4850 w 5070"/>
                  <a:gd name="T21" fmla="*/ 3286 h 4591"/>
                  <a:gd name="T22" fmla="*/ 4635 w 5070"/>
                  <a:gd name="T23" fmla="*/ 3651 h 4591"/>
                  <a:gd name="T24" fmla="*/ 4359 w 5070"/>
                  <a:gd name="T25" fmla="*/ 3968 h 4591"/>
                  <a:gd name="T26" fmla="*/ 4032 w 5070"/>
                  <a:gd name="T27" fmla="*/ 4228 h 4591"/>
                  <a:gd name="T28" fmla="*/ 3659 w 5070"/>
                  <a:gd name="T29" fmla="*/ 4423 h 4591"/>
                  <a:gd name="T30" fmla="*/ 3250 w 5070"/>
                  <a:gd name="T31" fmla="*/ 4548 h 4591"/>
                  <a:gd name="T32" fmla="*/ 2813 w 5070"/>
                  <a:gd name="T33" fmla="*/ 4591 h 4591"/>
                  <a:gd name="T34" fmla="*/ 2378 w 5070"/>
                  <a:gd name="T35" fmla="*/ 4548 h 4591"/>
                  <a:gd name="T36" fmla="*/ 1972 w 5070"/>
                  <a:gd name="T37" fmla="*/ 4426 h 4591"/>
                  <a:gd name="T38" fmla="*/ 1600 w 5070"/>
                  <a:gd name="T39" fmla="*/ 4232 h 4591"/>
                  <a:gd name="T40" fmla="*/ 1274 w 5070"/>
                  <a:gd name="T41" fmla="*/ 3974 h 4591"/>
                  <a:gd name="T42" fmla="*/ 1600 w 5070"/>
                  <a:gd name="T43" fmla="*/ 3628 h 4591"/>
                  <a:gd name="T44" fmla="*/ 1883 w 5070"/>
                  <a:gd name="T45" fmla="*/ 3848 h 4591"/>
                  <a:gd name="T46" fmla="*/ 2206 w 5070"/>
                  <a:gd name="T47" fmla="*/ 4008 h 4591"/>
                  <a:gd name="T48" fmla="*/ 2561 w 5070"/>
                  <a:gd name="T49" fmla="*/ 4097 h 4591"/>
                  <a:gd name="T50" fmla="*/ 2939 w 5070"/>
                  <a:gd name="T51" fmla="*/ 4111 h 4591"/>
                  <a:gd name="T52" fmla="*/ 3307 w 5070"/>
                  <a:gd name="T53" fmla="*/ 4045 h 4591"/>
                  <a:gd name="T54" fmla="*/ 3642 w 5070"/>
                  <a:gd name="T55" fmla="*/ 3906 h 4591"/>
                  <a:gd name="T56" fmla="*/ 3941 w 5070"/>
                  <a:gd name="T57" fmla="*/ 3705 h 4591"/>
                  <a:gd name="T58" fmla="*/ 4193 w 5070"/>
                  <a:gd name="T59" fmla="*/ 3448 h 4591"/>
                  <a:gd name="T60" fmla="*/ 4392 w 5070"/>
                  <a:gd name="T61" fmla="*/ 3143 h 4591"/>
                  <a:gd name="T62" fmla="*/ 4527 w 5070"/>
                  <a:gd name="T63" fmla="*/ 2798 h 4591"/>
                  <a:gd name="T64" fmla="*/ 4591 w 5070"/>
                  <a:gd name="T65" fmla="*/ 2425 h 4591"/>
                  <a:gd name="T66" fmla="*/ 4578 w 5070"/>
                  <a:gd name="T67" fmla="*/ 2037 h 4591"/>
                  <a:gd name="T68" fmla="*/ 4488 w 5070"/>
                  <a:gd name="T69" fmla="*/ 1672 h 4591"/>
                  <a:gd name="T70" fmla="*/ 4332 w 5070"/>
                  <a:gd name="T71" fmla="*/ 1341 h 4591"/>
                  <a:gd name="T72" fmla="*/ 4115 w 5070"/>
                  <a:gd name="T73" fmla="*/ 1051 h 4591"/>
                  <a:gd name="T74" fmla="*/ 3847 w 5070"/>
                  <a:gd name="T75" fmla="*/ 812 h 4591"/>
                  <a:gd name="T76" fmla="*/ 3535 w 5070"/>
                  <a:gd name="T77" fmla="*/ 630 h 4591"/>
                  <a:gd name="T78" fmla="*/ 3187 w 5070"/>
                  <a:gd name="T79" fmla="*/ 515 h 4591"/>
                  <a:gd name="T80" fmla="*/ 2813 w 5070"/>
                  <a:gd name="T81" fmla="*/ 475 h 4591"/>
                  <a:gd name="T82" fmla="*/ 2430 w 5070"/>
                  <a:gd name="T83" fmla="*/ 517 h 4591"/>
                  <a:gd name="T84" fmla="*/ 2075 w 5070"/>
                  <a:gd name="T85" fmla="*/ 637 h 4591"/>
                  <a:gd name="T86" fmla="*/ 1760 w 5070"/>
                  <a:gd name="T87" fmla="*/ 826 h 4591"/>
                  <a:gd name="T88" fmla="*/ 1489 w 5070"/>
                  <a:gd name="T89" fmla="*/ 1077 h 4591"/>
                  <a:gd name="T90" fmla="*/ 1272 w 5070"/>
                  <a:gd name="T91" fmla="*/ 1378 h 4591"/>
                  <a:gd name="T92" fmla="*/ 1120 w 5070"/>
                  <a:gd name="T93" fmla="*/ 1721 h 4591"/>
                  <a:gd name="T94" fmla="*/ 1040 w 5070"/>
                  <a:gd name="T95" fmla="*/ 2100 h 4591"/>
                  <a:gd name="T96" fmla="*/ 791 w 5070"/>
                  <a:gd name="T97" fmla="*/ 3095 h 4591"/>
                  <a:gd name="T98" fmla="*/ 566 w 5070"/>
                  <a:gd name="T99" fmla="*/ 2071 h 4591"/>
                  <a:gd name="T100" fmla="*/ 646 w 5070"/>
                  <a:gd name="T101" fmla="*/ 1648 h 4591"/>
                  <a:gd name="T102" fmla="*/ 798 w 5070"/>
                  <a:gd name="T103" fmla="*/ 1257 h 4591"/>
                  <a:gd name="T104" fmla="*/ 1017 w 5070"/>
                  <a:gd name="T105" fmla="*/ 904 h 4591"/>
                  <a:gd name="T106" fmla="*/ 1292 w 5070"/>
                  <a:gd name="T107" fmla="*/ 598 h 4591"/>
                  <a:gd name="T108" fmla="*/ 1617 w 5070"/>
                  <a:gd name="T109" fmla="*/ 347 h 4591"/>
                  <a:gd name="T110" fmla="*/ 1983 w 5070"/>
                  <a:gd name="T111" fmla="*/ 160 h 4591"/>
                  <a:gd name="T112" fmla="*/ 2384 w 5070"/>
                  <a:gd name="T113" fmla="*/ 40 h 4591"/>
                  <a:gd name="T114" fmla="*/ 2813 w 5070"/>
                  <a:gd name="T115" fmla="*/ 0 h 4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70" h="4591">
                    <a:moveTo>
                      <a:pt x="2813" y="0"/>
                    </a:moveTo>
                    <a:lnTo>
                      <a:pt x="2961" y="4"/>
                    </a:lnTo>
                    <a:lnTo>
                      <a:pt x="3107" y="18"/>
                    </a:lnTo>
                    <a:lnTo>
                      <a:pt x="3250" y="43"/>
                    </a:lnTo>
                    <a:lnTo>
                      <a:pt x="3390" y="75"/>
                    </a:lnTo>
                    <a:lnTo>
                      <a:pt x="3527" y="117"/>
                    </a:lnTo>
                    <a:lnTo>
                      <a:pt x="3659" y="166"/>
                    </a:lnTo>
                    <a:lnTo>
                      <a:pt x="3787" y="224"/>
                    </a:lnTo>
                    <a:lnTo>
                      <a:pt x="3912" y="289"/>
                    </a:lnTo>
                    <a:lnTo>
                      <a:pt x="4032" y="361"/>
                    </a:lnTo>
                    <a:lnTo>
                      <a:pt x="4147" y="443"/>
                    </a:lnTo>
                    <a:lnTo>
                      <a:pt x="4256" y="529"/>
                    </a:lnTo>
                    <a:lnTo>
                      <a:pt x="4359" y="623"/>
                    </a:lnTo>
                    <a:lnTo>
                      <a:pt x="4458" y="723"/>
                    </a:lnTo>
                    <a:lnTo>
                      <a:pt x="4550" y="827"/>
                    </a:lnTo>
                    <a:lnTo>
                      <a:pt x="4635" y="940"/>
                    </a:lnTo>
                    <a:lnTo>
                      <a:pt x="4713" y="1055"/>
                    </a:lnTo>
                    <a:lnTo>
                      <a:pt x="4785" y="1177"/>
                    </a:lnTo>
                    <a:lnTo>
                      <a:pt x="4850" y="1303"/>
                    </a:lnTo>
                    <a:lnTo>
                      <a:pt x="4907" y="1434"/>
                    </a:lnTo>
                    <a:lnTo>
                      <a:pt x="4956" y="1569"/>
                    </a:lnTo>
                    <a:lnTo>
                      <a:pt x="4996" y="1708"/>
                    </a:lnTo>
                    <a:lnTo>
                      <a:pt x="5028" y="1851"/>
                    </a:lnTo>
                    <a:lnTo>
                      <a:pt x="5051" y="1995"/>
                    </a:lnTo>
                    <a:lnTo>
                      <a:pt x="5065" y="2145"/>
                    </a:lnTo>
                    <a:lnTo>
                      <a:pt x="5070" y="2295"/>
                    </a:lnTo>
                    <a:lnTo>
                      <a:pt x="5065" y="2446"/>
                    </a:lnTo>
                    <a:lnTo>
                      <a:pt x="5051" y="2594"/>
                    </a:lnTo>
                    <a:lnTo>
                      <a:pt x="5028" y="2740"/>
                    </a:lnTo>
                    <a:lnTo>
                      <a:pt x="4996" y="2882"/>
                    </a:lnTo>
                    <a:lnTo>
                      <a:pt x="4956" y="3020"/>
                    </a:lnTo>
                    <a:lnTo>
                      <a:pt x="4907" y="3155"/>
                    </a:lnTo>
                    <a:lnTo>
                      <a:pt x="4850" y="3286"/>
                    </a:lnTo>
                    <a:lnTo>
                      <a:pt x="4785" y="3412"/>
                    </a:lnTo>
                    <a:lnTo>
                      <a:pt x="4713" y="3534"/>
                    </a:lnTo>
                    <a:lnTo>
                      <a:pt x="4635" y="3651"/>
                    </a:lnTo>
                    <a:lnTo>
                      <a:pt x="4550" y="3762"/>
                    </a:lnTo>
                    <a:lnTo>
                      <a:pt x="4458" y="3868"/>
                    </a:lnTo>
                    <a:lnTo>
                      <a:pt x="4359" y="3968"/>
                    </a:lnTo>
                    <a:lnTo>
                      <a:pt x="4256" y="4060"/>
                    </a:lnTo>
                    <a:lnTo>
                      <a:pt x="4147" y="4148"/>
                    </a:lnTo>
                    <a:lnTo>
                      <a:pt x="4032" y="4228"/>
                    </a:lnTo>
                    <a:lnTo>
                      <a:pt x="3912" y="4300"/>
                    </a:lnTo>
                    <a:lnTo>
                      <a:pt x="3787" y="4366"/>
                    </a:lnTo>
                    <a:lnTo>
                      <a:pt x="3659" y="4423"/>
                    </a:lnTo>
                    <a:lnTo>
                      <a:pt x="3527" y="4474"/>
                    </a:lnTo>
                    <a:lnTo>
                      <a:pt x="3390" y="4516"/>
                    </a:lnTo>
                    <a:lnTo>
                      <a:pt x="3250" y="4548"/>
                    </a:lnTo>
                    <a:lnTo>
                      <a:pt x="3107" y="4571"/>
                    </a:lnTo>
                    <a:lnTo>
                      <a:pt x="2961" y="4586"/>
                    </a:lnTo>
                    <a:lnTo>
                      <a:pt x="2813" y="4591"/>
                    </a:lnTo>
                    <a:lnTo>
                      <a:pt x="2666" y="4586"/>
                    </a:lnTo>
                    <a:lnTo>
                      <a:pt x="2520" y="4571"/>
                    </a:lnTo>
                    <a:lnTo>
                      <a:pt x="2378" y="4548"/>
                    </a:lnTo>
                    <a:lnTo>
                      <a:pt x="2240" y="4516"/>
                    </a:lnTo>
                    <a:lnTo>
                      <a:pt x="2103" y="4476"/>
                    </a:lnTo>
                    <a:lnTo>
                      <a:pt x="1972" y="4426"/>
                    </a:lnTo>
                    <a:lnTo>
                      <a:pt x="1843" y="4369"/>
                    </a:lnTo>
                    <a:lnTo>
                      <a:pt x="1720" y="4305"/>
                    </a:lnTo>
                    <a:lnTo>
                      <a:pt x="1600" y="4232"/>
                    </a:lnTo>
                    <a:lnTo>
                      <a:pt x="1486" y="4152"/>
                    </a:lnTo>
                    <a:lnTo>
                      <a:pt x="1377" y="4066"/>
                    </a:lnTo>
                    <a:lnTo>
                      <a:pt x="1274" y="3974"/>
                    </a:lnTo>
                    <a:lnTo>
                      <a:pt x="1175" y="3876"/>
                    </a:lnTo>
                    <a:lnTo>
                      <a:pt x="1515" y="3543"/>
                    </a:lnTo>
                    <a:lnTo>
                      <a:pt x="1600" y="3628"/>
                    </a:lnTo>
                    <a:lnTo>
                      <a:pt x="1689" y="3708"/>
                    </a:lnTo>
                    <a:lnTo>
                      <a:pt x="1783" y="3782"/>
                    </a:lnTo>
                    <a:lnTo>
                      <a:pt x="1883" y="3848"/>
                    </a:lnTo>
                    <a:lnTo>
                      <a:pt x="1986" y="3908"/>
                    </a:lnTo>
                    <a:lnTo>
                      <a:pt x="2093" y="3962"/>
                    </a:lnTo>
                    <a:lnTo>
                      <a:pt x="2206" y="4008"/>
                    </a:lnTo>
                    <a:lnTo>
                      <a:pt x="2321" y="4045"/>
                    </a:lnTo>
                    <a:lnTo>
                      <a:pt x="2440" y="4076"/>
                    </a:lnTo>
                    <a:lnTo>
                      <a:pt x="2561" y="4097"/>
                    </a:lnTo>
                    <a:lnTo>
                      <a:pt x="2686" y="4111"/>
                    </a:lnTo>
                    <a:lnTo>
                      <a:pt x="2813" y="4116"/>
                    </a:lnTo>
                    <a:lnTo>
                      <a:pt x="2939" y="4111"/>
                    </a:lnTo>
                    <a:lnTo>
                      <a:pt x="3066" y="4097"/>
                    </a:lnTo>
                    <a:lnTo>
                      <a:pt x="3187" y="4076"/>
                    </a:lnTo>
                    <a:lnTo>
                      <a:pt x="3307" y="4045"/>
                    </a:lnTo>
                    <a:lnTo>
                      <a:pt x="3422" y="4006"/>
                    </a:lnTo>
                    <a:lnTo>
                      <a:pt x="3535" y="3960"/>
                    </a:lnTo>
                    <a:lnTo>
                      <a:pt x="3642" y="3906"/>
                    </a:lnTo>
                    <a:lnTo>
                      <a:pt x="3747" y="3846"/>
                    </a:lnTo>
                    <a:lnTo>
                      <a:pt x="3847" y="3779"/>
                    </a:lnTo>
                    <a:lnTo>
                      <a:pt x="3941" y="3705"/>
                    </a:lnTo>
                    <a:lnTo>
                      <a:pt x="4030" y="3625"/>
                    </a:lnTo>
                    <a:lnTo>
                      <a:pt x="4115" y="3539"/>
                    </a:lnTo>
                    <a:lnTo>
                      <a:pt x="4193" y="3448"/>
                    </a:lnTo>
                    <a:lnTo>
                      <a:pt x="4265" y="3351"/>
                    </a:lnTo>
                    <a:lnTo>
                      <a:pt x="4332" y="3249"/>
                    </a:lnTo>
                    <a:lnTo>
                      <a:pt x="4392" y="3143"/>
                    </a:lnTo>
                    <a:lnTo>
                      <a:pt x="4444" y="3032"/>
                    </a:lnTo>
                    <a:lnTo>
                      <a:pt x="4488" y="2917"/>
                    </a:lnTo>
                    <a:lnTo>
                      <a:pt x="4527" y="2798"/>
                    </a:lnTo>
                    <a:lnTo>
                      <a:pt x="4556" y="2677"/>
                    </a:lnTo>
                    <a:lnTo>
                      <a:pt x="4578" y="2552"/>
                    </a:lnTo>
                    <a:lnTo>
                      <a:pt x="4591" y="2425"/>
                    </a:lnTo>
                    <a:lnTo>
                      <a:pt x="4596" y="2295"/>
                    </a:lnTo>
                    <a:lnTo>
                      <a:pt x="4591" y="2165"/>
                    </a:lnTo>
                    <a:lnTo>
                      <a:pt x="4578" y="2037"/>
                    </a:lnTo>
                    <a:lnTo>
                      <a:pt x="4556" y="1912"/>
                    </a:lnTo>
                    <a:lnTo>
                      <a:pt x="4527" y="1791"/>
                    </a:lnTo>
                    <a:lnTo>
                      <a:pt x="4488" y="1672"/>
                    </a:lnTo>
                    <a:lnTo>
                      <a:pt x="4444" y="1558"/>
                    </a:lnTo>
                    <a:lnTo>
                      <a:pt x="4392" y="1448"/>
                    </a:lnTo>
                    <a:lnTo>
                      <a:pt x="4332" y="1341"/>
                    </a:lnTo>
                    <a:lnTo>
                      <a:pt x="4265" y="1240"/>
                    </a:lnTo>
                    <a:lnTo>
                      <a:pt x="4193" y="1143"/>
                    </a:lnTo>
                    <a:lnTo>
                      <a:pt x="4115" y="1051"/>
                    </a:lnTo>
                    <a:lnTo>
                      <a:pt x="4030" y="966"/>
                    </a:lnTo>
                    <a:lnTo>
                      <a:pt x="3941" y="886"/>
                    </a:lnTo>
                    <a:lnTo>
                      <a:pt x="3847" y="812"/>
                    </a:lnTo>
                    <a:lnTo>
                      <a:pt x="3747" y="744"/>
                    </a:lnTo>
                    <a:lnTo>
                      <a:pt x="3642" y="683"/>
                    </a:lnTo>
                    <a:lnTo>
                      <a:pt x="3535" y="630"/>
                    </a:lnTo>
                    <a:lnTo>
                      <a:pt x="3422" y="584"/>
                    </a:lnTo>
                    <a:lnTo>
                      <a:pt x="3307" y="546"/>
                    </a:lnTo>
                    <a:lnTo>
                      <a:pt x="3187" y="515"/>
                    </a:lnTo>
                    <a:lnTo>
                      <a:pt x="3066" y="492"/>
                    </a:lnTo>
                    <a:lnTo>
                      <a:pt x="2939" y="480"/>
                    </a:lnTo>
                    <a:lnTo>
                      <a:pt x="2813" y="475"/>
                    </a:lnTo>
                    <a:lnTo>
                      <a:pt x="2683" y="480"/>
                    </a:lnTo>
                    <a:lnTo>
                      <a:pt x="2555" y="494"/>
                    </a:lnTo>
                    <a:lnTo>
                      <a:pt x="2430" y="517"/>
                    </a:lnTo>
                    <a:lnTo>
                      <a:pt x="2309" y="549"/>
                    </a:lnTo>
                    <a:lnTo>
                      <a:pt x="2190" y="589"/>
                    </a:lnTo>
                    <a:lnTo>
                      <a:pt x="2075" y="637"/>
                    </a:lnTo>
                    <a:lnTo>
                      <a:pt x="1966" y="692"/>
                    </a:lnTo>
                    <a:lnTo>
                      <a:pt x="1860" y="757"/>
                    </a:lnTo>
                    <a:lnTo>
                      <a:pt x="1760" y="826"/>
                    </a:lnTo>
                    <a:lnTo>
                      <a:pt x="1663" y="903"/>
                    </a:lnTo>
                    <a:lnTo>
                      <a:pt x="1574" y="987"/>
                    </a:lnTo>
                    <a:lnTo>
                      <a:pt x="1489" y="1077"/>
                    </a:lnTo>
                    <a:lnTo>
                      <a:pt x="1411" y="1172"/>
                    </a:lnTo>
                    <a:lnTo>
                      <a:pt x="1338" y="1272"/>
                    </a:lnTo>
                    <a:lnTo>
                      <a:pt x="1272" y="1378"/>
                    </a:lnTo>
                    <a:lnTo>
                      <a:pt x="1214" y="1489"/>
                    </a:lnTo>
                    <a:lnTo>
                      <a:pt x="1163" y="1603"/>
                    </a:lnTo>
                    <a:lnTo>
                      <a:pt x="1120" y="1721"/>
                    </a:lnTo>
                    <a:lnTo>
                      <a:pt x="1084" y="1844"/>
                    </a:lnTo>
                    <a:lnTo>
                      <a:pt x="1058" y="1971"/>
                    </a:lnTo>
                    <a:lnTo>
                      <a:pt x="1040" y="2100"/>
                    </a:lnTo>
                    <a:lnTo>
                      <a:pt x="1031" y="2232"/>
                    </a:lnTo>
                    <a:lnTo>
                      <a:pt x="1580" y="2249"/>
                    </a:lnTo>
                    <a:lnTo>
                      <a:pt x="791" y="3095"/>
                    </a:lnTo>
                    <a:lnTo>
                      <a:pt x="0" y="2200"/>
                    </a:lnTo>
                    <a:lnTo>
                      <a:pt x="557" y="2217"/>
                    </a:lnTo>
                    <a:lnTo>
                      <a:pt x="566" y="2071"/>
                    </a:lnTo>
                    <a:lnTo>
                      <a:pt x="585" y="1926"/>
                    </a:lnTo>
                    <a:lnTo>
                      <a:pt x="611" y="1784"/>
                    </a:lnTo>
                    <a:lnTo>
                      <a:pt x="646" y="1648"/>
                    </a:lnTo>
                    <a:lnTo>
                      <a:pt x="689" y="1514"/>
                    </a:lnTo>
                    <a:lnTo>
                      <a:pt x="740" y="1383"/>
                    </a:lnTo>
                    <a:lnTo>
                      <a:pt x="798" y="1257"/>
                    </a:lnTo>
                    <a:lnTo>
                      <a:pt x="864" y="1134"/>
                    </a:lnTo>
                    <a:lnTo>
                      <a:pt x="937" y="1017"/>
                    </a:lnTo>
                    <a:lnTo>
                      <a:pt x="1017" y="904"/>
                    </a:lnTo>
                    <a:lnTo>
                      <a:pt x="1103" y="797"/>
                    </a:lnTo>
                    <a:lnTo>
                      <a:pt x="1194" y="695"/>
                    </a:lnTo>
                    <a:lnTo>
                      <a:pt x="1292" y="598"/>
                    </a:lnTo>
                    <a:lnTo>
                      <a:pt x="1395" y="509"/>
                    </a:lnTo>
                    <a:lnTo>
                      <a:pt x="1503" y="424"/>
                    </a:lnTo>
                    <a:lnTo>
                      <a:pt x="1617" y="347"/>
                    </a:lnTo>
                    <a:lnTo>
                      <a:pt x="1734" y="278"/>
                    </a:lnTo>
                    <a:lnTo>
                      <a:pt x="1857" y="215"/>
                    </a:lnTo>
                    <a:lnTo>
                      <a:pt x="1983" y="160"/>
                    </a:lnTo>
                    <a:lnTo>
                      <a:pt x="2113" y="112"/>
                    </a:lnTo>
                    <a:lnTo>
                      <a:pt x="2247" y="72"/>
                    </a:lnTo>
                    <a:lnTo>
                      <a:pt x="2384" y="40"/>
                    </a:lnTo>
                    <a:lnTo>
                      <a:pt x="2524" y="18"/>
                    </a:lnTo>
                    <a:lnTo>
                      <a:pt x="2667" y="4"/>
                    </a:lnTo>
                    <a:lnTo>
                      <a:pt x="281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noAutofit/>
              </a:bodyPr>
              <a:lstStyle/>
              <a:p>
                <a:pPr algn="ctr"/>
                <a:endParaRPr lang="ja-JP" altLang="en-US" sz="1450">
                  <a:solidFill>
                    <a:srgbClr val="FF0000"/>
                  </a:solidFill>
                  <a:latin typeface="Arial" pitchFamily="34" charset="0"/>
                  <a:ea typeface="ＭＳ Ｐゴシック" pitchFamily="50" charset="-128"/>
                  <a:cs typeface="Arial" pitchFamily="34" charset="0"/>
                </a:endParaRPr>
              </a:p>
            </p:txBody>
          </p:sp>
          <p:sp>
            <p:nvSpPr>
              <p:cNvPr id="78" name="Freeform 17"/>
              <p:cNvSpPr>
                <a:spLocks noEditPoints="1"/>
              </p:cNvSpPr>
              <p:nvPr/>
            </p:nvSpPr>
            <p:spPr bwMode="auto">
              <a:xfrm>
                <a:off x="2888305" y="6090381"/>
                <a:ext cx="351634" cy="373877"/>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ja-JP" altLang="en-US" sz="1450">
                  <a:solidFill>
                    <a:srgbClr val="FF0000"/>
                  </a:solidFill>
                  <a:latin typeface="Arial" pitchFamily="34" charset="0"/>
                  <a:ea typeface="ＭＳ Ｐゴシック" pitchFamily="50" charset="-128"/>
                  <a:cs typeface="Arial" pitchFamily="34" charset="0"/>
                </a:endParaRPr>
              </a:p>
            </p:txBody>
          </p:sp>
          <p:cxnSp>
            <p:nvCxnSpPr>
              <p:cNvPr id="79" name="Straight Connector 96"/>
              <p:cNvCxnSpPr/>
              <p:nvPr/>
            </p:nvCxnSpPr>
            <p:spPr>
              <a:xfrm flipH="1">
                <a:off x="2818733" y="6055237"/>
                <a:ext cx="486455" cy="534208"/>
              </a:xfrm>
              <a:prstGeom prst="line">
                <a:avLst/>
              </a:prstGeom>
              <a:grpFill/>
              <a:ln w="7620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grpSp>
        <p:grpSp>
          <p:nvGrpSpPr>
            <p:cNvPr id="74" name="図形グループ 73"/>
            <p:cNvGrpSpPr/>
            <p:nvPr/>
          </p:nvGrpSpPr>
          <p:grpSpPr>
            <a:xfrm>
              <a:off x="794581" y="1020781"/>
              <a:ext cx="1167047" cy="1167667"/>
              <a:chOff x="6527188" y="1873634"/>
              <a:chExt cx="1167047" cy="1167667"/>
            </a:xfrm>
          </p:grpSpPr>
          <p:sp>
            <p:nvSpPr>
              <p:cNvPr id="75" name="Oval 190"/>
              <p:cNvSpPr/>
              <p:nvPr/>
            </p:nvSpPr>
            <p:spPr>
              <a:xfrm>
                <a:off x="6597083" y="1929762"/>
                <a:ext cx="1044348" cy="1044348"/>
              </a:xfrm>
              <a:prstGeom prst="ellipse">
                <a:avLst/>
              </a:prstGeom>
              <a:blipFill dpi="0" rotWithShape="1">
                <a:blip r:embed="rId3" cstate="screen">
                  <a:alphaModFix amt="15000"/>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76" name="ドーナツ 75"/>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spTree>
    <p:extLst>
      <p:ext uri="{BB962C8B-B14F-4D97-AF65-F5344CB8AC3E}">
        <p14:creationId xmlns:p14="http://schemas.microsoft.com/office/powerpoint/2010/main" val="4281033509"/>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p:cNvSpPr>
            <a:spLocks/>
          </p:cNvSpPr>
          <p:nvPr/>
        </p:nvSpPr>
        <p:spPr bwMode="auto">
          <a:xfrm>
            <a:off x="627185" y="1027403"/>
            <a:ext cx="3459428" cy="2098999"/>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lumMod val="20000"/>
              <a:lumOff val="80000"/>
              <a:alpha val="12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3" name="Text Placeholder 2"/>
          <p:cNvSpPr>
            <a:spLocks noGrp="1"/>
          </p:cNvSpPr>
          <p:nvPr>
            <p:ph type="body" sz="quarter" idx="11"/>
          </p:nvPr>
        </p:nvSpPr>
        <p:spPr>
          <a:xfrm>
            <a:off x="4127083" y="1648154"/>
            <a:ext cx="4867967" cy="2782727"/>
          </a:xfrm>
        </p:spPr>
        <p:txBody>
          <a:bodyPr/>
          <a:lstStyle/>
          <a:p>
            <a:r>
              <a:rPr lang="ja-JP" altLang="en-US" dirty="0" smtClean="0"/>
              <a:t>クラウド上に保存されたデータを元に、</a:t>
            </a:r>
            <a:endParaRPr lang="en-US" altLang="ja-JP" dirty="0" smtClean="0"/>
          </a:p>
          <a:p>
            <a:pPr lvl="1"/>
            <a:r>
              <a:rPr lang="ja-JP" altLang="en-US" dirty="0" smtClean="0"/>
              <a:t>過去にさかのぼってその時そのホスト上で何が起こっていたのかを、</a:t>
            </a:r>
            <a:r>
              <a:rPr lang="en-US" altLang="ja-JP" dirty="0" smtClean="0"/>
              <a:t>3</a:t>
            </a:r>
            <a:r>
              <a:rPr lang="ja-JP" altLang="en-US" dirty="0" smtClean="0"/>
              <a:t>つの色と、</a:t>
            </a:r>
            <a:r>
              <a:rPr lang="en-US" altLang="ja-JP" dirty="0" smtClean="0"/>
              <a:t>3</a:t>
            </a:r>
            <a:r>
              <a:rPr lang="ja-JP" altLang="en-US" dirty="0" smtClean="0"/>
              <a:t>つのアイコンで可視化します</a:t>
            </a:r>
            <a:endParaRPr lang="en-US" altLang="ja-JP" dirty="0" smtClean="0"/>
          </a:p>
          <a:p>
            <a:pPr lvl="2"/>
            <a:r>
              <a:rPr lang="ja-JP" altLang="en-US" dirty="0" smtClean="0"/>
              <a:t>マルウェアは何によってインストールされたのか</a:t>
            </a:r>
            <a:endParaRPr lang="en-US" altLang="ja-JP" dirty="0" smtClean="0"/>
          </a:p>
          <a:p>
            <a:pPr lvl="2"/>
            <a:r>
              <a:rPr lang="ja-JP" altLang="en-US" dirty="0" smtClean="0"/>
              <a:t>マルウェアはどこからダウンロードされたのか</a:t>
            </a:r>
            <a:endParaRPr lang="en-US" altLang="ja-JP" dirty="0" smtClean="0"/>
          </a:p>
          <a:p>
            <a:pPr lvl="2"/>
            <a:r>
              <a:rPr lang="ja-JP" altLang="en-US" dirty="0" smtClean="0"/>
              <a:t>マルウェアが他に何かファイルを作成</a:t>
            </a:r>
            <a:r>
              <a:rPr lang="ja-JP" altLang="en-US" dirty="0" smtClean="0"/>
              <a:t>して</a:t>
            </a:r>
            <a:r>
              <a:rPr lang="en-US" altLang="ja-JP" smtClean="0"/>
              <a:t/>
            </a:r>
            <a:br>
              <a:rPr lang="en-US" altLang="ja-JP" smtClean="0"/>
            </a:br>
            <a:r>
              <a:rPr lang="ja-JP" altLang="en-US" dirty="0" smtClean="0"/>
              <a:t>いない</a:t>
            </a:r>
            <a:r>
              <a:rPr lang="ja-JP" altLang="en-US" dirty="0" smtClean="0"/>
              <a:t>か</a:t>
            </a:r>
            <a:endParaRPr lang="en-US" dirty="0"/>
          </a:p>
        </p:txBody>
      </p:sp>
      <p:sp>
        <p:nvSpPr>
          <p:cNvPr id="4" name="Title 3"/>
          <p:cNvSpPr>
            <a:spLocks noGrp="1"/>
          </p:cNvSpPr>
          <p:nvPr>
            <p:ph type="title"/>
          </p:nvPr>
        </p:nvSpPr>
        <p:spPr/>
        <p:txBody>
          <a:bodyPr/>
          <a:lstStyle/>
          <a:p>
            <a:r>
              <a:rPr lang="ja-JP" altLang="en-US" dirty="0" smtClean="0"/>
              <a:t>デバイス</a:t>
            </a:r>
            <a:r>
              <a:rPr lang="en-US" altLang="ja-JP" dirty="0" smtClean="0"/>
              <a:t> </a:t>
            </a:r>
            <a:r>
              <a:rPr lang="ja-JP" altLang="en-US" dirty="0" smtClean="0"/>
              <a:t>トラジェクトリ</a:t>
            </a:r>
            <a:endParaRPr lang="en-US" dirty="0"/>
          </a:p>
        </p:txBody>
      </p:sp>
      <p:sp>
        <p:nvSpPr>
          <p:cNvPr id="13" name="Freeform 45"/>
          <p:cNvSpPr>
            <a:spLocks noEditPoints="1"/>
          </p:cNvSpPr>
          <p:nvPr/>
        </p:nvSpPr>
        <p:spPr bwMode="auto">
          <a:xfrm>
            <a:off x="1753535" y="3777735"/>
            <a:ext cx="1120118" cy="7246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grpSp>
        <p:nvGrpSpPr>
          <p:cNvPr id="23" name="Group 22"/>
          <p:cNvGrpSpPr/>
          <p:nvPr/>
        </p:nvGrpSpPr>
        <p:grpSpPr>
          <a:xfrm>
            <a:off x="1449038" y="1840018"/>
            <a:ext cx="1774665" cy="1099124"/>
            <a:chOff x="1253662" y="1416652"/>
            <a:chExt cx="1774665" cy="1099124"/>
          </a:xfrm>
        </p:grpSpPr>
        <p:sp>
          <p:nvSpPr>
            <p:cNvPr id="14" name="Rectangle 13"/>
            <p:cNvSpPr/>
            <p:nvPr/>
          </p:nvSpPr>
          <p:spPr>
            <a:xfrm>
              <a:off x="1253662" y="1416652"/>
              <a:ext cx="1774665" cy="1099124"/>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Rectangle 14"/>
            <p:cNvSpPr/>
            <p:nvPr/>
          </p:nvSpPr>
          <p:spPr>
            <a:xfrm>
              <a:off x="1335068" y="1514351"/>
              <a:ext cx="187236" cy="1872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Rectangle 15"/>
            <p:cNvSpPr/>
            <p:nvPr/>
          </p:nvSpPr>
          <p:spPr>
            <a:xfrm>
              <a:off x="1332796" y="1862151"/>
              <a:ext cx="187236" cy="1872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16"/>
            <p:cNvSpPr/>
            <p:nvPr/>
          </p:nvSpPr>
          <p:spPr>
            <a:xfrm>
              <a:off x="1338664" y="2226234"/>
              <a:ext cx="187236" cy="1872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Rectangle 17"/>
            <p:cNvSpPr/>
            <p:nvPr/>
          </p:nvSpPr>
          <p:spPr>
            <a:xfrm>
              <a:off x="2741130" y="1512059"/>
              <a:ext cx="187236" cy="1872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Rectangle 18"/>
            <p:cNvSpPr/>
            <p:nvPr/>
          </p:nvSpPr>
          <p:spPr>
            <a:xfrm>
              <a:off x="2738858" y="1859859"/>
              <a:ext cx="187236" cy="1872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Rectangle 19"/>
            <p:cNvSpPr/>
            <p:nvPr/>
          </p:nvSpPr>
          <p:spPr>
            <a:xfrm>
              <a:off x="2744726" y="2223942"/>
              <a:ext cx="187236" cy="1872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 name="Rectangle 20"/>
            <p:cNvSpPr/>
            <p:nvPr/>
          </p:nvSpPr>
          <p:spPr>
            <a:xfrm>
              <a:off x="1636273" y="1514350"/>
              <a:ext cx="993161" cy="88744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 name="Isosceles Triangle 21"/>
            <p:cNvSpPr/>
            <p:nvPr/>
          </p:nvSpPr>
          <p:spPr>
            <a:xfrm rot="5400000">
              <a:off x="1888634" y="1701609"/>
              <a:ext cx="634972" cy="537350"/>
            </a:xfrm>
            <a:prstGeom prst="triangle">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25" name="Can 24"/>
          <p:cNvSpPr/>
          <p:nvPr/>
        </p:nvSpPr>
        <p:spPr>
          <a:xfrm>
            <a:off x="3533048" y="2523918"/>
            <a:ext cx="871051" cy="911867"/>
          </a:xfrm>
          <a:prstGeom prst="can">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26" name="broadcast 1"/>
          <p:cNvGrpSpPr/>
          <p:nvPr/>
        </p:nvGrpSpPr>
        <p:grpSpPr>
          <a:xfrm rot="14860816" flipH="1">
            <a:off x="2898243" y="3559506"/>
            <a:ext cx="561244" cy="313139"/>
            <a:chOff x="7276917" y="-1142821"/>
            <a:chExt cx="1150202" cy="641572"/>
          </a:xfrm>
        </p:grpSpPr>
        <p:sp>
          <p:nvSpPr>
            <p:cNvPr id="27" name="Freeform 194"/>
            <p:cNvSpPr>
              <a:spLocks/>
            </p:cNvSpPr>
            <p:nvPr/>
          </p:nvSpPr>
          <p:spPr bwMode="auto">
            <a:xfrm rot="16200000">
              <a:off x="7753757" y="-1307547"/>
              <a:ext cx="190739" cy="520191"/>
            </a:xfrm>
            <a:custGeom>
              <a:avLst/>
              <a:gdLst>
                <a:gd name="T0" fmla="*/ 179 w 194"/>
                <a:gd name="T1" fmla="*/ 446 h 536"/>
                <a:gd name="T2" fmla="*/ 146 w 194"/>
                <a:gd name="T3" fmla="*/ 407 h 536"/>
                <a:gd name="T4" fmla="*/ 123 w 194"/>
                <a:gd name="T5" fmla="*/ 363 h 536"/>
                <a:gd name="T6" fmla="*/ 110 w 194"/>
                <a:gd name="T7" fmla="*/ 316 h 536"/>
                <a:gd name="T8" fmla="*/ 105 w 194"/>
                <a:gd name="T9" fmla="*/ 269 h 536"/>
                <a:gd name="T10" fmla="*/ 105 w 194"/>
                <a:gd name="T11" fmla="*/ 248 h 536"/>
                <a:gd name="T12" fmla="*/ 112 w 194"/>
                <a:gd name="T13" fmla="*/ 207 h 536"/>
                <a:gd name="T14" fmla="*/ 118 w 194"/>
                <a:gd name="T15" fmla="*/ 188 h 536"/>
                <a:gd name="T16" fmla="*/ 128 w 194"/>
                <a:gd name="T17" fmla="*/ 161 h 536"/>
                <a:gd name="T18" fmla="*/ 142 w 194"/>
                <a:gd name="T19" fmla="*/ 136 h 536"/>
                <a:gd name="T20" fmla="*/ 159 w 194"/>
                <a:gd name="T21" fmla="*/ 113 h 536"/>
                <a:gd name="T22" fmla="*/ 179 w 194"/>
                <a:gd name="T23" fmla="*/ 90 h 536"/>
                <a:gd name="T24" fmla="*/ 186 w 194"/>
                <a:gd name="T25" fmla="*/ 82 h 536"/>
                <a:gd name="T26" fmla="*/ 193 w 194"/>
                <a:gd name="T27" fmla="*/ 63 h 536"/>
                <a:gd name="T28" fmla="*/ 193 w 194"/>
                <a:gd name="T29" fmla="*/ 42 h 536"/>
                <a:gd name="T30" fmla="*/ 186 w 194"/>
                <a:gd name="T31" fmla="*/ 24 h 536"/>
                <a:gd name="T32" fmla="*/ 179 w 194"/>
                <a:gd name="T33" fmla="*/ 16 h 536"/>
                <a:gd name="T34" fmla="*/ 161 w 194"/>
                <a:gd name="T35" fmla="*/ 4 h 536"/>
                <a:gd name="T36" fmla="*/ 142 w 194"/>
                <a:gd name="T37" fmla="*/ 0 h 536"/>
                <a:gd name="T38" fmla="*/ 121 w 194"/>
                <a:gd name="T39" fmla="*/ 4 h 536"/>
                <a:gd name="T40" fmla="*/ 104 w 194"/>
                <a:gd name="T41" fmla="*/ 16 h 536"/>
                <a:gd name="T42" fmla="*/ 90 w 194"/>
                <a:gd name="T43" fmla="*/ 31 h 536"/>
                <a:gd name="T44" fmla="*/ 63 w 194"/>
                <a:gd name="T45" fmla="*/ 63 h 536"/>
                <a:gd name="T46" fmla="*/ 43 w 194"/>
                <a:gd name="T47" fmla="*/ 98 h 536"/>
                <a:gd name="T48" fmla="*/ 25 w 194"/>
                <a:gd name="T49" fmla="*/ 135 h 536"/>
                <a:gd name="T50" fmla="*/ 18 w 194"/>
                <a:gd name="T51" fmla="*/ 153 h 536"/>
                <a:gd name="T52" fmla="*/ 5 w 194"/>
                <a:gd name="T53" fmla="*/ 210 h 536"/>
                <a:gd name="T54" fmla="*/ 0 w 194"/>
                <a:gd name="T55" fmla="*/ 269 h 536"/>
                <a:gd name="T56" fmla="*/ 0 w 194"/>
                <a:gd name="T57" fmla="*/ 285 h 536"/>
                <a:gd name="T58" fmla="*/ 3 w 194"/>
                <a:gd name="T59" fmla="*/ 319 h 536"/>
                <a:gd name="T60" fmla="*/ 9 w 194"/>
                <a:gd name="T61" fmla="*/ 353 h 536"/>
                <a:gd name="T62" fmla="*/ 20 w 194"/>
                <a:gd name="T63" fmla="*/ 386 h 536"/>
                <a:gd name="T64" fmla="*/ 32 w 194"/>
                <a:gd name="T65" fmla="*/ 419 h 536"/>
                <a:gd name="T66" fmla="*/ 50 w 194"/>
                <a:gd name="T67" fmla="*/ 450 h 536"/>
                <a:gd name="T68" fmla="*/ 69 w 194"/>
                <a:gd name="T69" fmla="*/ 480 h 536"/>
                <a:gd name="T70" fmla="*/ 91 w 194"/>
                <a:gd name="T71" fmla="*/ 507 h 536"/>
                <a:gd name="T72" fmla="*/ 104 w 194"/>
                <a:gd name="T73" fmla="*/ 521 h 536"/>
                <a:gd name="T74" fmla="*/ 121 w 194"/>
                <a:gd name="T75" fmla="*/ 533 h 536"/>
                <a:gd name="T76" fmla="*/ 142 w 194"/>
                <a:gd name="T77" fmla="*/ 536 h 536"/>
                <a:gd name="T78" fmla="*/ 151 w 194"/>
                <a:gd name="T79" fmla="*/ 535 h 536"/>
                <a:gd name="T80" fmla="*/ 171 w 194"/>
                <a:gd name="T81" fmla="*/ 528 h 536"/>
                <a:gd name="T82" fmla="*/ 179 w 194"/>
                <a:gd name="T83" fmla="*/ 521 h 536"/>
                <a:gd name="T84" fmla="*/ 187 w 194"/>
                <a:gd name="T85" fmla="*/ 507 h 536"/>
                <a:gd name="T86" fmla="*/ 193 w 194"/>
                <a:gd name="T87" fmla="*/ 492 h 536"/>
                <a:gd name="T88" fmla="*/ 193 w 194"/>
                <a:gd name="T89" fmla="*/ 474 h 536"/>
                <a:gd name="T90" fmla="*/ 189 w 194"/>
                <a:gd name="T91" fmla="*/ 462 h 536"/>
                <a:gd name="T92" fmla="*/ 183 w 194"/>
                <a:gd name="T93" fmla="*/ 452 h 536"/>
                <a:gd name="T94" fmla="*/ 179 w 194"/>
                <a:gd name="T95" fmla="*/ 44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536">
                  <a:moveTo>
                    <a:pt x="179" y="446"/>
                  </a:moveTo>
                  <a:lnTo>
                    <a:pt x="179" y="446"/>
                  </a:lnTo>
                  <a:lnTo>
                    <a:pt x="161" y="428"/>
                  </a:lnTo>
                  <a:lnTo>
                    <a:pt x="146" y="407"/>
                  </a:lnTo>
                  <a:lnTo>
                    <a:pt x="134" y="385"/>
                  </a:lnTo>
                  <a:lnTo>
                    <a:pt x="123" y="363"/>
                  </a:lnTo>
                  <a:lnTo>
                    <a:pt x="115" y="340"/>
                  </a:lnTo>
                  <a:lnTo>
                    <a:pt x="110" y="316"/>
                  </a:lnTo>
                  <a:lnTo>
                    <a:pt x="106" y="293"/>
                  </a:lnTo>
                  <a:lnTo>
                    <a:pt x="105" y="269"/>
                  </a:lnTo>
                  <a:lnTo>
                    <a:pt x="105" y="269"/>
                  </a:lnTo>
                  <a:lnTo>
                    <a:pt x="105" y="248"/>
                  </a:lnTo>
                  <a:lnTo>
                    <a:pt x="108" y="227"/>
                  </a:lnTo>
                  <a:lnTo>
                    <a:pt x="112" y="207"/>
                  </a:lnTo>
                  <a:lnTo>
                    <a:pt x="118" y="188"/>
                  </a:lnTo>
                  <a:lnTo>
                    <a:pt x="118" y="188"/>
                  </a:lnTo>
                  <a:lnTo>
                    <a:pt x="123" y="174"/>
                  </a:lnTo>
                  <a:lnTo>
                    <a:pt x="128" y="161"/>
                  </a:lnTo>
                  <a:lnTo>
                    <a:pt x="135" y="149"/>
                  </a:lnTo>
                  <a:lnTo>
                    <a:pt x="142" y="136"/>
                  </a:lnTo>
                  <a:lnTo>
                    <a:pt x="150" y="124"/>
                  </a:lnTo>
                  <a:lnTo>
                    <a:pt x="159" y="113"/>
                  </a:lnTo>
                  <a:lnTo>
                    <a:pt x="168" y="101"/>
                  </a:lnTo>
                  <a:lnTo>
                    <a:pt x="179" y="90"/>
                  </a:lnTo>
                  <a:lnTo>
                    <a:pt x="179" y="90"/>
                  </a:lnTo>
                  <a:lnTo>
                    <a:pt x="186" y="82"/>
                  </a:lnTo>
                  <a:lnTo>
                    <a:pt x="190" y="72"/>
                  </a:lnTo>
                  <a:lnTo>
                    <a:pt x="193" y="63"/>
                  </a:lnTo>
                  <a:lnTo>
                    <a:pt x="194" y="53"/>
                  </a:lnTo>
                  <a:lnTo>
                    <a:pt x="193" y="42"/>
                  </a:lnTo>
                  <a:lnTo>
                    <a:pt x="190" y="33"/>
                  </a:lnTo>
                  <a:lnTo>
                    <a:pt x="186" y="24"/>
                  </a:lnTo>
                  <a:lnTo>
                    <a:pt x="179" y="16"/>
                  </a:lnTo>
                  <a:lnTo>
                    <a:pt x="179" y="16"/>
                  </a:lnTo>
                  <a:lnTo>
                    <a:pt x="171" y="9"/>
                  </a:lnTo>
                  <a:lnTo>
                    <a:pt x="161" y="4"/>
                  </a:lnTo>
                  <a:lnTo>
                    <a:pt x="151" y="1"/>
                  </a:lnTo>
                  <a:lnTo>
                    <a:pt x="142" y="0"/>
                  </a:lnTo>
                  <a:lnTo>
                    <a:pt x="131" y="1"/>
                  </a:lnTo>
                  <a:lnTo>
                    <a:pt x="121" y="4"/>
                  </a:lnTo>
                  <a:lnTo>
                    <a:pt x="113" y="9"/>
                  </a:lnTo>
                  <a:lnTo>
                    <a:pt x="104" y="16"/>
                  </a:lnTo>
                  <a:lnTo>
                    <a:pt x="104" y="16"/>
                  </a:lnTo>
                  <a:lnTo>
                    <a:pt x="90" y="31"/>
                  </a:lnTo>
                  <a:lnTo>
                    <a:pt x="76" y="47"/>
                  </a:lnTo>
                  <a:lnTo>
                    <a:pt x="63" y="63"/>
                  </a:lnTo>
                  <a:lnTo>
                    <a:pt x="53" y="81"/>
                  </a:lnTo>
                  <a:lnTo>
                    <a:pt x="43" y="98"/>
                  </a:lnTo>
                  <a:lnTo>
                    <a:pt x="33" y="116"/>
                  </a:lnTo>
                  <a:lnTo>
                    <a:pt x="25" y="135"/>
                  </a:lnTo>
                  <a:lnTo>
                    <a:pt x="18" y="153"/>
                  </a:lnTo>
                  <a:lnTo>
                    <a:pt x="18" y="153"/>
                  </a:lnTo>
                  <a:lnTo>
                    <a:pt x="10" y="182"/>
                  </a:lnTo>
                  <a:lnTo>
                    <a:pt x="5" y="210"/>
                  </a:lnTo>
                  <a:lnTo>
                    <a:pt x="1" y="239"/>
                  </a:lnTo>
                  <a:lnTo>
                    <a:pt x="0" y="269"/>
                  </a:lnTo>
                  <a:lnTo>
                    <a:pt x="0" y="269"/>
                  </a:lnTo>
                  <a:lnTo>
                    <a:pt x="0" y="285"/>
                  </a:lnTo>
                  <a:lnTo>
                    <a:pt x="1" y="302"/>
                  </a:lnTo>
                  <a:lnTo>
                    <a:pt x="3" y="319"/>
                  </a:lnTo>
                  <a:lnTo>
                    <a:pt x="6" y="337"/>
                  </a:lnTo>
                  <a:lnTo>
                    <a:pt x="9" y="353"/>
                  </a:lnTo>
                  <a:lnTo>
                    <a:pt x="14" y="370"/>
                  </a:lnTo>
                  <a:lnTo>
                    <a:pt x="20" y="386"/>
                  </a:lnTo>
                  <a:lnTo>
                    <a:pt x="25" y="402"/>
                  </a:lnTo>
                  <a:lnTo>
                    <a:pt x="32" y="419"/>
                  </a:lnTo>
                  <a:lnTo>
                    <a:pt x="40" y="435"/>
                  </a:lnTo>
                  <a:lnTo>
                    <a:pt x="50" y="450"/>
                  </a:lnTo>
                  <a:lnTo>
                    <a:pt x="59" y="465"/>
                  </a:lnTo>
                  <a:lnTo>
                    <a:pt x="69" y="480"/>
                  </a:lnTo>
                  <a:lnTo>
                    <a:pt x="80" y="494"/>
                  </a:lnTo>
                  <a:lnTo>
                    <a:pt x="91" y="507"/>
                  </a:lnTo>
                  <a:lnTo>
                    <a:pt x="104" y="521"/>
                  </a:lnTo>
                  <a:lnTo>
                    <a:pt x="104" y="521"/>
                  </a:lnTo>
                  <a:lnTo>
                    <a:pt x="113" y="528"/>
                  </a:lnTo>
                  <a:lnTo>
                    <a:pt x="121" y="533"/>
                  </a:lnTo>
                  <a:lnTo>
                    <a:pt x="131" y="535"/>
                  </a:lnTo>
                  <a:lnTo>
                    <a:pt x="142" y="536"/>
                  </a:lnTo>
                  <a:lnTo>
                    <a:pt x="142" y="536"/>
                  </a:lnTo>
                  <a:lnTo>
                    <a:pt x="151" y="535"/>
                  </a:lnTo>
                  <a:lnTo>
                    <a:pt x="161" y="533"/>
                  </a:lnTo>
                  <a:lnTo>
                    <a:pt x="171" y="528"/>
                  </a:lnTo>
                  <a:lnTo>
                    <a:pt x="179" y="521"/>
                  </a:lnTo>
                  <a:lnTo>
                    <a:pt x="179" y="521"/>
                  </a:lnTo>
                  <a:lnTo>
                    <a:pt x="183" y="514"/>
                  </a:lnTo>
                  <a:lnTo>
                    <a:pt x="187" y="507"/>
                  </a:lnTo>
                  <a:lnTo>
                    <a:pt x="193" y="492"/>
                  </a:lnTo>
                  <a:lnTo>
                    <a:pt x="193" y="492"/>
                  </a:lnTo>
                  <a:lnTo>
                    <a:pt x="193" y="481"/>
                  </a:lnTo>
                  <a:lnTo>
                    <a:pt x="193" y="474"/>
                  </a:lnTo>
                  <a:lnTo>
                    <a:pt x="191" y="468"/>
                  </a:lnTo>
                  <a:lnTo>
                    <a:pt x="189" y="462"/>
                  </a:lnTo>
                  <a:lnTo>
                    <a:pt x="187" y="457"/>
                  </a:lnTo>
                  <a:lnTo>
                    <a:pt x="183" y="452"/>
                  </a:lnTo>
                  <a:lnTo>
                    <a:pt x="179" y="446"/>
                  </a:lnTo>
                  <a:lnTo>
                    <a:pt x="179" y="446"/>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28" name="Freeform 195"/>
            <p:cNvSpPr>
              <a:spLocks/>
            </p:cNvSpPr>
            <p:nvPr/>
          </p:nvSpPr>
          <p:spPr bwMode="auto">
            <a:xfrm rot="16200000">
              <a:off x="7724859" y="-1272867"/>
              <a:ext cx="254317" cy="826528"/>
            </a:xfrm>
            <a:custGeom>
              <a:avLst/>
              <a:gdLst>
                <a:gd name="T0" fmla="*/ 173 w 262"/>
                <a:gd name="T1" fmla="*/ 846 h 861"/>
                <a:gd name="T2" fmla="*/ 189 w 262"/>
                <a:gd name="T3" fmla="*/ 858 h 861"/>
                <a:gd name="T4" fmla="*/ 210 w 262"/>
                <a:gd name="T5" fmla="*/ 861 h 861"/>
                <a:gd name="T6" fmla="*/ 219 w 262"/>
                <a:gd name="T7" fmla="*/ 860 h 861"/>
                <a:gd name="T8" fmla="*/ 239 w 262"/>
                <a:gd name="T9" fmla="*/ 852 h 861"/>
                <a:gd name="T10" fmla="*/ 247 w 262"/>
                <a:gd name="T11" fmla="*/ 846 h 861"/>
                <a:gd name="T12" fmla="*/ 259 w 262"/>
                <a:gd name="T13" fmla="*/ 829 h 861"/>
                <a:gd name="T14" fmla="*/ 262 w 262"/>
                <a:gd name="T15" fmla="*/ 808 h 861"/>
                <a:gd name="T16" fmla="*/ 259 w 262"/>
                <a:gd name="T17" fmla="*/ 788 h 861"/>
                <a:gd name="T18" fmla="*/ 247 w 262"/>
                <a:gd name="T19" fmla="*/ 771 h 861"/>
                <a:gd name="T20" fmla="*/ 247 w 262"/>
                <a:gd name="T21" fmla="*/ 771 h 861"/>
                <a:gd name="T22" fmla="*/ 214 w 262"/>
                <a:gd name="T23" fmla="*/ 734 h 861"/>
                <a:gd name="T24" fmla="*/ 185 w 262"/>
                <a:gd name="T25" fmla="*/ 695 h 861"/>
                <a:gd name="T26" fmla="*/ 161 w 262"/>
                <a:gd name="T27" fmla="*/ 654 h 861"/>
                <a:gd name="T28" fmla="*/ 141 w 262"/>
                <a:gd name="T29" fmla="*/ 612 h 861"/>
                <a:gd name="T30" fmla="*/ 126 w 262"/>
                <a:gd name="T31" fmla="*/ 568 h 861"/>
                <a:gd name="T32" fmla="*/ 114 w 262"/>
                <a:gd name="T33" fmla="*/ 522 h 861"/>
                <a:gd name="T34" fmla="*/ 109 w 262"/>
                <a:gd name="T35" fmla="*/ 477 h 861"/>
                <a:gd name="T36" fmla="*/ 106 w 262"/>
                <a:gd name="T37" fmla="*/ 429 h 861"/>
                <a:gd name="T38" fmla="*/ 106 w 262"/>
                <a:gd name="T39" fmla="*/ 406 h 861"/>
                <a:gd name="T40" fmla="*/ 111 w 262"/>
                <a:gd name="T41" fmla="*/ 361 h 861"/>
                <a:gd name="T42" fmla="*/ 120 w 262"/>
                <a:gd name="T43" fmla="*/ 315 h 861"/>
                <a:gd name="T44" fmla="*/ 133 w 262"/>
                <a:gd name="T45" fmla="*/ 270 h 861"/>
                <a:gd name="T46" fmla="*/ 150 w 262"/>
                <a:gd name="T47" fmla="*/ 228 h 861"/>
                <a:gd name="T48" fmla="*/ 172 w 262"/>
                <a:gd name="T49" fmla="*/ 185 h 861"/>
                <a:gd name="T50" fmla="*/ 199 w 262"/>
                <a:gd name="T51" fmla="*/ 146 h 861"/>
                <a:gd name="T52" fmla="*/ 230 w 262"/>
                <a:gd name="T53" fmla="*/ 108 h 861"/>
                <a:gd name="T54" fmla="*/ 247 w 262"/>
                <a:gd name="T55" fmla="*/ 89 h 861"/>
                <a:gd name="T56" fmla="*/ 259 w 262"/>
                <a:gd name="T57" fmla="*/ 72 h 861"/>
                <a:gd name="T58" fmla="*/ 262 w 262"/>
                <a:gd name="T59" fmla="*/ 52 h 861"/>
                <a:gd name="T60" fmla="*/ 259 w 262"/>
                <a:gd name="T61" fmla="*/ 33 h 861"/>
                <a:gd name="T62" fmla="*/ 247 w 262"/>
                <a:gd name="T63" fmla="*/ 15 h 861"/>
                <a:gd name="T64" fmla="*/ 239 w 262"/>
                <a:gd name="T65" fmla="*/ 8 h 861"/>
                <a:gd name="T66" fmla="*/ 219 w 262"/>
                <a:gd name="T67" fmla="*/ 0 h 861"/>
                <a:gd name="T68" fmla="*/ 200 w 262"/>
                <a:gd name="T69" fmla="*/ 0 h 861"/>
                <a:gd name="T70" fmla="*/ 181 w 262"/>
                <a:gd name="T71" fmla="*/ 8 h 861"/>
                <a:gd name="T72" fmla="*/ 173 w 262"/>
                <a:gd name="T73" fmla="*/ 15 h 861"/>
                <a:gd name="T74" fmla="*/ 133 w 262"/>
                <a:gd name="T75" fmla="*/ 59 h 861"/>
                <a:gd name="T76" fmla="*/ 97 w 262"/>
                <a:gd name="T77" fmla="*/ 108 h 861"/>
                <a:gd name="T78" fmla="*/ 68 w 262"/>
                <a:gd name="T79" fmla="*/ 157 h 861"/>
                <a:gd name="T80" fmla="*/ 44 w 262"/>
                <a:gd name="T81" fmla="*/ 209 h 861"/>
                <a:gd name="T82" fmla="*/ 24 w 262"/>
                <a:gd name="T83" fmla="*/ 263 h 861"/>
                <a:gd name="T84" fmla="*/ 12 w 262"/>
                <a:gd name="T85" fmla="*/ 318 h 861"/>
                <a:gd name="T86" fmla="*/ 4 w 262"/>
                <a:gd name="T87" fmla="*/ 374 h 861"/>
                <a:gd name="T88" fmla="*/ 0 w 262"/>
                <a:gd name="T89" fmla="*/ 429 h 861"/>
                <a:gd name="T90" fmla="*/ 1 w 262"/>
                <a:gd name="T91" fmla="*/ 458 h 861"/>
                <a:gd name="T92" fmla="*/ 6 w 262"/>
                <a:gd name="T93" fmla="*/ 514 h 861"/>
                <a:gd name="T94" fmla="*/ 17 w 262"/>
                <a:gd name="T95" fmla="*/ 570 h 861"/>
                <a:gd name="T96" fmla="*/ 34 w 262"/>
                <a:gd name="T97" fmla="*/ 624 h 861"/>
                <a:gd name="T98" fmla="*/ 55 w 262"/>
                <a:gd name="T99" fmla="*/ 678 h 861"/>
                <a:gd name="T100" fmla="*/ 82 w 262"/>
                <a:gd name="T101" fmla="*/ 728 h 861"/>
                <a:gd name="T102" fmla="*/ 114 w 262"/>
                <a:gd name="T103" fmla="*/ 778 h 861"/>
                <a:gd name="T104" fmla="*/ 151 w 262"/>
                <a:gd name="T105" fmla="*/ 824 h 861"/>
                <a:gd name="T106" fmla="*/ 173 w 262"/>
                <a:gd name="T107" fmla="*/ 846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2" h="861">
                  <a:moveTo>
                    <a:pt x="173" y="846"/>
                  </a:moveTo>
                  <a:lnTo>
                    <a:pt x="173" y="846"/>
                  </a:lnTo>
                  <a:lnTo>
                    <a:pt x="181" y="852"/>
                  </a:lnTo>
                  <a:lnTo>
                    <a:pt x="189" y="858"/>
                  </a:lnTo>
                  <a:lnTo>
                    <a:pt x="200" y="860"/>
                  </a:lnTo>
                  <a:lnTo>
                    <a:pt x="210" y="861"/>
                  </a:lnTo>
                  <a:lnTo>
                    <a:pt x="210" y="861"/>
                  </a:lnTo>
                  <a:lnTo>
                    <a:pt x="219" y="860"/>
                  </a:lnTo>
                  <a:lnTo>
                    <a:pt x="230" y="858"/>
                  </a:lnTo>
                  <a:lnTo>
                    <a:pt x="239" y="852"/>
                  </a:lnTo>
                  <a:lnTo>
                    <a:pt x="247" y="846"/>
                  </a:lnTo>
                  <a:lnTo>
                    <a:pt x="247" y="846"/>
                  </a:lnTo>
                  <a:lnTo>
                    <a:pt x="254" y="837"/>
                  </a:lnTo>
                  <a:lnTo>
                    <a:pt x="259" y="829"/>
                  </a:lnTo>
                  <a:lnTo>
                    <a:pt x="262" y="818"/>
                  </a:lnTo>
                  <a:lnTo>
                    <a:pt x="262" y="808"/>
                  </a:lnTo>
                  <a:lnTo>
                    <a:pt x="262" y="799"/>
                  </a:lnTo>
                  <a:lnTo>
                    <a:pt x="259" y="788"/>
                  </a:lnTo>
                  <a:lnTo>
                    <a:pt x="254" y="779"/>
                  </a:lnTo>
                  <a:lnTo>
                    <a:pt x="247" y="771"/>
                  </a:lnTo>
                  <a:lnTo>
                    <a:pt x="247" y="771"/>
                  </a:lnTo>
                  <a:lnTo>
                    <a:pt x="247" y="771"/>
                  </a:lnTo>
                  <a:lnTo>
                    <a:pt x="230" y="753"/>
                  </a:lnTo>
                  <a:lnTo>
                    <a:pt x="214" y="734"/>
                  </a:lnTo>
                  <a:lnTo>
                    <a:pt x="199" y="716"/>
                  </a:lnTo>
                  <a:lnTo>
                    <a:pt x="185" y="695"/>
                  </a:lnTo>
                  <a:lnTo>
                    <a:pt x="172" y="675"/>
                  </a:lnTo>
                  <a:lnTo>
                    <a:pt x="161" y="654"/>
                  </a:lnTo>
                  <a:lnTo>
                    <a:pt x="150" y="633"/>
                  </a:lnTo>
                  <a:lnTo>
                    <a:pt x="141" y="612"/>
                  </a:lnTo>
                  <a:lnTo>
                    <a:pt x="133" y="590"/>
                  </a:lnTo>
                  <a:lnTo>
                    <a:pt x="126" y="568"/>
                  </a:lnTo>
                  <a:lnTo>
                    <a:pt x="120" y="545"/>
                  </a:lnTo>
                  <a:lnTo>
                    <a:pt x="114" y="522"/>
                  </a:lnTo>
                  <a:lnTo>
                    <a:pt x="111" y="500"/>
                  </a:lnTo>
                  <a:lnTo>
                    <a:pt x="109" y="477"/>
                  </a:lnTo>
                  <a:lnTo>
                    <a:pt x="106" y="454"/>
                  </a:lnTo>
                  <a:lnTo>
                    <a:pt x="106" y="429"/>
                  </a:lnTo>
                  <a:lnTo>
                    <a:pt x="106" y="429"/>
                  </a:lnTo>
                  <a:lnTo>
                    <a:pt x="106" y="406"/>
                  </a:lnTo>
                  <a:lnTo>
                    <a:pt x="109" y="383"/>
                  </a:lnTo>
                  <a:lnTo>
                    <a:pt x="111" y="361"/>
                  </a:lnTo>
                  <a:lnTo>
                    <a:pt x="114" y="338"/>
                  </a:lnTo>
                  <a:lnTo>
                    <a:pt x="120" y="315"/>
                  </a:lnTo>
                  <a:lnTo>
                    <a:pt x="126" y="293"/>
                  </a:lnTo>
                  <a:lnTo>
                    <a:pt x="133" y="270"/>
                  </a:lnTo>
                  <a:lnTo>
                    <a:pt x="141" y="248"/>
                  </a:lnTo>
                  <a:lnTo>
                    <a:pt x="150" y="228"/>
                  </a:lnTo>
                  <a:lnTo>
                    <a:pt x="161" y="206"/>
                  </a:lnTo>
                  <a:lnTo>
                    <a:pt x="172" y="185"/>
                  </a:lnTo>
                  <a:lnTo>
                    <a:pt x="185" y="165"/>
                  </a:lnTo>
                  <a:lnTo>
                    <a:pt x="199" y="146"/>
                  </a:lnTo>
                  <a:lnTo>
                    <a:pt x="214" y="126"/>
                  </a:lnTo>
                  <a:lnTo>
                    <a:pt x="230" y="108"/>
                  </a:lnTo>
                  <a:lnTo>
                    <a:pt x="247" y="89"/>
                  </a:lnTo>
                  <a:lnTo>
                    <a:pt x="247" y="89"/>
                  </a:lnTo>
                  <a:lnTo>
                    <a:pt x="254" y="81"/>
                  </a:lnTo>
                  <a:lnTo>
                    <a:pt x="259" y="72"/>
                  </a:lnTo>
                  <a:lnTo>
                    <a:pt x="262" y="63"/>
                  </a:lnTo>
                  <a:lnTo>
                    <a:pt x="262" y="52"/>
                  </a:lnTo>
                  <a:lnTo>
                    <a:pt x="262" y="42"/>
                  </a:lnTo>
                  <a:lnTo>
                    <a:pt x="259" y="33"/>
                  </a:lnTo>
                  <a:lnTo>
                    <a:pt x="254" y="23"/>
                  </a:lnTo>
                  <a:lnTo>
                    <a:pt x="247" y="15"/>
                  </a:lnTo>
                  <a:lnTo>
                    <a:pt x="247" y="15"/>
                  </a:lnTo>
                  <a:lnTo>
                    <a:pt x="239" y="8"/>
                  </a:lnTo>
                  <a:lnTo>
                    <a:pt x="230" y="4"/>
                  </a:lnTo>
                  <a:lnTo>
                    <a:pt x="219" y="0"/>
                  </a:lnTo>
                  <a:lnTo>
                    <a:pt x="210" y="0"/>
                  </a:lnTo>
                  <a:lnTo>
                    <a:pt x="200" y="0"/>
                  </a:lnTo>
                  <a:lnTo>
                    <a:pt x="191" y="4"/>
                  </a:lnTo>
                  <a:lnTo>
                    <a:pt x="181" y="8"/>
                  </a:lnTo>
                  <a:lnTo>
                    <a:pt x="173" y="15"/>
                  </a:lnTo>
                  <a:lnTo>
                    <a:pt x="173" y="15"/>
                  </a:lnTo>
                  <a:lnTo>
                    <a:pt x="152" y="37"/>
                  </a:lnTo>
                  <a:lnTo>
                    <a:pt x="133" y="59"/>
                  </a:lnTo>
                  <a:lnTo>
                    <a:pt x="114" y="83"/>
                  </a:lnTo>
                  <a:lnTo>
                    <a:pt x="97" y="108"/>
                  </a:lnTo>
                  <a:lnTo>
                    <a:pt x="82" y="132"/>
                  </a:lnTo>
                  <a:lnTo>
                    <a:pt x="68" y="157"/>
                  </a:lnTo>
                  <a:lnTo>
                    <a:pt x="54" y="183"/>
                  </a:lnTo>
                  <a:lnTo>
                    <a:pt x="44" y="209"/>
                  </a:lnTo>
                  <a:lnTo>
                    <a:pt x="34" y="236"/>
                  </a:lnTo>
                  <a:lnTo>
                    <a:pt x="24" y="263"/>
                  </a:lnTo>
                  <a:lnTo>
                    <a:pt x="17" y="290"/>
                  </a:lnTo>
                  <a:lnTo>
                    <a:pt x="12" y="318"/>
                  </a:lnTo>
                  <a:lnTo>
                    <a:pt x="6" y="346"/>
                  </a:lnTo>
                  <a:lnTo>
                    <a:pt x="4" y="374"/>
                  </a:lnTo>
                  <a:lnTo>
                    <a:pt x="1" y="402"/>
                  </a:lnTo>
                  <a:lnTo>
                    <a:pt x="0" y="429"/>
                  </a:lnTo>
                  <a:lnTo>
                    <a:pt x="0" y="429"/>
                  </a:lnTo>
                  <a:lnTo>
                    <a:pt x="1" y="458"/>
                  </a:lnTo>
                  <a:lnTo>
                    <a:pt x="4" y="486"/>
                  </a:lnTo>
                  <a:lnTo>
                    <a:pt x="6" y="514"/>
                  </a:lnTo>
                  <a:lnTo>
                    <a:pt x="12" y="543"/>
                  </a:lnTo>
                  <a:lnTo>
                    <a:pt x="17" y="570"/>
                  </a:lnTo>
                  <a:lnTo>
                    <a:pt x="24" y="597"/>
                  </a:lnTo>
                  <a:lnTo>
                    <a:pt x="34" y="624"/>
                  </a:lnTo>
                  <a:lnTo>
                    <a:pt x="44" y="651"/>
                  </a:lnTo>
                  <a:lnTo>
                    <a:pt x="55" y="678"/>
                  </a:lnTo>
                  <a:lnTo>
                    <a:pt x="68" y="703"/>
                  </a:lnTo>
                  <a:lnTo>
                    <a:pt x="82" y="728"/>
                  </a:lnTo>
                  <a:lnTo>
                    <a:pt x="97" y="754"/>
                  </a:lnTo>
                  <a:lnTo>
                    <a:pt x="114" y="778"/>
                  </a:lnTo>
                  <a:lnTo>
                    <a:pt x="133" y="801"/>
                  </a:lnTo>
                  <a:lnTo>
                    <a:pt x="151" y="824"/>
                  </a:lnTo>
                  <a:lnTo>
                    <a:pt x="173" y="846"/>
                  </a:lnTo>
                  <a:lnTo>
                    <a:pt x="173" y="846"/>
                  </a:lnTo>
                  <a:close/>
                </a:path>
              </a:pathLst>
            </a:custGeom>
            <a:solidFill>
              <a:schemeClr val="tx1">
                <a:alpha val="67000"/>
              </a:schemeClr>
            </a:solidFill>
            <a:ln>
              <a:noFill/>
            </a:ln>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29" name="Freeform 196"/>
            <p:cNvSpPr>
              <a:spLocks/>
            </p:cNvSpPr>
            <p:nvPr/>
          </p:nvSpPr>
          <p:spPr bwMode="auto">
            <a:xfrm rot="16200000">
              <a:off x="7687289" y="-1241078"/>
              <a:ext cx="329457" cy="1150202"/>
            </a:xfrm>
            <a:custGeom>
              <a:avLst/>
              <a:gdLst>
                <a:gd name="T0" fmla="*/ 288 w 341"/>
                <a:gd name="T1" fmla="*/ 1194 h 1194"/>
                <a:gd name="T2" fmla="*/ 308 w 341"/>
                <a:gd name="T3" fmla="*/ 1190 h 1194"/>
                <a:gd name="T4" fmla="*/ 325 w 341"/>
                <a:gd name="T5" fmla="*/ 1179 h 1194"/>
                <a:gd name="T6" fmla="*/ 332 w 341"/>
                <a:gd name="T7" fmla="*/ 1171 h 1194"/>
                <a:gd name="T8" fmla="*/ 340 w 341"/>
                <a:gd name="T9" fmla="*/ 1152 h 1194"/>
                <a:gd name="T10" fmla="*/ 340 w 341"/>
                <a:gd name="T11" fmla="*/ 1133 h 1194"/>
                <a:gd name="T12" fmla="*/ 333 w 341"/>
                <a:gd name="T13" fmla="*/ 1113 h 1194"/>
                <a:gd name="T14" fmla="*/ 326 w 341"/>
                <a:gd name="T15" fmla="*/ 1105 h 1194"/>
                <a:gd name="T16" fmla="*/ 300 w 341"/>
                <a:gd name="T17" fmla="*/ 1075 h 1194"/>
                <a:gd name="T18" fmla="*/ 251 w 341"/>
                <a:gd name="T19" fmla="*/ 1015 h 1194"/>
                <a:gd name="T20" fmla="*/ 210 w 341"/>
                <a:gd name="T21" fmla="*/ 950 h 1194"/>
                <a:gd name="T22" fmla="*/ 175 w 341"/>
                <a:gd name="T23" fmla="*/ 883 h 1194"/>
                <a:gd name="T24" fmla="*/ 147 w 341"/>
                <a:gd name="T25" fmla="*/ 815 h 1194"/>
                <a:gd name="T26" fmla="*/ 126 w 341"/>
                <a:gd name="T27" fmla="*/ 746 h 1194"/>
                <a:gd name="T28" fmla="*/ 113 w 341"/>
                <a:gd name="T29" fmla="*/ 676 h 1194"/>
                <a:gd name="T30" fmla="*/ 106 w 341"/>
                <a:gd name="T31" fmla="*/ 604 h 1194"/>
                <a:gd name="T32" fmla="*/ 106 w 341"/>
                <a:gd name="T33" fmla="*/ 570 h 1194"/>
                <a:gd name="T34" fmla="*/ 108 w 341"/>
                <a:gd name="T35" fmla="*/ 503 h 1194"/>
                <a:gd name="T36" fmla="*/ 117 w 341"/>
                <a:gd name="T37" fmla="*/ 437 h 1194"/>
                <a:gd name="T38" fmla="*/ 133 w 341"/>
                <a:gd name="T39" fmla="*/ 372 h 1194"/>
                <a:gd name="T40" fmla="*/ 155 w 341"/>
                <a:gd name="T41" fmla="*/ 310 h 1194"/>
                <a:gd name="T42" fmla="*/ 183 w 341"/>
                <a:gd name="T43" fmla="*/ 250 h 1194"/>
                <a:gd name="T44" fmla="*/ 218 w 341"/>
                <a:gd name="T45" fmla="*/ 193 h 1194"/>
                <a:gd name="T46" fmla="*/ 258 w 341"/>
                <a:gd name="T47" fmla="*/ 139 h 1194"/>
                <a:gd name="T48" fmla="*/ 304 w 341"/>
                <a:gd name="T49" fmla="*/ 90 h 1194"/>
                <a:gd name="T50" fmla="*/ 311 w 341"/>
                <a:gd name="T51" fmla="*/ 81 h 1194"/>
                <a:gd name="T52" fmla="*/ 319 w 341"/>
                <a:gd name="T53" fmla="*/ 63 h 1194"/>
                <a:gd name="T54" fmla="*/ 320 w 341"/>
                <a:gd name="T55" fmla="*/ 42 h 1194"/>
                <a:gd name="T56" fmla="*/ 312 w 341"/>
                <a:gd name="T57" fmla="*/ 24 h 1194"/>
                <a:gd name="T58" fmla="*/ 305 w 341"/>
                <a:gd name="T59" fmla="*/ 16 h 1194"/>
                <a:gd name="T60" fmla="*/ 289 w 341"/>
                <a:gd name="T61" fmla="*/ 3 h 1194"/>
                <a:gd name="T62" fmla="*/ 270 w 341"/>
                <a:gd name="T63" fmla="*/ 0 h 1194"/>
                <a:gd name="T64" fmla="*/ 249 w 341"/>
                <a:gd name="T65" fmla="*/ 3 h 1194"/>
                <a:gd name="T66" fmla="*/ 231 w 341"/>
                <a:gd name="T67" fmla="*/ 13 h 1194"/>
                <a:gd name="T68" fmla="*/ 204 w 341"/>
                <a:gd name="T69" fmla="*/ 42 h 1194"/>
                <a:gd name="T70" fmla="*/ 153 w 341"/>
                <a:gd name="T71" fmla="*/ 102 h 1194"/>
                <a:gd name="T72" fmla="*/ 109 w 341"/>
                <a:gd name="T73" fmla="*/ 167 h 1194"/>
                <a:gd name="T74" fmla="*/ 73 w 341"/>
                <a:gd name="T75" fmla="*/ 235 h 1194"/>
                <a:gd name="T76" fmla="*/ 45 w 341"/>
                <a:gd name="T77" fmla="*/ 306 h 1194"/>
                <a:gd name="T78" fmla="*/ 23 w 341"/>
                <a:gd name="T79" fmla="*/ 379 h 1194"/>
                <a:gd name="T80" fmla="*/ 8 w 341"/>
                <a:gd name="T81" fmla="*/ 454 h 1194"/>
                <a:gd name="T82" fmla="*/ 1 w 341"/>
                <a:gd name="T83" fmla="*/ 530 h 1194"/>
                <a:gd name="T84" fmla="*/ 0 w 341"/>
                <a:gd name="T85" fmla="*/ 570 h 1194"/>
                <a:gd name="T86" fmla="*/ 4 w 341"/>
                <a:gd name="T87" fmla="*/ 650 h 1194"/>
                <a:gd name="T88" fmla="*/ 16 w 341"/>
                <a:gd name="T89" fmla="*/ 731 h 1194"/>
                <a:gd name="T90" fmla="*/ 35 w 341"/>
                <a:gd name="T91" fmla="*/ 811 h 1194"/>
                <a:gd name="T92" fmla="*/ 63 w 341"/>
                <a:gd name="T93" fmla="*/ 889 h 1194"/>
                <a:gd name="T94" fmla="*/ 98 w 341"/>
                <a:gd name="T95" fmla="*/ 965 h 1194"/>
                <a:gd name="T96" fmla="*/ 141 w 341"/>
                <a:gd name="T97" fmla="*/ 1040 h 1194"/>
                <a:gd name="T98" fmla="*/ 191 w 341"/>
                <a:gd name="T99" fmla="*/ 1111 h 1194"/>
                <a:gd name="T100" fmla="*/ 250 w 341"/>
                <a:gd name="T101" fmla="*/ 1178 h 1194"/>
                <a:gd name="T102" fmla="*/ 258 w 341"/>
                <a:gd name="T103" fmla="*/ 1185 h 1194"/>
                <a:gd name="T104" fmla="*/ 278 w 341"/>
                <a:gd name="T105" fmla="*/ 1193 h 1194"/>
                <a:gd name="T106" fmla="*/ 288 w 341"/>
                <a:gd name="T107" fmla="*/ 119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1" h="1194">
                  <a:moveTo>
                    <a:pt x="288" y="1194"/>
                  </a:moveTo>
                  <a:lnTo>
                    <a:pt x="288" y="1194"/>
                  </a:lnTo>
                  <a:lnTo>
                    <a:pt x="298" y="1193"/>
                  </a:lnTo>
                  <a:lnTo>
                    <a:pt x="308" y="1190"/>
                  </a:lnTo>
                  <a:lnTo>
                    <a:pt x="317" y="1186"/>
                  </a:lnTo>
                  <a:lnTo>
                    <a:pt x="325" y="1179"/>
                  </a:lnTo>
                  <a:lnTo>
                    <a:pt x="325" y="1179"/>
                  </a:lnTo>
                  <a:lnTo>
                    <a:pt x="332" y="1171"/>
                  </a:lnTo>
                  <a:lnTo>
                    <a:pt x="337" y="1161"/>
                  </a:lnTo>
                  <a:lnTo>
                    <a:pt x="340" y="1152"/>
                  </a:lnTo>
                  <a:lnTo>
                    <a:pt x="341" y="1142"/>
                  </a:lnTo>
                  <a:lnTo>
                    <a:pt x="340" y="1133"/>
                  </a:lnTo>
                  <a:lnTo>
                    <a:pt x="338" y="1122"/>
                  </a:lnTo>
                  <a:lnTo>
                    <a:pt x="333" y="1113"/>
                  </a:lnTo>
                  <a:lnTo>
                    <a:pt x="326" y="1105"/>
                  </a:lnTo>
                  <a:lnTo>
                    <a:pt x="326" y="1105"/>
                  </a:lnTo>
                  <a:lnTo>
                    <a:pt x="326" y="1105"/>
                  </a:lnTo>
                  <a:lnTo>
                    <a:pt x="300" y="1075"/>
                  </a:lnTo>
                  <a:lnTo>
                    <a:pt x="274" y="1045"/>
                  </a:lnTo>
                  <a:lnTo>
                    <a:pt x="251" y="1015"/>
                  </a:lnTo>
                  <a:lnTo>
                    <a:pt x="229" y="983"/>
                  </a:lnTo>
                  <a:lnTo>
                    <a:pt x="210" y="950"/>
                  </a:lnTo>
                  <a:lnTo>
                    <a:pt x="191" y="918"/>
                  </a:lnTo>
                  <a:lnTo>
                    <a:pt x="175" y="883"/>
                  </a:lnTo>
                  <a:lnTo>
                    <a:pt x="160" y="850"/>
                  </a:lnTo>
                  <a:lnTo>
                    <a:pt x="147" y="815"/>
                  </a:lnTo>
                  <a:lnTo>
                    <a:pt x="137" y="781"/>
                  </a:lnTo>
                  <a:lnTo>
                    <a:pt x="126" y="746"/>
                  </a:lnTo>
                  <a:lnTo>
                    <a:pt x="120" y="710"/>
                  </a:lnTo>
                  <a:lnTo>
                    <a:pt x="113" y="676"/>
                  </a:lnTo>
                  <a:lnTo>
                    <a:pt x="109" y="640"/>
                  </a:lnTo>
                  <a:lnTo>
                    <a:pt x="106" y="604"/>
                  </a:lnTo>
                  <a:lnTo>
                    <a:pt x="106" y="570"/>
                  </a:lnTo>
                  <a:lnTo>
                    <a:pt x="106" y="570"/>
                  </a:lnTo>
                  <a:lnTo>
                    <a:pt x="106" y="536"/>
                  </a:lnTo>
                  <a:lnTo>
                    <a:pt x="108" y="503"/>
                  </a:lnTo>
                  <a:lnTo>
                    <a:pt x="113" y="469"/>
                  </a:lnTo>
                  <a:lnTo>
                    <a:pt x="117" y="437"/>
                  </a:lnTo>
                  <a:lnTo>
                    <a:pt x="125" y="405"/>
                  </a:lnTo>
                  <a:lnTo>
                    <a:pt x="133" y="372"/>
                  </a:lnTo>
                  <a:lnTo>
                    <a:pt x="144" y="341"/>
                  </a:lnTo>
                  <a:lnTo>
                    <a:pt x="155" y="310"/>
                  </a:lnTo>
                  <a:lnTo>
                    <a:pt x="168" y="280"/>
                  </a:lnTo>
                  <a:lnTo>
                    <a:pt x="183" y="250"/>
                  </a:lnTo>
                  <a:lnTo>
                    <a:pt x="199" y="221"/>
                  </a:lnTo>
                  <a:lnTo>
                    <a:pt x="218" y="193"/>
                  </a:lnTo>
                  <a:lnTo>
                    <a:pt x="237" y="166"/>
                  </a:lnTo>
                  <a:lnTo>
                    <a:pt x="258" y="139"/>
                  </a:lnTo>
                  <a:lnTo>
                    <a:pt x="280" y="114"/>
                  </a:lnTo>
                  <a:lnTo>
                    <a:pt x="304" y="90"/>
                  </a:lnTo>
                  <a:lnTo>
                    <a:pt x="304" y="90"/>
                  </a:lnTo>
                  <a:lnTo>
                    <a:pt x="311" y="81"/>
                  </a:lnTo>
                  <a:lnTo>
                    <a:pt x="317" y="72"/>
                  </a:lnTo>
                  <a:lnTo>
                    <a:pt x="319" y="63"/>
                  </a:lnTo>
                  <a:lnTo>
                    <a:pt x="320" y="53"/>
                  </a:lnTo>
                  <a:lnTo>
                    <a:pt x="320" y="42"/>
                  </a:lnTo>
                  <a:lnTo>
                    <a:pt x="317" y="33"/>
                  </a:lnTo>
                  <a:lnTo>
                    <a:pt x="312" y="24"/>
                  </a:lnTo>
                  <a:lnTo>
                    <a:pt x="305" y="16"/>
                  </a:lnTo>
                  <a:lnTo>
                    <a:pt x="305" y="16"/>
                  </a:lnTo>
                  <a:lnTo>
                    <a:pt x="297" y="9"/>
                  </a:lnTo>
                  <a:lnTo>
                    <a:pt x="289" y="3"/>
                  </a:lnTo>
                  <a:lnTo>
                    <a:pt x="279" y="1"/>
                  </a:lnTo>
                  <a:lnTo>
                    <a:pt x="270" y="0"/>
                  </a:lnTo>
                  <a:lnTo>
                    <a:pt x="259" y="0"/>
                  </a:lnTo>
                  <a:lnTo>
                    <a:pt x="249" y="3"/>
                  </a:lnTo>
                  <a:lnTo>
                    <a:pt x="240" y="8"/>
                  </a:lnTo>
                  <a:lnTo>
                    <a:pt x="231" y="13"/>
                  </a:lnTo>
                  <a:lnTo>
                    <a:pt x="231" y="13"/>
                  </a:lnTo>
                  <a:lnTo>
                    <a:pt x="204" y="42"/>
                  </a:lnTo>
                  <a:lnTo>
                    <a:pt x="177" y="72"/>
                  </a:lnTo>
                  <a:lnTo>
                    <a:pt x="153" y="102"/>
                  </a:lnTo>
                  <a:lnTo>
                    <a:pt x="130" y="135"/>
                  </a:lnTo>
                  <a:lnTo>
                    <a:pt x="109" y="167"/>
                  </a:lnTo>
                  <a:lnTo>
                    <a:pt x="91" y="200"/>
                  </a:lnTo>
                  <a:lnTo>
                    <a:pt x="73" y="235"/>
                  </a:lnTo>
                  <a:lnTo>
                    <a:pt x="57" y="271"/>
                  </a:lnTo>
                  <a:lnTo>
                    <a:pt x="45" y="306"/>
                  </a:lnTo>
                  <a:lnTo>
                    <a:pt x="32" y="342"/>
                  </a:lnTo>
                  <a:lnTo>
                    <a:pt x="23" y="379"/>
                  </a:lnTo>
                  <a:lnTo>
                    <a:pt x="15" y="417"/>
                  </a:lnTo>
                  <a:lnTo>
                    <a:pt x="8" y="454"/>
                  </a:lnTo>
                  <a:lnTo>
                    <a:pt x="3" y="492"/>
                  </a:lnTo>
                  <a:lnTo>
                    <a:pt x="1" y="530"/>
                  </a:lnTo>
                  <a:lnTo>
                    <a:pt x="0" y="570"/>
                  </a:lnTo>
                  <a:lnTo>
                    <a:pt x="0" y="570"/>
                  </a:lnTo>
                  <a:lnTo>
                    <a:pt x="1" y="610"/>
                  </a:lnTo>
                  <a:lnTo>
                    <a:pt x="4" y="650"/>
                  </a:lnTo>
                  <a:lnTo>
                    <a:pt x="9" y="691"/>
                  </a:lnTo>
                  <a:lnTo>
                    <a:pt x="16" y="731"/>
                  </a:lnTo>
                  <a:lnTo>
                    <a:pt x="25" y="770"/>
                  </a:lnTo>
                  <a:lnTo>
                    <a:pt x="35" y="811"/>
                  </a:lnTo>
                  <a:lnTo>
                    <a:pt x="48" y="850"/>
                  </a:lnTo>
                  <a:lnTo>
                    <a:pt x="63" y="889"/>
                  </a:lnTo>
                  <a:lnTo>
                    <a:pt x="79" y="928"/>
                  </a:lnTo>
                  <a:lnTo>
                    <a:pt x="98" y="965"/>
                  </a:lnTo>
                  <a:lnTo>
                    <a:pt x="118" y="1003"/>
                  </a:lnTo>
                  <a:lnTo>
                    <a:pt x="141" y="1040"/>
                  </a:lnTo>
                  <a:lnTo>
                    <a:pt x="166" y="1076"/>
                  </a:lnTo>
                  <a:lnTo>
                    <a:pt x="191" y="1111"/>
                  </a:lnTo>
                  <a:lnTo>
                    <a:pt x="220" y="1144"/>
                  </a:lnTo>
                  <a:lnTo>
                    <a:pt x="250" y="1178"/>
                  </a:lnTo>
                  <a:lnTo>
                    <a:pt x="250" y="1178"/>
                  </a:lnTo>
                  <a:lnTo>
                    <a:pt x="258" y="1185"/>
                  </a:lnTo>
                  <a:lnTo>
                    <a:pt x="268" y="1189"/>
                  </a:lnTo>
                  <a:lnTo>
                    <a:pt x="278" y="1193"/>
                  </a:lnTo>
                  <a:lnTo>
                    <a:pt x="288" y="1194"/>
                  </a:lnTo>
                  <a:lnTo>
                    <a:pt x="288" y="1194"/>
                  </a:lnTo>
                  <a:close/>
                </a:path>
              </a:pathLst>
            </a:custGeom>
            <a:solidFill>
              <a:schemeClr val="tx1">
                <a:alpha val="34000"/>
              </a:schemeClr>
            </a:solidFill>
            <a:ln>
              <a:noFill/>
            </a:ln>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grpSp>
      <p:pic>
        <p:nvPicPr>
          <p:cNvPr id="31" name="図 30"/>
          <p:cNvPicPr>
            <a:picLocks noChangeAspect="1"/>
          </p:cNvPicPr>
          <p:nvPr/>
        </p:nvPicPr>
        <p:blipFill>
          <a:blip r:embed="rId2"/>
          <a:stretch>
            <a:fillRect/>
          </a:stretch>
        </p:blipFill>
        <p:spPr>
          <a:xfrm>
            <a:off x="8030644" y="87139"/>
            <a:ext cx="980665" cy="1324595"/>
          </a:xfrm>
          <a:prstGeom prst="rect">
            <a:avLst/>
          </a:prstGeom>
        </p:spPr>
      </p:pic>
      <p:sp>
        <p:nvSpPr>
          <p:cNvPr id="32" name="正方形/長方形 31"/>
          <p:cNvSpPr/>
          <p:nvPr/>
        </p:nvSpPr>
        <p:spPr>
          <a:xfrm>
            <a:off x="8574847" y="66675"/>
            <a:ext cx="436462" cy="44130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33" name="図形グループ 32"/>
          <p:cNvGrpSpPr/>
          <p:nvPr/>
        </p:nvGrpSpPr>
        <p:grpSpPr>
          <a:xfrm>
            <a:off x="6696000" y="180000"/>
            <a:ext cx="1167047" cy="1167667"/>
            <a:chOff x="2280985" y="998592"/>
            <a:chExt cx="1167047" cy="1167667"/>
          </a:xfrm>
        </p:grpSpPr>
        <p:grpSp>
          <p:nvGrpSpPr>
            <p:cNvPr id="34" name="Group 10"/>
            <p:cNvGrpSpPr>
              <a:grpSpLocks noChangeAspect="1"/>
            </p:cNvGrpSpPr>
            <p:nvPr/>
          </p:nvGrpSpPr>
          <p:grpSpPr bwMode="auto">
            <a:xfrm>
              <a:off x="2576235" y="1294181"/>
              <a:ext cx="607495" cy="607495"/>
              <a:chOff x="2175" y="500"/>
              <a:chExt cx="3325" cy="3325"/>
            </a:xfrm>
            <a:solidFill>
              <a:schemeClr val="accent4"/>
            </a:solidFill>
          </p:grpSpPr>
          <p:sp>
            <p:nvSpPr>
              <p:cNvPr id="38" name="Freeform 12"/>
              <p:cNvSpPr>
                <a:spLocks/>
              </p:cNvSpPr>
              <p:nvPr/>
            </p:nvSpPr>
            <p:spPr bwMode="auto">
              <a:xfrm>
                <a:off x="3834" y="590"/>
                <a:ext cx="1576" cy="1573"/>
              </a:xfrm>
              <a:custGeom>
                <a:avLst/>
                <a:gdLst>
                  <a:gd name="T0" fmla="*/ 3 w 1576"/>
                  <a:gd name="T1" fmla="*/ 0 h 1573"/>
                  <a:gd name="T2" fmla="*/ 103 w 1576"/>
                  <a:gd name="T3" fmla="*/ 3 h 1573"/>
                  <a:gd name="T4" fmla="*/ 201 w 1576"/>
                  <a:gd name="T5" fmla="*/ 12 h 1573"/>
                  <a:gd name="T6" fmla="*/ 297 w 1576"/>
                  <a:gd name="T7" fmla="*/ 27 h 1573"/>
                  <a:gd name="T8" fmla="*/ 390 w 1576"/>
                  <a:gd name="T9" fmla="*/ 48 h 1573"/>
                  <a:gd name="T10" fmla="*/ 482 w 1576"/>
                  <a:gd name="T11" fmla="*/ 75 h 1573"/>
                  <a:gd name="T12" fmla="*/ 572 w 1576"/>
                  <a:gd name="T13" fmla="*/ 106 h 1573"/>
                  <a:gd name="T14" fmla="*/ 659 w 1576"/>
                  <a:gd name="T15" fmla="*/ 142 h 1573"/>
                  <a:gd name="T16" fmla="*/ 743 w 1576"/>
                  <a:gd name="T17" fmla="*/ 185 h 1573"/>
                  <a:gd name="T18" fmla="*/ 824 w 1576"/>
                  <a:gd name="T19" fmla="*/ 231 h 1573"/>
                  <a:gd name="T20" fmla="*/ 902 w 1576"/>
                  <a:gd name="T21" fmla="*/ 281 h 1573"/>
                  <a:gd name="T22" fmla="*/ 977 w 1576"/>
                  <a:gd name="T23" fmla="*/ 337 h 1573"/>
                  <a:gd name="T24" fmla="*/ 1048 w 1576"/>
                  <a:gd name="T25" fmla="*/ 396 h 1573"/>
                  <a:gd name="T26" fmla="*/ 1116 w 1576"/>
                  <a:gd name="T27" fmla="*/ 460 h 1573"/>
                  <a:gd name="T28" fmla="*/ 1180 w 1576"/>
                  <a:gd name="T29" fmla="*/ 528 h 1573"/>
                  <a:gd name="T30" fmla="*/ 1239 w 1576"/>
                  <a:gd name="T31" fmla="*/ 599 h 1573"/>
                  <a:gd name="T32" fmla="*/ 1295 w 1576"/>
                  <a:gd name="T33" fmla="*/ 674 h 1573"/>
                  <a:gd name="T34" fmla="*/ 1345 w 1576"/>
                  <a:gd name="T35" fmla="*/ 752 h 1573"/>
                  <a:gd name="T36" fmla="*/ 1391 w 1576"/>
                  <a:gd name="T37" fmla="*/ 833 h 1573"/>
                  <a:gd name="T38" fmla="*/ 1434 w 1576"/>
                  <a:gd name="T39" fmla="*/ 917 h 1573"/>
                  <a:gd name="T40" fmla="*/ 1470 w 1576"/>
                  <a:gd name="T41" fmla="*/ 1004 h 1573"/>
                  <a:gd name="T42" fmla="*/ 1501 w 1576"/>
                  <a:gd name="T43" fmla="*/ 1094 h 1573"/>
                  <a:gd name="T44" fmla="*/ 1528 w 1576"/>
                  <a:gd name="T45" fmla="*/ 1186 h 1573"/>
                  <a:gd name="T46" fmla="*/ 1549 w 1576"/>
                  <a:gd name="T47" fmla="*/ 1279 h 1573"/>
                  <a:gd name="T48" fmla="*/ 1564 w 1576"/>
                  <a:gd name="T49" fmla="*/ 1375 h 1573"/>
                  <a:gd name="T50" fmla="*/ 1573 w 1576"/>
                  <a:gd name="T51" fmla="*/ 1473 h 1573"/>
                  <a:gd name="T52" fmla="*/ 1576 w 1576"/>
                  <a:gd name="T53" fmla="*/ 1573 h 1573"/>
                  <a:gd name="T54" fmla="*/ 1087 w 1576"/>
                  <a:gd name="T55" fmla="*/ 1573 h 1573"/>
                  <a:gd name="T56" fmla="*/ 1084 w 1576"/>
                  <a:gd name="T57" fmla="*/ 1492 h 1573"/>
                  <a:gd name="T58" fmla="*/ 1075 w 1576"/>
                  <a:gd name="T59" fmla="*/ 1413 h 1573"/>
                  <a:gd name="T60" fmla="*/ 1061 w 1576"/>
                  <a:gd name="T61" fmla="*/ 1335 h 1573"/>
                  <a:gd name="T62" fmla="*/ 1040 w 1576"/>
                  <a:gd name="T63" fmla="*/ 1260 h 1573"/>
                  <a:gd name="T64" fmla="*/ 1016 w 1576"/>
                  <a:gd name="T65" fmla="*/ 1187 h 1573"/>
                  <a:gd name="T66" fmla="*/ 986 w 1576"/>
                  <a:gd name="T67" fmla="*/ 1116 h 1573"/>
                  <a:gd name="T68" fmla="*/ 952 w 1576"/>
                  <a:gd name="T69" fmla="*/ 1048 h 1573"/>
                  <a:gd name="T70" fmla="*/ 912 w 1576"/>
                  <a:gd name="T71" fmla="*/ 983 h 1573"/>
                  <a:gd name="T72" fmla="*/ 869 w 1576"/>
                  <a:gd name="T73" fmla="*/ 921 h 1573"/>
                  <a:gd name="T74" fmla="*/ 821 w 1576"/>
                  <a:gd name="T75" fmla="*/ 862 h 1573"/>
                  <a:gd name="T76" fmla="*/ 769 w 1576"/>
                  <a:gd name="T77" fmla="*/ 807 h 1573"/>
                  <a:gd name="T78" fmla="*/ 714 w 1576"/>
                  <a:gd name="T79" fmla="*/ 755 h 1573"/>
                  <a:gd name="T80" fmla="*/ 655 w 1576"/>
                  <a:gd name="T81" fmla="*/ 707 h 1573"/>
                  <a:gd name="T82" fmla="*/ 593 w 1576"/>
                  <a:gd name="T83" fmla="*/ 664 h 1573"/>
                  <a:gd name="T84" fmla="*/ 528 w 1576"/>
                  <a:gd name="T85" fmla="*/ 624 h 1573"/>
                  <a:gd name="T86" fmla="*/ 460 w 1576"/>
                  <a:gd name="T87" fmla="*/ 590 h 1573"/>
                  <a:gd name="T88" fmla="*/ 389 w 1576"/>
                  <a:gd name="T89" fmla="*/ 560 h 1573"/>
                  <a:gd name="T90" fmla="*/ 316 w 1576"/>
                  <a:gd name="T91" fmla="*/ 536 h 1573"/>
                  <a:gd name="T92" fmla="*/ 241 w 1576"/>
                  <a:gd name="T93" fmla="*/ 516 h 1573"/>
                  <a:gd name="T94" fmla="*/ 163 w 1576"/>
                  <a:gd name="T95" fmla="*/ 501 h 1573"/>
                  <a:gd name="T96" fmla="*/ 84 w 1576"/>
                  <a:gd name="T97" fmla="*/ 492 h 1573"/>
                  <a:gd name="T98" fmla="*/ 3 w 1576"/>
                  <a:gd name="T99" fmla="*/ 489 h 1573"/>
                  <a:gd name="T100" fmla="*/ 0 w 1576"/>
                  <a:gd name="T101" fmla="*/ 489 h 1573"/>
                  <a:gd name="T102" fmla="*/ 0 w 1576"/>
                  <a:gd name="T103" fmla="*/ 0 h 1573"/>
                  <a:gd name="T104" fmla="*/ 3 w 1576"/>
                  <a:gd name="T105"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6" h="1573">
                    <a:moveTo>
                      <a:pt x="3" y="0"/>
                    </a:moveTo>
                    <a:lnTo>
                      <a:pt x="103" y="3"/>
                    </a:lnTo>
                    <a:lnTo>
                      <a:pt x="201" y="12"/>
                    </a:lnTo>
                    <a:lnTo>
                      <a:pt x="297" y="27"/>
                    </a:lnTo>
                    <a:lnTo>
                      <a:pt x="390" y="48"/>
                    </a:lnTo>
                    <a:lnTo>
                      <a:pt x="482" y="75"/>
                    </a:lnTo>
                    <a:lnTo>
                      <a:pt x="572" y="106"/>
                    </a:lnTo>
                    <a:lnTo>
                      <a:pt x="659" y="142"/>
                    </a:lnTo>
                    <a:lnTo>
                      <a:pt x="743" y="185"/>
                    </a:lnTo>
                    <a:lnTo>
                      <a:pt x="824" y="231"/>
                    </a:lnTo>
                    <a:lnTo>
                      <a:pt x="902" y="281"/>
                    </a:lnTo>
                    <a:lnTo>
                      <a:pt x="977" y="337"/>
                    </a:lnTo>
                    <a:lnTo>
                      <a:pt x="1048" y="396"/>
                    </a:lnTo>
                    <a:lnTo>
                      <a:pt x="1116" y="460"/>
                    </a:lnTo>
                    <a:lnTo>
                      <a:pt x="1180" y="528"/>
                    </a:lnTo>
                    <a:lnTo>
                      <a:pt x="1239" y="599"/>
                    </a:lnTo>
                    <a:lnTo>
                      <a:pt x="1295" y="674"/>
                    </a:lnTo>
                    <a:lnTo>
                      <a:pt x="1345" y="752"/>
                    </a:lnTo>
                    <a:lnTo>
                      <a:pt x="1391" y="833"/>
                    </a:lnTo>
                    <a:lnTo>
                      <a:pt x="1434" y="917"/>
                    </a:lnTo>
                    <a:lnTo>
                      <a:pt x="1470" y="1004"/>
                    </a:lnTo>
                    <a:lnTo>
                      <a:pt x="1501" y="1094"/>
                    </a:lnTo>
                    <a:lnTo>
                      <a:pt x="1528" y="1186"/>
                    </a:lnTo>
                    <a:lnTo>
                      <a:pt x="1549" y="1279"/>
                    </a:lnTo>
                    <a:lnTo>
                      <a:pt x="1564" y="1375"/>
                    </a:lnTo>
                    <a:lnTo>
                      <a:pt x="1573" y="1473"/>
                    </a:lnTo>
                    <a:lnTo>
                      <a:pt x="1576" y="1573"/>
                    </a:lnTo>
                    <a:lnTo>
                      <a:pt x="1087" y="1573"/>
                    </a:lnTo>
                    <a:lnTo>
                      <a:pt x="1084" y="1492"/>
                    </a:lnTo>
                    <a:lnTo>
                      <a:pt x="1075" y="1413"/>
                    </a:lnTo>
                    <a:lnTo>
                      <a:pt x="1061" y="1335"/>
                    </a:lnTo>
                    <a:lnTo>
                      <a:pt x="1040" y="1260"/>
                    </a:lnTo>
                    <a:lnTo>
                      <a:pt x="1016" y="1187"/>
                    </a:lnTo>
                    <a:lnTo>
                      <a:pt x="986" y="1116"/>
                    </a:lnTo>
                    <a:lnTo>
                      <a:pt x="952" y="1048"/>
                    </a:lnTo>
                    <a:lnTo>
                      <a:pt x="912" y="983"/>
                    </a:lnTo>
                    <a:lnTo>
                      <a:pt x="869" y="921"/>
                    </a:lnTo>
                    <a:lnTo>
                      <a:pt x="821" y="862"/>
                    </a:lnTo>
                    <a:lnTo>
                      <a:pt x="769" y="807"/>
                    </a:lnTo>
                    <a:lnTo>
                      <a:pt x="714" y="755"/>
                    </a:lnTo>
                    <a:lnTo>
                      <a:pt x="655" y="707"/>
                    </a:lnTo>
                    <a:lnTo>
                      <a:pt x="593" y="664"/>
                    </a:lnTo>
                    <a:lnTo>
                      <a:pt x="528" y="624"/>
                    </a:lnTo>
                    <a:lnTo>
                      <a:pt x="460" y="590"/>
                    </a:lnTo>
                    <a:lnTo>
                      <a:pt x="389" y="560"/>
                    </a:lnTo>
                    <a:lnTo>
                      <a:pt x="316" y="536"/>
                    </a:lnTo>
                    <a:lnTo>
                      <a:pt x="241" y="516"/>
                    </a:lnTo>
                    <a:lnTo>
                      <a:pt x="163" y="501"/>
                    </a:lnTo>
                    <a:lnTo>
                      <a:pt x="84" y="492"/>
                    </a:lnTo>
                    <a:lnTo>
                      <a:pt x="3" y="489"/>
                    </a:lnTo>
                    <a:lnTo>
                      <a:pt x="0" y="489"/>
                    </a:lnTo>
                    <a:lnTo>
                      <a:pt x="0" y="0"/>
                    </a:lnTo>
                    <a:lnTo>
                      <a:pt x="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noAutofit/>
              </a:bodyPr>
              <a:lstStyle/>
              <a:p>
                <a:pPr algn="ctr"/>
                <a:endParaRPr lang="ja-JP" altLang="en-US" sz="1450">
                  <a:solidFill>
                    <a:srgbClr val="FF0000"/>
                  </a:solidFill>
                  <a:latin typeface="Arial" pitchFamily="34" charset="0"/>
                  <a:ea typeface="ＭＳ Ｐゴシック" pitchFamily="50" charset="-128"/>
                  <a:cs typeface="Arial" pitchFamily="34" charset="0"/>
                </a:endParaRPr>
              </a:p>
            </p:txBody>
          </p:sp>
          <p:sp>
            <p:nvSpPr>
              <p:cNvPr id="39" name="Freeform 13"/>
              <p:cNvSpPr>
                <a:spLocks noEditPoints="1"/>
              </p:cNvSpPr>
              <p:nvPr/>
            </p:nvSpPr>
            <p:spPr bwMode="auto">
              <a:xfrm>
                <a:off x="2175" y="500"/>
                <a:ext cx="3325" cy="3325"/>
              </a:xfrm>
              <a:custGeom>
                <a:avLst/>
                <a:gdLst>
                  <a:gd name="T0" fmla="*/ 1347 w 3325"/>
                  <a:gd name="T1" fmla="*/ 3204 h 3325"/>
                  <a:gd name="T2" fmla="*/ 1418 w 3325"/>
                  <a:gd name="T3" fmla="*/ 2719 h 3325"/>
                  <a:gd name="T4" fmla="*/ 2061 w 3325"/>
                  <a:gd name="T5" fmla="*/ 2670 h 3325"/>
                  <a:gd name="T6" fmla="*/ 1771 w 3325"/>
                  <a:gd name="T7" fmla="*/ 3232 h 3325"/>
                  <a:gd name="T8" fmla="*/ 2365 w 3325"/>
                  <a:gd name="T9" fmla="*/ 3070 h 3325"/>
                  <a:gd name="T10" fmla="*/ 464 w 3325"/>
                  <a:gd name="T11" fmla="*/ 2681 h 3325"/>
                  <a:gd name="T12" fmla="*/ 1111 w 3325"/>
                  <a:gd name="T13" fmla="*/ 2595 h 3325"/>
                  <a:gd name="T14" fmla="*/ 735 w 3325"/>
                  <a:gd name="T15" fmla="*/ 2222 h 3325"/>
                  <a:gd name="T16" fmla="*/ 2293 w 3325"/>
                  <a:gd name="T17" fmla="*/ 2544 h 3325"/>
                  <a:gd name="T18" fmla="*/ 2817 w 3325"/>
                  <a:gd name="T19" fmla="*/ 2731 h 3325"/>
                  <a:gd name="T20" fmla="*/ 1171 w 3325"/>
                  <a:gd name="T21" fmla="*/ 2562 h 3325"/>
                  <a:gd name="T22" fmla="*/ 1645 w 3325"/>
                  <a:gd name="T23" fmla="*/ 2687 h 3325"/>
                  <a:gd name="T24" fmla="*/ 1074 w 3325"/>
                  <a:gd name="T25" fmla="*/ 2109 h 3325"/>
                  <a:gd name="T26" fmla="*/ 997 w 3325"/>
                  <a:gd name="T27" fmla="*/ 2208 h 3325"/>
                  <a:gd name="T28" fmla="*/ 918 w 3325"/>
                  <a:gd name="T29" fmla="*/ 2122 h 3325"/>
                  <a:gd name="T30" fmla="*/ 1021 w 3325"/>
                  <a:gd name="T31" fmla="*/ 2463 h 3325"/>
                  <a:gd name="T32" fmla="*/ 1828 w 3325"/>
                  <a:gd name="T33" fmla="*/ 2674 h 3325"/>
                  <a:gd name="T34" fmla="*/ 1700 w 3325"/>
                  <a:gd name="T35" fmla="*/ 1675 h 3325"/>
                  <a:gd name="T36" fmla="*/ 2516 w 3325"/>
                  <a:gd name="T37" fmla="*/ 2231 h 3325"/>
                  <a:gd name="T38" fmla="*/ 681 w 3325"/>
                  <a:gd name="T39" fmla="*/ 1962 h 3325"/>
                  <a:gd name="T40" fmla="*/ 92 w 3325"/>
                  <a:gd name="T41" fmla="*/ 1756 h 3325"/>
                  <a:gd name="T42" fmla="*/ 252 w 3325"/>
                  <a:gd name="T43" fmla="*/ 2359 h 3325"/>
                  <a:gd name="T44" fmla="*/ 591 w 3325"/>
                  <a:gd name="T45" fmla="*/ 1824 h 3325"/>
                  <a:gd name="T46" fmla="*/ 687 w 3325"/>
                  <a:gd name="T47" fmla="*/ 1346 h 3325"/>
                  <a:gd name="T48" fmla="*/ 2367 w 3325"/>
                  <a:gd name="T49" fmla="*/ 1150 h 3325"/>
                  <a:gd name="T50" fmla="*/ 2292 w 3325"/>
                  <a:gd name="T51" fmla="*/ 1250 h 3325"/>
                  <a:gd name="T52" fmla="*/ 2408 w 3325"/>
                  <a:gd name="T53" fmla="*/ 1298 h 3325"/>
                  <a:gd name="T54" fmla="*/ 2424 w 3325"/>
                  <a:gd name="T55" fmla="*/ 1174 h 3325"/>
                  <a:gd name="T56" fmla="*/ 178 w 3325"/>
                  <a:gd name="T57" fmla="*/ 1143 h 3325"/>
                  <a:gd name="T58" fmla="*/ 585 w 3325"/>
                  <a:gd name="T59" fmla="*/ 1551 h 3325"/>
                  <a:gd name="T60" fmla="*/ 297 w 3325"/>
                  <a:gd name="T61" fmla="*/ 881 h 3325"/>
                  <a:gd name="T62" fmla="*/ 828 w 3325"/>
                  <a:gd name="T63" fmla="*/ 1067 h 3325"/>
                  <a:gd name="T64" fmla="*/ 651 w 3325"/>
                  <a:gd name="T65" fmla="*/ 458 h 3325"/>
                  <a:gd name="T66" fmla="*/ 739 w 3325"/>
                  <a:gd name="T67" fmla="*/ 1096 h 3325"/>
                  <a:gd name="T68" fmla="*/ 1108 w 3325"/>
                  <a:gd name="T69" fmla="*/ 732 h 3325"/>
                  <a:gd name="T70" fmla="*/ 1008 w 3325"/>
                  <a:gd name="T71" fmla="*/ 677 h 3325"/>
                  <a:gd name="T72" fmla="*/ 1659 w 3325"/>
                  <a:gd name="T73" fmla="*/ 0 h 3325"/>
                  <a:gd name="T74" fmla="*/ 1130 w 3325"/>
                  <a:gd name="T75" fmla="*/ 182 h 3325"/>
                  <a:gd name="T76" fmla="*/ 1097 w 3325"/>
                  <a:gd name="T77" fmla="*/ 561 h 3325"/>
                  <a:gd name="T78" fmla="*/ 1148 w 3325"/>
                  <a:gd name="T79" fmla="*/ 671 h 3325"/>
                  <a:gd name="T80" fmla="*/ 1423 w 3325"/>
                  <a:gd name="T81" fmla="*/ 606 h 3325"/>
                  <a:gd name="T82" fmla="*/ 1437 w 3325"/>
                  <a:gd name="T83" fmla="*/ 663 h 3325"/>
                  <a:gd name="T84" fmla="*/ 1662 w 3325"/>
                  <a:gd name="T85" fmla="*/ 638 h 3325"/>
                  <a:gd name="T86" fmla="*/ 2180 w 3325"/>
                  <a:gd name="T87" fmla="*/ 778 h 3325"/>
                  <a:gd name="T88" fmla="*/ 2547 w 3325"/>
                  <a:gd name="T89" fmla="*/ 1145 h 3325"/>
                  <a:gd name="T90" fmla="*/ 2687 w 3325"/>
                  <a:gd name="T91" fmla="*/ 1663 h 3325"/>
                  <a:gd name="T92" fmla="*/ 2677 w 3325"/>
                  <a:gd name="T93" fmla="*/ 1807 h 3325"/>
                  <a:gd name="T94" fmla="*/ 2703 w 3325"/>
                  <a:gd name="T95" fmla="*/ 1963 h 3325"/>
                  <a:gd name="T96" fmla="*/ 3158 w 3325"/>
                  <a:gd name="T97" fmla="*/ 2148 h 3325"/>
                  <a:gd name="T98" fmla="*/ 3322 w 3325"/>
                  <a:gd name="T99" fmla="*/ 1764 h 3325"/>
                  <a:gd name="T100" fmla="*/ 3143 w 3325"/>
                  <a:gd name="T101" fmla="*/ 2418 h 3325"/>
                  <a:gd name="T102" fmla="*/ 2734 w 3325"/>
                  <a:gd name="T103" fmla="*/ 2934 h 3325"/>
                  <a:gd name="T104" fmla="*/ 2150 w 3325"/>
                  <a:gd name="T105" fmla="*/ 3252 h 3325"/>
                  <a:gd name="T106" fmla="*/ 1461 w 3325"/>
                  <a:gd name="T107" fmla="*/ 3313 h 3325"/>
                  <a:gd name="T108" fmla="*/ 823 w 3325"/>
                  <a:gd name="T109" fmla="*/ 3098 h 3325"/>
                  <a:gd name="T110" fmla="*/ 332 w 3325"/>
                  <a:gd name="T111" fmla="*/ 2660 h 3325"/>
                  <a:gd name="T112" fmla="*/ 47 w 3325"/>
                  <a:gd name="T113" fmla="*/ 2058 h 3325"/>
                  <a:gd name="T114" fmla="*/ 26 w 3325"/>
                  <a:gd name="T115" fmla="*/ 1364 h 3325"/>
                  <a:gd name="T116" fmla="*/ 276 w 3325"/>
                  <a:gd name="T117" fmla="*/ 744 h 3325"/>
                  <a:gd name="T118" fmla="*/ 741 w 3325"/>
                  <a:gd name="T119" fmla="*/ 279 h 3325"/>
                  <a:gd name="T120" fmla="*/ 1360 w 3325"/>
                  <a:gd name="T121" fmla="*/ 27 h 3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25" h="3325">
                    <a:moveTo>
                      <a:pt x="1141" y="2613"/>
                    </a:moveTo>
                    <a:lnTo>
                      <a:pt x="896" y="3036"/>
                    </a:lnTo>
                    <a:lnTo>
                      <a:pt x="981" y="3081"/>
                    </a:lnTo>
                    <a:lnTo>
                      <a:pt x="1069" y="3119"/>
                    </a:lnTo>
                    <a:lnTo>
                      <a:pt x="1159" y="3153"/>
                    </a:lnTo>
                    <a:lnTo>
                      <a:pt x="1252" y="3182"/>
                    </a:lnTo>
                    <a:lnTo>
                      <a:pt x="1347" y="3204"/>
                    </a:lnTo>
                    <a:lnTo>
                      <a:pt x="1445" y="3220"/>
                    </a:lnTo>
                    <a:lnTo>
                      <a:pt x="1544" y="3231"/>
                    </a:lnTo>
                    <a:lnTo>
                      <a:pt x="1645" y="3235"/>
                    </a:lnTo>
                    <a:lnTo>
                      <a:pt x="1645" y="2746"/>
                    </a:lnTo>
                    <a:lnTo>
                      <a:pt x="1567" y="2742"/>
                    </a:lnTo>
                    <a:lnTo>
                      <a:pt x="1491" y="2733"/>
                    </a:lnTo>
                    <a:lnTo>
                      <a:pt x="1418" y="2719"/>
                    </a:lnTo>
                    <a:lnTo>
                      <a:pt x="1345" y="2698"/>
                    </a:lnTo>
                    <a:lnTo>
                      <a:pt x="1274" y="2674"/>
                    </a:lnTo>
                    <a:lnTo>
                      <a:pt x="1207" y="2646"/>
                    </a:lnTo>
                    <a:lnTo>
                      <a:pt x="1141" y="2613"/>
                    </a:lnTo>
                    <a:close/>
                    <a:moveTo>
                      <a:pt x="2197" y="2605"/>
                    </a:moveTo>
                    <a:lnTo>
                      <a:pt x="2130" y="2640"/>
                    </a:lnTo>
                    <a:lnTo>
                      <a:pt x="2061" y="2670"/>
                    </a:lnTo>
                    <a:lnTo>
                      <a:pt x="1988" y="2696"/>
                    </a:lnTo>
                    <a:lnTo>
                      <a:pt x="1914" y="2717"/>
                    </a:lnTo>
                    <a:lnTo>
                      <a:pt x="1838" y="2732"/>
                    </a:lnTo>
                    <a:lnTo>
                      <a:pt x="1760" y="2742"/>
                    </a:lnTo>
                    <a:lnTo>
                      <a:pt x="1680" y="2746"/>
                    </a:lnTo>
                    <a:lnTo>
                      <a:pt x="1680" y="3235"/>
                    </a:lnTo>
                    <a:lnTo>
                      <a:pt x="1771" y="3232"/>
                    </a:lnTo>
                    <a:lnTo>
                      <a:pt x="1862" y="3223"/>
                    </a:lnTo>
                    <a:lnTo>
                      <a:pt x="1951" y="3209"/>
                    </a:lnTo>
                    <a:lnTo>
                      <a:pt x="2037" y="3191"/>
                    </a:lnTo>
                    <a:lnTo>
                      <a:pt x="2123" y="3167"/>
                    </a:lnTo>
                    <a:lnTo>
                      <a:pt x="2206" y="3139"/>
                    </a:lnTo>
                    <a:lnTo>
                      <a:pt x="2287" y="3107"/>
                    </a:lnTo>
                    <a:lnTo>
                      <a:pt x="2365" y="3070"/>
                    </a:lnTo>
                    <a:lnTo>
                      <a:pt x="2442" y="3029"/>
                    </a:lnTo>
                    <a:lnTo>
                      <a:pt x="2197" y="2605"/>
                    </a:lnTo>
                    <a:close/>
                    <a:moveTo>
                      <a:pt x="735" y="2222"/>
                    </a:moveTo>
                    <a:lnTo>
                      <a:pt x="311" y="2467"/>
                    </a:lnTo>
                    <a:lnTo>
                      <a:pt x="358" y="2542"/>
                    </a:lnTo>
                    <a:lnTo>
                      <a:pt x="409" y="2614"/>
                    </a:lnTo>
                    <a:lnTo>
                      <a:pt x="464" y="2681"/>
                    </a:lnTo>
                    <a:lnTo>
                      <a:pt x="523" y="2747"/>
                    </a:lnTo>
                    <a:lnTo>
                      <a:pt x="585" y="2808"/>
                    </a:lnTo>
                    <a:lnTo>
                      <a:pt x="651" y="2867"/>
                    </a:lnTo>
                    <a:lnTo>
                      <a:pt x="719" y="2921"/>
                    </a:lnTo>
                    <a:lnTo>
                      <a:pt x="791" y="2973"/>
                    </a:lnTo>
                    <a:lnTo>
                      <a:pt x="867" y="3019"/>
                    </a:lnTo>
                    <a:lnTo>
                      <a:pt x="1111" y="2595"/>
                    </a:lnTo>
                    <a:lnTo>
                      <a:pt x="1046" y="2554"/>
                    </a:lnTo>
                    <a:lnTo>
                      <a:pt x="985" y="2509"/>
                    </a:lnTo>
                    <a:lnTo>
                      <a:pt x="927" y="2458"/>
                    </a:lnTo>
                    <a:lnTo>
                      <a:pt x="873" y="2405"/>
                    </a:lnTo>
                    <a:lnTo>
                      <a:pt x="822" y="2347"/>
                    </a:lnTo>
                    <a:lnTo>
                      <a:pt x="777" y="2287"/>
                    </a:lnTo>
                    <a:lnTo>
                      <a:pt x="735" y="2222"/>
                    </a:lnTo>
                    <a:close/>
                    <a:moveTo>
                      <a:pt x="2604" y="2198"/>
                    </a:moveTo>
                    <a:lnTo>
                      <a:pt x="2563" y="2264"/>
                    </a:lnTo>
                    <a:lnTo>
                      <a:pt x="2518" y="2328"/>
                    </a:lnTo>
                    <a:lnTo>
                      <a:pt x="2467" y="2388"/>
                    </a:lnTo>
                    <a:lnTo>
                      <a:pt x="2413" y="2444"/>
                    </a:lnTo>
                    <a:lnTo>
                      <a:pt x="2354" y="2497"/>
                    </a:lnTo>
                    <a:lnTo>
                      <a:pt x="2293" y="2544"/>
                    </a:lnTo>
                    <a:lnTo>
                      <a:pt x="2227" y="2587"/>
                    </a:lnTo>
                    <a:lnTo>
                      <a:pt x="2472" y="3011"/>
                    </a:lnTo>
                    <a:lnTo>
                      <a:pt x="2547" y="2963"/>
                    </a:lnTo>
                    <a:lnTo>
                      <a:pt x="2620" y="2910"/>
                    </a:lnTo>
                    <a:lnTo>
                      <a:pt x="2689" y="2854"/>
                    </a:lnTo>
                    <a:lnTo>
                      <a:pt x="2755" y="2794"/>
                    </a:lnTo>
                    <a:lnTo>
                      <a:pt x="2817" y="2731"/>
                    </a:lnTo>
                    <a:lnTo>
                      <a:pt x="2876" y="2663"/>
                    </a:lnTo>
                    <a:lnTo>
                      <a:pt x="2931" y="2592"/>
                    </a:lnTo>
                    <a:lnTo>
                      <a:pt x="2982" y="2519"/>
                    </a:lnTo>
                    <a:lnTo>
                      <a:pt x="3028" y="2442"/>
                    </a:lnTo>
                    <a:lnTo>
                      <a:pt x="2604" y="2198"/>
                    </a:lnTo>
                    <a:close/>
                    <a:moveTo>
                      <a:pt x="1645" y="1740"/>
                    </a:moveTo>
                    <a:lnTo>
                      <a:pt x="1171" y="2562"/>
                    </a:lnTo>
                    <a:lnTo>
                      <a:pt x="1232" y="2593"/>
                    </a:lnTo>
                    <a:lnTo>
                      <a:pt x="1297" y="2621"/>
                    </a:lnTo>
                    <a:lnTo>
                      <a:pt x="1362" y="2643"/>
                    </a:lnTo>
                    <a:lnTo>
                      <a:pt x="1431" y="2661"/>
                    </a:lnTo>
                    <a:lnTo>
                      <a:pt x="1501" y="2675"/>
                    </a:lnTo>
                    <a:lnTo>
                      <a:pt x="1572" y="2683"/>
                    </a:lnTo>
                    <a:lnTo>
                      <a:pt x="1645" y="2687"/>
                    </a:lnTo>
                    <a:lnTo>
                      <a:pt x="1645" y="1740"/>
                    </a:lnTo>
                    <a:close/>
                    <a:moveTo>
                      <a:pt x="1623" y="1709"/>
                    </a:moveTo>
                    <a:lnTo>
                      <a:pt x="1025" y="2055"/>
                    </a:lnTo>
                    <a:lnTo>
                      <a:pt x="1041" y="2064"/>
                    </a:lnTo>
                    <a:lnTo>
                      <a:pt x="1056" y="2076"/>
                    </a:lnTo>
                    <a:lnTo>
                      <a:pt x="1067" y="2092"/>
                    </a:lnTo>
                    <a:lnTo>
                      <a:pt x="1074" y="2109"/>
                    </a:lnTo>
                    <a:lnTo>
                      <a:pt x="1077" y="2129"/>
                    </a:lnTo>
                    <a:lnTo>
                      <a:pt x="1074" y="2150"/>
                    </a:lnTo>
                    <a:lnTo>
                      <a:pt x="1066" y="2169"/>
                    </a:lnTo>
                    <a:lnTo>
                      <a:pt x="1053" y="2185"/>
                    </a:lnTo>
                    <a:lnTo>
                      <a:pt x="1037" y="2198"/>
                    </a:lnTo>
                    <a:lnTo>
                      <a:pt x="1018" y="2206"/>
                    </a:lnTo>
                    <a:lnTo>
                      <a:pt x="997" y="2208"/>
                    </a:lnTo>
                    <a:lnTo>
                      <a:pt x="976" y="2206"/>
                    </a:lnTo>
                    <a:lnTo>
                      <a:pt x="957" y="2198"/>
                    </a:lnTo>
                    <a:lnTo>
                      <a:pt x="941" y="2185"/>
                    </a:lnTo>
                    <a:lnTo>
                      <a:pt x="928" y="2169"/>
                    </a:lnTo>
                    <a:lnTo>
                      <a:pt x="920" y="2150"/>
                    </a:lnTo>
                    <a:lnTo>
                      <a:pt x="918" y="2129"/>
                    </a:lnTo>
                    <a:lnTo>
                      <a:pt x="918" y="2122"/>
                    </a:lnTo>
                    <a:lnTo>
                      <a:pt x="919" y="2116"/>
                    </a:lnTo>
                    <a:lnTo>
                      <a:pt x="785" y="2193"/>
                    </a:lnTo>
                    <a:lnTo>
                      <a:pt x="824" y="2253"/>
                    </a:lnTo>
                    <a:lnTo>
                      <a:pt x="869" y="2311"/>
                    </a:lnTo>
                    <a:lnTo>
                      <a:pt x="916" y="2365"/>
                    </a:lnTo>
                    <a:lnTo>
                      <a:pt x="967" y="2416"/>
                    </a:lnTo>
                    <a:lnTo>
                      <a:pt x="1021" y="2463"/>
                    </a:lnTo>
                    <a:lnTo>
                      <a:pt x="1080" y="2506"/>
                    </a:lnTo>
                    <a:lnTo>
                      <a:pt x="1140" y="2545"/>
                    </a:lnTo>
                    <a:lnTo>
                      <a:pt x="1623" y="1709"/>
                    </a:lnTo>
                    <a:close/>
                    <a:moveTo>
                      <a:pt x="1680" y="1708"/>
                    </a:moveTo>
                    <a:lnTo>
                      <a:pt x="1680" y="2687"/>
                    </a:lnTo>
                    <a:lnTo>
                      <a:pt x="1755" y="2683"/>
                    </a:lnTo>
                    <a:lnTo>
                      <a:pt x="1828" y="2674"/>
                    </a:lnTo>
                    <a:lnTo>
                      <a:pt x="1901" y="2660"/>
                    </a:lnTo>
                    <a:lnTo>
                      <a:pt x="1971" y="2641"/>
                    </a:lnTo>
                    <a:lnTo>
                      <a:pt x="2039" y="2617"/>
                    </a:lnTo>
                    <a:lnTo>
                      <a:pt x="2105" y="2587"/>
                    </a:lnTo>
                    <a:lnTo>
                      <a:pt x="2168" y="2554"/>
                    </a:lnTo>
                    <a:lnTo>
                      <a:pt x="1680" y="1708"/>
                    </a:lnTo>
                    <a:close/>
                    <a:moveTo>
                      <a:pt x="1700" y="1675"/>
                    </a:moveTo>
                    <a:lnTo>
                      <a:pt x="2198" y="2537"/>
                    </a:lnTo>
                    <a:lnTo>
                      <a:pt x="2259" y="2496"/>
                    </a:lnTo>
                    <a:lnTo>
                      <a:pt x="2318" y="2450"/>
                    </a:lnTo>
                    <a:lnTo>
                      <a:pt x="2373" y="2402"/>
                    </a:lnTo>
                    <a:lnTo>
                      <a:pt x="2425" y="2348"/>
                    </a:lnTo>
                    <a:lnTo>
                      <a:pt x="2472" y="2292"/>
                    </a:lnTo>
                    <a:lnTo>
                      <a:pt x="2516" y="2231"/>
                    </a:lnTo>
                    <a:lnTo>
                      <a:pt x="2554" y="2169"/>
                    </a:lnTo>
                    <a:lnTo>
                      <a:pt x="1700" y="1675"/>
                    </a:lnTo>
                    <a:close/>
                    <a:moveTo>
                      <a:pt x="638" y="1663"/>
                    </a:moveTo>
                    <a:lnTo>
                      <a:pt x="640" y="1740"/>
                    </a:lnTo>
                    <a:lnTo>
                      <a:pt x="649" y="1815"/>
                    </a:lnTo>
                    <a:lnTo>
                      <a:pt x="663" y="1889"/>
                    </a:lnTo>
                    <a:lnTo>
                      <a:pt x="681" y="1962"/>
                    </a:lnTo>
                    <a:lnTo>
                      <a:pt x="705" y="2031"/>
                    </a:lnTo>
                    <a:lnTo>
                      <a:pt x="735" y="2098"/>
                    </a:lnTo>
                    <a:lnTo>
                      <a:pt x="768" y="2164"/>
                    </a:lnTo>
                    <a:lnTo>
                      <a:pt x="1635" y="1663"/>
                    </a:lnTo>
                    <a:lnTo>
                      <a:pt x="638" y="1663"/>
                    </a:lnTo>
                    <a:close/>
                    <a:moveTo>
                      <a:pt x="90" y="1663"/>
                    </a:moveTo>
                    <a:lnTo>
                      <a:pt x="92" y="1756"/>
                    </a:lnTo>
                    <a:lnTo>
                      <a:pt x="100" y="1848"/>
                    </a:lnTo>
                    <a:lnTo>
                      <a:pt x="113" y="1938"/>
                    </a:lnTo>
                    <a:lnTo>
                      <a:pt x="132" y="2026"/>
                    </a:lnTo>
                    <a:lnTo>
                      <a:pt x="154" y="2113"/>
                    </a:lnTo>
                    <a:lnTo>
                      <a:pt x="183" y="2198"/>
                    </a:lnTo>
                    <a:lnTo>
                      <a:pt x="215" y="2280"/>
                    </a:lnTo>
                    <a:lnTo>
                      <a:pt x="252" y="2359"/>
                    </a:lnTo>
                    <a:lnTo>
                      <a:pt x="294" y="2437"/>
                    </a:lnTo>
                    <a:lnTo>
                      <a:pt x="717" y="2193"/>
                    </a:lnTo>
                    <a:lnTo>
                      <a:pt x="682" y="2124"/>
                    </a:lnTo>
                    <a:lnTo>
                      <a:pt x="651" y="2053"/>
                    </a:lnTo>
                    <a:lnTo>
                      <a:pt x="626" y="1979"/>
                    </a:lnTo>
                    <a:lnTo>
                      <a:pt x="605" y="1902"/>
                    </a:lnTo>
                    <a:lnTo>
                      <a:pt x="591" y="1824"/>
                    </a:lnTo>
                    <a:lnTo>
                      <a:pt x="582" y="1745"/>
                    </a:lnTo>
                    <a:lnTo>
                      <a:pt x="579" y="1663"/>
                    </a:lnTo>
                    <a:lnTo>
                      <a:pt x="90" y="1663"/>
                    </a:lnTo>
                    <a:close/>
                    <a:moveTo>
                      <a:pt x="772" y="1155"/>
                    </a:moveTo>
                    <a:lnTo>
                      <a:pt x="740" y="1216"/>
                    </a:lnTo>
                    <a:lnTo>
                      <a:pt x="711" y="1281"/>
                    </a:lnTo>
                    <a:lnTo>
                      <a:pt x="687" y="1346"/>
                    </a:lnTo>
                    <a:lnTo>
                      <a:pt x="668" y="1414"/>
                    </a:lnTo>
                    <a:lnTo>
                      <a:pt x="653" y="1483"/>
                    </a:lnTo>
                    <a:lnTo>
                      <a:pt x="643" y="1555"/>
                    </a:lnTo>
                    <a:lnTo>
                      <a:pt x="638" y="1628"/>
                    </a:lnTo>
                    <a:lnTo>
                      <a:pt x="1590" y="1628"/>
                    </a:lnTo>
                    <a:lnTo>
                      <a:pt x="772" y="1155"/>
                    </a:lnTo>
                    <a:close/>
                    <a:moveTo>
                      <a:pt x="2367" y="1150"/>
                    </a:moveTo>
                    <a:lnTo>
                      <a:pt x="2347" y="1153"/>
                    </a:lnTo>
                    <a:lnTo>
                      <a:pt x="2328" y="1161"/>
                    </a:lnTo>
                    <a:lnTo>
                      <a:pt x="2312" y="1174"/>
                    </a:lnTo>
                    <a:lnTo>
                      <a:pt x="2300" y="1190"/>
                    </a:lnTo>
                    <a:lnTo>
                      <a:pt x="2292" y="1208"/>
                    </a:lnTo>
                    <a:lnTo>
                      <a:pt x="2289" y="1229"/>
                    </a:lnTo>
                    <a:lnTo>
                      <a:pt x="2292" y="1250"/>
                    </a:lnTo>
                    <a:lnTo>
                      <a:pt x="2300" y="1269"/>
                    </a:lnTo>
                    <a:lnTo>
                      <a:pt x="2312" y="1286"/>
                    </a:lnTo>
                    <a:lnTo>
                      <a:pt x="2328" y="1298"/>
                    </a:lnTo>
                    <a:lnTo>
                      <a:pt x="2347" y="1306"/>
                    </a:lnTo>
                    <a:lnTo>
                      <a:pt x="2367" y="1309"/>
                    </a:lnTo>
                    <a:lnTo>
                      <a:pt x="2389" y="1306"/>
                    </a:lnTo>
                    <a:lnTo>
                      <a:pt x="2408" y="1298"/>
                    </a:lnTo>
                    <a:lnTo>
                      <a:pt x="2424" y="1286"/>
                    </a:lnTo>
                    <a:lnTo>
                      <a:pt x="2436" y="1269"/>
                    </a:lnTo>
                    <a:lnTo>
                      <a:pt x="2444" y="1250"/>
                    </a:lnTo>
                    <a:lnTo>
                      <a:pt x="2447" y="1229"/>
                    </a:lnTo>
                    <a:lnTo>
                      <a:pt x="2444" y="1208"/>
                    </a:lnTo>
                    <a:lnTo>
                      <a:pt x="2436" y="1190"/>
                    </a:lnTo>
                    <a:lnTo>
                      <a:pt x="2424" y="1174"/>
                    </a:lnTo>
                    <a:lnTo>
                      <a:pt x="2408" y="1161"/>
                    </a:lnTo>
                    <a:lnTo>
                      <a:pt x="2389" y="1153"/>
                    </a:lnTo>
                    <a:lnTo>
                      <a:pt x="2367" y="1150"/>
                    </a:lnTo>
                    <a:close/>
                    <a:moveTo>
                      <a:pt x="297" y="881"/>
                    </a:moveTo>
                    <a:lnTo>
                      <a:pt x="252" y="966"/>
                    </a:lnTo>
                    <a:lnTo>
                      <a:pt x="212" y="1053"/>
                    </a:lnTo>
                    <a:lnTo>
                      <a:pt x="178" y="1143"/>
                    </a:lnTo>
                    <a:lnTo>
                      <a:pt x="148" y="1235"/>
                    </a:lnTo>
                    <a:lnTo>
                      <a:pt x="124" y="1331"/>
                    </a:lnTo>
                    <a:lnTo>
                      <a:pt x="107" y="1428"/>
                    </a:lnTo>
                    <a:lnTo>
                      <a:pt x="95" y="1527"/>
                    </a:lnTo>
                    <a:lnTo>
                      <a:pt x="90" y="1628"/>
                    </a:lnTo>
                    <a:lnTo>
                      <a:pt x="579" y="1628"/>
                    </a:lnTo>
                    <a:lnTo>
                      <a:pt x="585" y="1551"/>
                    </a:lnTo>
                    <a:lnTo>
                      <a:pt x="595" y="1474"/>
                    </a:lnTo>
                    <a:lnTo>
                      <a:pt x="611" y="1401"/>
                    </a:lnTo>
                    <a:lnTo>
                      <a:pt x="632" y="1329"/>
                    </a:lnTo>
                    <a:lnTo>
                      <a:pt x="657" y="1258"/>
                    </a:lnTo>
                    <a:lnTo>
                      <a:pt x="687" y="1191"/>
                    </a:lnTo>
                    <a:lnTo>
                      <a:pt x="722" y="1126"/>
                    </a:lnTo>
                    <a:lnTo>
                      <a:pt x="297" y="881"/>
                    </a:lnTo>
                    <a:close/>
                    <a:moveTo>
                      <a:pt x="1137" y="782"/>
                    </a:moveTo>
                    <a:lnTo>
                      <a:pt x="1078" y="820"/>
                    </a:lnTo>
                    <a:lnTo>
                      <a:pt x="1021" y="863"/>
                    </a:lnTo>
                    <a:lnTo>
                      <a:pt x="968" y="908"/>
                    </a:lnTo>
                    <a:lnTo>
                      <a:pt x="918" y="958"/>
                    </a:lnTo>
                    <a:lnTo>
                      <a:pt x="872" y="1011"/>
                    </a:lnTo>
                    <a:lnTo>
                      <a:pt x="828" y="1067"/>
                    </a:lnTo>
                    <a:lnTo>
                      <a:pt x="789" y="1125"/>
                    </a:lnTo>
                    <a:lnTo>
                      <a:pt x="1608" y="1598"/>
                    </a:lnTo>
                    <a:lnTo>
                      <a:pt x="1137" y="782"/>
                    </a:lnTo>
                    <a:close/>
                    <a:moveTo>
                      <a:pt x="864" y="308"/>
                    </a:moveTo>
                    <a:lnTo>
                      <a:pt x="790" y="354"/>
                    </a:lnTo>
                    <a:lnTo>
                      <a:pt x="718" y="404"/>
                    </a:lnTo>
                    <a:lnTo>
                      <a:pt x="651" y="458"/>
                    </a:lnTo>
                    <a:lnTo>
                      <a:pt x="586" y="516"/>
                    </a:lnTo>
                    <a:lnTo>
                      <a:pt x="525" y="576"/>
                    </a:lnTo>
                    <a:lnTo>
                      <a:pt x="467" y="641"/>
                    </a:lnTo>
                    <a:lnTo>
                      <a:pt x="413" y="707"/>
                    </a:lnTo>
                    <a:lnTo>
                      <a:pt x="361" y="778"/>
                    </a:lnTo>
                    <a:lnTo>
                      <a:pt x="315" y="851"/>
                    </a:lnTo>
                    <a:lnTo>
                      <a:pt x="739" y="1096"/>
                    </a:lnTo>
                    <a:lnTo>
                      <a:pt x="780" y="1033"/>
                    </a:lnTo>
                    <a:lnTo>
                      <a:pt x="825" y="974"/>
                    </a:lnTo>
                    <a:lnTo>
                      <a:pt x="875" y="918"/>
                    </a:lnTo>
                    <a:lnTo>
                      <a:pt x="928" y="866"/>
                    </a:lnTo>
                    <a:lnTo>
                      <a:pt x="985" y="817"/>
                    </a:lnTo>
                    <a:lnTo>
                      <a:pt x="1045" y="772"/>
                    </a:lnTo>
                    <a:lnTo>
                      <a:pt x="1108" y="732"/>
                    </a:lnTo>
                    <a:lnTo>
                      <a:pt x="1098" y="713"/>
                    </a:lnTo>
                    <a:lnTo>
                      <a:pt x="1087" y="717"/>
                    </a:lnTo>
                    <a:lnTo>
                      <a:pt x="1077" y="717"/>
                    </a:lnTo>
                    <a:lnTo>
                      <a:pt x="1056" y="714"/>
                    </a:lnTo>
                    <a:lnTo>
                      <a:pt x="1036" y="706"/>
                    </a:lnTo>
                    <a:lnTo>
                      <a:pt x="1020" y="693"/>
                    </a:lnTo>
                    <a:lnTo>
                      <a:pt x="1008" y="677"/>
                    </a:lnTo>
                    <a:lnTo>
                      <a:pt x="1000" y="659"/>
                    </a:lnTo>
                    <a:lnTo>
                      <a:pt x="997" y="638"/>
                    </a:lnTo>
                    <a:lnTo>
                      <a:pt x="1000" y="617"/>
                    </a:lnTo>
                    <a:lnTo>
                      <a:pt x="1008" y="597"/>
                    </a:lnTo>
                    <a:lnTo>
                      <a:pt x="1021" y="581"/>
                    </a:lnTo>
                    <a:lnTo>
                      <a:pt x="864" y="308"/>
                    </a:lnTo>
                    <a:close/>
                    <a:moveTo>
                      <a:pt x="1659" y="0"/>
                    </a:moveTo>
                    <a:lnTo>
                      <a:pt x="1659" y="90"/>
                    </a:lnTo>
                    <a:lnTo>
                      <a:pt x="1567" y="93"/>
                    </a:lnTo>
                    <a:lnTo>
                      <a:pt x="1476" y="101"/>
                    </a:lnTo>
                    <a:lnTo>
                      <a:pt x="1388" y="114"/>
                    </a:lnTo>
                    <a:lnTo>
                      <a:pt x="1300" y="132"/>
                    </a:lnTo>
                    <a:lnTo>
                      <a:pt x="1214" y="154"/>
                    </a:lnTo>
                    <a:lnTo>
                      <a:pt x="1130" y="182"/>
                    </a:lnTo>
                    <a:lnTo>
                      <a:pt x="1049" y="214"/>
                    </a:lnTo>
                    <a:lnTo>
                      <a:pt x="970" y="250"/>
                    </a:lnTo>
                    <a:lnTo>
                      <a:pt x="893" y="291"/>
                    </a:lnTo>
                    <a:lnTo>
                      <a:pt x="1050" y="563"/>
                    </a:lnTo>
                    <a:lnTo>
                      <a:pt x="1064" y="559"/>
                    </a:lnTo>
                    <a:lnTo>
                      <a:pt x="1077" y="558"/>
                    </a:lnTo>
                    <a:lnTo>
                      <a:pt x="1097" y="561"/>
                    </a:lnTo>
                    <a:lnTo>
                      <a:pt x="1116" y="569"/>
                    </a:lnTo>
                    <a:lnTo>
                      <a:pt x="1132" y="581"/>
                    </a:lnTo>
                    <a:lnTo>
                      <a:pt x="1144" y="597"/>
                    </a:lnTo>
                    <a:lnTo>
                      <a:pt x="1152" y="617"/>
                    </a:lnTo>
                    <a:lnTo>
                      <a:pt x="1155" y="638"/>
                    </a:lnTo>
                    <a:lnTo>
                      <a:pt x="1153" y="655"/>
                    </a:lnTo>
                    <a:lnTo>
                      <a:pt x="1148" y="671"/>
                    </a:lnTo>
                    <a:lnTo>
                      <a:pt x="1139" y="685"/>
                    </a:lnTo>
                    <a:lnTo>
                      <a:pt x="1128" y="697"/>
                    </a:lnTo>
                    <a:lnTo>
                      <a:pt x="1138" y="714"/>
                    </a:lnTo>
                    <a:lnTo>
                      <a:pt x="1206" y="680"/>
                    </a:lnTo>
                    <a:lnTo>
                      <a:pt x="1275" y="650"/>
                    </a:lnTo>
                    <a:lnTo>
                      <a:pt x="1348" y="626"/>
                    </a:lnTo>
                    <a:lnTo>
                      <a:pt x="1423" y="606"/>
                    </a:lnTo>
                    <a:lnTo>
                      <a:pt x="1500" y="591"/>
                    </a:lnTo>
                    <a:lnTo>
                      <a:pt x="1578" y="582"/>
                    </a:lnTo>
                    <a:lnTo>
                      <a:pt x="1659" y="579"/>
                    </a:lnTo>
                    <a:lnTo>
                      <a:pt x="1659" y="638"/>
                    </a:lnTo>
                    <a:lnTo>
                      <a:pt x="1583" y="641"/>
                    </a:lnTo>
                    <a:lnTo>
                      <a:pt x="1509" y="649"/>
                    </a:lnTo>
                    <a:lnTo>
                      <a:pt x="1437" y="663"/>
                    </a:lnTo>
                    <a:lnTo>
                      <a:pt x="1366" y="681"/>
                    </a:lnTo>
                    <a:lnTo>
                      <a:pt x="1298" y="704"/>
                    </a:lnTo>
                    <a:lnTo>
                      <a:pt x="1231" y="733"/>
                    </a:lnTo>
                    <a:lnTo>
                      <a:pt x="1168" y="765"/>
                    </a:lnTo>
                    <a:lnTo>
                      <a:pt x="1659" y="1616"/>
                    </a:lnTo>
                    <a:lnTo>
                      <a:pt x="1659" y="638"/>
                    </a:lnTo>
                    <a:lnTo>
                      <a:pt x="1662" y="638"/>
                    </a:lnTo>
                    <a:lnTo>
                      <a:pt x="1743" y="641"/>
                    </a:lnTo>
                    <a:lnTo>
                      <a:pt x="1820" y="650"/>
                    </a:lnTo>
                    <a:lnTo>
                      <a:pt x="1897" y="665"/>
                    </a:lnTo>
                    <a:lnTo>
                      <a:pt x="1972" y="685"/>
                    </a:lnTo>
                    <a:lnTo>
                      <a:pt x="2043" y="710"/>
                    </a:lnTo>
                    <a:lnTo>
                      <a:pt x="2113" y="742"/>
                    </a:lnTo>
                    <a:lnTo>
                      <a:pt x="2180" y="778"/>
                    </a:lnTo>
                    <a:lnTo>
                      <a:pt x="2243" y="818"/>
                    </a:lnTo>
                    <a:lnTo>
                      <a:pt x="2304" y="863"/>
                    </a:lnTo>
                    <a:lnTo>
                      <a:pt x="2360" y="912"/>
                    </a:lnTo>
                    <a:lnTo>
                      <a:pt x="2413" y="965"/>
                    </a:lnTo>
                    <a:lnTo>
                      <a:pt x="2462" y="1021"/>
                    </a:lnTo>
                    <a:lnTo>
                      <a:pt x="2507" y="1082"/>
                    </a:lnTo>
                    <a:lnTo>
                      <a:pt x="2547" y="1145"/>
                    </a:lnTo>
                    <a:lnTo>
                      <a:pt x="2583" y="1212"/>
                    </a:lnTo>
                    <a:lnTo>
                      <a:pt x="2615" y="1282"/>
                    </a:lnTo>
                    <a:lnTo>
                      <a:pt x="2640" y="1353"/>
                    </a:lnTo>
                    <a:lnTo>
                      <a:pt x="2660" y="1428"/>
                    </a:lnTo>
                    <a:lnTo>
                      <a:pt x="2675" y="1505"/>
                    </a:lnTo>
                    <a:lnTo>
                      <a:pt x="2684" y="1582"/>
                    </a:lnTo>
                    <a:lnTo>
                      <a:pt x="2687" y="1663"/>
                    </a:lnTo>
                    <a:lnTo>
                      <a:pt x="1748" y="1663"/>
                    </a:lnTo>
                    <a:lnTo>
                      <a:pt x="2571" y="2137"/>
                    </a:lnTo>
                    <a:lnTo>
                      <a:pt x="2600" y="2076"/>
                    </a:lnTo>
                    <a:lnTo>
                      <a:pt x="2627" y="2011"/>
                    </a:lnTo>
                    <a:lnTo>
                      <a:pt x="2648" y="1946"/>
                    </a:lnTo>
                    <a:lnTo>
                      <a:pt x="2665" y="1877"/>
                    </a:lnTo>
                    <a:lnTo>
                      <a:pt x="2677" y="1807"/>
                    </a:lnTo>
                    <a:lnTo>
                      <a:pt x="2685" y="1736"/>
                    </a:lnTo>
                    <a:lnTo>
                      <a:pt x="2687" y="1663"/>
                    </a:lnTo>
                    <a:lnTo>
                      <a:pt x="2746" y="1663"/>
                    </a:lnTo>
                    <a:lnTo>
                      <a:pt x="2743" y="1740"/>
                    </a:lnTo>
                    <a:lnTo>
                      <a:pt x="2735" y="1815"/>
                    </a:lnTo>
                    <a:lnTo>
                      <a:pt x="2722" y="1890"/>
                    </a:lnTo>
                    <a:lnTo>
                      <a:pt x="2703" y="1963"/>
                    </a:lnTo>
                    <a:lnTo>
                      <a:pt x="2681" y="2033"/>
                    </a:lnTo>
                    <a:lnTo>
                      <a:pt x="2653" y="2101"/>
                    </a:lnTo>
                    <a:lnTo>
                      <a:pt x="2622" y="2167"/>
                    </a:lnTo>
                    <a:lnTo>
                      <a:pt x="3045" y="2412"/>
                    </a:lnTo>
                    <a:lnTo>
                      <a:pt x="3089" y="2327"/>
                    </a:lnTo>
                    <a:lnTo>
                      <a:pt x="3126" y="2239"/>
                    </a:lnTo>
                    <a:lnTo>
                      <a:pt x="3158" y="2148"/>
                    </a:lnTo>
                    <a:lnTo>
                      <a:pt x="3186" y="2056"/>
                    </a:lnTo>
                    <a:lnTo>
                      <a:pt x="3207" y="1960"/>
                    </a:lnTo>
                    <a:lnTo>
                      <a:pt x="3223" y="1863"/>
                    </a:lnTo>
                    <a:lnTo>
                      <a:pt x="3232" y="1764"/>
                    </a:lnTo>
                    <a:lnTo>
                      <a:pt x="3235" y="1663"/>
                    </a:lnTo>
                    <a:lnTo>
                      <a:pt x="3325" y="1663"/>
                    </a:lnTo>
                    <a:lnTo>
                      <a:pt x="3322" y="1764"/>
                    </a:lnTo>
                    <a:lnTo>
                      <a:pt x="3313" y="1864"/>
                    </a:lnTo>
                    <a:lnTo>
                      <a:pt x="3298" y="1962"/>
                    </a:lnTo>
                    <a:lnTo>
                      <a:pt x="3278" y="2058"/>
                    </a:lnTo>
                    <a:lnTo>
                      <a:pt x="3251" y="2151"/>
                    </a:lnTo>
                    <a:lnTo>
                      <a:pt x="3221" y="2242"/>
                    </a:lnTo>
                    <a:lnTo>
                      <a:pt x="3185" y="2332"/>
                    </a:lnTo>
                    <a:lnTo>
                      <a:pt x="3143" y="2418"/>
                    </a:lnTo>
                    <a:lnTo>
                      <a:pt x="3098" y="2502"/>
                    </a:lnTo>
                    <a:lnTo>
                      <a:pt x="3047" y="2582"/>
                    </a:lnTo>
                    <a:lnTo>
                      <a:pt x="2993" y="2660"/>
                    </a:lnTo>
                    <a:lnTo>
                      <a:pt x="2933" y="2734"/>
                    </a:lnTo>
                    <a:lnTo>
                      <a:pt x="2871" y="2804"/>
                    </a:lnTo>
                    <a:lnTo>
                      <a:pt x="2804" y="2871"/>
                    </a:lnTo>
                    <a:lnTo>
                      <a:pt x="2734" y="2934"/>
                    </a:lnTo>
                    <a:lnTo>
                      <a:pt x="2659" y="2993"/>
                    </a:lnTo>
                    <a:lnTo>
                      <a:pt x="2582" y="3048"/>
                    </a:lnTo>
                    <a:lnTo>
                      <a:pt x="2502" y="3098"/>
                    </a:lnTo>
                    <a:lnTo>
                      <a:pt x="2418" y="3143"/>
                    </a:lnTo>
                    <a:lnTo>
                      <a:pt x="2331" y="3185"/>
                    </a:lnTo>
                    <a:lnTo>
                      <a:pt x="2242" y="3221"/>
                    </a:lnTo>
                    <a:lnTo>
                      <a:pt x="2150" y="3252"/>
                    </a:lnTo>
                    <a:lnTo>
                      <a:pt x="2058" y="3278"/>
                    </a:lnTo>
                    <a:lnTo>
                      <a:pt x="1961" y="3298"/>
                    </a:lnTo>
                    <a:lnTo>
                      <a:pt x="1863" y="3313"/>
                    </a:lnTo>
                    <a:lnTo>
                      <a:pt x="1764" y="3322"/>
                    </a:lnTo>
                    <a:lnTo>
                      <a:pt x="1662" y="3325"/>
                    </a:lnTo>
                    <a:lnTo>
                      <a:pt x="1561" y="3322"/>
                    </a:lnTo>
                    <a:lnTo>
                      <a:pt x="1461" y="3313"/>
                    </a:lnTo>
                    <a:lnTo>
                      <a:pt x="1363" y="3298"/>
                    </a:lnTo>
                    <a:lnTo>
                      <a:pt x="1267" y="3278"/>
                    </a:lnTo>
                    <a:lnTo>
                      <a:pt x="1174" y="3252"/>
                    </a:lnTo>
                    <a:lnTo>
                      <a:pt x="1083" y="3221"/>
                    </a:lnTo>
                    <a:lnTo>
                      <a:pt x="993" y="3185"/>
                    </a:lnTo>
                    <a:lnTo>
                      <a:pt x="907" y="3143"/>
                    </a:lnTo>
                    <a:lnTo>
                      <a:pt x="823" y="3098"/>
                    </a:lnTo>
                    <a:lnTo>
                      <a:pt x="743" y="3048"/>
                    </a:lnTo>
                    <a:lnTo>
                      <a:pt x="665" y="2993"/>
                    </a:lnTo>
                    <a:lnTo>
                      <a:pt x="591" y="2934"/>
                    </a:lnTo>
                    <a:lnTo>
                      <a:pt x="521" y="2871"/>
                    </a:lnTo>
                    <a:lnTo>
                      <a:pt x="454" y="2804"/>
                    </a:lnTo>
                    <a:lnTo>
                      <a:pt x="391" y="2734"/>
                    </a:lnTo>
                    <a:lnTo>
                      <a:pt x="332" y="2660"/>
                    </a:lnTo>
                    <a:lnTo>
                      <a:pt x="278" y="2582"/>
                    </a:lnTo>
                    <a:lnTo>
                      <a:pt x="227" y="2502"/>
                    </a:lnTo>
                    <a:lnTo>
                      <a:pt x="182" y="2418"/>
                    </a:lnTo>
                    <a:lnTo>
                      <a:pt x="140" y="2332"/>
                    </a:lnTo>
                    <a:lnTo>
                      <a:pt x="104" y="2242"/>
                    </a:lnTo>
                    <a:lnTo>
                      <a:pt x="73" y="2151"/>
                    </a:lnTo>
                    <a:lnTo>
                      <a:pt x="47" y="2058"/>
                    </a:lnTo>
                    <a:lnTo>
                      <a:pt x="27" y="1962"/>
                    </a:lnTo>
                    <a:lnTo>
                      <a:pt x="12" y="1864"/>
                    </a:lnTo>
                    <a:lnTo>
                      <a:pt x="3" y="1764"/>
                    </a:lnTo>
                    <a:lnTo>
                      <a:pt x="0" y="1663"/>
                    </a:lnTo>
                    <a:lnTo>
                      <a:pt x="3" y="1561"/>
                    </a:lnTo>
                    <a:lnTo>
                      <a:pt x="12" y="1462"/>
                    </a:lnTo>
                    <a:lnTo>
                      <a:pt x="26" y="1364"/>
                    </a:lnTo>
                    <a:lnTo>
                      <a:pt x="47" y="1268"/>
                    </a:lnTo>
                    <a:lnTo>
                      <a:pt x="73" y="1175"/>
                    </a:lnTo>
                    <a:lnTo>
                      <a:pt x="104" y="1084"/>
                    </a:lnTo>
                    <a:lnTo>
                      <a:pt x="140" y="994"/>
                    </a:lnTo>
                    <a:lnTo>
                      <a:pt x="181" y="908"/>
                    </a:lnTo>
                    <a:lnTo>
                      <a:pt x="226" y="824"/>
                    </a:lnTo>
                    <a:lnTo>
                      <a:pt x="276" y="744"/>
                    </a:lnTo>
                    <a:lnTo>
                      <a:pt x="331" y="667"/>
                    </a:lnTo>
                    <a:lnTo>
                      <a:pt x="390" y="592"/>
                    </a:lnTo>
                    <a:lnTo>
                      <a:pt x="453" y="523"/>
                    </a:lnTo>
                    <a:lnTo>
                      <a:pt x="520" y="455"/>
                    </a:lnTo>
                    <a:lnTo>
                      <a:pt x="590" y="393"/>
                    </a:lnTo>
                    <a:lnTo>
                      <a:pt x="664" y="334"/>
                    </a:lnTo>
                    <a:lnTo>
                      <a:pt x="741" y="279"/>
                    </a:lnTo>
                    <a:lnTo>
                      <a:pt x="821" y="228"/>
                    </a:lnTo>
                    <a:lnTo>
                      <a:pt x="905" y="183"/>
                    </a:lnTo>
                    <a:lnTo>
                      <a:pt x="991" y="141"/>
                    </a:lnTo>
                    <a:lnTo>
                      <a:pt x="1080" y="105"/>
                    </a:lnTo>
                    <a:lnTo>
                      <a:pt x="1172" y="74"/>
                    </a:lnTo>
                    <a:lnTo>
                      <a:pt x="1264" y="48"/>
                    </a:lnTo>
                    <a:lnTo>
                      <a:pt x="1360" y="27"/>
                    </a:lnTo>
                    <a:lnTo>
                      <a:pt x="1458" y="13"/>
                    </a:lnTo>
                    <a:lnTo>
                      <a:pt x="1558" y="4"/>
                    </a:lnTo>
                    <a:lnTo>
                      <a:pt x="1659"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noAutofit/>
              </a:bodyPr>
              <a:lstStyle/>
              <a:p>
                <a:pPr algn="ctr"/>
                <a:endParaRPr lang="ja-JP" altLang="en-US" sz="1450">
                  <a:solidFill>
                    <a:srgbClr val="FF0000"/>
                  </a:solidFill>
                  <a:latin typeface="Arial" pitchFamily="34" charset="0"/>
                  <a:ea typeface="ＭＳ Ｐゴシック" pitchFamily="50" charset="-128"/>
                  <a:cs typeface="Arial" pitchFamily="34" charset="0"/>
                </a:endParaRPr>
              </a:p>
            </p:txBody>
          </p:sp>
          <p:sp>
            <p:nvSpPr>
              <p:cNvPr id="40" name="Freeform 14"/>
              <p:cNvSpPr>
                <a:spLocks/>
              </p:cNvSpPr>
              <p:nvPr/>
            </p:nvSpPr>
            <p:spPr bwMode="auto">
              <a:xfrm>
                <a:off x="4269" y="3457"/>
                <a:ext cx="158" cy="158"/>
              </a:xfrm>
              <a:custGeom>
                <a:avLst/>
                <a:gdLst>
                  <a:gd name="T0" fmla="*/ 79 w 158"/>
                  <a:gd name="T1" fmla="*/ 0 h 158"/>
                  <a:gd name="T2" fmla="*/ 100 w 158"/>
                  <a:gd name="T3" fmla="*/ 3 h 158"/>
                  <a:gd name="T4" fmla="*/ 119 w 158"/>
                  <a:gd name="T5" fmla="*/ 11 h 158"/>
                  <a:gd name="T6" fmla="*/ 135 w 158"/>
                  <a:gd name="T7" fmla="*/ 23 h 158"/>
                  <a:gd name="T8" fmla="*/ 147 w 158"/>
                  <a:gd name="T9" fmla="*/ 39 h 158"/>
                  <a:gd name="T10" fmla="*/ 155 w 158"/>
                  <a:gd name="T11" fmla="*/ 58 h 158"/>
                  <a:gd name="T12" fmla="*/ 158 w 158"/>
                  <a:gd name="T13" fmla="*/ 78 h 158"/>
                  <a:gd name="T14" fmla="*/ 155 w 158"/>
                  <a:gd name="T15" fmla="*/ 100 h 158"/>
                  <a:gd name="T16" fmla="*/ 147 w 158"/>
                  <a:gd name="T17" fmla="*/ 119 h 158"/>
                  <a:gd name="T18" fmla="*/ 135 w 158"/>
                  <a:gd name="T19" fmla="*/ 135 h 158"/>
                  <a:gd name="T20" fmla="*/ 119 w 158"/>
                  <a:gd name="T21" fmla="*/ 147 h 158"/>
                  <a:gd name="T22" fmla="*/ 100 w 158"/>
                  <a:gd name="T23" fmla="*/ 155 h 158"/>
                  <a:gd name="T24" fmla="*/ 79 w 158"/>
                  <a:gd name="T25" fmla="*/ 158 h 158"/>
                  <a:gd name="T26" fmla="*/ 58 w 158"/>
                  <a:gd name="T27" fmla="*/ 155 h 158"/>
                  <a:gd name="T28" fmla="*/ 39 w 158"/>
                  <a:gd name="T29" fmla="*/ 147 h 158"/>
                  <a:gd name="T30" fmla="*/ 23 w 158"/>
                  <a:gd name="T31" fmla="*/ 135 h 158"/>
                  <a:gd name="T32" fmla="*/ 11 w 158"/>
                  <a:gd name="T33" fmla="*/ 119 h 158"/>
                  <a:gd name="T34" fmla="*/ 3 w 158"/>
                  <a:gd name="T35" fmla="*/ 100 h 158"/>
                  <a:gd name="T36" fmla="*/ 0 w 158"/>
                  <a:gd name="T37" fmla="*/ 78 h 158"/>
                  <a:gd name="T38" fmla="*/ 3 w 158"/>
                  <a:gd name="T39" fmla="*/ 58 h 158"/>
                  <a:gd name="T40" fmla="*/ 11 w 158"/>
                  <a:gd name="T41" fmla="*/ 39 h 158"/>
                  <a:gd name="T42" fmla="*/ 23 w 158"/>
                  <a:gd name="T43" fmla="*/ 23 h 158"/>
                  <a:gd name="T44" fmla="*/ 39 w 158"/>
                  <a:gd name="T45" fmla="*/ 11 h 158"/>
                  <a:gd name="T46" fmla="*/ 58 w 158"/>
                  <a:gd name="T47" fmla="*/ 3 h 158"/>
                  <a:gd name="T48" fmla="*/ 79 w 158"/>
                  <a:gd name="T4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8" h="158">
                    <a:moveTo>
                      <a:pt x="79" y="0"/>
                    </a:moveTo>
                    <a:lnTo>
                      <a:pt x="100" y="3"/>
                    </a:lnTo>
                    <a:lnTo>
                      <a:pt x="119" y="11"/>
                    </a:lnTo>
                    <a:lnTo>
                      <a:pt x="135" y="23"/>
                    </a:lnTo>
                    <a:lnTo>
                      <a:pt x="147" y="39"/>
                    </a:lnTo>
                    <a:lnTo>
                      <a:pt x="155" y="58"/>
                    </a:lnTo>
                    <a:lnTo>
                      <a:pt x="158" y="78"/>
                    </a:lnTo>
                    <a:lnTo>
                      <a:pt x="155" y="100"/>
                    </a:lnTo>
                    <a:lnTo>
                      <a:pt x="147" y="119"/>
                    </a:lnTo>
                    <a:lnTo>
                      <a:pt x="135" y="135"/>
                    </a:lnTo>
                    <a:lnTo>
                      <a:pt x="119" y="147"/>
                    </a:lnTo>
                    <a:lnTo>
                      <a:pt x="100" y="155"/>
                    </a:lnTo>
                    <a:lnTo>
                      <a:pt x="79" y="158"/>
                    </a:lnTo>
                    <a:lnTo>
                      <a:pt x="58" y="155"/>
                    </a:lnTo>
                    <a:lnTo>
                      <a:pt x="39" y="147"/>
                    </a:lnTo>
                    <a:lnTo>
                      <a:pt x="23" y="135"/>
                    </a:lnTo>
                    <a:lnTo>
                      <a:pt x="11" y="119"/>
                    </a:lnTo>
                    <a:lnTo>
                      <a:pt x="3" y="100"/>
                    </a:lnTo>
                    <a:lnTo>
                      <a:pt x="0" y="78"/>
                    </a:lnTo>
                    <a:lnTo>
                      <a:pt x="3" y="58"/>
                    </a:lnTo>
                    <a:lnTo>
                      <a:pt x="11" y="39"/>
                    </a:lnTo>
                    <a:lnTo>
                      <a:pt x="23" y="23"/>
                    </a:lnTo>
                    <a:lnTo>
                      <a:pt x="39" y="11"/>
                    </a:lnTo>
                    <a:lnTo>
                      <a:pt x="58" y="3"/>
                    </a:lnTo>
                    <a:lnTo>
                      <a:pt x="79"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noAutofit/>
              </a:bodyPr>
              <a:lstStyle/>
              <a:p>
                <a:pPr algn="ctr"/>
                <a:endParaRPr lang="ja-JP" altLang="en-US" sz="1450">
                  <a:solidFill>
                    <a:srgbClr val="FF0000"/>
                  </a:solidFill>
                  <a:latin typeface="Arial" pitchFamily="34" charset="0"/>
                  <a:ea typeface="ＭＳ Ｐゴシック" pitchFamily="50" charset="-128"/>
                  <a:cs typeface="Arial" pitchFamily="34" charset="0"/>
                </a:endParaRPr>
              </a:p>
            </p:txBody>
          </p:sp>
        </p:grpSp>
        <p:grpSp>
          <p:nvGrpSpPr>
            <p:cNvPr id="35" name="図形グループ 34"/>
            <p:cNvGrpSpPr/>
            <p:nvPr/>
          </p:nvGrpSpPr>
          <p:grpSpPr>
            <a:xfrm>
              <a:off x="2280985" y="998592"/>
              <a:ext cx="1167047" cy="1167667"/>
              <a:chOff x="6527188" y="1873634"/>
              <a:chExt cx="1167047" cy="1167667"/>
            </a:xfrm>
          </p:grpSpPr>
          <p:sp>
            <p:nvSpPr>
              <p:cNvPr id="36" name="Oval 190"/>
              <p:cNvSpPr/>
              <p:nvPr/>
            </p:nvSpPr>
            <p:spPr>
              <a:xfrm>
                <a:off x="6597083" y="1929762"/>
                <a:ext cx="1044348" cy="1044348"/>
              </a:xfrm>
              <a:prstGeom prst="ellipse">
                <a:avLst/>
              </a:prstGeom>
              <a:blipFill dpi="0" rotWithShape="1">
                <a:blip r:embed="rId3" cstate="screen">
                  <a:alphaModFix amt="15000"/>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37" name="ドーナツ 36"/>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spTree>
    <p:extLst>
      <p:ext uri="{BB962C8B-B14F-4D97-AF65-F5344CB8AC3E}">
        <p14:creationId xmlns:p14="http://schemas.microsoft.com/office/powerpoint/2010/main" val="222797954"/>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a:spLocks/>
          </p:cNvSpPr>
          <p:nvPr/>
        </p:nvSpPr>
        <p:spPr bwMode="auto">
          <a:xfrm>
            <a:off x="627185" y="1027403"/>
            <a:ext cx="3459428" cy="2098999"/>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lumMod val="20000"/>
              <a:lumOff val="80000"/>
              <a:alpha val="12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sp>
        <p:nvSpPr>
          <p:cNvPr id="3" name="Text Placeholder 2"/>
          <p:cNvSpPr>
            <a:spLocks noGrp="1"/>
          </p:cNvSpPr>
          <p:nvPr>
            <p:ph type="body" sz="quarter" idx="11"/>
          </p:nvPr>
        </p:nvSpPr>
        <p:spPr>
          <a:xfrm>
            <a:off x="4564794" y="1508980"/>
            <a:ext cx="4218460" cy="2921902"/>
          </a:xfrm>
        </p:spPr>
        <p:txBody>
          <a:bodyPr/>
          <a:lstStyle/>
          <a:p>
            <a:r>
              <a:rPr lang="en-US" altLang="ja-JP" dirty="0" smtClean="0"/>
              <a:t>AMP</a:t>
            </a:r>
            <a:r>
              <a:rPr lang="ja-JP" altLang="en-US" dirty="0" smtClean="0"/>
              <a:t>は</a:t>
            </a:r>
            <a:r>
              <a:rPr lang="en-US" altLang="ja-JP" dirty="0" smtClean="0"/>
              <a:t>SHA-256</a:t>
            </a:r>
            <a:r>
              <a:rPr lang="ja-JP" altLang="en-US" dirty="0" smtClean="0"/>
              <a:t>ハッシュに</a:t>
            </a:r>
            <a:r>
              <a:rPr lang="ja-JP" altLang="en-US" dirty="0" smtClean="0"/>
              <a:t>より</a:t>
            </a:r>
            <a:r>
              <a:rPr lang="en-US" altLang="ja-JP" smtClean="0"/>
              <a:t/>
            </a:r>
            <a:br>
              <a:rPr lang="en-US" altLang="ja-JP" smtClean="0"/>
            </a:br>
            <a:r>
              <a:rPr lang="ja-JP" altLang="en-US" dirty="0" smtClean="0"/>
              <a:t>全て</a:t>
            </a:r>
            <a:r>
              <a:rPr lang="ja-JP" altLang="en-US" dirty="0" smtClean="0"/>
              <a:t>のファイルを識別しています</a:t>
            </a:r>
            <a:endParaRPr lang="en-US" altLang="ja-JP" dirty="0" smtClean="0"/>
          </a:p>
          <a:p>
            <a:r>
              <a:rPr lang="ja-JP" altLang="en-US" dirty="0" smtClean="0"/>
              <a:t>これは、ハッシュが分かればどのファイルが“いつ”、“どこに”、現れたかを一瞬で検索することが可能</a:t>
            </a:r>
            <a:endParaRPr lang="en-US" altLang="ja-JP" dirty="0" smtClean="0"/>
          </a:p>
          <a:p>
            <a:pPr lvl="1"/>
            <a:r>
              <a:rPr lang="ja-JP" altLang="en-US" dirty="0" smtClean="0"/>
              <a:t>最初の感染端末、最後の感染端末を把握</a:t>
            </a:r>
            <a:endParaRPr lang="en-US" altLang="ja-JP" dirty="0" smtClean="0"/>
          </a:p>
          <a:p>
            <a:pPr lvl="1"/>
            <a:r>
              <a:rPr lang="ja-JP" altLang="en-US" dirty="0" smtClean="0"/>
              <a:t>社内におけるマルウェアの拡散状況を把握</a:t>
            </a:r>
            <a:endParaRPr lang="en-US" altLang="ja-JP" dirty="0" smtClean="0"/>
          </a:p>
          <a:p>
            <a:pPr lvl="1"/>
            <a:r>
              <a:rPr lang="ja-JP" altLang="en-US" dirty="0" smtClean="0"/>
              <a:t>任意のファイルが今どこにあるかを把握</a:t>
            </a:r>
            <a:endParaRPr lang="en-US" dirty="0"/>
          </a:p>
        </p:txBody>
      </p:sp>
      <p:sp>
        <p:nvSpPr>
          <p:cNvPr id="4" name="Title 3"/>
          <p:cNvSpPr>
            <a:spLocks noGrp="1"/>
          </p:cNvSpPr>
          <p:nvPr>
            <p:ph type="title"/>
          </p:nvPr>
        </p:nvSpPr>
        <p:spPr/>
        <p:txBody>
          <a:bodyPr/>
          <a:lstStyle/>
          <a:p>
            <a:r>
              <a:rPr lang="ja-JP" altLang="en-US" dirty="0" smtClean="0"/>
              <a:t>ファイル</a:t>
            </a:r>
            <a:r>
              <a:rPr lang="en-US" altLang="ja-JP" dirty="0" smtClean="0"/>
              <a:t> </a:t>
            </a:r>
            <a:r>
              <a:rPr lang="ja-JP" altLang="en-US" dirty="0" smtClean="0"/>
              <a:t>トラジェクトリ</a:t>
            </a:r>
            <a:endParaRPr lang="en-US" dirty="0"/>
          </a:p>
        </p:txBody>
      </p:sp>
      <p:sp>
        <p:nvSpPr>
          <p:cNvPr id="14" name="Can 13"/>
          <p:cNvSpPr/>
          <p:nvPr/>
        </p:nvSpPr>
        <p:spPr>
          <a:xfrm>
            <a:off x="3533048" y="2523918"/>
            <a:ext cx="871051" cy="911867"/>
          </a:xfrm>
          <a:prstGeom prst="can">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Freeform 45"/>
          <p:cNvSpPr>
            <a:spLocks noEditPoints="1"/>
          </p:cNvSpPr>
          <p:nvPr/>
        </p:nvSpPr>
        <p:spPr bwMode="auto">
          <a:xfrm>
            <a:off x="410325" y="3737027"/>
            <a:ext cx="1120118" cy="7246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grpSp>
        <p:nvGrpSpPr>
          <p:cNvPr id="16" name="broadcast 1"/>
          <p:cNvGrpSpPr/>
          <p:nvPr/>
        </p:nvGrpSpPr>
        <p:grpSpPr>
          <a:xfrm rot="14860816" flipH="1">
            <a:off x="2906383" y="3315256"/>
            <a:ext cx="561244" cy="313139"/>
            <a:chOff x="7276917" y="-1142821"/>
            <a:chExt cx="1150202" cy="641572"/>
          </a:xfrm>
        </p:grpSpPr>
        <p:sp>
          <p:nvSpPr>
            <p:cNvPr id="17" name="Freeform 194"/>
            <p:cNvSpPr>
              <a:spLocks/>
            </p:cNvSpPr>
            <p:nvPr/>
          </p:nvSpPr>
          <p:spPr bwMode="auto">
            <a:xfrm rot="16200000">
              <a:off x="7753757" y="-1307547"/>
              <a:ext cx="190739" cy="520191"/>
            </a:xfrm>
            <a:custGeom>
              <a:avLst/>
              <a:gdLst>
                <a:gd name="T0" fmla="*/ 179 w 194"/>
                <a:gd name="T1" fmla="*/ 446 h 536"/>
                <a:gd name="T2" fmla="*/ 146 w 194"/>
                <a:gd name="T3" fmla="*/ 407 h 536"/>
                <a:gd name="T4" fmla="*/ 123 w 194"/>
                <a:gd name="T5" fmla="*/ 363 h 536"/>
                <a:gd name="T6" fmla="*/ 110 w 194"/>
                <a:gd name="T7" fmla="*/ 316 h 536"/>
                <a:gd name="T8" fmla="*/ 105 w 194"/>
                <a:gd name="T9" fmla="*/ 269 h 536"/>
                <a:gd name="T10" fmla="*/ 105 w 194"/>
                <a:gd name="T11" fmla="*/ 248 h 536"/>
                <a:gd name="T12" fmla="*/ 112 w 194"/>
                <a:gd name="T13" fmla="*/ 207 h 536"/>
                <a:gd name="T14" fmla="*/ 118 w 194"/>
                <a:gd name="T15" fmla="*/ 188 h 536"/>
                <a:gd name="T16" fmla="*/ 128 w 194"/>
                <a:gd name="T17" fmla="*/ 161 h 536"/>
                <a:gd name="T18" fmla="*/ 142 w 194"/>
                <a:gd name="T19" fmla="*/ 136 h 536"/>
                <a:gd name="T20" fmla="*/ 159 w 194"/>
                <a:gd name="T21" fmla="*/ 113 h 536"/>
                <a:gd name="T22" fmla="*/ 179 w 194"/>
                <a:gd name="T23" fmla="*/ 90 h 536"/>
                <a:gd name="T24" fmla="*/ 186 w 194"/>
                <a:gd name="T25" fmla="*/ 82 h 536"/>
                <a:gd name="T26" fmla="*/ 193 w 194"/>
                <a:gd name="T27" fmla="*/ 63 h 536"/>
                <a:gd name="T28" fmla="*/ 193 w 194"/>
                <a:gd name="T29" fmla="*/ 42 h 536"/>
                <a:gd name="T30" fmla="*/ 186 w 194"/>
                <a:gd name="T31" fmla="*/ 24 h 536"/>
                <a:gd name="T32" fmla="*/ 179 w 194"/>
                <a:gd name="T33" fmla="*/ 16 h 536"/>
                <a:gd name="T34" fmla="*/ 161 w 194"/>
                <a:gd name="T35" fmla="*/ 4 h 536"/>
                <a:gd name="T36" fmla="*/ 142 w 194"/>
                <a:gd name="T37" fmla="*/ 0 h 536"/>
                <a:gd name="T38" fmla="*/ 121 w 194"/>
                <a:gd name="T39" fmla="*/ 4 h 536"/>
                <a:gd name="T40" fmla="*/ 104 w 194"/>
                <a:gd name="T41" fmla="*/ 16 h 536"/>
                <a:gd name="T42" fmla="*/ 90 w 194"/>
                <a:gd name="T43" fmla="*/ 31 h 536"/>
                <a:gd name="T44" fmla="*/ 63 w 194"/>
                <a:gd name="T45" fmla="*/ 63 h 536"/>
                <a:gd name="T46" fmla="*/ 43 w 194"/>
                <a:gd name="T47" fmla="*/ 98 h 536"/>
                <a:gd name="T48" fmla="*/ 25 w 194"/>
                <a:gd name="T49" fmla="*/ 135 h 536"/>
                <a:gd name="T50" fmla="*/ 18 w 194"/>
                <a:gd name="T51" fmla="*/ 153 h 536"/>
                <a:gd name="T52" fmla="*/ 5 w 194"/>
                <a:gd name="T53" fmla="*/ 210 h 536"/>
                <a:gd name="T54" fmla="*/ 0 w 194"/>
                <a:gd name="T55" fmla="*/ 269 h 536"/>
                <a:gd name="T56" fmla="*/ 0 w 194"/>
                <a:gd name="T57" fmla="*/ 285 h 536"/>
                <a:gd name="T58" fmla="*/ 3 w 194"/>
                <a:gd name="T59" fmla="*/ 319 h 536"/>
                <a:gd name="T60" fmla="*/ 9 w 194"/>
                <a:gd name="T61" fmla="*/ 353 h 536"/>
                <a:gd name="T62" fmla="*/ 20 w 194"/>
                <a:gd name="T63" fmla="*/ 386 h 536"/>
                <a:gd name="T64" fmla="*/ 32 w 194"/>
                <a:gd name="T65" fmla="*/ 419 h 536"/>
                <a:gd name="T66" fmla="*/ 50 w 194"/>
                <a:gd name="T67" fmla="*/ 450 h 536"/>
                <a:gd name="T68" fmla="*/ 69 w 194"/>
                <a:gd name="T69" fmla="*/ 480 h 536"/>
                <a:gd name="T70" fmla="*/ 91 w 194"/>
                <a:gd name="T71" fmla="*/ 507 h 536"/>
                <a:gd name="T72" fmla="*/ 104 w 194"/>
                <a:gd name="T73" fmla="*/ 521 h 536"/>
                <a:gd name="T74" fmla="*/ 121 w 194"/>
                <a:gd name="T75" fmla="*/ 533 h 536"/>
                <a:gd name="T76" fmla="*/ 142 w 194"/>
                <a:gd name="T77" fmla="*/ 536 h 536"/>
                <a:gd name="T78" fmla="*/ 151 w 194"/>
                <a:gd name="T79" fmla="*/ 535 h 536"/>
                <a:gd name="T80" fmla="*/ 171 w 194"/>
                <a:gd name="T81" fmla="*/ 528 h 536"/>
                <a:gd name="T82" fmla="*/ 179 w 194"/>
                <a:gd name="T83" fmla="*/ 521 h 536"/>
                <a:gd name="T84" fmla="*/ 187 w 194"/>
                <a:gd name="T85" fmla="*/ 507 h 536"/>
                <a:gd name="T86" fmla="*/ 193 w 194"/>
                <a:gd name="T87" fmla="*/ 492 h 536"/>
                <a:gd name="T88" fmla="*/ 193 w 194"/>
                <a:gd name="T89" fmla="*/ 474 h 536"/>
                <a:gd name="T90" fmla="*/ 189 w 194"/>
                <a:gd name="T91" fmla="*/ 462 h 536"/>
                <a:gd name="T92" fmla="*/ 183 w 194"/>
                <a:gd name="T93" fmla="*/ 452 h 536"/>
                <a:gd name="T94" fmla="*/ 179 w 194"/>
                <a:gd name="T95" fmla="*/ 44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536">
                  <a:moveTo>
                    <a:pt x="179" y="446"/>
                  </a:moveTo>
                  <a:lnTo>
                    <a:pt x="179" y="446"/>
                  </a:lnTo>
                  <a:lnTo>
                    <a:pt x="161" y="428"/>
                  </a:lnTo>
                  <a:lnTo>
                    <a:pt x="146" y="407"/>
                  </a:lnTo>
                  <a:lnTo>
                    <a:pt x="134" y="385"/>
                  </a:lnTo>
                  <a:lnTo>
                    <a:pt x="123" y="363"/>
                  </a:lnTo>
                  <a:lnTo>
                    <a:pt x="115" y="340"/>
                  </a:lnTo>
                  <a:lnTo>
                    <a:pt x="110" y="316"/>
                  </a:lnTo>
                  <a:lnTo>
                    <a:pt x="106" y="293"/>
                  </a:lnTo>
                  <a:lnTo>
                    <a:pt x="105" y="269"/>
                  </a:lnTo>
                  <a:lnTo>
                    <a:pt x="105" y="269"/>
                  </a:lnTo>
                  <a:lnTo>
                    <a:pt x="105" y="248"/>
                  </a:lnTo>
                  <a:lnTo>
                    <a:pt x="108" y="227"/>
                  </a:lnTo>
                  <a:lnTo>
                    <a:pt x="112" y="207"/>
                  </a:lnTo>
                  <a:lnTo>
                    <a:pt x="118" y="188"/>
                  </a:lnTo>
                  <a:lnTo>
                    <a:pt x="118" y="188"/>
                  </a:lnTo>
                  <a:lnTo>
                    <a:pt x="123" y="174"/>
                  </a:lnTo>
                  <a:lnTo>
                    <a:pt x="128" y="161"/>
                  </a:lnTo>
                  <a:lnTo>
                    <a:pt x="135" y="149"/>
                  </a:lnTo>
                  <a:lnTo>
                    <a:pt x="142" y="136"/>
                  </a:lnTo>
                  <a:lnTo>
                    <a:pt x="150" y="124"/>
                  </a:lnTo>
                  <a:lnTo>
                    <a:pt x="159" y="113"/>
                  </a:lnTo>
                  <a:lnTo>
                    <a:pt x="168" y="101"/>
                  </a:lnTo>
                  <a:lnTo>
                    <a:pt x="179" y="90"/>
                  </a:lnTo>
                  <a:lnTo>
                    <a:pt x="179" y="90"/>
                  </a:lnTo>
                  <a:lnTo>
                    <a:pt x="186" y="82"/>
                  </a:lnTo>
                  <a:lnTo>
                    <a:pt x="190" y="72"/>
                  </a:lnTo>
                  <a:lnTo>
                    <a:pt x="193" y="63"/>
                  </a:lnTo>
                  <a:lnTo>
                    <a:pt x="194" y="53"/>
                  </a:lnTo>
                  <a:lnTo>
                    <a:pt x="193" y="42"/>
                  </a:lnTo>
                  <a:lnTo>
                    <a:pt x="190" y="33"/>
                  </a:lnTo>
                  <a:lnTo>
                    <a:pt x="186" y="24"/>
                  </a:lnTo>
                  <a:lnTo>
                    <a:pt x="179" y="16"/>
                  </a:lnTo>
                  <a:lnTo>
                    <a:pt x="179" y="16"/>
                  </a:lnTo>
                  <a:lnTo>
                    <a:pt x="171" y="9"/>
                  </a:lnTo>
                  <a:lnTo>
                    <a:pt x="161" y="4"/>
                  </a:lnTo>
                  <a:lnTo>
                    <a:pt x="151" y="1"/>
                  </a:lnTo>
                  <a:lnTo>
                    <a:pt x="142" y="0"/>
                  </a:lnTo>
                  <a:lnTo>
                    <a:pt x="131" y="1"/>
                  </a:lnTo>
                  <a:lnTo>
                    <a:pt x="121" y="4"/>
                  </a:lnTo>
                  <a:lnTo>
                    <a:pt x="113" y="9"/>
                  </a:lnTo>
                  <a:lnTo>
                    <a:pt x="104" y="16"/>
                  </a:lnTo>
                  <a:lnTo>
                    <a:pt x="104" y="16"/>
                  </a:lnTo>
                  <a:lnTo>
                    <a:pt x="90" y="31"/>
                  </a:lnTo>
                  <a:lnTo>
                    <a:pt x="76" y="47"/>
                  </a:lnTo>
                  <a:lnTo>
                    <a:pt x="63" y="63"/>
                  </a:lnTo>
                  <a:lnTo>
                    <a:pt x="53" y="81"/>
                  </a:lnTo>
                  <a:lnTo>
                    <a:pt x="43" y="98"/>
                  </a:lnTo>
                  <a:lnTo>
                    <a:pt x="33" y="116"/>
                  </a:lnTo>
                  <a:lnTo>
                    <a:pt x="25" y="135"/>
                  </a:lnTo>
                  <a:lnTo>
                    <a:pt x="18" y="153"/>
                  </a:lnTo>
                  <a:lnTo>
                    <a:pt x="18" y="153"/>
                  </a:lnTo>
                  <a:lnTo>
                    <a:pt x="10" y="182"/>
                  </a:lnTo>
                  <a:lnTo>
                    <a:pt x="5" y="210"/>
                  </a:lnTo>
                  <a:lnTo>
                    <a:pt x="1" y="239"/>
                  </a:lnTo>
                  <a:lnTo>
                    <a:pt x="0" y="269"/>
                  </a:lnTo>
                  <a:lnTo>
                    <a:pt x="0" y="269"/>
                  </a:lnTo>
                  <a:lnTo>
                    <a:pt x="0" y="285"/>
                  </a:lnTo>
                  <a:lnTo>
                    <a:pt x="1" y="302"/>
                  </a:lnTo>
                  <a:lnTo>
                    <a:pt x="3" y="319"/>
                  </a:lnTo>
                  <a:lnTo>
                    <a:pt x="6" y="337"/>
                  </a:lnTo>
                  <a:lnTo>
                    <a:pt x="9" y="353"/>
                  </a:lnTo>
                  <a:lnTo>
                    <a:pt x="14" y="370"/>
                  </a:lnTo>
                  <a:lnTo>
                    <a:pt x="20" y="386"/>
                  </a:lnTo>
                  <a:lnTo>
                    <a:pt x="25" y="402"/>
                  </a:lnTo>
                  <a:lnTo>
                    <a:pt x="32" y="419"/>
                  </a:lnTo>
                  <a:lnTo>
                    <a:pt x="40" y="435"/>
                  </a:lnTo>
                  <a:lnTo>
                    <a:pt x="50" y="450"/>
                  </a:lnTo>
                  <a:lnTo>
                    <a:pt x="59" y="465"/>
                  </a:lnTo>
                  <a:lnTo>
                    <a:pt x="69" y="480"/>
                  </a:lnTo>
                  <a:lnTo>
                    <a:pt x="80" y="494"/>
                  </a:lnTo>
                  <a:lnTo>
                    <a:pt x="91" y="507"/>
                  </a:lnTo>
                  <a:lnTo>
                    <a:pt x="104" y="521"/>
                  </a:lnTo>
                  <a:lnTo>
                    <a:pt x="104" y="521"/>
                  </a:lnTo>
                  <a:lnTo>
                    <a:pt x="113" y="528"/>
                  </a:lnTo>
                  <a:lnTo>
                    <a:pt x="121" y="533"/>
                  </a:lnTo>
                  <a:lnTo>
                    <a:pt x="131" y="535"/>
                  </a:lnTo>
                  <a:lnTo>
                    <a:pt x="142" y="536"/>
                  </a:lnTo>
                  <a:lnTo>
                    <a:pt x="142" y="536"/>
                  </a:lnTo>
                  <a:lnTo>
                    <a:pt x="151" y="535"/>
                  </a:lnTo>
                  <a:lnTo>
                    <a:pt x="161" y="533"/>
                  </a:lnTo>
                  <a:lnTo>
                    <a:pt x="171" y="528"/>
                  </a:lnTo>
                  <a:lnTo>
                    <a:pt x="179" y="521"/>
                  </a:lnTo>
                  <a:lnTo>
                    <a:pt x="179" y="521"/>
                  </a:lnTo>
                  <a:lnTo>
                    <a:pt x="183" y="514"/>
                  </a:lnTo>
                  <a:lnTo>
                    <a:pt x="187" y="507"/>
                  </a:lnTo>
                  <a:lnTo>
                    <a:pt x="193" y="492"/>
                  </a:lnTo>
                  <a:lnTo>
                    <a:pt x="193" y="492"/>
                  </a:lnTo>
                  <a:lnTo>
                    <a:pt x="193" y="481"/>
                  </a:lnTo>
                  <a:lnTo>
                    <a:pt x="193" y="474"/>
                  </a:lnTo>
                  <a:lnTo>
                    <a:pt x="191" y="468"/>
                  </a:lnTo>
                  <a:lnTo>
                    <a:pt x="189" y="462"/>
                  </a:lnTo>
                  <a:lnTo>
                    <a:pt x="187" y="457"/>
                  </a:lnTo>
                  <a:lnTo>
                    <a:pt x="183" y="452"/>
                  </a:lnTo>
                  <a:lnTo>
                    <a:pt x="179" y="446"/>
                  </a:lnTo>
                  <a:lnTo>
                    <a:pt x="179" y="446"/>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18" name="Freeform 195"/>
            <p:cNvSpPr>
              <a:spLocks/>
            </p:cNvSpPr>
            <p:nvPr/>
          </p:nvSpPr>
          <p:spPr bwMode="auto">
            <a:xfrm rot="16200000">
              <a:off x="7724859" y="-1272867"/>
              <a:ext cx="254317" cy="826528"/>
            </a:xfrm>
            <a:custGeom>
              <a:avLst/>
              <a:gdLst>
                <a:gd name="T0" fmla="*/ 173 w 262"/>
                <a:gd name="T1" fmla="*/ 846 h 861"/>
                <a:gd name="T2" fmla="*/ 189 w 262"/>
                <a:gd name="T3" fmla="*/ 858 h 861"/>
                <a:gd name="T4" fmla="*/ 210 w 262"/>
                <a:gd name="T5" fmla="*/ 861 h 861"/>
                <a:gd name="T6" fmla="*/ 219 w 262"/>
                <a:gd name="T7" fmla="*/ 860 h 861"/>
                <a:gd name="T8" fmla="*/ 239 w 262"/>
                <a:gd name="T9" fmla="*/ 852 h 861"/>
                <a:gd name="T10" fmla="*/ 247 w 262"/>
                <a:gd name="T11" fmla="*/ 846 h 861"/>
                <a:gd name="T12" fmla="*/ 259 w 262"/>
                <a:gd name="T13" fmla="*/ 829 h 861"/>
                <a:gd name="T14" fmla="*/ 262 w 262"/>
                <a:gd name="T15" fmla="*/ 808 h 861"/>
                <a:gd name="T16" fmla="*/ 259 w 262"/>
                <a:gd name="T17" fmla="*/ 788 h 861"/>
                <a:gd name="T18" fmla="*/ 247 w 262"/>
                <a:gd name="T19" fmla="*/ 771 h 861"/>
                <a:gd name="T20" fmla="*/ 247 w 262"/>
                <a:gd name="T21" fmla="*/ 771 h 861"/>
                <a:gd name="T22" fmla="*/ 214 w 262"/>
                <a:gd name="T23" fmla="*/ 734 h 861"/>
                <a:gd name="T24" fmla="*/ 185 w 262"/>
                <a:gd name="T25" fmla="*/ 695 h 861"/>
                <a:gd name="T26" fmla="*/ 161 w 262"/>
                <a:gd name="T27" fmla="*/ 654 h 861"/>
                <a:gd name="T28" fmla="*/ 141 w 262"/>
                <a:gd name="T29" fmla="*/ 612 h 861"/>
                <a:gd name="T30" fmla="*/ 126 w 262"/>
                <a:gd name="T31" fmla="*/ 568 h 861"/>
                <a:gd name="T32" fmla="*/ 114 w 262"/>
                <a:gd name="T33" fmla="*/ 522 h 861"/>
                <a:gd name="T34" fmla="*/ 109 w 262"/>
                <a:gd name="T35" fmla="*/ 477 h 861"/>
                <a:gd name="T36" fmla="*/ 106 w 262"/>
                <a:gd name="T37" fmla="*/ 429 h 861"/>
                <a:gd name="T38" fmla="*/ 106 w 262"/>
                <a:gd name="T39" fmla="*/ 406 h 861"/>
                <a:gd name="T40" fmla="*/ 111 w 262"/>
                <a:gd name="T41" fmla="*/ 361 h 861"/>
                <a:gd name="T42" fmla="*/ 120 w 262"/>
                <a:gd name="T43" fmla="*/ 315 h 861"/>
                <a:gd name="T44" fmla="*/ 133 w 262"/>
                <a:gd name="T45" fmla="*/ 270 h 861"/>
                <a:gd name="T46" fmla="*/ 150 w 262"/>
                <a:gd name="T47" fmla="*/ 228 h 861"/>
                <a:gd name="T48" fmla="*/ 172 w 262"/>
                <a:gd name="T49" fmla="*/ 185 h 861"/>
                <a:gd name="T50" fmla="*/ 199 w 262"/>
                <a:gd name="T51" fmla="*/ 146 h 861"/>
                <a:gd name="T52" fmla="*/ 230 w 262"/>
                <a:gd name="T53" fmla="*/ 108 h 861"/>
                <a:gd name="T54" fmla="*/ 247 w 262"/>
                <a:gd name="T55" fmla="*/ 89 h 861"/>
                <a:gd name="T56" fmla="*/ 259 w 262"/>
                <a:gd name="T57" fmla="*/ 72 h 861"/>
                <a:gd name="T58" fmla="*/ 262 w 262"/>
                <a:gd name="T59" fmla="*/ 52 h 861"/>
                <a:gd name="T60" fmla="*/ 259 w 262"/>
                <a:gd name="T61" fmla="*/ 33 h 861"/>
                <a:gd name="T62" fmla="*/ 247 w 262"/>
                <a:gd name="T63" fmla="*/ 15 h 861"/>
                <a:gd name="T64" fmla="*/ 239 w 262"/>
                <a:gd name="T65" fmla="*/ 8 h 861"/>
                <a:gd name="T66" fmla="*/ 219 w 262"/>
                <a:gd name="T67" fmla="*/ 0 h 861"/>
                <a:gd name="T68" fmla="*/ 200 w 262"/>
                <a:gd name="T69" fmla="*/ 0 h 861"/>
                <a:gd name="T70" fmla="*/ 181 w 262"/>
                <a:gd name="T71" fmla="*/ 8 h 861"/>
                <a:gd name="T72" fmla="*/ 173 w 262"/>
                <a:gd name="T73" fmla="*/ 15 h 861"/>
                <a:gd name="T74" fmla="*/ 133 w 262"/>
                <a:gd name="T75" fmla="*/ 59 h 861"/>
                <a:gd name="T76" fmla="*/ 97 w 262"/>
                <a:gd name="T77" fmla="*/ 108 h 861"/>
                <a:gd name="T78" fmla="*/ 68 w 262"/>
                <a:gd name="T79" fmla="*/ 157 h 861"/>
                <a:gd name="T80" fmla="*/ 44 w 262"/>
                <a:gd name="T81" fmla="*/ 209 h 861"/>
                <a:gd name="T82" fmla="*/ 24 w 262"/>
                <a:gd name="T83" fmla="*/ 263 h 861"/>
                <a:gd name="T84" fmla="*/ 12 w 262"/>
                <a:gd name="T85" fmla="*/ 318 h 861"/>
                <a:gd name="T86" fmla="*/ 4 w 262"/>
                <a:gd name="T87" fmla="*/ 374 h 861"/>
                <a:gd name="T88" fmla="*/ 0 w 262"/>
                <a:gd name="T89" fmla="*/ 429 h 861"/>
                <a:gd name="T90" fmla="*/ 1 w 262"/>
                <a:gd name="T91" fmla="*/ 458 h 861"/>
                <a:gd name="T92" fmla="*/ 6 w 262"/>
                <a:gd name="T93" fmla="*/ 514 h 861"/>
                <a:gd name="T94" fmla="*/ 17 w 262"/>
                <a:gd name="T95" fmla="*/ 570 h 861"/>
                <a:gd name="T96" fmla="*/ 34 w 262"/>
                <a:gd name="T97" fmla="*/ 624 h 861"/>
                <a:gd name="T98" fmla="*/ 55 w 262"/>
                <a:gd name="T99" fmla="*/ 678 h 861"/>
                <a:gd name="T100" fmla="*/ 82 w 262"/>
                <a:gd name="T101" fmla="*/ 728 h 861"/>
                <a:gd name="T102" fmla="*/ 114 w 262"/>
                <a:gd name="T103" fmla="*/ 778 h 861"/>
                <a:gd name="T104" fmla="*/ 151 w 262"/>
                <a:gd name="T105" fmla="*/ 824 h 861"/>
                <a:gd name="T106" fmla="*/ 173 w 262"/>
                <a:gd name="T107" fmla="*/ 846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2" h="861">
                  <a:moveTo>
                    <a:pt x="173" y="846"/>
                  </a:moveTo>
                  <a:lnTo>
                    <a:pt x="173" y="846"/>
                  </a:lnTo>
                  <a:lnTo>
                    <a:pt x="181" y="852"/>
                  </a:lnTo>
                  <a:lnTo>
                    <a:pt x="189" y="858"/>
                  </a:lnTo>
                  <a:lnTo>
                    <a:pt x="200" y="860"/>
                  </a:lnTo>
                  <a:lnTo>
                    <a:pt x="210" y="861"/>
                  </a:lnTo>
                  <a:lnTo>
                    <a:pt x="210" y="861"/>
                  </a:lnTo>
                  <a:lnTo>
                    <a:pt x="219" y="860"/>
                  </a:lnTo>
                  <a:lnTo>
                    <a:pt x="230" y="858"/>
                  </a:lnTo>
                  <a:lnTo>
                    <a:pt x="239" y="852"/>
                  </a:lnTo>
                  <a:lnTo>
                    <a:pt x="247" y="846"/>
                  </a:lnTo>
                  <a:lnTo>
                    <a:pt x="247" y="846"/>
                  </a:lnTo>
                  <a:lnTo>
                    <a:pt x="254" y="837"/>
                  </a:lnTo>
                  <a:lnTo>
                    <a:pt x="259" y="829"/>
                  </a:lnTo>
                  <a:lnTo>
                    <a:pt x="262" y="818"/>
                  </a:lnTo>
                  <a:lnTo>
                    <a:pt x="262" y="808"/>
                  </a:lnTo>
                  <a:lnTo>
                    <a:pt x="262" y="799"/>
                  </a:lnTo>
                  <a:lnTo>
                    <a:pt x="259" y="788"/>
                  </a:lnTo>
                  <a:lnTo>
                    <a:pt x="254" y="779"/>
                  </a:lnTo>
                  <a:lnTo>
                    <a:pt x="247" y="771"/>
                  </a:lnTo>
                  <a:lnTo>
                    <a:pt x="247" y="771"/>
                  </a:lnTo>
                  <a:lnTo>
                    <a:pt x="247" y="771"/>
                  </a:lnTo>
                  <a:lnTo>
                    <a:pt x="230" y="753"/>
                  </a:lnTo>
                  <a:lnTo>
                    <a:pt x="214" y="734"/>
                  </a:lnTo>
                  <a:lnTo>
                    <a:pt x="199" y="716"/>
                  </a:lnTo>
                  <a:lnTo>
                    <a:pt x="185" y="695"/>
                  </a:lnTo>
                  <a:lnTo>
                    <a:pt x="172" y="675"/>
                  </a:lnTo>
                  <a:lnTo>
                    <a:pt x="161" y="654"/>
                  </a:lnTo>
                  <a:lnTo>
                    <a:pt x="150" y="633"/>
                  </a:lnTo>
                  <a:lnTo>
                    <a:pt x="141" y="612"/>
                  </a:lnTo>
                  <a:lnTo>
                    <a:pt x="133" y="590"/>
                  </a:lnTo>
                  <a:lnTo>
                    <a:pt x="126" y="568"/>
                  </a:lnTo>
                  <a:lnTo>
                    <a:pt x="120" y="545"/>
                  </a:lnTo>
                  <a:lnTo>
                    <a:pt x="114" y="522"/>
                  </a:lnTo>
                  <a:lnTo>
                    <a:pt x="111" y="500"/>
                  </a:lnTo>
                  <a:lnTo>
                    <a:pt x="109" y="477"/>
                  </a:lnTo>
                  <a:lnTo>
                    <a:pt x="106" y="454"/>
                  </a:lnTo>
                  <a:lnTo>
                    <a:pt x="106" y="429"/>
                  </a:lnTo>
                  <a:lnTo>
                    <a:pt x="106" y="429"/>
                  </a:lnTo>
                  <a:lnTo>
                    <a:pt x="106" y="406"/>
                  </a:lnTo>
                  <a:lnTo>
                    <a:pt x="109" y="383"/>
                  </a:lnTo>
                  <a:lnTo>
                    <a:pt x="111" y="361"/>
                  </a:lnTo>
                  <a:lnTo>
                    <a:pt x="114" y="338"/>
                  </a:lnTo>
                  <a:lnTo>
                    <a:pt x="120" y="315"/>
                  </a:lnTo>
                  <a:lnTo>
                    <a:pt x="126" y="293"/>
                  </a:lnTo>
                  <a:lnTo>
                    <a:pt x="133" y="270"/>
                  </a:lnTo>
                  <a:lnTo>
                    <a:pt x="141" y="248"/>
                  </a:lnTo>
                  <a:lnTo>
                    <a:pt x="150" y="228"/>
                  </a:lnTo>
                  <a:lnTo>
                    <a:pt x="161" y="206"/>
                  </a:lnTo>
                  <a:lnTo>
                    <a:pt x="172" y="185"/>
                  </a:lnTo>
                  <a:lnTo>
                    <a:pt x="185" y="165"/>
                  </a:lnTo>
                  <a:lnTo>
                    <a:pt x="199" y="146"/>
                  </a:lnTo>
                  <a:lnTo>
                    <a:pt x="214" y="126"/>
                  </a:lnTo>
                  <a:lnTo>
                    <a:pt x="230" y="108"/>
                  </a:lnTo>
                  <a:lnTo>
                    <a:pt x="247" y="89"/>
                  </a:lnTo>
                  <a:lnTo>
                    <a:pt x="247" y="89"/>
                  </a:lnTo>
                  <a:lnTo>
                    <a:pt x="254" y="81"/>
                  </a:lnTo>
                  <a:lnTo>
                    <a:pt x="259" y="72"/>
                  </a:lnTo>
                  <a:lnTo>
                    <a:pt x="262" y="63"/>
                  </a:lnTo>
                  <a:lnTo>
                    <a:pt x="262" y="52"/>
                  </a:lnTo>
                  <a:lnTo>
                    <a:pt x="262" y="42"/>
                  </a:lnTo>
                  <a:lnTo>
                    <a:pt x="259" y="33"/>
                  </a:lnTo>
                  <a:lnTo>
                    <a:pt x="254" y="23"/>
                  </a:lnTo>
                  <a:lnTo>
                    <a:pt x="247" y="15"/>
                  </a:lnTo>
                  <a:lnTo>
                    <a:pt x="247" y="15"/>
                  </a:lnTo>
                  <a:lnTo>
                    <a:pt x="239" y="8"/>
                  </a:lnTo>
                  <a:lnTo>
                    <a:pt x="230" y="4"/>
                  </a:lnTo>
                  <a:lnTo>
                    <a:pt x="219" y="0"/>
                  </a:lnTo>
                  <a:lnTo>
                    <a:pt x="210" y="0"/>
                  </a:lnTo>
                  <a:lnTo>
                    <a:pt x="200" y="0"/>
                  </a:lnTo>
                  <a:lnTo>
                    <a:pt x="191" y="4"/>
                  </a:lnTo>
                  <a:lnTo>
                    <a:pt x="181" y="8"/>
                  </a:lnTo>
                  <a:lnTo>
                    <a:pt x="173" y="15"/>
                  </a:lnTo>
                  <a:lnTo>
                    <a:pt x="173" y="15"/>
                  </a:lnTo>
                  <a:lnTo>
                    <a:pt x="152" y="37"/>
                  </a:lnTo>
                  <a:lnTo>
                    <a:pt x="133" y="59"/>
                  </a:lnTo>
                  <a:lnTo>
                    <a:pt x="114" y="83"/>
                  </a:lnTo>
                  <a:lnTo>
                    <a:pt x="97" y="108"/>
                  </a:lnTo>
                  <a:lnTo>
                    <a:pt x="82" y="132"/>
                  </a:lnTo>
                  <a:lnTo>
                    <a:pt x="68" y="157"/>
                  </a:lnTo>
                  <a:lnTo>
                    <a:pt x="54" y="183"/>
                  </a:lnTo>
                  <a:lnTo>
                    <a:pt x="44" y="209"/>
                  </a:lnTo>
                  <a:lnTo>
                    <a:pt x="34" y="236"/>
                  </a:lnTo>
                  <a:lnTo>
                    <a:pt x="24" y="263"/>
                  </a:lnTo>
                  <a:lnTo>
                    <a:pt x="17" y="290"/>
                  </a:lnTo>
                  <a:lnTo>
                    <a:pt x="12" y="318"/>
                  </a:lnTo>
                  <a:lnTo>
                    <a:pt x="6" y="346"/>
                  </a:lnTo>
                  <a:lnTo>
                    <a:pt x="4" y="374"/>
                  </a:lnTo>
                  <a:lnTo>
                    <a:pt x="1" y="402"/>
                  </a:lnTo>
                  <a:lnTo>
                    <a:pt x="0" y="429"/>
                  </a:lnTo>
                  <a:lnTo>
                    <a:pt x="0" y="429"/>
                  </a:lnTo>
                  <a:lnTo>
                    <a:pt x="1" y="458"/>
                  </a:lnTo>
                  <a:lnTo>
                    <a:pt x="4" y="486"/>
                  </a:lnTo>
                  <a:lnTo>
                    <a:pt x="6" y="514"/>
                  </a:lnTo>
                  <a:lnTo>
                    <a:pt x="12" y="543"/>
                  </a:lnTo>
                  <a:lnTo>
                    <a:pt x="17" y="570"/>
                  </a:lnTo>
                  <a:lnTo>
                    <a:pt x="24" y="597"/>
                  </a:lnTo>
                  <a:lnTo>
                    <a:pt x="34" y="624"/>
                  </a:lnTo>
                  <a:lnTo>
                    <a:pt x="44" y="651"/>
                  </a:lnTo>
                  <a:lnTo>
                    <a:pt x="55" y="678"/>
                  </a:lnTo>
                  <a:lnTo>
                    <a:pt x="68" y="703"/>
                  </a:lnTo>
                  <a:lnTo>
                    <a:pt x="82" y="728"/>
                  </a:lnTo>
                  <a:lnTo>
                    <a:pt x="97" y="754"/>
                  </a:lnTo>
                  <a:lnTo>
                    <a:pt x="114" y="778"/>
                  </a:lnTo>
                  <a:lnTo>
                    <a:pt x="133" y="801"/>
                  </a:lnTo>
                  <a:lnTo>
                    <a:pt x="151" y="824"/>
                  </a:lnTo>
                  <a:lnTo>
                    <a:pt x="173" y="846"/>
                  </a:lnTo>
                  <a:lnTo>
                    <a:pt x="173" y="846"/>
                  </a:lnTo>
                  <a:close/>
                </a:path>
              </a:pathLst>
            </a:custGeom>
            <a:solidFill>
              <a:schemeClr val="tx1">
                <a:alpha val="67000"/>
              </a:schemeClr>
            </a:solidFill>
            <a:ln>
              <a:noFill/>
            </a:ln>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sp>
          <p:nvSpPr>
            <p:cNvPr id="19" name="Freeform 196"/>
            <p:cNvSpPr>
              <a:spLocks/>
            </p:cNvSpPr>
            <p:nvPr/>
          </p:nvSpPr>
          <p:spPr bwMode="auto">
            <a:xfrm rot="16200000">
              <a:off x="7687289" y="-1241078"/>
              <a:ext cx="329457" cy="1150202"/>
            </a:xfrm>
            <a:custGeom>
              <a:avLst/>
              <a:gdLst>
                <a:gd name="T0" fmla="*/ 288 w 341"/>
                <a:gd name="T1" fmla="*/ 1194 h 1194"/>
                <a:gd name="T2" fmla="*/ 308 w 341"/>
                <a:gd name="T3" fmla="*/ 1190 h 1194"/>
                <a:gd name="T4" fmla="*/ 325 w 341"/>
                <a:gd name="T5" fmla="*/ 1179 h 1194"/>
                <a:gd name="T6" fmla="*/ 332 w 341"/>
                <a:gd name="T7" fmla="*/ 1171 h 1194"/>
                <a:gd name="T8" fmla="*/ 340 w 341"/>
                <a:gd name="T9" fmla="*/ 1152 h 1194"/>
                <a:gd name="T10" fmla="*/ 340 w 341"/>
                <a:gd name="T11" fmla="*/ 1133 h 1194"/>
                <a:gd name="T12" fmla="*/ 333 w 341"/>
                <a:gd name="T13" fmla="*/ 1113 h 1194"/>
                <a:gd name="T14" fmla="*/ 326 w 341"/>
                <a:gd name="T15" fmla="*/ 1105 h 1194"/>
                <a:gd name="T16" fmla="*/ 300 w 341"/>
                <a:gd name="T17" fmla="*/ 1075 h 1194"/>
                <a:gd name="T18" fmla="*/ 251 w 341"/>
                <a:gd name="T19" fmla="*/ 1015 h 1194"/>
                <a:gd name="T20" fmla="*/ 210 w 341"/>
                <a:gd name="T21" fmla="*/ 950 h 1194"/>
                <a:gd name="T22" fmla="*/ 175 w 341"/>
                <a:gd name="T23" fmla="*/ 883 h 1194"/>
                <a:gd name="T24" fmla="*/ 147 w 341"/>
                <a:gd name="T25" fmla="*/ 815 h 1194"/>
                <a:gd name="T26" fmla="*/ 126 w 341"/>
                <a:gd name="T27" fmla="*/ 746 h 1194"/>
                <a:gd name="T28" fmla="*/ 113 w 341"/>
                <a:gd name="T29" fmla="*/ 676 h 1194"/>
                <a:gd name="T30" fmla="*/ 106 w 341"/>
                <a:gd name="T31" fmla="*/ 604 h 1194"/>
                <a:gd name="T32" fmla="*/ 106 w 341"/>
                <a:gd name="T33" fmla="*/ 570 h 1194"/>
                <a:gd name="T34" fmla="*/ 108 w 341"/>
                <a:gd name="T35" fmla="*/ 503 h 1194"/>
                <a:gd name="T36" fmla="*/ 117 w 341"/>
                <a:gd name="T37" fmla="*/ 437 h 1194"/>
                <a:gd name="T38" fmla="*/ 133 w 341"/>
                <a:gd name="T39" fmla="*/ 372 h 1194"/>
                <a:gd name="T40" fmla="*/ 155 w 341"/>
                <a:gd name="T41" fmla="*/ 310 h 1194"/>
                <a:gd name="T42" fmla="*/ 183 w 341"/>
                <a:gd name="T43" fmla="*/ 250 h 1194"/>
                <a:gd name="T44" fmla="*/ 218 w 341"/>
                <a:gd name="T45" fmla="*/ 193 h 1194"/>
                <a:gd name="T46" fmla="*/ 258 w 341"/>
                <a:gd name="T47" fmla="*/ 139 h 1194"/>
                <a:gd name="T48" fmla="*/ 304 w 341"/>
                <a:gd name="T49" fmla="*/ 90 h 1194"/>
                <a:gd name="T50" fmla="*/ 311 w 341"/>
                <a:gd name="T51" fmla="*/ 81 h 1194"/>
                <a:gd name="T52" fmla="*/ 319 w 341"/>
                <a:gd name="T53" fmla="*/ 63 h 1194"/>
                <a:gd name="T54" fmla="*/ 320 w 341"/>
                <a:gd name="T55" fmla="*/ 42 h 1194"/>
                <a:gd name="T56" fmla="*/ 312 w 341"/>
                <a:gd name="T57" fmla="*/ 24 h 1194"/>
                <a:gd name="T58" fmla="*/ 305 w 341"/>
                <a:gd name="T59" fmla="*/ 16 h 1194"/>
                <a:gd name="T60" fmla="*/ 289 w 341"/>
                <a:gd name="T61" fmla="*/ 3 h 1194"/>
                <a:gd name="T62" fmla="*/ 270 w 341"/>
                <a:gd name="T63" fmla="*/ 0 h 1194"/>
                <a:gd name="T64" fmla="*/ 249 w 341"/>
                <a:gd name="T65" fmla="*/ 3 h 1194"/>
                <a:gd name="T66" fmla="*/ 231 w 341"/>
                <a:gd name="T67" fmla="*/ 13 h 1194"/>
                <a:gd name="T68" fmla="*/ 204 w 341"/>
                <a:gd name="T69" fmla="*/ 42 h 1194"/>
                <a:gd name="T70" fmla="*/ 153 w 341"/>
                <a:gd name="T71" fmla="*/ 102 h 1194"/>
                <a:gd name="T72" fmla="*/ 109 w 341"/>
                <a:gd name="T73" fmla="*/ 167 h 1194"/>
                <a:gd name="T74" fmla="*/ 73 w 341"/>
                <a:gd name="T75" fmla="*/ 235 h 1194"/>
                <a:gd name="T76" fmla="*/ 45 w 341"/>
                <a:gd name="T77" fmla="*/ 306 h 1194"/>
                <a:gd name="T78" fmla="*/ 23 w 341"/>
                <a:gd name="T79" fmla="*/ 379 h 1194"/>
                <a:gd name="T80" fmla="*/ 8 w 341"/>
                <a:gd name="T81" fmla="*/ 454 h 1194"/>
                <a:gd name="T82" fmla="*/ 1 w 341"/>
                <a:gd name="T83" fmla="*/ 530 h 1194"/>
                <a:gd name="T84" fmla="*/ 0 w 341"/>
                <a:gd name="T85" fmla="*/ 570 h 1194"/>
                <a:gd name="T86" fmla="*/ 4 w 341"/>
                <a:gd name="T87" fmla="*/ 650 h 1194"/>
                <a:gd name="T88" fmla="*/ 16 w 341"/>
                <a:gd name="T89" fmla="*/ 731 h 1194"/>
                <a:gd name="T90" fmla="*/ 35 w 341"/>
                <a:gd name="T91" fmla="*/ 811 h 1194"/>
                <a:gd name="T92" fmla="*/ 63 w 341"/>
                <a:gd name="T93" fmla="*/ 889 h 1194"/>
                <a:gd name="T94" fmla="*/ 98 w 341"/>
                <a:gd name="T95" fmla="*/ 965 h 1194"/>
                <a:gd name="T96" fmla="*/ 141 w 341"/>
                <a:gd name="T97" fmla="*/ 1040 h 1194"/>
                <a:gd name="T98" fmla="*/ 191 w 341"/>
                <a:gd name="T99" fmla="*/ 1111 h 1194"/>
                <a:gd name="T100" fmla="*/ 250 w 341"/>
                <a:gd name="T101" fmla="*/ 1178 h 1194"/>
                <a:gd name="T102" fmla="*/ 258 w 341"/>
                <a:gd name="T103" fmla="*/ 1185 h 1194"/>
                <a:gd name="T104" fmla="*/ 278 w 341"/>
                <a:gd name="T105" fmla="*/ 1193 h 1194"/>
                <a:gd name="T106" fmla="*/ 288 w 341"/>
                <a:gd name="T107" fmla="*/ 1194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1" h="1194">
                  <a:moveTo>
                    <a:pt x="288" y="1194"/>
                  </a:moveTo>
                  <a:lnTo>
                    <a:pt x="288" y="1194"/>
                  </a:lnTo>
                  <a:lnTo>
                    <a:pt x="298" y="1193"/>
                  </a:lnTo>
                  <a:lnTo>
                    <a:pt x="308" y="1190"/>
                  </a:lnTo>
                  <a:lnTo>
                    <a:pt x="317" y="1186"/>
                  </a:lnTo>
                  <a:lnTo>
                    <a:pt x="325" y="1179"/>
                  </a:lnTo>
                  <a:lnTo>
                    <a:pt x="325" y="1179"/>
                  </a:lnTo>
                  <a:lnTo>
                    <a:pt x="332" y="1171"/>
                  </a:lnTo>
                  <a:lnTo>
                    <a:pt x="337" y="1161"/>
                  </a:lnTo>
                  <a:lnTo>
                    <a:pt x="340" y="1152"/>
                  </a:lnTo>
                  <a:lnTo>
                    <a:pt x="341" y="1142"/>
                  </a:lnTo>
                  <a:lnTo>
                    <a:pt x="340" y="1133"/>
                  </a:lnTo>
                  <a:lnTo>
                    <a:pt x="338" y="1122"/>
                  </a:lnTo>
                  <a:lnTo>
                    <a:pt x="333" y="1113"/>
                  </a:lnTo>
                  <a:lnTo>
                    <a:pt x="326" y="1105"/>
                  </a:lnTo>
                  <a:lnTo>
                    <a:pt x="326" y="1105"/>
                  </a:lnTo>
                  <a:lnTo>
                    <a:pt x="326" y="1105"/>
                  </a:lnTo>
                  <a:lnTo>
                    <a:pt x="300" y="1075"/>
                  </a:lnTo>
                  <a:lnTo>
                    <a:pt x="274" y="1045"/>
                  </a:lnTo>
                  <a:lnTo>
                    <a:pt x="251" y="1015"/>
                  </a:lnTo>
                  <a:lnTo>
                    <a:pt x="229" y="983"/>
                  </a:lnTo>
                  <a:lnTo>
                    <a:pt x="210" y="950"/>
                  </a:lnTo>
                  <a:lnTo>
                    <a:pt x="191" y="918"/>
                  </a:lnTo>
                  <a:lnTo>
                    <a:pt x="175" y="883"/>
                  </a:lnTo>
                  <a:lnTo>
                    <a:pt x="160" y="850"/>
                  </a:lnTo>
                  <a:lnTo>
                    <a:pt x="147" y="815"/>
                  </a:lnTo>
                  <a:lnTo>
                    <a:pt x="137" y="781"/>
                  </a:lnTo>
                  <a:lnTo>
                    <a:pt x="126" y="746"/>
                  </a:lnTo>
                  <a:lnTo>
                    <a:pt x="120" y="710"/>
                  </a:lnTo>
                  <a:lnTo>
                    <a:pt x="113" y="676"/>
                  </a:lnTo>
                  <a:lnTo>
                    <a:pt x="109" y="640"/>
                  </a:lnTo>
                  <a:lnTo>
                    <a:pt x="106" y="604"/>
                  </a:lnTo>
                  <a:lnTo>
                    <a:pt x="106" y="570"/>
                  </a:lnTo>
                  <a:lnTo>
                    <a:pt x="106" y="570"/>
                  </a:lnTo>
                  <a:lnTo>
                    <a:pt x="106" y="536"/>
                  </a:lnTo>
                  <a:lnTo>
                    <a:pt x="108" y="503"/>
                  </a:lnTo>
                  <a:lnTo>
                    <a:pt x="113" y="469"/>
                  </a:lnTo>
                  <a:lnTo>
                    <a:pt x="117" y="437"/>
                  </a:lnTo>
                  <a:lnTo>
                    <a:pt x="125" y="405"/>
                  </a:lnTo>
                  <a:lnTo>
                    <a:pt x="133" y="372"/>
                  </a:lnTo>
                  <a:lnTo>
                    <a:pt x="144" y="341"/>
                  </a:lnTo>
                  <a:lnTo>
                    <a:pt x="155" y="310"/>
                  </a:lnTo>
                  <a:lnTo>
                    <a:pt x="168" y="280"/>
                  </a:lnTo>
                  <a:lnTo>
                    <a:pt x="183" y="250"/>
                  </a:lnTo>
                  <a:lnTo>
                    <a:pt x="199" y="221"/>
                  </a:lnTo>
                  <a:lnTo>
                    <a:pt x="218" y="193"/>
                  </a:lnTo>
                  <a:lnTo>
                    <a:pt x="237" y="166"/>
                  </a:lnTo>
                  <a:lnTo>
                    <a:pt x="258" y="139"/>
                  </a:lnTo>
                  <a:lnTo>
                    <a:pt x="280" y="114"/>
                  </a:lnTo>
                  <a:lnTo>
                    <a:pt x="304" y="90"/>
                  </a:lnTo>
                  <a:lnTo>
                    <a:pt x="304" y="90"/>
                  </a:lnTo>
                  <a:lnTo>
                    <a:pt x="311" y="81"/>
                  </a:lnTo>
                  <a:lnTo>
                    <a:pt x="317" y="72"/>
                  </a:lnTo>
                  <a:lnTo>
                    <a:pt x="319" y="63"/>
                  </a:lnTo>
                  <a:lnTo>
                    <a:pt x="320" y="53"/>
                  </a:lnTo>
                  <a:lnTo>
                    <a:pt x="320" y="42"/>
                  </a:lnTo>
                  <a:lnTo>
                    <a:pt x="317" y="33"/>
                  </a:lnTo>
                  <a:lnTo>
                    <a:pt x="312" y="24"/>
                  </a:lnTo>
                  <a:lnTo>
                    <a:pt x="305" y="16"/>
                  </a:lnTo>
                  <a:lnTo>
                    <a:pt x="305" y="16"/>
                  </a:lnTo>
                  <a:lnTo>
                    <a:pt x="297" y="9"/>
                  </a:lnTo>
                  <a:lnTo>
                    <a:pt x="289" y="3"/>
                  </a:lnTo>
                  <a:lnTo>
                    <a:pt x="279" y="1"/>
                  </a:lnTo>
                  <a:lnTo>
                    <a:pt x="270" y="0"/>
                  </a:lnTo>
                  <a:lnTo>
                    <a:pt x="259" y="0"/>
                  </a:lnTo>
                  <a:lnTo>
                    <a:pt x="249" y="3"/>
                  </a:lnTo>
                  <a:lnTo>
                    <a:pt x="240" y="8"/>
                  </a:lnTo>
                  <a:lnTo>
                    <a:pt x="231" y="13"/>
                  </a:lnTo>
                  <a:lnTo>
                    <a:pt x="231" y="13"/>
                  </a:lnTo>
                  <a:lnTo>
                    <a:pt x="204" y="42"/>
                  </a:lnTo>
                  <a:lnTo>
                    <a:pt x="177" y="72"/>
                  </a:lnTo>
                  <a:lnTo>
                    <a:pt x="153" y="102"/>
                  </a:lnTo>
                  <a:lnTo>
                    <a:pt x="130" y="135"/>
                  </a:lnTo>
                  <a:lnTo>
                    <a:pt x="109" y="167"/>
                  </a:lnTo>
                  <a:lnTo>
                    <a:pt x="91" y="200"/>
                  </a:lnTo>
                  <a:lnTo>
                    <a:pt x="73" y="235"/>
                  </a:lnTo>
                  <a:lnTo>
                    <a:pt x="57" y="271"/>
                  </a:lnTo>
                  <a:lnTo>
                    <a:pt x="45" y="306"/>
                  </a:lnTo>
                  <a:lnTo>
                    <a:pt x="32" y="342"/>
                  </a:lnTo>
                  <a:lnTo>
                    <a:pt x="23" y="379"/>
                  </a:lnTo>
                  <a:lnTo>
                    <a:pt x="15" y="417"/>
                  </a:lnTo>
                  <a:lnTo>
                    <a:pt x="8" y="454"/>
                  </a:lnTo>
                  <a:lnTo>
                    <a:pt x="3" y="492"/>
                  </a:lnTo>
                  <a:lnTo>
                    <a:pt x="1" y="530"/>
                  </a:lnTo>
                  <a:lnTo>
                    <a:pt x="0" y="570"/>
                  </a:lnTo>
                  <a:lnTo>
                    <a:pt x="0" y="570"/>
                  </a:lnTo>
                  <a:lnTo>
                    <a:pt x="1" y="610"/>
                  </a:lnTo>
                  <a:lnTo>
                    <a:pt x="4" y="650"/>
                  </a:lnTo>
                  <a:lnTo>
                    <a:pt x="9" y="691"/>
                  </a:lnTo>
                  <a:lnTo>
                    <a:pt x="16" y="731"/>
                  </a:lnTo>
                  <a:lnTo>
                    <a:pt x="25" y="770"/>
                  </a:lnTo>
                  <a:lnTo>
                    <a:pt x="35" y="811"/>
                  </a:lnTo>
                  <a:lnTo>
                    <a:pt x="48" y="850"/>
                  </a:lnTo>
                  <a:lnTo>
                    <a:pt x="63" y="889"/>
                  </a:lnTo>
                  <a:lnTo>
                    <a:pt x="79" y="928"/>
                  </a:lnTo>
                  <a:lnTo>
                    <a:pt x="98" y="965"/>
                  </a:lnTo>
                  <a:lnTo>
                    <a:pt x="118" y="1003"/>
                  </a:lnTo>
                  <a:lnTo>
                    <a:pt x="141" y="1040"/>
                  </a:lnTo>
                  <a:lnTo>
                    <a:pt x="166" y="1076"/>
                  </a:lnTo>
                  <a:lnTo>
                    <a:pt x="191" y="1111"/>
                  </a:lnTo>
                  <a:lnTo>
                    <a:pt x="220" y="1144"/>
                  </a:lnTo>
                  <a:lnTo>
                    <a:pt x="250" y="1178"/>
                  </a:lnTo>
                  <a:lnTo>
                    <a:pt x="250" y="1178"/>
                  </a:lnTo>
                  <a:lnTo>
                    <a:pt x="258" y="1185"/>
                  </a:lnTo>
                  <a:lnTo>
                    <a:pt x="268" y="1189"/>
                  </a:lnTo>
                  <a:lnTo>
                    <a:pt x="278" y="1193"/>
                  </a:lnTo>
                  <a:lnTo>
                    <a:pt x="288" y="1194"/>
                  </a:lnTo>
                  <a:lnTo>
                    <a:pt x="288" y="1194"/>
                  </a:lnTo>
                  <a:close/>
                </a:path>
              </a:pathLst>
            </a:custGeom>
            <a:solidFill>
              <a:schemeClr val="tx1">
                <a:alpha val="34000"/>
              </a:schemeClr>
            </a:solidFill>
            <a:ln>
              <a:noFill/>
            </a:ln>
            <a:extLst/>
          </p:spPr>
          <p:txBody>
            <a:bodyPr vert="horz" wrap="square" lIns="91440" tIns="45720" rIns="91440" bIns="45720" numCol="1" anchor="t" anchorCtr="0" compatLnSpc="1">
              <a:prstTxWarp prst="textNoShape">
                <a:avLst/>
              </a:prstTxWarp>
            </a:bodyPr>
            <a:lstStyle/>
            <a:p>
              <a:endParaRPr lang="ja-JP" altLang="en-US">
                <a:latin typeface="Arial" pitchFamily="34" charset="0"/>
                <a:ea typeface="ＭＳ Ｐゴシック" pitchFamily="50" charset="-128"/>
                <a:cs typeface="Arial" pitchFamily="34" charset="0"/>
              </a:endParaRPr>
            </a:p>
          </p:txBody>
        </p:sp>
      </p:grpSp>
      <p:sp>
        <p:nvSpPr>
          <p:cNvPr id="20" name="Freeform 45"/>
          <p:cNvSpPr>
            <a:spLocks noEditPoints="1"/>
          </p:cNvSpPr>
          <p:nvPr/>
        </p:nvSpPr>
        <p:spPr bwMode="auto">
          <a:xfrm>
            <a:off x="1629151" y="3734735"/>
            <a:ext cx="1120118" cy="7246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21" name="Freeform 45"/>
          <p:cNvSpPr>
            <a:spLocks noEditPoints="1"/>
          </p:cNvSpPr>
          <p:nvPr/>
        </p:nvSpPr>
        <p:spPr bwMode="auto">
          <a:xfrm>
            <a:off x="562725" y="3889427"/>
            <a:ext cx="1120118" cy="7246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22" name="Freeform 45"/>
          <p:cNvSpPr>
            <a:spLocks noEditPoints="1"/>
          </p:cNvSpPr>
          <p:nvPr/>
        </p:nvSpPr>
        <p:spPr bwMode="auto">
          <a:xfrm>
            <a:off x="1781551" y="3887135"/>
            <a:ext cx="1120118" cy="7246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27" name="Freeform 45"/>
          <p:cNvSpPr>
            <a:spLocks noEditPoints="1"/>
          </p:cNvSpPr>
          <p:nvPr/>
        </p:nvSpPr>
        <p:spPr bwMode="auto">
          <a:xfrm>
            <a:off x="2833972" y="3742877"/>
            <a:ext cx="1120118" cy="7246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29" name="Freeform 45"/>
          <p:cNvSpPr>
            <a:spLocks noEditPoints="1"/>
          </p:cNvSpPr>
          <p:nvPr/>
        </p:nvSpPr>
        <p:spPr bwMode="auto">
          <a:xfrm>
            <a:off x="2986372" y="3895277"/>
            <a:ext cx="1120118" cy="7246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31" name="Freeform 45"/>
          <p:cNvSpPr>
            <a:spLocks noEditPoints="1"/>
          </p:cNvSpPr>
          <p:nvPr/>
        </p:nvSpPr>
        <p:spPr bwMode="auto">
          <a:xfrm flipH="1">
            <a:off x="1394324" y="2404085"/>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32" name="Freeform 45"/>
          <p:cNvSpPr>
            <a:spLocks noEditPoints="1"/>
          </p:cNvSpPr>
          <p:nvPr/>
        </p:nvSpPr>
        <p:spPr bwMode="auto">
          <a:xfrm flipH="1">
            <a:off x="1050142" y="2401793"/>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33" name="Freeform 45"/>
          <p:cNvSpPr>
            <a:spLocks noEditPoints="1"/>
          </p:cNvSpPr>
          <p:nvPr/>
        </p:nvSpPr>
        <p:spPr bwMode="auto">
          <a:xfrm flipH="1">
            <a:off x="1742101" y="2401794"/>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34" name="Freeform 45"/>
          <p:cNvSpPr>
            <a:spLocks noEditPoints="1"/>
          </p:cNvSpPr>
          <p:nvPr/>
        </p:nvSpPr>
        <p:spPr bwMode="auto">
          <a:xfrm flipH="1">
            <a:off x="1392051" y="2694894"/>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35" name="Freeform 45"/>
          <p:cNvSpPr>
            <a:spLocks noEditPoints="1"/>
          </p:cNvSpPr>
          <p:nvPr/>
        </p:nvSpPr>
        <p:spPr bwMode="auto">
          <a:xfrm flipH="1">
            <a:off x="1047869" y="2692602"/>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36" name="Freeform 45"/>
          <p:cNvSpPr>
            <a:spLocks noEditPoints="1"/>
          </p:cNvSpPr>
          <p:nvPr/>
        </p:nvSpPr>
        <p:spPr bwMode="auto">
          <a:xfrm flipH="1">
            <a:off x="1739828" y="2692603"/>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37" name="Freeform 45"/>
          <p:cNvSpPr>
            <a:spLocks noEditPoints="1"/>
          </p:cNvSpPr>
          <p:nvPr/>
        </p:nvSpPr>
        <p:spPr bwMode="auto">
          <a:xfrm flipH="1">
            <a:off x="1397919" y="2114544"/>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38" name="Freeform 45"/>
          <p:cNvSpPr>
            <a:spLocks noEditPoints="1"/>
          </p:cNvSpPr>
          <p:nvPr/>
        </p:nvSpPr>
        <p:spPr bwMode="auto">
          <a:xfrm flipH="1">
            <a:off x="1053737" y="2112252"/>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39" name="Freeform 45"/>
          <p:cNvSpPr>
            <a:spLocks noEditPoints="1"/>
          </p:cNvSpPr>
          <p:nvPr/>
        </p:nvSpPr>
        <p:spPr bwMode="auto">
          <a:xfrm flipH="1">
            <a:off x="1745696" y="2112253"/>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40" name="Freeform 45"/>
          <p:cNvSpPr>
            <a:spLocks noEditPoints="1"/>
          </p:cNvSpPr>
          <p:nvPr/>
        </p:nvSpPr>
        <p:spPr bwMode="auto">
          <a:xfrm flipH="1">
            <a:off x="2442197" y="2401793"/>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41" name="Freeform 45"/>
          <p:cNvSpPr>
            <a:spLocks noEditPoints="1"/>
          </p:cNvSpPr>
          <p:nvPr/>
        </p:nvSpPr>
        <p:spPr bwMode="auto">
          <a:xfrm flipH="1">
            <a:off x="2098015" y="2399501"/>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42" name="Freeform 45"/>
          <p:cNvSpPr>
            <a:spLocks noEditPoints="1"/>
          </p:cNvSpPr>
          <p:nvPr/>
        </p:nvSpPr>
        <p:spPr bwMode="auto">
          <a:xfrm flipH="1">
            <a:off x="2789974" y="2399502"/>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43" name="Freeform 45"/>
          <p:cNvSpPr>
            <a:spLocks noEditPoints="1"/>
          </p:cNvSpPr>
          <p:nvPr/>
        </p:nvSpPr>
        <p:spPr bwMode="auto">
          <a:xfrm flipH="1">
            <a:off x="2439924" y="2692602"/>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44" name="Freeform 45"/>
          <p:cNvSpPr>
            <a:spLocks noEditPoints="1"/>
          </p:cNvSpPr>
          <p:nvPr/>
        </p:nvSpPr>
        <p:spPr bwMode="auto">
          <a:xfrm flipH="1">
            <a:off x="2095742" y="2690310"/>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45" name="Freeform 45"/>
          <p:cNvSpPr>
            <a:spLocks noEditPoints="1"/>
          </p:cNvSpPr>
          <p:nvPr/>
        </p:nvSpPr>
        <p:spPr bwMode="auto">
          <a:xfrm flipH="1">
            <a:off x="2787701" y="2690311"/>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46" name="Freeform 45"/>
          <p:cNvSpPr>
            <a:spLocks noEditPoints="1"/>
          </p:cNvSpPr>
          <p:nvPr/>
        </p:nvSpPr>
        <p:spPr bwMode="auto">
          <a:xfrm flipH="1">
            <a:off x="2445792" y="2112252"/>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47" name="Freeform 45"/>
          <p:cNvSpPr>
            <a:spLocks noEditPoints="1"/>
          </p:cNvSpPr>
          <p:nvPr/>
        </p:nvSpPr>
        <p:spPr bwMode="auto">
          <a:xfrm flipH="1">
            <a:off x="2101610" y="2109960"/>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sp>
        <p:nvSpPr>
          <p:cNvPr id="48" name="Freeform 45"/>
          <p:cNvSpPr>
            <a:spLocks noEditPoints="1"/>
          </p:cNvSpPr>
          <p:nvPr/>
        </p:nvSpPr>
        <p:spPr bwMode="auto">
          <a:xfrm flipH="1">
            <a:off x="2793569" y="2109961"/>
            <a:ext cx="289540" cy="204810"/>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grpSp>
        <p:nvGrpSpPr>
          <p:cNvPr id="53" name="Group 52"/>
          <p:cNvGrpSpPr/>
          <p:nvPr/>
        </p:nvGrpSpPr>
        <p:grpSpPr>
          <a:xfrm>
            <a:off x="1438766" y="2421366"/>
            <a:ext cx="1595654" cy="432227"/>
            <a:chOff x="1438766" y="2421366"/>
            <a:chExt cx="1595654" cy="432227"/>
          </a:xfrm>
        </p:grpSpPr>
        <p:sp>
          <p:nvSpPr>
            <p:cNvPr id="2" name="Rectangle 1"/>
            <p:cNvSpPr/>
            <p:nvPr/>
          </p:nvSpPr>
          <p:spPr>
            <a:xfrm>
              <a:off x="1438766" y="2719111"/>
              <a:ext cx="205751" cy="13448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9" name="Rectangle 48"/>
            <p:cNvSpPr/>
            <p:nvPr/>
          </p:nvSpPr>
          <p:spPr>
            <a:xfrm>
              <a:off x="2141755" y="2421366"/>
              <a:ext cx="205751" cy="13448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 name="Rectangle 49"/>
            <p:cNvSpPr/>
            <p:nvPr/>
          </p:nvSpPr>
          <p:spPr>
            <a:xfrm>
              <a:off x="2828669" y="2714436"/>
              <a:ext cx="205751" cy="134482"/>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8" name="TextBox 7"/>
          <p:cNvSpPr txBox="1"/>
          <p:nvPr/>
        </p:nvSpPr>
        <p:spPr>
          <a:xfrm>
            <a:off x="1364939" y="2641996"/>
            <a:ext cx="338554" cy="276999"/>
          </a:xfrm>
          <a:prstGeom prst="rect">
            <a:avLst/>
          </a:prstGeom>
          <a:noFill/>
        </p:spPr>
        <p:txBody>
          <a:bodyPr wrap="none" rtlCol="0">
            <a:spAutoFit/>
          </a:bodyPr>
          <a:lstStyle/>
          <a:p>
            <a:r>
              <a:rPr lang="en-US" altLang="ja-JP" sz="1200" dirty="0" smtClean="0">
                <a:solidFill>
                  <a:srgbClr val="FFFFFF"/>
                </a:solidFill>
              </a:rPr>
              <a:t>①</a:t>
            </a:r>
            <a:endParaRPr lang="en-US" sz="1200" dirty="0">
              <a:solidFill>
                <a:srgbClr val="FFFFFF"/>
              </a:solidFill>
            </a:endParaRPr>
          </a:p>
        </p:txBody>
      </p:sp>
      <p:sp>
        <p:nvSpPr>
          <p:cNvPr id="51" name="TextBox 50"/>
          <p:cNvSpPr txBox="1"/>
          <p:nvPr/>
        </p:nvSpPr>
        <p:spPr>
          <a:xfrm>
            <a:off x="2079373" y="2341899"/>
            <a:ext cx="338554" cy="276999"/>
          </a:xfrm>
          <a:prstGeom prst="rect">
            <a:avLst/>
          </a:prstGeom>
          <a:noFill/>
        </p:spPr>
        <p:txBody>
          <a:bodyPr wrap="none" rtlCol="0">
            <a:spAutoFit/>
          </a:bodyPr>
          <a:lstStyle/>
          <a:p>
            <a:r>
              <a:rPr lang="en-US" altLang="ja-JP" sz="1200" dirty="0" smtClean="0">
                <a:solidFill>
                  <a:srgbClr val="FFFFFF"/>
                </a:solidFill>
              </a:rPr>
              <a:t>②</a:t>
            </a:r>
            <a:endParaRPr lang="en-US" sz="1200" dirty="0">
              <a:solidFill>
                <a:srgbClr val="FFFFFF"/>
              </a:solidFill>
            </a:endParaRPr>
          </a:p>
        </p:txBody>
      </p:sp>
      <p:sp>
        <p:nvSpPr>
          <p:cNvPr id="52" name="TextBox 51"/>
          <p:cNvSpPr txBox="1"/>
          <p:nvPr/>
        </p:nvSpPr>
        <p:spPr>
          <a:xfrm>
            <a:off x="2764611" y="2640266"/>
            <a:ext cx="338554" cy="276999"/>
          </a:xfrm>
          <a:prstGeom prst="rect">
            <a:avLst/>
          </a:prstGeom>
          <a:noFill/>
        </p:spPr>
        <p:txBody>
          <a:bodyPr wrap="none" rtlCol="0">
            <a:spAutoFit/>
          </a:bodyPr>
          <a:lstStyle/>
          <a:p>
            <a:r>
              <a:rPr lang="en-US" altLang="ja-JP" sz="1200" dirty="0" smtClean="0">
                <a:solidFill>
                  <a:srgbClr val="FFFFFF"/>
                </a:solidFill>
              </a:rPr>
              <a:t>③</a:t>
            </a:r>
            <a:endParaRPr lang="en-US" sz="1200" dirty="0">
              <a:solidFill>
                <a:srgbClr val="FFFFFF"/>
              </a:solidFill>
            </a:endParaRPr>
          </a:p>
        </p:txBody>
      </p:sp>
      <p:pic>
        <p:nvPicPr>
          <p:cNvPr id="55" name="図 54"/>
          <p:cNvPicPr>
            <a:picLocks noChangeAspect="1"/>
          </p:cNvPicPr>
          <p:nvPr/>
        </p:nvPicPr>
        <p:blipFill>
          <a:blip r:embed="rId2"/>
          <a:stretch>
            <a:fillRect/>
          </a:stretch>
        </p:blipFill>
        <p:spPr>
          <a:xfrm>
            <a:off x="8030644" y="87139"/>
            <a:ext cx="980665" cy="1324595"/>
          </a:xfrm>
          <a:prstGeom prst="rect">
            <a:avLst/>
          </a:prstGeom>
        </p:spPr>
      </p:pic>
      <p:sp>
        <p:nvSpPr>
          <p:cNvPr id="56" name="正方形/長方形 55"/>
          <p:cNvSpPr/>
          <p:nvPr/>
        </p:nvSpPr>
        <p:spPr>
          <a:xfrm>
            <a:off x="8574847" y="66675"/>
            <a:ext cx="436462" cy="44130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57" name="図形グループ 56"/>
          <p:cNvGrpSpPr/>
          <p:nvPr/>
        </p:nvGrpSpPr>
        <p:grpSpPr>
          <a:xfrm>
            <a:off x="6696000" y="180000"/>
            <a:ext cx="1167047" cy="1167667"/>
            <a:chOff x="2280985" y="998592"/>
            <a:chExt cx="1167047" cy="1167667"/>
          </a:xfrm>
        </p:grpSpPr>
        <p:grpSp>
          <p:nvGrpSpPr>
            <p:cNvPr id="58" name="Group 10"/>
            <p:cNvGrpSpPr>
              <a:grpSpLocks noChangeAspect="1"/>
            </p:cNvGrpSpPr>
            <p:nvPr/>
          </p:nvGrpSpPr>
          <p:grpSpPr bwMode="auto">
            <a:xfrm>
              <a:off x="2576235" y="1294181"/>
              <a:ext cx="607495" cy="607495"/>
              <a:chOff x="2175" y="500"/>
              <a:chExt cx="3325" cy="3325"/>
            </a:xfrm>
            <a:solidFill>
              <a:schemeClr val="accent4"/>
            </a:solidFill>
          </p:grpSpPr>
          <p:sp>
            <p:nvSpPr>
              <p:cNvPr id="62" name="Freeform 12"/>
              <p:cNvSpPr>
                <a:spLocks/>
              </p:cNvSpPr>
              <p:nvPr/>
            </p:nvSpPr>
            <p:spPr bwMode="auto">
              <a:xfrm>
                <a:off x="3834" y="590"/>
                <a:ext cx="1576" cy="1573"/>
              </a:xfrm>
              <a:custGeom>
                <a:avLst/>
                <a:gdLst>
                  <a:gd name="T0" fmla="*/ 3 w 1576"/>
                  <a:gd name="T1" fmla="*/ 0 h 1573"/>
                  <a:gd name="T2" fmla="*/ 103 w 1576"/>
                  <a:gd name="T3" fmla="*/ 3 h 1573"/>
                  <a:gd name="T4" fmla="*/ 201 w 1576"/>
                  <a:gd name="T5" fmla="*/ 12 h 1573"/>
                  <a:gd name="T6" fmla="*/ 297 w 1576"/>
                  <a:gd name="T7" fmla="*/ 27 h 1573"/>
                  <a:gd name="T8" fmla="*/ 390 w 1576"/>
                  <a:gd name="T9" fmla="*/ 48 h 1573"/>
                  <a:gd name="T10" fmla="*/ 482 w 1576"/>
                  <a:gd name="T11" fmla="*/ 75 h 1573"/>
                  <a:gd name="T12" fmla="*/ 572 w 1576"/>
                  <a:gd name="T13" fmla="*/ 106 h 1573"/>
                  <a:gd name="T14" fmla="*/ 659 w 1576"/>
                  <a:gd name="T15" fmla="*/ 142 h 1573"/>
                  <a:gd name="T16" fmla="*/ 743 w 1576"/>
                  <a:gd name="T17" fmla="*/ 185 h 1573"/>
                  <a:gd name="T18" fmla="*/ 824 w 1576"/>
                  <a:gd name="T19" fmla="*/ 231 h 1573"/>
                  <a:gd name="T20" fmla="*/ 902 w 1576"/>
                  <a:gd name="T21" fmla="*/ 281 h 1573"/>
                  <a:gd name="T22" fmla="*/ 977 w 1576"/>
                  <a:gd name="T23" fmla="*/ 337 h 1573"/>
                  <a:gd name="T24" fmla="*/ 1048 w 1576"/>
                  <a:gd name="T25" fmla="*/ 396 h 1573"/>
                  <a:gd name="T26" fmla="*/ 1116 w 1576"/>
                  <a:gd name="T27" fmla="*/ 460 h 1573"/>
                  <a:gd name="T28" fmla="*/ 1180 w 1576"/>
                  <a:gd name="T29" fmla="*/ 528 h 1573"/>
                  <a:gd name="T30" fmla="*/ 1239 w 1576"/>
                  <a:gd name="T31" fmla="*/ 599 h 1573"/>
                  <a:gd name="T32" fmla="*/ 1295 w 1576"/>
                  <a:gd name="T33" fmla="*/ 674 h 1573"/>
                  <a:gd name="T34" fmla="*/ 1345 w 1576"/>
                  <a:gd name="T35" fmla="*/ 752 h 1573"/>
                  <a:gd name="T36" fmla="*/ 1391 w 1576"/>
                  <a:gd name="T37" fmla="*/ 833 h 1573"/>
                  <a:gd name="T38" fmla="*/ 1434 w 1576"/>
                  <a:gd name="T39" fmla="*/ 917 h 1573"/>
                  <a:gd name="T40" fmla="*/ 1470 w 1576"/>
                  <a:gd name="T41" fmla="*/ 1004 h 1573"/>
                  <a:gd name="T42" fmla="*/ 1501 w 1576"/>
                  <a:gd name="T43" fmla="*/ 1094 h 1573"/>
                  <a:gd name="T44" fmla="*/ 1528 w 1576"/>
                  <a:gd name="T45" fmla="*/ 1186 h 1573"/>
                  <a:gd name="T46" fmla="*/ 1549 w 1576"/>
                  <a:gd name="T47" fmla="*/ 1279 h 1573"/>
                  <a:gd name="T48" fmla="*/ 1564 w 1576"/>
                  <a:gd name="T49" fmla="*/ 1375 h 1573"/>
                  <a:gd name="T50" fmla="*/ 1573 w 1576"/>
                  <a:gd name="T51" fmla="*/ 1473 h 1573"/>
                  <a:gd name="T52" fmla="*/ 1576 w 1576"/>
                  <a:gd name="T53" fmla="*/ 1573 h 1573"/>
                  <a:gd name="T54" fmla="*/ 1087 w 1576"/>
                  <a:gd name="T55" fmla="*/ 1573 h 1573"/>
                  <a:gd name="T56" fmla="*/ 1084 w 1576"/>
                  <a:gd name="T57" fmla="*/ 1492 h 1573"/>
                  <a:gd name="T58" fmla="*/ 1075 w 1576"/>
                  <a:gd name="T59" fmla="*/ 1413 h 1573"/>
                  <a:gd name="T60" fmla="*/ 1061 w 1576"/>
                  <a:gd name="T61" fmla="*/ 1335 h 1573"/>
                  <a:gd name="T62" fmla="*/ 1040 w 1576"/>
                  <a:gd name="T63" fmla="*/ 1260 h 1573"/>
                  <a:gd name="T64" fmla="*/ 1016 w 1576"/>
                  <a:gd name="T65" fmla="*/ 1187 h 1573"/>
                  <a:gd name="T66" fmla="*/ 986 w 1576"/>
                  <a:gd name="T67" fmla="*/ 1116 h 1573"/>
                  <a:gd name="T68" fmla="*/ 952 w 1576"/>
                  <a:gd name="T69" fmla="*/ 1048 h 1573"/>
                  <a:gd name="T70" fmla="*/ 912 w 1576"/>
                  <a:gd name="T71" fmla="*/ 983 h 1573"/>
                  <a:gd name="T72" fmla="*/ 869 w 1576"/>
                  <a:gd name="T73" fmla="*/ 921 h 1573"/>
                  <a:gd name="T74" fmla="*/ 821 w 1576"/>
                  <a:gd name="T75" fmla="*/ 862 h 1573"/>
                  <a:gd name="T76" fmla="*/ 769 w 1576"/>
                  <a:gd name="T77" fmla="*/ 807 h 1573"/>
                  <a:gd name="T78" fmla="*/ 714 w 1576"/>
                  <a:gd name="T79" fmla="*/ 755 h 1573"/>
                  <a:gd name="T80" fmla="*/ 655 w 1576"/>
                  <a:gd name="T81" fmla="*/ 707 h 1573"/>
                  <a:gd name="T82" fmla="*/ 593 w 1576"/>
                  <a:gd name="T83" fmla="*/ 664 h 1573"/>
                  <a:gd name="T84" fmla="*/ 528 w 1576"/>
                  <a:gd name="T85" fmla="*/ 624 h 1573"/>
                  <a:gd name="T86" fmla="*/ 460 w 1576"/>
                  <a:gd name="T87" fmla="*/ 590 h 1573"/>
                  <a:gd name="T88" fmla="*/ 389 w 1576"/>
                  <a:gd name="T89" fmla="*/ 560 h 1573"/>
                  <a:gd name="T90" fmla="*/ 316 w 1576"/>
                  <a:gd name="T91" fmla="*/ 536 h 1573"/>
                  <a:gd name="T92" fmla="*/ 241 w 1576"/>
                  <a:gd name="T93" fmla="*/ 516 h 1573"/>
                  <a:gd name="T94" fmla="*/ 163 w 1576"/>
                  <a:gd name="T95" fmla="*/ 501 h 1573"/>
                  <a:gd name="T96" fmla="*/ 84 w 1576"/>
                  <a:gd name="T97" fmla="*/ 492 h 1573"/>
                  <a:gd name="T98" fmla="*/ 3 w 1576"/>
                  <a:gd name="T99" fmla="*/ 489 h 1573"/>
                  <a:gd name="T100" fmla="*/ 0 w 1576"/>
                  <a:gd name="T101" fmla="*/ 489 h 1573"/>
                  <a:gd name="T102" fmla="*/ 0 w 1576"/>
                  <a:gd name="T103" fmla="*/ 0 h 1573"/>
                  <a:gd name="T104" fmla="*/ 3 w 1576"/>
                  <a:gd name="T105"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6" h="1573">
                    <a:moveTo>
                      <a:pt x="3" y="0"/>
                    </a:moveTo>
                    <a:lnTo>
                      <a:pt x="103" y="3"/>
                    </a:lnTo>
                    <a:lnTo>
                      <a:pt x="201" y="12"/>
                    </a:lnTo>
                    <a:lnTo>
                      <a:pt x="297" y="27"/>
                    </a:lnTo>
                    <a:lnTo>
                      <a:pt x="390" y="48"/>
                    </a:lnTo>
                    <a:lnTo>
                      <a:pt x="482" y="75"/>
                    </a:lnTo>
                    <a:lnTo>
                      <a:pt x="572" y="106"/>
                    </a:lnTo>
                    <a:lnTo>
                      <a:pt x="659" y="142"/>
                    </a:lnTo>
                    <a:lnTo>
                      <a:pt x="743" y="185"/>
                    </a:lnTo>
                    <a:lnTo>
                      <a:pt x="824" y="231"/>
                    </a:lnTo>
                    <a:lnTo>
                      <a:pt x="902" y="281"/>
                    </a:lnTo>
                    <a:lnTo>
                      <a:pt x="977" y="337"/>
                    </a:lnTo>
                    <a:lnTo>
                      <a:pt x="1048" y="396"/>
                    </a:lnTo>
                    <a:lnTo>
                      <a:pt x="1116" y="460"/>
                    </a:lnTo>
                    <a:lnTo>
                      <a:pt x="1180" y="528"/>
                    </a:lnTo>
                    <a:lnTo>
                      <a:pt x="1239" y="599"/>
                    </a:lnTo>
                    <a:lnTo>
                      <a:pt x="1295" y="674"/>
                    </a:lnTo>
                    <a:lnTo>
                      <a:pt x="1345" y="752"/>
                    </a:lnTo>
                    <a:lnTo>
                      <a:pt x="1391" y="833"/>
                    </a:lnTo>
                    <a:lnTo>
                      <a:pt x="1434" y="917"/>
                    </a:lnTo>
                    <a:lnTo>
                      <a:pt x="1470" y="1004"/>
                    </a:lnTo>
                    <a:lnTo>
                      <a:pt x="1501" y="1094"/>
                    </a:lnTo>
                    <a:lnTo>
                      <a:pt x="1528" y="1186"/>
                    </a:lnTo>
                    <a:lnTo>
                      <a:pt x="1549" y="1279"/>
                    </a:lnTo>
                    <a:lnTo>
                      <a:pt x="1564" y="1375"/>
                    </a:lnTo>
                    <a:lnTo>
                      <a:pt x="1573" y="1473"/>
                    </a:lnTo>
                    <a:lnTo>
                      <a:pt x="1576" y="1573"/>
                    </a:lnTo>
                    <a:lnTo>
                      <a:pt x="1087" y="1573"/>
                    </a:lnTo>
                    <a:lnTo>
                      <a:pt x="1084" y="1492"/>
                    </a:lnTo>
                    <a:lnTo>
                      <a:pt x="1075" y="1413"/>
                    </a:lnTo>
                    <a:lnTo>
                      <a:pt x="1061" y="1335"/>
                    </a:lnTo>
                    <a:lnTo>
                      <a:pt x="1040" y="1260"/>
                    </a:lnTo>
                    <a:lnTo>
                      <a:pt x="1016" y="1187"/>
                    </a:lnTo>
                    <a:lnTo>
                      <a:pt x="986" y="1116"/>
                    </a:lnTo>
                    <a:lnTo>
                      <a:pt x="952" y="1048"/>
                    </a:lnTo>
                    <a:lnTo>
                      <a:pt x="912" y="983"/>
                    </a:lnTo>
                    <a:lnTo>
                      <a:pt x="869" y="921"/>
                    </a:lnTo>
                    <a:lnTo>
                      <a:pt x="821" y="862"/>
                    </a:lnTo>
                    <a:lnTo>
                      <a:pt x="769" y="807"/>
                    </a:lnTo>
                    <a:lnTo>
                      <a:pt x="714" y="755"/>
                    </a:lnTo>
                    <a:lnTo>
                      <a:pt x="655" y="707"/>
                    </a:lnTo>
                    <a:lnTo>
                      <a:pt x="593" y="664"/>
                    </a:lnTo>
                    <a:lnTo>
                      <a:pt x="528" y="624"/>
                    </a:lnTo>
                    <a:lnTo>
                      <a:pt x="460" y="590"/>
                    </a:lnTo>
                    <a:lnTo>
                      <a:pt x="389" y="560"/>
                    </a:lnTo>
                    <a:lnTo>
                      <a:pt x="316" y="536"/>
                    </a:lnTo>
                    <a:lnTo>
                      <a:pt x="241" y="516"/>
                    </a:lnTo>
                    <a:lnTo>
                      <a:pt x="163" y="501"/>
                    </a:lnTo>
                    <a:lnTo>
                      <a:pt x="84" y="492"/>
                    </a:lnTo>
                    <a:lnTo>
                      <a:pt x="3" y="489"/>
                    </a:lnTo>
                    <a:lnTo>
                      <a:pt x="0" y="489"/>
                    </a:lnTo>
                    <a:lnTo>
                      <a:pt x="0" y="0"/>
                    </a:lnTo>
                    <a:lnTo>
                      <a:pt x="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noAutofit/>
              </a:bodyPr>
              <a:lstStyle/>
              <a:p>
                <a:pPr algn="ctr"/>
                <a:endParaRPr lang="ja-JP" altLang="en-US" sz="1450">
                  <a:solidFill>
                    <a:srgbClr val="FF0000"/>
                  </a:solidFill>
                  <a:latin typeface="Arial" pitchFamily="34" charset="0"/>
                  <a:ea typeface="ＭＳ Ｐゴシック" pitchFamily="50" charset="-128"/>
                  <a:cs typeface="Arial" pitchFamily="34" charset="0"/>
                </a:endParaRPr>
              </a:p>
            </p:txBody>
          </p:sp>
          <p:sp>
            <p:nvSpPr>
              <p:cNvPr id="63" name="Freeform 13"/>
              <p:cNvSpPr>
                <a:spLocks noEditPoints="1"/>
              </p:cNvSpPr>
              <p:nvPr/>
            </p:nvSpPr>
            <p:spPr bwMode="auto">
              <a:xfrm>
                <a:off x="2175" y="500"/>
                <a:ext cx="3325" cy="3325"/>
              </a:xfrm>
              <a:custGeom>
                <a:avLst/>
                <a:gdLst>
                  <a:gd name="T0" fmla="*/ 1347 w 3325"/>
                  <a:gd name="T1" fmla="*/ 3204 h 3325"/>
                  <a:gd name="T2" fmla="*/ 1418 w 3325"/>
                  <a:gd name="T3" fmla="*/ 2719 h 3325"/>
                  <a:gd name="T4" fmla="*/ 2061 w 3325"/>
                  <a:gd name="T5" fmla="*/ 2670 h 3325"/>
                  <a:gd name="T6" fmla="*/ 1771 w 3325"/>
                  <a:gd name="T7" fmla="*/ 3232 h 3325"/>
                  <a:gd name="T8" fmla="*/ 2365 w 3325"/>
                  <a:gd name="T9" fmla="*/ 3070 h 3325"/>
                  <a:gd name="T10" fmla="*/ 464 w 3325"/>
                  <a:gd name="T11" fmla="*/ 2681 h 3325"/>
                  <a:gd name="T12" fmla="*/ 1111 w 3325"/>
                  <a:gd name="T13" fmla="*/ 2595 h 3325"/>
                  <a:gd name="T14" fmla="*/ 735 w 3325"/>
                  <a:gd name="T15" fmla="*/ 2222 h 3325"/>
                  <a:gd name="T16" fmla="*/ 2293 w 3325"/>
                  <a:gd name="T17" fmla="*/ 2544 h 3325"/>
                  <a:gd name="T18" fmla="*/ 2817 w 3325"/>
                  <a:gd name="T19" fmla="*/ 2731 h 3325"/>
                  <a:gd name="T20" fmla="*/ 1171 w 3325"/>
                  <a:gd name="T21" fmla="*/ 2562 h 3325"/>
                  <a:gd name="T22" fmla="*/ 1645 w 3325"/>
                  <a:gd name="T23" fmla="*/ 2687 h 3325"/>
                  <a:gd name="T24" fmla="*/ 1074 w 3325"/>
                  <a:gd name="T25" fmla="*/ 2109 h 3325"/>
                  <a:gd name="T26" fmla="*/ 997 w 3325"/>
                  <a:gd name="T27" fmla="*/ 2208 h 3325"/>
                  <a:gd name="T28" fmla="*/ 918 w 3325"/>
                  <a:gd name="T29" fmla="*/ 2122 h 3325"/>
                  <a:gd name="T30" fmla="*/ 1021 w 3325"/>
                  <a:gd name="T31" fmla="*/ 2463 h 3325"/>
                  <a:gd name="T32" fmla="*/ 1828 w 3325"/>
                  <a:gd name="T33" fmla="*/ 2674 h 3325"/>
                  <a:gd name="T34" fmla="*/ 1700 w 3325"/>
                  <a:gd name="T35" fmla="*/ 1675 h 3325"/>
                  <a:gd name="T36" fmla="*/ 2516 w 3325"/>
                  <a:gd name="T37" fmla="*/ 2231 h 3325"/>
                  <a:gd name="T38" fmla="*/ 681 w 3325"/>
                  <a:gd name="T39" fmla="*/ 1962 h 3325"/>
                  <a:gd name="T40" fmla="*/ 92 w 3325"/>
                  <a:gd name="T41" fmla="*/ 1756 h 3325"/>
                  <a:gd name="T42" fmla="*/ 252 w 3325"/>
                  <a:gd name="T43" fmla="*/ 2359 h 3325"/>
                  <a:gd name="T44" fmla="*/ 591 w 3325"/>
                  <a:gd name="T45" fmla="*/ 1824 h 3325"/>
                  <a:gd name="T46" fmla="*/ 687 w 3325"/>
                  <a:gd name="T47" fmla="*/ 1346 h 3325"/>
                  <a:gd name="T48" fmla="*/ 2367 w 3325"/>
                  <a:gd name="T49" fmla="*/ 1150 h 3325"/>
                  <a:gd name="T50" fmla="*/ 2292 w 3325"/>
                  <a:gd name="T51" fmla="*/ 1250 h 3325"/>
                  <a:gd name="T52" fmla="*/ 2408 w 3325"/>
                  <a:gd name="T53" fmla="*/ 1298 h 3325"/>
                  <a:gd name="T54" fmla="*/ 2424 w 3325"/>
                  <a:gd name="T55" fmla="*/ 1174 h 3325"/>
                  <a:gd name="T56" fmla="*/ 178 w 3325"/>
                  <a:gd name="T57" fmla="*/ 1143 h 3325"/>
                  <a:gd name="T58" fmla="*/ 585 w 3325"/>
                  <a:gd name="T59" fmla="*/ 1551 h 3325"/>
                  <a:gd name="T60" fmla="*/ 297 w 3325"/>
                  <a:gd name="T61" fmla="*/ 881 h 3325"/>
                  <a:gd name="T62" fmla="*/ 828 w 3325"/>
                  <a:gd name="T63" fmla="*/ 1067 h 3325"/>
                  <a:gd name="T64" fmla="*/ 651 w 3325"/>
                  <a:gd name="T65" fmla="*/ 458 h 3325"/>
                  <a:gd name="T66" fmla="*/ 739 w 3325"/>
                  <a:gd name="T67" fmla="*/ 1096 h 3325"/>
                  <a:gd name="T68" fmla="*/ 1108 w 3325"/>
                  <a:gd name="T69" fmla="*/ 732 h 3325"/>
                  <a:gd name="T70" fmla="*/ 1008 w 3325"/>
                  <a:gd name="T71" fmla="*/ 677 h 3325"/>
                  <a:gd name="T72" fmla="*/ 1659 w 3325"/>
                  <a:gd name="T73" fmla="*/ 0 h 3325"/>
                  <a:gd name="T74" fmla="*/ 1130 w 3325"/>
                  <a:gd name="T75" fmla="*/ 182 h 3325"/>
                  <a:gd name="T76" fmla="*/ 1097 w 3325"/>
                  <a:gd name="T77" fmla="*/ 561 h 3325"/>
                  <a:gd name="T78" fmla="*/ 1148 w 3325"/>
                  <a:gd name="T79" fmla="*/ 671 h 3325"/>
                  <a:gd name="T80" fmla="*/ 1423 w 3325"/>
                  <a:gd name="T81" fmla="*/ 606 h 3325"/>
                  <a:gd name="T82" fmla="*/ 1437 w 3325"/>
                  <a:gd name="T83" fmla="*/ 663 h 3325"/>
                  <a:gd name="T84" fmla="*/ 1662 w 3325"/>
                  <a:gd name="T85" fmla="*/ 638 h 3325"/>
                  <a:gd name="T86" fmla="*/ 2180 w 3325"/>
                  <a:gd name="T87" fmla="*/ 778 h 3325"/>
                  <a:gd name="T88" fmla="*/ 2547 w 3325"/>
                  <a:gd name="T89" fmla="*/ 1145 h 3325"/>
                  <a:gd name="T90" fmla="*/ 2687 w 3325"/>
                  <a:gd name="T91" fmla="*/ 1663 h 3325"/>
                  <a:gd name="T92" fmla="*/ 2677 w 3325"/>
                  <a:gd name="T93" fmla="*/ 1807 h 3325"/>
                  <a:gd name="T94" fmla="*/ 2703 w 3325"/>
                  <a:gd name="T95" fmla="*/ 1963 h 3325"/>
                  <a:gd name="T96" fmla="*/ 3158 w 3325"/>
                  <a:gd name="T97" fmla="*/ 2148 h 3325"/>
                  <a:gd name="T98" fmla="*/ 3322 w 3325"/>
                  <a:gd name="T99" fmla="*/ 1764 h 3325"/>
                  <a:gd name="T100" fmla="*/ 3143 w 3325"/>
                  <a:gd name="T101" fmla="*/ 2418 h 3325"/>
                  <a:gd name="T102" fmla="*/ 2734 w 3325"/>
                  <a:gd name="T103" fmla="*/ 2934 h 3325"/>
                  <a:gd name="T104" fmla="*/ 2150 w 3325"/>
                  <a:gd name="T105" fmla="*/ 3252 h 3325"/>
                  <a:gd name="T106" fmla="*/ 1461 w 3325"/>
                  <a:gd name="T107" fmla="*/ 3313 h 3325"/>
                  <a:gd name="T108" fmla="*/ 823 w 3325"/>
                  <a:gd name="T109" fmla="*/ 3098 h 3325"/>
                  <a:gd name="T110" fmla="*/ 332 w 3325"/>
                  <a:gd name="T111" fmla="*/ 2660 h 3325"/>
                  <a:gd name="T112" fmla="*/ 47 w 3325"/>
                  <a:gd name="T113" fmla="*/ 2058 h 3325"/>
                  <a:gd name="T114" fmla="*/ 26 w 3325"/>
                  <a:gd name="T115" fmla="*/ 1364 h 3325"/>
                  <a:gd name="T116" fmla="*/ 276 w 3325"/>
                  <a:gd name="T117" fmla="*/ 744 h 3325"/>
                  <a:gd name="T118" fmla="*/ 741 w 3325"/>
                  <a:gd name="T119" fmla="*/ 279 h 3325"/>
                  <a:gd name="T120" fmla="*/ 1360 w 3325"/>
                  <a:gd name="T121" fmla="*/ 27 h 3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25" h="3325">
                    <a:moveTo>
                      <a:pt x="1141" y="2613"/>
                    </a:moveTo>
                    <a:lnTo>
                      <a:pt x="896" y="3036"/>
                    </a:lnTo>
                    <a:lnTo>
                      <a:pt x="981" y="3081"/>
                    </a:lnTo>
                    <a:lnTo>
                      <a:pt x="1069" y="3119"/>
                    </a:lnTo>
                    <a:lnTo>
                      <a:pt x="1159" y="3153"/>
                    </a:lnTo>
                    <a:lnTo>
                      <a:pt x="1252" y="3182"/>
                    </a:lnTo>
                    <a:lnTo>
                      <a:pt x="1347" y="3204"/>
                    </a:lnTo>
                    <a:lnTo>
                      <a:pt x="1445" y="3220"/>
                    </a:lnTo>
                    <a:lnTo>
                      <a:pt x="1544" y="3231"/>
                    </a:lnTo>
                    <a:lnTo>
                      <a:pt x="1645" y="3235"/>
                    </a:lnTo>
                    <a:lnTo>
                      <a:pt x="1645" y="2746"/>
                    </a:lnTo>
                    <a:lnTo>
                      <a:pt x="1567" y="2742"/>
                    </a:lnTo>
                    <a:lnTo>
                      <a:pt x="1491" y="2733"/>
                    </a:lnTo>
                    <a:lnTo>
                      <a:pt x="1418" y="2719"/>
                    </a:lnTo>
                    <a:lnTo>
                      <a:pt x="1345" y="2698"/>
                    </a:lnTo>
                    <a:lnTo>
                      <a:pt x="1274" y="2674"/>
                    </a:lnTo>
                    <a:lnTo>
                      <a:pt x="1207" y="2646"/>
                    </a:lnTo>
                    <a:lnTo>
                      <a:pt x="1141" y="2613"/>
                    </a:lnTo>
                    <a:close/>
                    <a:moveTo>
                      <a:pt x="2197" y="2605"/>
                    </a:moveTo>
                    <a:lnTo>
                      <a:pt x="2130" y="2640"/>
                    </a:lnTo>
                    <a:lnTo>
                      <a:pt x="2061" y="2670"/>
                    </a:lnTo>
                    <a:lnTo>
                      <a:pt x="1988" y="2696"/>
                    </a:lnTo>
                    <a:lnTo>
                      <a:pt x="1914" y="2717"/>
                    </a:lnTo>
                    <a:lnTo>
                      <a:pt x="1838" y="2732"/>
                    </a:lnTo>
                    <a:lnTo>
                      <a:pt x="1760" y="2742"/>
                    </a:lnTo>
                    <a:lnTo>
                      <a:pt x="1680" y="2746"/>
                    </a:lnTo>
                    <a:lnTo>
                      <a:pt x="1680" y="3235"/>
                    </a:lnTo>
                    <a:lnTo>
                      <a:pt x="1771" y="3232"/>
                    </a:lnTo>
                    <a:lnTo>
                      <a:pt x="1862" y="3223"/>
                    </a:lnTo>
                    <a:lnTo>
                      <a:pt x="1951" y="3209"/>
                    </a:lnTo>
                    <a:lnTo>
                      <a:pt x="2037" y="3191"/>
                    </a:lnTo>
                    <a:lnTo>
                      <a:pt x="2123" y="3167"/>
                    </a:lnTo>
                    <a:lnTo>
                      <a:pt x="2206" y="3139"/>
                    </a:lnTo>
                    <a:lnTo>
                      <a:pt x="2287" y="3107"/>
                    </a:lnTo>
                    <a:lnTo>
                      <a:pt x="2365" y="3070"/>
                    </a:lnTo>
                    <a:lnTo>
                      <a:pt x="2442" y="3029"/>
                    </a:lnTo>
                    <a:lnTo>
                      <a:pt x="2197" y="2605"/>
                    </a:lnTo>
                    <a:close/>
                    <a:moveTo>
                      <a:pt x="735" y="2222"/>
                    </a:moveTo>
                    <a:lnTo>
                      <a:pt x="311" y="2467"/>
                    </a:lnTo>
                    <a:lnTo>
                      <a:pt x="358" y="2542"/>
                    </a:lnTo>
                    <a:lnTo>
                      <a:pt x="409" y="2614"/>
                    </a:lnTo>
                    <a:lnTo>
                      <a:pt x="464" y="2681"/>
                    </a:lnTo>
                    <a:lnTo>
                      <a:pt x="523" y="2747"/>
                    </a:lnTo>
                    <a:lnTo>
                      <a:pt x="585" y="2808"/>
                    </a:lnTo>
                    <a:lnTo>
                      <a:pt x="651" y="2867"/>
                    </a:lnTo>
                    <a:lnTo>
                      <a:pt x="719" y="2921"/>
                    </a:lnTo>
                    <a:lnTo>
                      <a:pt x="791" y="2973"/>
                    </a:lnTo>
                    <a:lnTo>
                      <a:pt x="867" y="3019"/>
                    </a:lnTo>
                    <a:lnTo>
                      <a:pt x="1111" y="2595"/>
                    </a:lnTo>
                    <a:lnTo>
                      <a:pt x="1046" y="2554"/>
                    </a:lnTo>
                    <a:lnTo>
                      <a:pt x="985" y="2509"/>
                    </a:lnTo>
                    <a:lnTo>
                      <a:pt x="927" y="2458"/>
                    </a:lnTo>
                    <a:lnTo>
                      <a:pt x="873" y="2405"/>
                    </a:lnTo>
                    <a:lnTo>
                      <a:pt x="822" y="2347"/>
                    </a:lnTo>
                    <a:lnTo>
                      <a:pt x="777" y="2287"/>
                    </a:lnTo>
                    <a:lnTo>
                      <a:pt x="735" y="2222"/>
                    </a:lnTo>
                    <a:close/>
                    <a:moveTo>
                      <a:pt x="2604" y="2198"/>
                    </a:moveTo>
                    <a:lnTo>
                      <a:pt x="2563" y="2264"/>
                    </a:lnTo>
                    <a:lnTo>
                      <a:pt x="2518" y="2328"/>
                    </a:lnTo>
                    <a:lnTo>
                      <a:pt x="2467" y="2388"/>
                    </a:lnTo>
                    <a:lnTo>
                      <a:pt x="2413" y="2444"/>
                    </a:lnTo>
                    <a:lnTo>
                      <a:pt x="2354" y="2497"/>
                    </a:lnTo>
                    <a:lnTo>
                      <a:pt x="2293" y="2544"/>
                    </a:lnTo>
                    <a:lnTo>
                      <a:pt x="2227" y="2587"/>
                    </a:lnTo>
                    <a:lnTo>
                      <a:pt x="2472" y="3011"/>
                    </a:lnTo>
                    <a:lnTo>
                      <a:pt x="2547" y="2963"/>
                    </a:lnTo>
                    <a:lnTo>
                      <a:pt x="2620" y="2910"/>
                    </a:lnTo>
                    <a:lnTo>
                      <a:pt x="2689" y="2854"/>
                    </a:lnTo>
                    <a:lnTo>
                      <a:pt x="2755" y="2794"/>
                    </a:lnTo>
                    <a:lnTo>
                      <a:pt x="2817" y="2731"/>
                    </a:lnTo>
                    <a:lnTo>
                      <a:pt x="2876" y="2663"/>
                    </a:lnTo>
                    <a:lnTo>
                      <a:pt x="2931" y="2592"/>
                    </a:lnTo>
                    <a:lnTo>
                      <a:pt x="2982" y="2519"/>
                    </a:lnTo>
                    <a:lnTo>
                      <a:pt x="3028" y="2442"/>
                    </a:lnTo>
                    <a:lnTo>
                      <a:pt x="2604" y="2198"/>
                    </a:lnTo>
                    <a:close/>
                    <a:moveTo>
                      <a:pt x="1645" y="1740"/>
                    </a:moveTo>
                    <a:lnTo>
                      <a:pt x="1171" y="2562"/>
                    </a:lnTo>
                    <a:lnTo>
                      <a:pt x="1232" y="2593"/>
                    </a:lnTo>
                    <a:lnTo>
                      <a:pt x="1297" y="2621"/>
                    </a:lnTo>
                    <a:lnTo>
                      <a:pt x="1362" y="2643"/>
                    </a:lnTo>
                    <a:lnTo>
                      <a:pt x="1431" y="2661"/>
                    </a:lnTo>
                    <a:lnTo>
                      <a:pt x="1501" y="2675"/>
                    </a:lnTo>
                    <a:lnTo>
                      <a:pt x="1572" y="2683"/>
                    </a:lnTo>
                    <a:lnTo>
                      <a:pt x="1645" y="2687"/>
                    </a:lnTo>
                    <a:lnTo>
                      <a:pt x="1645" y="1740"/>
                    </a:lnTo>
                    <a:close/>
                    <a:moveTo>
                      <a:pt x="1623" y="1709"/>
                    </a:moveTo>
                    <a:lnTo>
                      <a:pt x="1025" y="2055"/>
                    </a:lnTo>
                    <a:lnTo>
                      <a:pt x="1041" y="2064"/>
                    </a:lnTo>
                    <a:lnTo>
                      <a:pt x="1056" y="2076"/>
                    </a:lnTo>
                    <a:lnTo>
                      <a:pt x="1067" y="2092"/>
                    </a:lnTo>
                    <a:lnTo>
                      <a:pt x="1074" y="2109"/>
                    </a:lnTo>
                    <a:lnTo>
                      <a:pt x="1077" y="2129"/>
                    </a:lnTo>
                    <a:lnTo>
                      <a:pt x="1074" y="2150"/>
                    </a:lnTo>
                    <a:lnTo>
                      <a:pt x="1066" y="2169"/>
                    </a:lnTo>
                    <a:lnTo>
                      <a:pt x="1053" y="2185"/>
                    </a:lnTo>
                    <a:lnTo>
                      <a:pt x="1037" y="2198"/>
                    </a:lnTo>
                    <a:lnTo>
                      <a:pt x="1018" y="2206"/>
                    </a:lnTo>
                    <a:lnTo>
                      <a:pt x="997" y="2208"/>
                    </a:lnTo>
                    <a:lnTo>
                      <a:pt x="976" y="2206"/>
                    </a:lnTo>
                    <a:lnTo>
                      <a:pt x="957" y="2198"/>
                    </a:lnTo>
                    <a:lnTo>
                      <a:pt x="941" y="2185"/>
                    </a:lnTo>
                    <a:lnTo>
                      <a:pt x="928" y="2169"/>
                    </a:lnTo>
                    <a:lnTo>
                      <a:pt x="920" y="2150"/>
                    </a:lnTo>
                    <a:lnTo>
                      <a:pt x="918" y="2129"/>
                    </a:lnTo>
                    <a:lnTo>
                      <a:pt x="918" y="2122"/>
                    </a:lnTo>
                    <a:lnTo>
                      <a:pt x="919" y="2116"/>
                    </a:lnTo>
                    <a:lnTo>
                      <a:pt x="785" y="2193"/>
                    </a:lnTo>
                    <a:lnTo>
                      <a:pt x="824" y="2253"/>
                    </a:lnTo>
                    <a:lnTo>
                      <a:pt x="869" y="2311"/>
                    </a:lnTo>
                    <a:lnTo>
                      <a:pt x="916" y="2365"/>
                    </a:lnTo>
                    <a:lnTo>
                      <a:pt x="967" y="2416"/>
                    </a:lnTo>
                    <a:lnTo>
                      <a:pt x="1021" y="2463"/>
                    </a:lnTo>
                    <a:lnTo>
                      <a:pt x="1080" y="2506"/>
                    </a:lnTo>
                    <a:lnTo>
                      <a:pt x="1140" y="2545"/>
                    </a:lnTo>
                    <a:lnTo>
                      <a:pt x="1623" y="1709"/>
                    </a:lnTo>
                    <a:close/>
                    <a:moveTo>
                      <a:pt x="1680" y="1708"/>
                    </a:moveTo>
                    <a:lnTo>
                      <a:pt x="1680" y="2687"/>
                    </a:lnTo>
                    <a:lnTo>
                      <a:pt x="1755" y="2683"/>
                    </a:lnTo>
                    <a:lnTo>
                      <a:pt x="1828" y="2674"/>
                    </a:lnTo>
                    <a:lnTo>
                      <a:pt x="1901" y="2660"/>
                    </a:lnTo>
                    <a:lnTo>
                      <a:pt x="1971" y="2641"/>
                    </a:lnTo>
                    <a:lnTo>
                      <a:pt x="2039" y="2617"/>
                    </a:lnTo>
                    <a:lnTo>
                      <a:pt x="2105" y="2587"/>
                    </a:lnTo>
                    <a:lnTo>
                      <a:pt x="2168" y="2554"/>
                    </a:lnTo>
                    <a:lnTo>
                      <a:pt x="1680" y="1708"/>
                    </a:lnTo>
                    <a:close/>
                    <a:moveTo>
                      <a:pt x="1700" y="1675"/>
                    </a:moveTo>
                    <a:lnTo>
                      <a:pt x="2198" y="2537"/>
                    </a:lnTo>
                    <a:lnTo>
                      <a:pt x="2259" y="2496"/>
                    </a:lnTo>
                    <a:lnTo>
                      <a:pt x="2318" y="2450"/>
                    </a:lnTo>
                    <a:lnTo>
                      <a:pt x="2373" y="2402"/>
                    </a:lnTo>
                    <a:lnTo>
                      <a:pt x="2425" y="2348"/>
                    </a:lnTo>
                    <a:lnTo>
                      <a:pt x="2472" y="2292"/>
                    </a:lnTo>
                    <a:lnTo>
                      <a:pt x="2516" y="2231"/>
                    </a:lnTo>
                    <a:lnTo>
                      <a:pt x="2554" y="2169"/>
                    </a:lnTo>
                    <a:lnTo>
                      <a:pt x="1700" y="1675"/>
                    </a:lnTo>
                    <a:close/>
                    <a:moveTo>
                      <a:pt x="638" y="1663"/>
                    </a:moveTo>
                    <a:lnTo>
                      <a:pt x="640" y="1740"/>
                    </a:lnTo>
                    <a:lnTo>
                      <a:pt x="649" y="1815"/>
                    </a:lnTo>
                    <a:lnTo>
                      <a:pt x="663" y="1889"/>
                    </a:lnTo>
                    <a:lnTo>
                      <a:pt x="681" y="1962"/>
                    </a:lnTo>
                    <a:lnTo>
                      <a:pt x="705" y="2031"/>
                    </a:lnTo>
                    <a:lnTo>
                      <a:pt x="735" y="2098"/>
                    </a:lnTo>
                    <a:lnTo>
                      <a:pt x="768" y="2164"/>
                    </a:lnTo>
                    <a:lnTo>
                      <a:pt x="1635" y="1663"/>
                    </a:lnTo>
                    <a:lnTo>
                      <a:pt x="638" y="1663"/>
                    </a:lnTo>
                    <a:close/>
                    <a:moveTo>
                      <a:pt x="90" y="1663"/>
                    </a:moveTo>
                    <a:lnTo>
                      <a:pt x="92" y="1756"/>
                    </a:lnTo>
                    <a:lnTo>
                      <a:pt x="100" y="1848"/>
                    </a:lnTo>
                    <a:lnTo>
                      <a:pt x="113" y="1938"/>
                    </a:lnTo>
                    <a:lnTo>
                      <a:pt x="132" y="2026"/>
                    </a:lnTo>
                    <a:lnTo>
                      <a:pt x="154" y="2113"/>
                    </a:lnTo>
                    <a:lnTo>
                      <a:pt x="183" y="2198"/>
                    </a:lnTo>
                    <a:lnTo>
                      <a:pt x="215" y="2280"/>
                    </a:lnTo>
                    <a:lnTo>
                      <a:pt x="252" y="2359"/>
                    </a:lnTo>
                    <a:lnTo>
                      <a:pt x="294" y="2437"/>
                    </a:lnTo>
                    <a:lnTo>
                      <a:pt x="717" y="2193"/>
                    </a:lnTo>
                    <a:lnTo>
                      <a:pt x="682" y="2124"/>
                    </a:lnTo>
                    <a:lnTo>
                      <a:pt x="651" y="2053"/>
                    </a:lnTo>
                    <a:lnTo>
                      <a:pt x="626" y="1979"/>
                    </a:lnTo>
                    <a:lnTo>
                      <a:pt x="605" y="1902"/>
                    </a:lnTo>
                    <a:lnTo>
                      <a:pt x="591" y="1824"/>
                    </a:lnTo>
                    <a:lnTo>
                      <a:pt x="582" y="1745"/>
                    </a:lnTo>
                    <a:lnTo>
                      <a:pt x="579" y="1663"/>
                    </a:lnTo>
                    <a:lnTo>
                      <a:pt x="90" y="1663"/>
                    </a:lnTo>
                    <a:close/>
                    <a:moveTo>
                      <a:pt x="772" y="1155"/>
                    </a:moveTo>
                    <a:lnTo>
                      <a:pt x="740" y="1216"/>
                    </a:lnTo>
                    <a:lnTo>
                      <a:pt x="711" y="1281"/>
                    </a:lnTo>
                    <a:lnTo>
                      <a:pt x="687" y="1346"/>
                    </a:lnTo>
                    <a:lnTo>
                      <a:pt x="668" y="1414"/>
                    </a:lnTo>
                    <a:lnTo>
                      <a:pt x="653" y="1483"/>
                    </a:lnTo>
                    <a:lnTo>
                      <a:pt x="643" y="1555"/>
                    </a:lnTo>
                    <a:lnTo>
                      <a:pt x="638" y="1628"/>
                    </a:lnTo>
                    <a:lnTo>
                      <a:pt x="1590" y="1628"/>
                    </a:lnTo>
                    <a:lnTo>
                      <a:pt x="772" y="1155"/>
                    </a:lnTo>
                    <a:close/>
                    <a:moveTo>
                      <a:pt x="2367" y="1150"/>
                    </a:moveTo>
                    <a:lnTo>
                      <a:pt x="2347" y="1153"/>
                    </a:lnTo>
                    <a:lnTo>
                      <a:pt x="2328" y="1161"/>
                    </a:lnTo>
                    <a:lnTo>
                      <a:pt x="2312" y="1174"/>
                    </a:lnTo>
                    <a:lnTo>
                      <a:pt x="2300" y="1190"/>
                    </a:lnTo>
                    <a:lnTo>
                      <a:pt x="2292" y="1208"/>
                    </a:lnTo>
                    <a:lnTo>
                      <a:pt x="2289" y="1229"/>
                    </a:lnTo>
                    <a:lnTo>
                      <a:pt x="2292" y="1250"/>
                    </a:lnTo>
                    <a:lnTo>
                      <a:pt x="2300" y="1269"/>
                    </a:lnTo>
                    <a:lnTo>
                      <a:pt x="2312" y="1286"/>
                    </a:lnTo>
                    <a:lnTo>
                      <a:pt x="2328" y="1298"/>
                    </a:lnTo>
                    <a:lnTo>
                      <a:pt x="2347" y="1306"/>
                    </a:lnTo>
                    <a:lnTo>
                      <a:pt x="2367" y="1309"/>
                    </a:lnTo>
                    <a:lnTo>
                      <a:pt x="2389" y="1306"/>
                    </a:lnTo>
                    <a:lnTo>
                      <a:pt x="2408" y="1298"/>
                    </a:lnTo>
                    <a:lnTo>
                      <a:pt x="2424" y="1286"/>
                    </a:lnTo>
                    <a:lnTo>
                      <a:pt x="2436" y="1269"/>
                    </a:lnTo>
                    <a:lnTo>
                      <a:pt x="2444" y="1250"/>
                    </a:lnTo>
                    <a:lnTo>
                      <a:pt x="2447" y="1229"/>
                    </a:lnTo>
                    <a:lnTo>
                      <a:pt x="2444" y="1208"/>
                    </a:lnTo>
                    <a:lnTo>
                      <a:pt x="2436" y="1190"/>
                    </a:lnTo>
                    <a:lnTo>
                      <a:pt x="2424" y="1174"/>
                    </a:lnTo>
                    <a:lnTo>
                      <a:pt x="2408" y="1161"/>
                    </a:lnTo>
                    <a:lnTo>
                      <a:pt x="2389" y="1153"/>
                    </a:lnTo>
                    <a:lnTo>
                      <a:pt x="2367" y="1150"/>
                    </a:lnTo>
                    <a:close/>
                    <a:moveTo>
                      <a:pt x="297" y="881"/>
                    </a:moveTo>
                    <a:lnTo>
                      <a:pt x="252" y="966"/>
                    </a:lnTo>
                    <a:lnTo>
                      <a:pt x="212" y="1053"/>
                    </a:lnTo>
                    <a:lnTo>
                      <a:pt x="178" y="1143"/>
                    </a:lnTo>
                    <a:lnTo>
                      <a:pt x="148" y="1235"/>
                    </a:lnTo>
                    <a:lnTo>
                      <a:pt x="124" y="1331"/>
                    </a:lnTo>
                    <a:lnTo>
                      <a:pt x="107" y="1428"/>
                    </a:lnTo>
                    <a:lnTo>
                      <a:pt x="95" y="1527"/>
                    </a:lnTo>
                    <a:lnTo>
                      <a:pt x="90" y="1628"/>
                    </a:lnTo>
                    <a:lnTo>
                      <a:pt x="579" y="1628"/>
                    </a:lnTo>
                    <a:lnTo>
                      <a:pt x="585" y="1551"/>
                    </a:lnTo>
                    <a:lnTo>
                      <a:pt x="595" y="1474"/>
                    </a:lnTo>
                    <a:lnTo>
                      <a:pt x="611" y="1401"/>
                    </a:lnTo>
                    <a:lnTo>
                      <a:pt x="632" y="1329"/>
                    </a:lnTo>
                    <a:lnTo>
                      <a:pt x="657" y="1258"/>
                    </a:lnTo>
                    <a:lnTo>
                      <a:pt x="687" y="1191"/>
                    </a:lnTo>
                    <a:lnTo>
                      <a:pt x="722" y="1126"/>
                    </a:lnTo>
                    <a:lnTo>
                      <a:pt x="297" y="881"/>
                    </a:lnTo>
                    <a:close/>
                    <a:moveTo>
                      <a:pt x="1137" y="782"/>
                    </a:moveTo>
                    <a:lnTo>
                      <a:pt x="1078" y="820"/>
                    </a:lnTo>
                    <a:lnTo>
                      <a:pt x="1021" y="863"/>
                    </a:lnTo>
                    <a:lnTo>
                      <a:pt x="968" y="908"/>
                    </a:lnTo>
                    <a:lnTo>
                      <a:pt x="918" y="958"/>
                    </a:lnTo>
                    <a:lnTo>
                      <a:pt x="872" y="1011"/>
                    </a:lnTo>
                    <a:lnTo>
                      <a:pt x="828" y="1067"/>
                    </a:lnTo>
                    <a:lnTo>
                      <a:pt x="789" y="1125"/>
                    </a:lnTo>
                    <a:lnTo>
                      <a:pt x="1608" y="1598"/>
                    </a:lnTo>
                    <a:lnTo>
                      <a:pt x="1137" y="782"/>
                    </a:lnTo>
                    <a:close/>
                    <a:moveTo>
                      <a:pt x="864" y="308"/>
                    </a:moveTo>
                    <a:lnTo>
                      <a:pt x="790" y="354"/>
                    </a:lnTo>
                    <a:lnTo>
                      <a:pt x="718" y="404"/>
                    </a:lnTo>
                    <a:lnTo>
                      <a:pt x="651" y="458"/>
                    </a:lnTo>
                    <a:lnTo>
                      <a:pt x="586" y="516"/>
                    </a:lnTo>
                    <a:lnTo>
                      <a:pt x="525" y="576"/>
                    </a:lnTo>
                    <a:lnTo>
                      <a:pt x="467" y="641"/>
                    </a:lnTo>
                    <a:lnTo>
                      <a:pt x="413" y="707"/>
                    </a:lnTo>
                    <a:lnTo>
                      <a:pt x="361" y="778"/>
                    </a:lnTo>
                    <a:lnTo>
                      <a:pt x="315" y="851"/>
                    </a:lnTo>
                    <a:lnTo>
                      <a:pt x="739" y="1096"/>
                    </a:lnTo>
                    <a:lnTo>
                      <a:pt x="780" y="1033"/>
                    </a:lnTo>
                    <a:lnTo>
                      <a:pt x="825" y="974"/>
                    </a:lnTo>
                    <a:lnTo>
                      <a:pt x="875" y="918"/>
                    </a:lnTo>
                    <a:lnTo>
                      <a:pt x="928" y="866"/>
                    </a:lnTo>
                    <a:lnTo>
                      <a:pt x="985" y="817"/>
                    </a:lnTo>
                    <a:lnTo>
                      <a:pt x="1045" y="772"/>
                    </a:lnTo>
                    <a:lnTo>
                      <a:pt x="1108" y="732"/>
                    </a:lnTo>
                    <a:lnTo>
                      <a:pt x="1098" y="713"/>
                    </a:lnTo>
                    <a:lnTo>
                      <a:pt x="1087" y="717"/>
                    </a:lnTo>
                    <a:lnTo>
                      <a:pt x="1077" y="717"/>
                    </a:lnTo>
                    <a:lnTo>
                      <a:pt x="1056" y="714"/>
                    </a:lnTo>
                    <a:lnTo>
                      <a:pt x="1036" y="706"/>
                    </a:lnTo>
                    <a:lnTo>
                      <a:pt x="1020" y="693"/>
                    </a:lnTo>
                    <a:lnTo>
                      <a:pt x="1008" y="677"/>
                    </a:lnTo>
                    <a:lnTo>
                      <a:pt x="1000" y="659"/>
                    </a:lnTo>
                    <a:lnTo>
                      <a:pt x="997" y="638"/>
                    </a:lnTo>
                    <a:lnTo>
                      <a:pt x="1000" y="617"/>
                    </a:lnTo>
                    <a:lnTo>
                      <a:pt x="1008" y="597"/>
                    </a:lnTo>
                    <a:lnTo>
                      <a:pt x="1021" y="581"/>
                    </a:lnTo>
                    <a:lnTo>
                      <a:pt x="864" y="308"/>
                    </a:lnTo>
                    <a:close/>
                    <a:moveTo>
                      <a:pt x="1659" y="0"/>
                    </a:moveTo>
                    <a:lnTo>
                      <a:pt x="1659" y="90"/>
                    </a:lnTo>
                    <a:lnTo>
                      <a:pt x="1567" y="93"/>
                    </a:lnTo>
                    <a:lnTo>
                      <a:pt x="1476" y="101"/>
                    </a:lnTo>
                    <a:lnTo>
                      <a:pt x="1388" y="114"/>
                    </a:lnTo>
                    <a:lnTo>
                      <a:pt x="1300" y="132"/>
                    </a:lnTo>
                    <a:lnTo>
                      <a:pt x="1214" y="154"/>
                    </a:lnTo>
                    <a:lnTo>
                      <a:pt x="1130" y="182"/>
                    </a:lnTo>
                    <a:lnTo>
                      <a:pt x="1049" y="214"/>
                    </a:lnTo>
                    <a:lnTo>
                      <a:pt x="970" y="250"/>
                    </a:lnTo>
                    <a:lnTo>
                      <a:pt x="893" y="291"/>
                    </a:lnTo>
                    <a:lnTo>
                      <a:pt x="1050" y="563"/>
                    </a:lnTo>
                    <a:lnTo>
                      <a:pt x="1064" y="559"/>
                    </a:lnTo>
                    <a:lnTo>
                      <a:pt x="1077" y="558"/>
                    </a:lnTo>
                    <a:lnTo>
                      <a:pt x="1097" y="561"/>
                    </a:lnTo>
                    <a:lnTo>
                      <a:pt x="1116" y="569"/>
                    </a:lnTo>
                    <a:lnTo>
                      <a:pt x="1132" y="581"/>
                    </a:lnTo>
                    <a:lnTo>
                      <a:pt x="1144" y="597"/>
                    </a:lnTo>
                    <a:lnTo>
                      <a:pt x="1152" y="617"/>
                    </a:lnTo>
                    <a:lnTo>
                      <a:pt x="1155" y="638"/>
                    </a:lnTo>
                    <a:lnTo>
                      <a:pt x="1153" y="655"/>
                    </a:lnTo>
                    <a:lnTo>
                      <a:pt x="1148" y="671"/>
                    </a:lnTo>
                    <a:lnTo>
                      <a:pt x="1139" y="685"/>
                    </a:lnTo>
                    <a:lnTo>
                      <a:pt x="1128" y="697"/>
                    </a:lnTo>
                    <a:lnTo>
                      <a:pt x="1138" y="714"/>
                    </a:lnTo>
                    <a:lnTo>
                      <a:pt x="1206" y="680"/>
                    </a:lnTo>
                    <a:lnTo>
                      <a:pt x="1275" y="650"/>
                    </a:lnTo>
                    <a:lnTo>
                      <a:pt x="1348" y="626"/>
                    </a:lnTo>
                    <a:lnTo>
                      <a:pt x="1423" y="606"/>
                    </a:lnTo>
                    <a:lnTo>
                      <a:pt x="1500" y="591"/>
                    </a:lnTo>
                    <a:lnTo>
                      <a:pt x="1578" y="582"/>
                    </a:lnTo>
                    <a:lnTo>
                      <a:pt x="1659" y="579"/>
                    </a:lnTo>
                    <a:lnTo>
                      <a:pt x="1659" y="638"/>
                    </a:lnTo>
                    <a:lnTo>
                      <a:pt x="1583" y="641"/>
                    </a:lnTo>
                    <a:lnTo>
                      <a:pt x="1509" y="649"/>
                    </a:lnTo>
                    <a:lnTo>
                      <a:pt x="1437" y="663"/>
                    </a:lnTo>
                    <a:lnTo>
                      <a:pt x="1366" y="681"/>
                    </a:lnTo>
                    <a:lnTo>
                      <a:pt x="1298" y="704"/>
                    </a:lnTo>
                    <a:lnTo>
                      <a:pt x="1231" y="733"/>
                    </a:lnTo>
                    <a:lnTo>
                      <a:pt x="1168" y="765"/>
                    </a:lnTo>
                    <a:lnTo>
                      <a:pt x="1659" y="1616"/>
                    </a:lnTo>
                    <a:lnTo>
                      <a:pt x="1659" y="638"/>
                    </a:lnTo>
                    <a:lnTo>
                      <a:pt x="1662" y="638"/>
                    </a:lnTo>
                    <a:lnTo>
                      <a:pt x="1743" y="641"/>
                    </a:lnTo>
                    <a:lnTo>
                      <a:pt x="1820" y="650"/>
                    </a:lnTo>
                    <a:lnTo>
                      <a:pt x="1897" y="665"/>
                    </a:lnTo>
                    <a:lnTo>
                      <a:pt x="1972" y="685"/>
                    </a:lnTo>
                    <a:lnTo>
                      <a:pt x="2043" y="710"/>
                    </a:lnTo>
                    <a:lnTo>
                      <a:pt x="2113" y="742"/>
                    </a:lnTo>
                    <a:lnTo>
                      <a:pt x="2180" y="778"/>
                    </a:lnTo>
                    <a:lnTo>
                      <a:pt x="2243" y="818"/>
                    </a:lnTo>
                    <a:lnTo>
                      <a:pt x="2304" y="863"/>
                    </a:lnTo>
                    <a:lnTo>
                      <a:pt x="2360" y="912"/>
                    </a:lnTo>
                    <a:lnTo>
                      <a:pt x="2413" y="965"/>
                    </a:lnTo>
                    <a:lnTo>
                      <a:pt x="2462" y="1021"/>
                    </a:lnTo>
                    <a:lnTo>
                      <a:pt x="2507" y="1082"/>
                    </a:lnTo>
                    <a:lnTo>
                      <a:pt x="2547" y="1145"/>
                    </a:lnTo>
                    <a:lnTo>
                      <a:pt x="2583" y="1212"/>
                    </a:lnTo>
                    <a:lnTo>
                      <a:pt x="2615" y="1282"/>
                    </a:lnTo>
                    <a:lnTo>
                      <a:pt x="2640" y="1353"/>
                    </a:lnTo>
                    <a:lnTo>
                      <a:pt x="2660" y="1428"/>
                    </a:lnTo>
                    <a:lnTo>
                      <a:pt x="2675" y="1505"/>
                    </a:lnTo>
                    <a:lnTo>
                      <a:pt x="2684" y="1582"/>
                    </a:lnTo>
                    <a:lnTo>
                      <a:pt x="2687" y="1663"/>
                    </a:lnTo>
                    <a:lnTo>
                      <a:pt x="1748" y="1663"/>
                    </a:lnTo>
                    <a:lnTo>
                      <a:pt x="2571" y="2137"/>
                    </a:lnTo>
                    <a:lnTo>
                      <a:pt x="2600" y="2076"/>
                    </a:lnTo>
                    <a:lnTo>
                      <a:pt x="2627" y="2011"/>
                    </a:lnTo>
                    <a:lnTo>
                      <a:pt x="2648" y="1946"/>
                    </a:lnTo>
                    <a:lnTo>
                      <a:pt x="2665" y="1877"/>
                    </a:lnTo>
                    <a:lnTo>
                      <a:pt x="2677" y="1807"/>
                    </a:lnTo>
                    <a:lnTo>
                      <a:pt x="2685" y="1736"/>
                    </a:lnTo>
                    <a:lnTo>
                      <a:pt x="2687" y="1663"/>
                    </a:lnTo>
                    <a:lnTo>
                      <a:pt x="2746" y="1663"/>
                    </a:lnTo>
                    <a:lnTo>
                      <a:pt x="2743" y="1740"/>
                    </a:lnTo>
                    <a:lnTo>
                      <a:pt x="2735" y="1815"/>
                    </a:lnTo>
                    <a:lnTo>
                      <a:pt x="2722" y="1890"/>
                    </a:lnTo>
                    <a:lnTo>
                      <a:pt x="2703" y="1963"/>
                    </a:lnTo>
                    <a:lnTo>
                      <a:pt x="2681" y="2033"/>
                    </a:lnTo>
                    <a:lnTo>
                      <a:pt x="2653" y="2101"/>
                    </a:lnTo>
                    <a:lnTo>
                      <a:pt x="2622" y="2167"/>
                    </a:lnTo>
                    <a:lnTo>
                      <a:pt x="3045" y="2412"/>
                    </a:lnTo>
                    <a:lnTo>
                      <a:pt x="3089" y="2327"/>
                    </a:lnTo>
                    <a:lnTo>
                      <a:pt x="3126" y="2239"/>
                    </a:lnTo>
                    <a:lnTo>
                      <a:pt x="3158" y="2148"/>
                    </a:lnTo>
                    <a:lnTo>
                      <a:pt x="3186" y="2056"/>
                    </a:lnTo>
                    <a:lnTo>
                      <a:pt x="3207" y="1960"/>
                    </a:lnTo>
                    <a:lnTo>
                      <a:pt x="3223" y="1863"/>
                    </a:lnTo>
                    <a:lnTo>
                      <a:pt x="3232" y="1764"/>
                    </a:lnTo>
                    <a:lnTo>
                      <a:pt x="3235" y="1663"/>
                    </a:lnTo>
                    <a:lnTo>
                      <a:pt x="3325" y="1663"/>
                    </a:lnTo>
                    <a:lnTo>
                      <a:pt x="3322" y="1764"/>
                    </a:lnTo>
                    <a:lnTo>
                      <a:pt x="3313" y="1864"/>
                    </a:lnTo>
                    <a:lnTo>
                      <a:pt x="3298" y="1962"/>
                    </a:lnTo>
                    <a:lnTo>
                      <a:pt x="3278" y="2058"/>
                    </a:lnTo>
                    <a:lnTo>
                      <a:pt x="3251" y="2151"/>
                    </a:lnTo>
                    <a:lnTo>
                      <a:pt x="3221" y="2242"/>
                    </a:lnTo>
                    <a:lnTo>
                      <a:pt x="3185" y="2332"/>
                    </a:lnTo>
                    <a:lnTo>
                      <a:pt x="3143" y="2418"/>
                    </a:lnTo>
                    <a:lnTo>
                      <a:pt x="3098" y="2502"/>
                    </a:lnTo>
                    <a:lnTo>
                      <a:pt x="3047" y="2582"/>
                    </a:lnTo>
                    <a:lnTo>
                      <a:pt x="2993" y="2660"/>
                    </a:lnTo>
                    <a:lnTo>
                      <a:pt x="2933" y="2734"/>
                    </a:lnTo>
                    <a:lnTo>
                      <a:pt x="2871" y="2804"/>
                    </a:lnTo>
                    <a:lnTo>
                      <a:pt x="2804" y="2871"/>
                    </a:lnTo>
                    <a:lnTo>
                      <a:pt x="2734" y="2934"/>
                    </a:lnTo>
                    <a:lnTo>
                      <a:pt x="2659" y="2993"/>
                    </a:lnTo>
                    <a:lnTo>
                      <a:pt x="2582" y="3048"/>
                    </a:lnTo>
                    <a:lnTo>
                      <a:pt x="2502" y="3098"/>
                    </a:lnTo>
                    <a:lnTo>
                      <a:pt x="2418" y="3143"/>
                    </a:lnTo>
                    <a:lnTo>
                      <a:pt x="2331" y="3185"/>
                    </a:lnTo>
                    <a:lnTo>
                      <a:pt x="2242" y="3221"/>
                    </a:lnTo>
                    <a:lnTo>
                      <a:pt x="2150" y="3252"/>
                    </a:lnTo>
                    <a:lnTo>
                      <a:pt x="2058" y="3278"/>
                    </a:lnTo>
                    <a:lnTo>
                      <a:pt x="1961" y="3298"/>
                    </a:lnTo>
                    <a:lnTo>
                      <a:pt x="1863" y="3313"/>
                    </a:lnTo>
                    <a:lnTo>
                      <a:pt x="1764" y="3322"/>
                    </a:lnTo>
                    <a:lnTo>
                      <a:pt x="1662" y="3325"/>
                    </a:lnTo>
                    <a:lnTo>
                      <a:pt x="1561" y="3322"/>
                    </a:lnTo>
                    <a:lnTo>
                      <a:pt x="1461" y="3313"/>
                    </a:lnTo>
                    <a:lnTo>
                      <a:pt x="1363" y="3298"/>
                    </a:lnTo>
                    <a:lnTo>
                      <a:pt x="1267" y="3278"/>
                    </a:lnTo>
                    <a:lnTo>
                      <a:pt x="1174" y="3252"/>
                    </a:lnTo>
                    <a:lnTo>
                      <a:pt x="1083" y="3221"/>
                    </a:lnTo>
                    <a:lnTo>
                      <a:pt x="993" y="3185"/>
                    </a:lnTo>
                    <a:lnTo>
                      <a:pt x="907" y="3143"/>
                    </a:lnTo>
                    <a:lnTo>
                      <a:pt x="823" y="3098"/>
                    </a:lnTo>
                    <a:lnTo>
                      <a:pt x="743" y="3048"/>
                    </a:lnTo>
                    <a:lnTo>
                      <a:pt x="665" y="2993"/>
                    </a:lnTo>
                    <a:lnTo>
                      <a:pt x="591" y="2934"/>
                    </a:lnTo>
                    <a:lnTo>
                      <a:pt x="521" y="2871"/>
                    </a:lnTo>
                    <a:lnTo>
                      <a:pt x="454" y="2804"/>
                    </a:lnTo>
                    <a:lnTo>
                      <a:pt x="391" y="2734"/>
                    </a:lnTo>
                    <a:lnTo>
                      <a:pt x="332" y="2660"/>
                    </a:lnTo>
                    <a:lnTo>
                      <a:pt x="278" y="2582"/>
                    </a:lnTo>
                    <a:lnTo>
                      <a:pt x="227" y="2502"/>
                    </a:lnTo>
                    <a:lnTo>
                      <a:pt x="182" y="2418"/>
                    </a:lnTo>
                    <a:lnTo>
                      <a:pt x="140" y="2332"/>
                    </a:lnTo>
                    <a:lnTo>
                      <a:pt x="104" y="2242"/>
                    </a:lnTo>
                    <a:lnTo>
                      <a:pt x="73" y="2151"/>
                    </a:lnTo>
                    <a:lnTo>
                      <a:pt x="47" y="2058"/>
                    </a:lnTo>
                    <a:lnTo>
                      <a:pt x="27" y="1962"/>
                    </a:lnTo>
                    <a:lnTo>
                      <a:pt x="12" y="1864"/>
                    </a:lnTo>
                    <a:lnTo>
                      <a:pt x="3" y="1764"/>
                    </a:lnTo>
                    <a:lnTo>
                      <a:pt x="0" y="1663"/>
                    </a:lnTo>
                    <a:lnTo>
                      <a:pt x="3" y="1561"/>
                    </a:lnTo>
                    <a:lnTo>
                      <a:pt x="12" y="1462"/>
                    </a:lnTo>
                    <a:lnTo>
                      <a:pt x="26" y="1364"/>
                    </a:lnTo>
                    <a:lnTo>
                      <a:pt x="47" y="1268"/>
                    </a:lnTo>
                    <a:lnTo>
                      <a:pt x="73" y="1175"/>
                    </a:lnTo>
                    <a:lnTo>
                      <a:pt x="104" y="1084"/>
                    </a:lnTo>
                    <a:lnTo>
                      <a:pt x="140" y="994"/>
                    </a:lnTo>
                    <a:lnTo>
                      <a:pt x="181" y="908"/>
                    </a:lnTo>
                    <a:lnTo>
                      <a:pt x="226" y="824"/>
                    </a:lnTo>
                    <a:lnTo>
                      <a:pt x="276" y="744"/>
                    </a:lnTo>
                    <a:lnTo>
                      <a:pt x="331" y="667"/>
                    </a:lnTo>
                    <a:lnTo>
                      <a:pt x="390" y="592"/>
                    </a:lnTo>
                    <a:lnTo>
                      <a:pt x="453" y="523"/>
                    </a:lnTo>
                    <a:lnTo>
                      <a:pt x="520" y="455"/>
                    </a:lnTo>
                    <a:lnTo>
                      <a:pt x="590" y="393"/>
                    </a:lnTo>
                    <a:lnTo>
                      <a:pt x="664" y="334"/>
                    </a:lnTo>
                    <a:lnTo>
                      <a:pt x="741" y="279"/>
                    </a:lnTo>
                    <a:lnTo>
                      <a:pt x="821" y="228"/>
                    </a:lnTo>
                    <a:lnTo>
                      <a:pt x="905" y="183"/>
                    </a:lnTo>
                    <a:lnTo>
                      <a:pt x="991" y="141"/>
                    </a:lnTo>
                    <a:lnTo>
                      <a:pt x="1080" y="105"/>
                    </a:lnTo>
                    <a:lnTo>
                      <a:pt x="1172" y="74"/>
                    </a:lnTo>
                    <a:lnTo>
                      <a:pt x="1264" y="48"/>
                    </a:lnTo>
                    <a:lnTo>
                      <a:pt x="1360" y="27"/>
                    </a:lnTo>
                    <a:lnTo>
                      <a:pt x="1458" y="13"/>
                    </a:lnTo>
                    <a:lnTo>
                      <a:pt x="1558" y="4"/>
                    </a:lnTo>
                    <a:lnTo>
                      <a:pt x="1659"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noAutofit/>
              </a:bodyPr>
              <a:lstStyle/>
              <a:p>
                <a:pPr algn="ctr"/>
                <a:endParaRPr lang="ja-JP" altLang="en-US" sz="1450">
                  <a:solidFill>
                    <a:srgbClr val="FF0000"/>
                  </a:solidFill>
                  <a:latin typeface="Arial" pitchFamily="34" charset="0"/>
                  <a:ea typeface="ＭＳ Ｐゴシック" pitchFamily="50" charset="-128"/>
                  <a:cs typeface="Arial" pitchFamily="34" charset="0"/>
                </a:endParaRPr>
              </a:p>
            </p:txBody>
          </p:sp>
          <p:sp>
            <p:nvSpPr>
              <p:cNvPr id="64" name="Freeform 14"/>
              <p:cNvSpPr>
                <a:spLocks/>
              </p:cNvSpPr>
              <p:nvPr/>
            </p:nvSpPr>
            <p:spPr bwMode="auto">
              <a:xfrm>
                <a:off x="4269" y="3457"/>
                <a:ext cx="158" cy="158"/>
              </a:xfrm>
              <a:custGeom>
                <a:avLst/>
                <a:gdLst>
                  <a:gd name="T0" fmla="*/ 79 w 158"/>
                  <a:gd name="T1" fmla="*/ 0 h 158"/>
                  <a:gd name="T2" fmla="*/ 100 w 158"/>
                  <a:gd name="T3" fmla="*/ 3 h 158"/>
                  <a:gd name="T4" fmla="*/ 119 w 158"/>
                  <a:gd name="T5" fmla="*/ 11 h 158"/>
                  <a:gd name="T6" fmla="*/ 135 w 158"/>
                  <a:gd name="T7" fmla="*/ 23 h 158"/>
                  <a:gd name="T8" fmla="*/ 147 w 158"/>
                  <a:gd name="T9" fmla="*/ 39 h 158"/>
                  <a:gd name="T10" fmla="*/ 155 w 158"/>
                  <a:gd name="T11" fmla="*/ 58 h 158"/>
                  <a:gd name="T12" fmla="*/ 158 w 158"/>
                  <a:gd name="T13" fmla="*/ 78 h 158"/>
                  <a:gd name="T14" fmla="*/ 155 w 158"/>
                  <a:gd name="T15" fmla="*/ 100 h 158"/>
                  <a:gd name="T16" fmla="*/ 147 w 158"/>
                  <a:gd name="T17" fmla="*/ 119 h 158"/>
                  <a:gd name="T18" fmla="*/ 135 w 158"/>
                  <a:gd name="T19" fmla="*/ 135 h 158"/>
                  <a:gd name="T20" fmla="*/ 119 w 158"/>
                  <a:gd name="T21" fmla="*/ 147 h 158"/>
                  <a:gd name="T22" fmla="*/ 100 w 158"/>
                  <a:gd name="T23" fmla="*/ 155 h 158"/>
                  <a:gd name="T24" fmla="*/ 79 w 158"/>
                  <a:gd name="T25" fmla="*/ 158 h 158"/>
                  <a:gd name="T26" fmla="*/ 58 w 158"/>
                  <a:gd name="T27" fmla="*/ 155 h 158"/>
                  <a:gd name="T28" fmla="*/ 39 w 158"/>
                  <a:gd name="T29" fmla="*/ 147 h 158"/>
                  <a:gd name="T30" fmla="*/ 23 w 158"/>
                  <a:gd name="T31" fmla="*/ 135 h 158"/>
                  <a:gd name="T32" fmla="*/ 11 w 158"/>
                  <a:gd name="T33" fmla="*/ 119 h 158"/>
                  <a:gd name="T34" fmla="*/ 3 w 158"/>
                  <a:gd name="T35" fmla="*/ 100 h 158"/>
                  <a:gd name="T36" fmla="*/ 0 w 158"/>
                  <a:gd name="T37" fmla="*/ 78 h 158"/>
                  <a:gd name="T38" fmla="*/ 3 w 158"/>
                  <a:gd name="T39" fmla="*/ 58 h 158"/>
                  <a:gd name="T40" fmla="*/ 11 w 158"/>
                  <a:gd name="T41" fmla="*/ 39 h 158"/>
                  <a:gd name="T42" fmla="*/ 23 w 158"/>
                  <a:gd name="T43" fmla="*/ 23 h 158"/>
                  <a:gd name="T44" fmla="*/ 39 w 158"/>
                  <a:gd name="T45" fmla="*/ 11 h 158"/>
                  <a:gd name="T46" fmla="*/ 58 w 158"/>
                  <a:gd name="T47" fmla="*/ 3 h 158"/>
                  <a:gd name="T48" fmla="*/ 79 w 158"/>
                  <a:gd name="T4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8" h="158">
                    <a:moveTo>
                      <a:pt x="79" y="0"/>
                    </a:moveTo>
                    <a:lnTo>
                      <a:pt x="100" y="3"/>
                    </a:lnTo>
                    <a:lnTo>
                      <a:pt x="119" y="11"/>
                    </a:lnTo>
                    <a:lnTo>
                      <a:pt x="135" y="23"/>
                    </a:lnTo>
                    <a:lnTo>
                      <a:pt x="147" y="39"/>
                    </a:lnTo>
                    <a:lnTo>
                      <a:pt x="155" y="58"/>
                    </a:lnTo>
                    <a:lnTo>
                      <a:pt x="158" y="78"/>
                    </a:lnTo>
                    <a:lnTo>
                      <a:pt x="155" y="100"/>
                    </a:lnTo>
                    <a:lnTo>
                      <a:pt x="147" y="119"/>
                    </a:lnTo>
                    <a:lnTo>
                      <a:pt x="135" y="135"/>
                    </a:lnTo>
                    <a:lnTo>
                      <a:pt x="119" y="147"/>
                    </a:lnTo>
                    <a:lnTo>
                      <a:pt x="100" y="155"/>
                    </a:lnTo>
                    <a:lnTo>
                      <a:pt x="79" y="158"/>
                    </a:lnTo>
                    <a:lnTo>
                      <a:pt x="58" y="155"/>
                    </a:lnTo>
                    <a:lnTo>
                      <a:pt x="39" y="147"/>
                    </a:lnTo>
                    <a:lnTo>
                      <a:pt x="23" y="135"/>
                    </a:lnTo>
                    <a:lnTo>
                      <a:pt x="11" y="119"/>
                    </a:lnTo>
                    <a:lnTo>
                      <a:pt x="3" y="100"/>
                    </a:lnTo>
                    <a:lnTo>
                      <a:pt x="0" y="78"/>
                    </a:lnTo>
                    <a:lnTo>
                      <a:pt x="3" y="58"/>
                    </a:lnTo>
                    <a:lnTo>
                      <a:pt x="11" y="39"/>
                    </a:lnTo>
                    <a:lnTo>
                      <a:pt x="23" y="23"/>
                    </a:lnTo>
                    <a:lnTo>
                      <a:pt x="39" y="11"/>
                    </a:lnTo>
                    <a:lnTo>
                      <a:pt x="58" y="3"/>
                    </a:lnTo>
                    <a:lnTo>
                      <a:pt x="79"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noAutofit/>
              </a:bodyPr>
              <a:lstStyle/>
              <a:p>
                <a:pPr algn="ctr"/>
                <a:endParaRPr lang="ja-JP" altLang="en-US" sz="1450">
                  <a:solidFill>
                    <a:srgbClr val="FF0000"/>
                  </a:solidFill>
                  <a:latin typeface="Arial" pitchFamily="34" charset="0"/>
                  <a:ea typeface="ＭＳ Ｐゴシック" pitchFamily="50" charset="-128"/>
                  <a:cs typeface="Arial" pitchFamily="34" charset="0"/>
                </a:endParaRPr>
              </a:p>
            </p:txBody>
          </p:sp>
        </p:grpSp>
        <p:grpSp>
          <p:nvGrpSpPr>
            <p:cNvPr id="59" name="図形グループ 58"/>
            <p:cNvGrpSpPr/>
            <p:nvPr/>
          </p:nvGrpSpPr>
          <p:grpSpPr>
            <a:xfrm>
              <a:off x="2280985" y="998592"/>
              <a:ext cx="1167047" cy="1167667"/>
              <a:chOff x="6527188" y="1873634"/>
              <a:chExt cx="1167047" cy="1167667"/>
            </a:xfrm>
          </p:grpSpPr>
          <p:sp>
            <p:nvSpPr>
              <p:cNvPr id="60" name="Oval 190"/>
              <p:cNvSpPr/>
              <p:nvPr/>
            </p:nvSpPr>
            <p:spPr>
              <a:xfrm>
                <a:off x="6597083" y="1929762"/>
                <a:ext cx="1044348" cy="1044348"/>
              </a:xfrm>
              <a:prstGeom prst="ellipse">
                <a:avLst/>
              </a:prstGeom>
              <a:blipFill dpi="0" rotWithShape="1">
                <a:blip r:embed="rId3" cstate="screen">
                  <a:alphaModFix amt="15000"/>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61" name="ドーナツ 60"/>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spTree>
    <p:extLst>
      <p:ext uri="{BB962C8B-B14F-4D97-AF65-F5344CB8AC3E}">
        <p14:creationId xmlns:p14="http://schemas.microsoft.com/office/powerpoint/2010/main" val="40290314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479933" y="1494266"/>
            <a:ext cx="4303321" cy="2936616"/>
          </a:xfrm>
        </p:spPr>
        <p:txBody>
          <a:bodyPr/>
          <a:lstStyle/>
          <a:p>
            <a:r>
              <a:rPr lang="ja-JP" altLang="en-US" dirty="0" smtClean="0"/>
              <a:t>実行された</a:t>
            </a:r>
            <a:r>
              <a:rPr lang="en-US" altLang="ja-JP" dirty="0" smtClean="0"/>
              <a:t>EXE</a:t>
            </a:r>
            <a:r>
              <a:rPr lang="ja-JP" altLang="en-US" dirty="0" smtClean="0"/>
              <a:t>ファイルのパス</a:t>
            </a:r>
            <a:r>
              <a:rPr lang="ja-JP" altLang="en-US" dirty="0" smtClean="0"/>
              <a:t>や</a:t>
            </a:r>
            <a:r>
              <a:rPr lang="en-US" altLang="ja-JP" smtClean="0"/>
              <a:t/>
            </a:r>
            <a:br>
              <a:rPr lang="en-US" altLang="ja-JP" smtClean="0"/>
            </a:br>
            <a:r>
              <a:rPr lang="ja-JP" altLang="en-US" dirty="0" smtClean="0"/>
              <a:t>オプション</a:t>
            </a:r>
            <a:r>
              <a:rPr lang="ja-JP" altLang="en-US" dirty="0" smtClean="0"/>
              <a:t>情報をキャプチャすることで、インシデントレスポンス時の解析速度を高めます</a:t>
            </a:r>
            <a:endParaRPr lang="en-US" dirty="0"/>
          </a:p>
        </p:txBody>
      </p:sp>
      <p:sp>
        <p:nvSpPr>
          <p:cNvPr id="4" name="Title 3"/>
          <p:cNvSpPr>
            <a:spLocks noGrp="1"/>
          </p:cNvSpPr>
          <p:nvPr>
            <p:ph type="title"/>
          </p:nvPr>
        </p:nvSpPr>
        <p:spPr/>
        <p:txBody>
          <a:bodyPr/>
          <a:lstStyle/>
          <a:p>
            <a:r>
              <a:rPr lang="ja-JP" altLang="en-US" dirty="0" smtClean="0"/>
              <a:t>コマンドライン キャプチャ</a:t>
            </a:r>
            <a:endParaRPr lang="en-US" dirty="0"/>
          </a:p>
        </p:txBody>
      </p:sp>
      <p:sp>
        <p:nvSpPr>
          <p:cNvPr id="21" name="Freeform 45"/>
          <p:cNvSpPr>
            <a:spLocks noEditPoints="1"/>
          </p:cNvSpPr>
          <p:nvPr/>
        </p:nvSpPr>
        <p:spPr bwMode="auto">
          <a:xfrm>
            <a:off x="721500" y="1927369"/>
            <a:ext cx="3758433" cy="2224434"/>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9" tIns="34295" rIns="68589" bIns="34295" numCol="1" anchor="t" anchorCtr="0" compatLnSpc="1">
            <a:prstTxWarp prst="textNoShape">
              <a:avLst/>
            </a:prstTxWarp>
          </a:bodyPr>
          <a:lstStyle/>
          <a:p>
            <a:pPr>
              <a:defRPr/>
            </a:pPr>
            <a:endParaRPr lang="ja-JP" altLang="en-US" kern="0">
              <a:solidFill>
                <a:srgbClr val="0096D6"/>
              </a:solidFill>
              <a:latin typeface="Arial" pitchFamily="34" charset="0"/>
              <a:ea typeface="ＭＳ Ｐゴシック" pitchFamily="50" charset="-128"/>
              <a:cs typeface="Arial" pitchFamily="34" charset="0"/>
            </a:endParaRPr>
          </a:p>
        </p:txBody>
      </p:sp>
      <p:pic>
        <p:nvPicPr>
          <p:cNvPr id="55" name="図 54"/>
          <p:cNvPicPr>
            <a:picLocks noChangeAspect="1"/>
          </p:cNvPicPr>
          <p:nvPr/>
        </p:nvPicPr>
        <p:blipFill>
          <a:blip r:embed="rId2"/>
          <a:stretch>
            <a:fillRect/>
          </a:stretch>
        </p:blipFill>
        <p:spPr>
          <a:xfrm>
            <a:off x="8030644" y="87139"/>
            <a:ext cx="980665" cy="1324595"/>
          </a:xfrm>
          <a:prstGeom prst="rect">
            <a:avLst/>
          </a:prstGeom>
        </p:spPr>
      </p:pic>
      <p:sp>
        <p:nvSpPr>
          <p:cNvPr id="56" name="正方形/長方形 55"/>
          <p:cNvSpPr/>
          <p:nvPr/>
        </p:nvSpPr>
        <p:spPr>
          <a:xfrm>
            <a:off x="8026157" y="528784"/>
            <a:ext cx="436462" cy="44130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57" name="図形グループ 56"/>
          <p:cNvGrpSpPr/>
          <p:nvPr/>
        </p:nvGrpSpPr>
        <p:grpSpPr>
          <a:xfrm>
            <a:off x="6732000" y="180000"/>
            <a:ext cx="1167047" cy="1167667"/>
            <a:chOff x="810106" y="2228497"/>
            <a:chExt cx="1167047" cy="1167667"/>
          </a:xfrm>
        </p:grpSpPr>
        <p:grpSp>
          <p:nvGrpSpPr>
            <p:cNvPr id="58" name="図形グループ 57"/>
            <p:cNvGrpSpPr/>
            <p:nvPr/>
          </p:nvGrpSpPr>
          <p:grpSpPr>
            <a:xfrm>
              <a:off x="989119" y="2603600"/>
              <a:ext cx="867545" cy="534389"/>
              <a:chOff x="887390" y="3225539"/>
              <a:chExt cx="867545" cy="534389"/>
            </a:xfrm>
          </p:grpSpPr>
          <p:sp>
            <p:nvSpPr>
              <p:cNvPr id="62" name="フローチャート: 書類 61"/>
              <p:cNvSpPr/>
              <p:nvPr/>
            </p:nvSpPr>
            <p:spPr>
              <a:xfrm>
                <a:off x="941301" y="3225539"/>
                <a:ext cx="759725" cy="534389"/>
              </a:xfrm>
              <a:prstGeom prst="flowChartDocument">
                <a:avLst/>
              </a:prstGeom>
              <a:solidFill>
                <a:schemeClr val="accent4"/>
              </a:solid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3" name="テキスト ボックス 62"/>
              <p:cNvSpPr txBox="1"/>
              <p:nvPr/>
            </p:nvSpPr>
            <p:spPr>
              <a:xfrm>
                <a:off x="887390" y="3265058"/>
                <a:ext cx="867545" cy="415498"/>
              </a:xfrm>
              <a:prstGeom prst="rect">
                <a:avLst/>
              </a:prstGeom>
              <a:noFill/>
            </p:spPr>
            <p:txBody>
              <a:bodyPr wrap="none" rtlCol="0">
                <a:spAutoFit/>
              </a:bodyPr>
              <a:lstStyle/>
              <a:p>
                <a:r>
                  <a:rPr kumimoji="1" lang="en-US" altLang="ja-JP" sz="1050" b="1" dirty="0" err="1" smtClean="0">
                    <a:solidFill>
                      <a:schemeClr val="bg1"/>
                    </a:solidFill>
                  </a:rPr>
                  <a:t>abc.exe</a:t>
                </a:r>
                <a:r>
                  <a:rPr kumimoji="1" lang="en-US" altLang="ja-JP" sz="1050" b="1" dirty="0" smtClean="0">
                    <a:solidFill>
                      <a:schemeClr val="bg1"/>
                    </a:solidFill>
                  </a:rPr>
                  <a:t> –x</a:t>
                </a:r>
              </a:p>
              <a:p>
                <a:r>
                  <a:rPr kumimoji="1" lang="en-US" altLang="ja-JP" sz="1050" b="1" dirty="0" smtClean="0">
                    <a:solidFill>
                      <a:schemeClr val="bg1"/>
                    </a:solidFill>
                  </a:rPr>
                  <a:t>C:\system</a:t>
                </a:r>
                <a:endParaRPr kumimoji="1" lang="ja-JP" altLang="en-US" sz="1050" b="1" dirty="0">
                  <a:solidFill>
                    <a:schemeClr val="bg1"/>
                  </a:solidFill>
                </a:endParaRPr>
              </a:p>
            </p:txBody>
          </p:sp>
        </p:grpSp>
        <p:grpSp>
          <p:nvGrpSpPr>
            <p:cNvPr id="59" name="図形グループ 58"/>
            <p:cNvGrpSpPr/>
            <p:nvPr/>
          </p:nvGrpSpPr>
          <p:grpSpPr>
            <a:xfrm>
              <a:off x="810106" y="2228497"/>
              <a:ext cx="1167047" cy="1167667"/>
              <a:chOff x="6527188" y="1873634"/>
              <a:chExt cx="1167047" cy="1167667"/>
            </a:xfrm>
          </p:grpSpPr>
          <p:sp>
            <p:nvSpPr>
              <p:cNvPr id="60" name="Oval 190"/>
              <p:cNvSpPr/>
              <p:nvPr/>
            </p:nvSpPr>
            <p:spPr>
              <a:xfrm>
                <a:off x="6597083" y="1929762"/>
                <a:ext cx="1044348" cy="1044348"/>
              </a:xfrm>
              <a:prstGeom prst="ellipse">
                <a:avLst/>
              </a:prstGeom>
              <a:blipFill dpi="0" rotWithShape="1">
                <a:blip r:embed="rId3" cstate="screen">
                  <a:alphaModFix amt="15000"/>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61" name="ドーナツ 60"/>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11" y="2751075"/>
            <a:ext cx="4971579" cy="521608"/>
          </a:xfrm>
          <a:prstGeom prst="rect">
            <a:avLst/>
          </a:prstGeom>
        </p:spPr>
      </p:pic>
      <p:grpSp>
        <p:nvGrpSpPr>
          <p:cNvPr id="11" name="図形グループ 10"/>
          <p:cNvGrpSpPr/>
          <p:nvPr/>
        </p:nvGrpSpPr>
        <p:grpSpPr>
          <a:xfrm>
            <a:off x="1967686" y="1327324"/>
            <a:ext cx="1266059" cy="1288621"/>
            <a:chOff x="4528254" y="2723081"/>
            <a:chExt cx="1266059" cy="1288621"/>
          </a:xfrm>
        </p:grpSpPr>
        <p:grpSp>
          <p:nvGrpSpPr>
            <p:cNvPr id="10" name="図形グループ 9"/>
            <p:cNvGrpSpPr/>
            <p:nvPr/>
          </p:nvGrpSpPr>
          <p:grpSpPr>
            <a:xfrm>
              <a:off x="4587813" y="2723081"/>
              <a:ext cx="1206500" cy="1288621"/>
              <a:chOff x="4630565" y="2622626"/>
              <a:chExt cx="1206500" cy="1288621"/>
            </a:xfrm>
          </p:grpSpPr>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0565" y="2622626"/>
                <a:ext cx="1206500" cy="1231900"/>
              </a:xfrm>
              <a:prstGeom prst="rect">
                <a:avLst/>
              </a:prstGeom>
            </p:spPr>
          </p:pic>
          <p:sp>
            <p:nvSpPr>
              <p:cNvPr id="9" name="月 8"/>
              <p:cNvSpPr/>
              <p:nvPr/>
            </p:nvSpPr>
            <p:spPr>
              <a:xfrm rot="16471780">
                <a:off x="4924663" y="3470634"/>
                <a:ext cx="173461" cy="707766"/>
              </a:xfrm>
              <a:prstGeom prst="moon">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sp>
          <p:nvSpPr>
            <p:cNvPr id="64" name="月 63"/>
            <p:cNvSpPr/>
            <p:nvPr/>
          </p:nvSpPr>
          <p:spPr>
            <a:xfrm>
              <a:off x="4528254" y="3208055"/>
              <a:ext cx="173461" cy="707766"/>
            </a:xfrm>
            <a:prstGeom prst="moon">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grpSp>
        <p:nvGrpSpPr>
          <p:cNvPr id="2" name="図形グループ 1"/>
          <p:cNvGrpSpPr/>
          <p:nvPr/>
        </p:nvGrpSpPr>
        <p:grpSpPr>
          <a:xfrm>
            <a:off x="5440200" y="2739088"/>
            <a:ext cx="3049447" cy="2145163"/>
            <a:chOff x="283963" y="1166346"/>
            <a:chExt cx="4649312" cy="3270604"/>
          </a:xfrm>
        </p:grpSpPr>
        <p:pic>
          <p:nvPicPr>
            <p:cNvPr id="20" name="Picture 7" descr="cap3.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963" y="1166346"/>
              <a:ext cx="4586884" cy="3270604"/>
            </a:xfrm>
            <a:prstGeom prst="rect">
              <a:avLst/>
            </a:prstGeom>
          </p:spPr>
        </p:pic>
        <p:pic>
          <p:nvPicPr>
            <p:cNvPr id="22" name="Picture 29" descr="cap2.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8707" y="1759202"/>
              <a:ext cx="2414568" cy="1969162"/>
            </a:xfrm>
            <a:prstGeom prst="rect">
              <a:avLst/>
            </a:prstGeom>
          </p:spPr>
        </p:pic>
        <p:sp>
          <p:nvSpPr>
            <p:cNvPr id="23" name="Oval 31"/>
            <p:cNvSpPr/>
            <p:nvPr/>
          </p:nvSpPr>
          <p:spPr>
            <a:xfrm>
              <a:off x="1695889" y="1396317"/>
              <a:ext cx="733571" cy="362885"/>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a:ea typeface="ＭＳ Ｐゴシック"/>
                <a:cs typeface="ＭＳ Ｐゴシック"/>
              </a:endParaRPr>
            </a:p>
          </p:txBody>
        </p:sp>
        <p:sp>
          <p:nvSpPr>
            <p:cNvPr id="24" name="Rectangle 32"/>
            <p:cNvSpPr/>
            <p:nvPr/>
          </p:nvSpPr>
          <p:spPr>
            <a:xfrm>
              <a:off x="2518707" y="1759202"/>
              <a:ext cx="2414568" cy="1969162"/>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a:ea typeface="ＭＳ Ｐゴシック"/>
                <a:cs typeface="ＭＳ Ｐゴシック"/>
              </a:endParaRPr>
            </a:p>
          </p:txBody>
        </p:sp>
      </p:grpSp>
    </p:spTree>
    <p:extLst>
      <p:ext uri="{BB962C8B-B14F-4D97-AF65-F5344CB8AC3E}">
        <p14:creationId xmlns:p14="http://schemas.microsoft.com/office/powerpoint/2010/main" val="239315982"/>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4403913" y="1853379"/>
            <a:ext cx="4874558" cy="2577502"/>
          </a:xfrm>
        </p:spPr>
        <p:txBody>
          <a:bodyPr/>
          <a:lstStyle/>
          <a:p>
            <a:r>
              <a:rPr lang="ja-JP" altLang="en-US" dirty="0" smtClean="0"/>
              <a:t>フル カスタマイズ</a:t>
            </a:r>
            <a:r>
              <a:rPr lang="ja-JP" altLang="en-US" dirty="0"/>
              <a:t>可能な、</a:t>
            </a:r>
            <a:r>
              <a:rPr lang="en-US" altLang="ja-JP" dirty="0" err="1"/>
              <a:t>IoC</a:t>
            </a:r>
            <a:r>
              <a:rPr lang="ja-JP" altLang="en-US" dirty="0"/>
              <a:t>シグニチャにより、様々な</a:t>
            </a:r>
            <a:r>
              <a:rPr lang="en-US" altLang="ja-JP" dirty="0"/>
              <a:t>OS</a:t>
            </a:r>
            <a:r>
              <a:rPr lang="ja-JP" altLang="en-US" dirty="0"/>
              <a:t>の状態を検査する事</a:t>
            </a:r>
            <a:r>
              <a:rPr lang="ja-JP" altLang="en-US" dirty="0" smtClean="0"/>
              <a:t>でフォレンジック</a:t>
            </a:r>
            <a:r>
              <a:rPr lang="ja-JP" altLang="en-US" dirty="0"/>
              <a:t>を行う</a:t>
            </a:r>
            <a:endParaRPr lang="en-US" altLang="ja-JP" dirty="0"/>
          </a:p>
          <a:p>
            <a:r>
              <a:rPr lang="en-US" altLang="ja-JP" dirty="0" smtClean="0"/>
              <a:t>Open</a:t>
            </a:r>
            <a:r>
              <a:rPr lang="ja-JP" altLang="en-US" dirty="0" smtClean="0"/>
              <a:t> </a:t>
            </a:r>
            <a:r>
              <a:rPr lang="en-US" altLang="ja-JP" dirty="0" err="1" smtClean="0"/>
              <a:t>IoC</a:t>
            </a:r>
            <a:r>
              <a:rPr lang="ja-JP" altLang="en-US" dirty="0" smtClean="0"/>
              <a:t>ベースの</a:t>
            </a:r>
            <a:r>
              <a:rPr lang="en-US" altLang="ja-JP" dirty="0" smtClean="0"/>
              <a:t>XML</a:t>
            </a:r>
            <a:r>
              <a:rPr lang="ja-JP" altLang="en-US" dirty="0" smtClean="0"/>
              <a:t>形式で記述されたシグニチャ</a:t>
            </a:r>
            <a:endParaRPr lang="en-US" altLang="ja-JP" dirty="0"/>
          </a:p>
          <a:p>
            <a:endParaRPr kumimoji="1" lang="ja-JP" altLang="en-US" dirty="0"/>
          </a:p>
        </p:txBody>
      </p:sp>
      <p:sp>
        <p:nvSpPr>
          <p:cNvPr id="4" name="Title 3"/>
          <p:cNvSpPr>
            <a:spLocks noGrp="1"/>
          </p:cNvSpPr>
          <p:nvPr>
            <p:ph type="title"/>
          </p:nvPr>
        </p:nvSpPr>
        <p:spPr/>
        <p:txBody>
          <a:bodyPr/>
          <a:lstStyle/>
          <a:p>
            <a:r>
              <a:rPr lang="ja-JP" altLang="en-US" dirty="0" smtClean="0"/>
              <a:t>エンドポイント </a:t>
            </a:r>
            <a:r>
              <a:rPr lang="en-US" altLang="ja-JP" dirty="0" err="1" smtClean="0"/>
              <a:t>IoC</a:t>
            </a:r>
            <a:endParaRPr lang="en-US" dirty="0"/>
          </a:p>
        </p:txBody>
      </p:sp>
      <p:pic>
        <p:nvPicPr>
          <p:cNvPr id="55" name="図 54"/>
          <p:cNvPicPr>
            <a:picLocks noChangeAspect="1"/>
          </p:cNvPicPr>
          <p:nvPr/>
        </p:nvPicPr>
        <p:blipFill>
          <a:blip r:embed="rId2"/>
          <a:stretch>
            <a:fillRect/>
          </a:stretch>
        </p:blipFill>
        <p:spPr>
          <a:xfrm>
            <a:off x="8030644" y="87139"/>
            <a:ext cx="980665" cy="1324595"/>
          </a:xfrm>
          <a:prstGeom prst="rect">
            <a:avLst/>
          </a:prstGeom>
        </p:spPr>
      </p:pic>
      <p:sp>
        <p:nvSpPr>
          <p:cNvPr id="54" name="正方形/長方形 53"/>
          <p:cNvSpPr/>
          <p:nvPr/>
        </p:nvSpPr>
        <p:spPr>
          <a:xfrm>
            <a:off x="8576898" y="528784"/>
            <a:ext cx="436462" cy="44130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56" name="図形グループ 55"/>
          <p:cNvGrpSpPr/>
          <p:nvPr/>
        </p:nvGrpSpPr>
        <p:grpSpPr>
          <a:xfrm>
            <a:off x="6732000" y="180000"/>
            <a:ext cx="1167047" cy="1167667"/>
            <a:chOff x="2303562" y="2221886"/>
            <a:chExt cx="1167047" cy="1167667"/>
          </a:xfrm>
        </p:grpSpPr>
        <p:grpSp>
          <p:nvGrpSpPr>
            <p:cNvPr id="57" name="図形グループ 56"/>
            <p:cNvGrpSpPr/>
            <p:nvPr/>
          </p:nvGrpSpPr>
          <p:grpSpPr>
            <a:xfrm>
              <a:off x="2588049" y="2583744"/>
              <a:ext cx="632023" cy="488223"/>
              <a:chOff x="3132455" y="3941273"/>
              <a:chExt cx="632023" cy="488223"/>
            </a:xfrm>
          </p:grpSpPr>
          <p:sp>
            <p:nvSpPr>
              <p:cNvPr id="61" name="フローチャート: 複数書類 60"/>
              <p:cNvSpPr/>
              <p:nvPr/>
            </p:nvSpPr>
            <p:spPr>
              <a:xfrm>
                <a:off x="3170712" y="3941273"/>
                <a:ext cx="593766" cy="488223"/>
              </a:xfrm>
              <a:prstGeom prst="flowChartMultidocument">
                <a:avLst/>
              </a:prstGeom>
              <a:solidFill>
                <a:schemeClr val="accent4"/>
              </a:solid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2" name="テキスト ボックス 61"/>
              <p:cNvSpPr txBox="1"/>
              <p:nvPr/>
            </p:nvSpPr>
            <p:spPr>
              <a:xfrm>
                <a:off x="3132455" y="3998544"/>
                <a:ext cx="556563" cy="369332"/>
              </a:xfrm>
              <a:prstGeom prst="rect">
                <a:avLst/>
              </a:prstGeom>
              <a:noFill/>
            </p:spPr>
            <p:txBody>
              <a:bodyPr wrap="none" rtlCol="0">
                <a:spAutoFit/>
              </a:bodyPr>
              <a:lstStyle/>
              <a:p>
                <a:r>
                  <a:rPr kumimoji="1" lang="en-US" altLang="ja-JP" b="1" dirty="0" err="1" smtClean="0">
                    <a:solidFill>
                      <a:schemeClr val="bg1"/>
                    </a:solidFill>
                  </a:rPr>
                  <a:t>IoC</a:t>
                </a:r>
                <a:endParaRPr kumimoji="1" lang="ja-JP" altLang="en-US" b="1" dirty="0">
                  <a:solidFill>
                    <a:schemeClr val="bg1"/>
                  </a:solidFill>
                </a:endParaRPr>
              </a:p>
            </p:txBody>
          </p:sp>
        </p:grpSp>
        <p:grpSp>
          <p:nvGrpSpPr>
            <p:cNvPr id="58" name="図形グループ 57"/>
            <p:cNvGrpSpPr/>
            <p:nvPr/>
          </p:nvGrpSpPr>
          <p:grpSpPr>
            <a:xfrm>
              <a:off x="2303562" y="2221886"/>
              <a:ext cx="1167047" cy="1167667"/>
              <a:chOff x="6527188" y="1873634"/>
              <a:chExt cx="1167047" cy="1167667"/>
            </a:xfrm>
          </p:grpSpPr>
          <p:sp>
            <p:nvSpPr>
              <p:cNvPr id="59" name="Oval 190"/>
              <p:cNvSpPr/>
              <p:nvPr/>
            </p:nvSpPr>
            <p:spPr>
              <a:xfrm>
                <a:off x="6597083" y="1929762"/>
                <a:ext cx="1044348" cy="1044348"/>
              </a:xfrm>
              <a:prstGeom prst="ellipse">
                <a:avLst/>
              </a:prstGeom>
              <a:blipFill dpi="0" rotWithShape="1">
                <a:blip r:embed="rId3" cstate="screen">
                  <a:alphaModFix amt="15000"/>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60" name="ドーナツ 59"/>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866" y="1178335"/>
            <a:ext cx="2908325" cy="2057400"/>
          </a:xfrm>
          <a:prstGeom prst="rect">
            <a:avLst/>
          </a:prstGeom>
        </p:spPr>
      </p:pic>
      <p:pic>
        <p:nvPicPr>
          <p:cNvPr id="10" name="図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040" y="2259802"/>
            <a:ext cx="3481754" cy="2162236"/>
          </a:xfrm>
          <a:prstGeom prst="rect">
            <a:avLst/>
          </a:prstGeom>
        </p:spPr>
      </p:pic>
    </p:spTree>
    <p:extLst>
      <p:ext uri="{BB962C8B-B14F-4D97-AF65-F5344CB8AC3E}">
        <p14:creationId xmlns:p14="http://schemas.microsoft.com/office/powerpoint/2010/main" val="29806763"/>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37766" y="1516919"/>
            <a:ext cx="3901123" cy="3083094"/>
          </a:xfrm>
        </p:spPr>
        <p:txBody>
          <a:bodyPr/>
          <a:lstStyle/>
          <a:p>
            <a:r>
              <a:rPr lang="ja-JP" altLang="en-US" dirty="0" smtClean="0"/>
              <a:t>クラウド上に集約されたイベントの相関性から検出される</a:t>
            </a:r>
            <a:r>
              <a:rPr lang="en-US" altLang="ja-JP" smtClean="0"/>
              <a:t>IoC</a:t>
            </a:r>
            <a:br>
              <a:rPr lang="en-US" altLang="ja-JP" smtClean="0"/>
            </a:br>
            <a:r>
              <a:rPr lang="ja-JP" altLang="en-US" dirty="0" smtClean="0"/>
              <a:t>イベント</a:t>
            </a:r>
            <a:endParaRPr lang="en-US" altLang="ja-JP" dirty="0" smtClean="0"/>
          </a:p>
          <a:p>
            <a:r>
              <a:rPr lang="ja-JP" altLang="en-US" dirty="0" smtClean="0"/>
              <a:t>汎用</a:t>
            </a:r>
            <a:r>
              <a:rPr lang="en-US" altLang="ja-JP" dirty="0" err="1" smtClean="0"/>
              <a:t>IoC</a:t>
            </a:r>
            <a:r>
              <a:rPr lang="ja-JP" altLang="en-US" dirty="0" smtClean="0"/>
              <a:t>イベントとして検出される</a:t>
            </a:r>
            <a:endParaRPr lang="en-US" altLang="ja-JP" dirty="0" smtClean="0"/>
          </a:p>
          <a:p>
            <a:endParaRPr lang="en-US" dirty="0"/>
          </a:p>
        </p:txBody>
      </p:sp>
      <p:sp>
        <p:nvSpPr>
          <p:cNvPr id="6" name="テキスト プレースホルダー 5"/>
          <p:cNvSpPr>
            <a:spLocks noGrp="1"/>
          </p:cNvSpPr>
          <p:nvPr>
            <p:ph type="body" sz="quarter" idx="11"/>
          </p:nvPr>
        </p:nvSpPr>
        <p:spPr>
          <a:xfrm>
            <a:off x="4564794" y="1516919"/>
            <a:ext cx="4218460" cy="3083094"/>
          </a:xfrm>
        </p:spPr>
        <p:txBody>
          <a:bodyPr/>
          <a:lstStyle/>
          <a:p>
            <a:r>
              <a:rPr kumimoji="1" lang="ja-JP" altLang="en-US" dirty="0" smtClean="0"/>
              <a:t>あるプロセスが、通常ありえない</a:t>
            </a:r>
            <a:r>
              <a:rPr kumimoji="1" lang="en-US" altLang="ja-JP" dirty="0" smtClean="0"/>
              <a:t>URL</a:t>
            </a:r>
            <a:r>
              <a:rPr kumimoji="1" lang="ja-JP" altLang="en-US" dirty="0" smtClean="0"/>
              <a:t>へアクセスする</a:t>
            </a:r>
            <a:endParaRPr kumimoji="1" lang="en-US" altLang="ja-JP" dirty="0" smtClean="0"/>
          </a:p>
          <a:p>
            <a:r>
              <a:rPr kumimoji="1" lang="en-US" altLang="ja-JP" dirty="0" smtClean="0"/>
              <a:t>PowerShell</a:t>
            </a:r>
            <a:r>
              <a:rPr kumimoji="1" lang="ja-JP" altLang="en-US" dirty="0" smtClean="0"/>
              <a:t>による通常とは異なる</a:t>
            </a:r>
            <a:r>
              <a:rPr kumimoji="1" lang="en-US" altLang="ja-JP" dirty="0" smtClean="0"/>
              <a:t>EXE</a:t>
            </a:r>
            <a:r>
              <a:rPr kumimoji="1" lang="ja-JP" altLang="en-US" dirty="0" smtClean="0"/>
              <a:t>の実行</a:t>
            </a:r>
            <a:endParaRPr kumimoji="1" lang="en-US" altLang="ja-JP" dirty="0" smtClean="0"/>
          </a:p>
          <a:p>
            <a:r>
              <a:rPr kumimoji="1" lang="en-US" altLang="ja-JP" dirty="0" smtClean="0"/>
              <a:t>ETC</a:t>
            </a:r>
            <a:r>
              <a:rPr kumimoji="1" lang="is-IS" altLang="ja-JP" dirty="0" smtClean="0"/>
              <a:t>…</a:t>
            </a:r>
            <a:endParaRPr kumimoji="1" lang="ja-JP" altLang="en-US" dirty="0"/>
          </a:p>
        </p:txBody>
      </p:sp>
      <p:sp>
        <p:nvSpPr>
          <p:cNvPr id="4" name="Title 3"/>
          <p:cNvSpPr>
            <a:spLocks noGrp="1"/>
          </p:cNvSpPr>
          <p:nvPr>
            <p:ph type="title"/>
          </p:nvPr>
        </p:nvSpPr>
        <p:spPr/>
        <p:txBody>
          <a:bodyPr/>
          <a:lstStyle/>
          <a:p>
            <a:r>
              <a:rPr lang="ja-JP" altLang="en-US" dirty="0" smtClean="0"/>
              <a:t>クラウド </a:t>
            </a:r>
            <a:r>
              <a:rPr lang="en-US" altLang="ja-JP" dirty="0" err="1" smtClean="0"/>
              <a:t>IoC</a:t>
            </a:r>
            <a:endParaRPr lang="en-US" dirty="0"/>
          </a:p>
        </p:txBody>
      </p:sp>
      <p:pic>
        <p:nvPicPr>
          <p:cNvPr id="55" name="図 54"/>
          <p:cNvPicPr>
            <a:picLocks noChangeAspect="1"/>
          </p:cNvPicPr>
          <p:nvPr/>
        </p:nvPicPr>
        <p:blipFill>
          <a:blip r:embed="rId2"/>
          <a:stretch>
            <a:fillRect/>
          </a:stretch>
        </p:blipFill>
        <p:spPr>
          <a:xfrm>
            <a:off x="8030644" y="87139"/>
            <a:ext cx="980665" cy="1324595"/>
          </a:xfrm>
          <a:prstGeom prst="rect">
            <a:avLst/>
          </a:prstGeom>
        </p:spPr>
      </p:pic>
      <p:sp>
        <p:nvSpPr>
          <p:cNvPr id="56" name="正方形/長方形 55"/>
          <p:cNvSpPr/>
          <p:nvPr/>
        </p:nvSpPr>
        <p:spPr>
          <a:xfrm>
            <a:off x="8576898" y="528784"/>
            <a:ext cx="436462" cy="44130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57" name="図形グループ 56"/>
          <p:cNvGrpSpPr/>
          <p:nvPr/>
        </p:nvGrpSpPr>
        <p:grpSpPr>
          <a:xfrm>
            <a:off x="6732000" y="180000"/>
            <a:ext cx="1167047" cy="1167667"/>
            <a:chOff x="2303562" y="2221886"/>
            <a:chExt cx="1167047" cy="1167667"/>
          </a:xfrm>
        </p:grpSpPr>
        <p:grpSp>
          <p:nvGrpSpPr>
            <p:cNvPr id="58" name="図形グループ 57"/>
            <p:cNvGrpSpPr/>
            <p:nvPr/>
          </p:nvGrpSpPr>
          <p:grpSpPr>
            <a:xfrm>
              <a:off x="2588049" y="2583744"/>
              <a:ext cx="632023" cy="488223"/>
              <a:chOff x="3132455" y="3941273"/>
              <a:chExt cx="632023" cy="488223"/>
            </a:xfrm>
          </p:grpSpPr>
          <p:sp>
            <p:nvSpPr>
              <p:cNvPr id="62" name="フローチャート: 複数書類 61"/>
              <p:cNvSpPr/>
              <p:nvPr/>
            </p:nvSpPr>
            <p:spPr>
              <a:xfrm>
                <a:off x="3170712" y="3941273"/>
                <a:ext cx="593766" cy="488223"/>
              </a:xfrm>
              <a:prstGeom prst="flowChartMultidocument">
                <a:avLst/>
              </a:prstGeom>
              <a:solidFill>
                <a:schemeClr val="accent4"/>
              </a:solid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3" name="テキスト ボックス 62"/>
              <p:cNvSpPr txBox="1"/>
              <p:nvPr/>
            </p:nvSpPr>
            <p:spPr>
              <a:xfrm>
                <a:off x="3132455" y="3998544"/>
                <a:ext cx="556563" cy="369332"/>
              </a:xfrm>
              <a:prstGeom prst="rect">
                <a:avLst/>
              </a:prstGeom>
              <a:noFill/>
            </p:spPr>
            <p:txBody>
              <a:bodyPr wrap="none" rtlCol="0">
                <a:spAutoFit/>
              </a:bodyPr>
              <a:lstStyle/>
              <a:p>
                <a:r>
                  <a:rPr kumimoji="1" lang="en-US" altLang="ja-JP" b="1" dirty="0" err="1" smtClean="0">
                    <a:solidFill>
                      <a:schemeClr val="bg1"/>
                    </a:solidFill>
                  </a:rPr>
                  <a:t>IoC</a:t>
                </a:r>
                <a:endParaRPr kumimoji="1" lang="ja-JP" altLang="en-US" b="1" dirty="0">
                  <a:solidFill>
                    <a:schemeClr val="bg1"/>
                  </a:solidFill>
                </a:endParaRPr>
              </a:p>
            </p:txBody>
          </p:sp>
        </p:grpSp>
        <p:grpSp>
          <p:nvGrpSpPr>
            <p:cNvPr id="59" name="図形グループ 58"/>
            <p:cNvGrpSpPr/>
            <p:nvPr/>
          </p:nvGrpSpPr>
          <p:grpSpPr>
            <a:xfrm>
              <a:off x="2303562" y="2221886"/>
              <a:ext cx="1167047" cy="1167667"/>
              <a:chOff x="6527188" y="1873634"/>
              <a:chExt cx="1167047" cy="1167667"/>
            </a:xfrm>
          </p:grpSpPr>
          <p:sp>
            <p:nvSpPr>
              <p:cNvPr id="60" name="Oval 190"/>
              <p:cNvSpPr/>
              <p:nvPr/>
            </p:nvSpPr>
            <p:spPr>
              <a:xfrm>
                <a:off x="6597083" y="1929762"/>
                <a:ext cx="1044348" cy="1044348"/>
              </a:xfrm>
              <a:prstGeom prst="ellipse">
                <a:avLst/>
              </a:prstGeom>
              <a:blipFill dpi="0" rotWithShape="1">
                <a:blip r:embed="rId3" cstate="screen">
                  <a:alphaModFix amt="15000"/>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61" name="ドーナツ 60"/>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0" y="3378200"/>
            <a:ext cx="9144000" cy="891967"/>
          </a:xfrm>
          <a:prstGeom prst="rect">
            <a:avLst/>
          </a:prstGeom>
        </p:spPr>
      </p:pic>
    </p:spTree>
    <p:extLst>
      <p:ext uri="{BB962C8B-B14F-4D97-AF65-F5344CB8AC3E}">
        <p14:creationId xmlns:p14="http://schemas.microsoft.com/office/powerpoint/2010/main" val="539723470"/>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913094" y="1573046"/>
            <a:ext cx="5230906" cy="2857835"/>
          </a:xfrm>
        </p:spPr>
        <p:txBody>
          <a:bodyPr/>
          <a:lstStyle/>
          <a:p>
            <a:r>
              <a:rPr lang="en-US" dirty="0" smtClean="0"/>
              <a:t>ファイル名、IP、URL、</a:t>
            </a:r>
            <a:r>
              <a:rPr lang="en-US" altLang="ja-JP" dirty="0" smtClean="0"/>
              <a:t>SHA-256</a:t>
            </a:r>
            <a:r>
              <a:rPr lang="ja-JP" altLang="en-US" dirty="0" smtClean="0"/>
              <a:t>、ホスト名等解析に必要な全ての要素で検索が可能</a:t>
            </a:r>
            <a:endParaRPr lang="en-US" altLang="ja-JP" dirty="0" smtClean="0"/>
          </a:p>
          <a:p>
            <a:pPr lvl="1"/>
            <a:r>
              <a:rPr lang="ja-JP" altLang="en-US" dirty="0" smtClean="0"/>
              <a:t>不正通信を行っているファイルを知りたい</a:t>
            </a:r>
            <a:endParaRPr lang="en-US" altLang="ja-JP" dirty="0" smtClean="0"/>
          </a:p>
          <a:p>
            <a:pPr lvl="1"/>
            <a:r>
              <a:rPr lang="en-US" altLang="ja-JP" dirty="0" smtClean="0"/>
              <a:t>Proxy</a:t>
            </a:r>
            <a:r>
              <a:rPr lang="ja-JP" altLang="en-US" dirty="0" smtClean="0"/>
              <a:t>におかしな</a:t>
            </a:r>
            <a:r>
              <a:rPr lang="en-US" altLang="ja-JP" dirty="0" smtClean="0"/>
              <a:t>URL</a:t>
            </a:r>
            <a:r>
              <a:rPr lang="ja-JP" altLang="en-US" dirty="0" smtClean="0"/>
              <a:t>がある</a:t>
            </a:r>
            <a:endParaRPr lang="en-US" altLang="ja-JP" dirty="0" smtClean="0"/>
          </a:p>
          <a:p>
            <a:pPr lvl="1"/>
            <a:r>
              <a:rPr lang="ja-JP" altLang="en-US" dirty="0" smtClean="0"/>
              <a:t>特定のホストを調査したい</a:t>
            </a:r>
            <a:endParaRPr lang="en-US" altLang="ja-JP" dirty="0" smtClean="0"/>
          </a:p>
          <a:p>
            <a:pPr lvl="1"/>
            <a:r>
              <a:rPr lang="ja-JP" altLang="en-US" dirty="0" smtClean="0"/>
              <a:t>あるファイルをどのホストが保有している</a:t>
            </a:r>
            <a:r>
              <a:rPr lang="ja-JP" altLang="en-US" dirty="0" smtClean="0"/>
              <a:t>か</a:t>
            </a:r>
            <a:r>
              <a:rPr lang="en-US" altLang="ja-JP" smtClean="0"/>
              <a:t/>
            </a:r>
            <a:br>
              <a:rPr lang="en-US" altLang="ja-JP" smtClean="0"/>
            </a:br>
            <a:r>
              <a:rPr lang="ja-JP" altLang="en-US" dirty="0" smtClean="0"/>
              <a:t>調査</a:t>
            </a:r>
            <a:r>
              <a:rPr lang="ja-JP" altLang="en-US" dirty="0" smtClean="0"/>
              <a:t>したい</a:t>
            </a:r>
            <a:endParaRPr lang="en-US" dirty="0"/>
          </a:p>
        </p:txBody>
      </p:sp>
      <p:sp>
        <p:nvSpPr>
          <p:cNvPr id="4" name="Title 3"/>
          <p:cNvSpPr>
            <a:spLocks noGrp="1"/>
          </p:cNvSpPr>
          <p:nvPr>
            <p:ph type="title"/>
          </p:nvPr>
        </p:nvSpPr>
        <p:spPr/>
        <p:txBody>
          <a:bodyPr/>
          <a:lstStyle/>
          <a:p>
            <a:r>
              <a:rPr lang="ja-JP" altLang="en-US" dirty="0" smtClean="0"/>
              <a:t>柔軟な検索</a:t>
            </a:r>
            <a:endParaRPr lang="en-US" dirty="0"/>
          </a:p>
        </p:txBody>
      </p:sp>
      <p:pic>
        <p:nvPicPr>
          <p:cNvPr id="13" name="Picture 12" descr="cap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58" y="1207283"/>
            <a:ext cx="3142296" cy="2039208"/>
          </a:xfrm>
          <a:prstGeom prst="rect">
            <a:avLst/>
          </a:prstGeom>
        </p:spPr>
      </p:pic>
      <p:pic>
        <p:nvPicPr>
          <p:cNvPr id="14" name="Picture 13" descr="cap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348" y="2287808"/>
            <a:ext cx="3435430" cy="1357623"/>
          </a:xfrm>
          <a:prstGeom prst="rect">
            <a:avLst/>
          </a:prstGeom>
        </p:spPr>
      </p:pic>
      <p:pic>
        <p:nvPicPr>
          <p:cNvPr id="15" name="Picture 14" descr="cap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77" y="3966789"/>
            <a:ext cx="4290130" cy="770841"/>
          </a:xfrm>
          <a:prstGeom prst="rect">
            <a:avLst/>
          </a:prstGeom>
        </p:spPr>
      </p:pic>
      <p:sp>
        <p:nvSpPr>
          <p:cNvPr id="16" name="Up Arrow 15"/>
          <p:cNvSpPr/>
          <p:nvPr/>
        </p:nvSpPr>
        <p:spPr>
          <a:xfrm>
            <a:off x="1522304" y="3468352"/>
            <a:ext cx="602409" cy="561775"/>
          </a:xfrm>
          <a:prstGeom prst="up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7" name="図 16"/>
          <p:cNvPicPr>
            <a:picLocks noChangeAspect="1"/>
          </p:cNvPicPr>
          <p:nvPr/>
        </p:nvPicPr>
        <p:blipFill>
          <a:blip r:embed="rId5"/>
          <a:stretch>
            <a:fillRect/>
          </a:stretch>
        </p:blipFill>
        <p:spPr>
          <a:xfrm>
            <a:off x="8030644" y="87139"/>
            <a:ext cx="980665" cy="1324595"/>
          </a:xfrm>
          <a:prstGeom prst="rect">
            <a:avLst/>
          </a:prstGeom>
        </p:spPr>
      </p:pic>
      <p:sp>
        <p:nvSpPr>
          <p:cNvPr id="18" name="正方形/長方形 17"/>
          <p:cNvSpPr/>
          <p:nvPr/>
        </p:nvSpPr>
        <p:spPr>
          <a:xfrm>
            <a:off x="8030644" y="970430"/>
            <a:ext cx="436462" cy="44130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19" name="図形グループ 18"/>
          <p:cNvGrpSpPr/>
          <p:nvPr/>
        </p:nvGrpSpPr>
        <p:grpSpPr>
          <a:xfrm>
            <a:off x="6732000" y="180000"/>
            <a:ext cx="1167047" cy="1167667"/>
            <a:chOff x="821515" y="3452292"/>
            <a:chExt cx="1167047" cy="1167667"/>
          </a:xfrm>
        </p:grpSpPr>
        <p:grpSp>
          <p:nvGrpSpPr>
            <p:cNvPr id="20" name="Group 4"/>
            <p:cNvGrpSpPr>
              <a:grpSpLocks noChangeAspect="1"/>
            </p:cNvGrpSpPr>
            <p:nvPr/>
          </p:nvGrpSpPr>
          <p:grpSpPr bwMode="auto">
            <a:xfrm>
              <a:off x="1231090" y="3825908"/>
              <a:ext cx="379685" cy="373990"/>
              <a:chOff x="2673" y="1010"/>
              <a:chExt cx="2334" cy="2299"/>
            </a:xfrm>
            <a:solidFill>
              <a:schemeClr val="accent4"/>
            </a:solidFill>
          </p:grpSpPr>
          <p:sp>
            <p:nvSpPr>
              <p:cNvPr id="24" name="Freeform 6"/>
              <p:cNvSpPr>
                <a:spLocks/>
              </p:cNvSpPr>
              <p:nvPr/>
            </p:nvSpPr>
            <p:spPr bwMode="auto">
              <a:xfrm>
                <a:off x="2673" y="1010"/>
                <a:ext cx="963" cy="2299"/>
              </a:xfrm>
              <a:custGeom>
                <a:avLst/>
                <a:gdLst>
                  <a:gd name="T0" fmla="*/ 1231 w 1927"/>
                  <a:gd name="T1" fmla="*/ 0 h 4597"/>
                  <a:gd name="T2" fmla="*/ 1734 w 1927"/>
                  <a:gd name="T3" fmla="*/ 0 h 4597"/>
                  <a:gd name="T4" fmla="*/ 1774 w 1927"/>
                  <a:gd name="T5" fmla="*/ 4 h 4597"/>
                  <a:gd name="T6" fmla="*/ 1809 w 1927"/>
                  <a:gd name="T7" fmla="*/ 15 h 4597"/>
                  <a:gd name="T8" fmla="*/ 1842 w 1927"/>
                  <a:gd name="T9" fmla="*/ 32 h 4597"/>
                  <a:gd name="T10" fmla="*/ 1870 w 1927"/>
                  <a:gd name="T11" fmla="*/ 56 h 4597"/>
                  <a:gd name="T12" fmla="*/ 1894 w 1927"/>
                  <a:gd name="T13" fmla="*/ 85 h 4597"/>
                  <a:gd name="T14" fmla="*/ 1911 w 1927"/>
                  <a:gd name="T15" fmla="*/ 117 h 4597"/>
                  <a:gd name="T16" fmla="*/ 1922 w 1927"/>
                  <a:gd name="T17" fmla="*/ 154 h 4597"/>
                  <a:gd name="T18" fmla="*/ 1927 w 1927"/>
                  <a:gd name="T19" fmla="*/ 192 h 4597"/>
                  <a:gd name="T20" fmla="*/ 1927 w 1927"/>
                  <a:gd name="T21" fmla="*/ 2555 h 4597"/>
                  <a:gd name="T22" fmla="*/ 1922 w 1927"/>
                  <a:gd name="T23" fmla="*/ 2593 h 4597"/>
                  <a:gd name="T24" fmla="*/ 1911 w 1927"/>
                  <a:gd name="T25" fmla="*/ 2630 h 4597"/>
                  <a:gd name="T26" fmla="*/ 1894 w 1927"/>
                  <a:gd name="T27" fmla="*/ 2663 h 4597"/>
                  <a:gd name="T28" fmla="*/ 1870 w 1927"/>
                  <a:gd name="T29" fmla="*/ 2691 h 4597"/>
                  <a:gd name="T30" fmla="*/ 1842 w 1927"/>
                  <a:gd name="T31" fmla="*/ 2714 h 4597"/>
                  <a:gd name="T32" fmla="*/ 1809 w 1927"/>
                  <a:gd name="T33" fmla="*/ 2732 h 4597"/>
                  <a:gd name="T34" fmla="*/ 1774 w 1927"/>
                  <a:gd name="T35" fmla="*/ 2743 h 4597"/>
                  <a:gd name="T36" fmla="*/ 1734 w 1927"/>
                  <a:gd name="T37" fmla="*/ 2746 h 4597"/>
                  <a:gd name="T38" fmla="*/ 1607 w 1927"/>
                  <a:gd name="T39" fmla="*/ 2746 h 4597"/>
                  <a:gd name="T40" fmla="*/ 1607 w 1927"/>
                  <a:gd name="T41" fmla="*/ 4404 h 4597"/>
                  <a:gd name="T42" fmla="*/ 1603 w 1927"/>
                  <a:gd name="T43" fmla="*/ 4443 h 4597"/>
                  <a:gd name="T44" fmla="*/ 1591 w 1927"/>
                  <a:gd name="T45" fmla="*/ 4479 h 4597"/>
                  <a:gd name="T46" fmla="*/ 1574 w 1927"/>
                  <a:gd name="T47" fmla="*/ 4512 h 4597"/>
                  <a:gd name="T48" fmla="*/ 1550 w 1927"/>
                  <a:gd name="T49" fmla="*/ 4540 h 4597"/>
                  <a:gd name="T50" fmla="*/ 1522 w 1927"/>
                  <a:gd name="T51" fmla="*/ 4564 h 4597"/>
                  <a:gd name="T52" fmla="*/ 1490 w 1927"/>
                  <a:gd name="T53" fmla="*/ 4581 h 4597"/>
                  <a:gd name="T54" fmla="*/ 1454 w 1927"/>
                  <a:gd name="T55" fmla="*/ 4593 h 4597"/>
                  <a:gd name="T56" fmla="*/ 1415 w 1927"/>
                  <a:gd name="T57" fmla="*/ 4597 h 4597"/>
                  <a:gd name="T58" fmla="*/ 192 w 1927"/>
                  <a:gd name="T59" fmla="*/ 4597 h 4597"/>
                  <a:gd name="T60" fmla="*/ 153 w 1927"/>
                  <a:gd name="T61" fmla="*/ 4593 h 4597"/>
                  <a:gd name="T62" fmla="*/ 117 w 1927"/>
                  <a:gd name="T63" fmla="*/ 4581 h 4597"/>
                  <a:gd name="T64" fmla="*/ 85 w 1927"/>
                  <a:gd name="T65" fmla="*/ 4564 h 4597"/>
                  <a:gd name="T66" fmla="*/ 57 w 1927"/>
                  <a:gd name="T67" fmla="*/ 4540 h 4597"/>
                  <a:gd name="T68" fmla="*/ 33 w 1927"/>
                  <a:gd name="T69" fmla="*/ 4512 h 4597"/>
                  <a:gd name="T70" fmla="*/ 16 w 1927"/>
                  <a:gd name="T71" fmla="*/ 4479 h 4597"/>
                  <a:gd name="T72" fmla="*/ 4 w 1927"/>
                  <a:gd name="T73" fmla="*/ 4443 h 4597"/>
                  <a:gd name="T74" fmla="*/ 0 w 1927"/>
                  <a:gd name="T75" fmla="*/ 4404 h 4597"/>
                  <a:gd name="T76" fmla="*/ 0 w 1927"/>
                  <a:gd name="T77" fmla="*/ 3404 h 4597"/>
                  <a:gd name="T78" fmla="*/ 3 w 1927"/>
                  <a:gd name="T79" fmla="*/ 3371 h 4597"/>
                  <a:gd name="T80" fmla="*/ 11 w 1927"/>
                  <a:gd name="T81" fmla="*/ 3340 h 4597"/>
                  <a:gd name="T82" fmla="*/ 11 w 1927"/>
                  <a:gd name="T83" fmla="*/ 3340 h 4597"/>
                  <a:gd name="T84" fmla="*/ 576 w 1927"/>
                  <a:gd name="T85" fmla="*/ 848 h 4597"/>
                  <a:gd name="T86" fmla="*/ 1040 w 1927"/>
                  <a:gd name="T87" fmla="*/ 848 h 4597"/>
                  <a:gd name="T88" fmla="*/ 1040 w 1927"/>
                  <a:gd name="T89" fmla="*/ 192 h 4597"/>
                  <a:gd name="T90" fmla="*/ 1043 w 1927"/>
                  <a:gd name="T91" fmla="*/ 154 h 4597"/>
                  <a:gd name="T92" fmla="*/ 1054 w 1927"/>
                  <a:gd name="T93" fmla="*/ 117 h 4597"/>
                  <a:gd name="T94" fmla="*/ 1072 w 1927"/>
                  <a:gd name="T95" fmla="*/ 85 h 4597"/>
                  <a:gd name="T96" fmla="*/ 1095 w 1927"/>
                  <a:gd name="T97" fmla="*/ 56 h 4597"/>
                  <a:gd name="T98" fmla="*/ 1123 w 1927"/>
                  <a:gd name="T99" fmla="*/ 32 h 4597"/>
                  <a:gd name="T100" fmla="*/ 1156 w 1927"/>
                  <a:gd name="T101" fmla="*/ 15 h 4597"/>
                  <a:gd name="T102" fmla="*/ 1192 w 1927"/>
                  <a:gd name="T103" fmla="*/ 4 h 4597"/>
                  <a:gd name="T104" fmla="*/ 1231 w 1927"/>
                  <a:gd name="T105" fmla="*/ 0 h 4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27" h="4597">
                    <a:moveTo>
                      <a:pt x="1231" y="0"/>
                    </a:moveTo>
                    <a:lnTo>
                      <a:pt x="1734" y="0"/>
                    </a:lnTo>
                    <a:lnTo>
                      <a:pt x="1774" y="4"/>
                    </a:lnTo>
                    <a:lnTo>
                      <a:pt x="1809" y="15"/>
                    </a:lnTo>
                    <a:lnTo>
                      <a:pt x="1842" y="32"/>
                    </a:lnTo>
                    <a:lnTo>
                      <a:pt x="1870" y="56"/>
                    </a:lnTo>
                    <a:lnTo>
                      <a:pt x="1894" y="85"/>
                    </a:lnTo>
                    <a:lnTo>
                      <a:pt x="1911" y="117"/>
                    </a:lnTo>
                    <a:lnTo>
                      <a:pt x="1922" y="154"/>
                    </a:lnTo>
                    <a:lnTo>
                      <a:pt x="1927" y="192"/>
                    </a:lnTo>
                    <a:lnTo>
                      <a:pt x="1927" y="2555"/>
                    </a:lnTo>
                    <a:lnTo>
                      <a:pt x="1922" y="2593"/>
                    </a:lnTo>
                    <a:lnTo>
                      <a:pt x="1911" y="2630"/>
                    </a:lnTo>
                    <a:lnTo>
                      <a:pt x="1894" y="2663"/>
                    </a:lnTo>
                    <a:lnTo>
                      <a:pt x="1870" y="2691"/>
                    </a:lnTo>
                    <a:lnTo>
                      <a:pt x="1842" y="2714"/>
                    </a:lnTo>
                    <a:lnTo>
                      <a:pt x="1809" y="2732"/>
                    </a:lnTo>
                    <a:lnTo>
                      <a:pt x="1774" y="2743"/>
                    </a:lnTo>
                    <a:lnTo>
                      <a:pt x="1734" y="2746"/>
                    </a:lnTo>
                    <a:lnTo>
                      <a:pt x="1607" y="2746"/>
                    </a:lnTo>
                    <a:lnTo>
                      <a:pt x="1607" y="4404"/>
                    </a:lnTo>
                    <a:lnTo>
                      <a:pt x="1603" y="4443"/>
                    </a:lnTo>
                    <a:lnTo>
                      <a:pt x="1591" y="4479"/>
                    </a:lnTo>
                    <a:lnTo>
                      <a:pt x="1574" y="4512"/>
                    </a:lnTo>
                    <a:lnTo>
                      <a:pt x="1550" y="4540"/>
                    </a:lnTo>
                    <a:lnTo>
                      <a:pt x="1522" y="4564"/>
                    </a:lnTo>
                    <a:lnTo>
                      <a:pt x="1490" y="4581"/>
                    </a:lnTo>
                    <a:lnTo>
                      <a:pt x="1454" y="4593"/>
                    </a:lnTo>
                    <a:lnTo>
                      <a:pt x="1415" y="4597"/>
                    </a:lnTo>
                    <a:lnTo>
                      <a:pt x="192" y="4597"/>
                    </a:lnTo>
                    <a:lnTo>
                      <a:pt x="153" y="4593"/>
                    </a:lnTo>
                    <a:lnTo>
                      <a:pt x="117" y="4581"/>
                    </a:lnTo>
                    <a:lnTo>
                      <a:pt x="85" y="4564"/>
                    </a:lnTo>
                    <a:lnTo>
                      <a:pt x="57" y="4540"/>
                    </a:lnTo>
                    <a:lnTo>
                      <a:pt x="33" y="4512"/>
                    </a:lnTo>
                    <a:lnTo>
                      <a:pt x="16" y="4479"/>
                    </a:lnTo>
                    <a:lnTo>
                      <a:pt x="4" y="4443"/>
                    </a:lnTo>
                    <a:lnTo>
                      <a:pt x="0" y="4404"/>
                    </a:lnTo>
                    <a:lnTo>
                      <a:pt x="0" y="3404"/>
                    </a:lnTo>
                    <a:lnTo>
                      <a:pt x="3" y="3371"/>
                    </a:lnTo>
                    <a:lnTo>
                      <a:pt x="11" y="3340"/>
                    </a:lnTo>
                    <a:lnTo>
                      <a:pt x="11" y="3340"/>
                    </a:lnTo>
                    <a:lnTo>
                      <a:pt x="576" y="848"/>
                    </a:lnTo>
                    <a:lnTo>
                      <a:pt x="1040" y="848"/>
                    </a:lnTo>
                    <a:lnTo>
                      <a:pt x="1040" y="192"/>
                    </a:lnTo>
                    <a:lnTo>
                      <a:pt x="1043" y="154"/>
                    </a:lnTo>
                    <a:lnTo>
                      <a:pt x="1054" y="117"/>
                    </a:lnTo>
                    <a:lnTo>
                      <a:pt x="1072" y="85"/>
                    </a:lnTo>
                    <a:lnTo>
                      <a:pt x="1095" y="56"/>
                    </a:lnTo>
                    <a:lnTo>
                      <a:pt x="1123" y="32"/>
                    </a:lnTo>
                    <a:lnTo>
                      <a:pt x="1156" y="15"/>
                    </a:lnTo>
                    <a:lnTo>
                      <a:pt x="1192" y="4"/>
                    </a:lnTo>
                    <a:lnTo>
                      <a:pt x="123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noAutofit/>
              </a:bodyPr>
              <a:lstStyle/>
              <a:p>
                <a:pPr algn="ctr"/>
                <a:endParaRPr lang="ja-JP" altLang="en-US" sz="1450">
                  <a:solidFill>
                    <a:srgbClr val="FF0000"/>
                  </a:solidFill>
                  <a:latin typeface="Arial" pitchFamily="34" charset="0"/>
                  <a:ea typeface="ＭＳ Ｐゴシック" pitchFamily="50" charset="-128"/>
                  <a:cs typeface="Arial" pitchFamily="34" charset="0"/>
                </a:endParaRPr>
              </a:p>
            </p:txBody>
          </p:sp>
          <p:sp>
            <p:nvSpPr>
              <p:cNvPr id="25" name="Rectangle 7"/>
              <p:cNvSpPr>
                <a:spLocks noChangeArrowheads="1"/>
              </p:cNvSpPr>
              <p:nvPr/>
            </p:nvSpPr>
            <p:spPr bwMode="auto">
              <a:xfrm>
                <a:off x="3724" y="1435"/>
                <a:ext cx="228" cy="817"/>
              </a:xfrm>
              <a:prstGeom prst="rect">
                <a:avLst/>
              </a:prstGeom>
              <a:grpFill/>
              <a:ln w="0">
                <a:noFill/>
                <a:prstDash val="solid"/>
                <a:miter lim="800000"/>
                <a:headEnd/>
                <a:tailEnd/>
              </a:ln>
            </p:spPr>
            <p:txBody>
              <a:bodyPr vert="horz" wrap="square" lIns="91416" tIns="45708" rIns="91416" bIns="45708" numCol="1" anchor="t" anchorCtr="0" compatLnSpc="1">
                <a:prstTxWarp prst="textNoShape">
                  <a:avLst/>
                </a:prstTxWarp>
                <a:noAutofit/>
              </a:bodyPr>
              <a:lstStyle/>
              <a:p>
                <a:pPr algn="ctr"/>
                <a:endParaRPr lang="ja-JP" altLang="en-US" sz="1450">
                  <a:solidFill>
                    <a:srgbClr val="FF0000"/>
                  </a:solidFill>
                  <a:latin typeface="Arial" pitchFamily="34" charset="0"/>
                  <a:ea typeface="ＭＳ Ｐゴシック" pitchFamily="50" charset="-128"/>
                  <a:cs typeface="Arial" pitchFamily="34" charset="0"/>
                </a:endParaRPr>
              </a:p>
            </p:txBody>
          </p:sp>
          <p:sp>
            <p:nvSpPr>
              <p:cNvPr id="26" name="Freeform 8"/>
              <p:cNvSpPr>
                <a:spLocks/>
              </p:cNvSpPr>
              <p:nvPr/>
            </p:nvSpPr>
            <p:spPr bwMode="auto">
              <a:xfrm>
                <a:off x="4051" y="1010"/>
                <a:ext cx="956" cy="2299"/>
              </a:xfrm>
              <a:custGeom>
                <a:avLst/>
                <a:gdLst>
                  <a:gd name="T0" fmla="*/ 192 w 1911"/>
                  <a:gd name="T1" fmla="*/ 0 h 4597"/>
                  <a:gd name="T2" fmla="*/ 696 w 1911"/>
                  <a:gd name="T3" fmla="*/ 0 h 4597"/>
                  <a:gd name="T4" fmla="*/ 734 w 1911"/>
                  <a:gd name="T5" fmla="*/ 4 h 4597"/>
                  <a:gd name="T6" fmla="*/ 771 w 1911"/>
                  <a:gd name="T7" fmla="*/ 15 h 4597"/>
                  <a:gd name="T8" fmla="*/ 803 w 1911"/>
                  <a:gd name="T9" fmla="*/ 32 h 4597"/>
                  <a:gd name="T10" fmla="*/ 832 w 1911"/>
                  <a:gd name="T11" fmla="*/ 56 h 4597"/>
                  <a:gd name="T12" fmla="*/ 856 w 1911"/>
                  <a:gd name="T13" fmla="*/ 85 h 4597"/>
                  <a:gd name="T14" fmla="*/ 873 w 1911"/>
                  <a:gd name="T15" fmla="*/ 117 h 4597"/>
                  <a:gd name="T16" fmla="*/ 884 w 1911"/>
                  <a:gd name="T17" fmla="*/ 154 h 4597"/>
                  <a:gd name="T18" fmla="*/ 888 w 1911"/>
                  <a:gd name="T19" fmla="*/ 192 h 4597"/>
                  <a:gd name="T20" fmla="*/ 888 w 1911"/>
                  <a:gd name="T21" fmla="*/ 848 h 4597"/>
                  <a:gd name="T22" fmla="*/ 1335 w 1911"/>
                  <a:gd name="T23" fmla="*/ 848 h 4597"/>
                  <a:gd name="T24" fmla="*/ 1900 w 1911"/>
                  <a:gd name="T25" fmla="*/ 3340 h 4597"/>
                  <a:gd name="T26" fmla="*/ 1900 w 1911"/>
                  <a:gd name="T27" fmla="*/ 3340 h 4597"/>
                  <a:gd name="T28" fmla="*/ 1908 w 1911"/>
                  <a:gd name="T29" fmla="*/ 3371 h 4597"/>
                  <a:gd name="T30" fmla="*/ 1911 w 1911"/>
                  <a:gd name="T31" fmla="*/ 3404 h 4597"/>
                  <a:gd name="T32" fmla="*/ 1911 w 1911"/>
                  <a:gd name="T33" fmla="*/ 4404 h 4597"/>
                  <a:gd name="T34" fmla="*/ 1907 w 1911"/>
                  <a:gd name="T35" fmla="*/ 4443 h 4597"/>
                  <a:gd name="T36" fmla="*/ 1895 w 1911"/>
                  <a:gd name="T37" fmla="*/ 4479 h 4597"/>
                  <a:gd name="T38" fmla="*/ 1878 w 1911"/>
                  <a:gd name="T39" fmla="*/ 4512 h 4597"/>
                  <a:gd name="T40" fmla="*/ 1854 w 1911"/>
                  <a:gd name="T41" fmla="*/ 4540 h 4597"/>
                  <a:gd name="T42" fmla="*/ 1826 w 1911"/>
                  <a:gd name="T43" fmla="*/ 4564 h 4597"/>
                  <a:gd name="T44" fmla="*/ 1794 w 1911"/>
                  <a:gd name="T45" fmla="*/ 4581 h 4597"/>
                  <a:gd name="T46" fmla="*/ 1758 w 1911"/>
                  <a:gd name="T47" fmla="*/ 4593 h 4597"/>
                  <a:gd name="T48" fmla="*/ 1719 w 1911"/>
                  <a:gd name="T49" fmla="*/ 4597 h 4597"/>
                  <a:gd name="T50" fmla="*/ 496 w 1911"/>
                  <a:gd name="T51" fmla="*/ 4597 h 4597"/>
                  <a:gd name="T52" fmla="*/ 457 w 1911"/>
                  <a:gd name="T53" fmla="*/ 4593 h 4597"/>
                  <a:gd name="T54" fmla="*/ 421 w 1911"/>
                  <a:gd name="T55" fmla="*/ 4581 h 4597"/>
                  <a:gd name="T56" fmla="*/ 389 w 1911"/>
                  <a:gd name="T57" fmla="*/ 4564 h 4597"/>
                  <a:gd name="T58" fmla="*/ 361 w 1911"/>
                  <a:gd name="T59" fmla="*/ 4540 h 4597"/>
                  <a:gd name="T60" fmla="*/ 337 w 1911"/>
                  <a:gd name="T61" fmla="*/ 4512 h 4597"/>
                  <a:gd name="T62" fmla="*/ 320 w 1911"/>
                  <a:gd name="T63" fmla="*/ 4479 h 4597"/>
                  <a:gd name="T64" fmla="*/ 308 w 1911"/>
                  <a:gd name="T65" fmla="*/ 4443 h 4597"/>
                  <a:gd name="T66" fmla="*/ 304 w 1911"/>
                  <a:gd name="T67" fmla="*/ 4404 h 4597"/>
                  <a:gd name="T68" fmla="*/ 304 w 1911"/>
                  <a:gd name="T69" fmla="*/ 2746 h 4597"/>
                  <a:gd name="T70" fmla="*/ 192 w 1911"/>
                  <a:gd name="T71" fmla="*/ 2746 h 4597"/>
                  <a:gd name="T72" fmla="*/ 154 w 1911"/>
                  <a:gd name="T73" fmla="*/ 2743 h 4597"/>
                  <a:gd name="T74" fmla="*/ 117 w 1911"/>
                  <a:gd name="T75" fmla="*/ 2732 h 4597"/>
                  <a:gd name="T76" fmla="*/ 85 w 1911"/>
                  <a:gd name="T77" fmla="*/ 2714 h 4597"/>
                  <a:gd name="T78" fmla="*/ 57 w 1911"/>
                  <a:gd name="T79" fmla="*/ 2691 h 4597"/>
                  <a:gd name="T80" fmla="*/ 34 w 1911"/>
                  <a:gd name="T81" fmla="*/ 2663 h 4597"/>
                  <a:gd name="T82" fmla="*/ 16 w 1911"/>
                  <a:gd name="T83" fmla="*/ 2630 h 4597"/>
                  <a:gd name="T84" fmla="*/ 4 w 1911"/>
                  <a:gd name="T85" fmla="*/ 2593 h 4597"/>
                  <a:gd name="T86" fmla="*/ 0 w 1911"/>
                  <a:gd name="T87" fmla="*/ 2555 h 4597"/>
                  <a:gd name="T88" fmla="*/ 0 w 1911"/>
                  <a:gd name="T89" fmla="*/ 192 h 4597"/>
                  <a:gd name="T90" fmla="*/ 4 w 1911"/>
                  <a:gd name="T91" fmla="*/ 154 h 4597"/>
                  <a:gd name="T92" fmla="*/ 16 w 1911"/>
                  <a:gd name="T93" fmla="*/ 117 h 4597"/>
                  <a:gd name="T94" fmla="*/ 34 w 1911"/>
                  <a:gd name="T95" fmla="*/ 85 h 4597"/>
                  <a:gd name="T96" fmla="*/ 57 w 1911"/>
                  <a:gd name="T97" fmla="*/ 56 h 4597"/>
                  <a:gd name="T98" fmla="*/ 85 w 1911"/>
                  <a:gd name="T99" fmla="*/ 32 h 4597"/>
                  <a:gd name="T100" fmla="*/ 117 w 1911"/>
                  <a:gd name="T101" fmla="*/ 15 h 4597"/>
                  <a:gd name="T102" fmla="*/ 154 w 1911"/>
                  <a:gd name="T103" fmla="*/ 4 h 4597"/>
                  <a:gd name="T104" fmla="*/ 192 w 1911"/>
                  <a:gd name="T105" fmla="*/ 0 h 4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11" h="4597">
                    <a:moveTo>
                      <a:pt x="192" y="0"/>
                    </a:moveTo>
                    <a:lnTo>
                      <a:pt x="696" y="0"/>
                    </a:lnTo>
                    <a:lnTo>
                      <a:pt x="734" y="4"/>
                    </a:lnTo>
                    <a:lnTo>
                      <a:pt x="771" y="15"/>
                    </a:lnTo>
                    <a:lnTo>
                      <a:pt x="803" y="32"/>
                    </a:lnTo>
                    <a:lnTo>
                      <a:pt x="832" y="56"/>
                    </a:lnTo>
                    <a:lnTo>
                      <a:pt x="856" y="85"/>
                    </a:lnTo>
                    <a:lnTo>
                      <a:pt x="873" y="117"/>
                    </a:lnTo>
                    <a:lnTo>
                      <a:pt x="884" y="154"/>
                    </a:lnTo>
                    <a:lnTo>
                      <a:pt x="888" y="192"/>
                    </a:lnTo>
                    <a:lnTo>
                      <a:pt x="888" y="848"/>
                    </a:lnTo>
                    <a:lnTo>
                      <a:pt x="1335" y="848"/>
                    </a:lnTo>
                    <a:lnTo>
                      <a:pt x="1900" y="3340"/>
                    </a:lnTo>
                    <a:lnTo>
                      <a:pt x="1900" y="3340"/>
                    </a:lnTo>
                    <a:lnTo>
                      <a:pt x="1908" y="3371"/>
                    </a:lnTo>
                    <a:lnTo>
                      <a:pt x="1911" y="3404"/>
                    </a:lnTo>
                    <a:lnTo>
                      <a:pt x="1911" y="4404"/>
                    </a:lnTo>
                    <a:lnTo>
                      <a:pt x="1907" y="4443"/>
                    </a:lnTo>
                    <a:lnTo>
                      <a:pt x="1895" y="4479"/>
                    </a:lnTo>
                    <a:lnTo>
                      <a:pt x="1878" y="4512"/>
                    </a:lnTo>
                    <a:lnTo>
                      <a:pt x="1854" y="4540"/>
                    </a:lnTo>
                    <a:lnTo>
                      <a:pt x="1826" y="4564"/>
                    </a:lnTo>
                    <a:lnTo>
                      <a:pt x="1794" y="4581"/>
                    </a:lnTo>
                    <a:lnTo>
                      <a:pt x="1758" y="4593"/>
                    </a:lnTo>
                    <a:lnTo>
                      <a:pt x="1719" y="4597"/>
                    </a:lnTo>
                    <a:lnTo>
                      <a:pt x="496" y="4597"/>
                    </a:lnTo>
                    <a:lnTo>
                      <a:pt x="457" y="4593"/>
                    </a:lnTo>
                    <a:lnTo>
                      <a:pt x="421" y="4581"/>
                    </a:lnTo>
                    <a:lnTo>
                      <a:pt x="389" y="4564"/>
                    </a:lnTo>
                    <a:lnTo>
                      <a:pt x="361" y="4540"/>
                    </a:lnTo>
                    <a:lnTo>
                      <a:pt x="337" y="4512"/>
                    </a:lnTo>
                    <a:lnTo>
                      <a:pt x="320" y="4479"/>
                    </a:lnTo>
                    <a:lnTo>
                      <a:pt x="308" y="4443"/>
                    </a:lnTo>
                    <a:lnTo>
                      <a:pt x="304" y="4404"/>
                    </a:lnTo>
                    <a:lnTo>
                      <a:pt x="304" y="2746"/>
                    </a:lnTo>
                    <a:lnTo>
                      <a:pt x="192" y="2746"/>
                    </a:lnTo>
                    <a:lnTo>
                      <a:pt x="154" y="2743"/>
                    </a:lnTo>
                    <a:lnTo>
                      <a:pt x="117" y="2732"/>
                    </a:lnTo>
                    <a:lnTo>
                      <a:pt x="85" y="2714"/>
                    </a:lnTo>
                    <a:lnTo>
                      <a:pt x="57" y="2691"/>
                    </a:lnTo>
                    <a:lnTo>
                      <a:pt x="34" y="2663"/>
                    </a:lnTo>
                    <a:lnTo>
                      <a:pt x="16" y="2630"/>
                    </a:lnTo>
                    <a:lnTo>
                      <a:pt x="4" y="2593"/>
                    </a:lnTo>
                    <a:lnTo>
                      <a:pt x="0" y="2555"/>
                    </a:lnTo>
                    <a:lnTo>
                      <a:pt x="0" y="192"/>
                    </a:lnTo>
                    <a:lnTo>
                      <a:pt x="4" y="154"/>
                    </a:lnTo>
                    <a:lnTo>
                      <a:pt x="16" y="117"/>
                    </a:lnTo>
                    <a:lnTo>
                      <a:pt x="34" y="85"/>
                    </a:lnTo>
                    <a:lnTo>
                      <a:pt x="57" y="56"/>
                    </a:lnTo>
                    <a:lnTo>
                      <a:pt x="85" y="32"/>
                    </a:lnTo>
                    <a:lnTo>
                      <a:pt x="117" y="15"/>
                    </a:lnTo>
                    <a:lnTo>
                      <a:pt x="154" y="4"/>
                    </a:lnTo>
                    <a:lnTo>
                      <a:pt x="192"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noAutofit/>
              </a:bodyPr>
              <a:lstStyle/>
              <a:p>
                <a:pPr algn="ctr"/>
                <a:endParaRPr lang="ja-JP" altLang="en-US" sz="1450">
                  <a:solidFill>
                    <a:srgbClr val="FF0000"/>
                  </a:solidFill>
                  <a:latin typeface="Arial" pitchFamily="34" charset="0"/>
                  <a:ea typeface="ＭＳ Ｐゴシック" pitchFamily="50" charset="-128"/>
                  <a:cs typeface="Arial" pitchFamily="34" charset="0"/>
                </a:endParaRPr>
              </a:p>
            </p:txBody>
          </p:sp>
        </p:grpSp>
        <p:grpSp>
          <p:nvGrpSpPr>
            <p:cNvPr id="21" name="図形グループ 20"/>
            <p:cNvGrpSpPr/>
            <p:nvPr/>
          </p:nvGrpSpPr>
          <p:grpSpPr>
            <a:xfrm>
              <a:off x="821515" y="3452292"/>
              <a:ext cx="1167047" cy="1167667"/>
              <a:chOff x="6527188" y="1873634"/>
              <a:chExt cx="1167047" cy="1167667"/>
            </a:xfrm>
          </p:grpSpPr>
          <p:sp>
            <p:nvSpPr>
              <p:cNvPr id="22" name="Oval 190"/>
              <p:cNvSpPr/>
              <p:nvPr/>
            </p:nvSpPr>
            <p:spPr>
              <a:xfrm>
                <a:off x="6597083" y="1929762"/>
                <a:ext cx="1044348" cy="1044348"/>
              </a:xfrm>
              <a:prstGeom prst="ellipse">
                <a:avLst/>
              </a:prstGeom>
              <a:blipFill dpi="0" rotWithShape="1">
                <a:blip r:embed="rId6" cstate="screen">
                  <a:alphaModFix amt="15000"/>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23" name="ドーナツ 22"/>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spTree>
    <p:extLst>
      <p:ext uri="{BB962C8B-B14F-4D97-AF65-F5344CB8AC3E}">
        <p14:creationId xmlns:p14="http://schemas.microsoft.com/office/powerpoint/2010/main" val="1190702614"/>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cap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67" y="4257776"/>
            <a:ext cx="7899400" cy="228600"/>
          </a:xfrm>
          <a:prstGeom prst="rect">
            <a:avLst/>
          </a:prstGeom>
        </p:spPr>
      </p:pic>
      <p:sp>
        <p:nvSpPr>
          <p:cNvPr id="3" name="Text Placeholder 2"/>
          <p:cNvSpPr>
            <a:spLocks noGrp="1"/>
          </p:cNvSpPr>
          <p:nvPr>
            <p:ph type="body" sz="quarter" idx="11"/>
          </p:nvPr>
        </p:nvSpPr>
        <p:spPr>
          <a:xfrm>
            <a:off x="3334871" y="1665908"/>
            <a:ext cx="5735170" cy="2764974"/>
          </a:xfrm>
        </p:spPr>
        <p:txBody>
          <a:bodyPr/>
          <a:lstStyle/>
          <a:p>
            <a:r>
              <a:rPr lang="en-US" dirty="0" smtClean="0"/>
              <a:t>AMP</a:t>
            </a:r>
            <a:r>
              <a:rPr lang="ja-JP" altLang="en-US" dirty="0" smtClean="0"/>
              <a:t>は複雑なシグニチャを書く必要がありません</a:t>
            </a:r>
            <a:endParaRPr lang="en-US" altLang="ja-JP" dirty="0" smtClean="0"/>
          </a:p>
          <a:p>
            <a:r>
              <a:rPr lang="en-US" altLang="ja-JP" dirty="0" smtClean="0"/>
              <a:t>SHA-256</a:t>
            </a:r>
            <a:r>
              <a:rPr lang="ja-JP" altLang="en-US" dirty="0" smtClean="0"/>
              <a:t>のハッシュがそのままシグニチャとなります</a:t>
            </a:r>
            <a:endParaRPr lang="en-US" altLang="ja-JP" dirty="0" smtClean="0"/>
          </a:p>
          <a:p>
            <a:r>
              <a:rPr lang="ja-JP" altLang="en-US" dirty="0" smtClean="0"/>
              <a:t>任意のファイルを隔離可能</a:t>
            </a:r>
            <a:endParaRPr lang="en-US" altLang="ja-JP" dirty="0" smtClean="0"/>
          </a:p>
          <a:p>
            <a:r>
              <a:rPr lang="ja-JP" altLang="en-US" dirty="0" smtClean="0"/>
              <a:t>ハッシュを右クリックして</a:t>
            </a:r>
            <a:r>
              <a:rPr lang="en-US" altLang="ja-JP" dirty="0" smtClean="0"/>
              <a:t>Simple Detection</a:t>
            </a:r>
            <a:r>
              <a:rPr lang="ja-JP" altLang="en-US" dirty="0" smtClean="0"/>
              <a:t>に追加するだけの簡単操作</a:t>
            </a:r>
            <a:endParaRPr lang="en-US" dirty="0"/>
          </a:p>
        </p:txBody>
      </p:sp>
      <p:sp>
        <p:nvSpPr>
          <p:cNvPr id="4" name="Title 3"/>
          <p:cNvSpPr>
            <a:spLocks noGrp="1"/>
          </p:cNvSpPr>
          <p:nvPr>
            <p:ph type="title"/>
          </p:nvPr>
        </p:nvSpPr>
        <p:spPr/>
        <p:txBody>
          <a:bodyPr/>
          <a:lstStyle/>
          <a:p>
            <a:r>
              <a:rPr lang="ja-JP" altLang="en-US" dirty="0" smtClean="0"/>
              <a:t>カスタム シグニチャ</a:t>
            </a:r>
            <a:endParaRPr lang="en-US" dirty="0"/>
          </a:p>
        </p:txBody>
      </p:sp>
      <p:pic>
        <p:nvPicPr>
          <p:cNvPr id="2" name="Picture 1" descr="cap4.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201" y="1139833"/>
            <a:ext cx="1521625" cy="3572158"/>
          </a:xfrm>
          <a:prstGeom prst="rect">
            <a:avLst/>
          </a:prstGeom>
        </p:spPr>
      </p:pic>
      <p:sp>
        <p:nvSpPr>
          <p:cNvPr id="8" name="Rectangle 7"/>
          <p:cNvSpPr/>
          <p:nvPr/>
        </p:nvSpPr>
        <p:spPr>
          <a:xfrm>
            <a:off x="1644414" y="3199676"/>
            <a:ext cx="1538585" cy="24425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6" name="図 15"/>
          <p:cNvPicPr>
            <a:picLocks noChangeAspect="1"/>
          </p:cNvPicPr>
          <p:nvPr/>
        </p:nvPicPr>
        <p:blipFill>
          <a:blip r:embed="rId4"/>
          <a:stretch>
            <a:fillRect/>
          </a:stretch>
        </p:blipFill>
        <p:spPr>
          <a:xfrm>
            <a:off x="8030644" y="87139"/>
            <a:ext cx="980665" cy="1324595"/>
          </a:xfrm>
          <a:prstGeom prst="rect">
            <a:avLst/>
          </a:prstGeom>
        </p:spPr>
      </p:pic>
      <p:sp>
        <p:nvSpPr>
          <p:cNvPr id="24" name="正方形/長方形 23"/>
          <p:cNvSpPr/>
          <p:nvPr/>
        </p:nvSpPr>
        <p:spPr>
          <a:xfrm>
            <a:off x="8572935" y="977942"/>
            <a:ext cx="436462" cy="44130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25" name="図形グループ 24"/>
          <p:cNvGrpSpPr/>
          <p:nvPr/>
        </p:nvGrpSpPr>
        <p:grpSpPr>
          <a:xfrm>
            <a:off x="6732000" y="180000"/>
            <a:ext cx="1167047" cy="1167667"/>
            <a:chOff x="2307758" y="3439897"/>
            <a:chExt cx="1167047" cy="1167667"/>
          </a:xfrm>
        </p:grpSpPr>
        <p:grpSp>
          <p:nvGrpSpPr>
            <p:cNvPr id="26" name="Group 9"/>
            <p:cNvGrpSpPr/>
            <p:nvPr/>
          </p:nvGrpSpPr>
          <p:grpSpPr>
            <a:xfrm>
              <a:off x="2684440" y="3811929"/>
              <a:ext cx="439596" cy="423368"/>
              <a:chOff x="6781173" y="4152252"/>
              <a:chExt cx="439596" cy="423368"/>
            </a:xfrm>
            <a:solidFill>
              <a:schemeClr val="bg1"/>
            </a:solidFill>
          </p:grpSpPr>
          <p:sp>
            <p:nvSpPr>
              <p:cNvPr id="30" name="Document 173"/>
              <p:cNvSpPr/>
              <p:nvPr/>
            </p:nvSpPr>
            <p:spPr>
              <a:xfrm>
                <a:off x="6934197" y="4274377"/>
                <a:ext cx="156321" cy="199868"/>
              </a:xfrm>
              <a:prstGeom prst="flowChartDocument">
                <a:avLst/>
              </a:prstGeom>
              <a:grp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676767"/>
                  </a:solidFill>
                </a:endParaRPr>
              </a:p>
            </p:txBody>
          </p:sp>
          <p:sp>
            <p:nvSpPr>
              <p:cNvPr id="31" name="&quot;No&quot; Symbol 8"/>
              <p:cNvSpPr/>
              <p:nvPr/>
            </p:nvSpPr>
            <p:spPr>
              <a:xfrm>
                <a:off x="6781173" y="4152252"/>
                <a:ext cx="439596" cy="423368"/>
              </a:xfrm>
              <a:prstGeom prst="noSmoking">
                <a:avLst>
                  <a:gd name="adj" fmla="val 12484"/>
                </a:avLst>
              </a:prstGeom>
              <a:grp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27" name="図形グループ 26"/>
            <p:cNvGrpSpPr/>
            <p:nvPr/>
          </p:nvGrpSpPr>
          <p:grpSpPr>
            <a:xfrm>
              <a:off x="2307758" y="3439897"/>
              <a:ext cx="1167047" cy="1167667"/>
              <a:chOff x="6527188" y="1873634"/>
              <a:chExt cx="1167047" cy="1167667"/>
            </a:xfrm>
          </p:grpSpPr>
          <p:sp>
            <p:nvSpPr>
              <p:cNvPr id="28" name="Oval 190"/>
              <p:cNvSpPr/>
              <p:nvPr/>
            </p:nvSpPr>
            <p:spPr>
              <a:xfrm>
                <a:off x="6597083" y="1929762"/>
                <a:ext cx="1044348" cy="1044348"/>
              </a:xfrm>
              <a:prstGeom prst="ellipse">
                <a:avLst/>
              </a:prstGeom>
              <a:blipFill dpi="0" rotWithShape="1">
                <a:blip r:embed="rId5" cstate="screen">
                  <a:alphaModFix amt="15000"/>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29" name="ドーナツ 28"/>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spTree>
    <p:extLst>
      <p:ext uri="{BB962C8B-B14F-4D97-AF65-F5344CB8AC3E}">
        <p14:creationId xmlns:p14="http://schemas.microsoft.com/office/powerpoint/2010/main" val="3625904089"/>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435724" y="1764828"/>
            <a:ext cx="5347530" cy="2666054"/>
          </a:xfrm>
        </p:spPr>
        <p:txBody>
          <a:bodyPr/>
          <a:lstStyle/>
          <a:p>
            <a:r>
              <a:rPr lang="en-US" dirty="0" smtClean="0"/>
              <a:t>マルウェア感染に利用されている脆弱性のあるアプリケーションを一時的に使用停止したい</a:t>
            </a:r>
          </a:p>
          <a:p>
            <a:r>
              <a:rPr lang="ja-JP" altLang="en-US" dirty="0"/>
              <a:t>ハッシュを右クリック</a:t>
            </a:r>
            <a:r>
              <a:rPr lang="ja-JP" altLang="en-US" dirty="0" smtClean="0"/>
              <a:t>して</a:t>
            </a:r>
            <a:r>
              <a:rPr lang="en-US" altLang="ja-JP" dirty="0" smtClean="0"/>
              <a:t>Application Blocking</a:t>
            </a:r>
            <a:r>
              <a:rPr lang="ja-JP" altLang="en-US" dirty="0" smtClean="0"/>
              <a:t>に</a:t>
            </a:r>
            <a:r>
              <a:rPr lang="ja-JP" altLang="en-US" dirty="0"/>
              <a:t>追加するだけの簡単</a:t>
            </a:r>
            <a:r>
              <a:rPr lang="ja-JP" altLang="en-US" dirty="0" smtClean="0"/>
              <a:t>操作</a:t>
            </a:r>
            <a:endParaRPr lang="en-US" dirty="0"/>
          </a:p>
        </p:txBody>
      </p:sp>
      <p:sp>
        <p:nvSpPr>
          <p:cNvPr id="4" name="Title 3"/>
          <p:cNvSpPr>
            <a:spLocks noGrp="1"/>
          </p:cNvSpPr>
          <p:nvPr>
            <p:ph type="title"/>
          </p:nvPr>
        </p:nvSpPr>
        <p:spPr/>
        <p:txBody>
          <a:bodyPr/>
          <a:lstStyle/>
          <a:p>
            <a:r>
              <a:rPr lang="ja-JP" altLang="en-US" dirty="0" smtClean="0"/>
              <a:t>アプリケーション</a:t>
            </a:r>
            <a:r>
              <a:rPr lang="en-US" altLang="ja-JP" dirty="0" smtClean="0"/>
              <a:t> </a:t>
            </a:r>
            <a:r>
              <a:rPr lang="ja-JP" altLang="en-US" dirty="0" smtClean="0"/>
              <a:t>ブロック</a:t>
            </a:r>
            <a:endParaRPr lang="en-US" dirty="0"/>
          </a:p>
        </p:txBody>
      </p:sp>
      <p:pic>
        <p:nvPicPr>
          <p:cNvPr id="20" name="Picture 19" descr="cap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67" y="4257776"/>
            <a:ext cx="7899400" cy="228600"/>
          </a:xfrm>
          <a:prstGeom prst="rect">
            <a:avLst/>
          </a:prstGeom>
        </p:spPr>
      </p:pic>
      <p:pic>
        <p:nvPicPr>
          <p:cNvPr id="21" name="Picture 20" descr="cap4.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201" y="1139833"/>
            <a:ext cx="1521625" cy="3572158"/>
          </a:xfrm>
          <a:prstGeom prst="rect">
            <a:avLst/>
          </a:prstGeom>
        </p:spPr>
      </p:pic>
      <p:sp>
        <p:nvSpPr>
          <p:cNvPr id="22" name="Rectangle 21"/>
          <p:cNvSpPr/>
          <p:nvPr/>
        </p:nvSpPr>
        <p:spPr>
          <a:xfrm>
            <a:off x="1644414" y="3386942"/>
            <a:ext cx="1538585" cy="24425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6" name="図 15"/>
          <p:cNvPicPr>
            <a:picLocks noChangeAspect="1"/>
          </p:cNvPicPr>
          <p:nvPr/>
        </p:nvPicPr>
        <p:blipFill>
          <a:blip r:embed="rId4"/>
          <a:stretch>
            <a:fillRect/>
          </a:stretch>
        </p:blipFill>
        <p:spPr>
          <a:xfrm>
            <a:off x="8030644" y="87139"/>
            <a:ext cx="980665" cy="1324595"/>
          </a:xfrm>
          <a:prstGeom prst="rect">
            <a:avLst/>
          </a:prstGeom>
        </p:spPr>
      </p:pic>
      <p:sp>
        <p:nvSpPr>
          <p:cNvPr id="24" name="正方形/長方形 23"/>
          <p:cNvSpPr/>
          <p:nvPr/>
        </p:nvSpPr>
        <p:spPr>
          <a:xfrm>
            <a:off x="8572935" y="977942"/>
            <a:ext cx="436462" cy="44130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25" name="図形グループ 24"/>
          <p:cNvGrpSpPr/>
          <p:nvPr/>
        </p:nvGrpSpPr>
        <p:grpSpPr>
          <a:xfrm>
            <a:off x="6732000" y="180000"/>
            <a:ext cx="1167047" cy="1167667"/>
            <a:chOff x="2307758" y="3439897"/>
            <a:chExt cx="1167047" cy="1167667"/>
          </a:xfrm>
        </p:grpSpPr>
        <p:grpSp>
          <p:nvGrpSpPr>
            <p:cNvPr id="26" name="Group 9"/>
            <p:cNvGrpSpPr/>
            <p:nvPr/>
          </p:nvGrpSpPr>
          <p:grpSpPr>
            <a:xfrm>
              <a:off x="2684440" y="3811929"/>
              <a:ext cx="439596" cy="423368"/>
              <a:chOff x="6781173" y="4152252"/>
              <a:chExt cx="439596" cy="423368"/>
            </a:xfrm>
            <a:solidFill>
              <a:schemeClr val="bg1"/>
            </a:solidFill>
          </p:grpSpPr>
          <p:sp>
            <p:nvSpPr>
              <p:cNvPr id="30" name="Document 173"/>
              <p:cNvSpPr/>
              <p:nvPr/>
            </p:nvSpPr>
            <p:spPr>
              <a:xfrm>
                <a:off x="6934197" y="4274377"/>
                <a:ext cx="156321" cy="199868"/>
              </a:xfrm>
              <a:prstGeom prst="flowChartDocument">
                <a:avLst/>
              </a:prstGeom>
              <a:grp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676767"/>
                  </a:solidFill>
                </a:endParaRPr>
              </a:p>
            </p:txBody>
          </p:sp>
          <p:sp>
            <p:nvSpPr>
              <p:cNvPr id="31" name="&quot;No&quot; Symbol 8"/>
              <p:cNvSpPr/>
              <p:nvPr/>
            </p:nvSpPr>
            <p:spPr>
              <a:xfrm>
                <a:off x="6781173" y="4152252"/>
                <a:ext cx="439596" cy="423368"/>
              </a:xfrm>
              <a:prstGeom prst="noSmoking">
                <a:avLst>
                  <a:gd name="adj" fmla="val 12484"/>
                </a:avLst>
              </a:prstGeom>
              <a:grp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27" name="図形グループ 26"/>
            <p:cNvGrpSpPr/>
            <p:nvPr/>
          </p:nvGrpSpPr>
          <p:grpSpPr>
            <a:xfrm>
              <a:off x="2307758" y="3439897"/>
              <a:ext cx="1167047" cy="1167667"/>
              <a:chOff x="6527188" y="1873634"/>
              <a:chExt cx="1167047" cy="1167667"/>
            </a:xfrm>
          </p:grpSpPr>
          <p:sp>
            <p:nvSpPr>
              <p:cNvPr id="28" name="Oval 190"/>
              <p:cNvSpPr/>
              <p:nvPr/>
            </p:nvSpPr>
            <p:spPr>
              <a:xfrm>
                <a:off x="6597083" y="1929762"/>
                <a:ext cx="1044348" cy="1044348"/>
              </a:xfrm>
              <a:prstGeom prst="ellipse">
                <a:avLst/>
              </a:prstGeom>
              <a:blipFill dpi="0" rotWithShape="1">
                <a:blip r:embed="rId5" cstate="screen">
                  <a:alphaModFix amt="15000"/>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fontAlgn="base">
                  <a:spcBef>
                    <a:spcPct val="0"/>
                  </a:spcBef>
                  <a:spcAft>
                    <a:spcPct val="0"/>
                  </a:spcAft>
                </a:pPr>
                <a:endParaRPr lang="ja-JP" altLang="en-US" sz="1600">
                  <a:solidFill>
                    <a:prstClr val="white"/>
                  </a:solidFill>
                  <a:latin typeface="Arial" pitchFamily="34" charset="0"/>
                  <a:ea typeface="ＭＳ Ｐゴシック" pitchFamily="50" charset="-128"/>
                  <a:cs typeface="Arial" pitchFamily="34" charset="0"/>
                </a:endParaRPr>
              </a:p>
            </p:txBody>
          </p:sp>
          <p:sp>
            <p:nvSpPr>
              <p:cNvPr id="29" name="ドーナツ 28"/>
              <p:cNvSpPr/>
              <p:nvPr/>
            </p:nvSpPr>
            <p:spPr>
              <a:xfrm>
                <a:off x="6527188" y="1873634"/>
                <a:ext cx="1167047" cy="1167667"/>
              </a:xfrm>
              <a:prstGeom prst="donut">
                <a:avLst>
                  <a:gd name="adj" fmla="val 83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spTree>
    <p:extLst>
      <p:ext uri="{BB962C8B-B14F-4D97-AF65-F5344CB8AC3E}">
        <p14:creationId xmlns:p14="http://schemas.microsoft.com/office/powerpoint/2010/main" val="58918193"/>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62301" y="1347788"/>
            <a:ext cx="5761220" cy="3168210"/>
          </a:xfrm>
        </p:spPr>
        <p:txBody>
          <a:bodyPr/>
          <a:lstStyle/>
          <a:p>
            <a:r>
              <a:rPr lang="en-US" altLang="ja-JP" dirty="0" smtClean="0">
                <a:ea typeface="ＭＳ Ｐゴシック"/>
                <a:cs typeface="ＭＳ Ｐゴシック"/>
              </a:rPr>
              <a:t>Web Proxy</a:t>
            </a:r>
            <a:r>
              <a:rPr lang="ja-JP" altLang="en-US" dirty="0" smtClean="0">
                <a:ea typeface="ＭＳ Ｐゴシック"/>
                <a:cs typeface="ＭＳ Ｐゴシック"/>
              </a:rPr>
              <a:t>のログを</a:t>
            </a:r>
            <a:r>
              <a:rPr lang="en-US" altLang="ja-JP" dirty="0" smtClean="0">
                <a:ea typeface="ＭＳ Ｐゴシック"/>
                <a:cs typeface="ＭＳ Ｐゴシック"/>
              </a:rPr>
              <a:t>CTA</a:t>
            </a:r>
            <a:r>
              <a:rPr lang="ja-JP" altLang="en-US" dirty="0" smtClean="0">
                <a:ea typeface="ＭＳ Ｐゴシック"/>
                <a:cs typeface="ＭＳ Ｐゴシック"/>
              </a:rPr>
              <a:t>へ送ることで、</a:t>
            </a:r>
            <a:r>
              <a:rPr lang="en-US" altLang="ja-JP" dirty="0" smtClean="0">
                <a:ea typeface="ＭＳ Ｐゴシック"/>
                <a:cs typeface="ＭＳ Ｐゴシック"/>
              </a:rPr>
              <a:t>AMP</a:t>
            </a:r>
            <a:r>
              <a:rPr lang="ja-JP" altLang="en-US" dirty="0" smtClean="0">
                <a:ea typeface="ＭＳ Ｐゴシック"/>
                <a:cs typeface="ＭＳ Ｐゴシック"/>
              </a:rPr>
              <a:t>の</a:t>
            </a:r>
            <a:r>
              <a:rPr lang="en-US" altLang="ja-JP" dirty="0" smtClean="0">
                <a:ea typeface="ＭＳ Ｐゴシック"/>
                <a:cs typeface="ＭＳ Ｐゴシック"/>
              </a:rPr>
              <a:t>DFC</a:t>
            </a:r>
            <a:r>
              <a:rPr lang="ja-JP" altLang="en-US" dirty="0" smtClean="0">
                <a:ea typeface="ＭＳ Ｐゴシック"/>
                <a:cs typeface="ＭＳ Ｐゴシック"/>
              </a:rPr>
              <a:t>に近い機能を提供</a:t>
            </a:r>
            <a:endParaRPr lang="en-US" altLang="ja-JP" dirty="0" smtClean="0">
              <a:ea typeface="ＭＳ Ｐゴシック"/>
              <a:cs typeface="ＭＳ Ｐゴシック"/>
            </a:endParaRPr>
          </a:p>
          <a:p>
            <a:r>
              <a:rPr lang="en-US" altLang="ja-JP" dirty="0" smtClean="0">
                <a:ea typeface="ＭＳ Ｐゴシック"/>
                <a:cs typeface="ＭＳ Ｐゴシック"/>
              </a:rPr>
              <a:t>CTA</a:t>
            </a:r>
            <a:r>
              <a:rPr lang="ja-JP" altLang="en-US" dirty="0" smtClean="0">
                <a:ea typeface="ＭＳ Ｐゴシック"/>
                <a:cs typeface="ＭＳ Ｐゴシック"/>
              </a:rPr>
              <a:t>で検出した異常通信の送信元ホスト</a:t>
            </a:r>
            <a:r>
              <a:rPr lang="ja-JP" altLang="en-US" dirty="0" smtClean="0">
                <a:ea typeface="ＭＳ Ｐゴシック"/>
                <a:cs typeface="ＭＳ Ｐゴシック"/>
              </a:rPr>
              <a:t>や</a:t>
            </a:r>
            <a:r>
              <a:rPr lang="en-US" altLang="ja-JP" dirty="0" smtClean="0">
                <a:ea typeface="ＭＳ Ｐゴシック"/>
                <a:cs typeface="ＭＳ Ｐゴシック"/>
              </a:rPr>
              <a:t/>
            </a:r>
            <a:br>
              <a:rPr lang="en-US" altLang="ja-JP" dirty="0" smtClean="0">
                <a:ea typeface="ＭＳ Ｐゴシック"/>
                <a:cs typeface="ＭＳ Ｐゴシック"/>
              </a:rPr>
            </a:br>
            <a:r>
              <a:rPr lang="ja-JP" altLang="en-US" dirty="0" smtClean="0">
                <a:ea typeface="ＭＳ Ｐゴシック"/>
                <a:cs typeface="ＭＳ Ｐゴシック"/>
              </a:rPr>
              <a:t>さらに</a:t>
            </a:r>
            <a:r>
              <a:rPr lang="ja-JP" altLang="en-US" dirty="0" smtClean="0">
                <a:ea typeface="ＭＳ Ｐゴシック"/>
                <a:cs typeface="ＭＳ Ｐゴシック"/>
              </a:rPr>
              <a:t>その中の</a:t>
            </a:r>
            <a:r>
              <a:rPr lang="en-US" altLang="ja-JP" dirty="0" smtClean="0">
                <a:ea typeface="ＭＳ Ｐゴシック"/>
                <a:cs typeface="ＭＳ Ｐゴシック"/>
              </a:rPr>
              <a:t>EXE</a:t>
            </a:r>
            <a:r>
              <a:rPr lang="ja-JP" altLang="en-US" dirty="0" smtClean="0">
                <a:ea typeface="ＭＳ Ｐゴシック"/>
                <a:cs typeface="ＭＳ Ｐゴシック"/>
              </a:rPr>
              <a:t>を追跡</a:t>
            </a:r>
            <a:endParaRPr lang="en-US" altLang="ja-JP" dirty="0" smtClean="0">
              <a:ea typeface="ＭＳ Ｐゴシック"/>
              <a:cs typeface="ＭＳ Ｐゴシック"/>
            </a:endParaRPr>
          </a:p>
          <a:p>
            <a:r>
              <a:rPr lang="en-US" altLang="ja-JP" dirty="0">
                <a:ea typeface="ＭＳ Ｐゴシック"/>
                <a:cs typeface="ＭＳ Ｐゴシック"/>
              </a:rPr>
              <a:t>AMP</a:t>
            </a:r>
            <a:r>
              <a:rPr lang="ja-JP" altLang="en-US" dirty="0">
                <a:ea typeface="ＭＳ Ｐゴシック"/>
                <a:cs typeface="ＭＳ Ｐゴシック"/>
              </a:rPr>
              <a:t>をインストールできない端末も</a:t>
            </a:r>
            <a:r>
              <a:rPr lang="ja-JP" altLang="en-US" dirty="0" smtClean="0">
                <a:ea typeface="ＭＳ Ｐゴシック"/>
                <a:cs typeface="ＭＳ Ｐゴシック"/>
              </a:rPr>
              <a:t>可視化</a:t>
            </a:r>
            <a:endParaRPr lang="en-US" dirty="0" smtClean="0">
              <a:ea typeface="ＭＳ Ｐゴシック"/>
              <a:cs typeface="ＭＳ Ｐゴシック"/>
            </a:endParaRPr>
          </a:p>
          <a:p>
            <a:r>
              <a:rPr lang="en-US" dirty="0" smtClean="0">
                <a:ea typeface="ＭＳ Ｐゴシック"/>
                <a:cs typeface="ＭＳ Ｐゴシック"/>
              </a:rPr>
              <a:t>Console</a:t>
            </a:r>
            <a:r>
              <a:rPr lang="ja-JP" altLang="en-US" dirty="0" smtClean="0">
                <a:ea typeface="ＭＳ Ｐゴシック"/>
                <a:cs typeface="ＭＳ Ｐゴシック"/>
              </a:rPr>
              <a:t>の</a:t>
            </a:r>
            <a:r>
              <a:rPr lang="en-US" altLang="ja-JP" dirty="0" smtClean="0">
                <a:ea typeface="ＭＳ Ｐゴシック"/>
                <a:cs typeface="ＭＳ Ｐゴシック"/>
              </a:rPr>
              <a:t>Account &gt; Business</a:t>
            </a:r>
            <a:r>
              <a:rPr lang="ja-JP" altLang="en-US" dirty="0" smtClean="0">
                <a:ea typeface="ＭＳ Ｐゴシック"/>
                <a:cs typeface="ＭＳ Ｐゴシック"/>
              </a:rPr>
              <a:t>にある、</a:t>
            </a:r>
            <a:r>
              <a:rPr lang="en-US" b="1" dirty="0">
                <a:ea typeface="ＭＳ Ｐゴシック"/>
                <a:cs typeface="ＭＳ Ｐゴシック"/>
              </a:rPr>
              <a:t>Cisco Cognitive Threat </a:t>
            </a:r>
            <a:r>
              <a:rPr lang="en-US" b="1" dirty="0" smtClean="0">
                <a:ea typeface="ＭＳ Ｐゴシック"/>
                <a:cs typeface="ＭＳ Ｐゴシック"/>
              </a:rPr>
              <a:t>Analytics</a:t>
            </a:r>
            <a:r>
              <a:rPr lang="ja-JP" altLang="en-US" b="1" dirty="0" smtClean="0">
                <a:ea typeface="ＭＳ Ｐゴシック"/>
                <a:cs typeface="ＭＳ Ｐゴシック"/>
              </a:rPr>
              <a:t>を有効にする</a:t>
            </a:r>
            <a:r>
              <a:rPr lang="ja-JP" altLang="en-US" b="1" dirty="0" smtClean="0">
                <a:ea typeface="ＭＳ Ｐゴシック"/>
                <a:cs typeface="ＭＳ Ｐゴシック"/>
              </a:rPr>
              <a:t>と</a:t>
            </a:r>
            <a:r>
              <a:rPr lang="en-US" altLang="ja-JP" b="1" dirty="0" smtClean="0">
                <a:ea typeface="ＭＳ Ｐゴシック"/>
                <a:cs typeface="ＭＳ Ｐゴシック"/>
              </a:rPr>
              <a:t/>
            </a:r>
            <a:br>
              <a:rPr lang="en-US" altLang="ja-JP" b="1" dirty="0" smtClean="0">
                <a:ea typeface="ＭＳ Ｐゴシック"/>
                <a:cs typeface="ＭＳ Ｐゴシック"/>
              </a:rPr>
            </a:br>
            <a:r>
              <a:rPr lang="ja-JP" altLang="en-US" b="1" dirty="0" smtClean="0">
                <a:ea typeface="ＭＳ Ｐゴシック"/>
                <a:cs typeface="ＭＳ Ｐゴシック"/>
              </a:rPr>
              <a:t>利用</a:t>
            </a:r>
            <a:r>
              <a:rPr lang="ja-JP" altLang="en-US" b="1" dirty="0" smtClean="0">
                <a:ea typeface="ＭＳ Ｐゴシック"/>
                <a:cs typeface="ＭＳ Ｐゴシック"/>
              </a:rPr>
              <a:t>可能（無償）</a:t>
            </a:r>
            <a:endParaRPr lang="en-US" b="1" dirty="0">
              <a:ea typeface="ＭＳ Ｐゴシック"/>
              <a:cs typeface="ＭＳ Ｐゴシック"/>
            </a:endParaRPr>
          </a:p>
        </p:txBody>
      </p:sp>
      <p:sp>
        <p:nvSpPr>
          <p:cNvPr id="2" name="Title 1"/>
          <p:cNvSpPr>
            <a:spLocks noGrp="1"/>
          </p:cNvSpPr>
          <p:nvPr>
            <p:ph type="title"/>
          </p:nvPr>
        </p:nvSpPr>
        <p:spPr/>
        <p:txBody>
          <a:bodyPr/>
          <a:lstStyle/>
          <a:p>
            <a:r>
              <a:rPr lang="en-US" altLang="ja-JP" dirty="0" smtClean="0">
                <a:latin typeface="ＭＳ Ｐゴシック"/>
                <a:ea typeface="ＭＳ Ｐゴシック"/>
                <a:cs typeface="ＭＳ Ｐゴシック"/>
              </a:rPr>
              <a:t>CTA</a:t>
            </a:r>
            <a:r>
              <a:rPr lang="ja-JP" altLang="en-US" dirty="0" smtClean="0">
                <a:latin typeface="ＭＳ Ｐゴシック"/>
                <a:ea typeface="ＭＳ Ｐゴシック"/>
                <a:cs typeface="ＭＳ Ｐゴシック"/>
              </a:rPr>
              <a:t>連携</a:t>
            </a:r>
            <a:r>
              <a:rPr lang="en-US" altLang="ja-JP" dirty="0" smtClean="0">
                <a:latin typeface="ＭＳ Ｐゴシック"/>
                <a:ea typeface="ＭＳ Ｐゴシック"/>
                <a:cs typeface="ＭＳ Ｐゴシック"/>
              </a:rPr>
              <a:t> (AMP</a:t>
            </a:r>
            <a:r>
              <a:rPr lang="ja-JP" altLang="en-US" dirty="0" smtClean="0">
                <a:latin typeface="ＭＳ Ｐゴシック"/>
                <a:ea typeface="ＭＳ Ｐゴシック"/>
                <a:cs typeface="ＭＳ Ｐゴシック"/>
              </a:rPr>
              <a:t>ユーザは無償</a:t>
            </a:r>
            <a:r>
              <a:rPr lang="en-US" altLang="ja-JP" dirty="0" smtClean="0">
                <a:latin typeface="ＭＳ Ｐゴシック"/>
                <a:ea typeface="ＭＳ Ｐゴシック"/>
                <a:cs typeface="ＭＳ Ｐゴシック"/>
              </a:rPr>
              <a:t>)</a:t>
            </a:r>
            <a:endParaRPr lang="en-US" dirty="0">
              <a:latin typeface="ＭＳ Ｐゴシック"/>
              <a:ea typeface="ＭＳ Ｐゴシック"/>
              <a:cs typeface="ＭＳ Ｐゴシック"/>
            </a:endParaRPr>
          </a:p>
        </p:txBody>
      </p:sp>
      <p:grpSp>
        <p:nvGrpSpPr>
          <p:cNvPr id="3" name="Group 2"/>
          <p:cNvGrpSpPr/>
          <p:nvPr/>
        </p:nvGrpSpPr>
        <p:grpSpPr>
          <a:xfrm>
            <a:off x="7873838" y="76605"/>
            <a:ext cx="1203869" cy="1205547"/>
            <a:chOff x="6335705" y="2072472"/>
            <a:chExt cx="1203869" cy="1205547"/>
          </a:xfrm>
        </p:grpSpPr>
        <p:sp>
          <p:nvSpPr>
            <p:cNvPr id="4" name="Oval 3"/>
            <p:cNvSpPr/>
            <p:nvPr/>
          </p:nvSpPr>
          <p:spPr>
            <a:xfrm>
              <a:off x="6335705" y="2074149"/>
              <a:ext cx="1203869" cy="120387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defTabSz="1218621" fontAlgn="base">
                <a:spcBef>
                  <a:spcPct val="0"/>
                </a:spcBef>
                <a:spcAft>
                  <a:spcPct val="0"/>
                </a:spcAft>
              </a:pPr>
              <a:endParaRPr lang="ja-JP" altLang="en-US" sz="1450">
                <a:solidFill>
                  <a:prstClr val="white"/>
                </a:solidFill>
                <a:latin typeface="Arial" pitchFamily="34" charset="0"/>
                <a:ea typeface="ＭＳ Ｐゴシック" pitchFamily="50" charset="-128"/>
                <a:cs typeface="Arial" pitchFamily="34" charset="0"/>
              </a:endParaRPr>
            </a:p>
          </p:txBody>
        </p:sp>
        <p:sp>
          <p:nvSpPr>
            <p:cNvPr id="5" name="Oval 4"/>
            <p:cNvSpPr/>
            <p:nvPr/>
          </p:nvSpPr>
          <p:spPr>
            <a:xfrm>
              <a:off x="6335705" y="2072472"/>
              <a:ext cx="1203869" cy="1203869"/>
            </a:xfrm>
            <a:prstGeom prst="ellipse">
              <a:avLst/>
            </a:prstGeom>
            <a:blipFill dpi="0" rotWithShape="1">
              <a:blip r:embed="rId2" cstate="screen">
                <a:alphaModFix amt="15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defTabSz="1218621" fontAlgn="base">
                <a:spcBef>
                  <a:spcPct val="0"/>
                </a:spcBef>
                <a:spcAft>
                  <a:spcPct val="0"/>
                </a:spcAft>
              </a:pPr>
              <a:endParaRPr lang="ja-JP" altLang="en-US" sz="1450">
                <a:solidFill>
                  <a:prstClr val="white"/>
                </a:solidFill>
                <a:latin typeface="Arial" pitchFamily="34" charset="0"/>
                <a:ea typeface="ＭＳ Ｐゴシック" pitchFamily="50" charset="-128"/>
                <a:cs typeface="Arial" pitchFamily="34" charset="0"/>
              </a:endParaRPr>
            </a:p>
          </p:txBody>
        </p:sp>
        <p:sp>
          <p:nvSpPr>
            <p:cNvPr id="6" name="Freeform 167"/>
            <p:cNvSpPr>
              <a:spLocks noEditPoints="1"/>
            </p:cNvSpPr>
            <p:nvPr/>
          </p:nvSpPr>
          <p:spPr bwMode="auto">
            <a:xfrm>
              <a:off x="6827062" y="2543409"/>
              <a:ext cx="304320" cy="347430"/>
            </a:xfrm>
            <a:custGeom>
              <a:avLst/>
              <a:gdLst>
                <a:gd name="T0" fmla="*/ 1296 w 1430"/>
                <a:gd name="T1" fmla="*/ 631 h 1852"/>
                <a:gd name="T2" fmla="*/ 1222 w 1430"/>
                <a:gd name="T3" fmla="*/ 292 h 1852"/>
                <a:gd name="T4" fmla="*/ 976 w 1430"/>
                <a:gd name="T5" fmla="*/ 68 h 1852"/>
                <a:gd name="T6" fmla="*/ 506 w 1430"/>
                <a:gd name="T7" fmla="*/ 7 h 1852"/>
                <a:gd name="T8" fmla="*/ 126 w 1430"/>
                <a:gd name="T9" fmla="*/ 234 h 1852"/>
                <a:gd name="T10" fmla="*/ 2 w 1430"/>
                <a:gd name="T11" fmla="*/ 588 h 1852"/>
                <a:gd name="T12" fmla="*/ 101 w 1430"/>
                <a:gd name="T13" fmla="*/ 1047 h 1852"/>
                <a:gd name="T14" fmla="*/ 241 w 1430"/>
                <a:gd name="T15" fmla="*/ 1351 h 1852"/>
                <a:gd name="T16" fmla="*/ 141 w 1430"/>
                <a:gd name="T17" fmla="*/ 1652 h 1852"/>
                <a:gd name="T18" fmla="*/ 92 w 1430"/>
                <a:gd name="T19" fmla="*/ 1828 h 1852"/>
                <a:gd name="T20" fmla="*/ 956 w 1430"/>
                <a:gd name="T21" fmla="*/ 1821 h 1852"/>
                <a:gd name="T22" fmla="*/ 898 w 1430"/>
                <a:gd name="T23" fmla="*/ 1649 h 1852"/>
                <a:gd name="T24" fmla="*/ 912 w 1430"/>
                <a:gd name="T25" fmla="*/ 1484 h 1852"/>
                <a:gd name="T26" fmla="*/ 1155 w 1430"/>
                <a:gd name="T27" fmla="*/ 1452 h 1852"/>
                <a:gd name="T28" fmla="*/ 1279 w 1430"/>
                <a:gd name="T29" fmla="*/ 1422 h 1852"/>
                <a:gd name="T30" fmla="*/ 1323 w 1430"/>
                <a:gd name="T31" fmla="*/ 1262 h 1852"/>
                <a:gd name="T32" fmla="*/ 1338 w 1430"/>
                <a:gd name="T33" fmla="*/ 1181 h 1852"/>
                <a:gd name="T34" fmla="*/ 1341 w 1430"/>
                <a:gd name="T35" fmla="*/ 1072 h 1852"/>
                <a:gd name="T36" fmla="*/ 1430 w 1430"/>
                <a:gd name="T37" fmla="*/ 985 h 1852"/>
                <a:gd name="T38" fmla="*/ 655 w 1430"/>
                <a:gd name="T39" fmla="*/ 768 h 1852"/>
                <a:gd name="T40" fmla="*/ 618 w 1430"/>
                <a:gd name="T41" fmla="*/ 895 h 1852"/>
                <a:gd name="T42" fmla="*/ 508 w 1430"/>
                <a:gd name="T43" fmla="*/ 933 h 1852"/>
                <a:gd name="T44" fmla="*/ 439 w 1430"/>
                <a:gd name="T45" fmla="*/ 1006 h 1852"/>
                <a:gd name="T46" fmla="*/ 291 w 1430"/>
                <a:gd name="T47" fmla="*/ 982 h 1852"/>
                <a:gd name="T48" fmla="*/ 188 w 1430"/>
                <a:gd name="T49" fmla="*/ 928 h 1852"/>
                <a:gd name="T50" fmla="*/ 94 w 1430"/>
                <a:gd name="T51" fmla="*/ 793 h 1852"/>
                <a:gd name="T52" fmla="*/ 129 w 1430"/>
                <a:gd name="T53" fmla="*/ 702 h 1852"/>
                <a:gd name="T54" fmla="*/ 106 w 1430"/>
                <a:gd name="T55" fmla="*/ 600 h 1852"/>
                <a:gd name="T56" fmla="*/ 198 w 1430"/>
                <a:gd name="T57" fmla="*/ 504 h 1852"/>
                <a:gd name="T58" fmla="*/ 295 w 1430"/>
                <a:gd name="T59" fmla="*/ 434 h 1852"/>
                <a:gd name="T60" fmla="*/ 462 w 1430"/>
                <a:gd name="T61" fmla="*/ 429 h 1852"/>
                <a:gd name="T62" fmla="*/ 561 w 1430"/>
                <a:gd name="T63" fmla="*/ 508 h 1852"/>
                <a:gd name="T64" fmla="*/ 639 w 1430"/>
                <a:gd name="T65" fmla="*/ 566 h 1852"/>
                <a:gd name="T66" fmla="*/ 629 w 1430"/>
                <a:gd name="T67" fmla="*/ 665 h 1852"/>
                <a:gd name="T68" fmla="*/ 634 w 1430"/>
                <a:gd name="T69" fmla="*/ 397 h 1852"/>
                <a:gd name="T70" fmla="*/ 533 w 1430"/>
                <a:gd name="T71" fmla="*/ 409 h 1852"/>
                <a:gd name="T72" fmla="*/ 468 w 1430"/>
                <a:gd name="T73" fmla="*/ 359 h 1852"/>
                <a:gd name="T74" fmla="*/ 415 w 1430"/>
                <a:gd name="T75" fmla="*/ 313 h 1852"/>
                <a:gd name="T76" fmla="*/ 431 w 1430"/>
                <a:gd name="T77" fmla="*/ 232 h 1852"/>
                <a:gd name="T78" fmla="*/ 410 w 1430"/>
                <a:gd name="T79" fmla="*/ 163 h 1852"/>
                <a:gd name="T80" fmla="*/ 468 w 1430"/>
                <a:gd name="T81" fmla="*/ 107 h 1852"/>
                <a:gd name="T82" fmla="*/ 533 w 1430"/>
                <a:gd name="T83" fmla="*/ 56 h 1852"/>
                <a:gd name="T84" fmla="*/ 633 w 1430"/>
                <a:gd name="T85" fmla="*/ 65 h 1852"/>
                <a:gd name="T86" fmla="*/ 701 w 1430"/>
                <a:gd name="T87" fmla="*/ 101 h 1852"/>
                <a:gd name="T88" fmla="*/ 755 w 1430"/>
                <a:gd name="T89" fmla="*/ 184 h 1852"/>
                <a:gd name="T90" fmla="*/ 743 w 1430"/>
                <a:gd name="T91" fmla="*/ 265 h 1852"/>
                <a:gd name="T92" fmla="*/ 723 w 1430"/>
                <a:gd name="T93" fmla="*/ 344 h 1852"/>
                <a:gd name="T94" fmla="*/ 1083 w 1430"/>
                <a:gd name="T95" fmla="*/ 566 h 1852"/>
                <a:gd name="T96" fmla="*/ 1025 w 1430"/>
                <a:gd name="T97" fmla="*/ 616 h 1852"/>
                <a:gd name="T98" fmla="*/ 1014 w 1430"/>
                <a:gd name="T99" fmla="*/ 683 h 1852"/>
                <a:gd name="T100" fmla="*/ 921 w 1430"/>
                <a:gd name="T101" fmla="*/ 713 h 1852"/>
                <a:gd name="T102" fmla="*/ 833 w 1430"/>
                <a:gd name="T103" fmla="*/ 716 h 1852"/>
                <a:gd name="T104" fmla="*/ 747 w 1430"/>
                <a:gd name="T105" fmla="*/ 655 h 1852"/>
                <a:gd name="T106" fmla="*/ 716 w 1430"/>
                <a:gd name="T107" fmla="*/ 582 h 1852"/>
                <a:gd name="T108" fmla="*/ 708 w 1430"/>
                <a:gd name="T109" fmla="*/ 474 h 1852"/>
                <a:gd name="T110" fmla="*/ 779 w 1430"/>
                <a:gd name="T111" fmla="*/ 423 h 1852"/>
                <a:gd name="T112" fmla="*/ 804 w 1430"/>
                <a:gd name="T113" fmla="*/ 359 h 1852"/>
                <a:gd name="T114" fmla="*/ 885 w 1430"/>
                <a:gd name="T115" fmla="*/ 374 h 1852"/>
                <a:gd name="T116" fmla="*/ 963 w 1430"/>
                <a:gd name="T117" fmla="*/ 351 h 1852"/>
                <a:gd name="T118" fmla="*/ 1036 w 1430"/>
                <a:gd name="T119" fmla="*/ 416 h 1852"/>
                <a:gd name="T120" fmla="*/ 1081 w 1430"/>
                <a:gd name="T121" fmla="*/ 487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30" h="1852">
                  <a:moveTo>
                    <a:pt x="1389" y="891"/>
                  </a:moveTo>
                  <a:lnTo>
                    <a:pt x="1389" y="891"/>
                  </a:lnTo>
                  <a:lnTo>
                    <a:pt x="1355" y="834"/>
                  </a:lnTo>
                  <a:lnTo>
                    <a:pt x="1340" y="805"/>
                  </a:lnTo>
                  <a:lnTo>
                    <a:pt x="1325" y="776"/>
                  </a:lnTo>
                  <a:lnTo>
                    <a:pt x="1312" y="748"/>
                  </a:lnTo>
                  <a:lnTo>
                    <a:pt x="1302" y="722"/>
                  </a:lnTo>
                  <a:lnTo>
                    <a:pt x="1298" y="710"/>
                  </a:lnTo>
                  <a:lnTo>
                    <a:pt x="1295" y="698"/>
                  </a:lnTo>
                  <a:lnTo>
                    <a:pt x="1292" y="686"/>
                  </a:lnTo>
                  <a:lnTo>
                    <a:pt x="1291" y="676"/>
                  </a:lnTo>
                  <a:lnTo>
                    <a:pt x="1291" y="676"/>
                  </a:lnTo>
                  <a:lnTo>
                    <a:pt x="1291" y="666"/>
                  </a:lnTo>
                  <a:lnTo>
                    <a:pt x="1292" y="655"/>
                  </a:lnTo>
                  <a:lnTo>
                    <a:pt x="1296" y="631"/>
                  </a:lnTo>
                  <a:lnTo>
                    <a:pt x="1301" y="605"/>
                  </a:lnTo>
                  <a:lnTo>
                    <a:pt x="1304" y="590"/>
                  </a:lnTo>
                  <a:lnTo>
                    <a:pt x="1305" y="574"/>
                  </a:lnTo>
                  <a:lnTo>
                    <a:pt x="1306" y="557"/>
                  </a:lnTo>
                  <a:lnTo>
                    <a:pt x="1307" y="538"/>
                  </a:lnTo>
                  <a:lnTo>
                    <a:pt x="1305" y="518"/>
                  </a:lnTo>
                  <a:lnTo>
                    <a:pt x="1303" y="495"/>
                  </a:lnTo>
                  <a:lnTo>
                    <a:pt x="1298" y="472"/>
                  </a:lnTo>
                  <a:lnTo>
                    <a:pt x="1291" y="446"/>
                  </a:lnTo>
                  <a:lnTo>
                    <a:pt x="1283" y="418"/>
                  </a:lnTo>
                  <a:lnTo>
                    <a:pt x="1270" y="389"/>
                  </a:lnTo>
                  <a:lnTo>
                    <a:pt x="1270" y="389"/>
                  </a:lnTo>
                  <a:lnTo>
                    <a:pt x="1257" y="358"/>
                  </a:lnTo>
                  <a:lnTo>
                    <a:pt x="1241" y="325"/>
                  </a:lnTo>
                  <a:lnTo>
                    <a:pt x="1222" y="292"/>
                  </a:lnTo>
                  <a:lnTo>
                    <a:pt x="1213" y="275"/>
                  </a:lnTo>
                  <a:lnTo>
                    <a:pt x="1202" y="259"/>
                  </a:lnTo>
                  <a:lnTo>
                    <a:pt x="1191" y="243"/>
                  </a:lnTo>
                  <a:lnTo>
                    <a:pt x="1178" y="226"/>
                  </a:lnTo>
                  <a:lnTo>
                    <a:pt x="1165" y="210"/>
                  </a:lnTo>
                  <a:lnTo>
                    <a:pt x="1151" y="193"/>
                  </a:lnTo>
                  <a:lnTo>
                    <a:pt x="1135" y="178"/>
                  </a:lnTo>
                  <a:lnTo>
                    <a:pt x="1119" y="163"/>
                  </a:lnTo>
                  <a:lnTo>
                    <a:pt x="1103" y="147"/>
                  </a:lnTo>
                  <a:lnTo>
                    <a:pt x="1084" y="133"/>
                  </a:lnTo>
                  <a:lnTo>
                    <a:pt x="1065" y="119"/>
                  </a:lnTo>
                  <a:lnTo>
                    <a:pt x="1044" y="106"/>
                  </a:lnTo>
                  <a:lnTo>
                    <a:pt x="1023" y="92"/>
                  </a:lnTo>
                  <a:lnTo>
                    <a:pt x="1000" y="80"/>
                  </a:lnTo>
                  <a:lnTo>
                    <a:pt x="976" y="68"/>
                  </a:lnTo>
                  <a:lnTo>
                    <a:pt x="951" y="57"/>
                  </a:lnTo>
                  <a:lnTo>
                    <a:pt x="925" y="47"/>
                  </a:lnTo>
                  <a:lnTo>
                    <a:pt x="896" y="37"/>
                  </a:lnTo>
                  <a:lnTo>
                    <a:pt x="866" y="29"/>
                  </a:lnTo>
                  <a:lnTo>
                    <a:pt x="836" y="22"/>
                  </a:lnTo>
                  <a:lnTo>
                    <a:pt x="803" y="16"/>
                  </a:lnTo>
                  <a:lnTo>
                    <a:pt x="768" y="9"/>
                  </a:lnTo>
                  <a:lnTo>
                    <a:pt x="732" y="5"/>
                  </a:lnTo>
                  <a:lnTo>
                    <a:pt x="694" y="2"/>
                  </a:lnTo>
                  <a:lnTo>
                    <a:pt x="656" y="0"/>
                  </a:lnTo>
                  <a:lnTo>
                    <a:pt x="615" y="0"/>
                  </a:lnTo>
                  <a:lnTo>
                    <a:pt x="615" y="0"/>
                  </a:lnTo>
                  <a:lnTo>
                    <a:pt x="577" y="0"/>
                  </a:lnTo>
                  <a:lnTo>
                    <a:pt x="541" y="3"/>
                  </a:lnTo>
                  <a:lnTo>
                    <a:pt x="506" y="7"/>
                  </a:lnTo>
                  <a:lnTo>
                    <a:pt x="472" y="13"/>
                  </a:lnTo>
                  <a:lnTo>
                    <a:pt x="440" y="22"/>
                  </a:lnTo>
                  <a:lnTo>
                    <a:pt x="408" y="31"/>
                  </a:lnTo>
                  <a:lnTo>
                    <a:pt x="378" y="41"/>
                  </a:lnTo>
                  <a:lnTo>
                    <a:pt x="350" y="53"/>
                  </a:lnTo>
                  <a:lnTo>
                    <a:pt x="322" y="67"/>
                  </a:lnTo>
                  <a:lnTo>
                    <a:pt x="295" y="81"/>
                  </a:lnTo>
                  <a:lnTo>
                    <a:pt x="270" y="96"/>
                  </a:lnTo>
                  <a:lnTo>
                    <a:pt x="246" y="114"/>
                  </a:lnTo>
                  <a:lnTo>
                    <a:pt x="223" y="131"/>
                  </a:lnTo>
                  <a:lnTo>
                    <a:pt x="201" y="151"/>
                  </a:lnTo>
                  <a:lnTo>
                    <a:pt x="181" y="170"/>
                  </a:lnTo>
                  <a:lnTo>
                    <a:pt x="161" y="190"/>
                  </a:lnTo>
                  <a:lnTo>
                    <a:pt x="143" y="212"/>
                  </a:lnTo>
                  <a:lnTo>
                    <a:pt x="126" y="234"/>
                  </a:lnTo>
                  <a:lnTo>
                    <a:pt x="110" y="257"/>
                  </a:lnTo>
                  <a:lnTo>
                    <a:pt x="95" y="280"/>
                  </a:lnTo>
                  <a:lnTo>
                    <a:pt x="82" y="305"/>
                  </a:lnTo>
                  <a:lnTo>
                    <a:pt x="68" y="329"/>
                  </a:lnTo>
                  <a:lnTo>
                    <a:pt x="57" y="355"/>
                  </a:lnTo>
                  <a:lnTo>
                    <a:pt x="47" y="380"/>
                  </a:lnTo>
                  <a:lnTo>
                    <a:pt x="38" y="406"/>
                  </a:lnTo>
                  <a:lnTo>
                    <a:pt x="30" y="432"/>
                  </a:lnTo>
                  <a:lnTo>
                    <a:pt x="21" y="457"/>
                  </a:lnTo>
                  <a:lnTo>
                    <a:pt x="16" y="484"/>
                  </a:lnTo>
                  <a:lnTo>
                    <a:pt x="11" y="511"/>
                  </a:lnTo>
                  <a:lnTo>
                    <a:pt x="7" y="536"/>
                  </a:lnTo>
                  <a:lnTo>
                    <a:pt x="4" y="563"/>
                  </a:lnTo>
                  <a:lnTo>
                    <a:pt x="2" y="588"/>
                  </a:lnTo>
                  <a:lnTo>
                    <a:pt x="2" y="588"/>
                  </a:lnTo>
                  <a:lnTo>
                    <a:pt x="0" y="630"/>
                  </a:lnTo>
                  <a:lnTo>
                    <a:pt x="0" y="671"/>
                  </a:lnTo>
                  <a:lnTo>
                    <a:pt x="2" y="709"/>
                  </a:lnTo>
                  <a:lnTo>
                    <a:pt x="5" y="746"/>
                  </a:lnTo>
                  <a:lnTo>
                    <a:pt x="9" y="781"/>
                  </a:lnTo>
                  <a:lnTo>
                    <a:pt x="14" y="813"/>
                  </a:lnTo>
                  <a:lnTo>
                    <a:pt x="21" y="845"/>
                  </a:lnTo>
                  <a:lnTo>
                    <a:pt x="28" y="876"/>
                  </a:lnTo>
                  <a:lnTo>
                    <a:pt x="37" y="904"/>
                  </a:lnTo>
                  <a:lnTo>
                    <a:pt x="47" y="931"/>
                  </a:lnTo>
                  <a:lnTo>
                    <a:pt x="56" y="956"/>
                  </a:lnTo>
                  <a:lnTo>
                    <a:pt x="67" y="981"/>
                  </a:lnTo>
                  <a:lnTo>
                    <a:pt x="78" y="1005"/>
                  </a:lnTo>
                  <a:lnTo>
                    <a:pt x="90" y="1027"/>
                  </a:lnTo>
                  <a:lnTo>
                    <a:pt x="101" y="1047"/>
                  </a:lnTo>
                  <a:lnTo>
                    <a:pt x="113" y="1068"/>
                  </a:lnTo>
                  <a:lnTo>
                    <a:pt x="137" y="1105"/>
                  </a:lnTo>
                  <a:lnTo>
                    <a:pt x="160" y="1140"/>
                  </a:lnTo>
                  <a:lnTo>
                    <a:pt x="182" y="1170"/>
                  </a:lnTo>
                  <a:lnTo>
                    <a:pt x="202" y="1200"/>
                  </a:lnTo>
                  <a:lnTo>
                    <a:pt x="219" y="1226"/>
                  </a:lnTo>
                  <a:lnTo>
                    <a:pt x="226" y="1240"/>
                  </a:lnTo>
                  <a:lnTo>
                    <a:pt x="232" y="1253"/>
                  </a:lnTo>
                  <a:lnTo>
                    <a:pt x="236" y="1265"/>
                  </a:lnTo>
                  <a:lnTo>
                    <a:pt x="240" y="1279"/>
                  </a:lnTo>
                  <a:lnTo>
                    <a:pt x="242" y="1291"/>
                  </a:lnTo>
                  <a:lnTo>
                    <a:pt x="243" y="1303"/>
                  </a:lnTo>
                  <a:lnTo>
                    <a:pt x="243" y="1303"/>
                  </a:lnTo>
                  <a:lnTo>
                    <a:pt x="243" y="1328"/>
                  </a:lnTo>
                  <a:lnTo>
                    <a:pt x="241" y="1351"/>
                  </a:lnTo>
                  <a:lnTo>
                    <a:pt x="240" y="1375"/>
                  </a:lnTo>
                  <a:lnTo>
                    <a:pt x="237" y="1397"/>
                  </a:lnTo>
                  <a:lnTo>
                    <a:pt x="231" y="1442"/>
                  </a:lnTo>
                  <a:lnTo>
                    <a:pt x="224" y="1486"/>
                  </a:lnTo>
                  <a:lnTo>
                    <a:pt x="216" y="1528"/>
                  </a:lnTo>
                  <a:lnTo>
                    <a:pt x="206" y="1568"/>
                  </a:lnTo>
                  <a:lnTo>
                    <a:pt x="198" y="1606"/>
                  </a:lnTo>
                  <a:lnTo>
                    <a:pt x="192" y="1641"/>
                  </a:lnTo>
                  <a:lnTo>
                    <a:pt x="188" y="1641"/>
                  </a:lnTo>
                  <a:lnTo>
                    <a:pt x="188" y="1641"/>
                  </a:lnTo>
                  <a:lnTo>
                    <a:pt x="178" y="1641"/>
                  </a:lnTo>
                  <a:lnTo>
                    <a:pt x="168" y="1643"/>
                  </a:lnTo>
                  <a:lnTo>
                    <a:pt x="158" y="1645"/>
                  </a:lnTo>
                  <a:lnTo>
                    <a:pt x="149" y="1648"/>
                  </a:lnTo>
                  <a:lnTo>
                    <a:pt x="141" y="1652"/>
                  </a:lnTo>
                  <a:lnTo>
                    <a:pt x="133" y="1657"/>
                  </a:lnTo>
                  <a:lnTo>
                    <a:pt x="125" y="1663"/>
                  </a:lnTo>
                  <a:lnTo>
                    <a:pt x="117" y="1669"/>
                  </a:lnTo>
                  <a:lnTo>
                    <a:pt x="111" y="1676"/>
                  </a:lnTo>
                  <a:lnTo>
                    <a:pt x="105" y="1685"/>
                  </a:lnTo>
                  <a:lnTo>
                    <a:pt x="100" y="1693"/>
                  </a:lnTo>
                  <a:lnTo>
                    <a:pt x="96" y="1701"/>
                  </a:lnTo>
                  <a:lnTo>
                    <a:pt x="93" y="1710"/>
                  </a:lnTo>
                  <a:lnTo>
                    <a:pt x="91" y="1719"/>
                  </a:lnTo>
                  <a:lnTo>
                    <a:pt x="89" y="1730"/>
                  </a:lnTo>
                  <a:lnTo>
                    <a:pt x="89" y="1740"/>
                  </a:lnTo>
                  <a:lnTo>
                    <a:pt x="89" y="1813"/>
                  </a:lnTo>
                  <a:lnTo>
                    <a:pt x="89" y="1813"/>
                  </a:lnTo>
                  <a:lnTo>
                    <a:pt x="89" y="1821"/>
                  </a:lnTo>
                  <a:lnTo>
                    <a:pt x="92" y="1828"/>
                  </a:lnTo>
                  <a:lnTo>
                    <a:pt x="95" y="1835"/>
                  </a:lnTo>
                  <a:lnTo>
                    <a:pt x="100" y="1841"/>
                  </a:lnTo>
                  <a:lnTo>
                    <a:pt x="106" y="1846"/>
                  </a:lnTo>
                  <a:lnTo>
                    <a:pt x="112" y="1849"/>
                  </a:lnTo>
                  <a:lnTo>
                    <a:pt x="121" y="1851"/>
                  </a:lnTo>
                  <a:lnTo>
                    <a:pt x="129" y="1852"/>
                  </a:lnTo>
                  <a:lnTo>
                    <a:pt x="917" y="1852"/>
                  </a:lnTo>
                  <a:lnTo>
                    <a:pt x="917" y="1852"/>
                  </a:lnTo>
                  <a:lnTo>
                    <a:pt x="926" y="1851"/>
                  </a:lnTo>
                  <a:lnTo>
                    <a:pt x="933" y="1849"/>
                  </a:lnTo>
                  <a:lnTo>
                    <a:pt x="940" y="1846"/>
                  </a:lnTo>
                  <a:lnTo>
                    <a:pt x="946" y="1841"/>
                  </a:lnTo>
                  <a:lnTo>
                    <a:pt x="950" y="1835"/>
                  </a:lnTo>
                  <a:lnTo>
                    <a:pt x="954" y="1828"/>
                  </a:lnTo>
                  <a:lnTo>
                    <a:pt x="956" y="1821"/>
                  </a:lnTo>
                  <a:lnTo>
                    <a:pt x="957" y="1813"/>
                  </a:lnTo>
                  <a:lnTo>
                    <a:pt x="957" y="1740"/>
                  </a:lnTo>
                  <a:lnTo>
                    <a:pt x="957" y="1740"/>
                  </a:lnTo>
                  <a:lnTo>
                    <a:pt x="956" y="1730"/>
                  </a:lnTo>
                  <a:lnTo>
                    <a:pt x="955" y="1720"/>
                  </a:lnTo>
                  <a:lnTo>
                    <a:pt x="953" y="1710"/>
                  </a:lnTo>
                  <a:lnTo>
                    <a:pt x="949" y="1702"/>
                  </a:lnTo>
                  <a:lnTo>
                    <a:pt x="945" y="1693"/>
                  </a:lnTo>
                  <a:lnTo>
                    <a:pt x="941" y="1685"/>
                  </a:lnTo>
                  <a:lnTo>
                    <a:pt x="935" y="1677"/>
                  </a:lnTo>
                  <a:lnTo>
                    <a:pt x="929" y="1670"/>
                  </a:lnTo>
                  <a:lnTo>
                    <a:pt x="922" y="1664"/>
                  </a:lnTo>
                  <a:lnTo>
                    <a:pt x="914" y="1658"/>
                  </a:lnTo>
                  <a:lnTo>
                    <a:pt x="906" y="1653"/>
                  </a:lnTo>
                  <a:lnTo>
                    <a:pt x="898" y="1649"/>
                  </a:lnTo>
                  <a:lnTo>
                    <a:pt x="889" y="1646"/>
                  </a:lnTo>
                  <a:lnTo>
                    <a:pt x="880" y="1643"/>
                  </a:lnTo>
                  <a:lnTo>
                    <a:pt x="869" y="1642"/>
                  </a:lnTo>
                  <a:lnTo>
                    <a:pt x="860" y="1641"/>
                  </a:lnTo>
                  <a:lnTo>
                    <a:pt x="860" y="1641"/>
                  </a:lnTo>
                  <a:lnTo>
                    <a:pt x="861" y="1613"/>
                  </a:lnTo>
                  <a:lnTo>
                    <a:pt x="863" y="1600"/>
                  </a:lnTo>
                  <a:lnTo>
                    <a:pt x="866" y="1587"/>
                  </a:lnTo>
                  <a:lnTo>
                    <a:pt x="866" y="1587"/>
                  </a:lnTo>
                  <a:lnTo>
                    <a:pt x="873" y="1562"/>
                  </a:lnTo>
                  <a:lnTo>
                    <a:pt x="882" y="1538"/>
                  </a:lnTo>
                  <a:lnTo>
                    <a:pt x="891" y="1518"/>
                  </a:lnTo>
                  <a:lnTo>
                    <a:pt x="901" y="1500"/>
                  </a:lnTo>
                  <a:lnTo>
                    <a:pt x="906" y="1492"/>
                  </a:lnTo>
                  <a:lnTo>
                    <a:pt x="912" y="1484"/>
                  </a:lnTo>
                  <a:lnTo>
                    <a:pt x="918" y="1478"/>
                  </a:lnTo>
                  <a:lnTo>
                    <a:pt x="926" y="1472"/>
                  </a:lnTo>
                  <a:lnTo>
                    <a:pt x="933" y="1467"/>
                  </a:lnTo>
                  <a:lnTo>
                    <a:pt x="940" y="1462"/>
                  </a:lnTo>
                  <a:lnTo>
                    <a:pt x="948" y="1458"/>
                  </a:lnTo>
                  <a:lnTo>
                    <a:pt x="956" y="1454"/>
                  </a:lnTo>
                  <a:lnTo>
                    <a:pt x="964" y="1450"/>
                  </a:lnTo>
                  <a:lnTo>
                    <a:pt x="974" y="1447"/>
                  </a:lnTo>
                  <a:lnTo>
                    <a:pt x="993" y="1443"/>
                  </a:lnTo>
                  <a:lnTo>
                    <a:pt x="1015" y="1441"/>
                  </a:lnTo>
                  <a:lnTo>
                    <a:pt x="1038" y="1440"/>
                  </a:lnTo>
                  <a:lnTo>
                    <a:pt x="1064" y="1441"/>
                  </a:lnTo>
                  <a:lnTo>
                    <a:pt x="1091" y="1443"/>
                  </a:lnTo>
                  <a:lnTo>
                    <a:pt x="1122" y="1447"/>
                  </a:lnTo>
                  <a:lnTo>
                    <a:pt x="1155" y="1452"/>
                  </a:lnTo>
                  <a:lnTo>
                    <a:pt x="1155" y="1452"/>
                  </a:lnTo>
                  <a:lnTo>
                    <a:pt x="1169" y="1455"/>
                  </a:lnTo>
                  <a:lnTo>
                    <a:pt x="1181" y="1456"/>
                  </a:lnTo>
                  <a:lnTo>
                    <a:pt x="1194" y="1456"/>
                  </a:lnTo>
                  <a:lnTo>
                    <a:pt x="1206" y="1456"/>
                  </a:lnTo>
                  <a:lnTo>
                    <a:pt x="1216" y="1455"/>
                  </a:lnTo>
                  <a:lnTo>
                    <a:pt x="1225" y="1454"/>
                  </a:lnTo>
                  <a:lnTo>
                    <a:pt x="1235" y="1450"/>
                  </a:lnTo>
                  <a:lnTo>
                    <a:pt x="1243" y="1448"/>
                  </a:lnTo>
                  <a:lnTo>
                    <a:pt x="1250" y="1444"/>
                  </a:lnTo>
                  <a:lnTo>
                    <a:pt x="1257" y="1441"/>
                  </a:lnTo>
                  <a:lnTo>
                    <a:pt x="1263" y="1437"/>
                  </a:lnTo>
                  <a:lnTo>
                    <a:pt x="1269" y="1432"/>
                  </a:lnTo>
                  <a:lnTo>
                    <a:pt x="1274" y="1427"/>
                  </a:lnTo>
                  <a:lnTo>
                    <a:pt x="1279" y="1422"/>
                  </a:lnTo>
                  <a:lnTo>
                    <a:pt x="1287" y="1410"/>
                  </a:lnTo>
                  <a:lnTo>
                    <a:pt x="1292" y="1397"/>
                  </a:lnTo>
                  <a:lnTo>
                    <a:pt x="1296" y="1384"/>
                  </a:lnTo>
                  <a:lnTo>
                    <a:pt x="1299" y="1371"/>
                  </a:lnTo>
                  <a:lnTo>
                    <a:pt x="1301" y="1356"/>
                  </a:lnTo>
                  <a:lnTo>
                    <a:pt x="1303" y="1331"/>
                  </a:lnTo>
                  <a:lnTo>
                    <a:pt x="1304" y="1307"/>
                  </a:lnTo>
                  <a:lnTo>
                    <a:pt x="1304" y="1307"/>
                  </a:lnTo>
                  <a:lnTo>
                    <a:pt x="1305" y="1298"/>
                  </a:lnTo>
                  <a:lnTo>
                    <a:pt x="1306" y="1290"/>
                  </a:lnTo>
                  <a:lnTo>
                    <a:pt x="1308" y="1284"/>
                  </a:lnTo>
                  <a:lnTo>
                    <a:pt x="1310" y="1278"/>
                  </a:lnTo>
                  <a:lnTo>
                    <a:pt x="1313" y="1274"/>
                  </a:lnTo>
                  <a:lnTo>
                    <a:pt x="1316" y="1269"/>
                  </a:lnTo>
                  <a:lnTo>
                    <a:pt x="1323" y="1262"/>
                  </a:lnTo>
                  <a:lnTo>
                    <a:pt x="1336" y="1253"/>
                  </a:lnTo>
                  <a:lnTo>
                    <a:pt x="1343" y="1248"/>
                  </a:lnTo>
                  <a:lnTo>
                    <a:pt x="1345" y="1244"/>
                  </a:lnTo>
                  <a:lnTo>
                    <a:pt x="1348" y="1240"/>
                  </a:lnTo>
                  <a:lnTo>
                    <a:pt x="1348" y="1240"/>
                  </a:lnTo>
                  <a:lnTo>
                    <a:pt x="1352" y="1230"/>
                  </a:lnTo>
                  <a:lnTo>
                    <a:pt x="1353" y="1219"/>
                  </a:lnTo>
                  <a:lnTo>
                    <a:pt x="1353" y="1211"/>
                  </a:lnTo>
                  <a:lnTo>
                    <a:pt x="1351" y="1204"/>
                  </a:lnTo>
                  <a:lnTo>
                    <a:pt x="1347" y="1197"/>
                  </a:lnTo>
                  <a:lnTo>
                    <a:pt x="1341" y="1192"/>
                  </a:lnTo>
                  <a:lnTo>
                    <a:pt x="1335" y="1187"/>
                  </a:lnTo>
                  <a:lnTo>
                    <a:pt x="1327" y="1184"/>
                  </a:lnTo>
                  <a:lnTo>
                    <a:pt x="1327" y="1184"/>
                  </a:lnTo>
                  <a:lnTo>
                    <a:pt x="1338" y="1181"/>
                  </a:lnTo>
                  <a:lnTo>
                    <a:pt x="1344" y="1180"/>
                  </a:lnTo>
                  <a:lnTo>
                    <a:pt x="1349" y="1177"/>
                  </a:lnTo>
                  <a:lnTo>
                    <a:pt x="1353" y="1173"/>
                  </a:lnTo>
                  <a:lnTo>
                    <a:pt x="1354" y="1169"/>
                  </a:lnTo>
                  <a:lnTo>
                    <a:pt x="1355" y="1166"/>
                  </a:lnTo>
                  <a:lnTo>
                    <a:pt x="1356" y="1156"/>
                  </a:lnTo>
                  <a:lnTo>
                    <a:pt x="1354" y="1144"/>
                  </a:lnTo>
                  <a:lnTo>
                    <a:pt x="1354" y="1144"/>
                  </a:lnTo>
                  <a:lnTo>
                    <a:pt x="1350" y="1129"/>
                  </a:lnTo>
                  <a:lnTo>
                    <a:pt x="1345" y="1115"/>
                  </a:lnTo>
                  <a:lnTo>
                    <a:pt x="1341" y="1101"/>
                  </a:lnTo>
                  <a:lnTo>
                    <a:pt x="1340" y="1093"/>
                  </a:lnTo>
                  <a:lnTo>
                    <a:pt x="1339" y="1086"/>
                  </a:lnTo>
                  <a:lnTo>
                    <a:pt x="1340" y="1079"/>
                  </a:lnTo>
                  <a:lnTo>
                    <a:pt x="1341" y="1072"/>
                  </a:lnTo>
                  <a:lnTo>
                    <a:pt x="1344" y="1065"/>
                  </a:lnTo>
                  <a:lnTo>
                    <a:pt x="1349" y="1058"/>
                  </a:lnTo>
                  <a:lnTo>
                    <a:pt x="1355" y="1051"/>
                  </a:lnTo>
                  <a:lnTo>
                    <a:pt x="1364" y="1043"/>
                  </a:lnTo>
                  <a:lnTo>
                    <a:pt x="1375" y="1036"/>
                  </a:lnTo>
                  <a:lnTo>
                    <a:pt x="1388" y="1029"/>
                  </a:lnTo>
                  <a:lnTo>
                    <a:pt x="1388" y="1029"/>
                  </a:lnTo>
                  <a:lnTo>
                    <a:pt x="1398" y="1025"/>
                  </a:lnTo>
                  <a:lnTo>
                    <a:pt x="1407" y="1020"/>
                  </a:lnTo>
                  <a:lnTo>
                    <a:pt x="1415" y="1015"/>
                  </a:lnTo>
                  <a:lnTo>
                    <a:pt x="1420" y="1010"/>
                  </a:lnTo>
                  <a:lnTo>
                    <a:pt x="1425" y="1005"/>
                  </a:lnTo>
                  <a:lnTo>
                    <a:pt x="1428" y="998"/>
                  </a:lnTo>
                  <a:lnTo>
                    <a:pt x="1430" y="992"/>
                  </a:lnTo>
                  <a:lnTo>
                    <a:pt x="1430" y="985"/>
                  </a:lnTo>
                  <a:lnTo>
                    <a:pt x="1429" y="977"/>
                  </a:lnTo>
                  <a:lnTo>
                    <a:pt x="1427" y="969"/>
                  </a:lnTo>
                  <a:lnTo>
                    <a:pt x="1424" y="960"/>
                  </a:lnTo>
                  <a:lnTo>
                    <a:pt x="1419" y="948"/>
                  </a:lnTo>
                  <a:lnTo>
                    <a:pt x="1406" y="923"/>
                  </a:lnTo>
                  <a:lnTo>
                    <a:pt x="1389" y="891"/>
                  </a:lnTo>
                  <a:lnTo>
                    <a:pt x="1389" y="891"/>
                  </a:lnTo>
                  <a:close/>
                  <a:moveTo>
                    <a:pt x="634" y="714"/>
                  </a:moveTo>
                  <a:lnTo>
                    <a:pt x="634" y="714"/>
                  </a:lnTo>
                  <a:lnTo>
                    <a:pt x="634" y="726"/>
                  </a:lnTo>
                  <a:lnTo>
                    <a:pt x="633" y="739"/>
                  </a:lnTo>
                  <a:lnTo>
                    <a:pt x="629" y="763"/>
                  </a:lnTo>
                  <a:lnTo>
                    <a:pt x="649" y="767"/>
                  </a:lnTo>
                  <a:lnTo>
                    <a:pt x="649" y="767"/>
                  </a:lnTo>
                  <a:lnTo>
                    <a:pt x="655" y="768"/>
                  </a:lnTo>
                  <a:lnTo>
                    <a:pt x="658" y="770"/>
                  </a:lnTo>
                  <a:lnTo>
                    <a:pt x="658" y="770"/>
                  </a:lnTo>
                  <a:lnTo>
                    <a:pt x="664" y="774"/>
                  </a:lnTo>
                  <a:lnTo>
                    <a:pt x="667" y="780"/>
                  </a:lnTo>
                  <a:lnTo>
                    <a:pt x="669" y="787"/>
                  </a:lnTo>
                  <a:lnTo>
                    <a:pt x="668" y="793"/>
                  </a:lnTo>
                  <a:lnTo>
                    <a:pt x="668" y="793"/>
                  </a:lnTo>
                  <a:lnTo>
                    <a:pt x="668" y="793"/>
                  </a:lnTo>
                  <a:lnTo>
                    <a:pt x="663" y="810"/>
                  </a:lnTo>
                  <a:lnTo>
                    <a:pt x="656" y="829"/>
                  </a:lnTo>
                  <a:lnTo>
                    <a:pt x="647" y="846"/>
                  </a:lnTo>
                  <a:lnTo>
                    <a:pt x="639" y="862"/>
                  </a:lnTo>
                  <a:lnTo>
                    <a:pt x="639" y="862"/>
                  </a:lnTo>
                  <a:lnTo>
                    <a:pt x="629" y="879"/>
                  </a:lnTo>
                  <a:lnTo>
                    <a:pt x="618" y="895"/>
                  </a:lnTo>
                  <a:lnTo>
                    <a:pt x="605" y="909"/>
                  </a:lnTo>
                  <a:lnTo>
                    <a:pt x="593" y="924"/>
                  </a:lnTo>
                  <a:lnTo>
                    <a:pt x="593" y="924"/>
                  </a:lnTo>
                  <a:lnTo>
                    <a:pt x="593" y="924"/>
                  </a:lnTo>
                  <a:lnTo>
                    <a:pt x="587" y="927"/>
                  </a:lnTo>
                  <a:lnTo>
                    <a:pt x="581" y="929"/>
                  </a:lnTo>
                  <a:lnTo>
                    <a:pt x="575" y="928"/>
                  </a:lnTo>
                  <a:lnTo>
                    <a:pt x="569" y="926"/>
                  </a:lnTo>
                  <a:lnTo>
                    <a:pt x="569" y="926"/>
                  </a:lnTo>
                  <a:lnTo>
                    <a:pt x="565" y="924"/>
                  </a:lnTo>
                  <a:lnTo>
                    <a:pt x="561" y="920"/>
                  </a:lnTo>
                  <a:lnTo>
                    <a:pt x="547" y="904"/>
                  </a:lnTo>
                  <a:lnTo>
                    <a:pt x="547" y="904"/>
                  </a:lnTo>
                  <a:lnTo>
                    <a:pt x="529" y="920"/>
                  </a:lnTo>
                  <a:lnTo>
                    <a:pt x="508" y="933"/>
                  </a:lnTo>
                  <a:lnTo>
                    <a:pt x="486" y="944"/>
                  </a:lnTo>
                  <a:lnTo>
                    <a:pt x="474" y="949"/>
                  </a:lnTo>
                  <a:lnTo>
                    <a:pt x="462" y="953"/>
                  </a:lnTo>
                  <a:lnTo>
                    <a:pt x="469" y="973"/>
                  </a:lnTo>
                  <a:lnTo>
                    <a:pt x="469" y="973"/>
                  </a:lnTo>
                  <a:lnTo>
                    <a:pt x="470" y="978"/>
                  </a:lnTo>
                  <a:lnTo>
                    <a:pt x="471" y="982"/>
                  </a:lnTo>
                  <a:lnTo>
                    <a:pt x="471" y="982"/>
                  </a:lnTo>
                  <a:lnTo>
                    <a:pt x="470" y="988"/>
                  </a:lnTo>
                  <a:lnTo>
                    <a:pt x="467" y="994"/>
                  </a:lnTo>
                  <a:lnTo>
                    <a:pt x="462" y="999"/>
                  </a:lnTo>
                  <a:lnTo>
                    <a:pt x="456" y="1002"/>
                  </a:lnTo>
                  <a:lnTo>
                    <a:pt x="457" y="1002"/>
                  </a:lnTo>
                  <a:lnTo>
                    <a:pt x="457" y="1002"/>
                  </a:lnTo>
                  <a:lnTo>
                    <a:pt x="439" y="1006"/>
                  </a:lnTo>
                  <a:lnTo>
                    <a:pt x="419" y="1009"/>
                  </a:lnTo>
                  <a:lnTo>
                    <a:pt x="401" y="1011"/>
                  </a:lnTo>
                  <a:lnTo>
                    <a:pt x="381" y="1012"/>
                  </a:lnTo>
                  <a:lnTo>
                    <a:pt x="381" y="1012"/>
                  </a:lnTo>
                  <a:lnTo>
                    <a:pt x="362" y="1011"/>
                  </a:lnTo>
                  <a:lnTo>
                    <a:pt x="343" y="1009"/>
                  </a:lnTo>
                  <a:lnTo>
                    <a:pt x="324" y="1006"/>
                  </a:lnTo>
                  <a:lnTo>
                    <a:pt x="306" y="1002"/>
                  </a:lnTo>
                  <a:lnTo>
                    <a:pt x="306" y="1002"/>
                  </a:lnTo>
                  <a:lnTo>
                    <a:pt x="306" y="1002"/>
                  </a:lnTo>
                  <a:lnTo>
                    <a:pt x="300" y="999"/>
                  </a:lnTo>
                  <a:lnTo>
                    <a:pt x="295" y="994"/>
                  </a:lnTo>
                  <a:lnTo>
                    <a:pt x="292" y="988"/>
                  </a:lnTo>
                  <a:lnTo>
                    <a:pt x="291" y="982"/>
                  </a:lnTo>
                  <a:lnTo>
                    <a:pt x="291" y="982"/>
                  </a:lnTo>
                  <a:lnTo>
                    <a:pt x="291" y="977"/>
                  </a:lnTo>
                  <a:lnTo>
                    <a:pt x="292" y="973"/>
                  </a:lnTo>
                  <a:lnTo>
                    <a:pt x="300" y="953"/>
                  </a:lnTo>
                  <a:lnTo>
                    <a:pt x="300" y="953"/>
                  </a:lnTo>
                  <a:lnTo>
                    <a:pt x="288" y="949"/>
                  </a:lnTo>
                  <a:lnTo>
                    <a:pt x="277" y="944"/>
                  </a:lnTo>
                  <a:lnTo>
                    <a:pt x="255" y="933"/>
                  </a:lnTo>
                  <a:lnTo>
                    <a:pt x="234" y="920"/>
                  </a:lnTo>
                  <a:lnTo>
                    <a:pt x="215" y="904"/>
                  </a:lnTo>
                  <a:lnTo>
                    <a:pt x="200" y="920"/>
                  </a:lnTo>
                  <a:lnTo>
                    <a:pt x="200" y="920"/>
                  </a:lnTo>
                  <a:lnTo>
                    <a:pt x="198" y="924"/>
                  </a:lnTo>
                  <a:lnTo>
                    <a:pt x="194" y="926"/>
                  </a:lnTo>
                  <a:lnTo>
                    <a:pt x="194" y="926"/>
                  </a:lnTo>
                  <a:lnTo>
                    <a:pt x="188" y="928"/>
                  </a:lnTo>
                  <a:lnTo>
                    <a:pt x="181" y="929"/>
                  </a:lnTo>
                  <a:lnTo>
                    <a:pt x="175" y="927"/>
                  </a:lnTo>
                  <a:lnTo>
                    <a:pt x="170" y="924"/>
                  </a:lnTo>
                  <a:lnTo>
                    <a:pt x="170" y="924"/>
                  </a:lnTo>
                  <a:lnTo>
                    <a:pt x="170" y="924"/>
                  </a:lnTo>
                  <a:lnTo>
                    <a:pt x="157" y="909"/>
                  </a:lnTo>
                  <a:lnTo>
                    <a:pt x="145" y="895"/>
                  </a:lnTo>
                  <a:lnTo>
                    <a:pt x="134" y="879"/>
                  </a:lnTo>
                  <a:lnTo>
                    <a:pt x="124" y="862"/>
                  </a:lnTo>
                  <a:lnTo>
                    <a:pt x="124" y="862"/>
                  </a:lnTo>
                  <a:lnTo>
                    <a:pt x="114" y="846"/>
                  </a:lnTo>
                  <a:lnTo>
                    <a:pt x="106" y="829"/>
                  </a:lnTo>
                  <a:lnTo>
                    <a:pt x="100" y="810"/>
                  </a:lnTo>
                  <a:lnTo>
                    <a:pt x="94" y="793"/>
                  </a:lnTo>
                  <a:lnTo>
                    <a:pt x="94" y="793"/>
                  </a:lnTo>
                  <a:lnTo>
                    <a:pt x="94" y="793"/>
                  </a:lnTo>
                  <a:lnTo>
                    <a:pt x="94" y="787"/>
                  </a:lnTo>
                  <a:lnTo>
                    <a:pt x="95" y="780"/>
                  </a:lnTo>
                  <a:lnTo>
                    <a:pt x="99" y="774"/>
                  </a:lnTo>
                  <a:lnTo>
                    <a:pt x="104" y="770"/>
                  </a:lnTo>
                  <a:lnTo>
                    <a:pt x="104" y="770"/>
                  </a:lnTo>
                  <a:lnTo>
                    <a:pt x="108" y="768"/>
                  </a:lnTo>
                  <a:lnTo>
                    <a:pt x="112" y="767"/>
                  </a:lnTo>
                  <a:lnTo>
                    <a:pt x="133" y="763"/>
                  </a:lnTo>
                  <a:lnTo>
                    <a:pt x="133" y="763"/>
                  </a:lnTo>
                  <a:lnTo>
                    <a:pt x="130" y="739"/>
                  </a:lnTo>
                  <a:lnTo>
                    <a:pt x="129" y="726"/>
                  </a:lnTo>
                  <a:lnTo>
                    <a:pt x="129" y="714"/>
                  </a:lnTo>
                  <a:lnTo>
                    <a:pt x="129" y="714"/>
                  </a:lnTo>
                  <a:lnTo>
                    <a:pt x="129" y="702"/>
                  </a:lnTo>
                  <a:lnTo>
                    <a:pt x="130" y="690"/>
                  </a:lnTo>
                  <a:lnTo>
                    <a:pt x="133" y="665"/>
                  </a:lnTo>
                  <a:lnTo>
                    <a:pt x="112" y="661"/>
                  </a:lnTo>
                  <a:lnTo>
                    <a:pt x="112" y="661"/>
                  </a:lnTo>
                  <a:lnTo>
                    <a:pt x="108" y="660"/>
                  </a:lnTo>
                  <a:lnTo>
                    <a:pt x="104" y="658"/>
                  </a:lnTo>
                  <a:lnTo>
                    <a:pt x="104" y="658"/>
                  </a:lnTo>
                  <a:lnTo>
                    <a:pt x="99" y="654"/>
                  </a:lnTo>
                  <a:lnTo>
                    <a:pt x="95" y="649"/>
                  </a:lnTo>
                  <a:lnTo>
                    <a:pt x="94" y="642"/>
                  </a:lnTo>
                  <a:lnTo>
                    <a:pt x="94" y="635"/>
                  </a:lnTo>
                  <a:lnTo>
                    <a:pt x="94" y="635"/>
                  </a:lnTo>
                  <a:lnTo>
                    <a:pt x="94" y="635"/>
                  </a:lnTo>
                  <a:lnTo>
                    <a:pt x="100" y="618"/>
                  </a:lnTo>
                  <a:lnTo>
                    <a:pt x="106" y="600"/>
                  </a:lnTo>
                  <a:lnTo>
                    <a:pt x="114" y="582"/>
                  </a:lnTo>
                  <a:lnTo>
                    <a:pt x="124" y="566"/>
                  </a:lnTo>
                  <a:lnTo>
                    <a:pt x="124" y="566"/>
                  </a:lnTo>
                  <a:lnTo>
                    <a:pt x="134" y="549"/>
                  </a:lnTo>
                  <a:lnTo>
                    <a:pt x="145" y="533"/>
                  </a:lnTo>
                  <a:lnTo>
                    <a:pt x="157" y="519"/>
                  </a:lnTo>
                  <a:lnTo>
                    <a:pt x="170" y="504"/>
                  </a:lnTo>
                  <a:lnTo>
                    <a:pt x="170" y="504"/>
                  </a:lnTo>
                  <a:lnTo>
                    <a:pt x="170" y="504"/>
                  </a:lnTo>
                  <a:lnTo>
                    <a:pt x="175" y="501"/>
                  </a:lnTo>
                  <a:lnTo>
                    <a:pt x="181" y="499"/>
                  </a:lnTo>
                  <a:lnTo>
                    <a:pt x="188" y="500"/>
                  </a:lnTo>
                  <a:lnTo>
                    <a:pt x="194" y="502"/>
                  </a:lnTo>
                  <a:lnTo>
                    <a:pt x="194" y="502"/>
                  </a:lnTo>
                  <a:lnTo>
                    <a:pt x="198" y="504"/>
                  </a:lnTo>
                  <a:lnTo>
                    <a:pt x="200" y="508"/>
                  </a:lnTo>
                  <a:lnTo>
                    <a:pt x="215" y="524"/>
                  </a:lnTo>
                  <a:lnTo>
                    <a:pt x="215" y="524"/>
                  </a:lnTo>
                  <a:lnTo>
                    <a:pt x="234" y="508"/>
                  </a:lnTo>
                  <a:lnTo>
                    <a:pt x="255" y="495"/>
                  </a:lnTo>
                  <a:lnTo>
                    <a:pt x="277" y="484"/>
                  </a:lnTo>
                  <a:lnTo>
                    <a:pt x="288" y="479"/>
                  </a:lnTo>
                  <a:lnTo>
                    <a:pt x="300" y="475"/>
                  </a:lnTo>
                  <a:lnTo>
                    <a:pt x="292" y="455"/>
                  </a:lnTo>
                  <a:lnTo>
                    <a:pt x="292" y="455"/>
                  </a:lnTo>
                  <a:lnTo>
                    <a:pt x="291" y="450"/>
                  </a:lnTo>
                  <a:lnTo>
                    <a:pt x="291" y="446"/>
                  </a:lnTo>
                  <a:lnTo>
                    <a:pt x="291" y="446"/>
                  </a:lnTo>
                  <a:lnTo>
                    <a:pt x="292" y="440"/>
                  </a:lnTo>
                  <a:lnTo>
                    <a:pt x="295" y="434"/>
                  </a:lnTo>
                  <a:lnTo>
                    <a:pt x="300" y="429"/>
                  </a:lnTo>
                  <a:lnTo>
                    <a:pt x="306" y="426"/>
                  </a:lnTo>
                  <a:lnTo>
                    <a:pt x="306" y="426"/>
                  </a:lnTo>
                  <a:lnTo>
                    <a:pt x="324" y="423"/>
                  </a:lnTo>
                  <a:lnTo>
                    <a:pt x="343" y="419"/>
                  </a:lnTo>
                  <a:lnTo>
                    <a:pt x="362" y="417"/>
                  </a:lnTo>
                  <a:lnTo>
                    <a:pt x="381" y="416"/>
                  </a:lnTo>
                  <a:lnTo>
                    <a:pt x="381" y="416"/>
                  </a:lnTo>
                  <a:lnTo>
                    <a:pt x="401" y="417"/>
                  </a:lnTo>
                  <a:lnTo>
                    <a:pt x="419" y="419"/>
                  </a:lnTo>
                  <a:lnTo>
                    <a:pt x="439" y="423"/>
                  </a:lnTo>
                  <a:lnTo>
                    <a:pt x="457" y="426"/>
                  </a:lnTo>
                  <a:lnTo>
                    <a:pt x="456" y="426"/>
                  </a:lnTo>
                  <a:lnTo>
                    <a:pt x="456" y="426"/>
                  </a:lnTo>
                  <a:lnTo>
                    <a:pt x="462" y="429"/>
                  </a:lnTo>
                  <a:lnTo>
                    <a:pt x="467" y="434"/>
                  </a:lnTo>
                  <a:lnTo>
                    <a:pt x="470" y="440"/>
                  </a:lnTo>
                  <a:lnTo>
                    <a:pt x="471" y="446"/>
                  </a:lnTo>
                  <a:lnTo>
                    <a:pt x="471" y="446"/>
                  </a:lnTo>
                  <a:lnTo>
                    <a:pt x="470" y="450"/>
                  </a:lnTo>
                  <a:lnTo>
                    <a:pt x="469" y="455"/>
                  </a:lnTo>
                  <a:lnTo>
                    <a:pt x="462" y="475"/>
                  </a:lnTo>
                  <a:lnTo>
                    <a:pt x="462" y="475"/>
                  </a:lnTo>
                  <a:lnTo>
                    <a:pt x="474" y="479"/>
                  </a:lnTo>
                  <a:lnTo>
                    <a:pt x="486" y="484"/>
                  </a:lnTo>
                  <a:lnTo>
                    <a:pt x="497" y="489"/>
                  </a:lnTo>
                  <a:lnTo>
                    <a:pt x="508" y="495"/>
                  </a:lnTo>
                  <a:lnTo>
                    <a:pt x="529" y="508"/>
                  </a:lnTo>
                  <a:lnTo>
                    <a:pt x="547" y="524"/>
                  </a:lnTo>
                  <a:lnTo>
                    <a:pt x="561" y="508"/>
                  </a:lnTo>
                  <a:lnTo>
                    <a:pt x="561" y="508"/>
                  </a:lnTo>
                  <a:lnTo>
                    <a:pt x="565" y="504"/>
                  </a:lnTo>
                  <a:lnTo>
                    <a:pt x="568" y="502"/>
                  </a:lnTo>
                  <a:lnTo>
                    <a:pt x="568" y="502"/>
                  </a:lnTo>
                  <a:lnTo>
                    <a:pt x="575" y="500"/>
                  </a:lnTo>
                  <a:lnTo>
                    <a:pt x="581" y="499"/>
                  </a:lnTo>
                  <a:lnTo>
                    <a:pt x="587" y="501"/>
                  </a:lnTo>
                  <a:lnTo>
                    <a:pt x="593" y="504"/>
                  </a:lnTo>
                  <a:lnTo>
                    <a:pt x="593" y="504"/>
                  </a:lnTo>
                  <a:lnTo>
                    <a:pt x="593" y="504"/>
                  </a:lnTo>
                  <a:lnTo>
                    <a:pt x="605" y="519"/>
                  </a:lnTo>
                  <a:lnTo>
                    <a:pt x="618" y="533"/>
                  </a:lnTo>
                  <a:lnTo>
                    <a:pt x="628" y="549"/>
                  </a:lnTo>
                  <a:lnTo>
                    <a:pt x="639" y="566"/>
                  </a:lnTo>
                  <a:lnTo>
                    <a:pt x="639" y="566"/>
                  </a:lnTo>
                  <a:lnTo>
                    <a:pt x="647" y="582"/>
                  </a:lnTo>
                  <a:lnTo>
                    <a:pt x="656" y="600"/>
                  </a:lnTo>
                  <a:lnTo>
                    <a:pt x="663" y="618"/>
                  </a:lnTo>
                  <a:lnTo>
                    <a:pt x="668" y="635"/>
                  </a:lnTo>
                  <a:lnTo>
                    <a:pt x="668" y="635"/>
                  </a:lnTo>
                  <a:lnTo>
                    <a:pt x="668" y="635"/>
                  </a:lnTo>
                  <a:lnTo>
                    <a:pt x="669" y="642"/>
                  </a:lnTo>
                  <a:lnTo>
                    <a:pt x="667" y="649"/>
                  </a:lnTo>
                  <a:lnTo>
                    <a:pt x="664" y="654"/>
                  </a:lnTo>
                  <a:lnTo>
                    <a:pt x="658" y="658"/>
                  </a:lnTo>
                  <a:lnTo>
                    <a:pt x="658" y="658"/>
                  </a:lnTo>
                  <a:lnTo>
                    <a:pt x="655" y="660"/>
                  </a:lnTo>
                  <a:lnTo>
                    <a:pt x="649" y="661"/>
                  </a:lnTo>
                  <a:lnTo>
                    <a:pt x="629" y="665"/>
                  </a:lnTo>
                  <a:lnTo>
                    <a:pt x="629" y="665"/>
                  </a:lnTo>
                  <a:lnTo>
                    <a:pt x="633" y="690"/>
                  </a:lnTo>
                  <a:lnTo>
                    <a:pt x="634" y="702"/>
                  </a:lnTo>
                  <a:lnTo>
                    <a:pt x="634" y="714"/>
                  </a:lnTo>
                  <a:lnTo>
                    <a:pt x="634" y="714"/>
                  </a:lnTo>
                  <a:close/>
                  <a:moveTo>
                    <a:pt x="689" y="359"/>
                  </a:moveTo>
                  <a:lnTo>
                    <a:pt x="676" y="344"/>
                  </a:lnTo>
                  <a:lnTo>
                    <a:pt x="676" y="344"/>
                  </a:lnTo>
                  <a:lnTo>
                    <a:pt x="665" y="353"/>
                  </a:lnTo>
                  <a:lnTo>
                    <a:pt x="652" y="360"/>
                  </a:lnTo>
                  <a:lnTo>
                    <a:pt x="639" y="367"/>
                  </a:lnTo>
                  <a:lnTo>
                    <a:pt x="626" y="372"/>
                  </a:lnTo>
                  <a:lnTo>
                    <a:pt x="632" y="392"/>
                  </a:lnTo>
                  <a:lnTo>
                    <a:pt x="632" y="392"/>
                  </a:lnTo>
                  <a:lnTo>
                    <a:pt x="634" y="397"/>
                  </a:lnTo>
                  <a:lnTo>
                    <a:pt x="634" y="397"/>
                  </a:lnTo>
                  <a:lnTo>
                    <a:pt x="633" y="401"/>
                  </a:lnTo>
                  <a:lnTo>
                    <a:pt x="631" y="404"/>
                  </a:lnTo>
                  <a:lnTo>
                    <a:pt x="628" y="407"/>
                  </a:lnTo>
                  <a:lnTo>
                    <a:pt x="625" y="409"/>
                  </a:lnTo>
                  <a:lnTo>
                    <a:pt x="625" y="409"/>
                  </a:lnTo>
                  <a:lnTo>
                    <a:pt x="625" y="409"/>
                  </a:lnTo>
                  <a:lnTo>
                    <a:pt x="614" y="411"/>
                  </a:lnTo>
                  <a:lnTo>
                    <a:pt x="602" y="413"/>
                  </a:lnTo>
                  <a:lnTo>
                    <a:pt x="590" y="414"/>
                  </a:lnTo>
                  <a:lnTo>
                    <a:pt x="579" y="414"/>
                  </a:lnTo>
                  <a:lnTo>
                    <a:pt x="579" y="414"/>
                  </a:lnTo>
                  <a:lnTo>
                    <a:pt x="567" y="414"/>
                  </a:lnTo>
                  <a:lnTo>
                    <a:pt x="555" y="413"/>
                  </a:lnTo>
                  <a:lnTo>
                    <a:pt x="544" y="411"/>
                  </a:lnTo>
                  <a:lnTo>
                    <a:pt x="533" y="409"/>
                  </a:lnTo>
                  <a:lnTo>
                    <a:pt x="533" y="409"/>
                  </a:lnTo>
                  <a:lnTo>
                    <a:pt x="533" y="409"/>
                  </a:lnTo>
                  <a:lnTo>
                    <a:pt x="529" y="407"/>
                  </a:lnTo>
                  <a:lnTo>
                    <a:pt x="526" y="404"/>
                  </a:lnTo>
                  <a:lnTo>
                    <a:pt x="525" y="401"/>
                  </a:lnTo>
                  <a:lnTo>
                    <a:pt x="524" y="397"/>
                  </a:lnTo>
                  <a:lnTo>
                    <a:pt x="524" y="397"/>
                  </a:lnTo>
                  <a:lnTo>
                    <a:pt x="525" y="392"/>
                  </a:lnTo>
                  <a:lnTo>
                    <a:pt x="531" y="372"/>
                  </a:lnTo>
                  <a:lnTo>
                    <a:pt x="531" y="372"/>
                  </a:lnTo>
                  <a:lnTo>
                    <a:pt x="517" y="367"/>
                  </a:lnTo>
                  <a:lnTo>
                    <a:pt x="504" y="360"/>
                  </a:lnTo>
                  <a:lnTo>
                    <a:pt x="493" y="353"/>
                  </a:lnTo>
                  <a:lnTo>
                    <a:pt x="482" y="344"/>
                  </a:lnTo>
                  <a:lnTo>
                    <a:pt x="468" y="359"/>
                  </a:lnTo>
                  <a:lnTo>
                    <a:pt x="468" y="359"/>
                  </a:lnTo>
                  <a:lnTo>
                    <a:pt x="466" y="361"/>
                  </a:lnTo>
                  <a:lnTo>
                    <a:pt x="464" y="362"/>
                  </a:lnTo>
                  <a:lnTo>
                    <a:pt x="464" y="362"/>
                  </a:lnTo>
                  <a:lnTo>
                    <a:pt x="460" y="364"/>
                  </a:lnTo>
                  <a:lnTo>
                    <a:pt x="456" y="364"/>
                  </a:lnTo>
                  <a:lnTo>
                    <a:pt x="452" y="363"/>
                  </a:lnTo>
                  <a:lnTo>
                    <a:pt x="449" y="361"/>
                  </a:lnTo>
                  <a:lnTo>
                    <a:pt x="449" y="361"/>
                  </a:lnTo>
                  <a:lnTo>
                    <a:pt x="441" y="352"/>
                  </a:lnTo>
                  <a:lnTo>
                    <a:pt x="434" y="344"/>
                  </a:lnTo>
                  <a:lnTo>
                    <a:pt x="427" y="334"/>
                  </a:lnTo>
                  <a:lnTo>
                    <a:pt x="421" y="324"/>
                  </a:lnTo>
                  <a:lnTo>
                    <a:pt x="421" y="324"/>
                  </a:lnTo>
                  <a:lnTo>
                    <a:pt x="415" y="313"/>
                  </a:lnTo>
                  <a:lnTo>
                    <a:pt x="410" y="303"/>
                  </a:lnTo>
                  <a:lnTo>
                    <a:pt x="406" y="292"/>
                  </a:lnTo>
                  <a:lnTo>
                    <a:pt x="403" y="281"/>
                  </a:lnTo>
                  <a:lnTo>
                    <a:pt x="403" y="281"/>
                  </a:lnTo>
                  <a:lnTo>
                    <a:pt x="403" y="281"/>
                  </a:lnTo>
                  <a:lnTo>
                    <a:pt x="403" y="277"/>
                  </a:lnTo>
                  <a:lnTo>
                    <a:pt x="404" y="273"/>
                  </a:lnTo>
                  <a:lnTo>
                    <a:pt x="406" y="270"/>
                  </a:lnTo>
                  <a:lnTo>
                    <a:pt x="409" y="267"/>
                  </a:lnTo>
                  <a:lnTo>
                    <a:pt x="409" y="267"/>
                  </a:lnTo>
                  <a:lnTo>
                    <a:pt x="414" y="265"/>
                  </a:lnTo>
                  <a:lnTo>
                    <a:pt x="434" y="262"/>
                  </a:lnTo>
                  <a:lnTo>
                    <a:pt x="434" y="262"/>
                  </a:lnTo>
                  <a:lnTo>
                    <a:pt x="432" y="248"/>
                  </a:lnTo>
                  <a:lnTo>
                    <a:pt x="431" y="232"/>
                  </a:lnTo>
                  <a:lnTo>
                    <a:pt x="431" y="232"/>
                  </a:lnTo>
                  <a:lnTo>
                    <a:pt x="432" y="218"/>
                  </a:lnTo>
                  <a:lnTo>
                    <a:pt x="434" y="204"/>
                  </a:lnTo>
                  <a:lnTo>
                    <a:pt x="414" y="201"/>
                  </a:lnTo>
                  <a:lnTo>
                    <a:pt x="414" y="201"/>
                  </a:lnTo>
                  <a:lnTo>
                    <a:pt x="409" y="199"/>
                  </a:lnTo>
                  <a:lnTo>
                    <a:pt x="409" y="199"/>
                  </a:lnTo>
                  <a:lnTo>
                    <a:pt x="406" y="196"/>
                  </a:lnTo>
                  <a:lnTo>
                    <a:pt x="404" y="192"/>
                  </a:lnTo>
                  <a:lnTo>
                    <a:pt x="403" y="188"/>
                  </a:lnTo>
                  <a:lnTo>
                    <a:pt x="403" y="184"/>
                  </a:lnTo>
                  <a:lnTo>
                    <a:pt x="403" y="185"/>
                  </a:lnTo>
                  <a:lnTo>
                    <a:pt x="403" y="185"/>
                  </a:lnTo>
                  <a:lnTo>
                    <a:pt x="406" y="174"/>
                  </a:lnTo>
                  <a:lnTo>
                    <a:pt x="410" y="163"/>
                  </a:lnTo>
                  <a:lnTo>
                    <a:pt x="415" y="153"/>
                  </a:lnTo>
                  <a:lnTo>
                    <a:pt x="421" y="142"/>
                  </a:lnTo>
                  <a:lnTo>
                    <a:pt x="421" y="142"/>
                  </a:lnTo>
                  <a:lnTo>
                    <a:pt x="427" y="132"/>
                  </a:lnTo>
                  <a:lnTo>
                    <a:pt x="434" y="122"/>
                  </a:lnTo>
                  <a:lnTo>
                    <a:pt x="441" y="114"/>
                  </a:lnTo>
                  <a:lnTo>
                    <a:pt x="449" y="104"/>
                  </a:lnTo>
                  <a:lnTo>
                    <a:pt x="449" y="104"/>
                  </a:lnTo>
                  <a:lnTo>
                    <a:pt x="452" y="102"/>
                  </a:lnTo>
                  <a:lnTo>
                    <a:pt x="456" y="101"/>
                  </a:lnTo>
                  <a:lnTo>
                    <a:pt x="460" y="101"/>
                  </a:lnTo>
                  <a:lnTo>
                    <a:pt x="464" y="103"/>
                  </a:lnTo>
                  <a:lnTo>
                    <a:pt x="464" y="103"/>
                  </a:lnTo>
                  <a:lnTo>
                    <a:pt x="466" y="104"/>
                  </a:lnTo>
                  <a:lnTo>
                    <a:pt x="468" y="107"/>
                  </a:lnTo>
                  <a:lnTo>
                    <a:pt x="482" y="122"/>
                  </a:lnTo>
                  <a:lnTo>
                    <a:pt x="482" y="122"/>
                  </a:lnTo>
                  <a:lnTo>
                    <a:pt x="493" y="113"/>
                  </a:lnTo>
                  <a:lnTo>
                    <a:pt x="504" y="106"/>
                  </a:lnTo>
                  <a:lnTo>
                    <a:pt x="517" y="98"/>
                  </a:lnTo>
                  <a:lnTo>
                    <a:pt x="531" y="93"/>
                  </a:lnTo>
                  <a:lnTo>
                    <a:pt x="525" y="74"/>
                  </a:lnTo>
                  <a:lnTo>
                    <a:pt x="525" y="74"/>
                  </a:lnTo>
                  <a:lnTo>
                    <a:pt x="524" y="69"/>
                  </a:lnTo>
                  <a:lnTo>
                    <a:pt x="524" y="69"/>
                  </a:lnTo>
                  <a:lnTo>
                    <a:pt x="525" y="65"/>
                  </a:lnTo>
                  <a:lnTo>
                    <a:pt x="526" y="62"/>
                  </a:lnTo>
                  <a:lnTo>
                    <a:pt x="529" y="58"/>
                  </a:lnTo>
                  <a:lnTo>
                    <a:pt x="533" y="56"/>
                  </a:lnTo>
                  <a:lnTo>
                    <a:pt x="533" y="56"/>
                  </a:lnTo>
                  <a:lnTo>
                    <a:pt x="533" y="56"/>
                  </a:lnTo>
                  <a:lnTo>
                    <a:pt x="544" y="54"/>
                  </a:lnTo>
                  <a:lnTo>
                    <a:pt x="555" y="52"/>
                  </a:lnTo>
                  <a:lnTo>
                    <a:pt x="567" y="51"/>
                  </a:lnTo>
                  <a:lnTo>
                    <a:pt x="579" y="51"/>
                  </a:lnTo>
                  <a:lnTo>
                    <a:pt x="579" y="51"/>
                  </a:lnTo>
                  <a:lnTo>
                    <a:pt x="590" y="51"/>
                  </a:lnTo>
                  <a:lnTo>
                    <a:pt x="602" y="52"/>
                  </a:lnTo>
                  <a:lnTo>
                    <a:pt x="614" y="54"/>
                  </a:lnTo>
                  <a:lnTo>
                    <a:pt x="625" y="56"/>
                  </a:lnTo>
                  <a:lnTo>
                    <a:pt x="625" y="56"/>
                  </a:lnTo>
                  <a:lnTo>
                    <a:pt x="625" y="56"/>
                  </a:lnTo>
                  <a:lnTo>
                    <a:pt x="628" y="58"/>
                  </a:lnTo>
                  <a:lnTo>
                    <a:pt x="631" y="62"/>
                  </a:lnTo>
                  <a:lnTo>
                    <a:pt x="633" y="65"/>
                  </a:lnTo>
                  <a:lnTo>
                    <a:pt x="634" y="69"/>
                  </a:lnTo>
                  <a:lnTo>
                    <a:pt x="634" y="69"/>
                  </a:lnTo>
                  <a:lnTo>
                    <a:pt x="632" y="74"/>
                  </a:lnTo>
                  <a:lnTo>
                    <a:pt x="626" y="93"/>
                  </a:lnTo>
                  <a:lnTo>
                    <a:pt x="626" y="93"/>
                  </a:lnTo>
                  <a:lnTo>
                    <a:pt x="639" y="98"/>
                  </a:lnTo>
                  <a:lnTo>
                    <a:pt x="652" y="106"/>
                  </a:lnTo>
                  <a:lnTo>
                    <a:pt x="665" y="113"/>
                  </a:lnTo>
                  <a:lnTo>
                    <a:pt x="676" y="122"/>
                  </a:lnTo>
                  <a:lnTo>
                    <a:pt x="689" y="107"/>
                  </a:lnTo>
                  <a:lnTo>
                    <a:pt x="689" y="107"/>
                  </a:lnTo>
                  <a:lnTo>
                    <a:pt x="693" y="103"/>
                  </a:lnTo>
                  <a:lnTo>
                    <a:pt x="693" y="103"/>
                  </a:lnTo>
                  <a:lnTo>
                    <a:pt x="696" y="101"/>
                  </a:lnTo>
                  <a:lnTo>
                    <a:pt x="701" y="101"/>
                  </a:lnTo>
                  <a:lnTo>
                    <a:pt x="705" y="102"/>
                  </a:lnTo>
                  <a:lnTo>
                    <a:pt x="708" y="104"/>
                  </a:lnTo>
                  <a:lnTo>
                    <a:pt x="708" y="104"/>
                  </a:lnTo>
                  <a:lnTo>
                    <a:pt x="708" y="104"/>
                  </a:lnTo>
                  <a:lnTo>
                    <a:pt x="716" y="114"/>
                  </a:lnTo>
                  <a:lnTo>
                    <a:pt x="723" y="122"/>
                  </a:lnTo>
                  <a:lnTo>
                    <a:pt x="730" y="132"/>
                  </a:lnTo>
                  <a:lnTo>
                    <a:pt x="736" y="142"/>
                  </a:lnTo>
                  <a:lnTo>
                    <a:pt x="736" y="142"/>
                  </a:lnTo>
                  <a:lnTo>
                    <a:pt x="741" y="153"/>
                  </a:lnTo>
                  <a:lnTo>
                    <a:pt x="747" y="163"/>
                  </a:lnTo>
                  <a:lnTo>
                    <a:pt x="751" y="174"/>
                  </a:lnTo>
                  <a:lnTo>
                    <a:pt x="754" y="184"/>
                  </a:lnTo>
                  <a:lnTo>
                    <a:pt x="755" y="184"/>
                  </a:lnTo>
                  <a:lnTo>
                    <a:pt x="755" y="184"/>
                  </a:lnTo>
                  <a:lnTo>
                    <a:pt x="755" y="188"/>
                  </a:lnTo>
                  <a:lnTo>
                    <a:pt x="754" y="192"/>
                  </a:lnTo>
                  <a:lnTo>
                    <a:pt x="752" y="196"/>
                  </a:lnTo>
                  <a:lnTo>
                    <a:pt x="748" y="199"/>
                  </a:lnTo>
                  <a:lnTo>
                    <a:pt x="748" y="199"/>
                  </a:lnTo>
                  <a:lnTo>
                    <a:pt x="743" y="201"/>
                  </a:lnTo>
                  <a:lnTo>
                    <a:pt x="723" y="204"/>
                  </a:lnTo>
                  <a:lnTo>
                    <a:pt x="723" y="204"/>
                  </a:lnTo>
                  <a:lnTo>
                    <a:pt x="725" y="218"/>
                  </a:lnTo>
                  <a:lnTo>
                    <a:pt x="726" y="232"/>
                  </a:lnTo>
                  <a:lnTo>
                    <a:pt x="726" y="232"/>
                  </a:lnTo>
                  <a:lnTo>
                    <a:pt x="725" y="248"/>
                  </a:lnTo>
                  <a:lnTo>
                    <a:pt x="723" y="262"/>
                  </a:lnTo>
                  <a:lnTo>
                    <a:pt x="743" y="265"/>
                  </a:lnTo>
                  <a:lnTo>
                    <a:pt x="743" y="265"/>
                  </a:lnTo>
                  <a:lnTo>
                    <a:pt x="748" y="267"/>
                  </a:lnTo>
                  <a:lnTo>
                    <a:pt x="748" y="267"/>
                  </a:lnTo>
                  <a:lnTo>
                    <a:pt x="752" y="270"/>
                  </a:lnTo>
                  <a:lnTo>
                    <a:pt x="754" y="273"/>
                  </a:lnTo>
                  <a:lnTo>
                    <a:pt x="755" y="277"/>
                  </a:lnTo>
                  <a:lnTo>
                    <a:pt x="755" y="281"/>
                  </a:lnTo>
                  <a:lnTo>
                    <a:pt x="754" y="281"/>
                  </a:lnTo>
                  <a:lnTo>
                    <a:pt x="754" y="281"/>
                  </a:lnTo>
                  <a:lnTo>
                    <a:pt x="751" y="292"/>
                  </a:lnTo>
                  <a:lnTo>
                    <a:pt x="747" y="303"/>
                  </a:lnTo>
                  <a:lnTo>
                    <a:pt x="741" y="313"/>
                  </a:lnTo>
                  <a:lnTo>
                    <a:pt x="736" y="323"/>
                  </a:lnTo>
                  <a:lnTo>
                    <a:pt x="736" y="323"/>
                  </a:lnTo>
                  <a:lnTo>
                    <a:pt x="730" y="334"/>
                  </a:lnTo>
                  <a:lnTo>
                    <a:pt x="723" y="344"/>
                  </a:lnTo>
                  <a:lnTo>
                    <a:pt x="716" y="352"/>
                  </a:lnTo>
                  <a:lnTo>
                    <a:pt x="708" y="361"/>
                  </a:lnTo>
                  <a:lnTo>
                    <a:pt x="708" y="361"/>
                  </a:lnTo>
                  <a:lnTo>
                    <a:pt x="708" y="361"/>
                  </a:lnTo>
                  <a:lnTo>
                    <a:pt x="705" y="363"/>
                  </a:lnTo>
                  <a:lnTo>
                    <a:pt x="701" y="364"/>
                  </a:lnTo>
                  <a:lnTo>
                    <a:pt x="696" y="364"/>
                  </a:lnTo>
                  <a:lnTo>
                    <a:pt x="693" y="362"/>
                  </a:lnTo>
                  <a:lnTo>
                    <a:pt x="693" y="362"/>
                  </a:lnTo>
                  <a:lnTo>
                    <a:pt x="689" y="359"/>
                  </a:lnTo>
                  <a:lnTo>
                    <a:pt x="689" y="359"/>
                  </a:lnTo>
                  <a:close/>
                  <a:moveTo>
                    <a:pt x="1086" y="540"/>
                  </a:moveTo>
                  <a:lnTo>
                    <a:pt x="1086" y="540"/>
                  </a:lnTo>
                  <a:lnTo>
                    <a:pt x="1085" y="553"/>
                  </a:lnTo>
                  <a:lnTo>
                    <a:pt x="1083" y="566"/>
                  </a:lnTo>
                  <a:lnTo>
                    <a:pt x="1081" y="577"/>
                  </a:lnTo>
                  <a:lnTo>
                    <a:pt x="1078" y="589"/>
                  </a:lnTo>
                  <a:lnTo>
                    <a:pt x="1078" y="589"/>
                  </a:lnTo>
                  <a:lnTo>
                    <a:pt x="1078" y="589"/>
                  </a:lnTo>
                  <a:lnTo>
                    <a:pt x="1076" y="593"/>
                  </a:lnTo>
                  <a:lnTo>
                    <a:pt x="1073" y="595"/>
                  </a:lnTo>
                  <a:lnTo>
                    <a:pt x="1069" y="597"/>
                  </a:lnTo>
                  <a:lnTo>
                    <a:pt x="1065" y="598"/>
                  </a:lnTo>
                  <a:lnTo>
                    <a:pt x="1065" y="598"/>
                  </a:lnTo>
                  <a:lnTo>
                    <a:pt x="1062" y="597"/>
                  </a:lnTo>
                  <a:lnTo>
                    <a:pt x="1059" y="596"/>
                  </a:lnTo>
                  <a:lnTo>
                    <a:pt x="1039" y="589"/>
                  </a:lnTo>
                  <a:lnTo>
                    <a:pt x="1039" y="589"/>
                  </a:lnTo>
                  <a:lnTo>
                    <a:pt x="1033" y="603"/>
                  </a:lnTo>
                  <a:lnTo>
                    <a:pt x="1025" y="616"/>
                  </a:lnTo>
                  <a:lnTo>
                    <a:pt x="1025" y="616"/>
                  </a:lnTo>
                  <a:lnTo>
                    <a:pt x="1016" y="629"/>
                  </a:lnTo>
                  <a:lnTo>
                    <a:pt x="1006" y="640"/>
                  </a:lnTo>
                  <a:lnTo>
                    <a:pt x="1022" y="655"/>
                  </a:lnTo>
                  <a:lnTo>
                    <a:pt x="1022" y="655"/>
                  </a:lnTo>
                  <a:lnTo>
                    <a:pt x="1024" y="657"/>
                  </a:lnTo>
                  <a:lnTo>
                    <a:pt x="1025" y="660"/>
                  </a:lnTo>
                  <a:lnTo>
                    <a:pt x="1025" y="660"/>
                  </a:lnTo>
                  <a:lnTo>
                    <a:pt x="1026" y="664"/>
                  </a:lnTo>
                  <a:lnTo>
                    <a:pt x="1026" y="668"/>
                  </a:lnTo>
                  <a:lnTo>
                    <a:pt x="1025" y="672"/>
                  </a:lnTo>
                  <a:lnTo>
                    <a:pt x="1023" y="675"/>
                  </a:lnTo>
                  <a:lnTo>
                    <a:pt x="1023" y="675"/>
                  </a:lnTo>
                  <a:lnTo>
                    <a:pt x="1023" y="675"/>
                  </a:lnTo>
                  <a:lnTo>
                    <a:pt x="1014" y="683"/>
                  </a:lnTo>
                  <a:lnTo>
                    <a:pt x="1003" y="691"/>
                  </a:lnTo>
                  <a:lnTo>
                    <a:pt x="993" y="698"/>
                  </a:lnTo>
                  <a:lnTo>
                    <a:pt x="982" y="704"/>
                  </a:lnTo>
                  <a:lnTo>
                    <a:pt x="982" y="704"/>
                  </a:lnTo>
                  <a:lnTo>
                    <a:pt x="971" y="709"/>
                  </a:lnTo>
                  <a:lnTo>
                    <a:pt x="958" y="714"/>
                  </a:lnTo>
                  <a:lnTo>
                    <a:pt x="947" y="718"/>
                  </a:lnTo>
                  <a:lnTo>
                    <a:pt x="935" y="721"/>
                  </a:lnTo>
                  <a:lnTo>
                    <a:pt x="935" y="721"/>
                  </a:lnTo>
                  <a:lnTo>
                    <a:pt x="935" y="721"/>
                  </a:lnTo>
                  <a:lnTo>
                    <a:pt x="931" y="721"/>
                  </a:lnTo>
                  <a:lnTo>
                    <a:pt x="927" y="719"/>
                  </a:lnTo>
                  <a:lnTo>
                    <a:pt x="924" y="717"/>
                  </a:lnTo>
                  <a:lnTo>
                    <a:pt x="921" y="713"/>
                  </a:lnTo>
                  <a:lnTo>
                    <a:pt x="921" y="713"/>
                  </a:lnTo>
                  <a:lnTo>
                    <a:pt x="919" y="708"/>
                  </a:lnTo>
                  <a:lnTo>
                    <a:pt x="916" y="686"/>
                  </a:lnTo>
                  <a:lnTo>
                    <a:pt x="916" y="686"/>
                  </a:lnTo>
                  <a:lnTo>
                    <a:pt x="901" y="688"/>
                  </a:lnTo>
                  <a:lnTo>
                    <a:pt x="886" y="688"/>
                  </a:lnTo>
                  <a:lnTo>
                    <a:pt x="870" y="687"/>
                  </a:lnTo>
                  <a:lnTo>
                    <a:pt x="855" y="684"/>
                  </a:lnTo>
                  <a:lnTo>
                    <a:pt x="850" y="705"/>
                  </a:lnTo>
                  <a:lnTo>
                    <a:pt x="850" y="705"/>
                  </a:lnTo>
                  <a:lnTo>
                    <a:pt x="848" y="710"/>
                  </a:lnTo>
                  <a:lnTo>
                    <a:pt x="848" y="710"/>
                  </a:lnTo>
                  <a:lnTo>
                    <a:pt x="845" y="713"/>
                  </a:lnTo>
                  <a:lnTo>
                    <a:pt x="842" y="715"/>
                  </a:lnTo>
                  <a:lnTo>
                    <a:pt x="837" y="716"/>
                  </a:lnTo>
                  <a:lnTo>
                    <a:pt x="833" y="716"/>
                  </a:lnTo>
                  <a:lnTo>
                    <a:pt x="833" y="716"/>
                  </a:lnTo>
                  <a:lnTo>
                    <a:pt x="833" y="716"/>
                  </a:lnTo>
                  <a:lnTo>
                    <a:pt x="821" y="712"/>
                  </a:lnTo>
                  <a:lnTo>
                    <a:pt x="810" y="707"/>
                  </a:lnTo>
                  <a:lnTo>
                    <a:pt x="799" y="701"/>
                  </a:lnTo>
                  <a:lnTo>
                    <a:pt x="789" y="695"/>
                  </a:lnTo>
                  <a:lnTo>
                    <a:pt x="789" y="695"/>
                  </a:lnTo>
                  <a:lnTo>
                    <a:pt x="777" y="687"/>
                  </a:lnTo>
                  <a:lnTo>
                    <a:pt x="768" y="680"/>
                  </a:lnTo>
                  <a:lnTo>
                    <a:pt x="759" y="672"/>
                  </a:lnTo>
                  <a:lnTo>
                    <a:pt x="750" y="663"/>
                  </a:lnTo>
                  <a:lnTo>
                    <a:pt x="750" y="663"/>
                  </a:lnTo>
                  <a:lnTo>
                    <a:pt x="750" y="663"/>
                  </a:lnTo>
                  <a:lnTo>
                    <a:pt x="748" y="660"/>
                  </a:lnTo>
                  <a:lnTo>
                    <a:pt x="747" y="655"/>
                  </a:lnTo>
                  <a:lnTo>
                    <a:pt x="748" y="651"/>
                  </a:lnTo>
                  <a:lnTo>
                    <a:pt x="750" y="647"/>
                  </a:lnTo>
                  <a:lnTo>
                    <a:pt x="750" y="647"/>
                  </a:lnTo>
                  <a:lnTo>
                    <a:pt x="751" y="645"/>
                  </a:lnTo>
                  <a:lnTo>
                    <a:pt x="753" y="642"/>
                  </a:lnTo>
                  <a:lnTo>
                    <a:pt x="770" y="629"/>
                  </a:lnTo>
                  <a:lnTo>
                    <a:pt x="770" y="629"/>
                  </a:lnTo>
                  <a:lnTo>
                    <a:pt x="761" y="617"/>
                  </a:lnTo>
                  <a:lnTo>
                    <a:pt x="753" y="604"/>
                  </a:lnTo>
                  <a:lnTo>
                    <a:pt x="747" y="589"/>
                  </a:lnTo>
                  <a:lnTo>
                    <a:pt x="741" y="575"/>
                  </a:lnTo>
                  <a:lnTo>
                    <a:pt x="721" y="581"/>
                  </a:lnTo>
                  <a:lnTo>
                    <a:pt x="721" y="581"/>
                  </a:lnTo>
                  <a:lnTo>
                    <a:pt x="719" y="582"/>
                  </a:lnTo>
                  <a:lnTo>
                    <a:pt x="716" y="582"/>
                  </a:lnTo>
                  <a:lnTo>
                    <a:pt x="716" y="582"/>
                  </a:lnTo>
                  <a:lnTo>
                    <a:pt x="711" y="581"/>
                  </a:lnTo>
                  <a:lnTo>
                    <a:pt x="708" y="579"/>
                  </a:lnTo>
                  <a:lnTo>
                    <a:pt x="705" y="576"/>
                  </a:lnTo>
                  <a:lnTo>
                    <a:pt x="703" y="572"/>
                  </a:lnTo>
                  <a:lnTo>
                    <a:pt x="703" y="572"/>
                  </a:lnTo>
                  <a:lnTo>
                    <a:pt x="701" y="560"/>
                  </a:lnTo>
                  <a:lnTo>
                    <a:pt x="700" y="547"/>
                  </a:lnTo>
                  <a:lnTo>
                    <a:pt x="699" y="535"/>
                  </a:lnTo>
                  <a:lnTo>
                    <a:pt x="700" y="523"/>
                  </a:lnTo>
                  <a:lnTo>
                    <a:pt x="700" y="523"/>
                  </a:lnTo>
                  <a:lnTo>
                    <a:pt x="701" y="511"/>
                  </a:lnTo>
                  <a:lnTo>
                    <a:pt x="702" y="497"/>
                  </a:lnTo>
                  <a:lnTo>
                    <a:pt x="705" y="486"/>
                  </a:lnTo>
                  <a:lnTo>
                    <a:pt x="708" y="474"/>
                  </a:lnTo>
                  <a:lnTo>
                    <a:pt x="708" y="474"/>
                  </a:lnTo>
                  <a:lnTo>
                    <a:pt x="708" y="474"/>
                  </a:lnTo>
                  <a:lnTo>
                    <a:pt x="710" y="470"/>
                  </a:lnTo>
                  <a:lnTo>
                    <a:pt x="713" y="468"/>
                  </a:lnTo>
                  <a:lnTo>
                    <a:pt x="717" y="466"/>
                  </a:lnTo>
                  <a:lnTo>
                    <a:pt x="721" y="465"/>
                  </a:lnTo>
                  <a:lnTo>
                    <a:pt x="721" y="465"/>
                  </a:lnTo>
                  <a:lnTo>
                    <a:pt x="726" y="467"/>
                  </a:lnTo>
                  <a:lnTo>
                    <a:pt x="747" y="474"/>
                  </a:lnTo>
                  <a:lnTo>
                    <a:pt x="747" y="474"/>
                  </a:lnTo>
                  <a:lnTo>
                    <a:pt x="753" y="460"/>
                  </a:lnTo>
                  <a:lnTo>
                    <a:pt x="760" y="447"/>
                  </a:lnTo>
                  <a:lnTo>
                    <a:pt x="760" y="447"/>
                  </a:lnTo>
                  <a:lnTo>
                    <a:pt x="769" y="434"/>
                  </a:lnTo>
                  <a:lnTo>
                    <a:pt x="779" y="423"/>
                  </a:lnTo>
                  <a:lnTo>
                    <a:pt x="764" y="408"/>
                  </a:lnTo>
                  <a:lnTo>
                    <a:pt x="764" y="408"/>
                  </a:lnTo>
                  <a:lnTo>
                    <a:pt x="760" y="403"/>
                  </a:lnTo>
                  <a:lnTo>
                    <a:pt x="760" y="403"/>
                  </a:lnTo>
                  <a:lnTo>
                    <a:pt x="759" y="399"/>
                  </a:lnTo>
                  <a:lnTo>
                    <a:pt x="759" y="395"/>
                  </a:lnTo>
                  <a:lnTo>
                    <a:pt x="760" y="391"/>
                  </a:lnTo>
                  <a:lnTo>
                    <a:pt x="763" y="388"/>
                  </a:lnTo>
                  <a:lnTo>
                    <a:pt x="763" y="388"/>
                  </a:lnTo>
                  <a:lnTo>
                    <a:pt x="763" y="388"/>
                  </a:lnTo>
                  <a:lnTo>
                    <a:pt x="772" y="380"/>
                  </a:lnTo>
                  <a:lnTo>
                    <a:pt x="782" y="372"/>
                  </a:lnTo>
                  <a:lnTo>
                    <a:pt x="793" y="365"/>
                  </a:lnTo>
                  <a:lnTo>
                    <a:pt x="804" y="359"/>
                  </a:lnTo>
                  <a:lnTo>
                    <a:pt x="804" y="359"/>
                  </a:lnTo>
                  <a:lnTo>
                    <a:pt x="815" y="354"/>
                  </a:lnTo>
                  <a:lnTo>
                    <a:pt x="826" y="349"/>
                  </a:lnTo>
                  <a:lnTo>
                    <a:pt x="839" y="346"/>
                  </a:lnTo>
                  <a:lnTo>
                    <a:pt x="850" y="343"/>
                  </a:lnTo>
                  <a:lnTo>
                    <a:pt x="850" y="343"/>
                  </a:lnTo>
                  <a:lnTo>
                    <a:pt x="854" y="343"/>
                  </a:lnTo>
                  <a:lnTo>
                    <a:pt x="858" y="344"/>
                  </a:lnTo>
                  <a:lnTo>
                    <a:pt x="862" y="346"/>
                  </a:lnTo>
                  <a:lnTo>
                    <a:pt x="864" y="350"/>
                  </a:lnTo>
                  <a:lnTo>
                    <a:pt x="864" y="350"/>
                  </a:lnTo>
                  <a:lnTo>
                    <a:pt x="865" y="352"/>
                  </a:lnTo>
                  <a:lnTo>
                    <a:pt x="866" y="355"/>
                  </a:lnTo>
                  <a:lnTo>
                    <a:pt x="869" y="377"/>
                  </a:lnTo>
                  <a:lnTo>
                    <a:pt x="869" y="377"/>
                  </a:lnTo>
                  <a:lnTo>
                    <a:pt x="885" y="374"/>
                  </a:lnTo>
                  <a:lnTo>
                    <a:pt x="900" y="374"/>
                  </a:lnTo>
                  <a:lnTo>
                    <a:pt x="915" y="377"/>
                  </a:lnTo>
                  <a:lnTo>
                    <a:pt x="931" y="379"/>
                  </a:lnTo>
                  <a:lnTo>
                    <a:pt x="936" y="358"/>
                  </a:lnTo>
                  <a:lnTo>
                    <a:pt x="936" y="358"/>
                  </a:lnTo>
                  <a:lnTo>
                    <a:pt x="936" y="356"/>
                  </a:lnTo>
                  <a:lnTo>
                    <a:pt x="938" y="353"/>
                  </a:lnTo>
                  <a:lnTo>
                    <a:pt x="938" y="353"/>
                  </a:lnTo>
                  <a:lnTo>
                    <a:pt x="940" y="350"/>
                  </a:lnTo>
                  <a:lnTo>
                    <a:pt x="944" y="348"/>
                  </a:lnTo>
                  <a:lnTo>
                    <a:pt x="948" y="347"/>
                  </a:lnTo>
                  <a:lnTo>
                    <a:pt x="952" y="347"/>
                  </a:lnTo>
                  <a:lnTo>
                    <a:pt x="952" y="347"/>
                  </a:lnTo>
                  <a:lnTo>
                    <a:pt x="952" y="347"/>
                  </a:lnTo>
                  <a:lnTo>
                    <a:pt x="963" y="351"/>
                  </a:lnTo>
                  <a:lnTo>
                    <a:pt x="976" y="356"/>
                  </a:lnTo>
                  <a:lnTo>
                    <a:pt x="986" y="362"/>
                  </a:lnTo>
                  <a:lnTo>
                    <a:pt x="997" y="368"/>
                  </a:lnTo>
                  <a:lnTo>
                    <a:pt x="997" y="368"/>
                  </a:lnTo>
                  <a:lnTo>
                    <a:pt x="1007" y="376"/>
                  </a:lnTo>
                  <a:lnTo>
                    <a:pt x="1018" y="384"/>
                  </a:lnTo>
                  <a:lnTo>
                    <a:pt x="1027" y="392"/>
                  </a:lnTo>
                  <a:lnTo>
                    <a:pt x="1035" y="400"/>
                  </a:lnTo>
                  <a:lnTo>
                    <a:pt x="1035" y="400"/>
                  </a:lnTo>
                  <a:lnTo>
                    <a:pt x="1035" y="400"/>
                  </a:lnTo>
                  <a:lnTo>
                    <a:pt x="1037" y="404"/>
                  </a:lnTo>
                  <a:lnTo>
                    <a:pt x="1038" y="408"/>
                  </a:lnTo>
                  <a:lnTo>
                    <a:pt x="1038" y="412"/>
                  </a:lnTo>
                  <a:lnTo>
                    <a:pt x="1036" y="416"/>
                  </a:lnTo>
                  <a:lnTo>
                    <a:pt x="1036" y="416"/>
                  </a:lnTo>
                  <a:lnTo>
                    <a:pt x="1032" y="421"/>
                  </a:lnTo>
                  <a:lnTo>
                    <a:pt x="1016" y="434"/>
                  </a:lnTo>
                  <a:lnTo>
                    <a:pt x="1016" y="434"/>
                  </a:lnTo>
                  <a:lnTo>
                    <a:pt x="1025" y="446"/>
                  </a:lnTo>
                  <a:lnTo>
                    <a:pt x="1032" y="459"/>
                  </a:lnTo>
                  <a:lnTo>
                    <a:pt x="1038" y="474"/>
                  </a:lnTo>
                  <a:lnTo>
                    <a:pt x="1043" y="488"/>
                  </a:lnTo>
                  <a:lnTo>
                    <a:pt x="1064" y="482"/>
                  </a:lnTo>
                  <a:lnTo>
                    <a:pt x="1064" y="482"/>
                  </a:lnTo>
                  <a:lnTo>
                    <a:pt x="1067" y="481"/>
                  </a:lnTo>
                  <a:lnTo>
                    <a:pt x="1070" y="481"/>
                  </a:lnTo>
                  <a:lnTo>
                    <a:pt x="1070" y="481"/>
                  </a:lnTo>
                  <a:lnTo>
                    <a:pt x="1074" y="482"/>
                  </a:lnTo>
                  <a:lnTo>
                    <a:pt x="1078" y="484"/>
                  </a:lnTo>
                  <a:lnTo>
                    <a:pt x="1081" y="487"/>
                  </a:lnTo>
                  <a:lnTo>
                    <a:pt x="1082" y="491"/>
                  </a:lnTo>
                  <a:lnTo>
                    <a:pt x="1082" y="491"/>
                  </a:lnTo>
                  <a:lnTo>
                    <a:pt x="1082" y="491"/>
                  </a:lnTo>
                  <a:lnTo>
                    <a:pt x="1084" y="503"/>
                  </a:lnTo>
                  <a:lnTo>
                    <a:pt x="1086" y="516"/>
                  </a:lnTo>
                  <a:lnTo>
                    <a:pt x="1086" y="528"/>
                  </a:lnTo>
                  <a:lnTo>
                    <a:pt x="1086" y="540"/>
                  </a:lnTo>
                  <a:lnTo>
                    <a:pt x="1086" y="540"/>
                  </a:lnTo>
                  <a:close/>
                </a:path>
              </a:pathLst>
            </a:custGeom>
            <a:noFill/>
            <a:ln w="31750">
              <a:solidFill>
                <a:schemeClr val="bg1"/>
              </a:solidFill>
            </a:ln>
            <a:extLst/>
          </p:spPr>
          <p:txBody>
            <a:bodyPr vert="horz" wrap="square" lIns="91416" tIns="45708" rIns="91416" bIns="45708" numCol="1" anchor="t" anchorCtr="0" compatLnSpc="1">
              <a:prstTxWarp prst="textNoShape">
                <a:avLst/>
              </a:prstTxWarp>
            </a:bodyPr>
            <a:lstStyle/>
            <a:p>
              <a:pPr>
                <a:defRPr/>
              </a:pPr>
              <a:endParaRPr lang="ja-JP" altLang="en-US" sz="1600" kern="0">
                <a:solidFill>
                  <a:sysClr val="windowText" lastClr="000000"/>
                </a:solidFill>
                <a:latin typeface="Arial" pitchFamily="34" charset="0"/>
                <a:ea typeface="ＭＳ Ｐゴシック" pitchFamily="50" charset="-128"/>
                <a:cs typeface="Arial" pitchFamily="34" charset="0"/>
              </a:endParaRPr>
            </a:p>
          </p:txBody>
        </p:sp>
        <p:sp>
          <p:nvSpPr>
            <p:cNvPr id="7" name="Freeform 6"/>
            <p:cNvSpPr>
              <a:spLocks/>
            </p:cNvSpPr>
            <p:nvPr/>
          </p:nvSpPr>
          <p:spPr bwMode="auto">
            <a:xfrm>
              <a:off x="6602776" y="2461451"/>
              <a:ext cx="673255" cy="456005"/>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FFFFFF">
                <a:alpha val="12000"/>
              </a:srgbClr>
            </a:solidFill>
            <a:ln w="571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171473" tIns="171473" rIns="171473" bIns="171473" rtlCol="0" anchor="ctr"/>
            <a:lstStyle/>
            <a:p>
              <a:pPr>
                <a:spcAft>
                  <a:spcPts val="1050"/>
                </a:spcAft>
              </a:pPr>
              <a:endParaRPr lang="ja-JP" altLang="en-US" sz="1500">
                <a:solidFill>
                  <a:srgbClr val="FFFFFF"/>
                </a:solidFill>
                <a:latin typeface="Arial" pitchFamily="34" charset="0"/>
                <a:ea typeface="ＭＳ Ｐゴシック" pitchFamily="50" charset="-128"/>
                <a:cs typeface="Arial" pitchFamily="34" charset="0"/>
              </a:endParaRPr>
            </a:p>
          </p:txBody>
        </p:sp>
      </p:grpSp>
      <p:pic>
        <p:nvPicPr>
          <p:cNvPr id="9" name="Picture 8" descr="cap5.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0287" y="1807363"/>
            <a:ext cx="2664092" cy="1845153"/>
          </a:xfrm>
          <a:prstGeom prst="rect">
            <a:avLst/>
          </a:prstGeom>
        </p:spPr>
      </p:pic>
    </p:spTree>
    <p:extLst>
      <p:ext uri="{BB962C8B-B14F-4D97-AF65-F5344CB8AC3E}">
        <p14:creationId xmlns:p14="http://schemas.microsoft.com/office/powerpoint/2010/main" val="3905023062"/>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462300" y="888283"/>
            <a:ext cx="8525583" cy="1167831"/>
          </a:xfrm>
        </p:spPr>
        <p:txBody>
          <a:bodyPr/>
          <a:lstStyle/>
          <a:p>
            <a:r>
              <a:rPr lang="ja-JP" altLang="en-US" sz="1600" dirty="0"/>
              <a:t>現実的にマルウェア感染は防ぎきれておらず、ある時点は安全と判断されたファイルが</a:t>
            </a:r>
            <a:r>
              <a:rPr lang="ja-JP" altLang="en-US" sz="1600" dirty="0" smtClean="0"/>
              <a:t>、</a:t>
            </a:r>
            <a:r>
              <a:rPr lang="en-US" altLang="ja-JP" sz="1600" dirty="0" smtClean="0"/>
              <a:t/>
            </a:r>
            <a:br>
              <a:rPr lang="en-US" altLang="ja-JP" sz="1600" dirty="0" smtClean="0"/>
            </a:br>
            <a:r>
              <a:rPr lang="ja-JP" altLang="en-US" sz="1600" dirty="0" smtClean="0"/>
              <a:t>数日後</a:t>
            </a:r>
            <a:r>
              <a:rPr lang="ja-JP" altLang="en-US" sz="1600" dirty="0"/>
              <a:t>・数か月後にマルウェアと</a:t>
            </a:r>
            <a:r>
              <a:rPr lang="ja-JP" altLang="en-US" sz="1600" dirty="0" smtClean="0"/>
              <a:t>判明するケースが大半</a:t>
            </a:r>
            <a:endParaRPr lang="en-US" altLang="ja-JP" sz="1600" dirty="0"/>
          </a:p>
          <a:p>
            <a:r>
              <a:rPr lang="en-US" altLang="ja-JP" sz="1600" dirty="0" smtClean="0"/>
              <a:t>Cisco AMP</a:t>
            </a:r>
            <a:r>
              <a:rPr lang="ja-JP" altLang="en-US" sz="1600" dirty="0" smtClean="0"/>
              <a:t>は、すりぬけて</a:t>
            </a:r>
            <a:r>
              <a:rPr lang="ja-JP" altLang="en-US" sz="1600" dirty="0"/>
              <a:t>しまうマルウェアを、時間をさかのぼって検出し感染原因を</a:t>
            </a:r>
            <a:r>
              <a:rPr lang="ja-JP" altLang="en-US" sz="1600" dirty="0" smtClean="0"/>
              <a:t>特定可能</a:t>
            </a:r>
            <a:endParaRPr lang="en-US" altLang="ja-JP" sz="1600" dirty="0"/>
          </a:p>
        </p:txBody>
      </p:sp>
      <p:sp>
        <p:nvSpPr>
          <p:cNvPr id="3" name="タイトル 2"/>
          <p:cNvSpPr>
            <a:spLocks noGrp="1"/>
          </p:cNvSpPr>
          <p:nvPr>
            <p:ph type="title"/>
          </p:nvPr>
        </p:nvSpPr>
        <p:spPr>
          <a:xfrm>
            <a:off x="462300" y="202235"/>
            <a:ext cx="8320953" cy="870916"/>
          </a:xfrm>
        </p:spPr>
        <p:txBody>
          <a:bodyPr/>
          <a:lstStyle/>
          <a:p>
            <a:r>
              <a:rPr lang="ja-JP" altLang="en-US" dirty="0" smtClean="0"/>
              <a:t>なぜ</a:t>
            </a:r>
            <a:r>
              <a:rPr lang="en-US" altLang="ja-JP" dirty="0"/>
              <a:t>Cisco AMP</a:t>
            </a:r>
            <a:r>
              <a:rPr lang="ja-JP" altLang="en-US" dirty="0" smtClean="0"/>
              <a:t>が必要なの？</a:t>
            </a:r>
            <a:endParaRPr kumimoji="1" lang="ja-JP" altLang="en-US" dirty="0"/>
          </a:p>
        </p:txBody>
      </p:sp>
      <p:grpSp>
        <p:nvGrpSpPr>
          <p:cNvPr id="4" name="図形グループ 3"/>
          <p:cNvGrpSpPr/>
          <p:nvPr/>
        </p:nvGrpSpPr>
        <p:grpSpPr>
          <a:xfrm>
            <a:off x="814732" y="2192610"/>
            <a:ext cx="7708289" cy="2856352"/>
            <a:chOff x="172747" y="1028700"/>
            <a:chExt cx="8768845" cy="3249347"/>
          </a:xfrm>
        </p:grpSpPr>
        <p:grpSp>
          <p:nvGrpSpPr>
            <p:cNvPr id="5" name="グループ化 20"/>
            <p:cNvGrpSpPr/>
            <p:nvPr/>
          </p:nvGrpSpPr>
          <p:grpSpPr>
            <a:xfrm>
              <a:off x="5867401" y="1028700"/>
              <a:ext cx="2692400" cy="3083058"/>
              <a:chOff x="5867401" y="1028700"/>
              <a:chExt cx="2692400" cy="3083058"/>
            </a:xfrm>
          </p:grpSpPr>
          <p:sp>
            <p:nvSpPr>
              <p:cNvPr id="83" name="Rounded Rectangle 143"/>
              <p:cNvSpPr/>
              <p:nvPr/>
            </p:nvSpPr>
            <p:spPr>
              <a:xfrm>
                <a:off x="5867401" y="1028700"/>
                <a:ext cx="2692400" cy="3083058"/>
              </a:xfrm>
              <a:prstGeom prst="roundRect">
                <a:avLst>
                  <a:gd name="adj" fmla="val 6893"/>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smtClean="0">
                    <a:solidFill>
                      <a:schemeClr val="bg1"/>
                    </a:solidFill>
                    <a:effectLst>
                      <a:outerShdw blurRad="38100" dist="38100" dir="2700000" algn="tl">
                        <a:srgbClr val="000000">
                          <a:alpha val="43137"/>
                        </a:srgbClr>
                      </a:outerShdw>
                    </a:effectLst>
                    <a:latin typeface="メイリオ"/>
                    <a:cs typeface="メイリオ"/>
                  </a:rPr>
                  <a:t>端末レベルの</a:t>
                </a:r>
                <a:r>
                  <a:rPr kumimoji="1" lang="en-US" altLang="ja-JP" sz="1400" b="1" dirty="0" smtClean="0">
                    <a:solidFill>
                      <a:schemeClr val="bg1"/>
                    </a:solidFill>
                    <a:effectLst>
                      <a:outerShdw blurRad="38100" dist="38100" dir="2700000" algn="tl">
                        <a:srgbClr val="000000">
                          <a:alpha val="43137"/>
                        </a:srgbClr>
                      </a:outerShdw>
                    </a:effectLst>
                    <a:latin typeface="メイリオ"/>
                    <a:cs typeface="メイリオ"/>
                  </a:rPr>
                  <a:t/>
                </a:r>
                <a:br>
                  <a:rPr kumimoji="1" lang="en-US" altLang="ja-JP" sz="1400" b="1" dirty="0" smtClean="0">
                    <a:solidFill>
                      <a:schemeClr val="bg1"/>
                    </a:solidFill>
                    <a:effectLst>
                      <a:outerShdw blurRad="38100" dist="38100" dir="2700000" algn="tl">
                        <a:srgbClr val="000000">
                          <a:alpha val="43137"/>
                        </a:srgbClr>
                      </a:outerShdw>
                    </a:effectLst>
                    <a:latin typeface="メイリオ"/>
                    <a:cs typeface="メイリオ"/>
                  </a:rPr>
                </a:br>
                <a:r>
                  <a:rPr kumimoji="1" lang="ja-JP" altLang="en-US" sz="1400" b="1" dirty="0" smtClean="0">
                    <a:solidFill>
                      <a:schemeClr val="bg1"/>
                    </a:solidFill>
                    <a:effectLst>
                      <a:outerShdw blurRad="38100" dist="38100" dir="2700000" algn="tl">
                        <a:srgbClr val="000000">
                          <a:alpha val="43137"/>
                        </a:srgbClr>
                      </a:outerShdw>
                    </a:effectLst>
                    <a:latin typeface="メイリオ"/>
                    <a:cs typeface="メイリオ"/>
                  </a:rPr>
                  <a:t>セキュリティ対策</a:t>
                </a:r>
                <a:endParaRPr kumimoji="1" lang="en-US" altLang="ja-JP" sz="1400" b="1" dirty="0">
                  <a:solidFill>
                    <a:schemeClr val="bg1"/>
                  </a:solidFill>
                  <a:effectLst>
                    <a:outerShdw blurRad="38100" dist="38100" dir="2700000" algn="tl">
                      <a:srgbClr val="000000">
                        <a:alpha val="43137"/>
                      </a:srgbClr>
                    </a:outerShdw>
                  </a:effectLst>
                  <a:latin typeface="メイリオ"/>
                  <a:cs typeface="メイリオ"/>
                </a:endParaRPr>
              </a:p>
            </p:txBody>
          </p:sp>
          <p:grpSp>
            <p:nvGrpSpPr>
              <p:cNvPr id="84" name="グループ化 6"/>
              <p:cNvGrpSpPr/>
              <p:nvPr/>
            </p:nvGrpSpPr>
            <p:grpSpPr>
              <a:xfrm>
                <a:off x="6534878" y="2303559"/>
                <a:ext cx="1981249" cy="1218468"/>
                <a:chOff x="6059761" y="2057893"/>
                <a:chExt cx="2116099" cy="1301401"/>
              </a:xfrm>
            </p:grpSpPr>
            <p:pic>
              <p:nvPicPr>
                <p:cNvPr id="90" name="Picture 2" descr="\\psf\Host\Volumes\EP File Share\The Spur Group\C14675 - Cisco Security Refresh-Cisco Security Refresh\T4325\Artwork\macboog-retina-b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761" y="2057893"/>
                  <a:ext cx="2116099" cy="1301401"/>
                </a:xfrm>
                <a:prstGeom prst="rect">
                  <a:avLst/>
                </a:prstGeom>
                <a:noFill/>
                <a:extLst>
                  <a:ext uri="{909E8E84-426E-40dd-AFC4-6F175D3DCCD1}">
                    <a14:hiddenFill xmlns="" xmlns:a14="http://schemas.microsoft.com/office/drawing/2010/main">
                      <a:solidFill>
                        <a:srgbClr val="FFFFFF"/>
                      </a:solidFill>
                    </a14:hiddenFill>
                  </a:ext>
                </a:extLst>
              </p:spPr>
            </p:pic>
            <p:sp>
              <p:nvSpPr>
                <p:cNvPr id="91" name="正方形/長方形 90"/>
                <p:cNvSpPr/>
                <p:nvPr/>
              </p:nvSpPr>
              <p:spPr>
                <a:xfrm>
                  <a:off x="6453412" y="2221021"/>
                  <a:ext cx="1331688" cy="857094"/>
                </a:xfrm>
                <a:prstGeom prst="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grpSp>
            <p:nvGrpSpPr>
              <p:cNvPr id="85" name="グループ化 156"/>
              <p:cNvGrpSpPr/>
              <p:nvPr/>
            </p:nvGrpSpPr>
            <p:grpSpPr>
              <a:xfrm>
                <a:off x="6032120" y="2174621"/>
                <a:ext cx="586012" cy="586778"/>
                <a:chOff x="5703755" y="3292548"/>
                <a:chExt cx="586012" cy="586778"/>
              </a:xfrm>
            </p:grpSpPr>
            <p:grpSp>
              <p:nvGrpSpPr>
                <p:cNvPr id="86" name="グループ化 157"/>
                <p:cNvGrpSpPr/>
                <p:nvPr/>
              </p:nvGrpSpPr>
              <p:grpSpPr>
                <a:xfrm>
                  <a:off x="5703755" y="3292548"/>
                  <a:ext cx="586012" cy="586778"/>
                  <a:chOff x="2107517" y="2960948"/>
                  <a:chExt cx="586012" cy="586778"/>
                </a:xfrm>
              </p:grpSpPr>
              <p:sp>
                <p:nvSpPr>
                  <p:cNvPr id="88" name="Oval 86"/>
                  <p:cNvSpPr>
                    <a:spLocks/>
                  </p:cNvSpPr>
                  <p:nvPr/>
                </p:nvSpPr>
                <p:spPr bwMode="auto">
                  <a:xfrm>
                    <a:off x="2107517" y="2960948"/>
                    <a:ext cx="586012" cy="586778"/>
                  </a:xfrm>
                  <a:prstGeom prst="ellipse">
                    <a:avLst/>
                  </a:prstGeom>
                  <a:gradFill rotWithShape="0">
                    <a:gsLst>
                      <a:gs pos="0">
                        <a:srgbClr val="5C6A76"/>
                      </a:gs>
                      <a:gs pos="100000">
                        <a:srgbClr val="121517"/>
                      </a:gs>
                    </a:gsLst>
                    <a:lin ang="5400000" scaled="1"/>
                  </a:gradFill>
                  <a:ln w="25400" cap="flat">
                    <a:noFill/>
                    <a:round/>
                    <a:headEnd type="none" w="med" len="med"/>
                    <a:tailEnd type="none" w="med" len="med"/>
                  </a:ln>
                  <a:effectLst/>
                </p:spPr>
                <p:txBody>
                  <a:bodyPr lIns="0" tIns="0" rIns="0" bIns="0">
                    <a:noAutofit/>
                  </a:bodyPr>
                  <a:lstStyle/>
                  <a:p>
                    <a:pPr eaLnBrk="0" hangingPunct="0">
                      <a:lnSpc>
                        <a:spcPct val="90000"/>
                      </a:lnSpc>
                      <a:defRPr/>
                    </a:pPr>
                    <a:endParaRPr lang="en-US" dirty="0"/>
                  </a:p>
                </p:txBody>
              </p:sp>
              <p:sp>
                <p:nvSpPr>
                  <p:cNvPr id="89" name="Freeform 10"/>
                  <p:cNvSpPr>
                    <a:spLocks noEditPoints="1"/>
                  </p:cNvSpPr>
                  <p:nvPr/>
                </p:nvSpPr>
                <p:spPr bwMode="auto">
                  <a:xfrm>
                    <a:off x="2299878" y="3117626"/>
                    <a:ext cx="192824" cy="259302"/>
                  </a:xfrm>
                  <a:custGeom>
                    <a:avLst/>
                    <a:gdLst/>
                    <a:ahLst/>
                    <a:cxnLst>
                      <a:cxn ang="0">
                        <a:pos x="577" y="7"/>
                      </a:cxn>
                      <a:cxn ang="0">
                        <a:pos x="442" y="63"/>
                      </a:cxn>
                      <a:cxn ang="0">
                        <a:pos x="285" y="191"/>
                      </a:cxn>
                      <a:cxn ang="0">
                        <a:pos x="16" y="276"/>
                      </a:cxn>
                      <a:cxn ang="0">
                        <a:pos x="23" y="630"/>
                      </a:cxn>
                      <a:cxn ang="0">
                        <a:pos x="579" y="630"/>
                      </a:cxn>
                      <a:cxn ang="0">
                        <a:pos x="579" y="7"/>
                      </a:cxn>
                      <a:cxn ang="0">
                        <a:pos x="577" y="7"/>
                      </a:cxn>
                      <a:cxn ang="0">
                        <a:pos x="587" y="634"/>
                      </a:cxn>
                      <a:cxn ang="0">
                        <a:pos x="587" y="1369"/>
                      </a:cxn>
                      <a:cxn ang="0">
                        <a:pos x="1041" y="935"/>
                      </a:cxn>
                      <a:cxn ang="0">
                        <a:pos x="1128" y="634"/>
                      </a:cxn>
                      <a:cxn ang="0">
                        <a:pos x="587" y="634"/>
                      </a:cxn>
                    </a:cxnLst>
                    <a:rect l="0" t="0" r="r" b="b"/>
                    <a:pathLst>
                      <a:path w="1128" h="1369">
                        <a:moveTo>
                          <a:pt x="577" y="7"/>
                        </a:moveTo>
                        <a:cubicBezTo>
                          <a:pt x="577" y="7"/>
                          <a:pt x="517" y="0"/>
                          <a:pt x="442" y="63"/>
                        </a:cubicBezTo>
                        <a:cubicBezTo>
                          <a:pt x="368" y="127"/>
                          <a:pt x="375" y="155"/>
                          <a:pt x="285" y="191"/>
                        </a:cubicBezTo>
                        <a:cubicBezTo>
                          <a:pt x="196" y="226"/>
                          <a:pt x="1" y="262"/>
                          <a:pt x="16" y="276"/>
                        </a:cubicBezTo>
                        <a:cubicBezTo>
                          <a:pt x="16" y="276"/>
                          <a:pt x="0" y="445"/>
                          <a:pt x="23" y="630"/>
                        </a:cubicBezTo>
                        <a:cubicBezTo>
                          <a:pt x="579" y="630"/>
                          <a:pt x="579" y="630"/>
                          <a:pt x="579" y="630"/>
                        </a:cubicBezTo>
                        <a:cubicBezTo>
                          <a:pt x="579" y="7"/>
                          <a:pt x="579" y="7"/>
                          <a:pt x="579" y="7"/>
                        </a:cubicBezTo>
                        <a:cubicBezTo>
                          <a:pt x="578" y="7"/>
                          <a:pt x="577" y="7"/>
                          <a:pt x="577" y="7"/>
                        </a:cubicBezTo>
                        <a:close/>
                        <a:moveTo>
                          <a:pt x="587" y="634"/>
                        </a:moveTo>
                        <a:cubicBezTo>
                          <a:pt x="587" y="1369"/>
                          <a:pt x="587" y="1369"/>
                          <a:pt x="587" y="1369"/>
                        </a:cubicBezTo>
                        <a:cubicBezTo>
                          <a:pt x="635" y="1356"/>
                          <a:pt x="854" y="1279"/>
                          <a:pt x="1041" y="935"/>
                        </a:cubicBezTo>
                        <a:cubicBezTo>
                          <a:pt x="1088" y="848"/>
                          <a:pt x="1114" y="739"/>
                          <a:pt x="1128" y="634"/>
                        </a:cubicBezTo>
                        <a:lnTo>
                          <a:pt x="587" y="634"/>
                        </a:lnTo>
                        <a:close/>
                      </a:path>
                    </a:pathLst>
                  </a:custGeom>
                  <a:solidFill>
                    <a:srgbClr val="FFFFFF"/>
                  </a:solidFill>
                  <a:ln w="25400" cap="flat" cmpd="sng" algn="ctr">
                    <a:noFill/>
                    <a:prstDash val="solid"/>
                  </a:ln>
                  <a:effectLst/>
                </p:spPr>
                <p:txBody>
                  <a:bodyPr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87" name="Freeform 9"/>
                <p:cNvSpPr>
                  <a:spLocks noEditPoints="1"/>
                </p:cNvSpPr>
                <p:nvPr/>
              </p:nvSpPr>
              <p:spPr bwMode="auto">
                <a:xfrm>
                  <a:off x="5867400" y="3418365"/>
                  <a:ext cx="253674" cy="321843"/>
                </a:xfrm>
                <a:custGeom>
                  <a:avLst/>
                  <a:gdLst/>
                  <a:ahLst/>
                  <a:cxnLst>
                    <a:cxn ang="0">
                      <a:pos x="1441" y="342"/>
                    </a:cxn>
                    <a:cxn ang="0">
                      <a:pos x="1107" y="237"/>
                    </a:cxn>
                    <a:cxn ang="0">
                      <a:pos x="913" y="79"/>
                    </a:cxn>
                    <a:cxn ang="0">
                      <a:pos x="746" y="9"/>
                    </a:cxn>
                    <a:cxn ang="0">
                      <a:pos x="745" y="9"/>
                    </a:cxn>
                    <a:cxn ang="0">
                      <a:pos x="579" y="79"/>
                    </a:cxn>
                    <a:cxn ang="0">
                      <a:pos x="384" y="237"/>
                    </a:cxn>
                    <a:cxn ang="0">
                      <a:pos x="51" y="342"/>
                    </a:cxn>
                    <a:cxn ang="0">
                      <a:pos x="171" y="1158"/>
                    </a:cxn>
                    <a:cxn ang="0">
                      <a:pos x="746" y="1699"/>
                    </a:cxn>
                    <a:cxn ang="0">
                      <a:pos x="1320" y="1158"/>
                    </a:cxn>
                    <a:cxn ang="0">
                      <a:pos x="1441" y="342"/>
                    </a:cxn>
                    <a:cxn ang="0">
                      <a:pos x="1234" y="1110"/>
                    </a:cxn>
                    <a:cxn ang="0">
                      <a:pos x="746" y="1570"/>
                    </a:cxn>
                    <a:cxn ang="0">
                      <a:pos x="257" y="1110"/>
                    </a:cxn>
                    <a:cxn ang="0">
                      <a:pos x="155" y="417"/>
                    </a:cxn>
                    <a:cxn ang="0">
                      <a:pos x="438" y="327"/>
                    </a:cxn>
                    <a:cxn ang="0">
                      <a:pos x="604" y="193"/>
                    </a:cxn>
                    <a:cxn ang="0">
                      <a:pos x="745" y="133"/>
                    </a:cxn>
                    <a:cxn ang="0">
                      <a:pos x="746" y="133"/>
                    </a:cxn>
                    <a:cxn ang="0">
                      <a:pos x="887" y="193"/>
                    </a:cxn>
                    <a:cxn ang="0">
                      <a:pos x="1053" y="327"/>
                    </a:cxn>
                    <a:cxn ang="0">
                      <a:pos x="1336" y="417"/>
                    </a:cxn>
                    <a:cxn ang="0">
                      <a:pos x="1234" y="1110"/>
                    </a:cxn>
                  </a:cxnLst>
                  <a:rect l="0" t="0" r="r" b="b"/>
                  <a:pathLst>
                    <a:path w="1484" h="1699">
                      <a:moveTo>
                        <a:pt x="1441" y="342"/>
                      </a:moveTo>
                      <a:cubicBezTo>
                        <a:pt x="1459" y="325"/>
                        <a:pt x="1218" y="281"/>
                        <a:pt x="1107" y="237"/>
                      </a:cubicBezTo>
                      <a:cubicBezTo>
                        <a:pt x="996" y="193"/>
                        <a:pt x="1005" y="158"/>
                        <a:pt x="913" y="79"/>
                      </a:cubicBezTo>
                      <a:cubicBezTo>
                        <a:pt x="820" y="0"/>
                        <a:pt x="746" y="9"/>
                        <a:pt x="746" y="9"/>
                      </a:cubicBezTo>
                      <a:cubicBezTo>
                        <a:pt x="745" y="9"/>
                        <a:pt x="745" y="9"/>
                        <a:pt x="745" y="9"/>
                      </a:cubicBezTo>
                      <a:cubicBezTo>
                        <a:pt x="745" y="9"/>
                        <a:pt x="671" y="0"/>
                        <a:pt x="579" y="79"/>
                      </a:cubicBezTo>
                      <a:cubicBezTo>
                        <a:pt x="486" y="158"/>
                        <a:pt x="495" y="193"/>
                        <a:pt x="384" y="237"/>
                      </a:cubicBezTo>
                      <a:cubicBezTo>
                        <a:pt x="273" y="281"/>
                        <a:pt x="32" y="325"/>
                        <a:pt x="51" y="342"/>
                      </a:cubicBezTo>
                      <a:cubicBezTo>
                        <a:pt x="51" y="342"/>
                        <a:pt x="0" y="861"/>
                        <a:pt x="171" y="1158"/>
                      </a:cubicBezTo>
                      <a:cubicBezTo>
                        <a:pt x="452" y="1647"/>
                        <a:pt x="746" y="1699"/>
                        <a:pt x="746" y="1699"/>
                      </a:cubicBezTo>
                      <a:cubicBezTo>
                        <a:pt x="746" y="1699"/>
                        <a:pt x="1058" y="1641"/>
                        <a:pt x="1320" y="1158"/>
                      </a:cubicBezTo>
                      <a:cubicBezTo>
                        <a:pt x="1484" y="857"/>
                        <a:pt x="1441" y="342"/>
                        <a:pt x="1441" y="342"/>
                      </a:cubicBezTo>
                      <a:close/>
                      <a:moveTo>
                        <a:pt x="1234" y="1110"/>
                      </a:moveTo>
                      <a:cubicBezTo>
                        <a:pt x="1011" y="1520"/>
                        <a:pt x="746" y="1570"/>
                        <a:pt x="746" y="1570"/>
                      </a:cubicBezTo>
                      <a:cubicBezTo>
                        <a:pt x="746" y="1570"/>
                        <a:pt x="496" y="1526"/>
                        <a:pt x="257" y="1110"/>
                      </a:cubicBezTo>
                      <a:cubicBezTo>
                        <a:pt x="112" y="857"/>
                        <a:pt x="155" y="417"/>
                        <a:pt x="155" y="417"/>
                      </a:cubicBezTo>
                      <a:cubicBezTo>
                        <a:pt x="139" y="402"/>
                        <a:pt x="344" y="364"/>
                        <a:pt x="438" y="327"/>
                      </a:cubicBezTo>
                      <a:cubicBezTo>
                        <a:pt x="533" y="290"/>
                        <a:pt x="525" y="260"/>
                        <a:pt x="604" y="193"/>
                      </a:cubicBezTo>
                      <a:cubicBezTo>
                        <a:pt x="682" y="126"/>
                        <a:pt x="745" y="133"/>
                        <a:pt x="745" y="133"/>
                      </a:cubicBezTo>
                      <a:cubicBezTo>
                        <a:pt x="746" y="133"/>
                        <a:pt x="746" y="133"/>
                        <a:pt x="746" y="133"/>
                      </a:cubicBezTo>
                      <a:cubicBezTo>
                        <a:pt x="746" y="133"/>
                        <a:pt x="809" y="126"/>
                        <a:pt x="887" y="193"/>
                      </a:cubicBezTo>
                      <a:cubicBezTo>
                        <a:pt x="966" y="260"/>
                        <a:pt x="958" y="290"/>
                        <a:pt x="1053" y="327"/>
                      </a:cubicBezTo>
                      <a:cubicBezTo>
                        <a:pt x="1147" y="364"/>
                        <a:pt x="1352" y="402"/>
                        <a:pt x="1336" y="417"/>
                      </a:cubicBezTo>
                      <a:cubicBezTo>
                        <a:pt x="1336" y="417"/>
                        <a:pt x="1373" y="854"/>
                        <a:pt x="1234" y="1110"/>
                      </a:cubicBezTo>
                      <a:close/>
                    </a:path>
                  </a:pathLst>
                </a:custGeom>
                <a:solidFill>
                  <a:srgbClr val="FFFFFF"/>
                </a:solidFill>
                <a:ln w="25400" cap="flat" cmpd="sng" algn="ctr">
                  <a:noFill/>
                  <a:prstDash val="solid"/>
                </a:ln>
                <a:effectLst/>
              </p:spPr>
              <p:txBody>
                <a:bodyPr anchor="ctr">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sp>
          <p:nvSpPr>
            <p:cNvPr id="7" name="Rounded Rectangle 142"/>
            <p:cNvSpPr/>
            <p:nvPr/>
          </p:nvSpPr>
          <p:spPr>
            <a:xfrm>
              <a:off x="1311683" y="1028700"/>
              <a:ext cx="2599918" cy="3083058"/>
            </a:xfrm>
            <a:prstGeom prst="roundRect">
              <a:avLst>
                <a:gd name="adj" fmla="val 6893"/>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smtClean="0">
                  <a:solidFill>
                    <a:schemeClr val="bg1"/>
                  </a:solidFill>
                  <a:effectLst>
                    <a:outerShdw blurRad="38100" dist="38100" dir="2700000" algn="tl">
                      <a:srgbClr val="000000">
                        <a:alpha val="43137"/>
                      </a:srgbClr>
                    </a:outerShdw>
                  </a:effectLst>
                  <a:latin typeface="メイリオ"/>
                  <a:cs typeface="メイリオ"/>
                </a:rPr>
                <a:t>ネットワーク レベルの</a:t>
              </a:r>
              <a:r>
                <a:rPr kumimoji="1" lang="en-US" altLang="ja-JP" sz="1400" b="1" dirty="0" smtClean="0">
                  <a:solidFill>
                    <a:schemeClr val="bg1"/>
                  </a:solidFill>
                  <a:effectLst>
                    <a:outerShdw blurRad="38100" dist="38100" dir="2700000" algn="tl">
                      <a:srgbClr val="000000">
                        <a:alpha val="43137"/>
                      </a:srgbClr>
                    </a:outerShdw>
                  </a:effectLst>
                  <a:latin typeface="メイリオ"/>
                  <a:cs typeface="メイリオ"/>
                </a:rPr>
                <a:t/>
              </a:r>
              <a:br>
                <a:rPr kumimoji="1" lang="en-US" altLang="ja-JP" sz="1400" b="1" dirty="0" smtClean="0">
                  <a:solidFill>
                    <a:schemeClr val="bg1"/>
                  </a:solidFill>
                  <a:effectLst>
                    <a:outerShdw blurRad="38100" dist="38100" dir="2700000" algn="tl">
                      <a:srgbClr val="000000">
                        <a:alpha val="43137"/>
                      </a:srgbClr>
                    </a:outerShdw>
                  </a:effectLst>
                  <a:latin typeface="メイリオ"/>
                  <a:cs typeface="メイリオ"/>
                </a:rPr>
              </a:br>
              <a:r>
                <a:rPr kumimoji="1" lang="ja-JP" altLang="en-US" sz="1400" b="1" dirty="0" smtClean="0">
                  <a:solidFill>
                    <a:schemeClr val="bg1"/>
                  </a:solidFill>
                  <a:effectLst>
                    <a:outerShdw blurRad="38100" dist="38100" dir="2700000" algn="tl">
                      <a:srgbClr val="000000">
                        <a:alpha val="43137"/>
                      </a:srgbClr>
                    </a:outerShdw>
                  </a:effectLst>
                  <a:latin typeface="メイリオ"/>
                  <a:cs typeface="メイリオ"/>
                </a:rPr>
                <a:t>セキュリティ</a:t>
              </a:r>
              <a:r>
                <a:rPr kumimoji="1" lang="ja-JP" altLang="en-US" sz="1400" b="1" dirty="0">
                  <a:solidFill>
                    <a:schemeClr val="bg1"/>
                  </a:solidFill>
                  <a:effectLst>
                    <a:outerShdw blurRad="38100" dist="38100" dir="2700000" algn="tl">
                      <a:srgbClr val="000000">
                        <a:alpha val="43137"/>
                      </a:srgbClr>
                    </a:outerShdw>
                  </a:effectLst>
                  <a:latin typeface="メイリオ"/>
                  <a:cs typeface="メイリオ"/>
                </a:rPr>
                <a:t>対策</a:t>
              </a:r>
            </a:p>
          </p:txBody>
        </p:sp>
        <p:grpSp>
          <p:nvGrpSpPr>
            <p:cNvPr id="8" name="Group 122"/>
            <p:cNvGrpSpPr>
              <a:grpSpLocks noChangeAspect="1"/>
            </p:cNvGrpSpPr>
            <p:nvPr/>
          </p:nvGrpSpPr>
          <p:grpSpPr>
            <a:xfrm>
              <a:off x="3248799" y="1546777"/>
              <a:ext cx="571115" cy="568870"/>
              <a:chOff x="2347260" y="5464132"/>
              <a:chExt cx="1214438" cy="1209666"/>
            </a:xfrm>
          </p:grpSpPr>
          <p:sp>
            <p:nvSpPr>
              <p:cNvPr id="81" name="Oval 263"/>
              <p:cNvSpPr>
                <a:spLocks/>
              </p:cNvSpPr>
              <p:nvPr/>
            </p:nvSpPr>
            <p:spPr bwMode="auto">
              <a:xfrm>
                <a:off x="2347260" y="5464132"/>
                <a:ext cx="1214438" cy="1209666"/>
              </a:xfrm>
              <a:prstGeom prst="ellipse">
                <a:avLst/>
              </a:prstGeom>
              <a:gradFill rotWithShape="0">
                <a:gsLst>
                  <a:gs pos="0">
                    <a:srgbClr val="5C6A76"/>
                  </a:gs>
                  <a:gs pos="100000">
                    <a:srgbClr val="121517"/>
                  </a:gs>
                </a:gsLst>
                <a:lin ang="5400000" scaled="1"/>
              </a:gradFill>
              <a:ln w="25400" cap="flat">
                <a:noFill/>
                <a:round/>
                <a:headEnd type="none" w="med" len="med"/>
                <a:tailEnd type="none" w="med" len="med"/>
              </a:ln>
              <a:effectLst/>
            </p:spPr>
            <p:txBody>
              <a:bodyPr lIns="0" tIns="0" rIns="0" bIns="0">
                <a:noAutofit/>
              </a:bodyPr>
              <a:lstStyle/>
              <a:p>
                <a:pPr defTabSz="914400" eaLnBrk="0" hangingPunct="0">
                  <a:lnSpc>
                    <a:spcPct val="90000"/>
                  </a:lnSpc>
                  <a:defRPr/>
                </a:pPr>
                <a:endParaRPr lang="en-US" kern="0" dirty="0">
                  <a:solidFill>
                    <a:srgbClr val="00B0F0"/>
                  </a:solidFill>
                  <a:latin typeface="Arial"/>
                </a:endParaRPr>
              </a:p>
            </p:txBody>
          </p:sp>
          <p:pic>
            <p:nvPicPr>
              <p:cNvPr id="82" name="Picture 150" descr="iconthing.ai"/>
              <p:cNvPicPr>
                <a:picLocks noChangeAspect="1"/>
              </p:cNvPicPr>
              <p:nvPr/>
            </p:nvPicPr>
            <p:blipFill>
              <a:blip r:embed="rId3" cstate="print">
                <a:extLst>
                  <a:ext uri="{28A0092B-C50C-407E-A947-70E740481C1C}">
                    <a14:useLocalDpi xmlns:a14="http://schemas.microsoft.com/office/drawing/2010/main"/>
                  </a:ext>
                </a:extLst>
              </a:blip>
              <a:srcRect l="21772" t="48646" r="68423" b="47454"/>
              <a:stretch>
                <a:fillRect/>
              </a:stretch>
            </p:blipFill>
            <p:spPr>
              <a:xfrm>
                <a:off x="2421524" y="5987783"/>
                <a:ext cx="1099778" cy="337859"/>
              </a:xfrm>
              <a:prstGeom prst="rect">
                <a:avLst/>
              </a:prstGeom>
              <a:ln>
                <a:noFill/>
              </a:ln>
            </p:spPr>
          </p:pic>
        </p:grpSp>
        <p:grpSp>
          <p:nvGrpSpPr>
            <p:cNvPr id="9" name="グループ化 57"/>
            <p:cNvGrpSpPr/>
            <p:nvPr/>
          </p:nvGrpSpPr>
          <p:grpSpPr>
            <a:xfrm>
              <a:off x="2314189" y="1551619"/>
              <a:ext cx="577699" cy="576714"/>
              <a:chOff x="7330114" y="1965960"/>
              <a:chExt cx="577699" cy="576714"/>
            </a:xfrm>
          </p:grpSpPr>
          <p:sp>
            <p:nvSpPr>
              <p:cNvPr id="47" name="Rectangle 18"/>
              <p:cNvSpPr>
                <a:spLocks noChangeArrowheads="1"/>
              </p:cNvSpPr>
              <p:nvPr/>
            </p:nvSpPr>
            <p:spPr bwMode="auto">
              <a:xfrm>
                <a:off x="7432367" y="2152525"/>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48" name="Rectangle 19"/>
              <p:cNvSpPr>
                <a:spLocks noChangeArrowheads="1"/>
              </p:cNvSpPr>
              <p:nvPr/>
            </p:nvSpPr>
            <p:spPr bwMode="auto">
              <a:xfrm>
                <a:off x="7552296" y="2152525"/>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49" name="Rectangle 21"/>
              <p:cNvSpPr>
                <a:spLocks noChangeArrowheads="1"/>
              </p:cNvSpPr>
              <p:nvPr/>
            </p:nvSpPr>
            <p:spPr bwMode="auto">
              <a:xfrm>
                <a:off x="7491918" y="2190571"/>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50" name="Rectangle 23"/>
              <p:cNvSpPr>
                <a:spLocks noChangeArrowheads="1"/>
              </p:cNvSpPr>
              <p:nvPr/>
            </p:nvSpPr>
            <p:spPr bwMode="auto">
              <a:xfrm>
                <a:off x="7612674" y="2190571"/>
                <a:ext cx="45490"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51" name="Rectangle 25"/>
              <p:cNvSpPr>
                <a:spLocks noChangeArrowheads="1"/>
              </p:cNvSpPr>
              <p:nvPr/>
            </p:nvSpPr>
            <p:spPr bwMode="auto">
              <a:xfrm>
                <a:off x="7432367" y="2228618"/>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52" name="Rectangle 26"/>
              <p:cNvSpPr>
                <a:spLocks noChangeArrowheads="1"/>
              </p:cNvSpPr>
              <p:nvPr/>
            </p:nvSpPr>
            <p:spPr bwMode="auto">
              <a:xfrm>
                <a:off x="7552296" y="2228618"/>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53" name="Rectangle 28"/>
              <p:cNvSpPr>
                <a:spLocks noChangeArrowheads="1"/>
              </p:cNvSpPr>
              <p:nvPr/>
            </p:nvSpPr>
            <p:spPr bwMode="auto">
              <a:xfrm>
                <a:off x="7491918" y="2267491"/>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54" name="Rectangle 30"/>
              <p:cNvSpPr>
                <a:spLocks noChangeArrowheads="1"/>
              </p:cNvSpPr>
              <p:nvPr/>
            </p:nvSpPr>
            <p:spPr bwMode="auto">
              <a:xfrm>
                <a:off x="7612674" y="2267491"/>
                <a:ext cx="45490"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55" name="Rectangle 32"/>
              <p:cNvSpPr>
                <a:spLocks noChangeArrowheads="1"/>
              </p:cNvSpPr>
              <p:nvPr/>
            </p:nvSpPr>
            <p:spPr bwMode="auto">
              <a:xfrm>
                <a:off x="7432367" y="2305538"/>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56" name="Rectangle 33"/>
              <p:cNvSpPr>
                <a:spLocks noChangeArrowheads="1"/>
              </p:cNvSpPr>
              <p:nvPr/>
            </p:nvSpPr>
            <p:spPr bwMode="auto">
              <a:xfrm>
                <a:off x="7552296" y="2305538"/>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57" name="Rectangle 35"/>
              <p:cNvSpPr>
                <a:spLocks noChangeArrowheads="1"/>
              </p:cNvSpPr>
              <p:nvPr/>
            </p:nvSpPr>
            <p:spPr bwMode="auto">
              <a:xfrm>
                <a:off x="7491918" y="2343584"/>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58" name="Rectangle 37"/>
              <p:cNvSpPr>
                <a:spLocks noChangeArrowheads="1"/>
              </p:cNvSpPr>
              <p:nvPr/>
            </p:nvSpPr>
            <p:spPr bwMode="auto">
              <a:xfrm>
                <a:off x="7612674" y="2343584"/>
                <a:ext cx="45490"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59" name="Oval 263"/>
              <p:cNvSpPr>
                <a:spLocks/>
              </p:cNvSpPr>
              <p:nvPr/>
            </p:nvSpPr>
            <p:spPr bwMode="auto">
              <a:xfrm>
                <a:off x="7330114" y="1965960"/>
                <a:ext cx="577699" cy="576714"/>
              </a:xfrm>
              <a:prstGeom prst="ellipse">
                <a:avLst/>
              </a:prstGeom>
              <a:gradFill rotWithShape="0">
                <a:gsLst>
                  <a:gs pos="0">
                    <a:srgbClr val="5C6A76"/>
                  </a:gs>
                  <a:gs pos="100000">
                    <a:srgbClr val="121517"/>
                  </a:gs>
                </a:gsLst>
                <a:lin ang="5400000" scaled="1"/>
              </a:gradFill>
              <a:ln w="31750" cap="flat">
                <a:noFill/>
                <a:round/>
                <a:headEnd type="none" w="med" len="med"/>
                <a:tailEnd type="none" w="med" len="med"/>
              </a:ln>
              <a:effectLst/>
            </p:spPr>
            <p:txBody>
              <a:bodyPr lIns="0" tIns="0" rIns="0" bIns="0">
                <a:noAutofit/>
              </a:bodyPr>
              <a:lstStyle/>
              <a:p>
                <a:pPr eaLnBrk="0" hangingPunct="0">
                  <a:lnSpc>
                    <a:spcPct val="90000"/>
                  </a:lnSpc>
                </a:pPr>
                <a:endParaRPr lang="en-US" kern="0" dirty="0">
                  <a:solidFill>
                    <a:srgbClr val="00B0F0"/>
                  </a:solidFill>
                </a:endParaRPr>
              </a:p>
            </p:txBody>
          </p:sp>
          <p:sp>
            <p:nvSpPr>
              <p:cNvPr id="60" name="Rectangle 17"/>
              <p:cNvSpPr>
                <a:spLocks noChangeArrowheads="1"/>
              </p:cNvSpPr>
              <p:nvPr/>
            </p:nvSpPr>
            <p:spPr bwMode="auto">
              <a:xfrm>
                <a:off x="7428155" y="2159080"/>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61" name="Rectangle 18"/>
              <p:cNvSpPr>
                <a:spLocks noChangeArrowheads="1"/>
              </p:cNvSpPr>
              <p:nvPr/>
            </p:nvSpPr>
            <p:spPr bwMode="auto">
              <a:xfrm>
                <a:off x="7548911" y="2159080"/>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62" name="Rectangle 19"/>
              <p:cNvSpPr>
                <a:spLocks noChangeArrowheads="1"/>
              </p:cNvSpPr>
              <p:nvPr/>
            </p:nvSpPr>
            <p:spPr bwMode="auto">
              <a:xfrm>
                <a:off x="7668840" y="2159080"/>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63" name="Rectangle 20"/>
              <p:cNvSpPr>
                <a:spLocks noChangeArrowheads="1"/>
              </p:cNvSpPr>
              <p:nvPr/>
            </p:nvSpPr>
            <p:spPr bwMode="auto">
              <a:xfrm>
                <a:off x="7488533" y="2197126"/>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64" name="Rectangle 21"/>
              <p:cNvSpPr>
                <a:spLocks noChangeArrowheads="1"/>
              </p:cNvSpPr>
              <p:nvPr/>
            </p:nvSpPr>
            <p:spPr bwMode="auto">
              <a:xfrm>
                <a:off x="7608462" y="2197126"/>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65" name="Rectangle 22"/>
              <p:cNvSpPr>
                <a:spLocks noChangeArrowheads="1"/>
              </p:cNvSpPr>
              <p:nvPr/>
            </p:nvSpPr>
            <p:spPr bwMode="auto">
              <a:xfrm>
                <a:off x="7428155" y="2197126"/>
                <a:ext cx="45490"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66" name="Rectangle 23"/>
              <p:cNvSpPr>
                <a:spLocks noChangeArrowheads="1"/>
              </p:cNvSpPr>
              <p:nvPr/>
            </p:nvSpPr>
            <p:spPr bwMode="auto">
              <a:xfrm>
                <a:off x="7729218" y="2197126"/>
                <a:ext cx="45490"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67" name="Rectangle 24"/>
              <p:cNvSpPr>
                <a:spLocks noChangeArrowheads="1"/>
              </p:cNvSpPr>
              <p:nvPr/>
            </p:nvSpPr>
            <p:spPr bwMode="auto">
              <a:xfrm>
                <a:off x="7428155" y="2235173"/>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68" name="Rectangle 25"/>
              <p:cNvSpPr>
                <a:spLocks noChangeArrowheads="1"/>
              </p:cNvSpPr>
              <p:nvPr/>
            </p:nvSpPr>
            <p:spPr bwMode="auto">
              <a:xfrm>
                <a:off x="7548911" y="2235173"/>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69" name="Rectangle 26"/>
              <p:cNvSpPr>
                <a:spLocks noChangeArrowheads="1"/>
              </p:cNvSpPr>
              <p:nvPr/>
            </p:nvSpPr>
            <p:spPr bwMode="auto">
              <a:xfrm>
                <a:off x="7668840" y="2235173"/>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70" name="Rectangle 27"/>
              <p:cNvSpPr>
                <a:spLocks noChangeArrowheads="1"/>
              </p:cNvSpPr>
              <p:nvPr/>
            </p:nvSpPr>
            <p:spPr bwMode="auto">
              <a:xfrm>
                <a:off x="7488533" y="2274046"/>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71" name="Rectangle 28"/>
              <p:cNvSpPr>
                <a:spLocks noChangeArrowheads="1"/>
              </p:cNvSpPr>
              <p:nvPr/>
            </p:nvSpPr>
            <p:spPr bwMode="auto">
              <a:xfrm>
                <a:off x="7608462" y="2274046"/>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72" name="Rectangle 29"/>
              <p:cNvSpPr>
                <a:spLocks noChangeArrowheads="1"/>
              </p:cNvSpPr>
              <p:nvPr/>
            </p:nvSpPr>
            <p:spPr bwMode="auto">
              <a:xfrm>
                <a:off x="7428155" y="2274046"/>
                <a:ext cx="45490"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73" name="Rectangle 30"/>
              <p:cNvSpPr>
                <a:spLocks noChangeArrowheads="1"/>
              </p:cNvSpPr>
              <p:nvPr/>
            </p:nvSpPr>
            <p:spPr bwMode="auto">
              <a:xfrm>
                <a:off x="7729218" y="2274046"/>
                <a:ext cx="45490"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74" name="Rectangle 31"/>
              <p:cNvSpPr>
                <a:spLocks noChangeArrowheads="1"/>
              </p:cNvSpPr>
              <p:nvPr/>
            </p:nvSpPr>
            <p:spPr bwMode="auto">
              <a:xfrm>
                <a:off x="7428155" y="2312093"/>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75" name="Rectangle 32"/>
              <p:cNvSpPr>
                <a:spLocks noChangeArrowheads="1"/>
              </p:cNvSpPr>
              <p:nvPr/>
            </p:nvSpPr>
            <p:spPr bwMode="auto">
              <a:xfrm>
                <a:off x="7548911" y="2312093"/>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76" name="Rectangle 33"/>
              <p:cNvSpPr>
                <a:spLocks noChangeArrowheads="1"/>
              </p:cNvSpPr>
              <p:nvPr/>
            </p:nvSpPr>
            <p:spPr bwMode="auto">
              <a:xfrm>
                <a:off x="7668840" y="2312093"/>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77" name="Rectangle 34"/>
              <p:cNvSpPr>
                <a:spLocks noChangeArrowheads="1"/>
              </p:cNvSpPr>
              <p:nvPr/>
            </p:nvSpPr>
            <p:spPr bwMode="auto">
              <a:xfrm>
                <a:off x="7488533" y="2350139"/>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78" name="Rectangle 35"/>
              <p:cNvSpPr>
                <a:spLocks noChangeArrowheads="1"/>
              </p:cNvSpPr>
              <p:nvPr/>
            </p:nvSpPr>
            <p:spPr bwMode="auto">
              <a:xfrm>
                <a:off x="7608462" y="2350139"/>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79" name="Rectangle 36"/>
              <p:cNvSpPr>
                <a:spLocks noChangeArrowheads="1"/>
              </p:cNvSpPr>
              <p:nvPr/>
            </p:nvSpPr>
            <p:spPr bwMode="auto">
              <a:xfrm>
                <a:off x="7428155" y="2350139"/>
                <a:ext cx="45490"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sp>
            <p:nvSpPr>
              <p:cNvPr id="80" name="Rectangle 37"/>
              <p:cNvSpPr>
                <a:spLocks noChangeArrowheads="1"/>
              </p:cNvSpPr>
              <p:nvPr/>
            </p:nvSpPr>
            <p:spPr bwMode="auto">
              <a:xfrm>
                <a:off x="7729218" y="2350139"/>
                <a:ext cx="45490"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380">
                  <a:defRPr/>
                </a:pPr>
                <a:endParaRPr lang="en-US" kern="0" dirty="0" smtClean="0">
                  <a:solidFill>
                    <a:srgbClr val="4C4D4F"/>
                  </a:solidFill>
                  <a:latin typeface="Arial"/>
                </a:endParaRPr>
              </a:p>
            </p:txBody>
          </p:sp>
        </p:grpSp>
        <p:grpSp>
          <p:nvGrpSpPr>
            <p:cNvPr id="10" name="Group 122"/>
            <p:cNvGrpSpPr>
              <a:grpSpLocks noChangeAspect="1"/>
            </p:cNvGrpSpPr>
            <p:nvPr/>
          </p:nvGrpSpPr>
          <p:grpSpPr>
            <a:xfrm>
              <a:off x="2766635" y="1733342"/>
              <a:ext cx="571115" cy="568870"/>
              <a:chOff x="2347260" y="5464132"/>
              <a:chExt cx="1214438" cy="1209666"/>
            </a:xfrm>
          </p:grpSpPr>
          <p:sp>
            <p:nvSpPr>
              <p:cNvPr id="45" name="Oval 263"/>
              <p:cNvSpPr>
                <a:spLocks/>
              </p:cNvSpPr>
              <p:nvPr/>
            </p:nvSpPr>
            <p:spPr bwMode="auto">
              <a:xfrm>
                <a:off x="2347260" y="5464132"/>
                <a:ext cx="1214438" cy="1209666"/>
              </a:xfrm>
              <a:prstGeom prst="ellipse">
                <a:avLst/>
              </a:prstGeom>
              <a:gradFill rotWithShape="0">
                <a:gsLst>
                  <a:gs pos="0">
                    <a:srgbClr val="5C6A76"/>
                  </a:gs>
                  <a:gs pos="100000">
                    <a:srgbClr val="121517"/>
                  </a:gs>
                </a:gsLst>
                <a:lin ang="5400000" scaled="1"/>
              </a:gradFill>
              <a:ln w="25400" cap="flat">
                <a:noFill/>
                <a:round/>
                <a:headEnd type="none" w="med" len="med"/>
                <a:tailEnd type="none" w="med" len="med"/>
              </a:ln>
              <a:effectLst/>
            </p:spPr>
            <p:txBody>
              <a:bodyPr lIns="0" tIns="0" rIns="0" bIns="0">
                <a:noAutofit/>
              </a:bodyPr>
              <a:lstStyle/>
              <a:p>
                <a:pPr defTabSz="914400" eaLnBrk="0" hangingPunct="0">
                  <a:lnSpc>
                    <a:spcPct val="90000"/>
                  </a:lnSpc>
                  <a:defRPr/>
                </a:pPr>
                <a:endParaRPr lang="en-US" kern="0" dirty="0">
                  <a:solidFill>
                    <a:srgbClr val="00B0F0"/>
                  </a:solidFill>
                  <a:latin typeface="Arial"/>
                </a:endParaRPr>
              </a:p>
            </p:txBody>
          </p:sp>
          <p:pic>
            <p:nvPicPr>
              <p:cNvPr id="46" name="Picture 150" descr="iconthing.ai"/>
              <p:cNvPicPr>
                <a:picLocks noChangeAspect="1"/>
              </p:cNvPicPr>
              <p:nvPr/>
            </p:nvPicPr>
            <p:blipFill>
              <a:blip r:embed="rId3" cstate="print">
                <a:extLst>
                  <a:ext uri="{28A0092B-C50C-407E-A947-70E740481C1C}">
                    <a14:useLocalDpi xmlns:a14="http://schemas.microsoft.com/office/drawing/2010/main"/>
                  </a:ext>
                </a:extLst>
              </a:blip>
              <a:srcRect l="21772" t="48646" r="68423" b="47454"/>
              <a:stretch>
                <a:fillRect/>
              </a:stretch>
            </p:blipFill>
            <p:spPr>
              <a:xfrm>
                <a:off x="2421524" y="5987783"/>
                <a:ext cx="1099778" cy="337859"/>
              </a:xfrm>
              <a:prstGeom prst="rect">
                <a:avLst/>
              </a:prstGeom>
              <a:ln>
                <a:noFill/>
              </a:ln>
            </p:spPr>
          </p:pic>
        </p:grpSp>
        <p:sp>
          <p:nvSpPr>
            <p:cNvPr id="11" name="テキスト ボックス 10"/>
            <p:cNvSpPr txBox="1"/>
            <p:nvPr/>
          </p:nvSpPr>
          <p:spPr>
            <a:xfrm>
              <a:off x="1548586" y="3794165"/>
              <a:ext cx="2339102" cy="276999"/>
            </a:xfrm>
            <a:prstGeom prst="rect">
              <a:avLst/>
            </a:prstGeom>
            <a:noFill/>
          </p:spPr>
          <p:txBody>
            <a:bodyPr wrap="none" rtlCol="0">
              <a:spAutoFit/>
            </a:bodyPr>
            <a:lstStyle/>
            <a:p>
              <a:r>
                <a:rPr kumimoji="1" lang="ja-JP" altLang="en-US" sz="1200" dirty="0" smtClean="0">
                  <a:solidFill>
                    <a:schemeClr val="bg1"/>
                  </a:solidFill>
                </a:rPr>
                <a:t>ネットワークの見える化と制御</a:t>
              </a:r>
              <a:endParaRPr kumimoji="1" lang="ja-JP" altLang="en-US" sz="1200" dirty="0">
                <a:solidFill>
                  <a:schemeClr val="bg1"/>
                </a:solidFill>
              </a:endParaRPr>
            </a:p>
          </p:txBody>
        </p:sp>
        <p:sp>
          <p:nvSpPr>
            <p:cNvPr id="12" name="Rectangle 35"/>
            <p:cNvSpPr/>
            <p:nvPr/>
          </p:nvSpPr>
          <p:spPr>
            <a:xfrm>
              <a:off x="3162459" y="3380612"/>
              <a:ext cx="45858" cy="4585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200" dirty="0" smtClean="0"/>
            </a:p>
          </p:txBody>
        </p:sp>
        <p:sp>
          <p:nvSpPr>
            <p:cNvPr id="13" name="円/楕円 12"/>
            <p:cNvSpPr/>
            <p:nvPr/>
          </p:nvSpPr>
          <p:spPr>
            <a:xfrm>
              <a:off x="2916110" y="1927591"/>
              <a:ext cx="1302840" cy="369001"/>
            </a:xfrm>
            <a:prstGeom prst="ellipse">
              <a:avLst/>
            </a:prstGeom>
            <a:noFill/>
            <a:ln/>
          </p:spPr>
          <p:style>
            <a:lnRef idx="0">
              <a:schemeClr val="accent2"/>
            </a:lnRef>
            <a:fillRef idx="3">
              <a:schemeClr val="accent2"/>
            </a:fillRef>
            <a:effectRef idx="3">
              <a:schemeClr val="accent2"/>
            </a:effectRef>
            <a:fontRef idx="minor">
              <a:schemeClr val="lt1"/>
            </a:fontRef>
          </p:style>
          <p:txBody>
            <a:bodyPr rtlCol="0" anchor="ctr"/>
            <a:lstStyle/>
            <a:p>
              <a:pPr algn="ctr">
                <a:lnSpc>
                  <a:spcPts val="900"/>
                </a:lnSpc>
              </a:pPr>
              <a:r>
                <a:rPr kumimoji="1" lang="ja-JP" altLang="en-US" sz="800" dirty="0" smtClean="0">
                  <a:latin typeface="メイリオ"/>
                  <a:ea typeface="メイリオ"/>
                  <a:cs typeface="メイリオ"/>
                </a:rPr>
                <a:t>サンド</a:t>
              </a:r>
              <a:r>
                <a:rPr kumimoji="1" lang="en-US" altLang="ja-JP" sz="800" dirty="0" smtClean="0">
                  <a:latin typeface="メイリオ"/>
                  <a:ea typeface="メイリオ"/>
                  <a:cs typeface="メイリオ"/>
                </a:rPr>
                <a:t/>
              </a:r>
              <a:br>
                <a:rPr kumimoji="1" lang="en-US" altLang="ja-JP" sz="800" dirty="0" smtClean="0">
                  <a:latin typeface="メイリオ"/>
                  <a:ea typeface="メイリオ"/>
                  <a:cs typeface="メイリオ"/>
                </a:rPr>
              </a:br>
              <a:r>
                <a:rPr kumimoji="1" lang="ja-JP" altLang="en-US" sz="800" dirty="0" smtClean="0">
                  <a:latin typeface="メイリオ"/>
                  <a:ea typeface="メイリオ"/>
                  <a:cs typeface="メイリオ"/>
                </a:rPr>
                <a:t>ボックス</a:t>
              </a:r>
            </a:p>
          </p:txBody>
        </p:sp>
        <p:sp>
          <p:nvSpPr>
            <p:cNvPr id="14" name="円/楕円 13"/>
            <p:cNvSpPr/>
            <p:nvPr/>
          </p:nvSpPr>
          <p:spPr>
            <a:xfrm>
              <a:off x="1965142" y="1980058"/>
              <a:ext cx="1278454" cy="369001"/>
            </a:xfrm>
            <a:prstGeom prst="ellipse">
              <a:avLst/>
            </a:prstGeom>
            <a:noFill/>
            <a:ln/>
          </p:spPr>
          <p:style>
            <a:lnRef idx="0">
              <a:schemeClr val="accent2"/>
            </a:lnRef>
            <a:fillRef idx="3">
              <a:schemeClr val="accent2"/>
            </a:fillRef>
            <a:effectRef idx="3">
              <a:schemeClr val="accent2"/>
            </a:effectRef>
            <a:fontRef idx="minor">
              <a:schemeClr val="lt1"/>
            </a:fontRef>
          </p:style>
          <p:txBody>
            <a:bodyPr rtlCol="0" anchor="ctr"/>
            <a:lstStyle/>
            <a:p>
              <a:pPr algn="ctr">
                <a:lnSpc>
                  <a:spcPts val="900"/>
                </a:lnSpc>
              </a:pPr>
              <a:r>
                <a:rPr kumimoji="1" lang="ja-JP" altLang="en-US" sz="800" dirty="0" smtClean="0">
                  <a:latin typeface="メイリオ"/>
                  <a:ea typeface="メイリオ"/>
                  <a:cs typeface="メイリオ"/>
                </a:rPr>
                <a:t>ファイア</a:t>
              </a:r>
              <a:r>
                <a:rPr kumimoji="1" lang="en-US" altLang="ja-JP" sz="800" dirty="0" smtClean="0">
                  <a:latin typeface="メイリオ"/>
                  <a:ea typeface="メイリオ"/>
                  <a:cs typeface="メイリオ"/>
                </a:rPr>
                <a:t/>
              </a:r>
              <a:br>
                <a:rPr kumimoji="1" lang="en-US" altLang="ja-JP" sz="800" dirty="0" smtClean="0">
                  <a:latin typeface="メイリオ"/>
                  <a:ea typeface="メイリオ"/>
                  <a:cs typeface="メイリオ"/>
                </a:rPr>
              </a:br>
              <a:r>
                <a:rPr kumimoji="1" lang="ja-JP" altLang="en-US" sz="800" dirty="0" smtClean="0">
                  <a:latin typeface="メイリオ"/>
                  <a:ea typeface="メイリオ"/>
                  <a:cs typeface="メイリオ"/>
                </a:rPr>
                <a:t>ウォール</a:t>
              </a:r>
            </a:p>
          </p:txBody>
        </p:sp>
        <p:sp>
          <p:nvSpPr>
            <p:cNvPr id="15" name="円/楕円 14"/>
            <p:cNvSpPr/>
            <p:nvPr/>
          </p:nvSpPr>
          <p:spPr>
            <a:xfrm>
              <a:off x="2682815" y="2114156"/>
              <a:ext cx="733184" cy="369001"/>
            </a:xfrm>
            <a:prstGeom prst="ellipse">
              <a:avLst/>
            </a:prstGeom>
            <a:noFill/>
            <a:ln/>
          </p:spPr>
          <p:style>
            <a:lnRef idx="0">
              <a:schemeClr val="accent2"/>
            </a:lnRef>
            <a:fillRef idx="3">
              <a:schemeClr val="accent2"/>
            </a:fillRef>
            <a:effectRef idx="3">
              <a:schemeClr val="accent2"/>
            </a:effectRef>
            <a:fontRef idx="minor">
              <a:schemeClr val="lt1"/>
            </a:fontRef>
          </p:style>
          <p:txBody>
            <a:bodyPr rtlCol="0" anchor="ctr"/>
            <a:lstStyle/>
            <a:p>
              <a:pPr algn="ctr">
                <a:lnSpc>
                  <a:spcPts val="900"/>
                </a:lnSpc>
              </a:pPr>
              <a:r>
                <a:rPr kumimoji="1" lang="en-US" altLang="ja-JP" sz="800" dirty="0" smtClean="0">
                  <a:latin typeface="メイリオ"/>
                  <a:ea typeface="メイリオ"/>
                  <a:cs typeface="メイリオ"/>
                </a:rPr>
                <a:t>IPS</a:t>
              </a:r>
              <a:endParaRPr kumimoji="1" lang="ja-JP" altLang="en-US" sz="800" dirty="0" smtClean="0">
                <a:latin typeface="メイリオ"/>
                <a:ea typeface="メイリオ"/>
                <a:cs typeface="メイリオ"/>
              </a:endParaRPr>
            </a:p>
          </p:txBody>
        </p:sp>
        <p:sp>
          <p:nvSpPr>
            <p:cNvPr id="16" name="Freeform 17"/>
            <p:cNvSpPr>
              <a:spLocks noEditPoints="1"/>
            </p:cNvSpPr>
            <p:nvPr/>
          </p:nvSpPr>
          <p:spPr bwMode="auto">
            <a:xfrm>
              <a:off x="172747" y="1669931"/>
              <a:ext cx="457200" cy="486122"/>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noEditPoints="1"/>
            </p:cNvSpPr>
            <p:nvPr/>
          </p:nvSpPr>
          <p:spPr bwMode="auto">
            <a:xfrm>
              <a:off x="659272" y="2059900"/>
              <a:ext cx="457200" cy="486122"/>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noEditPoints="1"/>
            </p:cNvSpPr>
            <p:nvPr/>
          </p:nvSpPr>
          <p:spPr bwMode="auto">
            <a:xfrm>
              <a:off x="629947" y="2729551"/>
              <a:ext cx="457200" cy="486122"/>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TextBox 166"/>
            <p:cNvSpPr txBox="1"/>
            <p:nvPr/>
          </p:nvSpPr>
          <p:spPr>
            <a:xfrm>
              <a:off x="5800963" y="2830027"/>
              <a:ext cx="1171337" cy="355920"/>
            </a:xfrm>
            <a:prstGeom prst="rect">
              <a:avLst/>
            </a:prstGeom>
            <a:noFill/>
          </p:spPr>
          <p:txBody>
            <a:bodyPr wrap="square" lIns="0" tIns="0" rIns="0" bIns="0" rtlCol="0">
              <a:noAutofit/>
            </a:bodyPr>
            <a:lstStyle/>
            <a:p>
              <a:pPr algn="ctr">
                <a:lnSpc>
                  <a:spcPts val="900"/>
                </a:lnSpc>
              </a:pPr>
              <a:r>
                <a:rPr kumimoji="1" lang="ja-JP" altLang="en-US" sz="800" dirty="0" smtClean="0">
                  <a:solidFill>
                    <a:schemeClr val="lt1"/>
                  </a:solidFill>
                  <a:latin typeface="メイリオ"/>
                  <a:ea typeface="メイリオ"/>
                  <a:cs typeface="メイリオ"/>
                </a:rPr>
                <a:t>アンチウイルス</a:t>
              </a:r>
              <a:r>
                <a:rPr kumimoji="1" lang="en-US" altLang="ja-JP" sz="800" dirty="0">
                  <a:solidFill>
                    <a:schemeClr val="lt1"/>
                  </a:solidFill>
                  <a:latin typeface="メイリオ"/>
                  <a:ea typeface="メイリオ"/>
                  <a:cs typeface="メイリオ"/>
                </a:rPr>
                <a:t/>
              </a:r>
              <a:br>
                <a:rPr kumimoji="1" lang="en-US" altLang="ja-JP" sz="800" dirty="0">
                  <a:solidFill>
                    <a:schemeClr val="lt1"/>
                  </a:solidFill>
                  <a:latin typeface="メイリオ"/>
                  <a:ea typeface="メイリオ"/>
                  <a:cs typeface="メイリオ"/>
                </a:rPr>
              </a:br>
              <a:r>
                <a:rPr kumimoji="1" lang="ja-JP" altLang="en-US" sz="800" dirty="0">
                  <a:solidFill>
                    <a:schemeClr val="lt1"/>
                  </a:solidFill>
                  <a:latin typeface="メイリオ"/>
                  <a:ea typeface="メイリオ"/>
                  <a:cs typeface="メイリオ"/>
                </a:rPr>
                <a:t>ソフト</a:t>
              </a:r>
              <a:endParaRPr kumimoji="1" lang="en-US" sz="800" dirty="0">
                <a:solidFill>
                  <a:schemeClr val="lt1"/>
                </a:solidFill>
                <a:latin typeface="メイリオ"/>
                <a:ea typeface="メイリオ"/>
                <a:cs typeface="メイリオ"/>
              </a:endParaRPr>
            </a:p>
          </p:txBody>
        </p:sp>
        <p:sp>
          <p:nvSpPr>
            <p:cNvPr id="20" name="角丸四角形吹き出し 19"/>
            <p:cNvSpPr/>
            <p:nvPr/>
          </p:nvSpPr>
          <p:spPr>
            <a:xfrm>
              <a:off x="358759" y="1122423"/>
              <a:ext cx="1284013" cy="447882"/>
            </a:xfrm>
            <a:prstGeom prst="wedgeRoundRectCallout">
              <a:avLst>
                <a:gd name="adj1" fmla="val 53018"/>
                <a:gd name="adj2" fmla="val 81704"/>
                <a:gd name="adj3" fmla="val 16667"/>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1050" dirty="0" smtClean="0">
                  <a:effectLst>
                    <a:outerShdw blurRad="38100" dist="38100" dir="2700000" algn="tl">
                      <a:srgbClr val="000000">
                        <a:alpha val="43137"/>
                      </a:srgbClr>
                    </a:outerShdw>
                  </a:effectLst>
                </a:rPr>
                <a:t>瞬間</a:t>
              </a:r>
              <a:r>
                <a:rPr kumimoji="1" lang="en-US" altLang="ja-JP" sz="1050" dirty="0" smtClean="0">
                  <a:effectLst>
                    <a:outerShdw blurRad="38100" dist="38100" dir="2700000" algn="tl">
                      <a:srgbClr val="000000">
                        <a:alpha val="43137"/>
                      </a:srgbClr>
                    </a:outerShdw>
                  </a:effectLst>
                </a:rPr>
                <a:t/>
              </a:r>
              <a:br>
                <a:rPr kumimoji="1" lang="en-US" altLang="ja-JP" sz="1050" dirty="0" smtClean="0">
                  <a:effectLst>
                    <a:outerShdw blurRad="38100" dist="38100" dir="2700000" algn="tl">
                      <a:srgbClr val="000000">
                        <a:alpha val="43137"/>
                      </a:srgbClr>
                    </a:outerShdw>
                  </a:effectLst>
                </a:rPr>
              </a:br>
              <a:r>
                <a:rPr kumimoji="1" lang="en-US" altLang="ja-JP" sz="1050" dirty="0" smtClean="0">
                  <a:effectLst>
                    <a:outerShdw blurRad="38100" dist="38100" dir="2700000" algn="tl">
                      <a:srgbClr val="000000">
                        <a:alpha val="43137"/>
                      </a:srgbClr>
                    </a:outerShdw>
                  </a:effectLst>
                </a:rPr>
                <a:t>(Point-in-time)</a:t>
              </a:r>
              <a:endParaRPr kumimoji="1" lang="ja-JP" altLang="en-US" sz="1050" dirty="0" smtClean="0">
                <a:effectLst>
                  <a:outerShdw blurRad="38100" dist="38100" dir="2700000" algn="tl">
                    <a:srgbClr val="000000">
                      <a:alpha val="43137"/>
                    </a:srgbClr>
                  </a:outerShdw>
                </a:effectLst>
              </a:endParaRPr>
            </a:p>
          </p:txBody>
        </p:sp>
        <p:sp>
          <p:nvSpPr>
            <p:cNvPr id="21" name="角丸四角形吹き出し 20"/>
            <p:cNvSpPr/>
            <p:nvPr/>
          </p:nvSpPr>
          <p:spPr>
            <a:xfrm>
              <a:off x="4435027" y="1569094"/>
              <a:ext cx="1284013" cy="447882"/>
            </a:xfrm>
            <a:prstGeom prst="wedgeRoundRectCallout">
              <a:avLst>
                <a:gd name="adj1" fmla="val 52328"/>
                <a:gd name="adj2" fmla="val 92015"/>
                <a:gd name="adj3" fmla="val 16667"/>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1050" dirty="0" smtClean="0">
                  <a:effectLst>
                    <a:outerShdw blurRad="38100" dist="38100" dir="2700000" algn="tl">
                      <a:srgbClr val="000000">
                        <a:alpha val="43137"/>
                      </a:srgbClr>
                    </a:outerShdw>
                  </a:effectLst>
                </a:rPr>
                <a:t>瞬間</a:t>
              </a:r>
              <a:endParaRPr kumimoji="1" lang="en-US" altLang="ja-JP" sz="1050" dirty="0" smtClean="0">
                <a:effectLst>
                  <a:outerShdw blurRad="38100" dist="38100" dir="2700000" algn="tl">
                    <a:srgbClr val="000000">
                      <a:alpha val="43137"/>
                    </a:srgbClr>
                  </a:outerShdw>
                </a:effectLst>
              </a:endParaRPr>
            </a:p>
            <a:p>
              <a:pPr algn="ctr"/>
              <a:r>
                <a:rPr kumimoji="1" lang="en-US" altLang="ja-JP" sz="1050" dirty="0" smtClean="0">
                  <a:effectLst>
                    <a:outerShdw blurRad="38100" dist="38100" dir="2700000" algn="tl">
                      <a:srgbClr val="000000">
                        <a:alpha val="43137"/>
                      </a:srgbClr>
                    </a:outerShdw>
                  </a:effectLst>
                </a:rPr>
                <a:t>(</a:t>
              </a:r>
              <a:r>
                <a:rPr kumimoji="1" lang="en-US" altLang="ja-JP" sz="1050" dirty="0">
                  <a:effectLst>
                    <a:outerShdw blurRad="38100" dist="38100" dir="2700000" algn="tl">
                      <a:srgbClr val="000000">
                        <a:alpha val="43137"/>
                      </a:srgbClr>
                    </a:outerShdw>
                  </a:effectLst>
                </a:rPr>
                <a:t>Point-in-time)</a:t>
              </a:r>
              <a:endParaRPr kumimoji="1" lang="ja-JP" altLang="en-US" sz="1050" dirty="0">
                <a:effectLst>
                  <a:outerShdw blurRad="38100" dist="38100" dir="2700000" algn="tl">
                    <a:srgbClr val="000000">
                      <a:alpha val="43137"/>
                    </a:srgbClr>
                  </a:outerShdw>
                </a:effectLst>
              </a:endParaRPr>
            </a:p>
          </p:txBody>
        </p:sp>
        <p:grpSp>
          <p:nvGrpSpPr>
            <p:cNvPr id="22" name="グループ化 25"/>
            <p:cNvGrpSpPr/>
            <p:nvPr/>
          </p:nvGrpSpPr>
          <p:grpSpPr>
            <a:xfrm>
              <a:off x="3911601" y="2779812"/>
              <a:ext cx="2011604" cy="1425825"/>
              <a:chOff x="3911601" y="2779812"/>
              <a:chExt cx="2011604" cy="1425825"/>
            </a:xfrm>
          </p:grpSpPr>
          <p:sp>
            <p:nvSpPr>
              <p:cNvPr id="43" name="テキスト ボックス 42"/>
              <p:cNvSpPr txBox="1"/>
              <p:nvPr/>
            </p:nvSpPr>
            <p:spPr>
              <a:xfrm>
                <a:off x="3911601" y="3225294"/>
                <a:ext cx="2011604" cy="980343"/>
              </a:xfrm>
              <a:prstGeom prst="rect">
                <a:avLst/>
              </a:prstGeom>
              <a:noFill/>
            </p:spPr>
            <p:txBody>
              <a:bodyPr wrap="square" rtlCol="0">
                <a:spAutoFit/>
              </a:bodyPr>
              <a:lstStyle/>
              <a:p>
                <a:pPr marL="171450" indent="-171450">
                  <a:lnSpc>
                    <a:spcPts val="1500"/>
                  </a:lnSpc>
                  <a:buFont typeface="Arial"/>
                  <a:buChar char="•"/>
                </a:pPr>
                <a:r>
                  <a:rPr kumimoji="1" lang="ja-JP" altLang="en-US" sz="1100" dirty="0" smtClean="0">
                    <a:latin typeface="+mn-ea"/>
                    <a:ea typeface="+mn-ea"/>
                    <a:cs typeface="メイリオ"/>
                  </a:rPr>
                  <a:t>スリープ テクニック</a:t>
                </a:r>
                <a:endParaRPr kumimoji="1" lang="en-US" altLang="ja-JP" sz="1100" dirty="0" smtClean="0">
                  <a:latin typeface="+mn-ea"/>
                  <a:ea typeface="+mn-ea"/>
                  <a:cs typeface="メイリオ"/>
                </a:endParaRPr>
              </a:p>
              <a:p>
                <a:pPr marL="171450" indent="-171450">
                  <a:lnSpc>
                    <a:spcPts val="1500"/>
                  </a:lnSpc>
                  <a:buFont typeface="Arial"/>
                  <a:buChar char="•"/>
                </a:pPr>
                <a:r>
                  <a:rPr kumimoji="1" lang="ja-JP" altLang="en-US" sz="1100" dirty="0" smtClean="0">
                    <a:latin typeface="+mn-ea"/>
                    <a:ea typeface="+mn-ea"/>
                    <a:cs typeface="メイリオ"/>
                  </a:rPr>
                  <a:t>サンドボックス回避</a:t>
                </a:r>
                <a:endParaRPr kumimoji="1" lang="en-US" altLang="ja-JP" sz="1100" dirty="0" smtClean="0">
                  <a:latin typeface="+mn-ea"/>
                  <a:ea typeface="+mn-ea"/>
                  <a:cs typeface="メイリオ"/>
                </a:endParaRPr>
              </a:p>
              <a:p>
                <a:pPr marL="171450" indent="-171450">
                  <a:lnSpc>
                    <a:spcPts val="1500"/>
                  </a:lnSpc>
                  <a:buFont typeface="Arial"/>
                  <a:buChar char="•"/>
                </a:pPr>
                <a:r>
                  <a:rPr kumimoji="1" lang="en-US" altLang="ja-JP" sz="1100" dirty="0" smtClean="0">
                    <a:latin typeface="+mn-ea"/>
                    <a:ea typeface="+mn-ea"/>
                    <a:cs typeface="メイリオ"/>
                  </a:rPr>
                  <a:t>AV </a:t>
                </a:r>
                <a:r>
                  <a:rPr kumimoji="1" lang="ja-JP" altLang="en-US" sz="1200" dirty="0" smtClean="0">
                    <a:latin typeface="+mn-ea"/>
                    <a:ea typeface="+mn-ea"/>
                    <a:cs typeface="メイリオ"/>
                  </a:rPr>
                  <a:t>シグニチャ</a:t>
                </a:r>
                <a:r>
                  <a:rPr kumimoji="1" lang="ja-JP" altLang="en-US" sz="1100" dirty="0" smtClean="0">
                    <a:latin typeface="+mn-ea"/>
                    <a:ea typeface="+mn-ea"/>
                    <a:cs typeface="メイリオ"/>
                  </a:rPr>
                  <a:t>の遅延</a:t>
                </a:r>
                <a:endParaRPr kumimoji="1" lang="en-US" altLang="ja-JP" sz="1100" dirty="0" smtClean="0">
                  <a:latin typeface="+mn-ea"/>
                  <a:ea typeface="+mn-ea"/>
                  <a:cs typeface="メイリオ"/>
                </a:endParaRPr>
              </a:p>
              <a:p>
                <a:pPr marL="171450" indent="-171450">
                  <a:lnSpc>
                    <a:spcPts val="1500"/>
                  </a:lnSpc>
                  <a:buFont typeface="Arial"/>
                  <a:buChar char="•"/>
                </a:pPr>
                <a:r>
                  <a:rPr kumimoji="1" lang="ja-JP" altLang="en-US" sz="1100" dirty="0" smtClean="0">
                    <a:latin typeface="+mn-ea"/>
                    <a:ea typeface="+mn-ea"/>
                    <a:cs typeface="メイリオ"/>
                  </a:rPr>
                  <a:t>ゼロ デイ</a:t>
                </a:r>
                <a:endParaRPr kumimoji="1" lang="ja-JP" altLang="en-US" sz="1100" dirty="0">
                  <a:latin typeface="+mn-ea"/>
                  <a:ea typeface="+mn-ea"/>
                  <a:cs typeface="メイリオ"/>
                </a:endParaRPr>
              </a:p>
            </p:txBody>
          </p:sp>
          <p:sp>
            <p:nvSpPr>
              <p:cNvPr id="44" name="テキスト ボックス 43"/>
              <p:cNvSpPr txBox="1"/>
              <p:nvPr/>
            </p:nvSpPr>
            <p:spPr>
              <a:xfrm>
                <a:off x="4124960" y="2779812"/>
                <a:ext cx="1620957" cy="338554"/>
              </a:xfrm>
              <a:prstGeom prst="rect">
                <a:avLst/>
              </a:prstGeom>
              <a:noFill/>
            </p:spPr>
            <p:txBody>
              <a:bodyPr wrap="none" rtlCol="0">
                <a:spAutoFit/>
              </a:bodyPr>
              <a:lstStyle/>
              <a:p>
                <a:r>
                  <a:rPr kumimoji="1" lang="ja-JP" altLang="en-US" sz="1600" b="1" dirty="0" smtClean="0">
                    <a:solidFill>
                      <a:srgbClr val="FF0000"/>
                    </a:solidFill>
                  </a:rPr>
                  <a:t>防ぎきれない！</a:t>
                </a:r>
                <a:endParaRPr kumimoji="1" lang="ja-JP" altLang="en-US" sz="1600" b="1" dirty="0">
                  <a:solidFill>
                    <a:srgbClr val="FF0000"/>
                  </a:solidFill>
                </a:endParaRPr>
              </a:p>
            </p:txBody>
          </p:sp>
        </p:grpSp>
        <p:grpSp>
          <p:nvGrpSpPr>
            <p:cNvPr id="23" name="グループ化 18"/>
            <p:cNvGrpSpPr/>
            <p:nvPr/>
          </p:nvGrpSpPr>
          <p:grpSpPr>
            <a:xfrm>
              <a:off x="6995416" y="3018122"/>
              <a:ext cx="1946176" cy="1259925"/>
              <a:chOff x="6916140" y="3061535"/>
              <a:chExt cx="1946176" cy="1259925"/>
            </a:xfrm>
          </p:grpSpPr>
          <p:sp>
            <p:nvSpPr>
              <p:cNvPr id="41" name="上矢印 40"/>
              <p:cNvSpPr/>
              <p:nvPr/>
            </p:nvSpPr>
            <p:spPr>
              <a:xfrm>
                <a:off x="6916140" y="3061535"/>
                <a:ext cx="1946176" cy="1189106"/>
              </a:xfrm>
              <a:prstGeom prst="upArrow">
                <a:avLst>
                  <a:gd name="adj1" fmla="val 72348"/>
                  <a:gd name="adj2" fmla="val 50000"/>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dirty="0" smtClean="0"/>
              </a:p>
            </p:txBody>
          </p:sp>
          <p:sp>
            <p:nvSpPr>
              <p:cNvPr id="42" name="正方形/長方形 41"/>
              <p:cNvSpPr/>
              <p:nvPr/>
            </p:nvSpPr>
            <p:spPr>
              <a:xfrm>
                <a:off x="7118235" y="3446156"/>
                <a:ext cx="1599623" cy="875304"/>
              </a:xfrm>
              <a:prstGeom prst="rect">
                <a:avLst/>
              </a:prstGeom>
            </p:spPr>
            <p:txBody>
              <a:bodyPr wrap="none">
                <a:spAutoFit/>
              </a:bodyPr>
              <a:lstStyle/>
              <a:p>
                <a:pPr algn="ctr"/>
                <a:r>
                  <a:rPr kumimoji="1" lang="ja-JP" altLang="en-US" sz="1100" dirty="0" smtClean="0">
                    <a:solidFill>
                      <a:schemeClr val="bg1"/>
                    </a:solidFill>
                    <a:latin typeface="メイリオ"/>
                    <a:cs typeface="メイリオ"/>
                  </a:rPr>
                  <a:t>過去にさかのぼった</a:t>
                </a:r>
                <a:endParaRPr kumimoji="1" lang="en-US" altLang="ja-JP" sz="1100" dirty="0" smtClean="0">
                  <a:solidFill>
                    <a:schemeClr val="bg1"/>
                  </a:solidFill>
                  <a:latin typeface="メイリオ"/>
                  <a:cs typeface="メイリオ"/>
                </a:endParaRPr>
              </a:p>
              <a:p>
                <a:pPr algn="ctr"/>
                <a:r>
                  <a:rPr kumimoji="1" lang="ja-JP" altLang="en-US" sz="1100" dirty="0" smtClean="0">
                    <a:solidFill>
                      <a:schemeClr val="bg1"/>
                    </a:solidFill>
                    <a:latin typeface="メイリオ"/>
                    <a:cs typeface="メイリオ"/>
                  </a:rPr>
                  <a:t>継続的な対策</a:t>
                </a:r>
                <a:endParaRPr kumimoji="1" lang="en-US" altLang="ja-JP" sz="1100" dirty="0" smtClean="0">
                  <a:solidFill>
                    <a:schemeClr val="bg1"/>
                  </a:solidFill>
                  <a:latin typeface="メイリオ"/>
                  <a:cs typeface="メイリオ"/>
                </a:endParaRPr>
              </a:p>
              <a:p>
                <a:pPr algn="ctr"/>
                <a:r>
                  <a:rPr kumimoji="1" lang="en-US" altLang="ja-JP" sz="1100" dirty="0" smtClean="0">
                    <a:solidFill>
                      <a:schemeClr val="bg1"/>
                    </a:solidFill>
                    <a:latin typeface="メイリオ"/>
                    <a:cs typeface="メイリオ"/>
                  </a:rPr>
                  <a:t>(</a:t>
                </a:r>
                <a:r>
                  <a:rPr kumimoji="1" lang="ja-JP" altLang="en-US" sz="1100" dirty="0" smtClean="0">
                    <a:solidFill>
                      <a:schemeClr val="bg1"/>
                    </a:solidFill>
                    <a:latin typeface="メイリオ"/>
                    <a:cs typeface="メイリオ"/>
                  </a:rPr>
                  <a:t>レトロ スペクティブ</a:t>
                </a:r>
                <a:r>
                  <a:rPr kumimoji="1" lang="en-US" altLang="ja-JP" sz="1100" dirty="0" smtClean="0">
                    <a:solidFill>
                      <a:schemeClr val="bg1"/>
                    </a:solidFill>
                    <a:latin typeface="メイリオ"/>
                    <a:cs typeface="メイリオ"/>
                  </a:rPr>
                  <a:t>)</a:t>
                </a:r>
              </a:p>
              <a:p>
                <a:pPr algn="ctr"/>
                <a:endParaRPr lang="ja-JP" altLang="en-US" sz="1100" dirty="0"/>
              </a:p>
            </p:txBody>
          </p:sp>
        </p:grpSp>
        <p:grpSp>
          <p:nvGrpSpPr>
            <p:cNvPr id="24" name="グループ化 22"/>
            <p:cNvGrpSpPr/>
            <p:nvPr/>
          </p:nvGrpSpPr>
          <p:grpSpPr>
            <a:xfrm>
              <a:off x="1122187" y="1604821"/>
              <a:ext cx="1218420" cy="457200"/>
              <a:chOff x="1122187" y="1604821"/>
              <a:chExt cx="1218420" cy="457200"/>
            </a:xfrm>
          </p:grpSpPr>
          <p:sp>
            <p:nvSpPr>
              <p:cNvPr id="39" name="Octagon 62"/>
              <p:cNvSpPr/>
              <p:nvPr/>
            </p:nvSpPr>
            <p:spPr>
              <a:xfrm>
                <a:off x="1883407" y="1604821"/>
                <a:ext cx="457200" cy="457200"/>
              </a:xfrm>
              <a:prstGeom prst="octagon">
                <a:avLst/>
              </a:prstGeom>
              <a:solidFill>
                <a:srgbClr val="D81F28"/>
              </a:solidFill>
              <a:ln w="19050" cap="flat" cmpd="sng" algn="ctr">
                <a:solidFill>
                  <a:srgbClr val="FFFFFF"/>
                </a:solidFill>
                <a:prstDash val="solid"/>
                <a:miter lim="800000"/>
              </a:ln>
              <a:effectLst/>
            </p:spPr>
            <p:txBody>
              <a:bodyPr wrap="none"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FFFFFF"/>
                    </a:solidFill>
                    <a:effectLst/>
                    <a:uLnTx/>
                    <a:uFillTx/>
                    <a:latin typeface="Arial"/>
                  </a:rPr>
                  <a:t>Stop</a:t>
                </a:r>
              </a:p>
            </p:txBody>
          </p:sp>
          <p:cxnSp>
            <p:nvCxnSpPr>
              <p:cNvPr id="40" name="直線矢印コネクタ 168"/>
              <p:cNvCxnSpPr/>
              <p:nvPr/>
            </p:nvCxnSpPr>
            <p:spPr>
              <a:xfrm>
                <a:off x="1122187" y="1815990"/>
                <a:ext cx="847543" cy="0"/>
              </a:xfrm>
              <a:prstGeom prst="straightConnector1">
                <a:avLst/>
              </a:prstGeom>
              <a:ln w="76200"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5" name="グループ化 24"/>
            <p:cNvGrpSpPr/>
            <p:nvPr/>
          </p:nvGrpSpPr>
          <p:grpSpPr>
            <a:xfrm>
              <a:off x="1122187" y="2830613"/>
              <a:ext cx="6199487" cy="485196"/>
              <a:chOff x="1122187" y="2830613"/>
              <a:chExt cx="6199487" cy="485196"/>
            </a:xfrm>
          </p:grpSpPr>
          <p:sp>
            <p:nvSpPr>
              <p:cNvPr id="37" name="Freeform 17"/>
              <p:cNvSpPr>
                <a:spLocks noEditPoints="1"/>
              </p:cNvSpPr>
              <p:nvPr/>
            </p:nvSpPr>
            <p:spPr bwMode="auto">
              <a:xfrm>
                <a:off x="6865344" y="2830613"/>
                <a:ext cx="456330" cy="485196"/>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cxnSp>
            <p:nvCxnSpPr>
              <p:cNvPr id="38" name="直線矢印コネクタ 37"/>
              <p:cNvCxnSpPr/>
              <p:nvPr/>
            </p:nvCxnSpPr>
            <p:spPr>
              <a:xfrm>
                <a:off x="1122187" y="3147814"/>
                <a:ext cx="5781256" cy="0"/>
              </a:xfrm>
              <a:prstGeom prst="straightConnector1">
                <a:avLst/>
              </a:prstGeom>
              <a:ln w="76200"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6" name="グループ化 23"/>
            <p:cNvGrpSpPr/>
            <p:nvPr/>
          </p:nvGrpSpPr>
          <p:grpSpPr>
            <a:xfrm>
              <a:off x="1122187" y="2303585"/>
              <a:ext cx="4981861" cy="457200"/>
              <a:chOff x="1122187" y="2252785"/>
              <a:chExt cx="4981861" cy="457200"/>
            </a:xfrm>
          </p:grpSpPr>
          <p:sp>
            <p:nvSpPr>
              <p:cNvPr id="35" name="Octagon 62"/>
              <p:cNvSpPr/>
              <p:nvPr/>
            </p:nvSpPr>
            <p:spPr>
              <a:xfrm>
                <a:off x="5646848" y="2252785"/>
                <a:ext cx="457200" cy="457200"/>
              </a:xfrm>
              <a:prstGeom prst="octagon">
                <a:avLst/>
              </a:prstGeom>
              <a:solidFill>
                <a:srgbClr val="D81F28"/>
              </a:solidFill>
              <a:ln w="19050" cap="flat" cmpd="sng" algn="ctr">
                <a:solidFill>
                  <a:srgbClr val="FFFFFF"/>
                </a:solidFill>
                <a:prstDash val="solid"/>
                <a:miter lim="800000"/>
              </a:ln>
              <a:effectLst/>
            </p:spPr>
            <p:txBody>
              <a:bodyPr wrap="none"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FFFFFF"/>
                    </a:solidFill>
                    <a:effectLst/>
                    <a:uLnTx/>
                    <a:uFillTx/>
                    <a:latin typeface="Arial"/>
                  </a:rPr>
                  <a:t>Stop</a:t>
                </a:r>
              </a:p>
            </p:txBody>
          </p:sp>
          <p:cxnSp>
            <p:nvCxnSpPr>
              <p:cNvPr id="36" name="直線矢印コネクタ 168"/>
              <p:cNvCxnSpPr/>
              <p:nvPr/>
            </p:nvCxnSpPr>
            <p:spPr>
              <a:xfrm>
                <a:off x="1122187" y="2470026"/>
                <a:ext cx="4613226" cy="0"/>
              </a:xfrm>
              <a:prstGeom prst="straightConnector1">
                <a:avLst/>
              </a:prstGeom>
              <a:ln w="76200"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27" name="Freeform 17"/>
            <p:cNvSpPr>
              <a:spLocks noEditPoints="1"/>
            </p:cNvSpPr>
            <p:nvPr/>
          </p:nvSpPr>
          <p:spPr bwMode="auto">
            <a:xfrm>
              <a:off x="209692" y="2343904"/>
              <a:ext cx="457200" cy="486122"/>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7"/>
            <p:cNvSpPr>
              <a:spLocks noEditPoints="1"/>
            </p:cNvSpPr>
            <p:nvPr/>
          </p:nvSpPr>
          <p:spPr bwMode="auto">
            <a:xfrm>
              <a:off x="209692" y="3032503"/>
              <a:ext cx="457200" cy="486122"/>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263"/>
            <p:cNvSpPr>
              <a:spLocks/>
            </p:cNvSpPr>
            <p:nvPr/>
          </p:nvSpPr>
          <p:spPr bwMode="auto">
            <a:xfrm>
              <a:off x="2843630" y="3225295"/>
              <a:ext cx="571115" cy="568870"/>
            </a:xfrm>
            <a:prstGeom prst="ellipse">
              <a:avLst/>
            </a:prstGeom>
            <a:gradFill rotWithShape="0">
              <a:gsLst>
                <a:gs pos="0">
                  <a:srgbClr val="5C6A76"/>
                </a:gs>
                <a:gs pos="100000">
                  <a:srgbClr val="121517"/>
                </a:gs>
              </a:gsLst>
              <a:lin ang="5400000" scaled="1"/>
            </a:gradFill>
            <a:ln w="25400" cap="flat">
              <a:noFill/>
              <a:round/>
              <a:headEnd type="none" w="med" len="med"/>
              <a:tailEnd type="none" w="med" len="med"/>
            </a:ln>
            <a:effectLst/>
          </p:spPr>
          <p:txBody>
            <a:bodyPr lIns="0" tIns="0" rIns="0" bIns="0">
              <a:noAutofit/>
            </a:bodyPr>
            <a:lstStyle/>
            <a:p>
              <a:pPr defTabSz="914400" eaLnBrk="0" hangingPunct="0">
                <a:lnSpc>
                  <a:spcPct val="90000"/>
                </a:lnSpc>
                <a:defRPr/>
              </a:pPr>
              <a:endParaRPr lang="en-US" kern="0" dirty="0">
                <a:solidFill>
                  <a:srgbClr val="00B0F0"/>
                </a:solidFill>
                <a:latin typeface="Arial"/>
              </a:endParaRPr>
            </a:p>
          </p:txBody>
        </p:sp>
        <p:pic>
          <p:nvPicPr>
            <p:cNvPr id="30" name="Picture 150" descr="iconthing.ai"/>
            <p:cNvPicPr>
              <a:picLocks noChangeAspect="1"/>
            </p:cNvPicPr>
            <p:nvPr/>
          </p:nvPicPr>
          <p:blipFill>
            <a:blip r:embed="rId3" cstate="print">
              <a:extLst>
                <a:ext uri="{28A0092B-C50C-407E-A947-70E740481C1C}">
                  <a14:useLocalDpi xmlns:a14="http://schemas.microsoft.com/office/drawing/2010/main"/>
                </a:ext>
              </a:extLst>
            </a:blip>
            <a:srcRect l="21772" t="48646" r="68423" b="47454"/>
            <a:stretch>
              <a:fillRect/>
            </a:stretch>
          </p:blipFill>
          <p:spPr>
            <a:xfrm>
              <a:off x="2886887" y="3489815"/>
              <a:ext cx="517194" cy="158885"/>
            </a:xfrm>
            <a:prstGeom prst="rect">
              <a:avLst/>
            </a:prstGeom>
            <a:ln>
              <a:noFill/>
            </a:ln>
          </p:spPr>
        </p:pic>
        <p:sp>
          <p:nvSpPr>
            <p:cNvPr id="31" name="Oval 263"/>
            <p:cNvSpPr>
              <a:spLocks/>
            </p:cNvSpPr>
            <p:nvPr/>
          </p:nvSpPr>
          <p:spPr bwMode="auto">
            <a:xfrm>
              <a:off x="2236752" y="3240407"/>
              <a:ext cx="571115" cy="568870"/>
            </a:xfrm>
            <a:prstGeom prst="ellipse">
              <a:avLst/>
            </a:prstGeom>
            <a:gradFill rotWithShape="0">
              <a:gsLst>
                <a:gs pos="0">
                  <a:srgbClr val="5C6A76"/>
                </a:gs>
                <a:gs pos="100000">
                  <a:srgbClr val="121517"/>
                </a:gs>
              </a:gsLst>
              <a:lin ang="5400000" scaled="1"/>
            </a:gradFill>
            <a:ln w="25400" cap="flat">
              <a:noFill/>
              <a:round/>
              <a:headEnd type="none" w="med" len="med"/>
              <a:tailEnd type="none" w="med" len="med"/>
            </a:ln>
            <a:effectLst/>
          </p:spPr>
          <p:txBody>
            <a:bodyPr lIns="0" tIns="0" rIns="0" bIns="0">
              <a:noAutofit/>
            </a:bodyPr>
            <a:lstStyle/>
            <a:p>
              <a:pPr defTabSz="914400" eaLnBrk="0" hangingPunct="0">
                <a:lnSpc>
                  <a:spcPct val="90000"/>
                </a:lnSpc>
                <a:defRPr/>
              </a:pPr>
              <a:endParaRPr lang="en-US" kern="0" dirty="0">
                <a:solidFill>
                  <a:srgbClr val="00B0F0"/>
                </a:solidFill>
                <a:latin typeface="Arial"/>
              </a:endParaRPr>
            </a:p>
          </p:txBody>
        </p:sp>
        <p:pic>
          <p:nvPicPr>
            <p:cNvPr id="32" name="Picture 150" descr="iconthing.ai"/>
            <p:cNvPicPr>
              <a:picLocks noChangeAspect="1"/>
            </p:cNvPicPr>
            <p:nvPr/>
          </p:nvPicPr>
          <p:blipFill>
            <a:blip r:embed="rId3" cstate="print">
              <a:extLst>
                <a:ext uri="{28A0092B-C50C-407E-A947-70E740481C1C}">
                  <a14:useLocalDpi xmlns:a14="http://schemas.microsoft.com/office/drawing/2010/main"/>
                </a:ext>
              </a:extLst>
            </a:blip>
            <a:srcRect l="21772" t="48646" r="68423" b="47454"/>
            <a:stretch>
              <a:fillRect/>
            </a:stretch>
          </p:blipFill>
          <p:spPr>
            <a:xfrm>
              <a:off x="2277774" y="3489815"/>
              <a:ext cx="517194" cy="158885"/>
            </a:xfrm>
            <a:prstGeom prst="rect">
              <a:avLst/>
            </a:prstGeom>
            <a:ln>
              <a:noFill/>
            </a:ln>
          </p:spPr>
        </p:pic>
        <p:sp>
          <p:nvSpPr>
            <p:cNvPr id="33" name="テキスト ボックス 32"/>
            <p:cNvSpPr txBox="1"/>
            <p:nvPr/>
          </p:nvSpPr>
          <p:spPr>
            <a:xfrm>
              <a:off x="2860497" y="3560988"/>
              <a:ext cx="556275" cy="253916"/>
            </a:xfrm>
            <a:prstGeom prst="rect">
              <a:avLst/>
            </a:prstGeom>
            <a:noFill/>
          </p:spPr>
          <p:txBody>
            <a:bodyPr wrap="none" rtlCol="0">
              <a:spAutoFit/>
            </a:bodyPr>
            <a:lstStyle/>
            <a:p>
              <a:r>
                <a:rPr kumimoji="1" lang="en-US" altLang="ja-JP" sz="1050" dirty="0" smtClean="0">
                  <a:solidFill>
                    <a:schemeClr val="bg1"/>
                  </a:solidFill>
                </a:rPr>
                <a:t>SPAM</a:t>
              </a:r>
              <a:endParaRPr kumimoji="1" lang="ja-JP" altLang="en-US" sz="1050" dirty="0">
                <a:solidFill>
                  <a:schemeClr val="bg1"/>
                </a:solidFill>
              </a:endParaRPr>
            </a:p>
          </p:txBody>
        </p:sp>
        <p:sp>
          <p:nvSpPr>
            <p:cNvPr id="34" name="テキスト ボックス 33"/>
            <p:cNvSpPr txBox="1"/>
            <p:nvPr/>
          </p:nvSpPr>
          <p:spPr>
            <a:xfrm>
              <a:off x="1642773" y="3560337"/>
              <a:ext cx="1196617" cy="288851"/>
            </a:xfrm>
            <a:prstGeom prst="rect">
              <a:avLst/>
            </a:prstGeom>
            <a:noFill/>
          </p:spPr>
          <p:txBody>
            <a:bodyPr wrap="none" rtlCol="0">
              <a:spAutoFit/>
            </a:bodyPr>
            <a:lstStyle/>
            <a:p>
              <a:r>
                <a:rPr kumimoji="1" lang="ja-JP" altLang="en-US" sz="1050" dirty="0" smtClean="0">
                  <a:solidFill>
                    <a:schemeClr val="bg1"/>
                  </a:solidFill>
                </a:rPr>
                <a:t>アンチ ウィルス</a:t>
              </a:r>
              <a:endParaRPr kumimoji="1" lang="ja-JP" altLang="en-US" sz="1050" dirty="0">
                <a:solidFill>
                  <a:schemeClr val="bg1"/>
                </a:solidFill>
              </a:endParaRPr>
            </a:p>
          </p:txBody>
        </p:sp>
      </p:grpSp>
      <p:sp>
        <p:nvSpPr>
          <p:cNvPr id="92" name="Freeform 6"/>
          <p:cNvSpPr>
            <a:spLocks noChangeAspect="1" noEditPoints="1"/>
          </p:cNvSpPr>
          <p:nvPr/>
        </p:nvSpPr>
        <p:spPr bwMode="auto">
          <a:xfrm>
            <a:off x="7362016" y="4783127"/>
            <a:ext cx="547390" cy="203582"/>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solidFill>
            <a:schemeClr val="accent6"/>
          </a:solidFill>
        </p:spPr>
        <p:txBody>
          <a:bodyPr wrap="square" lIns="182880" tIns="182880" rIns="182880" bIns="182880" anchor="ctr">
            <a:noAutofit/>
          </a:bodyPr>
          <a:lstStyle/>
          <a:p>
            <a:pPr marL="0" marR="0" lvl="0" indent="0" algn="ctr" defTabSz="685891" eaLnBrk="1" fontAlgn="auto" latinLnBrk="0" hangingPunct="1">
              <a:lnSpc>
                <a:spcPct val="95000"/>
              </a:lnSpc>
              <a:spcBef>
                <a:spcPts val="1080"/>
              </a:spcBef>
              <a:spcAft>
                <a:spcPts val="0"/>
              </a:spcAft>
              <a:buClr>
                <a:srgbClr val="D81F28"/>
              </a:buClr>
              <a:buSzPct val="90000"/>
              <a:buFontTx/>
              <a:buNone/>
              <a:tabLst/>
              <a:defRPr/>
            </a:pPr>
            <a:endParaRPr kumimoji="0" lang="en-US" sz="2200" b="0" i="0" u="none" strike="noStrike" kern="0" cap="none" spc="0" normalizeH="0" baseline="0" noProof="0" dirty="0" smtClean="0">
              <a:ln>
                <a:noFill/>
              </a:ln>
              <a:solidFill>
                <a:srgbClr val="FFFFFF"/>
              </a:solidFill>
              <a:effectLst/>
              <a:uLnTx/>
              <a:uFillTx/>
              <a:cs typeface="CiscoSans"/>
            </a:endParaRPr>
          </a:p>
        </p:txBody>
      </p:sp>
    </p:spTree>
    <p:extLst>
      <p:ext uri="{BB962C8B-B14F-4D97-AF65-F5344CB8AC3E}">
        <p14:creationId xmlns:p14="http://schemas.microsoft.com/office/powerpoint/2010/main" val="24444076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checkerboard(across)">
                                      <p:cBhvr>
                                        <p:cTn id="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860350"/>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0"/>
          </p:nvPr>
        </p:nvSpPr>
        <p:spPr/>
        <p:txBody>
          <a:bodyPr/>
          <a:lstStyle/>
          <a:p>
            <a:r>
              <a:rPr lang="ja-JP" altLang="en-US" sz="1800" dirty="0"/>
              <a:t>マルウェア対策製品は、ウイルス対策（</a:t>
            </a:r>
            <a:r>
              <a:rPr lang="ja-JP" altLang="en-US" sz="1800" dirty="0" smtClean="0"/>
              <a:t>アンチウイルス</a:t>
            </a:r>
            <a:r>
              <a:rPr lang="ja-JP" altLang="en-US" sz="1800" dirty="0"/>
              <a:t>）製品の代替となる</a:t>
            </a:r>
            <a:endParaRPr lang="en-US" altLang="ja-JP" sz="1800" dirty="0"/>
          </a:p>
          <a:p>
            <a:r>
              <a:rPr lang="en-US" altLang="ja-JP" sz="1800" dirty="0" smtClean="0">
                <a:solidFill>
                  <a:schemeClr val="accent1"/>
                </a:solidFill>
              </a:rPr>
              <a:t>AMP</a:t>
            </a:r>
            <a:r>
              <a:rPr lang="ja-JP" altLang="en-US" sz="1800" dirty="0" smtClean="0">
                <a:solidFill>
                  <a:schemeClr val="accent1"/>
                </a:solidFill>
              </a:rPr>
              <a:t>は補完的</a:t>
            </a:r>
            <a:r>
              <a:rPr lang="ja-JP" altLang="en-US" sz="1800" dirty="0">
                <a:solidFill>
                  <a:schemeClr val="accent1"/>
                </a:solidFill>
              </a:rPr>
              <a:t>に</a:t>
            </a:r>
            <a:r>
              <a:rPr lang="ja-JP" altLang="en-US" sz="1800" dirty="0" smtClean="0">
                <a:solidFill>
                  <a:schemeClr val="accent1"/>
                </a:solidFill>
              </a:rPr>
              <a:t>アンチウイルス製品と</a:t>
            </a:r>
            <a:r>
              <a:rPr lang="ja-JP" altLang="en-US" sz="1800" dirty="0">
                <a:solidFill>
                  <a:schemeClr val="accent1"/>
                </a:solidFill>
              </a:rPr>
              <a:t>共存も可能</a:t>
            </a:r>
            <a:endParaRPr lang="en-US" altLang="ja-JP" sz="1800" dirty="0">
              <a:solidFill>
                <a:schemeClr val="accent1"/>
              </a:solidFill>
            </a:endParaRPr>
          </a:p>
          <a:p>
            <a:endParaRPr lang="en-US" altLang="ja-JP" sz="1800" dirty="0"/>
          </a:p>
          <a:p>
            <a:r>
              <a:rPr lang="ja-JP" altLang="en-US" sz="1800" dirty="0">
                <a:solidFill>
                  <a:schemeClr val="accent1"/>
                </a:solidFill>
              </a:rPr>
              <a:t>「マルウェア」とは、悪意のあるソフトウェアの総称</a:t>
            </a:r>
            <a:endParaRPr lang="en-US" altLang="ja-JP" sz="1800" dirty="0">
              <a:solidFill>
                <a:schemeClr val="accent1"/>
              </a:solidFill>
            </a:endParaRPr>
          </a:p>
          <a:p>
            <a:r>
              <a:rPr lang="ja-JP" altLang="en-US" sz="1800" dirty="0"/>
              <a:t>「ウイルス」は「マルウェア」に含まれる</a:t>
            </a:r>
            <a:endParaRPr lang="en-US" altLang="ja-JP" sz="1800" dirty="0"/>
          </a:p>
          <a:p>
            <a:pPr lvl="1"/>
            <a:r>
              <a:rPr lang="ja-JP" altLang="en-US" sz="1600" dirty="0"/>
              <a:t>ウイルス：</a:t>
            </a:r>
            <a:r>
              <a:rPr lang="en-US" altLang="ja-JP" sz="1600" dirty="0"/>
              <a:t/>
            </a:r>
            <a:br>
              <a:rPr lang="en-US" altLang="ja-JP" sz="1600" dirty="0"/>
            </a:br>
            <a:r>
              <a:rPr lang="ja-JP" altLang="en-US" sz="1600" dirty="0"/>
              <a:t>何かのプログラムに寄生する不正プログラム</a:t>
            </a:r>
            <a:endParaRPr lang="en-US" altLang="ja-JP" sz="1600" dirty="0"/>
          </a:p>
          <a:p>
            <a:pPr lvl="1"/>
            <a:r>
              <a:rPr lang="ja-JP" altLang="en-US" sz="1600" dirty="0"/>
              <a:t>アドウェア</a:t>
            </a:r>
            <a:r>
              <a:rPr lang="en-US" altLang="ja-JP" sz="1600" dirty="0"/>
              <a:t>(</a:t>
            </a:r>
            <a:r>
              <a:rPr lang="ja-JP" altLang="en-US" sz="1600" dirty="0"/>
              <a:t>スパイウェア</a:t>
            </a:r>
            <a:r>
              <a:rPr lang="en-US" altLang="ja-JP" sz="1600" dirty="0"/>
              <a:t>)</a:t>
            </a:r>
            <a:r>
              <a:rPr lang="ja-JP" altLang="en-US" sz="1600" dirty="0"/>
              <a:t>：</a:t>
            </a:r>
            <a:r>
              <a:rPr lang="en-US" altLang="ja-JP" sz="1600" dirty="0"/>
              <a:t/>
            </a:r>
            <a:br>
              <a:rPr lang="en-US" altLang="ja-JP" sz="1600" dirty="0"/>
            </a:br>
            <a:r>
              <a:rPr lang="ja-JP" altLang="en-US" sz="1600" dirty="0" smtClean="0"/>
              <a:t>ブラウザ プラグイン</a:t>
            </a:r>
            <a:r>
              <a:rPr lang="ja-JP" altLang="en-US" sz="1600" dirty="0"/>
              <a:t>に組み込まれる不正</a:t>
            </a:r>
            <a:r>
              <a:rPr lang="ja-JP" altLang="en-US" sz="1600" dirty="0" smtClean="0"/>
              <a:t>プログラム</a:t>
            </a:r>
            <a:endParaRPr lang="en-US" altLang="ja-JP" sz="1600" dirty="0"/>
          </a:p>
        </p:txBody>
      </p:sp>
      <p:sp>
        <p:nvSpPr>
          <p:cNvPr id="3" name="タイトル 2"/>
          <p:cNvSpPr>
            <a:spLocks noGrp="1"/>
          </p:cNvSpPr>
          <p:nvPr>
            <p:ph type="title"/>
          </p:nvPr>
        </p:nvSpPr>
        <p:spPr/>
        <p:txBody>
          <a:bodyPr/>
          <a:lstStyle/>
          <a:p>
            <a:r>
              <a:rPr kumimoji="1" lang="ja-JP" altLang="en-US" dirty="0" smtClean="0"/>
              <a:t>既存のウイルス対策製品との違い</a:t>
            </a:r>
            <a:endParaRPr kumimoji="1" lang="ja-JP" altLang="en-US" dirty="0"/>
          </a:p>
        </p:txBody>
      </p:sp>
      <p:pic>
        <p:nvPicPr>
          <p:cNvPr id="4" name="図 3"/>
          <p:cNvPicPr>
            <a:picLocks noChangeAspect="1"/>
          </p:cNvPicPr>
          <p:nvPr/>
        </p:nvPicPr>
        <p:blipFill>
          <a:blip r:embed="rId2"/>
          <a:stretch>
            <a:fillRect/>
          </a:stretch>
        </p:blipFill>
        <p:spPr>
          <a:xfrm>
            <a:off x="6263714" y="1611262"/>
            <a:ext cx="2666173" cy="2703499"/>
          </a:xfrm>
          <a:prstGeom prst="rect">
            <a:avLst/>
          </a:prstGeom>
        </p:spPr>
      </p:pic>
      <p:sp>
        <p:nvSpPr>
          <p:cNvPr id="6" name="正方形/長方形 5"/>
          <p:cNvSpPr/>
          <p:nvPr/>
        </p:nvSpPr>
        <p:spPr>
          <a:xfrm>
            <a:off x="6366007" y="4244267"/>
            <a:ext cx="2634355" cy="307777"/>
          </a:xfrm>
          <a:prstGeom prst="rect">
            <a:avLst/>
          </a:prstGeom>
        </p:spPr>
        <p:txBody>
          <a:bodyPr wrap="none">
            <a:spAutoFit/>
          </a:bodyPr>
          <a:lstStyle/>
          <a:p>
            <a:r>
              <a:rPr lang="ja-JP" altLang="en-US" sz="1400" dirty="0"/>
              <a:t>悪意のあるソフトウェアの相関図</a:t>
            </a:r>
          </a:p>
        </p:txBody>
      </p:sp>
    </p:spTree>
    <p:extLst>
      <p:ext uri="{BB962C8B-B14F-4D97-AF65-F5344CB8AC3E}">
        <p14:creationId xmlns:p14="http://schemas.microsoft.com/office/powerpoint/2010/main" val="102880068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0"/>
          </p:nvPr>
        </p:nvSpPr>
        <p:spPr>
          <a:xfrm>
            <a:off x="437766" y="1126628"/>
            <a:ext cx="8427003" cy="842100"/>
          </a:xfrm>
        </p:spPr>
        <p:txBody>
          <a:bodyPr/>
          <a:lstStyle/>
          <a:p>
            <a:pPr marL="57139" indent="0">
              <a:buNone/>
            </a:pPr>
            <a:r>
              <a:rPr lang="ja-JP" altLang="en-US" sz="1800" dirty="0"/>
              <a:t>マルウェアが見つかった場合に、どの脆弱性を元に感染したのか、どのようなルートで感染したのかを可視化</a:t>
            </a:r>
          </a:p>
          <a:p>
            <a:endParaRPr lang="ja-JP" altLang="en-US" sz="1800" dirty="0"/>
          </a:p>
          <a:p>
            <a:endParaRPr kumimoji="1" lang="ja-JP" altLang="en-US" sz="1800" dirty="0"/>
          </a:p>
        </p:txBody>
      </p:sp>
      <p:sp>
        <p:nvSpPr>
          <p:cNvPr id="3" name="タイトル 2"/>
          <p:cNvSpPr>
            <a:spLocks noGrp="1"/>
          </p:cNvSpPr>
          <p:nvPr>
            <p:ph type="title"/>
          </p:nvPr>
        </p:nvSpPr>
        <p:spPr/>
        <p:txBody>
          <a:bodyPr/>
          <a:lstStyle/>
          <a:p>
            <a:r>
              <a:rPr lang="ja-JP" altLang="en-US" sz="2400" dirty="0" smtClean="0"/>
              <a:t>差別化</a:t>
            </a:r>
            <a:r>
              <a:rPr kumimoji="1" lang="ja-JP" altLang="en-US" sz="2400" dirty="0" smtClean="0"/>
              <a:t>機能紹介</a:t>
            </a:r>
            <a:r>
              <a:rPr kumimoji="1" lang="en-US" altLang="ja-JP" dirty="0" smtClean="0"/>
              <a:t/>
            </a:r>
            <a:br>
              <a:rPr kumimoji="1" lang="en-US" altLang="ja-JP" dirty="0" smtClean="0"/>
            </a:br>
            <a:r>
              <a:rPr lang="ja-JP" altLang="en-US" dirty="0"/>
              <a:t>感染原因・範囲</a:t>
            </a:r>
            <a:r>
              <a:rPr lang="ja-JP" altLang="en-US" dirty="0" smtClean="0"/>
              <a:t>の特定</a:t>
            </a:r>
            <a:r>
              <a:rPr lang="en-US" altLang="ja-JP" dirty="0" smtClean="0"/>
              <a:t>(</a:t>
            </a:r>
            <a:r>
              <a:rPr lang="ja-JP" altLang="en-US" dirty="0" smtClean="0"/>
              <a:t>トラジェクトリ</a:t>
            </a:r>
            <a:r>
              <a:rPr lang="en-US" altLang="ja-JP" dirty="0" smtClean="0"/>
              <a:t>)</a:t>
            </a:r>
            <a:endParaRPr kumimoji="1" lang="ja-JP" altLang="en-US" dirty="0"/>
          </a:p>
        </p:txBody>
      </p:sp>
      <p:pic>
        <p:nvPicPr>
          <p:cNvPr id="4" name="Picture 22" descr="Screen Shot 2013-01-15 at 11.13.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783" y="2989738"/>
            <a:ext cx="7873883" cy="1936493"/>
          </a:xfrm>
          <a:prstGeom prst="rect">
            <a:avLst/>
          </a:prstGeom>
          <a:ln>
            <a:solidFill>
              <a:srgbClr val="0B0B0D"/>
            </a:solidFill>
          </a:ln>
        </p:spPr>
      </p:pic>
      <p:pic>
        <p:nvPicPr>
          <p:cNvPr id="6" name="Picture 11" descr="086092-retro-green-floral-icon-business-microscope.png"/>
          <p:cNvPicPr>
            <a:picLocks/>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a:ext>
            </a:extLst>
          </a:blip>
          <a:srcRect l="20492" t="18415" r="20901" b="14218"/>
          <a:stretch/>
        </p:blipFill>
        <p:spPr>
          <a:xfrm flipH="1">
            <a:off x="3551301" y="1811545"/>
            <a:ext cx="868408" cy="896552"/>
          </a:xfrm>
          <a:prstGeom prst="rect">
            <a:avLst/>
          </a:prstGeom>
        </p:spPr>
      </p:pic>
      <p:pic>
        <p:nvPicPr>
          <p:cNvPr id="7"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403" y="1806549"/>
            <a:ext cx="903299" cy="901548"/>
          </a:xfrm>
          <a:prstGeom prst="rect">
            <a:avLst/>
          </a:prstGeom>
        </p:spPr>
      </p:pic>
      <p:sp>
        <p:nvSpPr>
          <p:cNvPr id="8" name="正方形/長方形 7"/>
          <p:cNvSpPr/>
          <p:nvPr/>
        </p:nvSpPr>
        <p:spPr>
          <a:xfrm>
            <a:off x="476393" y="1848206"/>
            <a:ext cx="3302231" cy="1138773"/>
          </a:xfrm>
          <a:prstGeom prst="rect">
            <a:avLst/>
          </a:prstGeom>
          <a:noFill/>
        </p:spPr>
        <p:txBody>
          <a:bodyPr wrap="square">
            <a:spAutoFit/>
          </a:bodyPr>
          <a:lstStyle/>
          <a:p>
            <a:r>
              <a:rPr lang="ja-JP" altLang="en-US" sz="1600" dirty="0" smtClean="0">
                <a:solidFill>
                  <a:schemeClr val="accent1"/>
                </a:solidFill>
              </a:rPr>
              <a:t>デバイス トラジェクトリ</a:t>
            </a:r>
            <a:endParaRPr lang="ja-JP" altLang="en-US" sz="1600" dirty="0">
              <a:solidFill>
                <a:schemeClr val="accent1"/>
              </a:solidFill>
            </a:endParaRPr>
          </a:p>
          <a:p>
            <a:r>
              <a:rPr lang="ja-JP" altLang="en-US" sz="1600" dirty="0" smtClean="0"/>
              <a:t>感染</a:t>
            </a:r>
            <a:r>
              <a:rPr lang="ja-JP" altLang="en-US" sz="1600" dirty="0" smtClean="0">
                <a:solidFill>
                  <a:srgbClr val="FF0000"/>
                </a:solidFill>
              </a:rPr>
              <a:t>原因</a:t>
            </a:r>
            <a:r>
              <a:rPr lang="ja-JP" altLang="en-US" sz="1600" dirty="0" smtClean="0"/>
              <a:t>を特定</a:t>
            </a:r>
            <a:endParaRPr lang="en-US" altLang="ja-JP" sz="1600" dirty="0" smtClean="0"/>
          </a:p>
          <a:p>
            <a:pPr marL="285750" lvl="0" indent="-285750">
              <a:buFont typeface="Arial"/>
              <a:buChar char="•"/>
            </a:pPr>
            <a:r>
              <a:rPr lang="ja-JP" altLang="en-US" sz="1200" dirty="0" smtClean="0">
                <a:solidFill>
                  <a:srgbClr val="000000"/>
                </a:solidFill>
              </a:rPr>
              <a:t>マルウェア ファイル</a:t>
            </a:r>
            <a:r>
              <a:rPr lang="ja-JP" altLang="en-US" sz="1200" dirty="0">
                <a:solidFill>
                  <a:srgbClr val="000000"/>
                </a:solidFill>
              </a:rPr>
              <a:t>はどのようにシステムに入ってきたのか？</a:t>
            </a:r>
          </a:p>
          <a:p>
            <a:pPr marL="285750" lvl="0" indent="-285750">
              <a:buFont typeface="Arial"/>
              <a:buChar char="•"/>
            </a:pPr>
            <a:r>
              <a:rPr lang="ja-JP" altLang="en-US" sz="1200" dirty="0" smtClean="0">
                <a:solidFill>
                  <a:srgbClr val="000000"/>
                </a:solidFill>
              </a:rPr>
              <a:t>どの</a:t>
            </a:r>
            <a:r>
              <a:rPr lang="ja-JP" altLang="en-US" sz="1200" dirty="0">
                <a:solidFill>
                  <a:srgbClr val="000000"/>
                </a:solidFill>
              </a:rPr>
              <a:t>ような通信をおこなったのか</a:t>
            </a:r>
            <a:r>
              <a:rPr lang="ja-JP" altLang="en-US" sz="1200" dirty="0" smtClean="0">
                <a:solidFill>
                  <a:srgbClr val="000000"/>
                </a:solidFill>
              </a:rPr>
              <a:t>？</a:t>
            </a:r>
            <a:endParaRPr lang="ja-JP" altLang="en-US" sz="1200" dirty="0">
              <a:solidFill>
                <a:srgbClr val="000000"/>
              </a:solidFill>
            </a:endParaRPr>
          </a:p>
        </p:txBody>
      </p:sp>
      <p:sp>
        <p:nvSpPr>
          <p:cNvPr id="9" name="正方形/長方形 8"/>
          <p:cNvSpPr/>
          <p:nvPr/>
        </p:nvSpPr>
        <p:spPr>
          <a:xfrm>
            <a:off x="4502435" y="1848206"/>
            <a:ext cx="3131103" cy="1138773"/>
          </a:xfrm>
          <a:prstGeom prst="rect">
            <a:avLst/>
          </a:prstGeom>
          <a:noFill/>
        </p:spPr>
        <p:txBody>
          <a:bodyPr wrap="square">
            <a:spAutoFit/>
          </a:bodyPr>
          <a:lstStyle/>
          <a:p>
            <a:r>
              <a:rPr lang="ja-JP" altLang="en-US" sz="1600" dirty="0" smtClean="0">
                <a:solidFill>
                  <a:schemeClr val="accent1"/>
                </a:solidFill>
              </a:rPr>
              <a:t>ファイル トラジェクトリ</a:t>
            </a:r>
            <a:endParaRPr lang="ja-JP" altLang="en-US" sz="1600" dirty="0">
              <a:solidFill>
                <a:schemeClr val="accent1"/>
              </a:solidFill>
            </a:endParaRPr>
          </a:p>
          <a:p>
            <a:r>
              <a:rPr lang="ja-JP" altLang="en-US" sz="1600" dirty="0" smtClean="0"/>
              <a:t>感染</a:t>
            </a:r>
            <a:r>
              <a:rPr lang="ja-JP" altLang="en-US" sz="1600" dirty="0" smtClean="0">
                <a:solidFill>
                  <a:srgbClr val="FF0000"/>
                </a:solidFill>
              </a:rPr>
              <a:t>範囲</a:t>
            </a:r>
            <a:r>
              <a:rPr lang="ja-JP" altLang="en-US" sz="1600" dirty="0" smtClean="0"/>
              <a:t>を特定</a:t>
            </a:r>
            <a:endParaRPr lang="en-US" altLang="ja-JP" sz="1600" dirty="0" smtClean="0"/>
          </a:p>
          <a:p>
            <a:pPr marL="285750" indent="-285750">
              <a:buFont typeface="Arial"/>
              <a:buChar char="•"/>
            </a:pPr>
            <a:r>
              <a:rPr lang="ja-JP" altLang="en-US" sz="1200" dirty="0"/>
              <a:t>最初に感染したのは誰か</a:t>
            </a:r>
            <a:r>
              <a:rPr lang="ja-JP" altLang="en-US" sz="1200" dirty="0" smtClean="0"/>
              <a:t>？</a:t>
            </a:r>
            <a:endParaRPr lang="en-US" altLang="ja-JP" sz="1200" dirty="0" smtClean="0"/>
          </a:p>
          <a:p>
            <a:pPr marL="285750" indent="-285750">
              <a:buFont typeface="Arial"/>
              <a:buChar char="•"/>
            </a:pPr>
            <a:r>
              <a:rPr lang="ja-JP" altLang="en-US" sz="1200" dirty="0"/>
              <a:t>現在その</a:t>
            </a:r>
            <a:r>
              <a:rPr lang="ja-JP" altLang="en-US" sz="1200" dirty="0" smtClean="0"/>
              <a:t>マルウェア</a:t>
            </a:r>
            <a:r>
              <a:rPr lang="ja-JP" altLang="en-US" sz="1200" dirty="0" smtClean="0"/>
              <a:t>は どの</a:t>
            </a:r>
            <a:r>
              <a:rPr lang="ja-JP" altLang="en-US" sz="1200" dirty="0"/>
              <a:t>システム上に存在するのか？</a:t>
            </a:r>
          </a:p>
        </p:txBody>
      </p:sp>
      <p:grpSp>
        <p:nvGrpSpPr>
          <p:cNvPr id="10" name="グループ化 1"/>
          <p:cNvGrpSpPr/>
          <p:nvPr/>
        </p:nvGrpSpPr>
        <p:grpSpPr>
          <a:xfrm>
            <a:off x="8031786" y="32847"/>
            <a:ext cx="1033624" cy="1083982"/>
            <a:chOff x="524417" y="2123769"/>
            <a:chExt cx="1033624" cy="1083982"/>
          </a:xfrm>
        </p:grpSpPr>
        <p:grpSp>
          <p:nvGrpSpPr>
            <p:cNvPr id="11" name="Group 98"/>
            <p:cNvGrpSpPr/>
            <p:nvPr/>
          </p:nvGrpSpPr>
          <p:grpSpPr>
            <a:xfrm>
              <a:off x="524417" y="2123769"/>
              <a:ext cx="1033624" cy="1033624"/>
              <a:chOff x="4280193" y="3416051"/>
              <a:chExt cx="2450592" cy="2450592"/>
            </a:xfrm>
          </p:grpSpPr>
          <p:sp>
            <p:nvSpPr>
              <p:cNvPr id="17" name="Content Placeholder 5"/>
              <p:cNvSpPr txBox="1">
                <a:spLocks/>
              </p:cNvSpPr>
              <p:nvPr/>
            </p:nvSpPr>
            <p:spPr>
              <a:xfrm>
                <a:off x="4280193" y="3416051"/>
                <a:ext cx="2450592" cy="2450592"/>
              </a:xfrm>
              <a:prstGeom prst="ellipse">
                <a:avLst/>
              </a:prstGeom>
              <a:solidFill>
                <a:srgbClr val="0B0B0D">
                  <a:alpha val="90000"/>
                </a:srgbClr>
              </a:solidFill>
            </p:spPr>
            <p:txBody>
              <a:bodyPr wrap="none" lIns="182880" tIns="182880" rIns="182880" bIns="182880"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1" indent="0" algn="ctr" defTabSz="685891" rtl="0" eaLnBrk="1" fontAlgn="auto" latinLnBrk="0" hangingPunct="1">
                  <a:lnSpc>
                    <a:spcPct val="100000"/>
                  </a:lnSpc>
                  <a:spcBef>
                    <a:spcPts val="0"/>
                  </a:spcBef>
                  <a:spcAft>
                    <a:spcPts val="600"/>
                  </a:spcAft>
                  <a:buClr>
                    <a:srgbClr val="FFFFFF"/>
                  </a:buClr>
                  <a:buSzPct val="80000"/>
                  <a:buFont typeface="Arial"/>
                  <a:buNone/>
                  <a:tabLst/>
                  <a:defRPr/>
                </a:pPr>
                <a:endParaRPr kumimoji="0" lang="en-US" sz="1800" b="0" i="0" u="none" strike="noStrike" kern="1200" cap="none" spc="0" normalizeH="0" baseline="0" noProof="0" dirty="0">
                  <a:ln>
                    <a:noFill/>
                  </a:ln>
                  <a:solidFill>
                    <a:srgbClr val="FFFFFF"/>
                  </a:solidFill>
                  <a:effectLst/>
                  <a:uLnTx/>
                  <a:uFillTx/>
                  <a:latin typeface="Arial"/>
                </a:endParaRPr>
              </a:p>
            </p:txBody>
          </p:sp>
          <p:sp>
            <p:nvSpPr>
              <p:cNvPr id="18" name="Content Placeholder 5"/>
              <p:cNvSpPr txBox="1">
                <a:spLocks/>
              </p:cNvSpPr>
              <p:nvPr/>
            </p:nvSpPr>
            <p:spPr>
              <a:xfrm>
                <a:off x="4280193" y="3416981"/>
                <a:ext cx="2450592" cy="2448733"/>
              </a:xfrm>
              <a:prstGeom prst="ellipse">
                <a:avLst/>
              </a:prstGeom>
            </p:spPr>
            <p:style>
              <a:lnRef idx="1">
                <a:schemeClr val="accent5"/>
              </a:lnRef>
              <a:fillRef idx="3">
                <a:schemeClr val="accent5"/>
              </a:fillRef>
              <a:effectRef idx="2">
                <a:schemeClr val="accent5"/>
              </a:effectRef>
              <a:fontRef idx="minor">
                <a:schemeClr val="lt1"/>
              </a:fontRef>
            </p:style>
            <p:txBody>
              <a:bodyPr wrap="none" lIns="91440" tIns="91440" rIns="91440" bIns="91440" anchor="ctr">
                <a:noAutofit/>
              </a:bodyPr>
              <a:lstStyle>
                <a:defPPr>
                  <a:defRPr lang="en-US"/>
                </a:defPPr>
                <a:lvl1pPr marL="171473" indent="-171473" defTabSz="685891">
                  <a:lnSpc>
                    <a:spcPct val="95000"/>
                  </a:lnSpc>
                  <a:spcBef>
                    <a:spcPts val="1080"/>
                  </a:spcBef>
                  <a:buClr>
                    <a:schemeClr val="tx2"/>
                  </a:buClr>
                  <a:buSzPct val="90000"/>
                  <a:buFont typeface="Arial" pitchFamily="34" charset="0"/>
                  <a:buChar char="•"/>
                  <a:tabLst/>
                  <a:defRPr sz="1500">
                    <a:cs typeface="CiscoSans"/>
                  </a:defRPr>
                </a:lvl1pPr>
                <a:lvl2pPr marL="0" lvl="1" indent="0" algn="ctr" defTabSz="685891">
                  <a:lnSpc>
                    <a:spcPct val="100000"/>
                  </a:lnSpc>
                  <a:spcBef>
                    <a:spcPts val="0"/>
                  </a:spcBef>
                  <a:spcAft>
                    <a:spcPts val="800"/>
                  </a:spcAft>
                  <a:buClr>
                    <a:srgbClr val="FFFFFF"/>
                  </a:buClr>
                  <a:buSzPct val="80000"/>
                  <a:buFont typeface="Arial"/>
                  <a:buNone/>
                  <a:defRPr sz="1600">
                    <a:cs typeface="CiscoSans"/>
                  </a:defRPr>
                </a:lvl2pPr>
                <a:lvl3pPr marL="432000" indent="-171450" defTabSz="685891">
                  <a:lnSpc>
                    <a:spcPct val="95000"/>
                  </a:lnSpc>
                  <a:spcBef>
                    <a:spcPts val="630"/>
                  </a:spcBef>
                  <a:buFont typeface="Arial"/>
                  <a:buChar char="•"/>
                  <a:defRPr sz="1200">
                    <a:cs typeface="CiscoSans"/>
                  </a:defRPr>
                </a:lvl3pPr>
                <a:lvl4pPr marL="504000" indent="-171450" defTabSz="685891">
                  <a:lnSpc>
                    <a:spcPct val="95000"/>
                  </a:lnSpc>
                  <a:spcBef>
                    <a:spcPts val="630"/>
                  </a:spcBef>
                  <a:buFont typeface="Arial"/>
                  <a:buChar char="•"/>
                  <a:defRPr sz="1100">
                    <a:cs typeface="CiscoSans"/>
                  </a:defRPr>
                </a:lvl4pPr>
                <a:lvl5pPr marL="576000" indent="-171450" defTabSz="685891">
                  <a:lnSpc>
                    <a:spcPct val="95000"/>
                  </a:lnSpc>
                  <a:spcBef>
                    <a:spcPts val="630"/>
                  </a:spcBef>
                  <a:buFont typeface="Arial"/>
                  <a:buChar char="•"/>
                  <a:defRPr sz="1100">
                    <a:cs typeface="CiscoSans"/>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marL="0" marR="0" lvl="1" indent="0" algn="ctr" defTabSz="685891" eaLnBrk="1" fontAlgn="auto" latinLnBrk="0" hangingPunct="1">
                  <a:lnSpc>
                    <a:spcPct val="100000"/>
                  </a:lnSpc>
                  <a:spcBef>
                    <a:spcPts val="0"/>
                  </a:spcBef>
                  <a:spcAft>
                    <a:spcPts val="800"/>
                  </a:spcAft>
                  <a:buClr>
                    <a:srgbClr val="FFFFFF"/>
                  </a:buClr>
                  <a:buSzPct val="80000"/>
                  <a:buFont typeface="Arial"/>
                  <a:buNone/>
                  <a:tabLst/>
                  <a:defRPr/>
                </a:pPr>
                <a:endParaRPr kumimoji="0" lang="en-US" sz="1600" b="0" i="0" u="none" strike="noStrike" kern="0" cap="none" spc="0" normalizeH="0" baseline="0" noProof="0" dirty="0">
                  <a:ln>
                    <a:noFill/>
                  </a:ln>
                  <a:solidFill>
                    <a:srgbClr val="FFFFFF"/>
                  </a:solidFill>
                  <a:effectLst/>
                  <a:uLnTx/>
                  <a:uFillTx/>
                </a:endParaRPr>
              </a:p>
            </p:txBody>
          </p:sp>
        </p:grpSp>
        <p:grpSp>
          <p:nvGrpSpPr>
            <p:cNvPr id="12" name="Group 10"/>
            <p:cNvGrpSpPr>
              <a:grpSpLocks noChangeAspect="1"/>
            </p:cNvGrpSpPr>
            <p:nvPr/>
          </p:nvGrpSpPr>
          <p:grpSpPr bwMode="auto">
            <a:xfrm>
              <a:off x="723980" y="2184710"/>
              <a:ext cx="633420" cy="633420"/>
              <a:chOff x="2175" y="500"/>
              <a:chExt cx="3325" cy="3325"/>
            </a:xfrm>
            <a:solidFill>
              <a:srgbClr val="FFFFFF"/>
            </a:solidFill>
          </p:grpSpPr>
          <p:sp>
            <p:nvSpPr>
              <p:cNvPr id="14" name="Freeform 12"/>
              <p:cNvSpPr>
                <a:spLocks/>
              </p:cNvSpPr>
              <p:nvPr/>
            </p:nvSpPr>
            <p:spPr bwMode="auto">
              <a:xfrm>
                <a:off x="3834" y="590"/>
                <a:ext cx="1576" cy="1573"/>
              </a:xfrm>
              <a:custGeom>
                <a:avLst/>
                <a:gdLst>
                  <a:gd name="T0" fmla="*/ 3 w 1576"/>
                  <a:gd name="T1" fmla="*/ 0 h 1573"/>
                  <a:gd name="T2" fmla="*/ 103 w 1576"/>
                  <a:gd name="T3" fmla="*/ 3 h 1573"/>
                  <a:gd name="T4" fmla="*/ 201 w 1576"/>
                  <a:gd name="T5" fmla="*/ 12 h 1573"/>
                  <a:gd name="T6" fmla="*/ 297 w 1576"/>
                  <a:gd name="T7" fmla="*/ 27 h 1573"/>
                  <a:gd name="T8" fmla="*/ 390 w 1576"/>
                  <a:gd name="T9" fmla="*/ 48 h 1573"/>
                  <a:gd name="T10" fmla="*/ 482 w 1576"/>
                  <a:gd name="T11" fmla="*/ 75 h 1573"/>
                  <a:gd name="T12" fmla="*/ 572 w 1576"/>
                  <a:gd name="T13" fmla="*/ 106 h 1573"/>
                  <a:gd name="T14" fmla="*/ 659 w 1576"/>
                  <a:gd name="T15" fmla="*/ 142 h 1573"/>
                  <a:gd name="T16" fmla="*/ 743 w 1576"/>
                  <a:gd name="T17" fmla="*/ 185 h 1573"/>
                  <a:gd name="T18" fmla="*/ 824 w 1576"/>
                  <a:gd name="T19" fmla="*/ 231 h 1573"/>
                  <a:gd name="T20" fmla="*/ 902 w 1576"/>
                  <a:gd name="T21" fmla="*/ 281 h 1573"/>
                  <a:gd name="T22" fmla="*/ 977 w 1576"/>
                  <a:gd name="T23" fmla="*/ 337 h 1573"/>
                  <a:gd name="T24" fmla="*/ 1048 w 1576"/>
                  <a:gd name="T25" fmla="*/ 396 h 1573"/>
                  <a:gd name="T26" fmla="*/ 1116 w 1576"/>
                  <a:gd name="T27" fmla="*/ 460 h 1573"/>
                  <a:gd name="T28" fmla="*/ 1180 w 1576"/>
                  <a:gd name="T29" fmla="*/ 528 h 1573"/>
                  <a:gd name="T30" fmla="*/ 1239 w 1576"/>
                  <a:gd name="T31" fmla="*/ 599 h 1573"/>
                  <a:gd name="T32" fmla="*/ 1295 w 1576"/>
                  <a:gd name="T33" fmla="*/ 674 h 1573"/>
                  <a:gd name="T34" fmla="*/ 1345 w 1576"/>
                  <a:gd name="T35" fmla="*/ 752 h 1573"/>
                  <a:gd name="T36" fmla="*/ 1391 w 1576"/>
                  <a:gd name="T37" fmla="*/ 833 h 1573"/>
                  <a:gd name="T38" fmla="*/ 1434 w 1576"/>
                  <a:gd name="T39" fmla="*/ 917 h 1573"/>
                  <a:gd name="T40" fmla="*/ 1470 w 1576"/>
                  <a:gd name="T41" fmla="*/ 1004 h 1573"/>
                  <a:gd name="T42" fmla="*/ 1501 w 1576"/>
                  <a:gd name="T43" fmla="*/ 1094 h 1573"/>
                  <a:gd name="T44" fmla="*/ 1528 w 1576"/>
                  <a:gd name="T45" fmla="*/ 1186 h 1573"/>
                  <a:gd name="T46" fmla="*/ 1549 w 1576"/>
                  <a:gd name="T47" fmla="*/ 1279 h 1573"/>
                  <a:gd name="T48" fmla="*/ 1564 w 1576"/>
                  <a:gd name="T49" fmla="*/ 1375 h 1573"/>
                  <a:gd name="T50" fmla="*/ 1573 w 1576"/>
                  <a:gd name="T51" fmla="*/ 1473 h 1573"/>
                  <a:gd name="T52" fmla="*/ 1576 w 1576"/>
                  <a:gd name="T53" fmla="*/ 1573 h 1573"/>
                  <a:gd name="T54" fmla="*/ 1087 w 1576"/>
                  <a:gd name="T55" fmla="*/ 1573 h 1573"/>
                  <a:gd name="T56" fmla="*/ 1084 w 1576"/>
                  <a:gd name="T57" fmla="*/ 1492 h 1573"/>
                  <a:gd name="T58" fmla="*/ 1075 w 1576"/>
                  <a:gd name="T59" fmla="*/ 1413 h 1573"/>
                  <a:gd name="T60" fmla="*/ 1061 w 1576"/>
                  <a:gd name="T61" fmla="*/ 1335 h 1573"/>
                  <a:gd name="T62" fmla="*/ 1040 w 1576"/>
                  <a:gd name="T63" fmla="*/ 1260 h 1573"/>
                  <a:gd name="T64" fmla="*/ 1016 w 1576"/>
                  <a:gd name="T65" fmla="*/ 1187 h 1573"/>
                  <a:gd name="T66" fmla="*/ 986 w 1576"/>
                  <a:gd name="T67" fmla="*/ 1116 h 1573"/>
                  <a:gd name="T68" fmla="*/ 952 w 1576"/>
                  <a:gd name="T69" fmla="*/ 1048 h 1573"/>
                  <a:gd name="T70" fmla="*/ 912 w 1576"/>
                  <a:gd name="T71" fmla="*/ 983 h 1573"/>
                  <a:gd name="T72" fmla="*/ 869 w 1576"/>
                  <a:gd name="T73" fmla="*/ 921 h 1573"/>
                  <a:gd name="T74" fmla="*/ 821 w 1576"/>
                  <a:gd name="T75" fmla="*/ 862 h 1573"/>
                  <a:gd name="T76" fmla="*/ 769 w 1576"/>
                  <a:gd name="T77" fmla="*/ 807 h 1573"/>
                  <a:gd name="T78" fmla="*/ 714 w 1576"/>
                  <a:gd name="T79" fmla="*/ 755 h 1573"/>
                  <a:gd name="T80" fmla="*/ 655 w 1576"/>
                  <a:gd name="T81" fmla="*/ 707 h 1573"/>
                  <a:gd name="T82" fmla="*/ 593 w 1576"/>
                  <a:gd name="T83" fmla="*/ 664 h 1573"/>
                  <a:gd name="T84" fmla="*/ 528 w 1576"/>
                  <a:gd name="T85" fmla="*/ 624 h 1573"/>
                  <a:gd name="T86" fmla="*/ 460 w 1576"/>
                  <a:gd name="T87" fmla="*/ 590 h 1573"/>
                  <a:gd name="T88" fmla="*/ 389 w 1576"/>
                  <a:gd name="T89" fmla="*/ 560 h 1573"/>
                  <a:gd name="T90" fmla="*/ 316 w 1576"/>
                  <a:gd name="T91" fmla="*/ 536 h 1573"/>
                  <a:gd name="T92" fmla="*/ 241 w 1576"/>
                  <a:gd name="T93" fmla="*/ 516 h 1573"/>
                  <a:gd name="T94" fmla="*/ 163 w 1576"/>
                  <a:gd name="T95" fmla="*/ 501 h 1573"/>
                  <a:gd name="T96" fmla="*/ 84 w 1576"/>
                  <a:gd name="T97" fmla="*/ 492 h 1573"/>
                  <a:gd name="T98" fmla="*/ 3 w 1576"/>
                  <a:gd name="T99" fmla="*/ 489 h 1573"/>
                  <a:gd name="T100" fmla="*/ 0 w 1576"/>
                  <a:gd name="T101" fmla="*/ 489 h 1573"/>
                  <a:gd name="T102" fmla="*/ 0 w 1576"/>
                  <a:gd name="T103" fmla="*/ 0 h 1573"/>
                  <a:gd name="T104" fmla="*/ 3 w 1576"/>
                  <a:gd name="T105"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6" h="1573">
                    <a:moveTo>
                      <a:pt x="3" y="0"/>
                    </a:moveTo>
                    <a:lnTo>
                      <a:pt x="103" y="3"/>
                    </a:lnTo>
                    <a:lnTo>
                      <a:pt x="201" y="12"/>
                    </a:lnTo>
                    <a:lnTo>
                      <a:pt x="297" y="27"/>
                    </a:lnTo>
                    <a:lnTo>
                      <a:pt x="390" y="48"/>
                    </a:lnTo>
                    <a:lnTo>
                      <a:pt x="482" y="75"/>
                    </a:lnTo>
                    <a:lnTo>
                      <a:pt x="572" y="106"/>
                    </a:lnTo>
                    <a:lnTo>
                      <a:pt x="659" y="142"/>
                    </a:lnTo>
                    <a:lnTo>
                      <a:pt x="743" y="185"/>
                    </a:lnTo>
                    <a:lnTo>
                      <a:pt x="824" y="231"/>
                    </a:lnTo>
                    <a:lnTo>
                      <a:pt x="902" y="281"/>
                    </a:lnTo>
                    <a:lnTo>
                      <a:pt x="977" y="337"/>
                    </a:lnTo>
                    <a:lnTo>
                      <a:pt x="1048" y="396"/>
                    </a:lnTo>
                    <a:lnTo>
                      <a:pt x="1116" y="460"/>
                    </a:lnTo>
                    <a:lnTo>
                      <a:pt x="1180" y="528"/>
                    </a:lnTo>
                    <a:lnTo>
                      <a:pt x="1239" y="599"/>
                    </a:lnTo>
                    <a:lnTo>
                      <a:pt x="1295" y="674"/>
                    </a:lnTo>
                    <a:lnTo>
                      <a:pt x="1345" y="752"/>
                    </a:lnTo>
                    <a:lnTo>
                      <a:pt x="1391" y="833"/>
                    </a:lnTo>
                    <a:lnTo>
                      <a:pt x="1434" y="917"/>
                    </a:lnTo>
                    <a:lnTo>
                      <a:pt x="1470" y="1004"/>
                    </a:lnTo>
                    <a:lnTo>
                      <a:pt x="1501" y="1094"/>
                    </a:lnTo>
                    <a:lnTo>
                      <a:pt x="1528" y="1186"/>
                    </a:lnTo>
                    <a:lnTo>
                      <a:pt x="1549" y="1279"/>
                    </a:lnTo>
                    <a:lnTo>
                      <a:pt x="1564" y="1375"/>
                    </a:lnTo>
                    <a:lnTo>
                      <a:pt x="1573" y="1473"/>
                    </a:lnTo>
                    <a:lnTo>
                      <a:pt x="1576" y="1573"/>
                    </a:lnTo>
                    <a:lnTo>
                      <a:pt x="1087" y="1573"/>
                    </a:lnTo>
                    <a:lnTo>
                      <a:pt x="1084" y="1492"/>
                    </a:lnTo>
                    <a:lnTo>
                      <a:pt x="1075" y="1413"/>
                    </a:lnTo>
                    <a:lnTo>
                      <a:pt x="1061" y="1335"/>
                    </a:lnTo>
                    <a:lnTo>
                      <a:pt x="1040" y="1260"/>
                    </a:lnTo>
                    <a:lnTo>
                      <a:pt x="1016" y="1187"/>
                    </a:lnTo>
                    <a:lnTo>
                      <a:pt x="986" y="1116"/>
                    </a:lnTo>
                    <a:lnTo>
                      <a:pt x="952" y="1048"/>
                    </a:lnTo>
                    <a:lnTo>
                      <a:pt x="912" y="983"/>
                    </a:lnTo>
                    <a:lnTo>
                      <a:pt x="869" y="921"/>
                    </a:lnTo>
                    <a:lnTo>
                      <a:pt x="821" y="862"/>
                    </a:lnTo>
                    <a:lnTo>
                      <a:pt x="769" y="807"/>
                    </a:lnTo>
                    <a:lnTo>
                      <a:pt x="714" y="755"/>
                    </a:lnTo>
                    <a:lnTo>
                      <a:pt x="655" y="707"/>
                    </a:lnTo>
                    <a:lnTo>
                      <a:pt x="593" y="664"/>
                    </a:lnTo>
                    <a:lnTo>
                      <a:pt x="528" y="624"/>
                    </a:lnTo>
                    <a:lnTo>
                      <a:pt x="460" y="590"/>
                    </a:lnTo>
                    <a:lnTo>
                      <a:pt x="389" y="560"/>
                    </a:lnTo>
                    <a:lnTo>
                      <a:pt x="316" y="536"/>
                    </a:lnTo>
                    <a:lnTo>
                      <a:pt x="241" y="516"/>
                    </a:lnTo>
                    <a:lnTo>
                      <a:pt x="163" y="501"/>
                    </a:lnTo>
                    <a:lnTo>
                      <a:pt x="84" y="492"/>
                    </a:lnTo>
                    <a:lnTo>
                      <a:pt x="3" y="489"/>
                    </a:lnTo>
                    <a:lnTo>
                      <a:pt x="0" y="489"/>
                    </a:lnTo>
                    <a:lnTo>
                      <a:pt x="0" y="0"/>
                    </a:lnTo>
                    <a:lnTo>
                      <a:pt x="3" y="0"/>
                    </a:lnTo>
                    <a:close/>
                  </a:path>
                </a:pathLst>
              </a:custGeom>
              <a:grpFill/>
              <a:ln w="0">
                <a:noFill/>
                <a:prstDash val="solid"/>
                <a:round/>
                <a:headEnd/>
                <a:tailEnd/>
              </a:ln>
            </p:spPr>
            <p:txBody>
              <a:bodyPr vert="horz" wrap="none" lIns="91440" tIns="45720" rIns="91440" bIns="45720" numCol="1" anchor="t" anchorCtr="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15" name="Freeform 13"/>
              <p:cNvSpPr>
                <a:spLocks noEditPoints="1"/>
              </p:cNvSpPr>
              <p:nvPr/>
            </p:nvSpPr>
            <p:spPr bwMode="auto">
              <a:xfrm>
                <a:off x="2175" y="500"/>
                <a:ext cx="3325" cy="3325"/>
              </a:xfrm>
              <a:custGeom>
                <a:avLst/>
                <a:gdLst>
                  <a:gd name="T0" fmla="*/ 1347 w 3325"/>
                  <a:gd name="T1" fmla="*/ 3204 h 3325"/>
                  <a:gd name="T2" fmla="*/ 1418 w 3325"/>
                  <a:gd name="T3" fmla="*/ 2719 h 3325"/>
                  <a:gd name="T4" fmla="*/ 2061 w 3325"/>
                  <a:gd name="T5" fmla="*/ 2670 h 3325"/>
                  <a:gd name="T6" fmla="*/ 1771 w 3325"/>
                  <a:gd name="T7" fmla="*/ 3232 h 3325"/>
                  <a:gd name="T8" fmla="*/ 2365 w 3325"/>
                  <a:gd name="T9" fmla="*/ 3070 h 3325"/>
                  <a:gd name="T10" fmla="*/ 464 w 3325"/>
                  <a:gd name="T11" fmla="*/ 2681 h 3325"/>
                  <a:gd name="T12" fmla="*/ 1111 w 3325"/>
                  <a:gd name="T13" fmla="*/ 2595 h 3325"/>
                  <a:gd name="T14" fmla="*/ 735 w 3325"/>
                  <a:gd name="T15" fmla="*/ 2222 h 3325"/>
                  <a:gd name="T16" fmla="*/ 2293 w 3325"/>
                  <a:gd name="T17" fmla="*/ 2544 h 3325"/>
                  <a:gd name="T18" fmla="*/ 2817 w 3325"/>
                  <a:gd name="T19" fmla="*/ 2731 h 3325"/>
                  <a:gd name="T20" fmla="*/ 1171 w 3325"/>
                  <a:gd name="T21" fmla="*/ 2562 h 3325"/>
                  <a:gd name="T22" fmla="*/ 1645 w 3325"/>
                  <a:gd name="T23" fmla="*/ 2687 h 3325"/>
                  <a:gd name="T24" fmla="*/ 1074 w 3325"/>
                  <a:gd name="T25" fmla="*/ 2109 h 3325"/>
                  <a:gd name="T26" fmla="*/ 997 w 3325"/>
                  <a:gd name="T27" fmla="*/ 2208 h 3325"/>
                  <a:gd name="T28" fmla="*/ 918 w 3325"/>
                  <a:gd name="T29" fmla="*/ 2122 h 3325"/>
                  <a:gd name="T30" fmla="*/ 1021 w 3325"/>
                  <a:gd name="T31" fmla="*/ 2463 h 3325"/>
                  <a:gd name="T32" fmla="*/ 1828 w 3325"/>
                  <a:gd name="T33" fmla="*/ 2674 h 3325"/>
                  <a:gd name="T34" fmla="*/ 1700 w 3325"/>
                  <a:gd name="T35" fmla="*/ 1675 h 3325"/>
                  <a:gd name="T36" fmla="*/ 2516 w 3325"/>
                  <a:gd name="T37" fmla="*/ 2231 h 3325"/>
                  <a:gd name="T38" fmla="*/ 681 w 3325"/>
                  <a:gd name="T39" fmla="*/ 1962 h 3325"/>
                  <a:gd name="T40" fmla="*/ 92 w 3325"/>
                  <a:gd name="T41" fmla="*/ 1756 h 3325"/>
                  <a:gd name="T42" fmla="*/ 252 w 3325"/>
                  <a:gd name="T43" fmla="*/ 2359 h 3325"/>
                  <a:gd name="T44" fmla="*/ 591 w 3325"/>
                  <a:gd name="T45" fmla="*/ 1824 h 3325"/>
                  <a:gd name="T46" fmla="*/ 687 w 3325"/>
                  <a:gd name="T47" fmla="*/ 1346 h 3325"/>
                  <a:gd name="T48" fmla="*/ 2367 w 3325"/>
                  <a:gd name="T49" fmla="*/ 1150 h 3325"/>
                  <a:gd name="T50" fmla="*/ 2292 w 3325"/>
                  <a:gd name="T51" fmla="*/ 1250 h 3325"/>
                  <a:gd name="T52" fmla="*/ 2408 w 3325"/>
                  <a:gd name="T53" fmla="*/ 1298 h 3325"/>
                  <a:gd name="T54" fmla="*/ 2424 w 3325"/>
                  <a:gd name="T55" fmla="*/ 1174 h 3325"/>
                  <a:gd name="T56" fmla="*/ 178 w 3325"/>
                  <a:gd name="T57" fmla="*/ 1143 h 3325"/>
                  <a:gd name="T58" fmla="*/ 585 w 3325"/>
                  <a:gd name="T59" fmla="*/ 1551 h 3325"/>
                  <a:gd name="T60" fmla="*/ 297 w 3325"/>
                  <a:gd name="T61" fmla="*/ 881 h 3325"/>
                  <a:gd name="T62" fmla="*/ 828 w 3325"/>
                  <a:gd name="T63" fmla="*/ 1067 h 3325"/>
                  <a:gd name="T64" fmla="*/ 651 w 3325"/>
                  <a:gd name="T65" fmla="*/ 458 h 3325"/>
                  <a:gd name="T66" fmla="*/ 739 w 3325"/>
                  <a:gd name="T67" fmla="*/ 1096 h 3325"/>
                  <a:gd name="T68" fmla="*/ 1108 w 3325"/>
                  <a:gd name="T69" fmla="*/ 732 h 3325"/>
                  <a:gd name="T70" fmla="*/ 1008 w 3325"/>
                  <a:gd name="T71" fmla="*/ 677 h 3325"/>
                  <a:gd name="T72" fmla="*/ 1659 w 3325"/>
                  <a:gd name="T73" fmla="*/ 0 h 3325"/>
                  <a:gd name="T74" fmla="*/ 1130 w 3325"/>
                  <a:gd name="T75" fmla="*/ 182 h 3325"/>
                  <a:gd name="T76" fmla="*/ 1097 w 3325"/>
                  <a:gd name="T77" fmla="*/ 561 h 3325"/>
                  <a:gd name="T78" fmla="*/ 1148 w 3325"/>
                  <a:gd name="T79" fmla="*/ 671 h 3325"/>
                  <a:gd name="T80" fmla="*/ 1423 w 3325"/>
                  <a:gd name="T81" fmla="*/ 606 h 3325"/>
                  <a:gd name="T82" fmla="*/ 1437 w 3325"/>
                  <a:gd name="T83" fmla="*/ 663 h 3325"/>
                  <a:gd name="T84" fmla="*/ 1662 w 3325"/>
                  <a:gd name="T85" fmla="*/ 638 h 3325"/>
                  <a:gd name="T86" fmla="*/ 2180 w 3325"/>
                  <a:gd name="T87" fmla="*/ 778 h 3325"/>
                  <a:gd name="T88" fmla="*/ 2547 w 3325"/>
                  <a:gd name="T89" fmla="*/ 1145 h 3325"/>
                  <a:gd name="T90" fmla="*/ 2687 w 3325"/>
                  <a:gd name="T91" fmla="*/ 1663 h 3325"/>
                  <a:gd name="T92" fmla="*/ 2677 w 3325"/>
                  <a:gd name="T93" fmla="*/ 1807 h 3325"/>
                  <a:gd name="T94" fmla="*/ 2703 w 3325"/>
                  <a:gd name="T95" fmla="*/ 1963 h 3325"/>
                  <a:gd name="T96" fmla="*/ 3158 w 3325"/>
                  <a:gd name="T97" fmla="*/ 2148 h 3325"/>
                  <a:gd name="T98" fmla="*/ 3322 w 3325"/>
                  <a:gd name="T99" fmla="*/ 1764 h 3325"/>
                  <a:gd name="T100" fmla="*/ 3143 w 3325"/>
                  <a:gd name="T101" fmla="*/ 2418 h 3325"/>
                  <a:gd name="T102" fmla="*/ 2734 w 3325"/>
                  <a:gd name="T103" fmla="*/ 2934 h 3325"/>
                  <a:gd name="T104" fmla="*/ 2150 w 3325"/>
                  <a:gd name="T105" fmla="*/ 3252 h 3325"/>
                  <a:gd name="T106" fmla="*/ 1461 w 3325"/>
                  <a:gd name="T107" fmla="*/ 3313 h 3325"/>
                  <a:gd name="T108" fmla="*/ 823 w 3325"/>
                  <a:gd name="T109" fmla="*/ 3098 h 3325"/>
                  <a:gd name="T110" fmla="*/ 332 w 3325"/>
                  <a:gd name="T111" fmla="*/ 2660 h 3325"/>
                  <a:gd name="T112" fmla="*/ 47 w 3325"/>
                  <a:gd name="T113" fmla="*/ 2058 h 3325"/>
                  <a:gd name="T114" fmla="*/ 26 w 3325"/>
                  <a:gd name="T115" fmla="*/ 1364 h 3325"/>
                  <a:gd name="T116" fmla="*/ 276 w 3325"/>
                  <a:gd name="T117" fmla="*/ 744 h 3325"/>
                  <a:gd name="T118" fmla="*/ 741 w 3325"/>
                  <a:gd name="T119" fmla="*/ 279 h 3325"/>
                  <a:gd name="T120" fmla="*/ 1360 w 3325"/>
                  <a:gd name="T121" fmla="*/ 27 h 3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25" h="3325">
                    <a:moveTo>
                      <a:pt x="1141" y="2613"/>
                    </a:moveTo>
                    <a:lnTo>
                      <a:pt x="896" y="3036"/>
                    </a:lnTo>
                    <a:lnTo>
                      <a:pt x="981" y="3081"/>
                    </a:lnTo>
                    <a:lnTo>
                      <a:pt x="1069" y="3119"/>
                    </a:lnTo>
                    <a:lnTo>
                      <a:pt x="1159" y="3153"/>
                    </a:lnTo>
                    <a:lnTo>
                      <a:pt x="1252" y="3182"/>
                    </a:lnTo>
                    <a:lnTo>
                      <a:pt x="1347" y="3204"/>
                    </a:lnTo>
                    <a:lnTo>
                      <a:pt x="1445" y="3220"/>
                    </a:lnTo>
                    <a:lnTo>
                      <a:pt x="1544" y="3231"/>
                    </a:lnTo>
                    <a:lnTo>
                      <a:pt x="1645" y="3235"/>
                    </a:lnTo>
                    <a:lnTo>
                      <a:pt x="1645" y="2746"/>
                    </a:lnTo>
                    <a:lnTo>
                      <a:pt x="1567" y="2742"/>
                    </a:lnTo>
                    <a:lnTo>
                      <a:pt x="1491" y="2733"/>
                    </a:lnTo>
                    <a:lnTo>
                      <a:pt x="1418" y="2719"/>
                    </a:lnTo>
                    <a:lnTo>
                      <a:pt x="1345" y="2698"/>
                    </a:lnTo>
                    <a:lnTo>
                      <a:pt x="1274" y="2674"/>
                    </a:lnTo>
                    <a:lnTo>
                      <a:pt x="1207" y="2646"/>
                    </a:lnTo>
                    <a:lnTo>
                      <a:pt x="1141" y="2613"/>
                    </a:lnTo>
                    <a:close/>
                    <a:moveTo>
                      <a:pt x="2197" y="2605"/>
                    </a:moveTo>
                    <a:lnTo>
                      <a:pt x="2130" y="2640"/>
                    </a:lnTo>
                    <a:lnTo>
                      <a:pt x="2061" y="2670"/>
                    </a:lnTo>
                    <a:lnTo>
                      <a:pt x="1988" y="2696"/>
                    </a:lnTo>
                    <a:lnTo>
                      <a:pt x="1914" y="2717"/>
                    </a:lnTo>
                    <a:lnTo>
                      <a:pt x="1838" y="2732"/>
                    </a:lnTo>
                    <a:lnTo>
                      <a:pt x="1760" y="2742"/>
                    </a:lnTo>
                    <a:lnTo>
                      <a:pt x="1680" y="2746"/>
                    </a:lnTo>
                    <a:lnTo>
                      <a:pt x="1680" y="3235"/>
                    </a:lnTo>
                    <a:lnTo>
                      <a:pt x="1771" y="3232"/>
                    </a:lnTo>
                    <a:lnTo>
                      <a:pt x="1862" y="3223"/>
                    </a:lnTo>
                    <a:lnTo>
                      <a:pt x="1951" y="3209"/>
                    </a:lnTo>
                    <a:lnTo>
                      <a:pt x="2037" y="3191"/>
                    </a:lnTo>
                    <a:lnTo>
                      <a:pt x="2123" y="3167"/>
                    </a:lnTo>
                    <a:lnTo>
                      <a:pt x="2206" y="3139"/>
                    </a:lnTo>
                    <a:lnTo>
                      <a:pt x="2287" y="3107"/>
                    </a:lnTo>
                    <a:lnTo>
                      <a:pt x="2365" y="3070"/>
                    </a:lnTo>
                    <a:lnTo>
                      <a:pt x="2442" y="3029"/>
                    </a:lnTo>
                    <a:lnTo>
                      <a:pt x="2197" y="2605"/>
                    </a:lnTo>
                    <a:close/>
                    <a:moveTo>
                      <a:pt x="735" y="2222"/>
                    </a:moveTo>
                    <a:lnTo>
                      <a:pt x="311" y="2467"/>
                    </a:lnTo>
                    <a:lnTo>
                      <a:pt x="358" y="2542"/>
                    </a:lnTo>
                    <a:lnTo>
                      <a:pt x="409" y="2614"/>
                    </a:lnTo>
                    <a:lnTo>
                      <a:pt x="464" y="2681"/>
                    </a:lnTo>
                    <a:lnTo>
                      <a:pt x="523" y="2747"/>
                    </a:lnTo>
                    <a:lnTo>
                      <a:pt x="585" y="2808"/>
                    </a:lnTo>
                    <a:lnTo>
                      <a:pt x="651" y="2867"/>
                    </a:lnTo>
                    <a:lnTo>
                      <a:pt x="719" y="2921"/>
                    </a:lnTo>
                    <a:lnTo>
                      <a:pt x="791" y="2973"/>
                    </a:lnTo>
                    <a:lnTo>
                      <a:pt x="867" y="3019"/>
                    </a:lnTo>
                    <a:lnTo>
                      <a:pt x="1111" y="2595"/>
                    </a:lnTo>
                    <a:lnTo>
                      <a:pt x="1046" y="2554"/>
                    </a:lnTo>
                    <a:lnTo>
                      <a:pt x="985" y="2509"/>
                    </a:lnTo>
                    <a:lnTo>
                      <a:pt x="927" y="2458"/>
                    </a:lnTo>
                    <a:lnTo>
                      <a:pt x="873" y="2405"/>
                    </a:lnTo>
                    <a:lnTo>
                      <a:pt x="822" y="2347"/>
                    </a:lnTo>
                    <a:lnTo>
                      <a:pt x="777" y="2287"/>
                    </a:lnTo>
                    <a:lnTo>
                      <a:pt x="735" y="2222"/>
                    </a:lnTo>
                    <a:close/>
                    <a:moveTo>
                      <a:pt x="2604" y="2198"/>
                    </a:moveTo>
                    <a:lnTo>
                      <a:pt x="2563" y="2264"/>
                    </a:lnTo>
                    <a:lnTo>
                      <a:pt x="2518" y="2328"/>
                    </a:lnTo>
                    <a:lnTo>
                      <a:pt x="2467" y="2388"/>
                    </a:lnTo>
                    <a:lnTo>
                      <a:pt x="2413" y="2444"/>
                    </a:lnTo>
                    <a:lnTo>
                      <a:pt x="2354" y="2497"/>
                    </a:lnTo>
                    <a:lnTo>
                      <a:pt x="2293" y="2544"/>
                    </a:lnTo>
                    <a:lnTo>
                      <a:pt x="2227" y="2587"/>
                    </a:lnTo>
                    <a:lnTo>
                      <a:pt x="2472" y="3011"/>
                    </a:lnTo>
                    <a:lnTo>
                      <a:pt x="2547" y="2963"/>
                    </a:lnTo>
                    <a:lnTo>
                      <a:pt x="2620" y="2910"/>
                    </a:lnTo>
                    <a:lnTo>
                      <a:pt x="2689" y="2854"/>
                    </a:lnTo>
                    <a:lnTo>
                      <a:pt x="2755" y="2794"/>
                    </a:lnTo>
                    <a:lnTo>
                      <a:pt x="2817" y="2731"/>
                    </a:lnTo>
                    <a:lnTo>
                      <a:pt x="2876" y="2663"/>
                    </a:lnTo>
                    <a:lnTo>
                      <a:pt x="2931" y="2592"/>
                    </a:lnTo>
                    <a:lnTo>
                      <a:pt x="2982" y="2519"/>
                    </a:lnTo>
                    <a:lnTo>
                      <a:pt x="3028" y="2442"/>
                    </a:lnTo>
                    <a:lnTo>
                      <a:pt x="2604" y="2198"/>
                    </a:lnTo>
                    <a:close/>
                    <a:moveTo>
                      <a:pt x="1645" y="1740"/>
                    </a:moveTo>
                    <a:lnTo>
                      <a:pt x="1171" y="2562"/>
                    </a:lnTo>
                    <a:lnTo>
                      <a:pt x="1232" y="2593"/>
                    </a:lnTo>
                    <a:lnTo>
                      <a:pt x="1297" y="2621"/>
                    </a:lnTo>
                    <a:lnTo>
                      <a:pt x="1362" y="2643"/>
                    </a:lnTo>
                    <a:lnTo>
                      <a:pt x="1431" y="2661"/>
                    </a:lnTo>
                    <a:lnTo>
                      <a:pt x="1501" y="2675"/>
                    </a:lnTo>
                    <a:lnTo>
                      <a:pt x="1572" y="2683"/>
                    </a:lnTo>
                    <a:lnTo>
                      <a:pt x="1645" y="2687"/>
                    </a:lnTo>
                    <a:lnTo>
                      <a:pt x="1645" y="1740"/>
                    </a:lnTo>
                    <a:close/>
                    <a:moveTo>
                      <a:pt x="1623" y="1709"/>
                    </a:moveTo>
                    <a:lnTo>
                      <a:pt x="1025" y="2055"/>
                    </a:lnTo>
                    <a:lnTo>
                      <a:pt x="1041" y="2064"/>
                    </a:lnTo>
                    <a:lnTo>
                      <a:pt x="1056" y="2076"/>
                    </a:lnTo>
                    <a:lnTo>
                      <a:pt x="1067" y="2092"/>
                    </a:lnTo>
                    <a:lnTo>
                      <a:pt x="1074" y="2109"/>
                    </a:lnTo>
                    <a:lnTo>
                      <a:pt x="1077" y="2129"/>
                    </a:lnTo>
                    <a:lnTo>
                      <a:pt x="1074" y="2150"/>
                    </a:lnTo>
                    <a:lnTo>
                      <a:pt x="1066" y="2169"/>
                    </a:lnTo>
                    <a:lnTo>
                      <a:pt x="1053" y="2185"/>
                    </a:lnTo>
                    <a:lnTo>
                      <a:pt x="1037" y="2198"/>
                    </a:lnTo>
                    <a:lnTo>
                      <a:pt x="1018" y="2206"/>
                    </a:lnTo>
                    <a:lnTo>
                      <a:pt x="997" y="2208"/>
                    </a:lnTo>
                    <a:lnTo>
                      <a:pt x="976" y="2206"/>
                    </a:lnTo>
                    <a:lnTo>
                      <a:pt x="957" y="2198"/>
                    </a:lnTo>
                    <a:lnTo>
                      <a:pt x="941" y="2185"/>
                    </a:lnTo>
                    <a:lnTo>
                      <a:pt x="928" y="2169"/>
                    </a:lnTo>
                    <a:lnTo>
                      <a:pt x="920" y="2150"/>
                    </a:lnTo>
                    <a:lnTo>
                      <a:pt x="918" y="2129"/>
                    </a:lnTo>
                    <a:lnTo>
                      <a:pt x="918" y="2122"/>
                    </a:lnTo>
                    <a:lnTo>
                      <a:pt x="919" y="2116"/>
                    </a:lnTo>
                    <a:lnTo>
                      <a:pt x="785" y="2193"/>
                    </a:lnTo>
                    <a:lnTo>
                      <a:pt x="824" y="2253"/>
                    </a:lnTo>
                    <a:lnTo>
                      <a:pt x="869" y="2311"/>
                    </a:lnTo>
                    <a:lnTo>
                      <a:pt x="916" y="2365"/>
                    </a:lnTo>
                    <a:lnTo>
                      <a:pt x="967" y="2416"/>
                    </a:lnTo>
                    <a:lnTo>
                      <a:pt x="1021" y="2463"/>
                    </a:lnTo>
                    <a:lnTo>
                      <a:pt x="1080" y="2506"/>
                    </a:lnTo>
                    <a:lnTo>
                      <a:pt x="1140" y="2545"/>
                    </a:lnTo>
                    <a:lnTo>
                      <a:pt x="1623" y="1709"/>
                    </a:lnTo>
                    <a:close/>
                    <a:moveTo>
                      <a:pt x="1680" y="1708"/>
                    </a:moveTo>
                    <a:lnTo>
                      <a:pt x="1680" y="2687"/>
                    </a:lnTo>
                    <a:lnTo>
                      <a:pt x="1755" y="2683"/>
                    </a:lnTo>
                    <a:lnTo>
                      <a:pt x="1828" y="2674"/>
                    </a:lnTo>
                    <a:lnTo>
                      <a:pt x="1901" y="2660"/>
                    </a:lnTo>
                    <a:lnTo>
                      <a:pt x="1971" y="2641"/>
                    </a:lnTo>
                    <a:lnTo>
                      <a:pt x="2039" y="2617"/>
                    </a:lnTo>
                    <a:lnTo>
                      <a:pt x="2105" y="2587"/>
                    </a:lnTo>
                    <a:lnTo>
                      <a:pt x="2168" y="2554"/>
                    </a:lnTo>
                    <a:lnTo>
                      <a:pt x="1680" y="1708"/>
                    </a:lnTo>
                    <a:close/>
                    <a:moveTo>
                      <a:pt x="1700" y="1675"/>
                    </a:moveTo>
                    <a:lnTo>
                      <a:pt x="2198" y="2537"/>
                    </a:lnTo>
                    <a:lnTo>
                      <a:pt x="2259" y="2496"/>
                    </a:lnTo>
                    <a:lnTo>
                      <a:pt x="2318" y="2450"/>
                    </a:lnTo>
                    <a:lnTo>
                      <a:pt x="2373" y="2402"/>
                    </a:lnTo>
                    <a:lnTo>
                      <a:pt x="2425" y="2348"/>
                    </a:lnTo>
                    <a:lnTo>
                      <a:pt x="2472" y="2292"/>
                    </a:lnTo>
                    <a:lnTo>
                      <a:pt x="2516" y="2231"/>
                    </a:lnTo>
                    <a:lnTo>
                      <a:pt x="2554" y="2169"/>
                    </a:lnTo>
                    <a:lnTo>
                      <a:pt x="1700" y="1675"/>
                    </a:lnTo>
                    <a:close/>
                    <a:moveTo>
                      <a:pt x="638" y="1663"/>
                    </a:moveTo>
                    <a:lnTo>
                      <a:pt x="640" y="1740"/>
                    </a:lnTo>
                    <a:lnTo>
                      <a:pt x="649" y="1815"/>
                    </a:lnTo>
                    <a:lnTo>
                      <a:pt x="663" y="1889"/>
                    </a:lnTo>
                    <a:lnTo>
                      <a:pt x="681" y="1962"/>
                    </a:lnTo>
                    <a:lnTo>
                      <a:pt x="705" y="2031"/>
                    </a:lnTo>
                    <a:lnTo>
                      <a:pt x="735" y="2098"/>
                    </a:lnTo>
                    <a:lnTo>
                      <a:pt x="768" y="2164"/>
                    </a:lnTo>
                    <a:lnTo>
                      <a:pt x="1635" y="1663"/>
                    </a:lnTo>
                    <a:lnTo>
                      <a:pt x="638" y="1663"/>
                    </a:lnTo>
                    <a:close/>
                    <a:moveTo>
                      <a:pt x="90" y="1663"/>
                    </a:moveTo>
                    <a:lnTo>
                      <a:pt x="92" y="1756"/>
                    </a:lnTo>
                    <a:lnTo>
                      <a:pt x="100" y="1848"/>
                    </a:lnTo>
                    <a:lnTo>
                      <a:pt x="113" y="1938"/>
                    </a:lnTo>
                    <a:lnTo>
                      <a:pt x="132" y="2026"/>
                    </a:lnTo>
                    <a:lnTo>
                      <a:pt x="154" y="2113"/>
                    </a:lnTo>
                    <a:lnTo>
                      <a:pt x="183" y="2198"/>
                    </a:lnTo>
                    <a:lnTo>
                      <a:pt x="215" y="2280"/>
                    </a:lnTo>
                    <a:lnTo>
                      <a:pt x="252" y="2359"/>
                    </a:lnTo>
                    <a:lnTo>
                      <a:pt x="294" y="2437"/>
                    </a:lnTo>
                    <a:lnTo>
                      <a:pt x="717" y="2193"/>
                    </a:lnTo>
                    <a:lnTo>
                      <a:pt x="682" y="2124"/>
                    </a:lnTo>
                    <a:lnTo>
                      <a:pt x="651" y="2053"/>
                    </a:lnTo>
                    <a:lnTo>
                      <a:pt x="626" y="1979"/>
                    </a:lnTo>
                    <a:lnTo>
                      <a:pt x="605" y="1902"/>
                    </a:lnTo>
                    <a:lnTo>
                      <a:pt x="591" y="1824"/>
                    </a:lnTo>
                    <a:lnTo>
                      <a:pt x="582" y="1745"/>
                    </a:lnTo>
                    <a:lnTo>
                      <a:pt x="579" y="1663"/>
                    </a:lnTo>
                    <a:lnTo>
                      <a:pt x="90" y="1663"/>
                    </a:lnTo>
                    <a:close/>
                    <a:moveTo>
                      <a:pt x="772" y="1155"/>
                    </a:moveTo>
                    <a:lnTo>
                      <a:pt x="740" y="1216"/>
                    </a:lnTo>
                    <a:lnTo>
                      <a:pt x="711" y="1281"/>
                    </a:lnTo>
                    <a:lnTo>
                      <a:pt x="687" y="1346"/>
                    </a:lnTo>
                    <a:lnTo>
                      <a:pt x="668" y="1414"/>
                    </a:lnTo>
                    <a:lnTo>
                      <a:pt x="653" y="1483"/>
                    </a:lnTo>
                    <a:lnTo>
                      <a:pt x="643" y="1555"/>
                    </a:lnTo>
                    <a:lnTo>
                      <a:pt x="638" y="1628"/>
                    </a:lnTo>
                    <a:lnTo>
                      <a:pt x="1590" y="1628"/>
                    </a:lnTo>
                    <a:lnTo>
                      <a:pt x="772" y="1155"/>
                    </a:lnTo>
                    <a:close/>
                    <a:moveTo>
                      <a:pt x="2367" y="1150"/>
                    </a:moveTo>
                    <a:lnTo>
                      <a:pt x="2347" y="1153"/>
                    </a:lnTo>
                    <a:lnTo>
                      <a:pt x="2328" y="1161"/>
                    </a:lnTo>
                    <a:lnTo>
                      <a:pt x="2312" y="1174"/>
                    </a:lnTo>
                    <a:lnTo>
                      <a:pt x="2300" y="1190"/>
                    </a:lnTo>
                    <a:lnTo>
                      <a:pt x="2292" y="1208"/>
                    </a:lnTo>
                    <a:lnTo>
                      <a:pt x="2289" y="1229"/>
                    </a:lnTo>
                    <a:lnTo>
                      <a:pt x="2292" y="1250"/>
                    </a:lnTo>
                    <a:lnTo>
                      <a:pt x="2300" y="1269"/>
                    </a:lnTo>
                    <a:lnTo>
                      <a:pt x="2312" y="1286"/>
                    </a:lnTo>
                    <a:lnTo>
                      <a:pt x="2328" y="1298"/>
                    </a:lnTo>
                    <a:lnTo>
                      <a:pt x="2347" y="1306"/>
                    </a:lnTo>
                    <a:lnTo>
                      <a:pt x="2367" y="1309"/>
                    </a:lnTo>
                    <a:lnTo>
                      <a:pt x="2389" y="1306"/>
                    </a:lnTo>
                    <a:lnTo>
                      <a:pt x="2408" y="1298"/>
                    </a:lnTo>
                    <a:lnTo>
                      <a:pt x="2424" y="1286"/>
                    </a:lnTo>
                    <a:lnTo>
                      <a:pt x="2436" y="1269"/>
                    </a:lnTo>
                    <a:lnTo>
                      <a:pt x="2444" y="1250"/>
                    </a:lnTo>
                    <a:lnTo>
                      <a:pt x="2447" y="1229"/>
                    </a:lnTo>
                    <a:lnTo>
                      <a:pt x="2444" y="1208"/>
                    </a:lnTo>
                    <a:lnTo>
                      <a:pt x="2436" y="1190"/>
                    </a:lnTo>
                    <a:lnTo>
                      <a:pt x="2424" y="1174"/>
                    </a:lnTo>
                    <a:lnTo>
                      <a:pt x="2408" y="1161"/>
                    </a:lnTo>
                    <a:lnTo>
                      <a:pt x="2389" y="1153"/>
                    </a:lnTo>
                    <a:lnTo>
                      <a:pt x="2367" y="1150"/>
                    </a:lnTo>
                    <a:close/>
                    <a:moveTo>
                      <a:pt x="297" y="881"/>
                    </a:moveTo>
                    <a:lnTo>
                      <a:pt x="252" y="966"/>
                    </a:lnTo>
                    <a:lnTo>
                      <a:pt x="212" y="1053"/>
                    </a:lnTo>
                    <a:lnTo>
                      <a:pt x="178" y="1143"/>
                    </a:lnTo>
                    <a:lnTo>
                      <a:pt x="148" y="1235"/>
                    </a:lnTo>
                    <a:lnTo>
                      <a:pt x="124" y="1331"/>
                    </a:lnTo>
                    <a:lnTo>
                      <a:pt x="107" y="1428"/>
                    </a:lnTo>
                    <a:lnTo>
                      <a:pt x="95" y="1527"/>
                    </a:lnTo>
                    <a:lnTo>
                      <a:pt x="90" y="1628"/>
                    </a:lnTo>
                    <a:lnTo>
                      <a:pt x="579" y="1628"/>
                    </a:lnTo>
                    <a:lnTo>
                      <a:pt x="585" y="1551"/>
                    </a:lnTo>
                    <a:lnTo>
                      <a:pt x="595" y="1474"/>
                    </a:lnTo>
                    <a:lnTo>
                      <a:pt x="611" y="1401"/>
                    </a:lnTo>
                    <a:lnTo>
                      <a:pt x="632" y="1329"/>
                    </a:lnTo>
                    <a:lnTo>
                      <a:pt x="657" y="1258"/>
                    </a:lnTo>
                    <a:lnTo>
                      <a:pt x="687" y="1191"/>
                    </a:lnTo>
                    <a:lnTo>
                      <a:pt x="722" y="1126"/>
                    </a:lnTo>
                    <a:lnTo>
                      <a:pt x="297" y="881"/>
                    </a:lnTo>
                    <a:close/>
                    <a:moveTo>
                      <a:pt x="1137" y="782"/>
                    </a:moveTo>
                    <a:lnTo>
                      <a:pt x="1078" y="820"/>
                    </a:lnTo>
                    <a:lnTo>
                      <a:pt x="1021" y="863"/>
                    </a:lnTo>
                    <a:lnTo>
                      <a:pt x="968" y="908"/>
                    </a:lnTo>
                    <a:lnTo>
                      <a:pt x="918" y="958"/>
                    </a:lnTo>
                    <a:lnTo>
                      <a:pt x="872" y="1011"/>
                    </a:lnTo>
                    <a:lnTo>
                      <a:pt x="828" y="1067"/>
                    </a:lnTo>
                    <a:lnTo>
                      <a:pt x="789" y="1125"/>
                    </a:lnTo>
                    <a:lnTo>
                      <a:pt x="1608" y="1598"/>
                    </a:lnTo>
                    <a:lnTo>
                      <a:pt x="1137" y="782"/>
                    </a:lnTo>
                    <a:close/>
                    <a:moveTo>
                      <a:pt x="864" y="308"/>
                    </a:moveTo>
                    <a:lnTo>
                      <a:pt x="790" y="354"/>
                    </a:lnTo>
                    <a:lnTo>
                      <a:pt x="718" y="404"/>
                    </a:lnTo>
                    <a:lnTo>
                      <a:pt x="651" y="458"/>
                    </a:lnTo>
                    <a:lnTo>
                      <a:pt x="586" y="516"/>
                    </a:lnTo>
                    <a:lnTo>
                      <a:pt x="525" y="576"/>
                    </a:lnTo>
                    <a:lnTo>
                      <a:pt x="467" y="641"/>
                    </a:lnTo>
                    <a:lnTo>
                      <a:pt x="413" y="707"/>
                    </a:lnTo>
                    <a:lnTo>
                      <a:pt x="361" y="778"/>
                    </a:lnTo>
                    <a:lnTo>
                      <a:pt x="315" y="851"/>
                    </a:lnTo>
                    <a:lnTo>
                      <a:pt x="739" y="1096"/>
                    </a:lnTo>
                    <a:lnTo>
                      <a:pt x="780" y="1033"/>
                    </a:lnTo>
                    <a:lnTo>
                      <a:pt x="825" y="974"/>
                    </a:lnTo>
                    <a:lnTo>
                      <a:pt x="875" y="918"/>
                    </a:lnTo>
                    <a:lnTo>
                      <a:pt x="928" y="866"/>
                    </a:lnTo>
                    <a:lnTo>
                      <a:pt x="985" y="817"/>
                    </a:lnTo>
                    <a:lnTo>
                      <a:pt x="1045" y="772"/>
                    </a:lnTo>
                    <a:lnTo>
                      <a:pt x="1108" y="732"/>
                    </a:lnTo>
                    <a:lnTo>
                      <a:pt x="1098" y="713"/>
                    </a:lnTo>
                    <a:lnTo>
                      <a:pt x="1087" y="717"/>
                    </a:lnTo>
                    <a:lnTo>
                      <a:pt x="1077" y="717"/>
                    </a:lnTo>
                    <a:lnTo>
                      <a:pt x="1056" y="714"/>
                    </a:lnTo>
                    <a:lnTo>
                      <a:pt x="1036" y="706"/>
                    </a:lnTo>
                    <a:lnTo>
                      <a:pt x="1020" y="693"/>
                    </a:lnTo>
                    <a:lnTo>
                      <a:pt x="1008" y="677"/>
                    </a:lnTo>
                    <a:lnTo>
                      <a:pt x="1000" y="659"/>
                    </a:lnTo>
                    <a:lnTo>
                      <a:pt x="997" y="638"/>
                    </a:lnTo>
                    <a:lnTo>
                      <a:pt x="1000" y="617"/>
                    </a:lnTo>
                    <a:lnTo>
                      <a:pt x="1008" y="597"/>
                    </a:lnTo>
                    <a:lnTo>
                      <a:pt x="1021" y="581"/>
                    </a:lnTo>
                    <a:lnTo>
                      <a:pt x="864" y="308"/>
                    </a:lnTo>
                    <a:close/>
                    <a:moveTo>
                      <a:pt x="1659" y="0"/>
                    </a:moveTo>
                    <a:lnTo>
                      <a:pt x="1659" y="90"/>
                    </a:lnTo>
                    <a:lnTo>
                      <a:pt x="1567" y="93"/>
                    </a:lnTo>
                    <a:lnTo>
                      <a:pt x="1476" y="101"/>
                    </a:lnTo>
                    <a:lnTo>
                      <a:pt x="1388" y="114"/>
                    </a:lnTo>
                    <a:lnTo>
                      <a:pt x="1300" y="132"/>
                    </a:lnTo>
                    <a:lnTo>
                      <a:pt x="1214" y="154"/>
                    </a:lnTo>
                    <a:lnTo>
                      <a:pt x="1130" y="182"/>
                    </a:lnTo>
                    <a:lnTo>
                      <a:pt x="1049" y="214"/>
                    </a:lnTo>
                    <a:lnTo>
                      <a:pt x="970" y="250"/>
                    </a:lnTo>
                    <a:lnTo>
                      <a:pt x="893" y="291"/>
                    </a:lnTo>
                    <a:lnTo>
                      <a:pt x="1050" y="563"/>
                    </a:lnTo>
                    <a:lnTo>
                      <a:pt x="1064" y="559"/>
                    </a:lnTo>
                    <a:lnTo>
                      <a:pt x="1077" y="558"/>
                    </a:lnTo>
                    <a:lnTo>
                      <a:pt x="1097" y="561"/>
                    </a:lnTo>
                    <a:lnTo>
                      <a:pt x="1116" y="569"/>
                    </a:lnTo>
                    <a:lnTo>
                      <a:pt x="1132" y="581"/>
                    </a:lnTo>
                    <a:lnTo>
                      <a:pt x="1144" y="597"/>
                    </a:lnTo>
                    <a:lnTo>
                      <a:pt x="1152" y="617"/>
                    </a:lnTo>
                    <a:lnTo>
                      <a:pt x="1155" y="638"/>
                    </a:lnTo>
                    <a:lnTo>
                      <a:pt x="1153" y="655"/>
                    </a:lnTo>
                    <a:lnTo>
                      <a:pt x="1148" y="671"/>
                    </a:lnTo>
                    <a:lnTo>
                      <a:pt x="1139" y="685"/>
                    </a:lnTo>
                    <a:lnTo>
                      <a:pt x="1128" y="697"/>
                    </a:lnTo>
                    <a:lnTo>
                      <a:pt x="1138" y="714"/>
                    </a:lnTo>
                    <a:lnTo>
                      <a:pt x="1206" y="680"/>
                    </a:lnTo>
                    <a:lnTo>
                      <a:pt x="1275" y="650"/>
                    </a:lnTo>
                    <a:lnTo>
                      <a:pt x="1348" y="626"/>
                    </a:lnTo>
                    <a:lnTo>
                      <a:pt x="1423" y="606"/>
                    </a:lnTo>
                    <a:lnTo>
                      <a:pt x="1500" y="591"/>
                    </a:lnTo>
                    <a:lnTo>
                      <a:pt x="1578" y="582"/>
                    </a:lnTo>
                    <a:lnTo>
                      <a:pt x="1659" y="579"/>
                    </a:lnTo>
                    <a:lnTo>
                      <a:pt x="1659" y="638"/>
                    </a:lnTo>
                    <a:lnTo>
                      <a:pt x="1583" y="641"/>
                    </a:lnTo>
                    <a:lnTo>
                      <a:pt x="1509" y="649"/>
                    </a:lnTo>
                    <a:lnTo>
                      <a:pt x="1437" y="663"/>
                    </a:lnTo>
                    <a:lnTo>
                      <a:pt x="1366" y="681"/>
                    </a:lnTo>
                    <a:lnTo>
                      <a:pt x="1298" y="704"/>
                    </a:lnTo>
                    <a:lnTo>
                      <a:pt x="1231" y="733"/>
                    </a:lnTo>
                    <a:lnTo>
                      <a:pt x="1168" y="765"/>
                    </a:lnTo>
                    <a:lnTo>
                      <a:pt x="1659" y="1616"/>
                    </a:lnTo>
                    <a:lnTo>
                      <a:pt x="1659" y="638"/>
                    </a:lnTo>
                    <a:lnTo>
                      <a:pt x="1662" y="638"/>
                    </a:lnTo>
                    <a:lnTo>
                      <a:pt x="1743" y="641"/>
                    </a:lnTo>
                    <a:lnTo>
                      <a:pt x="1820" y="650"/>
                    </a:lnTo>
                    <a:lnTo>
                      <a:pt x="1897" y="665"/>
                    </a:lnTo>
                    <a:lnTo>
                      <a:pt x="1972" y="685"/>
                    </a:lnTo>
                    <a:lnTo>
                      <a:pt x="2043" y="710"/>
                    </a:lnTo>
                    <a:lnTo>
                      <a:pt x="2113" y="742"/>
                    </a:lnTo>
                    <a:lnTo>
                      <a:pt x="2180" y="778"/>
                    </a:lnTo>
                    <a:lnTo>
                      <a:pt x="2243" y="818"/>
                    </a:lnTo>
                    <a:lnTo>
                      <a:pt x="2304" y="863"/>
                    </a:lnTo>
                    <a:lnTo>
                      <a:pt x="2360" y="912"/>
                    </a:lnTo>
                    <a:lnTo>
                      <a:pt x="2413" y="965"/>
                    </a:lnTo>
                    <a:lnTo>
                      <a:pt x="2462" y="1021"/>
                    </a:lnTo>
                    <a:lnTo>
                      <a:pt x="2507" y="1082"/>
                    </a:lnTo>
                    <a:lnTo>
                      <a:pt x="2547" y="1145"/>
                    </a:lnTo>
                    <a:lnTo>
                      <a:pt x="2583" y="1212"/>
                    </a:lnTo>
                    <a:lnTo>
                      <a:pt x="2615" y="1282"/>
                    </a:lnTo>
                    <a:lnTo>
                      <a:pt x="2640" y="1353"/>
                    </a:lnTo>
                    <a:lnTo>
                      <a:pt x="2660" y="1428"/>
                    </a:lnTo>
                    <a:lnTo>
                      <a:pt x="2675" y="1505"/>
                    </a:lnTo>
                    <a:lnTo>
                      <a:pt x="2684" y="1582"/>
                    </a:lnTo>
                    <a:lnTo>
                      <a:pt x="2687" y="1663"/>
                    </a:lnTo>
                    <a:lnTo>
                      <a:pt x="1748" y="1663"/>
                    </a:lnTo>
                    <a:lnTo>
                      <a:pt x="2571" y="2137"/>
                    </a:lnTo>
                    <a:lnTo>
                      <a:pt x="2600" y="2076"/>
                    </a:lnTo>
                    <a:lnTo>
                      <a:pt x="2627" y="2011"/>
                    </a:lnTo>
                    <a:lnTo>
                      <a:pt x="2648" y="1946"/>
                    </a:lnTo>
                    <a:lnTo>
                      <a:pt x="2665" y="1877"/>
                    </a:lnTo>
                    <a:lnTo>
                      <a:pt x="2677" y="1807"/>
                    </a:lnTo>
                    <a:lnTo>
                      <a:pt x="2685" y="1736"/>
                    </a:lnTo>
                    <a:lnTo>
                      <a:pt x="2687" y="1663"/>
                    </a:lnTo>
                    <a:lnTo>
                      <a:pt x="2746" y="1663"/>
                    </a:lnTo>
                    <a:lnTo>
                      <a:pt x="2743" y="1740"/>
                    </a:lnTo>
                    <a:lnTo>
                      <a:pt x="2735" y="1815"/>
                    </a:lnTo>
                    <a:lnTo>
                      <a:pt x="2722" y="1890"/>
                    </a:lnTo>
                    <a:lnTo>
                      <a:pt x="2703" y="1963"/>
                    </a:lnTo>
                    <a:lnTo>
                      <a:pt x="2681" y="2033"/>
                    </a:lnTo>
                    <a:lnTo>
                      <a:pt x="2653" y="2101"/>
                    </a:lnTo>
                    <a:lnTo>
                      <a:pt x="2622" y="2167"/>
                    </a:lnTo>
                    <a:lnTo>
                      <a:pt x="3045" y="2412"/>
                    </a:lnTo>
                    <a:lnTo>
                      <a:pt x="3089" y="2327"/>
                    </a:lnTo>
                    <a:lnTo>
                      <a:pt x="3126" y="2239"/>
                    </a:lnTo>
                    <a:lnTo>
                      <a:pt x="3158" y="2148"/>
                    </a:lnTo>
                    <a:lnTo>
                      <a:pt x="3186" y="2056"/>
                    </a:lnTo>
                    <a:lnTo>
                      <a:pt x="3207" y="1960"/>
                    </a:lnTo>
                    <a:lnTo>
                      <a:pt x="3223" y="1863"/>
                    </a:lnTo>
                    <a:lnTo>
                      <a:pt x="3232" y="1764"/>
                    </a:lnTo>
                    <a:lnTo>
                      <a:pt x="3235" y="1663"/>
                    </a:lnTo>
                    <a:lnTo>
                      <a:pt x="3325" y="1663"/>
                    </a:lnTo>
                    <a:lnTo>
                      <a:pt x="3322" y="1764"/>
                    </a:lnTo>
                    <a:lnTo>
                      <a:pt x="3313" y="1864"/>
                    </a:lnTo>
                    <a:lnTo>
                      <a:pt x="3298" y="1962"/>
                    </a:lnTo>
                    <a:lnTo>
                      <a:pt x="3278" y="2058"/>
                    </a:lnTo>
                    <a:lnTo>
                      <a:pt x="3251" y="2151"/>
                    </a:lnTo>
                    <a:lnTo>
                      <a:pt x="3221" y="2242"/>
                    </a:lnTo>
                    <a:lnTo>
                      <a:pt x="3185" y="2332"/>
                    </a:lnTo>
                    <a:lnTo>
                      <a:pt x="3143" y="2418"/>
                    </a:lnTo>
                    <a:lnTo>
                      <a:pt x="3098" y="2502"/>
                    </a:lnTo>
                    <a:lnTo>
                      <a:pt x="3047" y="2582"/>
                    </a:lnTo>
                    <a:lnTo>
                      <a:pt x="2993" y="2660"/>
                    </a:lnTo>
                    <a:lnTo>
                      <a:pt x="2933" y="2734"/>
                    </a:lnTo>
                    <a:lnTo>
                      <a:pt x="2871" y="2804"/>
                    </a:lnTo>
                    <a:lnTo>
                      <a:pt x="2804" y="2871"/>
                    </a:lnTo>
                    <a:lnTo>
                      <a:pt x="2734" y="2934"/>
                    </a:lnTo>
                    <a:lnTo>
                      <a:pt x="2659" y="2993"/>
                    </a:lnTo>
                    <a:lnTo>
                      <a:pt x="2582" y="3048"/>
                    </a:lnTo>
                    <a:lnTo>
                      <a:pt x="2502" y="3098"/>
                    </a:lnTo>
                    <a:lnTo>
                      <a:pt x="2418" y="3143"/>
                    </a:lnTo>
                    <a:lnTo>
                      <a:pt x="2331" y="3185"/>
                    </a:lnTo>
                    <a:lnTo>
                      <a:pt x="2242" y="3221"/>
                    </a:lnTo>
                    <a:lnTo>
                      <a:pt x="2150" y="3252"/>
                    </a:lnTo>
                    <a:lnTo>
                      <a:pt x="2058" y="3278"/>
                    </a:lnTo>
                    <a:lnTo>
                      <a:pt x="1961" y="3298"/>
                    </a:lnTo>
                    <a:lnTo>
                      <a:pt x="1863" y="3313"/>
                    </a:lnTo>
                    <a:lnTo>
                      <a:pt x="1764" y="3322"/>
                    </a:lnTo>
                    <a:lnTo>
                      <a:pt x="1662" y="3325"/>
                    </a:lnTo>
                    <a:lnTo>
                      <a:pt x="1561" y="3322"/>
                    </a:lnTo>
                    <a:lnTo>
                      <a:pt x="1461" y="3313"/>
                    </a:lnTo>
                    <a:lnTo>
                      <a:pt x="1363" y="3298"/>
                    </a:lnTo>
                    <a:lnTo>
                      <a:pt x="1267" y="3278"/>
                    </a:lnTo>
                    <a:lnTo>
                      <a:pt x="1174" y="3252"/>
                    </a:lnTo>
                    <a:lnTo>
                      <a:pt x="1083" y="3221"/>
                    </a:lnTo>
                    <a:lnTo>
                      <a:pt x="993" y="3185"/>
                    </a:lnTo>
                    <a:lnTo>
                      <a:pt x="907" y="3143"/>
                    </a:lnTo>
                    <a:lnTo>
                      <a:pt x="823" y="3098"/>
                    </a:lnTo>
                    <a:lnTo>
                      <a:pt x="743" y="3048"/>
                    </a:lnTo>
                    <a:lnTo>
                      <a:pt x="665" y="2993"/>
                    </a:lnTo>
                    <a:lnTo>
                      <a:pt x="591" y="2934"/>
                    </a:lnTo>
                    <a:lnTo>
                      <a:pt x="521" y="2871"/>
                    </a:lnTo>
                    <a:lnTo>
                      <a:pt x="454" y="2804"/>
                    </a:lnTo>
                    <a:lnTo>
                      <a:pt x="391" y="2734"/>
                    </a:lnTo>
                    <a:lnTo>
                      <a:pt x="332" y="2660"/>
                    </a:lnTo>
                    <a:lnTo>
                      <a:pt x="278" y="2582"/>
                    </a:lnTo>
                    <a:lnTo>
                      <a:pt x="227" y="2502"/>
                    </a:lnTo>
                    <a:lnTo>
                      <a:pt x="182" y="2418"/>
                    </a:lnTo>
                    <a:lnTo>
                      <a:pt x="140" y="2332"/>
                    </a:lnTo>
                    <a:lnTo>
                      <a:pt x="104" y="2242"/>
                    </a:lnTo>
                    <a:lnTo>
                      <a:pt x="73" y="2151"/>
                    </a:lnTo>
                    <a:lnTo>
                      <a:pt x="47" y="2058"/>
                    </a:lnTo>
                    <a:lnTo>
                      <a:pt x="27" y="1962"/>
                    </a:lnTo>
                    <a:lnTo>
                      <a:pt x="12" y="1864"/>
                    </a:lnTo>
                    <a:lnTo>
                      <a:pt x="3" y="1764"/>
                    </a:lnTo>
                    <a:lnTo>
                      <a:pt x="0" y="1663"/>
                    </a:lnTo>
                    <a:lnTo>
                      <a:pt x="3" y="1561"/>
                    </a:lnTo>
                    <a:lnTo>
                      <a:pt x="12" y="1462"/>
                    </a:lnTo>
                    <a:lnTo>
                      <a:pt x="26" y="1364"/>
                    </a:lnTo>
                    <a:lnTo>
                      <a:pt x="47" y="1268"/>
                    </a:lnTo>
                    <a:lnTo>
                      <a:pt x="73" y="1175"/>
                    </a:lnTo>
                    <a:lnTo>
                      <a:pt x="104" y="1084"/>
                    </a:lnTo>
                    <a:lnTo>
                      <a:pt x="140" y="994"/>
                    </a:lnTo>
                    <a:lnTo>
                      <a:pt x="181" y="908"/>
                    </a:lnTo>
                    <a:lnTo>
                      <a:pt x="226" y="824"/>
                    </a:lnTo>
                    <a:lnTo>
                      <a:pt x="276" y="744"/>
                    </a:lnTo>
                    <a:lnTo>
                      <a:pt x="331" y="667"/>
                    </a:lnTo>
                    <a:lnTo>
                      <a:pt x="390" y="592"/>
                    </a:lnTo>
                    <a:lnTo>
                      <a:pt x="453" y="523"/>
                    </a:lnTo>
                    <a:lnTo>
                      <a:pt x="520" y="455"/>
                    </a:lnTo>
                    <a:lnTo>
                      <a:pt x="590" y="393"/>
                    </a:lnTo>
                    <a:lnTo>
                      <a:pt x="664" y="334"/>
                    </a:lnTo>
                    <a:lnTo>
                      <a:pt x="741" y="279"/>
                    </a:lnTo>
                    <a:lnTo>
                      <a:pt x="821" y="228"/>
                    </a:lnTo>
                    <a:lnTo>
                      <a:pt x="905" y="183"/>
                    </a:lnTo>
                    <a:lnTo>
                      <a:pt x="991" y="141"/>
                    </a:lnTo>
                    <a:lnTo>
                      <a:pt x="1080" y="105"/>
                    </a:lnTo>
                    <a:lnTo>
                      <a:pt x="1172" y="74"/>
                    </a:lnTo>
                    <a:lnTo>
                      <a:pt x="1264" y="48"/>
                    </a:lnTo>
                    <a:lnTo>
                      <a:pt x="1360" y="27"/>
                    </a:lnTo>
                    <a:lnTo>
                      <a:pt x="1458" y="13"/>
                    </a:lnTo>
                    <a:lnTo>
                      <a:pt x="1558" y="4"/>
                    </a:lnTo>
                    <a:lnTo>
                      <a:pt x="1659" y="0"/>
                    </a:lnTo>
                    <a:close/>
                  </a:path>
                </a:pathLst>
              </a:custGeom>
              <a:grpFill/>
              <a:ln w="0">
                <a:noFill/>
                <a:prstDash val="solid"/>
                <a:round/>
                <a:headEnd/>
                <a:tailEnd/>
              </a:ln>
            </p:spPr>
            <p:txBody>
              <a:bodyPr vert="horz" wrap="none" lIns="91440" tIns="45720" rIns="91440" bIns="45720" numCol="1" anchor="t" anchorCtr="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16" name="Freeform 14"/>
              <p:cNvSpPr>
                <a:spLocks/>
              </p:cNvSpPr>
              <p:nvPr/>
            </p:nvSpPr>
            <p:spPr bwMode="auto">
              <a:xfrm>
                <a:off x="4269" y="3457"/>
                <a:ext cx="158" cy="158"/>
              </a:xfrm>
              <a:custGeom>
                <a:avLst/>
                <a:gdLst>
                  <a:gd name="T0" fmla="*/ 79 w 158"/>
                  <a:gd name="T1" fmla="*/ 0 h 158"/>
                  <a:gd name="T2" fmla="*/ 100 w 158"/>
                  <a:gd name="T3" fmla="*/ 3 h 158"/>
                  <a:gd name="T4" fmla="*/ 119 w 158"/>
                  <a:gd name="T5" fmla="*/ 11 h 158"/>
                  <a:gd name="T6" fmla="*/ 135 w 158"/>
                  <a:gd name="T7" fmla="*/ 23 h 158"/>
                  <a:gd name="T8" fmla="*/ 147 w 158"/>
                  <a:gd name="T9" fmla="*/ 39 h 158"/>
                  <a:gd name="T10" fmla="*/ 155 w 158"/>
                  <a:gd name="T11" fmla="*/ 58 h 158"/>
                  <a:gd name="T12" fmla="*/ 158 w 158"/>
                  <a:gd name="T13" fmla="*/ 78 h 158"/>
                  <a:gd name="T14" fmla="*/ 155 w 158"/>
                  <a:gd name="T15" fmla="*/ 100 h 158"/>
                  <a:gd name="T16" fmla="*/ 147 w 158"/>
                  <a:gd name="T17" fmla="*/ 119 h 158"/>
                  <a:gd name="T18" fmla="*/ 135 w 158"/>
                  <a:gd name="T19" fmla="*/ 135 h 158"/>
                  <a:gd name="T20" fmla="*/ 119 w 158"/>
                  <a:gd name="T21" fmla="*/ 147 h 158"/>
                  <a:gd name="T22" fmla="*/ 100 w 158"/>
                  <a:gd name="T23" fmla="*/ 155 h 158"/>
                  <a:gd name="T24" fmla="*/ 79 w 158"/>
                  <a:gd name="T25" fmla="*/ 158 h 158"/>
                  <a:gd name="T26" fmla="*/ 58 w 158"/>
                  <a:gd name="T27" fmla="*/ 155 h 158"/>
                  <a:gd name="T28" fmla="*/ 39 w 158"/>
                  <a:gd name="T29" fmla="*/ 147 h 158"/>
                  <a:gd name="T30" fmla="*/ 23 w 158"/>
                  <a:gd name="T31" fmla="*/ 135 h 158"/>
                  <a:gd name="T32" fmla="*/ 11 w 158"/>
                  <a:gd name="T33" fmla="*/ 119 h 158"/>
                  <a:gd name="T34" fmla="*/ 3 w 158"/>
                  <a:gd name="T35" fmla="*/ 100 h 158"/>
                  <a:gd name="T36" fmla="*/ 0 w 158"/>
                  <a:gd name="T37" fmla="*/ 78 h 158"/>
                  <a:gd name="T38" fmla="*/ 3 w 158"/>
                  <a:gd name="T39" fmla="*/ 58 h 158"/>
                  <a:gd name="T40" fmla="*/ 11 w 158"/>
                  <a:gd name="T41" fmla="*/ 39 h 158"/>
                  <a:gd name="T42" fmla="*/ 23 w 158"/>
                  <a:gd name="T43" fmla="*/ 23 h 158"/>
                  <a:gd name="T44" fmla="*/ 39 w 158"/>
                  <a:gd name="T45" fmla="*/ 11 h 158"/>
                  <a:gd name="T46" fmla="*/ 58 w 158"/>
                  <a:gd name="T47" fmla="*/ 3 h 158"/>
                  <a:gd name="T48" fmla="*/ 79 w 158"/>
                  <a:gd name="T4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8" h="158">
                    <a:moveTo>
                      <a:pt x="79" y="0"/>
                    </a:moveTo>
                    <a:lnTo>
                      <a:pt x="100" y="3"/>
                    </a:lnTo>
                    <a:lnTo>
                      <a:pt x="119" y="11"/>
                    </a:lnTo>
                    <a:lnTo>
                      <a:pt x="135" y="23"/>
                    </a:lnTo>
                    <a:lnTo>
                      <a:pt x="147" y="39"/>
                    </a:lnTo>
                    <a:lnTo>
                      <a:pt x="155" y="58"/>
                    </a:lnTo>
                    <a:lnTo>
                      <a:pt x="158" y="78"/>
                    </a:lnTo>
                    <a:lnTo>
                      <a:pt x="155" y="100"/>
                    </a:lnTo>
                    <a:lnTo>
                      <a:pt x="147" y="119"/>
                    </a:lnTo>
                    <a:lnTo>
                      <a:pt x="135" y="135"/>
                    </a:lnTo>
                    <a:lnTo>
                      <a:pt x="119" y="147"/>
                    </a:lnTo>
                    <a:lnTo>
                      <a:pt x="100" y="155"/>
                    </a:lnTo>
                    <a:lnTo>
                      <a:pt x="79" y="158"/>
                    </a:lnTo>
                    <a:lnTo>
                      <a:pt x="58" y="155"/>
                    </a:lnTo>
                    <a:lnTo>
                      <a:pt x="39" y="147"/>
                    </a:lnTo>
                    <a:lnTo>
                      <a:pt x="23" y="135"/>
                    </a:lnTo>
                    <a:lnTo>
                      <a:pt x="11" y="119"/>
                    </a:lnTo>
                    <a:lnTo>
                      <a:pt x="3" y="100"/>
                    </a:lnTo>
                    <a:lnTo>
                      <a:pt x="0" y="78"/>
                    </a:lnTo>
                    <a:lnTo>
                      <a:pt x="3" y="58"/>
                    </a:lnTo>
                    <a:lnTo>
                      <a:pt x="11" y="39"/>
                    </a:lnTo>
                    <a:lnTo>
                      <a:pt x="23" y="23"/>
                    </a:lnTo>
                    <a:lnTo>
                      <a:pt x="39" y="11"/>
                    </a:lnTo>
                    <a:lnTo>
                      <a:pt x="58" y="3"/>
                    </a:lnTo>
                    <a:lnTo>
                      <a:pt x="79" y="0"/>
                    </a:lnTo>
                    <a:close/>
                  </a:path>
                </a:pathLst>
              </a:custGeom>
              <a:grpFill/>
              <a:ln w="0">
                <a:noFill/>
                <a:prstDash val="solid"/>
                <a:round/>
                <a:headEnd/>
                <a:tailEnd/>
              </a:ln>
            </p:spPr>
            <p:txBody>
              <a:bodyPr vert="horz" wrap="none" lIns="91440" tIns="45720" rIns="91440" bIns="45720" numCol="1" anchor="t" anchorCtr="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sp>
          <p:nvSpPr>
            <p:cNvPr id="13" name="テキスト ボックス 12"/>
            <p:cNvSpPr txBox="1"/>
            <p:nvPr/>
          </p:nvSpPr>
          <p:spPr>
            <a:xfrm>
              <a:off x="602061" y="2776864"/>
              <a:ext cx="889987" cy="430887"/>
            </a:xfrm>
            <a:prstGeom prst="rect">
              <a:avLst/>
            </a:prstGeom>
            <a:noFill/>
          </p:spPr>
          <p:txBody>
            <a:bodyPr wrap="none" rtlCol="0">
              <a:spAutoFit/>
            </a:bodyPr>
            <a:lstStyle/>
            <a:p>
              <a:pPr algn="ctr"/>
              <a:r>
                <a:rPr kumimoji="1" lang="ja-JP" altLang="en-US" sz="1100" dirty="0" smtClean="0">
                  <a:solidFill>
                    <a:schemeClr val="bg1"/>
                  </a:solidFill>
                </a:rPr>
                <a:t>トラジェク</a:t>
              </a:r>
              <a:r>
                <a:rPr kumimoji="1" lang="en-US" altLang="ja-JP" sz="1100" dirty="0" smtClean="0">
                  <a:solidFill>
                    <a:schemeClr val="bg1"/>
                  </a:solidFill>
                </a:rPr>
                <a:t/>
              </a:r>
              <a:br>
                <a:rPr kumimoji="1" lang="en-US" altLang="ja-JP" sz="1100" dirty="0" smtClean="0">
                  <a:solidFill>
                    <a:schemeClr val="bg1"/>
                  </a:solidFill>
                </a:rPr>
              </a:br>
              <a:r>
                <a:rPr kumimoji="1" lang="ja-JP" altLang="en-US" sz="1100" dirty="0" smtClean="0">
                  <a:solidFill>
                    <a:schemeClr val="bg1"/>
                  </a:solidFill>
                </a:rPr>
                <a:t>トリ</a:t>
              </a:r>
              <a:endParaRPr kumimoji="1" lang="ja-JP" altLang="en-US" sz="1100" dirty="0">
                <a:solidFill>
                  <a:schemeClr val="bg1"/>
                </a:solidFill>
              </a:endParaRPr>
            </a:p>
          </p:txBody>
        </p:sp>
      </p:grpSp>
    </p:spTree>
    <p:extLst>
      <p:ext uri="{BB962C8B-B14F-4D97-AF65-F5344CB8AC3E}">
        <p14:creationId xmlns:p14="http://schemas.microsoft.com/office/powerpoint/2010/main" val="293990286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0"/>
          </p:nvPr>
        </p:nvSpPr>
        <p:spPr>
          <a:xfrm>
            <a:off x="462301" y="1082096"/>
            <a:ext cx="8277344" cy="842100"/>
          </a:xfrm>
        </p:spPr>
        <p:txBody>
          <a:bodyPr/>
          <a:lstStyle/>
          <a:p>
            <a:pPr marL="57139" indent="0">
              <a:buNone/>
            </a:pPr>
            <a:r>
              <a:rPr lang="ja-JP" altLang="en-US" sz="1800" dirty="0"/>
              <a:t>一度調査したファイルを覚えておき</a:t>
            </a:r>
            <a:r>
              <a:rPr lang="ja-JP" altLang="en-US" sz="1800" dirty="0" smtClean="0"/>
              <a:t>、後日合致</a:t>
            </a:r>
            <a:r>
              <a:rPr lang="ja-JP" altLang="en-US" sz="1800" dirty="0"/>
              <a:t>するマルウェアが見つかった場合に</a:t>
            </a:r>
            <a:br>
              <a:rPr lang="ja-JP" altLang="en-US" sz="1800" dirty="0"/>
            </a:br>
            <a:r>
              <a:rPr lang="ja-JP" altLang="en-US" sz="1800" dirty="0"/>
              <a:t>瞬時にそのファイルを隔離する</a:t>
            </a:r>
            <a:r>
              <a:rPr lang="ja-JP" altLang="en-US" sz="1800" dirty="0" smtClean="0"/>
              <a:t>仕組み</a:t>
            </a:r>
            <a:endParaRPr lang="ja-JP" altLang="en-US" sz="1800" dirty="0"/>
          </a:p>
          <a:p>
            <a:endParaRPr kumimoji="1" lang="ja-JP" altLang="en-US" sz="1800" dirty="0"/>
          </a:p>
        </p:txBody>
      </p:sp>
      <p:sp>
        <p:nvSpPr>
          <p:cNvPr id="3" name="タイトル 2"/>
          <p:cNvSpPr>
            <a:spLocks noGrp="1"/>
          </p:cNvSpPr>
          <p:nvPr>
            <p:ph type="title"/>
          </p:nvPr>
        </p:nvSpPr>
        <p:spPr/>
        <p:txBody>
          <a:bodyPr/>
          <a:lstStyle/>
          <a:p>
            <a:r>
              <a:rPr lang="ja-JP" altLang="en-US" sz="2400" dirty="0" smtClean="0"/>
              <a:t>差別化</a:t>
            </a:r>
            <a:r>
              <a:rPr kumimoji="1" lang="ja-JP" altLang="en-US" sz="2400" dirty="0" smtClean="0"/>
              <a:t>機能紹介</a:t>
            </a:r>
            <a:r>
              <a:rPr kumimoji="1" lang="en-US" altLang="ja-JP" dirty="0" smtClean="0"/>
              <a:t/>
            </a:r>
            <a:br>
              <a:rPr kumimoji="1" lang="en-US" altLang="ja-JP" dirty="0" smtClean="0"/>
            </a:br>
            <a:r>
              <a:rPr lang="ja-JP" altLang="en-US" dirty="0" smtClean="0"/>
              <a:t>過去にさかのぼった調査（クラウド リコール）</a:t>
            </a:r>
            <a:endParaRPr kumimoji="1" lang="ja-JP" altLang="en-US" dirty="0"/>
          </a:p>
        </p:txBody>
      </p:sp>
      <p:grpSp>
        <p:nvGrpSpPr>
          <p:cNvPr id="74" name="グループ化 108"/>
          <p:cNvGrpSpPr/>
          <p:nvPr/>
        </p:nvGrpSpPr>
        <p:grpSpPr>
          <a:xfrm>
            <a:off x="8038281" y="39526"/>
            <a:ext cx="1033624" cy="1033624"/>
            <a:chOff x="570949" y="1908972"/>
            <a:chExt cx="1033624" cy="1033624"/>
          </a:xfrm>
        </p:grpSpPr>
        <p:grpSp>
          <p:nvGrpSpPr>
            <p:cNvPr id="75" name="グループ化 109"/>
            <p:cNvGrpSpPr/>
            <p:nvPr/>
          </p:nvGrpSpPr>
          <p:grpSpPr>
            <a:xfrm>
              <a:off x="570949" y="1908972"/>
              <a:ext cx="1033624" cy="1033624"/>
              <a:chOff x="1950626" y="1450243"/>
              <a:chExt cx="1190312" cy="1190312"/>
            </a:xfrm>
          </p:grpSpPr>
          <p:grpSp>
            <p:nvGrpSpPr>
              <p:cNvPr id="77" name="Group 98"/>
              <p:cNvGrpSpPr/>
              <p:nvPr/>
            </p:nvGrpSpPr>
            <p:grpSpPr>
              <a:xfrm>
                <a:off x="1950626" y="1450243"/>
                <a:ext cx="1190312" cy="1190312"/>
                <a:chOff x="4280193" y="3416051"/>
                <a:chExt cx="2450592" cy="2450592"/>
              </a:xfrm>
            </p:grpSpPr>
            <p:sp>
              <p:nvSpPr>
                <p:cNvPr id="81" name="Content Placeholder 5"/>
                <p:cNvSpPr txBox="1">
                  <a:spLocks/>
                </p:cNvSpPr>
                <p:nvPr/>
              </p:nvSpPr>
              <p:spPr>
                <a:xfrm>
                  <a:off x="4280193" y="3416051"/>
                  <a:ext cx="2450592" cy="2450592"/>
                </a:xfrm>
                <a:prstGeom prst="ellipse">
                  <a:avLst/>
                </a:prstGeom>
                <a:solidFill>
                  <a:srgbClr val="0B0B0D">
                    <a:alpha val="90000"/>
                  </a:srgbClr>
                </a:solidFill>
              </p:spPr>
              <p:txBody>
                <a:bodyPr wrap="none" lIns="182880" tIns="182880" rIns="182880" bIns="182880"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1" indent="0" algn="ctr" defTabSz="685891" rtl="0" eaLnBrk="1" fontAlgn="auto" latinLnBrk="0" hangingPunct="1">
                    <a:lnSpc>
                      <a:spcPct val="100000"/>
                    </a:lnSpc>
                    <a:spcBef>
                      <a:spcPts val="0"/>
                    </a:spcBef>
                    <a:spcAft>
                      <a:spcPts val="600"/>
                    </a:spcAft>
                    <a:buClr>
                      <a:srgbClr val="FFFFFF"/>
                    </a:buClr>
                    <a:buSzPct val="80000"/>
                    <a:buFont typeface="Arial"/>
                    <a:buNone/>
                    <a:tabLst/>
                    <a:defRPr/>
                  </a:pPr>
                  <a:endParaRPr kumimoji="0" lang="en-US" sz="1800" b="0" i="0" u="none" strike="noStrike" kern="1200" cap="none" spc="0" normalizeH="0" baseline="0" noProof="0" dirty="0">
                    <a:ln>
                      <a:noFill/>
                    </a:ln>
                    <a:solidFill>
                      <a:srgbClr val="FFFFFF"/>
                    </a:solidFill>
                    <a:effectLst/>
                    <a:uLnTx/>
                    <a:uFillTx/>
                    <a:latin typeface="Arial"/>
                  </a:endParaRPr>
                </a:p>
              </p:txBody>
            </p:sp>
            <p:sp>
              <p:nvSpPr>
                <p:cNvPr id="82" name="Content Placeholder 5"/>
                <p:cNvSpPr txBox="1">
                  <a:spLocks/>
                </p:cNvSpPr>
                <p:nvPr/>
              </p:nvSpPr>
              <p:spPr>
                <a:xfrm>
                  <a:off x="4280193" y="3416981"/>
                  <a:ext cx="2450592" cy="2448733"/>
                </a:xfrm>
                <a:prstGeom prst="ellipse">
                  <a:avLst/>
                </a:prstGeom>
              </p:spPr>
              <p:style>
                <a:lnRef idx="1">
                  <a:schemeClr val="accent5"/>
                </a:lnRef>
                <a:fillRef idx="3">
                  <a:schemeClr val="accent5"/>
                </a:fillRef>
                <a:effectRef idx="2">
                  <a:schemeClr val="accent5"/>
                </a:effectRef>
                <a:fontRef idx="minor">
                  <a:schemeClr val="lt1"/>
                </a:fontRef>
              </p:style>
              <p:txBody>
                <a:bodyPr wrap="none" lIns="91440" tIns="91440" rIns="91440" bIns="91440" anchor="ctr">
                  <a:noAutofit/>
                </a:bodyPr>
                <a:lstStyle>
                  <a:defPPr>
                    <a:defRPr lang="en-US"/>
                  </a:defPPr>
                  <a:lvl1pPr marL="171473" indent="-171473" defTabSz="685891">
                    <a:lnSpc>
                      <a:spcPct val="95000"/>
                    </a:lnSpc>
                    <a:spcBef>
                      <a:spcPts val="1080"/>
                    </a:spcBef>
                    <a:buClr>
                      <a:schemeClr val="tx2"/>
                    </a:buClr>
                    <a:buSzPct val="90000"/>
                    <a:buFont typeface="Arial" pitchFamily="34" charset="0"/>
                    <a:buChar char="•"/>
                    <a:tabLst/>
                    <a:defRPr sz="1500">
                      <a:cs typeface="CiscoSans"/>
                    </a:defRPr>
                  </a:lvl1pPr>
                  <a:lvl2pPr marL="0" lvl="1" indent="0" algn="ctr" defTabSz="685891">
                    <a:lnSpc>
                      <a:spcPct val="100000"/>
                    </a:lnSpc>
                    <a:spcBef>
                      <a:spcPts val="0"/>
                    </a:spcBef>
                    <a:spcAft>
                      <a:spcPts val="800"/>
                    </a:spcAft>
                    <a:buClr>
                      <a:srgbClr val="FFFFFF"/>
                    </a:buClr>
                    <a:buSzPct val="80000"/>
                    <a:buFont typeface="Arial"/>
                    <a:buNone/>
                    <a:defRPr sz="1600">
                      <a:cs typeface="CiscoSans"/>
                    </a:defRPr>
                  </a:lvl2pPr>
                  <a:lvl3pPr marL="432000" indent="-171450" defTabSz="685891">
                    <a:lnSpc>
                      <a:spcPct val="95000"/>
                    </a:lnSpc>
                    <a:spcBef>
                      <a:spcPts val="630"/>
                    </a:spcBef>
                    <a:buFont typeface="Arial"/>
                    <a:buChar char="•"/>
                    <a:defRPr sz="1200">
                      <a:cs typeface="CiscoSans"/>
                    </a:defRPr>
                  </a:lvl3pPr>
                  <a:lvl4pPr marL="504000" indent="-171450" defTabSz="685891">
                    <a:lnSpc>
                      <a:spcPct val="95000"/>
                    </a:lnSpc>
                    <a:spcBef>
                      <a:spcPts val="630"/>
                    </a:spcBef>
                    <a:buFont typeface="Arial"/>
                    <a:buChar char="•"/>
                    <a:defRPr sz="1100">
                      <a:cs typeface="CiscoSans"/>
                    </a:defRPr>
                  </a:lvl4pPr>
                  <a:lvl5pPr marL="576000" indent="-171450" defTabSz="685891">
                    <a:lnSpc>
                      <a:spcPct val="95000"/>
                    </a:lnSpc>
                    <a:spcBef>
                      <a:spcPts val="630"/>
                    </a:spcBef>
                    <a:buFont typeface="Arial"/>
                    <a:buChar char="•"/>
                    <a:defRPr sz="1100">
                      <a:cs typeface="CiscoSans"/>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marL="0" marR="0" lvl="1" indent="0" algn="ctr" defTabSz="685891" eaLnBrk="1" fontAlgn="auto" latinLnBrk="0" hangingPunct="1">
                    <a:lnSpc>
                      <a:spcPct val="100000"/>
                    </a:lnSpc>
                    <a:spcBef>
                      <a:spcPts val="0"/>
                    </a:spcBef>
                    <a:spcAft>
                      <a:spcPts val="800"/>
                    </a:spcAft>
                    <a:buClr>
                      <a:srgbClr val="FFFFFF"/>
                    </a:buClr>
                    <a:buSzPct val="80000"/>
                    <a:buFont typeface="Arial"/>
                    <a:buNone/>
                    <a:tabLst/>
                    <a:defRPr/>
                  </a:pPr>
                  <a:endParaRPr kumimoji="0" lang="en-US" sz="1600" b="0" i="0" u="none" strike="noStrike" kern="0" cap="none" spc="0" normalizeH="0" baseline="0" noProof="0" dirty="0">
                    <a:ln>
                      <a:noFill/>
                    </a:ln>
                    <a:solidFill>
                      <a:srgbClr val="FFFFFF"/>
                    </a:solidFill>
                    <a:effectLst/>
                    <a:uLnTx/>
                    <a:uFillTx/>
                  </a:endParaRPr>
                </a:p>
              </p:txBody>
            </p:sp>
          </p:grpSp>
          <p:grpSp>
            <p:nvGrpSpPr>
              <p:cNvPr id="78" name="Group 92"/>
              <p:cNvGrpSpPr/>
              <p:nvPr/>
            </p:nvGrpSpPr>
            <p:grpSpPr>
              <a:xfrm>
                <a:off x="2100131" y="1659204"/>
                <a:ext cx="908886" cy="441401"/>
                <a:chOff x="152400" y="1313532"/>
                <a:chExt cx="891078" cy="432753"/>
              </a:xfrm>
            </p:grpSpPr>
            <p:sp>
              <p:nvSpPr>
                <p:cNvPr id="79" name="Freeform 48"/>
                <p:cNvSpPr>
                  <a:spLocks/>
                </p:cNvSpPr>
                <p:nvPr/>
              </p:nvSpPr>
              <p:spPr bwMode="auto">
                <a:xfrm>
                  <a:off x="152400" y="1313532"/>
                  <a:ext cx="527772" cy="401392"/>
                </a:xfrm>
                <a:custGeom>
                  <a:avLst/>
                  <a:gdLst/>
                  <a:ahLst/>
                  <a:cxnLst/>
                  <a:rect l="l" t="t" r="r" b="b"/>
                  <a:pathLst>
                    <a:path w="527772" h="401392">
                      <a:moveTo>
                        <a:pt x="401355" y="0"/>
                      </a:moveTo>
                      <a:cubicBezTo>
                        <a:pt x="457064" y="0"/>
                        <a:pt x="505395" y="31725"/>
                        <a:pt x="527772" y="78854"/>
                      </a:cubicBezTo>
                      <a:cubicBezTo>
                        <a:pt x="518906" y="91990"/>
                        <a:pt x="512522" y="106835"/>
                        <a:pt x="508424" y="122644"/>
                      </a:cubicBezTo>
                      <a:cubicBezTo>
                        <a:pt x="490398" y="112466"/>
                        <a:pt x="469095" y="107378"/>
                        <a:pt x="447791" y="107378"/>
                      </a:cubicBezTo>
                      <a:cubicBezTo>
                        <a:pt x="372409" y="107378"/>
                        <a:pt x="310136" y="171837"/>
                        <a:pt x="310136" y="249868"/>
                      </a:cubicBezTo>
                      <a:cubicBezTo>
                        <a:pt x="310136" y="254957"/>
                        <a:pt x="310136" y="261742"/>
                        <a:pt x="311775" y="266831"/>
                      </a:cubicBezTo>
                      <a:cubicBezTo>
                        <a:pt x="260974" y="266831"/>
                        <a:pt x="221644" y="310935"/>
                        <a:pt x="221644" y="361825"/>
                      </a:cubicBezTo>
                      <a:cubicBezTo>
                        <a:pt x="221644" y="375877"/>
                        <a:pt x="224643" y="389411"/>
                        <a:pt x="230590" y="401392"/>
                      </a:cubicBezTo>
                      <a:cubicBezTo>
                        <a:pt x="187101" y="401392"/>
                        <a:pt x="137483" y="401392"/>
                        <a:pt x="80870" y="401392"/>
                      </a:cubicBezTo>
                      <a:cubicBezTo>
                        <a:pt x="35942" y="401392"/>
                        <a:pt x="0" y="362451"/>
                        <a:pt x="0" y="317519"/>
                      </a:cubicBezTo>
                      <a:cubicBezTo>
                        <a:pt x="0" y="272587"/>
                        <a:pt x="35942" y="233646"/>
                        <a:pt x="80870" y="233646"/>
                      </a:cubicBezTo>
                      <a:cubicBezTo>
                        <a:pt x="80870" y="229153"/>
                        <a:pt x="80870" y="223162"/>
                        <a:pt x="80870" y="218669"/>
                      </a:cubicBezTo>
                      <a:cubicBezTo>
                        <a:pt x="80870" y="149773"/>
                        <a:pt x="137779" y="92859"/>
                        <a:pt x="206668" y="92859"/>
                      </a:cubicBezTo>
                      <a:cubicBezTo>
                        <a:pt x="226137" y="92859"/>
                        <a:pt x="245606" y="97353"/>
                        <a:pt x="262079" y="106339"/>
                      </a:cubicBezTo>
                      <a:cubicBezTo>
                        <a:pt x="278553" y="44932"/>
                        <a:pt x="335461" y="0"/>
                        <a:pt x="401355" y="0"/>
                      </a:cubicBezTo>
                      <a:close/>
                    </a:path>
                  </a:pathLst>
                </a:custGeom>
                <a:solidFill>
                  <a:srgbClr val="FFFFFF"/>
                </a:solidFill>
                <a:ln w="25400" cap="flat" cmpd="sng" algn="ctr">
                  <a:noFill/>
                  <a:prstDash val="solid"/>
                </a:ln>
                <a:effectLst/>
              </p:spPr>
              <p:txBody>
                <a:bodyPr lIns="91400" tIns="45700" rIns="91400" bIns="45700" rtlCol="0" anchor="ctr"/>
                <a:lstStyle/>
                <a:p>
                  <a:pPr algn="ctr" defTabSz="684519">
                    <a:defRPr/>
                  </a:pPr>
                  <a:endParaRPr lang="en-US" sz="1800" kern="0" dirty="0" smtClean="0">
                    <a:solidFill>
                      <a:srgbClr val="FFFFFF"/>
                    </a:solidFill>
                  </a:endParaRPr>
                </a:p>
              </p:txBody>
            </p:sp>
            <p:sp>
              <p:nvSpPr>
                <p:cNvPr id="80" name="Freeform 48"/>
                <p:cNvSpPr>
                  <a:spLocks/>
                </p:cNvSpPr>
                <p:nvPr/>
              </p:nvSpPr>
              <p:spPr bwMode="auto">
                <a:xfrm>
                  <a:off x="396517" y="1344893"/>
                  <a:ext cx="646961" cy="401392"/>
                </a:xfrm>
                <a:custGeom>
                  <a:avLst/>
                  <a:gdLst>
                    <a:gd name="T0" fmla="*/ 361 w 432"/>
                    <a:gd name="T1" fmla="*/ 121 h 268"/>
                    <a:gd name="T2" fmla="*/ 364 w 432"/>
                    <a:gd name="T3" fmla="*/ 96 h 268"/>
                    <a:gd name="T4" fmla="*/ 268 w 432"/>
                    <a:gd name="T5" fmla="*/ 0 h 268"/>
                    <a:gd name="T6" fmla="*/ 175 w 432"/>
                    <a:gd name="T7" fmla="*/ 71 h 268"/>
                    <a:gd name="T8" fmla="*/ 138 w 432"/>
                    <a:gd name="T9" fmla="*/ 62 h 268"/>
                    <a:gd name="T10" fmla="*/ 54 w 432"/>
                    <a:gd name="T11" fmla="*/ 146 h 268"/>
                    <a:gd name="T12" fmla="*/ 55 w 432"/>
                    <a:gd name="T13" fmla="*/ 156 h 268"/>
                    <a:gd name="T14" fmla="*/ 54 w 432"/>
                    <a:gd name="T15" fmla="*/ 156 h 268"/>
                    <a:gd name="T16" fmla="*/ 0 w 432"/>
                    <a:gd name="T17" fmla="*/ 212 h 268"/>
                    <a:gd name="T18" fmla="*/ 54 w 432"/>
                    <a:gd name="T19" fmla="*/ 268 h 268"/>
                    <a:gd name="T20" fmla="*/ 360 w 432"/>
                    <a:gd name="T21" fmla="*/ 268 h 268"/>
                    <a:gd name="T22" fmla="*/ 432 w 432"/>
                    <a:gd name="T23" fmla="*/ 194 h 268"/>
                    <a:gd name="T24" fmla="*/ 361 w 432"/>
                    <a:gd name="T25" fmla="*/ 12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268">
                      <a:moveTo>
                        <a:pt x="361" y="121"/>
                      </a:moveTo>
                      <a:cubicBezTo>
                        <a:pt x="363" y="113"/>
                        <a:pt x="364" y="104"/>
                        <a:pt x="364" y="96"/>
                      </a:cubicBezTo>
                      <a:cubicBezTo>
                        <a:pt x="364" y="43"/>
                        <a:pt x="321" y="0"/>
                        <a:pt x="268" y="0"/>
                      </a:cubicBezTo>
                      <a:cubicBezTo>
                        <a:pt x="224" y="0"/>
                        <a:pt x="186" y="30"/>
                        <a:pt x="175" y="71"/>
                      </a:cubicBezTo>
                      <a:cubicBezTo>
                        <a:pt x="164" y="65"/>
                        <a:pt x="151" y="62"/>
                        <a:pt x="138" y="62"/>
                      </a:cubicBezTo>
                      <a:cubicBezTo>
                        <a:pt x="92" y="62"/>
                        <a:pt x="54" y="100"/>
                        <a:pt x="54" y="146"/>
                      </a:cubicBezTo>
                      <a:cubicBezTo>
                        <a:pt x="54" y="149"/>
                        <a:pt x="54" y="153"/>
                        <a:pt x="55" y="156"/>
                      </a:cubicBezTo>
                      <a:cubicBezTo>
                        <a:pt x="54" y="156"/>
                        <a:pt x="54" y="156"/>
                        <a:pt x="54" y="156"/>
                      </a:cubicBezTo>
                      <a:cubicBezTo>
                        <a:pt x="24" y="156"/>
                        <a:pt x="0" y="182"/>
                        <a:pt x="0" y="212"/>
                      </a:cubicBezTo>
                      <a:cubicBezTo>
                        <a:pt x="0" y="242"/>
                        <a:pt x="24" y="268"/>
                        <a:pt x="54" y="268"/>
                      </a:cubicBezTo>
                      <a:cubicBezTo>
                        <a:pt x="360" y="268"/>
                        <a:pt x="360" y="268"/>
                        <a:pt x="360" y="268"/>
                      </a:cubicBezTo>
                      <a:cubicBezTo>
                        <a:pt x="400" y="268"/>
                        <a:pt x="432" y="234"/>
                        <a:pt x="432" y="194"/>
                      </a:cubicBezTo>
                      <a:cubicBezTo>
                        <a:pt x="432" y="155"/>
                        <a:pt x="400" y="121"/>
                        <a:pt x="361" y="121"/>
                      </a:cubicBezTo>
                      <a:close/>
                    </a:path>
                  </a:pathLst>
                </a:custGeom>
                <a:solidFill>
                  <a:srgbClr val="FFFFFF"/>
                </a:solidFill>
                <a:ln w="25400" cap="flat" cmpd="sng" algn="ctr">
                  <a:solidFill>
                    <a:schemeClr val="accent5"/>
                  </a:solidFill>
                  <a:prstDash val="solid"/>
                </a:ln>
                <a:effectLst/>
              </p:spPr>
              <p:txBody>
                <a:bodyPr lIns="91400" tIns="45700" rIns="91400" bIns="45700" rtlCol="0" anchor="ctr"/>
                <a:lstStyle/>
                <a:p>
                  <a:pPr algn="ctr" defTabSz="684519">
                    <a:defRPr/>
                  </a:pPr>
                  <a:endParaRPr lang="en-US" sz="1800" kern="0" dirty="0" smtClean="0">
                    <a:solidFill>
                      <a:srgbClr val="FFFFFF"/>
                    </a:solidFill>
                  </a:endParaRPr>
                </a:p>
              </p:txBody>
            </p:sp>
          </p:grpSp>
        </p:grpSp>
        <p:sp>
          <p:nvSpPr>
            <p:cNvPr id="76" name="テキスト ボックス 75"/>
            <p:cNvSpPr txBox="1"/>
            <p:nvPr/>
          </p:nvSpPr>
          <p:spPr>
            <a:xfrm>
              <a:off x="771894" y="2473722"/>
              <a:ext cx="748923" cy="430887"/>
            </a:xfrm>
            <a:prstGeom prst="rect">
              <a:avLst/>
            </a:prstGeom>
            <a:noFill/>
          </p:spPr>
          <p:txBody>
            <a:bodyPr wrap="none" rtlCol="0">
              <a:spAutoFit/>
            </a:bodyPr>
            <a:lstStyle/>
            <a:p>
              <a:r>
                <a:rPr kumimoji="1" lang="ja-JP" altLang="en-US" sz="1100" dirty="0" smtClean="0">
                  <a:solidFill>
                    <a:schemeClr val="bg1"/>
                  </a:solidFill>
                </a:rPr>
                <a:t>クラウド</a:t>
              </a:r>
              <a:r>
                <a:rPr kumimoji="1" lang="en-US" altLang="ja-JP" sz="1100" dirty="0" smtClean="0">
                  <a:solidFill>
                    <a:schemeClr val="bg1"/>
                  </a:solidFill>
                </a:rPr>
                <a:t/>
              </a:r>
              <a:br>
                <a:rPr kumimoji="1" lang="en-US" altLang="ja-JP" sz="1100" dirty="0" smtClean="0">
                  <a:solidFill>
                    <a:schemeClr val="bg1"/>
                  </a:solidFill>
                </a:rPr>
              </a:br>
              <a:r>
                <a:rPr kumimoji="1" lang="ja-JP" altLang="en-US" sz="1100" dirty="0" smtClean="0">
                  <a:solidFill>
                    <a:schemeClr val="bg1"/>
                  </a:solidFill>
                </a:rPr>
                <a:t>リコール</a:t>
              </a:r>
              <a:endParaRPr kumimoji="1" lang="ja-JP" altLang="en-US" sz="1100" dirty="0">
                <a:solidFill>
                  <a:schemeClr val="bg1"/>
                </a:solidFill>
              </a:endParaRPr>
            </a:p>
          </p:txBody>
        </p:sp>
      </p:grpSp>
      <p:grpSp>
        <p:nvGrpSpPr>
          <p:cNvPr id="68" name="図形グループ 67"/>
          <p:cNvGrpSpPr/>
          <p:nvPr/>
        </p:nvGrpSpPr>
        <p:grpSpPr>
          <a:xfrm>
            <a:off x="623439" y="1626940"/>
            <a:ext cx="8143539" cy="3470348"/>
            <a:chOff x="414868" y="753964"/>
            <a:chExt cx="9363572" cy="3990262"/>
          </a:xfrm>
        </p:grpSpPr>
        <p:sp>
          <p:nvSpPr>
            <p:cNvPr id="69" name="Freeform 48"/>
            <p:cNvSpPr>
              <a:spLocks/>
            </p:cNvSpPr>
            <p:nvPr/>
          </p:nvSpPr>
          <p:spPr bwMode="auto">
            <a:xfrm>
              <a:off x="517257" y="753964"/>
              <a:ext cx="6713270" cy="1719095"/>
            </a:xfrm>
            <a:custGeom>
              <a:avLst/>
              <a:gdLst>
                <a:gd name="T0" fmla="*/ 361 w 432"/>
                <a:gd name="T1" fmla="*/ 121 h 268"/>
                <a:gd name="T2" fmla="*/ 364 w 432"/>
                <a:gd name="T3" fmla="*/ 96 h 268"/>
                <a:gd name="T4" fmla="*/ 268 w 432"/>
                <a:gd name="T5" fmla="*/ 0 h 268"/>
                <a:gd name="T6" fmla="*/ 175 w 432"/>
                <a:gd name="T7" fmla="*/ 71 h 268"/>
                <a:gd name="T8" fmla="*/ 138 w 432"/>
                <a:gd name="T9" fmla="*/ 62 h 268"/>
                <a:gd name="T10" fmla="*/ 54 w 432"/>
                <a:gd name="T11" fmla="*/ 146 h 268"/>
                <a:gd name="T12" fmla="*/ 55 w 432"/>
                <a:gd name="T13" fmla="*/ 156 h 268"/>
                <a:gd name="T14" fmla="*/ 54 w 432"/>
                <a:gd name="T15" fmla="*/ 156 h 268"/>
                <a:gd name="T16" fmla="*/ 0 w 432"/>
                <a:gd name="T17" fmla="*/ 212 h 268"/>
                <a:gd name="T18" fmla="*/ 54 w 432"/>
                <a:gd name="T19" fmla="*/ 268 h 268"/>
                <a:gd name="T20" fmla="*/ 360 w 432"/>
                <a:gd name="T21" fmla="*/ 268 h 268"/>
                <a:gd name="T22" fmla="*/ 432 w 432"/>
                <a:gd name="T23" fmla="*/ 194 h 268"/>
                <a:gd name="T24" fmla="*/ 361 w 432"/>
                <a:gd name="T25" fmla="*/ 12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268">
                  <a:moveTo>
                    <a:pt x="361" y="121"/>
                  </a:moveTo>
                  <a:cubicBezTo>
                    <a:pt x="363" y="113"/>
                    <a:pt x="364" y="104"/>
                    <a:pt x="364" y="96"/>
                  </a:cubicBezTo>
                  <a:cubicBezTo>
                    <a:pt x="364" y="43"/>
                    <a:pt x="321" y="0"/>
                    <a:pt x="268" y="0"/>
                  </a:cubicBezTo>
                  <a:cubicBezTo>
                    <a:pt x="224" y="0"/>
                    <a:pt x="186" y="30"/>
                    <a:pt x="175" y="71"/>
                  </a:cubicBezTo>
                  <a:cubicBezTo>
                    <a:pt x="164" y="65"/>
                    <a:pt x="151" y="62"/>
                    <a:pt x="138" y="62"/>
                  </a:cubicBezTo>
                  <a:cubicBezTo>
                    <a:pt x="92" y="62"/>
                    <a:pt x="54" y="100"/>
                    <a:pt x="54" y="146"/>
                  </a:cubicBezTo>
                  <a:cubicBezTo>
                    <a:pt x="54" y="149"/>
                    <a:pt x="54" y="153"/>
                    <a:pt x="55" y="156"/>
                  </a:cubicBezTo>
                  <a:cubicBezTo>
                    <a:pt x="54" y="156"/>
                    <a:pt x="54" y="156"/>
                    <a:pt x="54" y="156"/>
                  </a:cubicBezTo>
                  <a:cubicBezTo>
                    <a:pt x="24" y="156"/>
                    <a:pt x="0" y="182"/>
                    <a:pt x="0" y="212"/>
                  </a:cubicBezTo>
                  <a:cubicBezTo>
                    <a:pt x="0" y="242"/>
                    <a:pt x="24" y="268"/>
                    <a:pt x="54" y="268"/>
                  </a:cubicBezTo>
                  <a:cubicBezTo>
                    <a:pt x="360" y="268"/>
                    <a:pt x="360" y="268"/>
                    <a:pt x="360" y="268"/>
                  </a:cubicBezTo>
                  <a:cubicBezTo>
                    <a:pt x="400" y="268"/>
                    <a:pt x="432" y="234"/>
                    <a:pt x="432" y="194"/>
                  </a:cubicBezTo>
                  <a:cubicBezTo>
                    <a:pt x="432" y="155"/>
                    <a:pt x="400" y="121"/>
                    <a:pt x="361" y="121"/>
                  </a:cubicBezTo>
                  <a:close/>
                </a:path>
              </a:pathLst>
            </a:custGeom>
            <a:solidFill>
              <a:schemeClr val="tx1">
                <a:lumMod val="40000"/>
                <a:lumOff val="60000"/>
              </a:schemeClr>
            </a:solidFill>
            <a:ln w="25400" cap="flat" cmpd="sng" algn="ctr">
              <a:noFill/>
              <a:prstDash val="solid"/>
            </a:ln>
            <a:effectLst>
              <a:outerShdw blurRad="50800" dist="12700" dir="5400000" algn="t" rotWithShape="0">
                <a:prstClr val="black">
                  <a:alpha val="40000"/>
                </a:prstClr>
              </a:outerShdw>
            </a:effectLst>
          </p:spPr>
          <p:txBody>
            <a:bodyPr lIns="121845" tIns="60923" rIns="121845" bIns="60923" rtlCol="0" anchor="ctr"/>
            <a:lstStyle/>
            <a:p>
              <a:pPr algn="ctr" defTabSz="912532">
                <a:defRPr/>
              </a:pPr>
              <a:endParaRPr lang="en-US" kern="0" dirty="0" smtClean="0">
                <a:solidFill>
                  <a:srgbClr val="FFFFFF"/>
                </a:solidFill>
                <a:latin typeface="Arial"/>
              </a:endParaRPr>
            </a:p>
          </p:txBody>
        </p:sp>
        <p:sp>
          <p:nvSpPr>
            <p:cNvPr id="70" name="右矢印 69"/>
            <p:cNvSpPr/>
            <p:nvPr/>
          </p:nvSpPr>
          <p:spPr>
            <a:xfrm>
              <a:off x="414868" y="2717808"/>
              <a:ext cx="8373534" cy="516466"/>
            </a:xfrm>
            <a:prstGeom prst="rightArrow">
              <a:avLst/>
            </a:prstGeom>
            <a:gradFill flip="none" rotWithShape="1">
              <a:gsLst>
                <a:gs pos="0">
                  <a:schemeClr val="accent6"/>
                </a:gs>
                <a:gs pos="100000">
                  <a:srgbClr val="FFFFFF"/>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71" name="Picture 2" descr="\\psf\Host\Volumes\EP File Share\The Spur Group\C14675 - Cisco Security Refresh-Cisco Security Refresh\T4325\Artwork\macboog-retina-b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451" y="3554355"/>
              <a:ext cx="1934749" cy="1189871"/>
            </a:xfrm>
            <a:prstGeom prst="rect">
              <a:avLst/>
            </a:prstGeom>
            <a:noFill/>
            <a:extLst>
              <a:ext uri="{909E8E84-426E-40dd-AFC4-6F175D3DCCD1}">
                <a14:hiddenFill xmlns="" xmlns:a14="http://schemas.microsoft.com/office/drawing/2010/main">
                  <a:solidFill>
                    <a:srgbClr val="FFFFFF"/>
                  </a:solidFill>
                </a14:hiddenFill>
              </a:ext>
            </a:extLst>
          </p:spPr>
        </p:pic>
        <p:sp>
          <p:nvSpPr>
            <p:cNvPr id="72" name="円柱 71"/>
            <p:cNvSpPr/>
            <p:nvPr/>
          </p:nvSpPr>
          <p:spPr>
            <a:xfrm>
              <a:off x="1533281" y="1320494"/>
              <a:ext cx="1362321" cy="1004020"/>
            </a:xfrm>
            <a:prstGeom prst="can">
              <a:avLst>
                <a:gd name="adj" fmla="val 13116"/>
              </a:avLst>
            </a:prstGeom>
            <a:solidFill>
              <a:schemeClr val="bg1"/>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73" name="1 つの角を切り取った四角形 72"/>
            <p:cNvSpPr/>
            <p:nvPr/>
          </p:nvSpPr>
          <p:spPr>
            <a:xfrm>
              <a:off x="1871135" y="3746508"/>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3" name="1 つの角を切り取った四角形 82"/>
            <p:cNvSpPr/>
            <p:nvPr/>
          </p:nvSpPr>
          <p:spPr>
            <a:xfrm>
              <a:off x="2032002" y="3746508"/>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4" name="1 つの角を切り取った四角形 83"/>
            <p:cNvSpPr/>
            <p:nvPr/>
          </p:nvSpPr>
          <p:spPr>
            <a:xfrm>
              <a:off x="2184402" y="3746508"/>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5" name="1 つの角を切り取った四角形 84"/>
            <p:cNvSpPr/>
            <p:nvPr/>
          </p:nvSpPr>
          <p:spPr>
            <a:xfrm>
              <a:off x="2336802" y="3746508"/>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6" name="1 つの角を切り取った四角形 85"/>
            <p:cNvSpPr/>
            <p:nvPr/>
          </p:nvSpPr>
          <p:spPr>
            <a:xfrm>
              <a:off x="2489202" y="3746508"/>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7" name="1 つの角を切り取った四角形 86"/>
            <p:cNvSpPr/>
            <p:nvPr/>
          </p:nvSpPr>
          <p:spPr>
            <a:xfrm>
              <a:off x="1871129" y="3924309"/>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8" name="1 つの角を切り取った四角形 87"/>
            <p:cNvSpPr/>
            <p:nvPr/>
          </p:nvSpPr>
          <p:spPr>
            <a:xfrm>
              <a:off x="2031996" y="3924309"/>
              <a:ext cx="143933" cy="160867"/>
            </a:xfrm>
            <a:prstGeom prst="snip1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9" name="1 つの角を切り取った四角形 88"/>
            <p:cNvSpPr/>
            <p:nvPr/>
          </p:nvSpPr>
          <p:spPr>
            <a:xfrm>
              <a:off x="2184396" y="3924309"/>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0" name="1 つの角を切り取った四角形 89"/>
            <p:cNvSpPr/>
            <p:nvPr/>
          </p:nvSpPr>
          <p:spPr>
            <a:xfrm>
              <a:off x="2336796" y="3924309"/>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1" name="1 つの角を切り取った四角形 90"/>
            <p:cNvSpPr/>
            <p:nvPr/>
          </p:nvSpPr>
          <p:spPr>
            <a:xfrm>
              <a:off x="2489196" y="3924309"/>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2" name="1 つの角を切り取った四角形 91"/>
            <p:cNvSpPr/>
            <p:nvPr/>
          </p:nvSpPr>
          <p:spPr>
            <a:xfrm>
              <a:off x="1871123" y="4102110"/>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3" name="1 つの角を切り取った四角形 92"/>
            <p:cNvSpPr/>
            <p:nvPr/>
          </p:nvSpPr>
          <p:spPr>
            <a:xfrm>
              <a:off x="2031990" y="4102110"/>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4" name="1 つの角を切り取った四角形 93"/>
            <p:cNvSpPr/>
            <p:nvPr/>
          </p:nvSpPr>
          <p:spPr>
            <a:xfrm>
              <a:off x="2184390" y="4102110"/>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5" name="1 つの角を切り取った四角形 94"/>
            <p:cNvSpPr/>
            <p:nvPr/>
          </p:nvSpPr>
          <p:spPr>
            <a:xfrm>
              <a:off x="2336790" y="4102110"/>
              <a:ext cx="143933" cy="160867"/>
            </a:xfrm>
            <a:prstGeom prst="snip1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6" name="1 つの角を切り取った四角形 95"/>
            <p:cNvSpPr/>
            <p:nvPr/>
          </p:nvSpPr>
          <p:spPr>
            <a:xfrm>
              <a:off x="2489190" y="4102110"/>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7" name="1 つの角を切り取った四角形 96"/>
            <p:cNvSpPr/>
            <p:nvPr/>
          </p:nvSpPr>
          <p:spPr>
            <a:xfrm>
              <a:off x="1871129" y="4279907"/>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8" name="1 つの角を切り取った四角形 97"/>
            <p:cNvSpPr/>
            <p:nvPr/>
          </p:nvSpPr>
          <p:spPr>
            <a:xfrm>
              <a:off x="2031996" y="4279907"/>
              <a:ext cx="143933" cy="160867"/>
            </a:xfrm>
            <a:prstGeom prst="snip1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9" name="1 つの角を切り取った四角形 98"/>
            <p:cNvSpPr/>
            <p:nvPr/>
          </p:nvSpPr>
          <p:spPr>
            <a:xfrm>
              <a:off x="2184396" y="4279907"/>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0" name="1 つの角を切り取った四角形 99"/>
            <p:cNvSpPr/>
            <p:nvPr/>
          </p:nvSpPr>
          <p:spPr>
            <a:xfrm>
              <a:off x="2336796" y="4279907"/>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1" name="1 つの角を切り取った四角形 100"/>
            <p:cNvSpPr/>
            <p:nvPr/>
          </p:nvSpPr>
          <p:spPr>
            <a:xfrm>
              <a:off x="2489196" y="4279907"/>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102" name="図 101"/>
            <p:cNvPicPr>
              <a:picLocks noChangeAspect="1"/>
            </p:cNvPicPr>
            <p:nvPr/>
          </p:nvPicPr>
          <p:blipFill>
            <a:blip r:embed="rId3"/>
            <a:stretch>
              <a:fillRect/>
            </a:stretch>
          </p:blipFill>
          <p:spPr>
            <a:xfrm>
              <a:off x="1811063" y="1515790"/>
              <a:ext cx="381000" cy="349250"/>
            </a:xfrm>
            <a:prstGeom prst="rect">
              <a:avLst/>
            </a:prstGeom>
          </p:spPr>
        </p:pic>
        <p:sp>
          <p:nvSpPr>
            <p:cNvPr id="103" name="1 つの角を切り取った四角形 102"/>
            <p:cNvSpPr/>
            <p:nvPr/>
          </p:nvSpPr>
          <p:spPr>
            <a:xfrm>
              <a:off x="5698888" y="3666074"/>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4" name="1 つの角を切り取った四角形 103"/>
            <p:cNvSpPr/>
            <p:nvPr/>
          </p:nvSpPr>
          <p:spPr>
            <a:xfrm>
              <a:off x="5859755" y="3666074"/>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5" name="1 つの角を切り取った四角形 104"/>
            <p:cNvSpPr/>
            <p:nvPr/>
          </p:nvSpPr>
          <p:spPr>
            <a:xfrm>
              <a:off x="6012155" y="3666074"/>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6" name="1 つの角を切り取った四角形 105"/>
            <p:cNvSpPr/>
            <p:nvPr/>
          </p:nvSpPr>
          <p:spPr>
            <a:xfrm>
              <a:off x="6164555" y="3666074"/>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7" name="1 つの角を切り取った四角形 106"/>
            <p:cNvSpPr/>
            <p:nvPr/>
          </p:nvSpPr>
          <p:spPr>
            <a:xfrm>
              <a:off x="6316955" y="3666074"/>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8" name="1 つの角を切り取った四角形 107"/>
            <p:cNvSpPr/>
            <p:nvPr/>
          </p:nvSpPr>
          <p:spPr>
            <a:xfrm>
              <a:off x="5698882" y="3843875"/>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9" name="1 つの角を切り取った四角形 108"/>
            <p:cNvSpPr/>
            <p:nvPr/>
          </p:nvSpPr>
          <p:spPr>
            <a:xfrm>
              <a:off x="5859749" y="3843875"/>
              <a:ext cx="143933" cy="160867"/>
            </a:xfrm>
            <a:prstGeom prst="snip1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10" name="1 つの角を切り取った四角形 109"/>
            <p:cNvSpPr/>
            <p:nvPr/>
          </p:nvSpPr>
          <p:spPr>
            <a:xfrm>
              <a:off x="6012149" y="3843875"/>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11" name="1 つの角を切り取った四角形 110"/>
            <p:cNvSpPr/>
            <p:nvPr/>
          </p:nvSpPr>
          <p:spPr>
            <a:xfrm>
              <a:off x="6164549" y="3843875"/>
              <a:ext cx="143933" cy="160867"/>
            </a:xfrm>
            <a:prstGeom prst="snip1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12" name="1 つの角を切り取った四角形 111"/>
            <p:cNvSpPr/>
            <p:nvPr/>
          </p:nvSpPr>
          <p:spPr>
            <a:xfrm>
              <a:off x="6316949" y="3843875"/>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13" name="1 つの角を切り取った四角形 112"/>
            <p:cNvSpPr/>
            <p:nvPr/>
          </p:nvSpPr>
          <p:spPr>
            <a:xfrm>
              <a:off x="5698876" y="4021676"/>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14" name="1 つの角を切り取った四角形 113"/>
            <p:cNvSpPr/>
            <p:nvPr/>
          </p:nvSpPr>
          <p:spPr>
            <a:xfrm>
              <a:off x="5859743" y="4021676"/>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15" name="1 つの角を切り取った四角形 114"/>
            <p:cNvSpPr/>
            <p:nvPr/>
          </p:nvSpPr>
          <p:spPr>
            <a:xfrm>
              <a:off x="6012143" y="4021676"/>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16" name="1 つの角を切り取った四角形 115"/>
            <p:cNvSpPr/>
            <p:nvPr/>
          </p:nvSpPr>
          <p:spPr>
            <a:xfrm>
              <a:off x="6164543" y="4021676"/>
              <a:ext cx="143933" cy="160867"/>
            </a:xfrm>
            <a:prstGeom prst="snip1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17" name="1 つの角を切り取った四角形 116"/>
            <p:cNvSpPr/>
            <p:nvPr/>
          </p:nvSpPr>
          <p:spPr>
            <a:xfrm>
              <a:off x="6316943" y="4021676"/>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18" name="1 つの角を切り取った四角形 117"/>
            <p:cNvSpPr/>
            <p:nvPr/>
          </p:nvSpPr>
          <p:spPr>
            <a:xfrm>
              <a:off x="5698882" y="4199473"/>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19" name="1 つの角を切り取った四角形 118"/>
            <p:cNvSpPr/>
            <p:nvPr/>
          </p:nvSpPr>
          <p:spPr>
            <a:xfrm>
              <a:off x="5859749" y="4199473"/>
              <a:ext cx="143933" cy="160867"/>
            </a:xfrm>
            <a:prstGeom prst="snip1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20" name="1 つの角を切り取った四角形 119"/>
            <p:cNvSpPr/>
            <p:nvPr/>
          </p:nvSpPr>
          <p:spPr>
            <a:xfrm>
              <a:off x="6012149" y="4199473"/>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21" name="1 つの角を切り取った四角形 120"/>
            <p:cNvSpPr/>
            <p:nvPr/>
          </p:nvSpPr>
          <p:spPr>
            <a:xfrm>
              <a:off x="6164549" y="4199473"/>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22" name="1 つの角を切り取った四角形 121"/>
            <p:cNvSpPr/>
            <p:nvPr/>
          </p:nvSpPr>
          <p:spPr>
            <a:xfrm>
              <a:off x="6316949" y="4199473"/>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123" name="図 122"/>
            <p:cNvPicPr>
              <a:picLocks noChangeAspect="1"/>
            </p:cNvPicPr>
            <p:nvPr/>
          </p:nvPicPr>
          <p:blipFill>
            <a:blip r:embed="rId4"/>
            <a:stretch>
              <a:fillRect/>
            </a:stretch>
          </p:blipFill>
          <p:spPr>
            <a:xfrm>
              <a:off x="2203460" y="1515790"/>
              <a:ext cx="387350" cy="349250"/>
            </a:xfrm>
            <a:prstGeom prst="rect">
              <a:avLst/>
            </a:prstGeom>
          </p:spPr>
        </p:pic>
        <p:pic>
          <p:nvPicPr>
            <p:cNvPr id="124" name="図 123"/>
            <p:cNvPicPr>
              <a:picLocks noChangeAspect="1"/>
            </p:cNvPicPr>
            <p:nvPr/>
          </p:nvPicPr>
          <p:blipFill>
            <a:blip r:embed="rId5"/>
            <a:stretch>
              <a:fillRect/>
            </a:stretch>
          </p:blipFill>
          <p:spPr>
            <a:xfrm>
              <a:off x="1808378" y="1883370"/>
              <a:ext cx="383685" cy="345945"/>
            </a:xfrm>
            <a:prstGeom prst="rect">
              <a:avLst/>
            </a:prstGeom>
          </p:spPr>
        </p:pic>
        <p:pic>
          <p:nvPicPr>
            <p:cNvPr id="125" name="図 124"/>
            <p:cNvPicPr>
              <a:picLocks noChangeAspect="1"/>
            </p:cNvPicPr>
            <p:nvPr/>
          </p:nvPicPr>
          <p:blipFill>
            <a:blip r:embed="rId6"/>
            <a:stretch>
              <a:fillRect/>
            </a:stretch>
          </p:blipFill>
          <p:spPr>
            <a:xfrm>
              <a:off x="2196863" y="1883370"/>
              <a:ext cx="385233" cy="347341"/>
            </a:xfrm>
            <a:prstGeom prst="rect">
              <a:avLst/>
            </a:prstGeom>
          </p:spPr>
        </p:pic>
        <p:sp>
          <p:nvSpPr>
            <p:cNvPr id="126" name="正方形/長方形 125"/>
            <p:cNvSpPr/>
            <p:nvPr/>
          </p:nvSpPr>
          <p:spPr>
            <a:xfrm>
              <a:off x="1808378" y="1515789"/>
              <a:ext cx="395082" cy="353889"/>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27" name="正方形/長方形 126"/>
            <p:cNvSpPr/>
            <p:nvPr/>
          </p:nvSpPr>
          <p:spPr>
            <a:xfrm>
              <a:off x="1850210" y="3731287"/>
              <a:ext cx="791391" cy="709487"/>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28" name="二等辺三角形 127"/>
            <p:cNvSpPr/>
            <p:nvPr/>
          </p:nvSpPr>
          <p:spPr>
            <a:xfrm rot="5400000">
              <a:off x="3892313" y="1940805"/>
              <a:ext cx="284068" cy="256365"/>
            </a:xfrm>
            <a:prstGeom prst="triangl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29" name="二等辺三角形 128"/>
            <p:cNvSpPr/>
            <p:nvPr/>
          </p:nvSpPr>
          <p:spPr>
            <a:xfrm rot="5400000">
              <a:off x="4061645" y="1942084"/>
              <a:ext cx="284068" cy="256365"/>
            </a:xfrm>
            <a:prstGeom prst="triangl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30" name="二等辺三角形 129"/>
            <p:cNvSpPr/>
            <p:nvPr/>
          </p:nvSpPr>
          <p:spPr>
            <a:xfrm rot="5400000">
              <a:off x="4235210" y="1936573"/>
              <a:ext cx="284068" cy="256365"/>
            </a:xfrm>
            <a:prstGeom prst="triangl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31" name="円柱 130"/>
            <p:cNvSpPr/>
            <p:nvPr/>
          </p:nvSpPr>
          <p:spPr>
            <a:xfrm>
              <a:off x="5331387" y="1403561"/>
              <a:ext cx="1362321" cy="1004020"/>
            </a:xfrm>
            <a:prstGeom prst="can">
              <a:avLst>
                <a:gd name="adj" fmla="val 13116"/>
              </a:avLst>
            </a:prstGeom>
            <a:solidFill>
              <a:schemeClr val="bg1"/>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132" name="図 131"/>
            <p:cNvPicPr>
              <a:picLocks noChangeAspect="1"/>
            </p:cNvPicPr>
            <p:nvPr/>
          </p:nvPicPr>
          <p:blipFill>
            <a:blip r:embed="rId4"/>
            <a:stretch>
              <a:fillRect/>
            </a:stretch>
          </p:blipFill>
          <p:spPr>
            <a:xfrm>
              <a:off x="6001566" y="1598857"/>
              <a:ext cx="387350" cy="349250"/>
            </a:xfrm>
            <a:prstGeom prst="rect">
              <a:avLst/>
            </a:prstGeom>
          </p:spPr>
        </p:pic>
        <p:sp>
          <p:nvSpPr>
            <p:cNvPr id="133" name="正方形/長方形 132"/>
            <p:cNvSpPr/>
            <p:nvPr/>
          </p:nvSpPr>
          <p:spPr>
            <a:xfrm>
              <a:off x="5599887" y="1594218"/>
              <a:ext cx="395082" cy="353889"/>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134" name="図 133"/>
            <p:cNvPicPr>
              <a:picLocks noChangeAspect="1"/>
            </p:cNvPicPr>
            <p:nvPr/>
          </p:nvPicPr>
          <p:blipFill>
            <a:blip r:embed="rId7"/>
            <a:stretch>
              <a:fillRect/>
            </a:stretch>
          </p:blipFill>
          <p:spPr>
            <a:xfrm>
              <a:off x="5606484" y="1597928"/>
              <a:ext cx="383685" cy="345945"/>
            </a:xfrm>
            <a:prstGeom prst="rect">
              <a:avLst/>
            </a:prstGeom>
          </p:spPr>
        </p:pic>
        <p:pic>
          <p:nvPicPr>
            <p:cNvPr id="135" name="Picture 2" descr="\\psf\Host\Volumes\EP File Share\The Spur Group\C14675 - Cisco Security Refresh-Cisco Security Refresh\T4325\Artwork\macboog-retina-b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440" y="3490240"/>
              <a:ext cx="1934749" cy="1189871"/>
            </a:xfrm>
            <a:prstGeom prst="rect">
              <a:avLst/>
            </a:prstGeom>
            <a:noFill/>
            <a:extLst>
              <a:ext uri="{909E8E84-426E-40dd-AFC4-6F175D3DCCD1}">
                <a14:hiddenFill xmlns="" xmlns:a14="http://schemas.microsoft.com/office/drawing/2010/main">
                  <a:solidFill>
                    <a:srgbClr val="FFFFFF"/>
                  </a:solidFill>
                </a14:hiddenFill>
              </a:ext>
            </a:extLst>
          </p:spPr>
        </p:pic>
        <p:sp>
          <p:nvSpPr>
            <p:cNvPr id="136" name="正方形/長方形 135"/>
            <p:cNvSpPr/>
            <p:nvPr/>
          </p:nvSpPr>
          <p:spPr>
            <a:xfrm>
              <a:off x="5685199" y="3667172"/>
              <a:ext cx="791391" cy="709487"/>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37" name="左カーブ矢印 136"/>
            <p:cNvSpPr/>
            <p:nvPr/>
          </p:nvSpPr>
          <p:spPr>
            <a:xfrm>
              <a:off x="6705973" y="1731946"/>
              <a:ext cx="1116369" cy="2492667"/>
            </a:xfrm>
            <a:prstGeom prst="curvedLeftArrow">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38" name="二等辺三角形 137"/>
            <p:cNvSpPr/>
            <p:nvPr/>
          </p:nvSpPr>
          <p:spPr>
            <a:xfrm rot="5400000">
              <a:off x="3967892" y="3925459"/>
              <a:ext cx="284068" cy="256365"/>
            </a:xfrm>
            <a:prstGeom prst="triangl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39" name="二等辺三角形 138"/>
            <p:cNvSpPr/>
            <p:nvPr/>
          </p:nvSpPr>
          <p:spPr>
            <a:xfrm rot="5400000">
              <a:off x="4137224" y="3926738"/>
              <a:ext cx="284068" cy="256365"/>
            </a:xfrm>
            <a:prstGeom prst="triangl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40" name="二等辺三角形 139"/>
            <p:cNvSpPr/>
            <p:nvPr/>
          </p:nvSpPr>
          <p:spPr>
            <a:xfrm rot="5400000">
              <a:off x="4310789" y="3921227"/>
              <a:ext cx="284068" cy="256365"/>
            </a:xfrm>
            <a:prstGeom prst="triangl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141" name="図 140"/>
            <p:cNvPicPr>
              <a:picLocks noChangeAspect="1"/>
            </p:cNvPicPr>
            <p:nvPr/>
          </p:nvPicPr>
          <p:blipFill>
            <a:blip r:embed="rId8"/>
            <a:stretch>
              <a:fillRect/>
            </a:stretch>
          </p:blipFill>
          <p:spPr>
            <a:xfrm>
              <a:off x="5606484" y="1965695"/>
              <a:ext cx="388725" cy="350491"/>
            </a:xfrm>
            <a:prstGeom prst="rect">
              <a:avLst/>
            </a:prstGeom>
          </p:spPr>
        </p:pic>
        <p:pic>
          <p:nvPicPr>
            <p:cNvPr id="142" name="図 141"/>
            <p:cNvPicPr>
              <a:picLocks noChangeAspect="1"/>
            </p:cNvPicPr>
            <p:nvPr/>
          </p:nvPicPr>
          <p:blipFill>
            <a:blip r:embed="rId9"/>
            <a:stretch>
              <a:fillRect/>
            </a:stretch>
          </p:blipFill>
          <p:spPr>
            <a:xfrm>
              <a:off x="6003688" y="1958060"/>
              <a:ext cx="385228" cy="347337"/>
            </a:xfrm>
            <a:prstGeom prst="rect">
              <a:avLst/>
            </a:prstGeom>
          </p:spPr>
        </p:pic>
        <p:sp>
          <p:nvSpPr>
            <p:cNvPr id="143" name="1 つの角を切り取った四角形 142"/>
            <p:cNvSpPr/>
            <p:nvPr/>
          </p:nvSpPr>
          <p:spPr>
            <a:xfrm>
              <a:off x="7086594" y="929542"/>
              <a:ext cx="143933" cy="16086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44" name="テキスト ボックス 143"/>
            <p:cNvSpPr txBox="1"/>
            <p:nvPr/>
          </p:nvSpPr>
          <p:spPr>
            <a:xfrm>
              <a:off x="7298263" y="856087"/>
              <a:ext cx="1441420" cy="307777"/>
            </a:xfrm>
            <a:prstGeom prst="rect">
              <a:avLst/>
            </a:prstGeom>
            <a:noFill/>
          </p:spPr>
          <p:txBody>
            <a:bodyPr wrap="none" rtlCol="0">
              <a:spAutoFit/>
            </a:bodyPr>
            <a:lstStyle/>
            <a:p>
              <a:r>
                <a:rPr kumimoji="1" lang="ja-JP" altLang="en-US" sz="1400" dirty="0" smtClean="0"/>
                <a:t>未知のファイル</a:t>
              </a:r>
              <a:endParaRPr kumimoji="1" lang="ja-JP" altLang="en-US" sz="1400" dirty="0"/>
            </a:p>
          </p:txBody>
        </p:sp>
        <p:sp>
          <p:nvSpPr>
            <p:cNvPr id="145" name="1 つの角を切り取った四角形 144"/>
            <p:cNvSpPr/>
            <p:nvPr/>
          </p:nvSpPr>
          <p:spPr>
            <a:xfrm>
              <a:off x="7095061" y="1217161"/>
              <a:ext cx="143933" cy="160867"/>
            </a:xfrm>
            <a:prstGeom prst="snip1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46" name="テキスト ボックス 145"/>
            <p:cNvSpPr txBox="1"/>
            <p:nvPr/>
          </p:nvSpPr>
          <p:spPr>
            <a:xfrm>
              <a:off x="7292024" y="1138463"/>
              <a:ext cx="1666585" cy="353887"/>
            </a:xfrm>
            <a:prstGeom prst="rect">
              <a:avLst/>
            </a:prstGeom>
            <a:noFill/>
          </p:spPr>
          <p:txBody>
            <a:bodyPr wrap="none" rtlCol="0">
              <a:spAutoFit/>
            </a:bodyPr>
            <a:lstStyle/>
            <a:p>
              <a:r>
                <a:rPr kumimoji="1" lang="ja-JP" altLang="en-US" sz="1400" dirty="0" smtClean="0"/>
                <a:t>クリーン ファイル</a:t>
              </a:r>
              <a:endParaRPr kumimoji="1" lang="ja-JP" altLang="en-US" sz="1400" dirty="0"/>
            </a:p>
          </p:txBody>
        </p:sp>
        <p:sp>
          <p:nvSpPr>
            <p:cNvPr id="147" name="1 つの角を切り取った四角形 146"/>
            <p:cNvSpPr/>
            <p:nvPr/>
          </p:nvSpPr>
          <p:spPr>
            <a:xfrm>
              <a:off x="7095055" y="1479632"/>
              <a:ext cx="143933" cy="160867"/>
            </a:xfrm>
            <a:prstGeom prst="snip1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48" name="テキスト ボックス 147"/>
            <p:cNvSpPr txBox="1"/>
            <p:nvPr/>
          </p:nvSpPr>
          <p:spPr>
            <a:xfrm>
              <a:off x="7298263" y="1419350"/>
              <a:ext cx="1082348" cy="307777"/>
            </a:xfrm>
            <a:prstGeom prst="rect">
              <a:avLst/>
            </a:prstGeom>
            <a:noFill/>
          </p:spPr>
          <p:txBody>
            <a:bodyPr wrap="none" rtlCol="0">
              <a:spAutoFit/>
            </a:bodyPr>
            <a:lstStyle/>
            <a:p>
              <a:r>
                <a:rPr kumimoji="1" lang="ja-JP" altLang="en-US" sz="1400" dirty="0" smtClean="0"/>
                <a:t>マルウェア</a:t>
              </a:r>
              <a:endParaRPr kumimoji="1" lang="ja-JP" altLang="en-US" sz="1400" dirty="0"/>
            </a:p>
          </p:txBody>
        </p:sp>
        <p:sp>
          <p:nvSpPr>
            <p:cNvPr id="149" name="テキスト ボックス 148"/>
            <p:cNvSpPr txBox="1"/>
            <p:nvPr/>
          </p:nvSpPr>
          <p:spPr>
            <a:xfrm>
              <a:off x="6536116" y="1147198"/>
              <a:ext cx="595035" cy="584776"/>
            </a:xfrm>
            <a:prstGeom prst="rect">
              <a:avLst/>
            </a:prstGeom>
            <a:noFill/>
          </p:spPr>
          <p:txBody>
            <a:bodyPr wrap="none" rtlCol="0">
              <a:spAutoFit/>
            </a:bodyPr>
            <a:lstStyle/>
            <a:p>
              <a:r>
                <a:rPr kumimoji="1" lang="ja-JP" altLang="en-US" sz="3200" dirty="0" smtClean="0">
                  <a:solidFill>
                    <a:srgbClr val="FF0000"/>
                  </a:solidFill>
                </a:rPr>
                <a:t>！</a:t>
              </a:r>
              <a:endParaRPr kumimoji="1" lang="ja-JP" altLang="en-US" sz="3200" dirty="0">
                <a:solidFill>
                  <a:srgbClr val="FF0000"/>
                </a:solidFill>
              </a:endParaRPr>
            </a:p>
          </p:txBody>
        </p:sp>
        <p:sp>
          <p:nvSpPr>
            <p:cNvPr id="150" name="テキスト ボックス 149"/>
            <p:cNvSpPr txBox="1"/>
            <p:nvPr/>
          </p:nvSpPr>
          <p:spPr>
            <a:xfrm>
              <a:off x="8419056" y="2533142"/>
              <a:ext cx="646331" cy="369332"/>
            </a:xfrm>
            <a:prstGeom prst="rect">
              <a:avLst/>
            </a:prstGeom>
            <a:noFill/>
          </p:spPr>
          <p:txBody>
            <a:bodyPr wrap="none" rtlCol="0">
              <a:spAutoFit/>
            </a:bodyPr>
            <a:lstStyle/>
            <a:p>
              <a:r>
                <a:rPr kumimoji="1" lang="ja-JP" altLang="en-US" dirty="0" smtClean="0"/>
                <a:t>時間</a:t>
              </a:r>
              <a:endParaRPr kumimoji="1" lang="ja-JP" altLang="en-US" dirty="0"/>
            </a:p>
          </p:txBody>
        </p:sp>
        <p:sp>
          <p:nvSpPr>
            <p:cNvPr id="151" name="正方形/長方形 150"/>
            <p:cNvSpPr/>
            <p:nvPr/>
          </p:nvSpPr>
          <p:spPr>
            <a:xfrm>
              <a:off x="1108577" y="2533142"/>
              <a:ext cx="6384417" cy="905266"/>
            </a:xfrm>
            <a:prstGeom prst="rect">
              <a:avLst/>
            </a:prstGeom>
            <a:solidFill>
              <a:schemeClr val="bg1"/>
            </a:solidFill>
            <a:ln>
              <a:solidFill>
                <a:srgbClr val="272A48"/>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52" name="1 つの角を切り取った四角形 151"/>
            <p:cNvSpPr/>
            <p:nvPr/>
          </p:nvSpPr>
          <p:spPr>
            <a:xfrm>
              <a:off x="1962586" y="2717808"/>
              <a:ext cx="226734" cy="276515"/>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53" name="テキスト ボックス 152"/>
            <p:cNvSpPr txBox="1"/>
            <p:nvPr/>
          </p:nvSpPr>
          <p:spPr>
            <a:xfrm>
              <a:off x="1270584" y="3049608"/>
              <a:ext cx="6307080" cy="307777"/>
            </a:xfrm>
            <a:prstGeom prst="rect">
              <a:avLst/>
            </a:prstGeom>
            <a:noFill/>
          </p:spPr>
          <p:txBody>
            <a:bodyPr wrap="square" rtlCol="0">
              <a:spAutoFit/>
            </a:bodyPr>
            <a:lstStyle/>
            <a:p>
              <a:r>
                <a:rPr kumimoji="1" lang="ja-JP" altLang="en-US" sz="1400" dirty="0" smtClean="0"/>
                <a:t>今日は未知のファイル　　でも　　数日後</a:t>
              </a:r>
              <a:r>
                <a:rPr kumimoji="1" lang="en-US" altLang="ja-JP" sz="1400" dirty="0" smtClean="0"/>
                <a:t>/</a:t>
              </a:r>
              <a:r>
                <a:rPr kumimoji="1" lang="ja-JP" altLang="en-US" sz="1400" dirty="0" smtClean="0"/>
                <a:t>数時間にマルウェアと分かる</a:t>
              </a:r>
              <a:endParaRPr kumimoji="1" lang="ja-JP" altLang="en-US" sz="1400" dirty="0"/>
            </a:p>
          </p:txBody>
        </p:sp>
        <p:sp>
          <p:nvSpPr>
            <p:cNvPr id="154" name="1 つの角を切り取った四角形 153"/>
            <p:cNvSpPr/>
            <p:nvPr/>
          </p:nvSpPr>
          <p:spPr>
            <a:xfrm>
              <a:off x="5776948" y="2717808"/>
              <a:ext cx="226734" cy="276515"/>
            </a:xfrm>
            <a:prstGeom prst="snip1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cxnSp>
          <p:nvCxnSpPr>
            <p:cNvPr id="155" name="直線矢印コネクタ 154"/>
            <p:cNvCxnSpPr>
              <a:stCxn id="152" idx="0"/>
              <a:endCxn id="154" idx="2"/>
            </p:cNvCxnSpPr>
            <p:nvPr/>
          </p:nvCxnSpPr>
          <p:spPr>
            <a:xfrm>
              <a:off x="2189320" y="2856066"/>
              <a:ext cx="3587628" cy="0"/>
            </a:xfrm>
            <a:prstGeom prst="straightConnector1">
              <a:avLst/>
            </a:prstGeom>
            <a:ln>
              <a:gradFill flip="none" rotWithShape="1">
                <a:gsLst>
                  <a:gs pos="0">
                    <a:schemeClr val="accent4">
                      <a:lumMod val="75000"/>
                    </a:schemeClr>
                  </a:gs>
                  <a:gs pos="100000">
                    <a:srgbClr val="FF0000"/>
                  </a:gs>
                </a:gsLst>
                <a:lin ang="0" scaled="1"/>
                <a:tileRect/>
              </a:gradFill>
              <a:prstDash val="sysDash"/>
              <a:tailEnd type="arrow"/>
            </a:ln>
          </p:spPr>
          <p:style>
            <a:lnRef idx="2">
              <a:schemeClr val="accent1"/>
            </a:lnRef>
            <a:fillRef idx="0">
              <a:schemeClr val="accent1"/>
            </a:fillRef>
            <a:effectRef idx="1">
              <a:schemeClr val="accent1"/>
            </a:effectRef>
            <a:fontRef idx="minor">
              <a:schemeClr val="tx1"/>
            </a:fontRef>
          </p:style>
        </p:cxnSp>
        <p:sp>
          <p:nvSpPr>
            <p:cNvPr id="156" name="テキスト ボックス 155"/>
            <p:cNvSpPr txBox="1"/>
            <p:nvPr/>
          </p:nvSpPr>
          <p:spPr>
            <a:xfrm>
              <a:off x="7439338" y="3602098"/>
              <a:ext cx="2339102" cy="954107"/>
            </a:xfrm>
            <a:prstGeom prst="rect">
              <a:avLst/>
            </a:prstGeom>
            <a:noFill/>
          </p:spPr>
          <p:txBody>
            <a:bodyPr wrap="none" rtlCol="0">
              <a:spAutoFit/>
            </a:bodyPr>
            <a:lstStyle/>
            <a:p>
              <a:r>
                <a:rPr kumimoji="1" lang="ja-JP" altLang="en-US" sz="1400" dirty="0" smtClean="0"/>
                <a:t>過去に見つけられなくても</a:t>
              </a:r>
              <a:endParaRPr kumimoji="1" lang="en-US" altLang="ja-JP" sz="1400" dirty="0" smtClean="0"/>
            </a:p>
            <a:p>
              <a:r>
                <a:rPr kumimoji="1" lang="ja-JP" altLang="en-US" sz="1400" dirty="0" smtClean="0"/>
                <a:t>後になってマルウェアが</a:t>
              </a:r>
              <a:endParaRPr kumimoji="1" lang="en-US" altLang="ja-JP" sz="1400" dirty="0" smtClean="0"/>
            </a:p>
            <a:p>
              <a:r>
                <a:rPr kumimoji="1" lang="ja-JP" altLang="en-US" sz="1400" dirty="0" smtClean="0"/>
                <a:t>見つかった場合に</a:t>
              </a:r>
              <a:endParaRPr kumimoji="1" lang="en-US" altLang="ja-JP" sz="1400" dirty="0" smtClean="0"/>
            </a:p>
            <a:p>
              <a:r>
                <a:rPr kumimoji="1" lang="ja-JP" altLang="en-US" sz="1400" dirty="0" smtClean="0"/>
                <a:t>通知してくれる</a:t>
              </a:r>
              <a:endParaRPr kumimoji="1" lang="ja-JP" altLang="en-US" sz="1400" dirty="0"/>
            </a:p>
          </p:txBody>
        </p:sp>
        <p:sp>
          <p:nvSpPr>
            <p:cNvPr id="157" name="下矢印吹き出し 156"/>
            <p:cNvSpPr/>
            <p:nvPr/>
          </p:nvSpPr>
          <p:spPr>
            <a:xfrm>
              <a:off x="2641601" y="851240"/>
              <a:ext cx="3031874" cy="710957"/>
            </a:xfrm>
            <a:prstGeom prst="downArrowCallout">
              <a:avLst/>
            </a:prstGeom>
            <a:solidFill>
              <a:schemeClr val="tx2">
                <a:lumMod val="60000"/>
                <a:lumOff val="4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毎日</a:t>
              </a:r>
              <a:r>
                <a:rPr kumimoji="1" lang="en-US" altLang="ja-JP" sz="1400" dirty="0" smtClean="0"/>
                <a:t>100</a:t>
              </a:r>
              <a:r>
                <a:rPr kumimoji="1" lang="ja-JP" altLang="en-US" sz="1400" dirty="0" smtClean="0"/>
                <a:t>万＋の検体を解析</a:t>
              </a:r>
            </a:p>
          </p:txBody>
        </p:sp>
        <p:sp>
          <p:nvSpPr>
            <p:cNvPr id="158" name="正方形/長方形 157"/>
            <p:cNvSpPr/>
            <p:nvPr/>
          </p:nvSpPr>
          <p:spPr>
            <a:xfrm>
              <a:off x="3869438" y="1498944"/>
              <a:ext cx="569462" cy="369332"/>
            </a:xfrm>
            <a:prstGeom prst="rect">
              <a:avLst/>
            </a:prstGeom>
          </p:spPr>
          <p:txBody>
            <a:bodyPr wrap="none">
              <a:spAutoFit/>
            </a:bodyPr>
            <a:lstStyle/>
            <a:p>
              <a:pPr algn="ctr"/>
              <a:r>
                <a:rPr kumimoji="1" lang="en-US" altLang="ja-JP" dirty="0" smtClean="0">
                  <a:solidFill>
                    <a:schemeClr val="bg1"/>
                  </a:solidFill>
                </a:rPr>
                <a:t>CSI</a:t>
              </a:r>
              <a:endParaRPr kumimoji="1" lang="ja-JP" altLang="en-US" dirty="0">
                <a:solidFill>
                  <a:schemeClr val="bg1"/>
                </a:solidFill>
              </a:endParaRPr>
            </a:p>
          </p:txBody>
        </p:sp>
      </p:grpSp>
    </p:spTree>
    <p:extLst>
      <p:ext uri="{BB962C8B-B14F-4D97-AF65-F5344CB8AC3E}">
        <p14:creationId xmlns:p14="http://schemas.microsoft.com/office/powerpoint/2010/main" val="695340476"/>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3C97B04-8943-4D37-A9F7-A1B79498A4AF}" vid="{6EC8E0B0-115B-4289-87D9-A64260FE861D}"/>
    </a:ext>
  </a:extLst>
</a:theme>
</file>

<file path=ppt/theme/theme2.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16x9_2016_Template</Template>
  <TotalTime>5891</TotalTime>
  <Words>3149</Words>
  <Application>Microsoft Office PowerPoint</Application>
  <PresentationFormat>画面に合わせる (16:9)</PresentationFormat>
  <Paragraphs>692</Paragraphs>
  <Slides>60</Slides>
  <Notes>13</Notes>
  <HiddenSlides>2</HiddenSlides>
  <MMClips>0</MMClips>
  <ScaleCrop>false</ScaleCrop>
  <HeadingPairs>
    <vt:vector size="6" baseType="variant">
      <vt:variant>
        <vt:lpstr>使用されているフォント</vt:lpstr>
      </vt:variant>
      <vt:variant>
        <vt:i4>15</vt:i4>
      </vt:variant>
      <vt:variant>
        <vt:lpstr>テーマ</vt:lpstr>
      </vt:variant>
      <vt:variant>
        <vt:i4>3</vt:i4>
      </vt:variant>
      <vt:variant>
        <vt:lpstr>スライド タイトル</vt:lpstr>
      </vt:variant>
      <vt:variant>
        <vt:i4>60</vt:i4>
      </vt:variant>
    </vt:vector>
  </HeadingPairs>
  <TitlesOfParts>
    <vt:vector size="78" baseType="lpstr">
      <vt:lpstr>CiscoSansTT Light</vt:lpstr>
      <vt:lpstr>inherit</vt:lpstr>
      <vt:lpstr>ＭＳ Ｐゴシック</vt:lpstr>
      <vt:lpstr>MS Mincho</vt:lpstr>
      <vt:lpstr>ヒラギノ角ゴ ProN</vt:lpstr>
      <vt:lpstr>メイリオ</vt:lpstr>
      <vt:lpstr>游ゴシック</vt:lpstr>
      <vt:lpstr>游ゴシック Light</vt:lpstr>
      <vt:lpstr>Arial</vt:lpstr>
      <vt:lpstr>Calibri</vt:lpstr>
      <vt:lpstr>CiscoSans</vt:lpstr>
      <vt:lpstr>CiscoSans ExtraLight</vt:lpstr>
      <vt:lpstr>CiscoSans Thin</vt:lpstr>
      <vt:lpstr>Lucida Console</vt:lpstr>
      <vt:lpstr>Wingdings</vt:lpstr>
      <vt:lpstr>Blue theme 2016 16x9</vt:lpstr>
      <vt:lpstr>1_デザインの設定</vt:lpstr>
      <vt:lpstr>デザインの設定</vt:lpstr>
      <vt:lpstr>PowerPoint プレゼンテーション</vt:lpstr>
      <vt:lpstr>目次</vt:lpstr>
      <vt:lpstr>Cisco AMP：こんなお客様にご提案ください</vt:lpstr>
      <vt:lpstr> 製品紹介</vt:lpstr>
      <vt:lpstr>Cisco AMP for Endpoint Advanced Malware Protection</vt:lpstr>
      <vt:lpstr>なぜCisco AMPが必要なの？</vt:lpstr>
      <vt:lpstr>既存のウイルス対策製品との違い</vt:lpstr>
      <vt:lpstr>差別化機能紹介 感染原因・範囲の特定(トラジェクトリ)</vt:lpstr>
      <vt:lpstr>差別化機能紹介 過去にさかのぼった調査（クラウド リコール）</vt:lpstr>
      <vt:lpstr>差別化機能紹介 日本データセンターと日本語GUI対応</vt:lpstr>
      <vt:lpstr>販売ガイド</vt:lpstr>
      <vt:lpstr>Cisco AMP： 最短の検出時間を誇り、セキュリティ効果で他の製品をリード</vt:lpstr>
      <vt:lpstr>配置イメージ(AMP for Endpoint)</vt:lpstr>
      <vt:lpstr>配置イメージ(AMP for Networks)</vt:lpstr>
      <vt:lpstr>オーダー方法、ライセンス</vt:lpstr>
      <vt:lpstr>型番サンプル(AMP for Endpoints)</vt:lpstr>
      <vt:lpstr>セールス コンテンツ紹介</vt:lpstr>
      <vt:lpstr>ランサムウェア防御 CVD</vt:lpstr>
      <vt:lpstr>パートナー様向け セキュリティ POV ライセンス及び Lab ライセンス提供サービス</vt:lpstr>
      <vt:lpstr>Partner Helpline Japan （PHJ）のケースオープン  AMP for Endpoints ライセンス申請方法</vt:lpstr>
      <vt:lpstr>用語集</vt:lpstr>
      <vt:lpstr>セールス コンテンツ紹介(英語)</vt:lpstr>
      <vt:lpstr>Cisco の優位性　/ 競合比較</vt:lpstr>
      <vt:lpstr>その他詳細な製品紹介資料</vt:lpstr>
      <vt:lpstr>次世代マルウェア対策ソリューション “Cisco AMP” </vt:lpstr>
      <vt:lpstr>様々なCisco製品に組み込まれている AMPソリューション</vt:lpstr>
      <vt:lpstr>Cisco AMPポートフォリオ</vt:lpstr>
      <vt:lpstr>Cisco AMP Threat Grid  AMP ソリューションに動的マルウェア分析と脅威インテリジェンスをフィード</vt:lpstr>
      <vt:lpstr>Cisco AMP Threat Grid</vt:lpstr>
      <vt:lpstr>サンドボックス + セキュリティ インテリジェンス</vt:lpstr>
      <vt:lpstr>オンプレミス向け AMP Private Cloud</vt:lpstr>
      <vt:lpstr>AMP オンプレミス向け と クラウド向け比較</vt:lpstr>
      <vt:lpstr>AMP Private Cloud：Cloud Proxy Modeの構成</vt:lpstr>
      <vt:lpstr>AMP Private Cloud： Air Gap Modeの構成</vt:lpstr>
      <vt:lpstr>AMP アーキテクチャ</vt:lpstr>
      <vt:lpstr>AMP for Endpoint 基本動作</vt:lpstr>
      <vt:lpstr>マルウェア感染原因・範囲の特定</vt:lpstr>
      <vt:lpstr>マルウェアや ふさわしくないファイルを全PCから隔離</vt:lpstr>
      <vt:lpstr>世界最大規模の脅威情報データベース 脅威情報を集約したセキュリティ インテリジェンスの上に構築  </vt:lpstr>
      <vt:lpstr>Cisco AMP: EPPとEDRを兼ね備えたマルウェア対策製品</vt:lpstr>
      <vt:lpstr>エンドポイント プロテクション プラットフォーム(EPP)</vt:lpstr>
      <vt:lpstr>ハッシュ エンジン</vt:lpstr>
      <vt:lpstr>オフライン エンジン</vt:lpstr>
      <vt:lpstr>ETHOS</vt:lpstr>
      <vt:lpstr>SPERO</vt:lpstr>
      <vt:lpstr>DFC – Device Flow Correlation</vt:lpstr>
      <vt:lpstr>サンドボックス</vt:lpstr>
      <vt:lpstr>普及度（Prevalence）</vt:lpstr>
      <vt:lpstr>エンドポイント ディテクション アンド レスポンス</vt:lpstr>
      <vt:lpstr>クラウド リコール</vt:lpstr>
      <vt:lpstr>デバイス トラジェクトリ</vt:lpstr>
      <vt:lpstr>ファイル トラジェクトリ</vt:lpstr>
      <vt:lpstr>コマンドライン キャプチャ</vt:lpstr>
      <vt:lpstr>エンドポイント IoC</vt:lpstr>
      <vt:lpstr>クラウド IoC</vt:lpstr>
      <vt:lpstr>柔軟な検索</vt:lpstr>
      <vt:lpstr>カスタム シグニチャ</vt:lpstr>
      <vt:lpstr>アプリケーション ブロック</vt:lpstr>
      <vt:lpstr>CTA連携 (AMPユーザは無償)</vt:lpstr>
      <vt:lpstr>PowerPoint プレゼンテーション</vt:lpstr>
    </vt:vector>
  </TitlesOfParts>
  <Company>Cisco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Tomomi Maehara (tmaehara)</dc:creator>
  <cp:lastModifiedBy>Sachiko Wakuta -T (swakuta - Adecco at Cisco)</cp:lastModifiedBy>
  <cp:revision>66</cp:revision>
  <cp:lastPrinted>2017-04-24T03:11:41Z</cp:lastPrinted>
  <dcterms:created xsi:type="dcterms:W3CDTF">2016-12-14T08:39:04Z</dcterms:created>
  <dcterms:modified xsi:type="dcterms:W3CDTF">2017-04-25T02:37:23Z</dcterms:modified>
</cp:coreProperties>
</file>