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0"/>
  </p:notesMasterIdLst>
  <p:handoutMasterIdLst>
    <p:handoutMasterId r:id="rId31"/>
  </p:handoutMasterIdLst>
  <p:sldIdLst>
    <p:sldId id="256"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3" r:id="rId23"/>
    <p:sldId id="304" r:id="rId24"/>
    <p:sldId id="305" r:id="rId25"/>
    <p:sldId id="306" r:id="rId26"/>
    <p:sldId id="307" r:id="rId27"/>
    <p:sldId id="308" r:id="rId28"/>
    <p:sldId id="279" r:id="rId29"/>
  </p:sldIdLst>
  <p:sldSz cx="9144000" cy="5143500" type="screen16x9"/>
  <p:notesSz cx="6805613" cy="99441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B"/>
    <a:srgbClr val="58595B"/>
    <a:srgbClr val="004BAF"/>
    <a:srgbClr val="E8EBF1"/>
    <a:srgbClr val="4D4D4D"/>
    <a:srgbClr val="AB0810"/>
    <a:srgbClr val="FDBE24"/>
    <a:srgbClr val="FA661C"/>
    <a:srgbClr val="90BDDB"/>
    <a:srgbClr val="335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88" autoAdjust="0"/>
    <p:restoredTop sz="89236" autoAdjust="0"/>
  </p:normalViewPr>
  <p:slideViewPr>
    <p:cSldViewPr snapToGrid="0" snapToObjects="1">
      <p:cViewPr varScale="1">
        <p:scale>
          <a:sx n="48" d="100"/>
          <a:sy n="48" d="100"/>
        </p:scale>
        <p:origin x="969" y="27"/>
      </p:cViewPr>
      <p:guideLst>
        <p:guide orient="horz" pos="1620"/>
        <p:guide pos="3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858E61C0-B6F7-4C9C-863F-D118B03799EB}" type="datetimeFigureOut">
              <a:rPr lang="en-US"/>
              <a:pPr>
                <a:defRPr/>
              </a:pPr>
              <a:t>5/22/2017</a:t>
            </a:fld>
            <a:endParaRPr lang="en-US"/>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FF3F7B5-9A0B-40F3-A257-932ED5C8BDE7}" type="slidenum">
              <a:rPr lang="en-US"/>
              <a:pPr>
                <a:defRPr/>
              </a:pPr>
              <a:t>‹#›</a:t>
            </a:fld>
            <a:endParaRPr lang="en-US"/>
          </a:p>
        </p:txBody>
      </p:sp>
    </p:spTree>
    <p:extLst>
      <p:ext uri="{BB962C8B-B14F-4D97-AF65-F5344CB8AC3E}">
        <p14:creationId xmlns:p14="http://schemas.microsoft.com/office/powerpoint/2010/main" val="251463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E6EE8EE-BAD1-491A-8874-8394E5CA366F}" type="datetimeFigureOut">
              <a:rPr lang="en-US"/>
              <a:pPr>
                <a:defRPr/>
              </a:pPr>
              <a:t>5/22/2017</a:t>
            </a:fld>
            <a:endParaRPr lang="en-US"/>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F6C1005-B323-4A04-B0D1-DB577C3C2ECA}" type="slidenum">
              <a:rPr lang="en-US"/>
              <a:pPr>
                <a:defRPr/>
              </a:pPr>
              <a:t>‹#›</a:t>
            </a:fld>
            <a:endParaRPr lang="en-US"/>
          </a:p>
        </p:txBody>
      </p:sp>
    </p:spTree>
    <p:extLst>
      <p:ext uri="{BB962C8B-B14F-4D97-AF65-F5344CB8AC3E}">
        <p14:creationId xmlns:p14="http://schemas.microsoft.com/office/powerpoint/2010/main" val="35488941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1</a:t>
            </a:fld>
            <a:endParaRPr lang="en-US"/>
          </a:p>
        </p:txBody>
      </p:sp>
    </p:spTree>
    <p:extLst>
      <p:ext uri="{BB962C8B-B14F-4D97-AF65-F5344CB8AC3E}">
        <p14:creationId xmlns:p14="http://schemas.microsoft.com/office/powerpoint/2010/main" val="116892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51EAE7-C508-074D-993D-609B77F9E3A4}" type="slidenum">
              <a:rPr lang="en-US" smtClean="0"/>
              <a:t>6</a:t>
            </a:fld>
            <a:endParaRPr lang="en-US"/>
          </a:p>
        </p:txBody>
      </p:sp>
    </p:spTree>
    <p:extLst>
      <p:ext uri="{BB962C8B-B14F-4D97-AF65-F5344CB8AC3E}">
        <p14:creationId xmlns:p14="http://schemas.microsoft.com/office/powerpoint/2010/main" val="82744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FF7ED1-637B-E844-A37C-494DD703797E}" type="slidenum">
              <a:rPr lang="en-US" smtClean="0"/>
              <a:t>8</a:t>
            </a:fld>
            <a:endParaRPr lang="en-US"/>
          </a:p>
        </p:txBody>
      </p:sp>
    </p:spTree>
    <p:extLst>
      <p:ext uri="{BB962C8B-B14F-4D97-AF65-F5344CB8AC3E}">
        <p14:creationId xmlns:p14="http://schemas.microsoft.com/office/powerpoint/2010/main" val="554469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3067" y="4717415"/>
            <a:ext cx="5435600" cy="4469130"/>
          </a:xfrm>
        </p:spPr>
        <p:txBody>
          <a:bodyPr/>
          <a:lstStyle/>
          <a:p>
            <a:pPr>
              <a:lnSpc>
                <a:spcPts val="850"/>
              </a:lnSpc>
              <a:spcBef>
                <a:spcPts val="0"/>
              </a:spcBef>
              <a:spcAft>
                <a:spcPts val="0"/>
              </a:spcAft>
            </a:pPr>
            <a:endParaRPr lang="en-US" sz="800" dirty="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11</a:t>
            </a:fld>
            <a:endParaRPr lang="en-US"/>
          </a:p>
        </p:txBody>
      </p:sp>
    </p:spTree>
    <p:extLst>
      <p:ext uri="{BB962C8B-B14F-4D97-AF65-F5344CB8AC3E}">
        <p14:creationId xmlns:p14="http://schemas.microsoft.com/office/powerpoint/2010/main" val="952612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429463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3F6C1005-B323-4A04-B0D1-DB577C3C2ECA}" type="slidenum">
              <a:rPr lang="en-US" smtClean="0">
                <a:latin typeface="Arial"/>
                <a:ea typeface="ＭＳ Ｐゴシック"/>
              </a:rPr>
              <a:pPr>
                <a:defRPr/>
              </a:pPr>
              <a:t>18</a:t>
            </a:fld>
            <a:endParaRPr lang="ja-JP" dirty="0">
              <a:latin typeface="Arial"/>
              <a:ea typeface="ＭＳ Ｐゴシック"/>
            </a:endParaRPr>
          </a:p>
        </p:txBody>
      </p:sp>
      <p:sp>
        <p:nvSpPr>
          <p:cNvPr id="5" name="Notes Placeholder 2"/>
          <p:cNvSpPr>
            <a:spLocks noGrp="1"/>
          </p:cNvSpPr>
          <p:nvPr>
            <p:ph type="body" idx="3"/>
          </p:nvPr>
        </p:nvSpPr>
        <p:spPr>
          <a:xfrm>
            <a:off x="685800" y="4343400"/>
            <a:ext cx="5486400" cy="4114800"/>
          </a:xfrm>
        </p:spPr>
        <p:txBody>
          <a:bodyPr>
            <a:normAutofit/>
          </a:bodyPr>
          <a:lstStyle/>
          <a:p>
            <a:pPr lvl="0"/>
            <a:r>
              <a:rPr lang="en-US" sz="1000" dirty="0" smtClean="0"/>
              <a:t>The Cisco Spark Flex Plan is the first Collaboration offer to include cloud and premises deployment models in one subscription-based offer. Orderable now. We believe this is the easiest way for customers to consume our collaboration experiences, and expand their existing on-premises deployments to take advantage of the flexibility offered by cloud based WebEx and Cisco Spark services.</a:t>
            </a:r>
          </a:p>
          <a:p>
            <a:endParaRPr lang="en-GB" sz="1000" dirty="0" smtClean="0"/>
          </a:p>
          <a:p>
            <a:r>
              <a:rPr lang="en-GB" sz="1000" dirty="0" smtClean="0"/>
              <a:t>The first offer is employee count – covering all knowledge workers in an organization. In Jan 2017 we are announcing the Shared Meetings subscription, which enables customers to get started with video meetings by purchasing on a usage basis.</a:t>
            </a:r>
          </a:p>
          <a:p>
            <a:endParaRPr lang="en-GB" dirty="0" smtClean="0">
              <a:solidFill>
                <a:srgbClr val="555558"/>
              </a:solidFill>
              <a:latin typeface="Arial"/>
            </a:endParaRPr>
          </a:p>
          <a:p>
            <a:r>
              <a:rPr lang="en-GB" dirty="0" smtClean="0">
                <a:solidFill>
                  <a:srgbClr val="555558"/>
                </a:solidFill>
                <a:latin typeface="Arial"/>
              </a:rPr>
              <a:t>As well as enabling customers to purchase meeting services via a subscription, we are also enabling them to buy our devices – video endpoints and the Spark Board more easily.</a:t>
            </a:r>
          </a:p>
          <a:p>
            <a:endParaRPr lang="en-GB" dirty="0" smtClean="0">
              <a:solidFill>
                <a:srgbClr val="555558"/>
              </a:solidFill>
              <a:latin typeface="Arial"/>
            </a:endParaRPr>
          </a:p>
          <a:p>
            <a:r>
              <a:rPr lang="en-GB" dirty="0" smtClean="0">
                <a:solidFill>
                  <a:srgbClr val="555558"/>
                </a:solidFill>
                <a:latin typeface="Arial"/>
              </a:rPr>
              <a:t>We are reducing the up-front cost involved in purchasing a device, and then offering a monthly subscription that includes, software, registration to Cisco Spark, and technical support and upgrades.</a:t>
            </a:r>
          </a:p>
          <a:p>
            <a:endParaRPr lang="en-GB" dirty="0" smtClean="0">
              <a:solidFill>
                <a:srgbClr val="555558"/>
              </a:solidFill>
              <a:latin typeface="Arial"/>
            </a:endParaRPr>
          </a:p>
          <a:p>
            <a:r>
              <a:rPr lang="en-GB" dirty="0" smtClean="0">
                <a:solidFill>
                  <a:srgbClr val="555558"/>
                </a:solidFill>
                <a:latin typeface="Arial"/>
              </a:rPr>
              <a:t>We have introduced this purchasing model for the Spark Board and the MX room systems and will be rolling it out to more of our endpoint portfolio.</a:t>
            </a:r>
          </a:p>
        </p:txBody>
      </p:sp>
    </p:spTree>
    <p:extLst>
      <p:ext uri="{BB962C8B-B14F-4D97-AF65-F5344CB8AC3E}">
        <p14:creationId xmlns:p14="http://schemas.microsoft.com/office/powerpoint/2010/main" val="356395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ja-JP" altLang="en-US" dirty="0">
              <a:latin typeface="Arial"/>
              <a:ea typeface="ＭＳ Ｐゴシック"/>
            </a:endParaRPr>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latin typeface="Arial"/>
                <a:ea typeface="ＭＳ Ｐゴシック"/>
              </a:rPr>
              <a:pPr>
                <a:defRPr/>
              </a:pPr>
              <a:t>19</a:t>
            </a:fld>
            <a:endParaRPr lang="ja-JP" dirty="0">
              <a:latin typeface="Arial"/>
              <a:ea typeface="ＭＳ Ｐゴシック"/>
            </a:endParaRPr>
          </a:p>
        </p:txBody>
      </p:sp>
    </p:spTree>
    <p:extLst>
      <p:ext uri="{BB962C8B-B14F-4D97-AF65-F5344CB8AC3E}">
        <p14:creationId xmlns:p14="http://schemas.microsoft.com/office/powerpoint/2010/main" val="429256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323012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7999"/>
              </a:lnSpc>
            </a:pPr>
            <a:r>
              <a:rPr lang="en-US" dirty="0" smtClean="0"/>
              <a:t>Introducing</a:t>
            </a:r>
            <a:r>
              <a:rPr lang="en-US" baseline="0" dirty="0" smtClean="0"/>
              <a:t> the Cisco Spark Board …. A </a:t>
            </a:r>
            <a:r>
              <a:rPr lang="en-US" dirty="0" smtClean="0"/>
              <a:t>tablet-on-the-wall </a:t>
            </a:r>
            <a:r>
              <a:rPr lang="en-US" dirty="0"/>
              <a:t>designed for teamwork</a:t>
            </a:r>
            <a:endParaRPr lang="en-US" b="1" dirty="0"/>
          </a:p>
          <a:p>
            <a:pPr>
              <a:lnSpc>
                <a:spcPct val="117999"/>
              </a:lnSpc>
            </a:pPr>
            <a:endParaRPr lang="en-US" b="1" dirty="0"/>
          </a:p>
          <a:p>
            <a:pPr>
              <a:lnSpc>
                <a:spcPct val="117999"/>
              </a:lnSpc>
            </a:pPr>
            <a:r>
              <a:rPr lang="en-US" dirty="0" smtClean="0"/>
              <a:t>Cisco Spark </a:t>
            </a:r>
            <a:r>
              <a:rPr lang="en-US" dirty="0"/>
              <a:t>Board </a:t>
            </a:r>
            <a:r>
              <a:rPr lang="en-US" dirty="0" smtClean="0"/>
              <a:t>is built </a:t>
            </a:r>
            <a:r>
              <a:rPr lang="en-US" dirty="0"/>
              <a:t>for a shared experience with your teams. Its cloud-based software merges tools for both communicating and creating in a team environment. Running on </a:t>
            </a:r>
            <a:r>
              <a:rPr lang="en-US" dirty="0" smtClean="0"/>
              <a:t>Cisco Spark</a:t>
            </a:r>
            <a:r>
              <a:rPr lang="en-US" dirty="0"/>
              <a:t>, it automatically saves audio, video and chat history alongside shared files and whiteboard </a:t>
            </a:r>
            <a:r>
              <a:rPr lang="en-US" dirty="0" smtClean="0"/>
              <a:t>drawings accessible </a:t>
            </a:r>
            <a:r>
              <a:rPr lang="en-US" dirty="0"/>
              <a:t>on any device.</a:t>
            </a:r>
          </a:p>
          <a:p>
            <a:pPr>
              <a:lnSpc>
                <a:spcPct val="117999"/>
              </a:lnSpc>
            </a:pPr>
            <a:endParaRPr lang="en-US" dirty="0"/>
          </a:p>
          <a:p>
            <a:pPr>
              <a:lnSpc>
                <a:spcPct val="117999"/>
              </a:lnSpc>
            </a:pPr>
            <a:r>
              <a:rPr lang="en-US" dirty="0" smtClean="0"/>
              <a:t>Uncompromised</a:t>
            </a:r>
            <a:r>
              <a:rPr lang="en-US" baseline="0" dirty="0" smtClean="0"/>
              <a:t> collaboration experienc</a:t>
            </a:r>
            <a:r>
              <a:rPr lang="en-US" dirty="0" smtClean="0"/>
              <a:t>e is now available to users </a:t>
            </a:r>
            <a:r>
              <a:rPr lang="en-US" dirty="0"/>
              <a:t>wherever they are.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It’s a wireless presentation screen</a:t>
            </a:r>
          </a:p>
          <a:p>
            <a:pPr lvl="0"/>
            <a:r>
              <a:rPr lang="en-US" sz="1200" kern="1200" dirty="0">
                <a:solidFill>
                  <a:schemeClr val="tx1"/>
                </a:solidFill>
                <a:effectLst/>
                <a:latin typeface="+mn-lt"/>
                <a:ea typeface="+mn-ea"/>
                <a:cs typeface="+mn-cs"/>
              </a:rPr>
              <a:t>It’s a digital whiteboard</a:t>
            </a:r>
          </a:p>
          <a:p>
            <a:pPr lvl="0"/>
            <a:r>
              <a:rPr lang="en-US" sz="1200" kern="1200" dirty="0">
                <a:solidFill>
                  <a:schemeClr val="tx1"/>
                </a:solidFill>
                <a:effectLst/>
                <a:latin typeface="+mn-lt"/>
                <a:ea typeface="+mn-ea"/>
                <a:cs typeface="+mn-cs"/>
              </a:rPr>
              <a:t>It’s an audio/video conferencing tool</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nSpc>
                <a:spcPct val="117999"/>
              </a:lnSpc>
            </a:pPr>
            <a:endParaRPr lang="en-US" dirty="0"/>
          </a:p>
          <a:p>
            <a:endParaRPr lang="en-US" dirty="0"/>
          </a:p>
        </p:txBody>
      </p:sp>
      <p:sp>
        <p:nvSpPr>
          <p:cNvPr id="4" name="Slide Number Placeholder 3"/>
          <p:cNvSpPr>
            <a:spLocks noGrp="1"/>
          </p:cNvSpPr>
          <p:nvPr>
            <p:ph type="sldNum" sz="quarter" idx="10"/>
          </p:nvPr>
        </p:nvSpPr>
        <p:spPr/>
        <p:txBody>
          <a:bodyPr/>
          <a:lstStyle/>
          <a:p>
            <a:fld id="{61F9EE5E-F861-4ED3-988F-337A6656056C}" type="slidenum">
              <a:rPr lang="en-US" smtClean="0"/>
              <a:t>23</a:t>
            </a:fld>
            <a:endParaRPr lang="en-US"/>
          </a:p>
        </p:txBody>
      </p:sp>
    </p:spTree>
    <p:extLst>
      <p:ext uri="{BB962C8B-B14F-4D97-AF65-F5344CB8AC3E}">
        <p14:creationId xmlns:p14="http://schemas.microsoft.com/office/powerpoint/2010/main" val="3594511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bg>
      <p:bgPr>
        <a:gradFill>
          <a:gsLst>
            <a:gs pos="0">
              <a:schemeClr val="bg2"/>
            </a:gs>
            <a:gs pos="100000">
              <a:schemeClr val="accent1"/>
            </a:gs>
          </a:gsLst>
          <a:lin ang="5400000" scaled="0"/>
        </a:gra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23850"/>
            <a:ext cx="94138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Subtitle 2"/>
          <p:cNvSpPr>
            <a:spLocks noGrp="1"/>
          </p:cNvSpPr>
          <p:nvPr>
            <p:ph type="subTitle" idx="1"/>
          </p:nvPr>
        </p:nvSpPr>
        <p:spPr>
          <a:xfrm>
            <a:off x="469496" y="3793198"/>
            <a:ext cx="8296421" cy="288131"/>
          </a:xfrm>
          <a:prstGeom prst="rect">
            <a:avLst/>
          </a:prstGeom>
        </p:spPr>
        <p:txBody>
          <a:bodyPr lIns="91420" tIns="45710" rIns="91420" bIns="45710" anchor="b" anchorCtr="0">
            <a:noAutofit/>
          </a:bodyPr>
          <a:lstStyle>
            <a:lvl1pPr marL="0" indent="0" algn="l">
              <a:buNone/>
              <a:defRPr sz="1400" b="0" i="0">
                <a:solidFill>
                  <a:srgbClr val="FFFFFE"/>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7" name="Text Placeholder 38"/>
          <p:cNvSpPr>
            <a:spLocks noGrp="1"/>
          </p:cNvSpPr>
          <p:nvPr>
            <p:ph type="body" sz="quarter" idx="11"/>
          </p:nvPr>
        </p:nvSpPr>
        <p:spPr>
          <a:xfrm>
            <a:off x="469496" y="4033195"/>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8" name="Text Placeholder 40"/>
          <p:cNvSpPr>
            <a:spLocks noGrp="1"/>
          </p:cNvSpPr>
          <p:nvPr>
            <p:ph type="body" sz="quarter" idx="12"/>
          </p:nvPr>
        </p:nvSpPr>
        <p:spPr>
          <a:xfrm>
            <a:off x="469496" y="4273192"/>
            <a:ext cx="8296421" cy="288131"/>
          </a:xfrm>
          <a:prstGeom prst="rect">
            <a:avLst/>
          </a:prstGeom>
        </p:spPr>
        <p:txBody>
          <a:bodyPr lIns="91420" tIns="45710" rIns="91420" bIns="45710"/>
          <a:lstStyle>
            <a:lvl1pPr marL="0" indent="0" algn="l">
              <a:buFontTx/>
              <a:buNone/>
              <a:defRPr lang="en-US" sz="1400" b="0" i="0" kern="1200" dirty="0" smtClean="0">
                <a:solidFill>
                  <a:srgbClr val="FFFFFE"/>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ja-JP" altLang="en-US" smtClean="0"/>
              <a:t>マスター テキストの書式設定</a:t>
            </a:r>
          </a:p>
        </p:txBody>
      </p:sp>
      <p:sp>
        <p:nvSpPr>
          <p:cNvPr id="19" name="Text Placeholder 2"/>
          <p:cNvSpPr>
            <a:spLocks noGrp="1"/>
          </p:cNvSpPr>
          <p:nvPr>
            <p:ph type="body" sz="quarter" idx="13"/>
          </p:nvPr>
        </p:nvSpPr>
        <p:spPr>
          <a:xfrm>
            <a:off x="463292" y="3211463"/>
            <a:ext cx="8302625" cy="299001"/>
          </a:xfrm>
          <a:prstGeom prst="rect">
            <a:avLst/>
          </a:prstGeom>
        </p:spPr>
        <p:txBody>
          <a:bodyPr lIns="91420" tIns="45710" rIns="91420" bIns="45710"/>
          <a:lstStyle>
            <a:lvl1pPr marL="0" indent="0">
              <a:buFont typeface="Arial" panose="020B0604020202020204" pitchFamily="34" charset="0"/>
              <a:buNone/>
              <a:defRPr sz="2200" baseline="0">
                <a:solidFill>
                  <a:srgbClr val="FFFFFE"/>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ja-JP" altLang="en-US" smtClean="0"/>
              <a:t>マスター テキストの書式設定</a:t>
            </a:r>
          </a:p>
        </p:txBody>
      </p:sp>
      <p:sp>
        <p:nvSpPr>
          <p:cNvPr id="20" name="Title 1"/>
          <p:cNvSpPr>
            <a:spLocks noGrp="1"/>
          </p:cNvSpPr>
          <p:nvPr>
            <p:ph type="ctrTitle"/>
          </p:nvPr>
        </p:nvSpPr>
        <p:spPr>
          <a:xfrm>
            <a:off x="425765" y="2639977"/>
            <a:ext cx="8340152" cy="644730"/>
          </a:xfrm>
          <a:prstGeom prst="rect">
            <a:avLst/>
          </a:prstGeom>
        </p:spPr>
        <p:txBody>
          <a:bodyPr anchor="b"/>
          <a:lstStyle>
            <a:lvl1pPr marL="0" indent="0" algn="l">
              <a:lnSpc>
                <a:spcPct val="90000"/>
              </a:lnSpc>
              <a:buFont typeface="Arial" panose="020B0604020202020204" pitchFamily="34" charset="0"/>
              <a:buNone/>
              <a:defRPr sz="5200" b="0" i="0" spc="0" baseline="0">
                <a:solidFill>
                  <a:srgbClr val="FFFFFE"/>
                </a:solidFill>
                <a:latin typeface="+mj-lt"/>
                <a:cs typeface="CiscoSans Thin"/>
              </a:defRPr>
            </a:lvl1pPr>
          </a:lstStyle>
          <a:p>
            <a:r>
              <a:rPr lang="ja-JP" altLang="en-US" smtClean="0"/>
              <a:t>マスター タイトルの書式設定</a:t>
            </a:r>
            <a:endParaRPr lang="en-US" dirty="0"/>
          </a:p>
        </p:txBody>
      </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2301" y="1347788"/>
            <a:ext cx="8277344" cy="3168210"/>
          </a:xfrm>
          <a:prstGeom prst="rect">
            <a:avLst/>
          </a:prstGeom>
        </p:spPr>
        <p:txBody>
          <a:bodyPr lIns="91420" tIns="45710" rIns="91420" bIns="45710">
            <a:noAutofit/>
          </a:bodyPr>
          <a:lstStyle>
            <a:lvl1pPr marL="280928" indent="-223792">
              <a:lnSpc>
                <a:spcPct val="95000"/>
              </a:lnSpc>
              <a:spcBef>
                <a:spcPts val="1110"/>
              </a:spcBef>
              <a:buClr>
                <a:schemeClr val="tx2"/>
              </a:buClr>
              <a:buSzPct val="80000"/>
              <a:buFont typeface="Arial"/>
              <a:buChar char="•"/>
              <a:defRPr sz="2000" b="0" i="0">
                <a:solidFill>
                  <a:schemeClr val="tx2"/>
                </a:solidFill>
                <a:latin typeface="+mn-lt"/>
                <a:cs typeface="CiscoSans ExtraLight"/>
              </a:defRPr>
            </a:lvl1pPr>
            <a:lvl2pPr marL="507895" indent="-215855">
              <a:lnSpc>
                <a:spcPct val="95000"/>
              </a:lnSpc>
              <a:spcBef>
                <a:spcPts val="450"/>
              </a:spcBef>
              <a:buClr>
                <a:schemeClr val="tx2"/>
              </a:buClr>
              <a:buSzPct val="80000"/>
              <a:buFont typeface="Arial"/>
              <a:buChar char="•"/>
              <a:defRPr sz="1800" b="0" i="0">
                <a:solidFill>
                  <a:schemeClr val="tx2"/>
                </a:solidFill>
                <a:latin typeface="+mn-lt"/>
                <a:cs typeface="CiscoSans ExtraLight"/>
              </a:defRPr>
            </a:lvl2pPr>
            <a:lvl3pPr marL="747558" indent="-171415">
              <a:buClr>
                <a:schemeClr val="tx2"/>
              </a:buClr>
              <a:buSzPct val="80000"/>
              <a:buFont typeface="Arial"/>
              <a:buChar char="•"/>
              <a:defRPr sz="1600" b="0" i="0">
                <a:solidFill>
                  <a:schemeClr val="tx2"/>
                </a:solidFill>
                <a:latin typeface="+mn-lt"/>
                <a:cs typeface="CiscoSans ExtraLight"/>
              </a:defRPr>
            </a:lvl3pPr>
            <a:lvl4pPr marL="911035" indent="-171415">
              <a:buClr>
                <a:schemeClr val="tx2"/>
              </a:buClr>
              <a:buSzPct val="80000"/>
              <a:buFont typeface="Arial"/>
              <a:buChar char="•"/>
              <a:defRPr sz="1400" b="0" i="0">
                <a:solidFill>
                  <a:schemeClr val="tx2"/>
                </a:solidFill>
                <a:latin typeface="+mn-lt"/>
                <a:cs typeface="CiscoSans ExtraLight"/>
              </a:defRPr>
            </a:lvl4pPr>
            <a:lvl5pPr marL="1082450" indent="-168240">
              <a:buClr>
                <a:schemeClr val="tx2"/>
              </a:buClr>
              <a:buSzPct val="80000"/>
              <a:buFont typeface="Arial"/>
              <a:buChar char="•"/>
              <a:defRPr sz="1200" b="0" i="0">
                <a:solidFill>
                  <a:schemeClr val="tx2"/>
                </a:solidFill>
                <a:latin typeface="+mn-lt"/>
                <a:cs typeface="CiscoSans ExtraLigh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117436396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2"/>
                </a:solidFill>
              </a:defRPr>
            </a:lvl1pPr>
          </a:lstStyle>
          <a:p>
            <a:pPr lvl="0"/>
            <a:r>
              <a:rPr lang="ja-JP" altLang="en-US" smtClean="0"/>
              <a:t>マスター タイトルの書式設定</a:t>
            </a:r>
            <a:endParaRPr lang="en-GB" dirty="0"/>
          </a:p>
        </p:txBody>
      </p:sp>
    </p:spTree>
    <p:extLst>
      <p:ext uri="{BB962C8B-B14F-4D97-AF65-F5344CB8AC3E}">
        <p14:creationId xmlns:p14="http://schemas.microsoft.com/office/powerpoint/2010/main" val="426855634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rotWithShape="1">
          <a:gsLst>
            <a:gs pos="0">
              <a:schemeClr val="bg2"/>
            </a:gs>
            <a:gs pos="100000">
              <a:schemeClr val="accent1"/>
            </a:gs>
          </a:gsLst>
          <a:lin ang="5400000"/>
        </a:gradFill>
        <a:effectLst/>
      </p:bgPr>
    </p:bg>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1646238"/>
            <a:ext cx="1990725"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37766" y="1347788"/>
            <a:ext cx="8345488" cy="3168210"/>
          </a:xfrm>
          <a:prstGeom prst="rect">
            <a:avLst/>
          </a:prstGeom>
        </p:spPr>
        <p:txBody>
          <a:bodyPr lIns="91420" tIns="45710" rIns="91420" bIns="45710">
            <a:noAutofit/>
          </a:bodyPr>
          <a:lstStyle>
            <a:lvl1pPr marL="280921" indent="-223787">
              <a:lnSpc>
                <a:spcPct val="95000"/>
              </a:lnSpc>
              <a:spcBef>
                <a:spcPts val="1110"/>
              </a:spcBef>
              <a:buClr>
                <a:schemeClr val="tx2"/>
              </a:buClr>
              <a:buSzPct val="80000"/>
              <a:buFont typeface="Arial"/>
              <a:buChar char="•"/>
              <a:defRPr sz="3700" b="0" i="0">
                <a:solidFill>
                  <a:schemeClr val="tx2"/>
                </a:solidFill>
                <a:latin typeface="+mn-lt"/>
                <a:cs typeface="CiscoSans ExtraLight"/>
              </a:defRPr>
            </a:lvl1pPr>
            <a:lvl2pPr marL="507882" indent="-215849">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39" indent="-171411">
              <a:buClr>
                <a:schemeClr val="tx1"/>
              </a:buClr>
              <a:buSzPct val="80000"/>
              <a:buFont typeface="Arial"/>
              <a:buChar char="•"/>
              <a:defRPr sz="1600" b="0" i="0">
                <a:solidFill>
                  <a:srgbClr val="676767"/>
                </a:solidFill>
                <a:latin typeface="+mn-lt"/>
                <a:cs typeface="CiscoSans ExtraLight"/>
              </a:defRPr>
            </a:lvl3pPr>
            <a:lvl4pPr marL="911012" indent="-171411">
              <a:buClr>
                <a:schemeClr val="tx1"/>
              </a:buClr>
              <a:buSzPct val="80000"/>
              <a:buFont typeface="Arial"/>
              <a:buChar char="•"/>
              <a:defRPr sz="1400" b="0" i="0">
                <a:solidFill>
                  <a:srgbClr val="676767"/>
                </a:solidFill>
                <a:latin typeface="+mn-lt"/>
                <a:cs typeface="CiscoSans ExtraLight"/>
              </a:defRPr>
            </a:lvl4pPr>
            <a:lvl5pPr marL="1082423" indent="-168236">
              <a:buClr>
                <a:schemeClr val="tx1"/>
              </a:buClr>
              <a:buSzPct val="80000"/>
              <a:buFont typeface="Arial"/>
              <a:buChar char="•"/>
              <a:defRPr sz="1200" b="0" i="0">
                <a:solidFill>
                  <a:srgbClr val="676767"/>
                </a:solidFill>
                <a:latin typeface="+mn-lt"/>
                <a:cs typeface="CiscoSans ExtraLight"/>
              </a:defRPr>
            </a:lvl5pPr>
          </a:lstStyle>
          <a:p>
            <a:pPr lvl="0"/>
            <a:r>
              <a:rPr lang="en-US" smtClean="0"/>
              <a:t>Click to edit Master text styles</a:t>
            </a:r>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smtClean="0"/>
              <a:t>Click to edit Master title style</a:t>
            </a:r>
            <a:endParaRPr lang="en-GB" dirty="0"/>
          </a:p>
        </p:txBody>
      </p:sp>
    </p:spTree>
    <p:extLst>
      <p:ext uri="{BB962C8B-B14F-4D97-AF65-F5344CB8AC3E}">
        <p14:creationId xmlns:p14="http://schemas.microsoft.com/office/powerpoint/2010/main" val="101249580"/>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B0DD7-523C-C845-9183-5941B4330AF3}"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AB63B-9832-F242-A222-C93B35E8D2C2}" type="slidenum">
              <a:rPr lang="en-US" smtClean="0"/>
              <a:t>‹#›</a:t>
            </a:fld>
            <a:endParaRPr lang="en-US"/>
          </a:p>
        </p:txBody>
      </p:sp>
    </p:spTree>
    <p:extLst>
      <p:ext uri="{BB962C8B-B14F-4D97-AF65-F5344CB8AC3E}">
        <p14:creationId xmlns:p14="http://schemas.microsoft.com/office/powerpoint/2010/main" val="758950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186803"/>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rgbClr val="000000">
                    <a:alpha val="25000"/>
                  </a:srgbClr>
                </a:solidFill>
                <a:latin typeface="+mn-lt"/>
                <a:ea typeface="+mn-ea"/>
                <a:cs typeface="CiscoSans Thin"/>
              </a:rPr>
              <a:pPr algn="r" defTabSz="610744" fontAlgn="auto">
                <a:spcBef>
                  <a:spcPts val="0"/>
                </a:spcBef>
                <a:spcAft>
                  <a:spcPts val="0"/>
                </a:spcAft>
                <a:defRPr/>
              </a:pPr>
              <a:t>‹#›</a:t>
            </a:fld>
            <a:endParaRPr lang="en-US" sz="600" dirty="0">
              <a:solidFill>
                <a:srgbClr val="000000">
                  <a:alpha val="25000"/>
                </a:srgb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rgbClr val="000000">
                    <a:alpha val="25000"/>
                  </a:srgbClr>
                </a:solidFill>
                <a:latin typeface="+mn-lt"/>
                <a:ea typeface="+mn-ea"/>
                <a:cs typeface="CiscoSans Thin"/>
              </a:rPr>
              <a:t>© </a:t>
            </a:r>
            <a:r>
              <a:rPr lang="en-US" sz="600" dirty="0" smtClean="0">
                <a:solidFill>
                  <a:srgbClr val="000000">
                    <a:alpha val="25000"/>
                  </a:srgbClr>
                </a:solidFill>
                <a:latin typeface="+mn-lt"/>
                <a:ea typeface="+mn-ea"/>
                <a:cs typeface="CiscoSans Thin"/>
              </a:rPr>
              <a:t>2017  </a:t>
            </a:r>
            <a:r>
              <a:rPr lang="en-US" sz="600" dirty="0">
                <a:solidFill>
                  <a:srgbClr val="000000">
                    <a:alpha val="25000"/>
                  </a:srgbClr>
                </a:solidFill>
                <a:latin typeface="+mn-lt"/>
                <a:ea typeface="+mn-ea"/>
                <a:cs typeface="CiscoSans Thin"/>
              </a:rPr>
              <a:t>Cisco and/or its affiliates. All rights reserved.   Cisco </a:t>
            </a:r>
            <a:r>
              <a:rPr lang="en-US" altLang="ja-JP" sz="600" dirty="0" smtClean="0">
                <a:solidFill>
                  <a:srgbClr val="000000">
                    <a:alpha val="25000"/>
                  </a:srgbClr>
                </a:solidFill>
                <a:latin typeface="+mn-lt"/>
                <a:ea typeface="+mn-ea"/>
                <a:cs typeface="CiscoSans Thin"/>
              </a:rPr>
              <a:t>Public</a:t>
            </a:r>
            <a:endParaRPr lang="en-US" sz="600" dirty="0">
              <a:solidFill>
                <a:srgbClr val="000000">
                  <a:alpha val="25000"/>
                </a:srgbClr>
              </a:solidFill>
              <a:latin typeface="+mn-lt"/>
              <a:ea typeface="+mn-ea"/>
              <a:cs typeface="CiscoSans Thin"/>
            </a:endParaRPr>
          </a:p>
        </p:txBody>
      </p:sp>
      <p:pic>
        <p:nvPicPr>
          <p:cNvPr id="1029"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77679" y="4625975"/>
            <a:ext cx="424180" cy="26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72" r:id="rId2"/>
    <p:sldLayoutId id="2147483977" r:id="rId3"/>
    <p:sldLayoutId id="2147483998" r:id="rId4"/>
    <p:sldLayoutId id="2147484000" r:id="rId5"/>
    <p:sldLayoutId id="2147484001" r:id="rId6"/>
    <p:sldLayoutId id="2147484002" r:id="rId7"/>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kumimoji="1" lang="en-US" sz="3200" kern="1200" dirty="0">
          <a:solidFill>
            <a:schemeClr val="tx2"/>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kumimoji="1"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777" rtl="0" eaLnBrk="1" latinLnBrk="0" hangingPunct="1">
        <a:defRPr kumimoji="1" sz="1400" kern="1200">
          <a:solidFill>
            <a:schemeClr val="tx1"/>
          </a:solidFill>
          <a:latin typeface="+mn-lt"/>
          <a:ea typeface="+mn-ea"/>
          <a:cs typeface="+mn-cs"/>
        </a:defRPr>
      </a:lvl1pPr>
      <a:lvl2pPr marL="342886" algn="l" defTabSz="685777" rtl="0" eaLnBrk="1" latinLnBrk="0" hangingPunct="1">
        <a:defRPr kumimoji="1" sz="1400" kern="1200">
          <a:solidFill>
            <a:schemeClr val="tx1"/>
          </a:solidFill>
          <a:latin typeface="+mn-lt"/>
          <a:ea typeface="+mn-ea"/>
          <a:cs typeface="+mn-cs"/>
        </a:defRPr>
      </a:lvl2pPr>
      <a:lvl3pPr marL="685777" algn="l" defTabSz="685777" rtl="0" eaLnBrk="1" latinLnBrk="0" hangingPunct="1">
        <a:defRPr kumimoji="1" sz="1400" kern="1200">
          <a:solidFill>
            <a:schemeClr val="tx1"/>
          </a:solidFill>
          <a:latin typeface="+mn-lt"/>
          <a:ea typeface="+mn-ea"/>
          <a:cs typeface="+mn-cs"/>
        </a:defRPr>
      </a:lvl3pPr>
      <a:lvl4pPr marL="1028665" algn="l" defTabSz="685777" rtl="0" eaLnBrk="1" latinLnBrk="0" hangingPunct="1">
        <a:defRPr kumimoji="1" sz="1400" kern="1200">
          <a:solidFill>
            <a:schemeClr val="tx1"/>
          </a:solidFill>
          <a:latin typeface="+mn-lt"/>
          <a:ea typeface="+mn-ea"/>
          <a:cs typeface="+mn-cs"/>
        </a:defRPr>
      </a:lvl4pPr>
      <a:lvl5pPr marL="1371555" algn="l" defTabSz="685777" rtl="0" eaLnBrk="1" latinLnBrk="0" hangingPunct="1">
        <a:defRPr kumimoji="1" sz="1400" kern="1200">
          <a:solidFill>
            <a:schemeClr val="tx1"/>
          </a:solidFill>
          <a:latin typeface="+mn-lt"/>
          <a:ea typeface="+mn-ea"/>
          <a:cs typeface="+mn-cs"/>
        </a:defRPr>
      </a:lvl5pPr>
      <a:lvl6pPr marL="1714441" algn="l" defTabSz="685777" rtl="0" eaLnBrk="1" latinLnBrk="0" hangingPunct="1">
        <a:defRPr kumimoji="1" sz="1400" kern="1200">
          <a:solidFill>
            <a:schemeClr val="tx1"/>
          </a:solidFill>
          <a:latin typeface="+mn-lt"/>
          <a:ea typeface="+mn-ea"/>
          <a:cs typeface="+mn-cs"/>
        </a:defRPr>
      </a:lvl6pPr>
      <a:lvl7pPr marL="2057332" algn="l" defTabSz="685777" rtl="0" eaLnBrk="1" latinLnBrk="0" hangingPunct="1">
        <a:defRPr kumimoji="1" sz="1400" kern="1200">
          <a:solidFill>
            <a:schemeClr val="tx1"/>
          </a:solidFill>
          <a:latin typeface="+mn-lt"/>
          <a:ea typeface="+mn-ea"/>
          <a:cs typeface="+mn-cs"/>
        </a:defRPr>
      </a:lvl7pPr>
      <a:lvl8pPr marL="2400220" algn="l" defTabSz="685777" rtl="0" eaLnBrk="1" latinLnBrk="0" hangingPunct="1">
        <a:defRPr kumimoji="1" sz="1400" kern="1200">
          <a:solidFill>
            <a:schemeClr val="tx1"/>
          </a:solidFill>
          <a:latin typeface="+mn-lt"/>
          <a:ea typeface="+mn-ea"/>
          <a:cs typeface="+mn-cs"/>
        </a:defRPr>
      </a:lvl8pPr>
      <a:lvl9pPr marL="2743110" algn="l" defTabSz="685777" rtl="0" eaLnBrk="1" latinLnBrk="0" hangingPunct="1">
        <a:defRPr kumimoji="1"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communities.cisco.com/docs/DOC-69592"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3.xml"/><Relationship Id="rId7" Type="http://schemas.openxmlformats.org/officeDocument/2006/relationships/image" Target="../media/image19.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www.cisco.com/c/en/us/partners/tools/collaboration-ordering-guides.html"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hyperlink" Target="http://try.webex.com/mk/get/ciscowebexmigration" TargetMode="Externa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4.gif"/><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tiff"/><Relationship Id="rId9" Type="http://schemas.openxmlformats.org/officeDocument/2006/relationships/image" Target="../media/image11.jpeg"/><Relationship Id="rId1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Placeholder 3"/>
          <p:cNvSpPr>
            <a:spLocks noGrp="1"/>
          </p:cNvSpPr>
          <p:nvPr>
            <p:ph type="body" sz="quarter" idx="11"/>
          </p:nvPr>
        </p:nvSpPr>
        <p:spPr bwMode="auto">
          <a:xfrm>
            <a:off x="510988" y="3869720"/>
            <a:ext cx="8254929" cy="40095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ja-JP" sz="1600" dirty="0" smtClean="0"/>
              <a:t>2017</a:t>
            </a:r>
            <a:r>
              <a:rPr lang="ja-JP" altLang="en-US" sz="1600" dirty="0" smtClean="0"/>
              <a:t>年</a:t>
            </a:r>
            <a:r>
              <a:rPr lang="en-US" altLang="ja-JP" sz="1600" dirty="0"/>
              <a:t>5</a:t>
            </a:r>
            <a:r>
              <a:rPr lang="ja-JP" altLang="en-US" sz="1600" dirty="0" smtClean="0"/>
              <a:t>月</a:t>
            </a:r>
            <a:r>
              <a:rPr lang="en-US" altLang="ja-JP" sz="1600" dirty="0"/>
              <a:t/>
            </a:r>
            <a:br>
              <a:rPr lang="en-US" altLang="ja-JP" sz="1600" dirty="0"/>
            </a:br>
            <a:endParaRPr altLang="en-US" sz="1600" dirty="0">
              <a:ea typeface="ＭＳ Ｐゴシック" pitchFamily="34" charset="-128"/>
              <a:cs typeface="CiscoSans" pitchFamily="34" charset="0"/>
            </a:endParaRPr>
          </a:p>
        </p:txBody>
      </p:sp>
      <p:sp>
        <p:nvSpPr>
          <p:cNvPr id="8" name="Subtitle 1"/>
          <p:cNvSpPr txBox="1">
            <a:spLocks/>
          </p:cNvSpPr>
          <p:nvPr/>
        </p:nvSpPr>
        <p:spPr>
          <a:xfrm>
            <a:off x="510988" y="3517636"/>
            <a:ext cx="8407329" cy="208429"/>
          </a:xfrm>
          <a:prstGeom prst="rect">
            <a:avLst/>
          </a:prstGeom>
        </p:spPr>
        <p:txBody>
          <a:bodyPr lIns="91420" tIns="45710" rIns="91420" bIns="45710" anchor="b" anchorCtr="0">
            <a:noAutofit/>
          </a:bodyPr>
          <a:lstStyle>
            <a:lvl1pPr marL="0" indent="0" algn="l" defTabSz="684213" rtl="0" eaLnBrk="1" fontAlgn="base" hangingPunct="1">
              <a:lnSpc>
                <a:spcPct val="95000"/>
              </a:lnSpc>
              <a:spcBef>
                <a:spcPts val="1075"/>
              </a:spcBef>
              <a:spcAft>
                <a:spcPct val="0"/>
              </a:spcAft>
              <a:buClr>
                <a:schemeClr val="tx2"/>
              </a:buClr>
              <a:buSzPct val="90000"/>
              <a:buFont typeface="Arial" charset="0"/>
              <a:buNone/>
              <a:defRPr kumimoji="1" lang="en-US" sz="1400" b="0" i="0" kern="1200">
                <a:solidFill>
                  <a:srgbClr val="FFFFFE"/>
                </a:solidFill>
                <a:latin typeface="+mn-lt"/>
                <a:ea typeface="ＭＳ Ｐゴシック" charset="0"/>
                <a:cs typeface="CiscoSans"/>
              </a:defRPr>
            </a:lvl1pPr>
            <a:lvl2pPr marL="342856" indent="0" algn="ctr" defTabSz="684213" rtl="0" eaLnBrk="1" fontAlgn="base" hangingPunct="1">
              <a:lnSpc>
                <a:spcPct val="95000"/>
              </a:lnSpc>
              <a:spcBef>
                <a:spcPts val="600"/>
              </a:spcBef>
              <a:spcAft>
                <a:spcPct val="0"/>
              </a:spcAft>
              <a:buClr>
                <a:schemeClr val="tx2"/>
              </a:buClr>
              <a:buFont typeface="Arial" charset="0"/>
              <a:buNone/>
              <a:defRPr kumimoji="1" lang="en-US" sz="1400" kern="1200">
                <a:solidFill>
                  <a:schemeClr val="tx1">
                    <a:tint val="75000"/>
                  </a:schemeClr>
                </a:solidFill>
                <a:latin typeface="+mn-lt"/>
                <a:ea typeface="ＭＳ Ｐゴシック" charset="0"/>
                <a:cs typeface="CiscoSans"/>
              </a:defRPr>
            </a:lvl2pPr>
            <a:lvl3pPr marL="685720" indent="0" algn="ctr" defTabSz="684213" rtl="0" eaLnBrk="1" fontAlgn="base" hangingPunct="1">
              <a:lnSpc>
                <a:spcPct val="95000"/>
              </a:lnSpc>
              <a:spcBef>
                <a:spcPts val="625"/>
              </a:spcBef>
              <a:spcAft>
                <a:spcPct val="0"/>
              </a:spcAft>
              <a:buFont typeface="Arial" charset="0"/>
              <a:buNone/>
              <a:defRPr kumimoji="1" lang="en-US" sz="1200" kern="1200">
                <a:solidFill>
                  <a:schemeClr val="tx1">
                    <a:tint val="75000"/>
                  </a:schemeClr>
                </a:solidFill>
                <a:latin typeface="+mn-lt"/>
                <a:ea typeface="ＭＳ Ｐゴシック" charset="0"/>
                <a:cs typeface="CiscoSans"/>
              </a:defRPr>
            </a:lvl3pPr>
            <a:lvl4pPr marL="1028579" indent="0" algn="ctr" defTabSz="684213" rtl="0" eaLnBrk="1" fontAlgn="base" hangingPunct="1">
              <a:lnSpc>
                <a:spcPct val="95000"/>
              </a:lnSpc>
              <a:spcBef>
                <a:spcPts val="625"/>
              </a:spcBef>
              <a:spcAft>
                <a:spcPct val="0"/>
              </a:spcAft>
              <a:buFont typeface="Arial" charset="0"/>
              <a:buNone/>
              <a:defRPr kumimoji="1" lang="en-US" sz="1100" kern="1200">
                <a:solidFill>
                  <a:schemeClr val="tx1">
                    <a:tint val="75000"/>
                  </a:schemeClr>
                </a:solidFill>
                <a:latin typeface="+mn-lt"/>
                <a:ea typeface="ＭＳ Ｐゴシック" charset="0"/>
                <a:cs typeface="CiscoSans"/>
              </a:defRPr>
            </a:lvl4pPr>
            <a:lvl5pPr marL="1371441" indent="0" algn="ctr" defTabSz="684213" rtl="0" eaLnBrk="1" fontAlgn="base" hangingPunct="1">
              <a:lnSpc>
                <a:spcPct val="95000"/>
              </a:lnSpc>
              <a:spcBef>
                <a:spcPts val="625"/>
              </a:spcBef>
              <a:spcAft>
                <a:spcPct val="0"/>
              </a:spcAft>
              <a:buFont typeface="Arial" charset="0"/>
              <a:buNone/>
              <a:defRPr kumimoji="1" lang="en-US" sz="1100" kern="1200">
                <a:solidFill>
                  <a:schemeClr val="tx1">
                    <a:tint val="75000"/>
                  </a:schemeClr>
                </a:solidFill>
                <a:latin typeface="+mn-lt"/>
                <a:ea typeface="ＭＳ Ｐゴシック" charset="0"/>
                <a:cs typeface="CiscoSans"/>
              </a:defRPr>
            </a:lvl5pPr>
            <a:lvl6pPr marL="1714297" indent="0" algn="ctr" defTabSz="685777" rtl="0" eaLnBrk="1" latinLnBrk="0" hangingPunct="1">
              <a:spcBef>
                <a:spcPts val="600"/>
              </a:spcBef>
              <a:buFont typeface="Arial" pitchFamily="34" charset="0"/>
              <a:buNone/>
              <a:defRPr kumimoji="1" sz="900" kern="1200" baseline="0">
                <a:solidFill>
                  <a:schemeClr val="tx1">
                    <a:tint val="75000"/>
                  </a:schemeClr>
                </a:solidFill>
                <a:latin typeface="+mn-lt"/>
                <a:ea typeface="+mn-ea"/>
                <a:cs typeface="+mn-cs"/>
              </a:defRPr>
            </a:lvl6pPr>
            <a:lvl7pPr marL="2057161" indent="0" algn="ctr" defTabSz="685777" rtl="0" eaLnBrk="1" latinLnBrk="0" hangingPunct="1">
              <a:spcBef>
                <a:spcPts val="600"/>
              </a:spcBef>
              <a:buFont typeface="Arial" pitchFamily="34" charset="0"/>
              <a:buNone/>
              <a:defRPr kumimoji="1" sz="800" kern="1200" baseline="0">
                <a:solidFill>
                  <a:schemeClr val="tx1">
                    <a:tint val="75000"/>
                  </a:schemeClr>
                </a:solidFill>
                <a:latin typeface="+mn-lt"/>
                <a:ea typeface="+mn-ea"/>
                <a:cs typeface="+mn-cs"/>
              </a:defRPr>
            </a:lvl7pPr>
            <a:lvl8pPr marL="2400020" indent="0" algn="ctr" defTabSz="685777" rtl="0" eaLnBrk="1" latinLnBrk="0" hangingPunct="1">
              <a:spcBef>
                <a:spcPct val="20000"/>
              </a:spcBef>
              <a:buFont typeface="Arial" pitchFamily="34" charset="0"/>
              <a:buNone/>
              <a:defRPr kumimoji="1" sz="1500" kern="1200">
                <a:solidFill>
                  <a:schemeClr val="tx1">
                    <a:tint val="75000"/>
                  </a:schemeClr>
                </a:solidFill>
                <a:latin typeface="+mn-lt"/>
                <a:ea typeface="+mn-ea"/>
                <a:cs typeface="+mn-cs"/>
              </a:defRPr>
            </a:lvl8pPr>
            <a:lvl9pPr marL="2742882" indent="0" algn="ctr" defTabSz="685777" rtl="0" eaLnBrk="1" latinLnBrk="0" hangingPunct="1">
              <a:spcBef>
                <a:spcPct val="20000"/>
              </a:spcBef>
              <a:buFont typeface="Arial" pitchFamily="34" charset="0"/>
              <a:buNone/>
              <a:defRPr kumimoji="1" sz="1500" kern="1200">
                <a:solidFill>
                  <a:schemeClr val="tx1">
                    <a:tint val="75000"/>
                  </a:schemeClr>
                </a:solidFill>
                <a:latin typeface="+mn-lt"/>
                <a:ea typeface="+mn-ea"/>
                <a:cs typeface="+mn-cs"/>
              </a:defRPr>
            </a:lvl9pPr>
          </a:lstStyle>
          <a:p>
            <a:r>
              <a:rPr lang="ja-JP" altLang="en-US" sz="1600" dirty="0" smtClean="0"/>
              <a:t>シスコシステムズ合同会社</a:t>
            </a:r>
            <a:endParaRPr lang="ja-JP" altLang="en-US" sz="1600" dirty="0"/>
          </a:p>
        </p:txBody>
      </p:sp>
      <p:sp>
        <p:nvSpPr>
          <p:cNvPr id="5" name="正方形/長方形 4"/>
          <p:cNvSpPr/>
          <p:nvPr/>
        </p:nvSpPr>
        <p:spPr>
          <a:xfrm>
            <a:off x="510987" y="1530626"/>
            <a:ext cx="8483925" cy="1077218"/>
          </a:xfrm>
          <a:prstGeom prst="rect">
            <a:avLst/>
          </a:prstGeom>
        </p:spPr>
        <p:txBody>
          <a:bodyPr wrap="square">
            <a:spAutoFit/>
          </a:bodyPr>
          <a:lstStyle/>
          <a:p>
            <a:r>
              <a:rPr lang="ja-JP" altLang="en-US" sz="3200" dirty="0" smtClean="0">
                <a:solidFill>
                  <a:schemeClr val="bg1"/>
                </a:solidFill>
              </a:rPr>
              <a:t>クラウド コラボレーション</a:t>
            </a:r>
            <a:r>
              <a:rPr lang="ja-JP" altLang="en-US" sz="3200" dirty="0">
                <a:solidFill>
                  <a:schemeClr val="bg1"/>
                </a:solidFill>
              </a:rPr>
              <a:t>　</a:t>
            </a:r>
            <a:r>
              <a:rPr lang="en-US" altLang="ja-JP" sz="3200" dirty="0" smtClean="0">
                <a:solidFill>
                  <a:schemeClr val="bg1"/>
                </a:solidFill>
              </a:rPr>
              <a:t/>
            </a:r>
            <a:br>
              <a:rPr lang="en-US" altLang="ja-JP" sz="3200" dirty="0" smtClean="0">
                <a:solidFill>
                  <a:schemeClr val="bg1"/>
                </a:solidFill>
              </a:rPr>
            </a:br>
            <a:r>
              <a:rPr lang="ja-JP" altLang="en-US" sz="3200" dirty="0" smtClean="0">
                <a:solidFill>
                  <a:schemeClr val="bg1"/>
                </a:solidFill>
              </a:rPr>
              <a:t>ライセンス</a:t>
            </a:r>
            <a:r>
              <a:rPr lang="ja-JP" altLang="en-US" sz="3200" dirty="0">
                <a:solidFill>
                  <a:schemeClr val="bg1"/>
                </a:solidFill>
              </a:rPr>
              <a:t>まるわかり</a:t>
            </a:r>
          </a:p>
        </p:txBody>
      </p:sp>
    </p:spTree>
    <p:extLst>
      <p:ext uri="{BB962C8B-B14F-4D97-AF65-F5344CB8AC3E}">
        <p14:creationId xmlns:p14="http://schemas.microsoft.com/office/powerpoint/2010/main" val="20260201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84683" y="2268499"/>
            <a:ext cx="4800601" cy="715581"/>
          </a:xfrm>
          <a:prstGeom prst="rect">
            <a:avLst/>
          </a:prstGeom>
          <a:noFill/>
        </p:spPr>
        <p:txBody>
          <a:bodyPr wrap="square" rtlCol="0">
            <a:spAutoFit/>
          </a:bodyPr>
          <a:lstStyle/>
          <a:p>
            <a:r>
              <a:rPr kumimoji="1" lang="en-US" altLang="ja-JP" sz="4050" dirty="0"/>
              <a:t>A-WX</a:t>
            </a:r>
            <a:r>
              <a:rPr kumimoji="1" lang="ja-JP" altLang="en-US" sz="4050" dirty="0"/>
              <a:t>　と　</a:t>
            </a:r>
            <a:r>
              <a:rPr kumimoji="1" lang="en-US" altLang="ja-JP" sz="4050" dirty="0"/>
              <a:t>A-SPK</a:t>
            </a:r>
            <a:endParaRPr kumimoji="1" lang="ja-JP" altLang="en-US" sz="4050" dirty="0"/>
          </a:p>
        </p:txBody>
      </p:sp>
    </p:spTree>
    <p:extLst>
      <p:ext uri="{BB962C8B-B14F-4D97-AF65-F5344CB8AC3E}">
        <p14:creationId xmlns:p14="http://schemas.microsoft.com/office/powerpoint/2010/main" val="151148754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060782619"/>
              </p:ext>
            </p:extLst>
          </p:nvPr>
        </p:nvGraphicFramePr>
        <p:xfrm>
          <a:off x="375343" y="1446483"/>
          <a:ext cx="8190160" cy="3603756"/>
        </p:xfrm>
        <a:graphic>
          <a:graphicData uri="http://schemas.openxmlformats.org/drawingml/2006/table">
            <a:tbl>
              <a:tblPr firstRow="1" bandRow="1">
                <a:tableStyleId>{7DF18680-E054-41AD-8BC1-D1AEF772440D}</a:tableStyleId>
              </a:tblPr>
              <a:tblGrid>
                <a:gridCol w="808542">
                  <a:extLst>
                    <a:ext uri="{9D8B030D-6E8A-4147-A177-3AD203B41FA5}">
                      <a16:colId xmlns:a16="http://schemas.microsoft.com/office/drawing/2014/main" val="20000"/>
                    </a:ext>
                  </a:extLst>
                </a:gridCol>
                <a:gridCol w="3414101">
                  <a:extLst>
                    <a:ext uri="{9D8B030D-6E8A-4147-A177-3AD203B41FA5}">
                      <a16:colId xmlns:a16="http://schemas.microsoft.com/office/drawing/2014/main" val="2290714093"/>
                    </a:ext>
                  </a:extLst>
                </a:gridCol>
                <a:gridCol w="3967517">
                  <a:extLst>
                    <a:ext uri="{9D8B030D-6E8A-4147-A177-3AD203B41FA5}">
                      <a16:colId xmlns:a16="http://schemas.microsoft.com/office/drawing/2014/main" val="20002"/>
                    </a:ext>
                  </a:extLst>
                </a:gridCol>
              </a:tblGrid>
              <a:tr h="364951">
                <a:tc>
                  <a:txBody>
                    <a:bodyPr/>
                    <a:lstStyle/>
                    <a:p>
                      <a:pPr algn="ctr"/>
                      <a:endParaRPr kumimoji="1" lang="ja-JP" altLang="en-US" sz="1800" dirty="0">
                        <a:latin typeface="Arial" panose="020B0604020202020204" pitchFamily="34" charset="0"/>
                        <a:ea typeface="ＭＳ Ｐゴシック" panose="020B0600070205080204" pitchFamily="50" charset="-128"/>
                      </a:endParaRPr>
                    </a:p>
                  </a:txBody>
                  <a:tcPr/>
                </a:tc>
                <a:tc>
                  <a:txBody>
                    <a:bodyPr/>
                    <a:lstStyle/>
                    <a:p>
                      <a:pPr algn="ctr"/>
                      <a:r>
                        <a:rPr kumimoji="1" lang="en-US" altLang="ja-JP" sz="1800" dirty="0" smtClean="0">
                          <a:latin typeface="Arial" panose="020B0604020202020204" pitchFamily="34" charset="0"/>
                          <a:ea typeface="ＭＳ Ｐゴシック" panose="020B0600070205080204" pitchFamily="50" charset="-128"/>
                        </a:rPr>
                        <a:t>A-SPK</a:t>
                      </a:r>
                      <a:endParaRPr kumimoji="1" lang="ja-JP" altLang="en-US" sz="1800" dirty="0">
                        <a:latin typeface="Arial" panose="020B0604020202020204" pitchFamily="34" charset="0"/>
                        <a:ea typeface="ＭＳ Ｐゴシック" panose="020B0600070205080204" pitchFamily="50" charset="-128"/>
                      </a:endParaRPr>
                    </a:p>
                  </a:txBody>
                  <a:tcPr/>
                </a:tc>
                <a:tc>
                  <a:txBody>
                    <a:bodyPr/>
                    <a:lstStyle/>
                    <a:p>
                      <a:pPr algn="ctr"/>
                      <a:r>
                        <a:rPr kumimoji="1" lang="en-US" altLang="ja-JP" sz="1800" dirty="0" smtClean="0">
                          <a:latin typeface="Arial" panose="020B0604020202020204" pitchFamily="34" charset="0"/>
                          <a:ea typeface="ＭＳ Ｐゴシック" panose="020B0600070205080204" pitchFamily="50" charset="-128"/>
                        </a:rPr>
                        <a:t>A-WX</a:t>
                      </a:r>
                      <a:endParaRPr kumimoji="1" lang="ja-JP" altLang="en-US" sz="1800" dirty="0">
                        <a:latin typeface="Arial" panose="020B0604020202020204" pitchFamily="34" charset="0"/>
                        <a:ea typeface="ＭＳ Ｐゴシック" panose="020B0600070205080204" pitchFamily="50" charset="-128"/>
                      </a:endParaRPr>
                    </a:p>
                  </a:txBody>
                  <a:tcPr/>
                </a:tc>
                <a:extLst>
                  <a:ext uri="{0D108BD9-81ED-4DB2-BD59-A6C34878D82A}">
                    <a16:rowId xmlns:a16="http://schemas.microsoft.com/office/drawing/2014/main" val="10000"/>
                  </a:ext>
                </a:extLst>
              </a:tr>
              <a:tr h="1178571">
                <a:tc>
                  <a:txBody>
                    <a:bodyPr/>
                    <a:lstStyle/>
                    <a:p>
                      <a:pPr marL="0" indent="0" algn="l" fontAlgn="base">
                        <a:spcBef>
                          <a:spcPts val="800"/>
                        </a:spcBef>
                        <a:spcAft>
                          <a:spcPct val="0"/>
                        </a:spcAft>
                        <a:buSzPct val="80000"/>
                        <a:buFont typeface="Arial" charset="0"/>
                        <a:buNone/>
                      </a:pPr>
                      <a:r>
                        <a:rPr lang="ja-JP" altLang="en-US" sz="1800" dirty="0" smtClean="0">
                          <a:solidFill>
                            <a:schemeClr val="tx1"/>
                          </a:solidFill>
                          <a:latin typeface="Arial" panose="020B0604020202020204" pitchFamily="34" charset="0"/>
                          <a:ea typeface="ＭＳ Ｐゴシック" panose="020B0600070205080204" pitchFamily="50" charset="-128"/>
                          <a:cs typeface="Avenir Book" charset="0"/>
                        </a:rPr>
                        <a:t>価格</a:t>
                      </a:r>
                      <a:endParaRPr lang="en-US" altLang="ja-JP" sz="1800" dirty="0" smtClean="0">
                        <a:solidFill>
                          <a:schemeClr val="tx1"/>
                        </a:solidFill>
                        <a:latin typeface="Arial" panose="020B0604020202020204" pitchFamily="34" charset="0"/>
                        <a:ea typeface="ＭＳ Ｐゴシック" panose="020B0600070205080204" pitchFamily="50" charset="-128"/>
                        <a:cs typeface="Avenir Book" charset="0"/>
                      </a:endParaRPr>
                    </a:p>
                  </a:txBody>
                  <a:tcPr/>
                </a:tc>
                <a:tc>
                  <a:txBody>
                    <a:bodyPr/>
                    <a:lstStyle/>
                    <a:p>
                      <a:pPr marL="0" indent="0" algn="l" fontAlgn="base">
                        <a:spcBef>
                          <a:spcPts val="800"/>
                        </a:spcBef>
                        <a:spcAft>
                          <a:spcPct val="0"/>
                        </a:spcAft>
                        <a:buSzPct val="80000"/>
                        <a:buFont typeface="Arial" charset="0"/>
                        <a:buNone/>
                      </a:pPr>
                      <a:r>
                        <a:rPr kumimoji="1" lang="en-US" altLang="ja-JP" sz="1800" dirty="0" smtClean="0">
                          <a:solidFill>
                            <a:schemeClr val="tx1"/>
                          </a:solidFill>
                          <a:latin typeface="Arial" panose="020B0604020202020204" pitchFamily="34" charset="0"/>
                          <a:ea typeface="ＭＳ Ｐゴシック" panose="020B0600070205080204" pitchFamily="50" charset="-128"/>
                        </a:rPr>
                        <a:t>Every</a:t>
                      </a:r>
                      <a:r>
                        <a:rPr kumimoji="1" lang="en-US" altLang="ja-JP" sz="1800" baseline="0" dirty="0" smtClean="0">
                          <a:solidFill>
                            <a:schemeClr val="tx1"/>
                          </a:solidFill>
                          <a:latin typeface="Arial" panose="020B0604020202020204" pitchFamily="34" charset="0"/>
                          <a:ea typeface="ＭＳ Ｐゴシック" panose="020B0600070205080204" pitchFamily="50" charset="-128"/>
                        </a:rPr>
                        <a:t> Day Low Price</a:t>
                      </a:r>
                    </a:p>
                    <a:p>
                      <a:pPr marL="0" indent="0" algn="l" fontAlgn="base">
                        <a:spcBef>
                          <a:spcPts val="800"/>
                        </a:spcBef>
                        <a:spcAft>
                          <a:spcPct val="0"/>
                        </a:spcAft>
                        <a:buSzPct val="80000"/>
                        <a:buFont typeface="Arial" charset="0"/>
                        <a:buNone/>
                      </a:pPr>
                      <a:r>
                        <a:rPr kumimoji="1" lang="ja-JP" altLang="en-US" sz="1800" baseline="0" dirty="0" smtClean="0">
                          <a:solidFill>
                            <a:schemeClr val="tx1"/>
                          </a:solidFill>
                          <a:latin typeface="Arial" panose="020B0604020202020204" pitchFamily="34" charset="0"/>
                          <a:ea typeface="ＭＳ Ｐゴシック" panose="020B0600070205080204" pitchFamily="50" charset="-128"/>
                        </a:rPr>
                        <a:t>固定料金のみで従量課金は</a:t>
                      </a:r>
                      <a:r>
                        <a:rPr kumimoji="1" lang="en-US" altLang="ja-JP" sz="1800" baseline="0" dirty="0" smtClean="0">
                          <a:solidFill>
                            <a:schemeClr val="tx1"/>
                          </a:solidFill>
                          <a:latin typeface="Arial" panose="020B0604020202020204" pitchFamily="34" charset="0"/>
                          <a:ea typeface="ＭＳ Ｐゴシック" panose="020B0600070205080204" pitchFamily="50" charset="-128"/>
                        </a:rPr>
                        <a:t/>
                      </a:r>
                      <a:br>
                        <a:rPr kumimoji="1" lang="en-US" altLang="ja-JP" sz="1800" baseline="0" dirty="0" smtClean="0">
                          <a:solidFill>
                            <a:schemeClr val="tx1"/>
                          </a:solidFill>
                          <a:latin typeface="Arial" panose="020B0604020202020204" pitchFamily="34" charset="0"/>
                          <a:ea typeface="ＭＳ Ｐゴシック" panose="020B0600070205080204" pitchFamily="50" charset="-128"/>
                        </a:rPr>
                      </a:br>
                      <a:r>
                        <a:rPr kumimoji="1" lang="ja-JP" altLang="en-US" sz="1800" baseline="0" dirty="0" smtClean="0">
                          <a:solidFill>
                            <a:schemeClr val="tx1"/>
                          </a:solidFill>
                          <a:latin typeface="Arial" panose="020B0604020202020204" pitchFamily="34" charset="0"/>
                          <a:ea typeface="ＭＳ Ｐゴシック" panose="020B0600070205080204" pitchFamily="50" charset="-128"/>
                        </a:rPr>
                        <a:t>発生しない</a:t>
                      </a:r>
                      <a:endParaRPr kumimoji="1" lang="en-US" altLang="ja-JP" sz="1800" baseline="0" dirty="0" smtClean="0">
                        <a:solidFill>
                          <a:schemeClr val="tx1"/>
                        </a:solidFill>
                        <a:latin typeface="Arial" panose="020B0604020202020204" pitchFamily="34" charset="0"/>
                        <a:ea typeface="ＭＳ Ｐゴシック" panose="020B0600070205080204" pitchFamily="50" charset="-128"/>
                      </a:endParaRPr>
                    </a:p>
                  </a:txBody>
                  <a:tcPr/>
                </a:tc>
                <a:tc>
                  <a:txBody>
                    <a:bodyPr/>
                    <a:lstStyle/>
                    <a:p>
                      <a:pPr marL="0" indent="0" algn="l" fontAlgn="base">
                        <a:spcBef>
                          <a:spcPts val="800"/>
                        </a:spcBef>
                        <a:spcAft>
                          <a:spcPct val="0"/>
                        </a:spcAft>
                        <a:buSzPct val="80000"/>
                        <a:buFont typeface="Arial" charset="0"/>
                        <a:buNone/>
                      </a:pPr>
                      <a:r>
                        <a:rPr lang="ja-JP" altLang="en-US" sz="1800" dirty="0" smtClean="0">
                          <a:solidFill>
                            <a:schemeClr val="tx1"/>
                          </a:solidFill>
                          <a:latin typeface="Arial" panose="020B0604020202020204" pitchFamily="34" charset="0"/>
                          <a:ea typeface="ＭＳ Ｐゴシック" panose="020B0600070205080204" pitchFamily="50" charset="-128"/>
                          <a:cs typeface="Avenir Book" charset="0"/>
                        </a:rPr>
                        <a:t>大型案件は個別ディスカウント</a:t>
                      </a:r>
                      <a:endParaRPr lang="en-US" altLang="ja-JP" sz="1800" dirty="0" smtClean="0">
                        <a:solidFill>
                          <a:schemeClr val="tx1"/>
                        </a:solidFill>
                        <a:latin typeface="Arial" panose="020B0604020202020204" pitchFamily="34" charset="0"/>
                        <a:ea typeface="ＭＳ Ｐゴシック" panose="020B0600070205080204" pitchFamily="50" charset="-128"/>
                        <a:cs typeface="Avenir Book" charset="0"/>
                      </a:endParaRPr>
                    </a:p>
                    <a:p>
                      <a:pPr marL="0" indent="0" algn="l" fontAlgn="base">
                        <a:spcBef>
                          <a:spcPts val="800"/>
                        </a:spcBef>
                        <a:spcAft>
                          <a:spcPct val="0"/>
                        </a:spcAft>
                        <a:buSzPct val="80000"/>
                        <a:buFont typeface="Arial" charset="0"/>
                        <a:buNone/>
                      </a:pPr>
                      <a:r>
                        <a:rPr lang="en-US" altLang="ja-JP" sz="1800" dirty="0" smtClean="0">
                          <a:solidFill>
                            <a:schemeClr val="tx1"/>
                          </a:solidFill>
                          <a:latin typeface="Arial" panose="020B0604020202020204" pitchFamily="34" charset="0"/>
                          <a:ea typeface="ＭＳ Ｐゴシック" panose="020B0600070205080204" pitchFamily="50" charset="-128"/>
                          <a:cs typeface="Avenir Book" charset="0"/>
                        </a:rPr>
                        <a:t>WebEx</a:t>
                      </a:r>
                      <a:r>
                        <a:rPr lang="ja-JP" altLang="en-US" sz="1800" dirty="0" smtClean="0">
                          <a:solidFill>
                            <a:schemeClr val="tx1"/>
                          </a:solidFill>
                          <a:latin typeface="Arial" panose="020B0604020202020204" pitchFamily="34" charset="0"/>
                          <a:ea typeface="ＭＳ Ｐゴシック" panose="020B0600070205080204" pitchFamily="50" charset="-128"/>
                          <a:cs typeface="Avenir Book" charset="0"/>
                        </a:rPr>
                        <a:t>に</a:t>
                      </a:r>
                      <a:r>
                        <a:rPr lang="en-US" altLang="ja-JP" sz="1800" dirty="0" smtClean="0">
                          <a:solidFill>
                            <a:schemeClr val="tx1"/>
                          </a:solidFill>
                          <a:latin typeface="Arial" panose="020B0604020202020204" pitchFamily="34" charset="0"/>
                          <a:ea typeface="ＭＳ Ｐゴシック" panose="020B0600070205080204" pitchFamily="50" charset="-128"/>
                          <a:cs typeface="Avenir Book" charset="0"/>
                        </a:rPr>
                        <a:t>Spark/CMR Cloud</a:t>
                      </a:r>
                      <a:r>
                        <a:rPr lang="ja-JP" altLang="en-US" sz="1800" dirty="0" smtClean="0">
                          <a:solidFill>
                            <a:schemeClr val="tx1"/>
                          </a:solidFill>
                          <a:latin typeface="Arial" panose="020B0604020202020204" pitchFamily="34" charset="0"/>
                          <a:ea typeface="ＭＳ Ｐゴシック" panose="020B0600070205080204" pitchFamily="50" charset="-128"/>
                          <a:cs typeface="Avenir Book" charset="0"/>
                        </a:rPr>
                        <a:t>が　　　</a:t>
                      </a:r>
                      <a:r>
                        <a:rPr lang="en-US" altLang="ja-JP" sz="1800" dirty="0" smtClean="0">
                          <a:solidFill>
                            <a:schemeClr val="tx1"/>
                          </a:solidFill>
                          <a:latin typeface="Arial" panose="020B0604020202020204" pitchFamily="34" charset="0"/>
                          <a:ea typeface="ＭＳ Ｐゴシック" panose="020B0600070205080204" pitchFamily="50" charset="-128"/>
                          <a:cs typeface="Avenir Book" charset="0"/>
                        </a:rPr>
                        <a:t/>
                      </a:r>
                      <a:br>
                        <a:rPr lang="en-US" altLang="ja-JP" sz="1800" dirty="0" smtClean="0">
                          <a:solidFill>
                            <a:schemeClr val="tx1"/>
                          </a:solidFill>
                          <a:latin typeface="Arial" panose="020B0604020202020204" pitchFamily="34" charset="0"/>
                          <a:ea typeface="ＭＳ Ｐゴシック" panose="020B0600070205080204" pitchFamily="50" charset="-128"/>
                          <a:cs typeface="Avenir Book" charset="0"/>
                        </a:rPr>
                      </a:br>
                      <a:r>
                        <a:rPr lang="ja-JP" altLang="en-US" sz="1800" dirty="0" smtClean="0">
                          <a:solidFill>
                            <a:schemeClr val="tx1"/>
                          </a:solidFill>
                          <a:latin typeface="Arial" panose="020B0604020202020204" pitchFamily="34" charset="0"/>
                          <a:ea typeface="ＭＳ Ｐゴシック" panose="020B0600070205080204" pitchFamily="50" charset="-128"/>
                          <a:cs typeface="Avenir Book" charset="0"/>
                        </a:rPr>
                        <a:t>アタッチ</a:t>
                      </a:r>
                      <a:endParaRPr lang="en-US" altLang="ja-JP" sz="1800" dirty="0" smtClean="0">
                        <a:solidFill>
                          <a:schemeClr val="tx1"/>
                        </a:solidFill>
                        <a:latin typeface="Arial" panose="020B0604020202020204" pitchFamily="34" charset="0"/>
                        <a:ea typeface="ＭＳ Ｐゴシック" panose="020B0600070205080204" pitchFamily="50" charset="-128"/>
                        <a:cs typeface="Avenir Book" charset="0"/>
                      </a:endParaRPr>
                    </a:p>
                  </a:txBody>
                  <a:tcPr/>
                </a:tc>
                <a:extLst>
                  <a:ext uri="{0D108BD9-81ED-4DB2-BD59-A6C34878D82A}">
                    <a16:rowId xmlns:a16="http://schemas.microsoft.com/office/drawing/2014/main" val="10001"/>
                  </a:ext>
                </a:extLst>
              </a:tr>
              <a:tr h="1459801">
                <a:tc>
                  <a:txBody>
                    <a:bodyPr/>
                    <a:lstStyle/>
                    <a:p>
                      <a:pPr algn="l"/>
                      <a:r>
                        <a:rPr kumimoji="1" lang="ja-JP" altLang="en-US" sz="1800" dirty="0" smtClean="0">
                          <a:latin typeface="Arial" panose="020B0604020202020204" pitchFamily="34" charset="0"/>
                          <a:ea typeface="ＭＳ Ｐゴシック" panose="020B0600070205080204" pitchFamily="50" charset="-128"/>
                        </a:rPr>
                        <a:t>特徴</a:t>
                      </a:r>
                      <a:endParaRPr kumimoji="1" lang="ja-JP" altLang="en-US" sz="1800" dirty="0">
                        <a:latin typeface="Arial" panose="020B0604020202020204" pitchFamily="34" charset="0"/>
                        <a:ea typeface="ＭＳ Ｐゴシック" panose="020B0600070205080204" pitchFamily="50" charset="-128"/>
                      </a:endParaRPr>
                    </a:p>
                  </a:txBody>
                  <a:tcPr/>
                </a:tc>
                <a:tc>
                  <a:txBody>
                    <a:bodyPr/>
                    <a:lstStyle/>
                    <a:p>
                      <a:pPr algn="l"/>
                      <a:r>
                        <a:rPr kumimoji="1" lang="ja-JP" altLang="en-US" sz="1800" dirty="0" smtClean="0">
                          <a:solidFill>
                            <a:srgbClr val="FF0000"/>
                          </a:solidFill>
                          <a:latin typeface="Arial" panose="020B0604020202020204" pitchFamily="34" charset="0"/>
                          <a:ea typeface="ＭＳ Ｐゴシック" panose="020B0600070205080204" pitchFamily="50" charset="-128"/>
                        </a:rPr>
                        <a:t>究極のシンプルさ</a:t>
                      </a:r>
                      <a:endParaRPr kumimoji="1" lang="en-US" altLang="ja-JP" sz="1800" dirty="0" smtClean="0">
                        <a:solidFill>
                          <a:srgbClr val="FF0000"/>
                        </a:solidFill>
                        <a:latin typeface="Arial" panose="020B0604020202020204" pitchFamily="34" charset="0"/>
                        <a:ea typeface="ＭＳ Ｐゴシック" panose="020B0600070205080204" pitchFamily="50" charset="-128"/>
                      </a:endParaRPr>
                    </a:p>
                    <a:p>
                      <a:pPr marL="285750" indent="-285750" algn="l">
                        <a:buFont typeface="Arial" panose="020B0604020202020204" pitchFamily="34" charset="0"/>
                        <a:buChar char="•"/>
                      </a:pPr>
                      <a:r>
                        <a:rPr kumimoji="1" lang="ja-JP" altLang="en-US" sz="1800" dirty="0" smtClean="0">
                          <a:latin typeface="Arial" panose="020B0604020202020204" pitchFamily="34" charset="0"/>
                          <a:ea typeface="ＭＳ Ｐゴシック" panose="020B0600070205080204" pitchFamily="50" charset="-128"/>
                        </a:rPr>
                        <a:t>パッケージでの提供</a:t>
                      </a:r>
                    </a:p>
                    <a:p>
                      <a:pPr marL="285750" indent="-285750" algn="l">
                        <a:buFont typeface="Arial" panose="020B0604020202020204" pitchFamily="34" charset="0"/>
                        <a:buChar char="•"/>
                      </a:pPr>
                      <a:r>
                        <a:rPr kumimoji="1" lang="ja-JP" altLang="en-US" sz="1800" dirty="0" smtClean="0">
                          <a:latin typeface="Arial" panose="020B0604020202020204" pitchFamily="34" charset="0"/>
                          <a:ea typeface="ＭＳ Ｐゴシック" panose="020B0600070205080204" pitchFamily="50" charset="-128"/>
                        </a:rPr>
                        <a:t>シンプルな消費モデル</a:t>
                      </a:r>
                    </a:p>
                    <a:p>
                      <a:pPr marL="285750" indent="-285750" algn="l">
                        <a:buFont typeface="Arial" panose="020B0604020202020204" pitchFamily="34" charset="0"/>
                        <a:buChar char="•"/>
                      </a:pPr>
                      <a:r>
                        <a:rPr kumimoji="1" lang="ja-JP" altLang="en-US" sz="1800" dirty="0" smtClean="0">
                          <a:latin typeface="Arial" panose="020B0604020202020204" pitchFamily="34" charset="0"/>
                          <a:ea typeface="ＭＳ Ｐゴシック" panose="020B0600070205080204" pitchFamily="50" charset="-128"/>
                        </a:rPr>
                        <a:t>最低限のアドオン</a:t>
                      </a:r>
                    </a:p>
                    <a:p>
                      <a:pPr marL="285750" indent="-285750" algn="l">
                        <a:buFont typeface="Arial" panose="020B0604020202020204" pitchFamily="34" charset="0"/>
                        <a:buChar char="•"/>
                      </a:pPr>
                      <a:r>
                        <a:rPr kumimoji="1" lang="ja-JP" altLang="en-US" sz="1800" dirty="0" smtClean="0">
                          <a:latin typeface="Arial" panose="020B0604020202020204" pitchFamily="34" charset="0"/>
                          <a:ea typeface="ＭＳ Ｐゴシック" panose="020B0600070205080204" pitchFamily="50" charset="-128"/>
                        </a:rPr>
                        <a:t>固定料金のみ</a:t>
                      </a:r>
                    </a:p>
                  </a:txBody>
                  <a:tcPr/>
                </a:tc>
                <a:tc>
                  <a:txBody>
                    <a:bodyPr/>
                    <a:lstStyle/>
                    <a:p>
                      <a:pPr algn="l"/>
                      <a:r>
                        <a:rPr kumimoji="1" lang="ja-JP" altLang="en-US" sz="1800" dirty="0" smtClean="0">
                          <a:solidFill>
                            <a:srgbClr val="FF0000"/>
                          </a:solidFill>
                          <a:latin typeface="Arial" panose="020B0604020202020204" pitchFamily="34" charset="0"/>
                          <a:ea typeface="ＭＳ Ｐゴシック" panose="020B0600070205080204" pitchFamily="50" charset="-128"/>
                        </a:rPr>
                        <a:t>高度な柔軟性 </a:t>
                      </a:r>
                      <a:endParaRPr kumimoji="1" lang="en-US" altLang="ja-JP" sz="1800" dirty="0" smtClean="0">
                        <a:solidFill>
                          <a:srgbClr val="FF0000"/>
                        </a:solidFill>
                        <a:latin typeface="Arial" panose="020B0604020202020204" pitchFamily="34" charset="0"/>
                        <a:ea typeface="ＭＳ Ｐゴシック" panose="020B0600070205080204" pitchFamily="50" charset="-128"/>
                      </a:endParaRPr>
                    </a:p>
                    <a:p>
                      <a:pPr marL="285750" indent="-285750" algn="l">
                        <a:buFont typeface="Arial" panose="020B0604020202020204" pitchFamily="34" charset="0"/>
                        <a:buChar char="•"/>
                      </a:pPr>
                      <a:r>
                        <a:rPr kumimoji="1" lang="ja-JP" altLang="en-US" sz="1800" dirty="0" smtClean="0">
                          <a:latin typeface="Arial" panose="020B0604020202020204" pitchFamily="34" charset="0"/>
                          <a:ea typeface="ＭＳ Ｐゴシック" panose="020B0600070205080204" pitchFamily="50" charset="-128"/>
                        </a:rPr>
                        <a:t>高度な設定項目</a:t>
                      </a:r>
                    </a:p>
                    <a:p>
                      <a:pPr marL="285750" indent="-285750" algn="l">
                        <a:buFont typeface="Arial" panose="020B0604020202020204" pitchFamily="34" charset="0"/>
                        <a:buChar char="•"/>
                      </a:pPr>
                      <a:r>
                        <a:rPr kumimoji="1" lang="ja-JP" altLang="en-US" sz="1800" dirty="0" smtClean="0">
                          <a:latin typeface="Arial" panose="020B0604020202020204" pitchFamily="34" charset="0"/>
                          <a:ea typeface="ＭＳ Ｐゴシック" panose="020B0600070205080204" pitchFamily="50" charset="-128"/>
                        </a:rPr>
                        <a:t>複数の消費モデル</a:t>
                      </a:r>
                    </a:p>
                    <a:p>
                      <a:pPr marL="285750" indent="-285750" algn="l">
                        <a:buFont typeface="Arial" panose="020B0604020202020204" pitchFamily="34" charset="0"/>
                        <a:buChar char="•"/>
                      </a:pPr>
                      <a:r>
                        <a:rPr kumimoji="1" lang="ja-JP" altLang="en-US" sz="1800" dirty="0" smtClean="0">
                          <a:latin typeface="Arial" panose="020B0604020202020204" pitchFamily="34" charset="0"/>
                          <a:ea typeface="ＭＳ Ｐゴシック" panose="020B0600070205080204" pitchFamily="50" charset="-128"/>
                        </a:rPr>
                        <a:t>多様なアドオン</a:t>
                      </a:r>
                    </a:p>
                    <a:p>
                      <a:pPr marL="285750" indent="-285750" algn="l">
                        <a:buFont typeface="Arial" panose="020B0604020202020204" pitchFamily="34" charset="0"/>
                        <a:buChar char="•"/>
                      </a:pPr>
                      <a:r>
                        <a:rPr kumimoji="1" lang="ja-JP" altLang="en-US" sz="1800" dirty="0" smtClean="0">
                          <a:latin typeface="Arial" panose="020B0604020202020204" pitchFamily="34" charset="0"/>
                          <a:ea typeface="ＭＳ Ｐゴシック" panose="020B0600070205080204" pitchFamily="50" charset="-128"/>
                        </a:rPr>
                        <a:t>従量制料金オプション</a:t>
                      </a:r>
                    </a:p>
                  </a:txBody>
                  <a:tcPr/>
                </a:tc>
                <a:extLst>
                  <a:ext uri="{0D108BD9-81ED-4DB2-BD59-A6C34878D82A}">
                    <a16:rowId xmlns:a16="http://schemas.microsoft.com/office/drawing/2014/main" val="10002"/>
                  </a:ext>
                </a:extLst>
              </a:tr>
              <a:tr h="596385">
                <a:tc>
                  <a:txBody>
                    <a:bodyPr/>
                    <a:lstStyle/>
                    <a:p>
                      <a:pPr algn="l"/>
                      <a:r>
                        <a:rPr kumimoji="1" lang="en-US" altLang="ja-JP" sz="1800" dirty="0" smtClean="0">
                          <a:solidFill>
                            <a:schemeClr val="tx1"/>
                          </a:solidFill>
                          <a:latin typeface="Arial" panose="020B0604020202020204" pitchFamily="34" charset="0"/>
                          <a:ea typeface="ＭＳ Ｐゴシック" panose="020B0600070205080204" pitchFamily="50" charset="-128"/>
                        </a:rPr>
                        <a:t>Audio</a:t>
                      </a:r>
                      <a:endParaRPr kumimoji="1" lang="ja-JP" altLang="en-US" sz="1800" dirty="0">
                        <a:solidFill>
                          <a:schemeClr val="tx1"/>
                        </a:solidFill>
                        <a:latin typeface="Arial" panose="020B0604020202020204" pitchFamily="34" charset="0"/>
                        <a:ea typeface="ＭＳ Ｐゴシック" panose="020B0600070205080204" pitchFamily="50" charset="-128"/>
                      </a:endParaRPr>
                    </a:p>
                  </a:txBody>
                  <a:tcPr/>
                </a:tc>
                <a:tc>
                  <a:txBody>
                    <a:bodyPr/>
                    <a:lstStyle/>
                    <a:p>
                      <a:pPr algn="l"/>
                      <a:r>
                        <a:rPr kumimoji="1" lang="en-US" altLang="ja-JP" sz="1800" dirty="0" smtClean="0">
                          <a:solidFill>
                            <a:schemeClr val="tx1"/>
                          </a:solidFill>
                          <a:latin typeface="Arial" panose="020B0604020202020204" pitchFamily="34" charset="0"/>
                          <a:ea typeface="ＭＳ Ｐゴシック" panose="020B0600070205080204" pitchFamily="50" charset="-128"/>
                        </a:rPr>
                        <a:t>WebEx Audio/CCA SP</a:t>
                      </a:r>
                      <a:endParaRPr kumimoji="1" lang="ja-JP" altLang="en-US" sz="1800" dirty="0">
                        <a:solidFill>
                          <a:schemeClr val="tx1"/>
                        </a:solidFill>
                        <a:latin typeface="Arial" panose="020B0604020202020204" pitchFamily="34" charset="0"/>
                        <a:ea typeface="ＭＳ Ｐゴシック" panose="020B0600070205080204" pitchFamily="50" charset="-128"/>
                      </a:endParaRPr>
                    </a:p>
                  </a:txBody>
                  <a:tcPr/>
                </a:tc>
                <a:tc>
                  <a:txBody>
                    <a:bodyPr/>
                    <a:lstStyle/>
                    <a:p>
                      <a:pPr algn="l"/>
                      <a:r>
                        <a:rPr kumimoji="1" lang="en-US" altLang="ja-JP" sz="1800" dirty="0" smtClean="0">
                          <a:solidFill>
                            <a:schemeClr val="tx1"/>
                          </a:solidFill>
                          <a:latin typeface="Arial" panose="020B0604020202020204" pitchFamily="34" charset="0"/>
                          <a:ea typeface="ＭＳ Ｐゴシック" panose="020B0600070205080204" pitchFamily="50" charset="-128"/>
                        </a:rPr>
                        <a:t>WebEx Audio</a:t>
                      </a:r>
                      <a:r>
                        <a:rPr kumimoji="1" lang="en-US" altLang="ja-JP" sz="1800" baseline="0" dirty="0" smtClean="0">
                          <a:solidFill>
                            <a:schemeClr val="tx1"/>
                          </a:solidFill>
                          <a:latin typeface="Arial" panose="020B0604020202020204" pitchFamily="34" charset="0"/>
                          <a:ea typeface="ＭＳ Ｐゴシック" panose="020B0600070205080204" pitchFamily="50" charset="-128"/>
                        </a:rPr>
                        <a:t>/CCA SP</a:t>
                      </a:r>
                      <a:endParaRPr kumimoji="1" lang="ja-JP" altLang="en-US" sz="1800" dirty="0">
                        <a:solidFill>
                          <a:schemeClr val="tx1"/>
                        </a:solidFill>
                        <a:latin typeface="Arial" panose="020B0604020202020204" pitchFamily="34" charset="0"/>
                        <a:ea typeface="ＭＳ Ｐゴシック" panose="020B0600070205080204" pitchFamily="50" charset="-128"/>
                      </a:endParaRPr>
                    </a:p>
                  </a:txBody>
                  <a:tcPr/>
                </a:tc>
                <a:extLst>
                  <a:ext uri="{0D108BD9-81ED-4DB2-BD59-A6C34878D82A}">
                    <a16:rowId xmlns:a16="http://schemas.microsoft.com/office/drawing/2014/main" val="10003"/>
                  </a:ext>
                </a:extLst>
              </a:tr>
            </a:tbl>
          </a:graphicData>
        </a:graphic>
      </p:graphicFrame>
      <p:sp>
        <p:nvSpPr>
          <p:cNvPr id="5" name="Title 2"/>
          <p:cNvSpPr txBox="1">
            <a:spLocks/>
          </p:cNvSpPr>
          <p:nvPr/>
        </p:nvSpPr>
        <p:spPr bwMode="auto">
          <a:xfrm>
            <a:off x="277370" y="298174"/>
            <a:ext cx="8988090" cy="31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2700" dirty="0">
                <a:solidFill>
                  <a:schemeClr val="tx1"/>
                </a:solidFill>
                <a:latin typeface="Arial" panose="020B0604020202020204" pitchFamily="34" charset="0"/>
                <a:ea typeface="ＭＳ Ｐゴシック" panose="020B0600070205080204" pitchFamily="50" charset="-128"/>
              </a:rPr>
              <a:t>A-WX</a:t>
            </a:r>
            <a:r>
              <a:rPr lang="ja-JP" altLang="en-US" sz="2700" dirty="0">
                <a:solidFill>
                  <a:schemeClr val="tx1"/>
                </a:solidFill>
                <a:latin typeface="Arial" panose="020B0604020202020204" pitchFamily="34" charset="0"/>
                <a:ea typeface="ＭＳ Ｐゴシック" panose="020B0600070205080204" pitchFamily="50" charset="-128"/>
              </a:rPr>
              <a:t>と</a:t>
            </a:r>
            <a:r>
              <a:rPr lang="en-US" altLang="ja-JP" sz="2700" dirty="0">
                <a:solidFill>
                  <a:schemeClr val="tx1"/>
                </a:solidFill>
                <a:latin typeface="Arial" panose="020B0604020202020204" pitchFamily="34" charset="0"/>
                <a:ea typeface="ＭＳ Ｐゴシック" panose="020B0600070205080204" pitchFamily="50" charset="-128"/>
              </a:rPr>
              <a:t>A-SPK</a:t>
            </a:r>
            <a:r>
              <a:rPr lang="ja-JP" altLang="en-US" sz="2700" dirty="0">
                <a:solidFill>
                  <a:schemeClr val="tx1"/>
                </a:solidFill>
                <a:latin typeface="Arial" panose="020B0604020202020204" pitchFamily="34" charset="0"/>
                <a:ea typeface="ＭＳ Ｐゴシック" panose="020B0600070205080204" pitchFamily="50" charset="-128"/>
              </a:rPr>
              <a:t>の特徴　</a:t>
            </a:r>
            <a:endParaRPr kumimoji="1" lang="ja-JP" altLang="en-US" sz="2700" dirty="0">
              <a:solidFill>
                <a:schemeClr val="tx1"/>
              </a:solidFill>
              <a:latin typeface="メイリオ"/>
              <a:ea typeface="メイリオ"/>
              <a:cs typeface="メイリオ"/>
            </a:endParaRPr>
          </a:p>
        </p:txBody>
      </p:sp>
      <p:sp>
        <p:nvSpPr>
          <p:cNvPr id="6" name="テキスト ボックス 5"/>
          <p:cNvSpPr txBox="1"/>
          <p:nvPr/>
        </p:nvSpPr>
        <p:spPr>
          <a:xfrm>
            <a:off x="375342" y="755645"/>
            <a:ext cx="8190160" cy="553998"/>
          </a:xfrm>
          <a:prstGeom prst="rect">
            <a:avLst/>
          </a:prstGeom>
          <a:noFill/>
        </p:spPr>
        <p:txBody>
          <a:bodyPr wrap="square" rtlCol="0">
            <a:spAutoFit/>
          </a:bodyPr>
          <a:lstStyle/>
          <a:p>
            <a:r>
              <a:rPr kumimoji="1" lang="en-US" altLang="ja-JP" sz="1500" dirty="0"/>
              <a:t>SaaS Program</a:t>
            </a:r>
            <a:r>
              <a:rPr kumimoji="1" lang="ja-JP" altLang="en-US" sz="1500" dirty="0"/>
              <a:t>のライセンスは「</a:t>
            </a:r>
            <a:r>
              <a:rPr kumimoji="1" lang="en-US" altLang="ja-JP" sz="1500" dirty="0"/>
              <a:t>A-WX</a:t>
            </a:r>
            <a:r>
              <a:rPr kumimoji="1" lang="ja-JP" altLang="en-US" sz="1500" dirty="0"/>
              <a:t>」と「</a:t>
            </a:r>
            <a:r>
              <a:rPr kumimoji="1" lang="en-US" altLang="ja-JP" sz="1500" dirty="0"/>
              <a:t>A-SPK</a:t>
            </a:r>
            <a:r>
              <a:rPr kumimoji="1" lang="ja-JP" altLang="en-US" sz="1500" dirty="0"/>
              <a:t>」という</a:t>
            </a:r>
            <a:r>
              <a:rPr kumimoji="1" lang="en-US" altLang="ja-JP" sz="1500" dirty="0"/>
              <a:t>2</a:t>
            </a:r>
            <a:r>
              <a:rPr kumimoji="1" lang="ja-JP" altLang="en-US" sz="1500" dirty="0" err="1"/>
              <a:t>つの</a:t>
            </a:r>
            <a:r>
              <a:rPr kumimoji="1" lang="en-US" altLang="ja-JP" sz="1500" dirty="0"/>
              <a:t>TOP</a:t>
            </a:r>
            <a:r>
              <a:rPr kumimoji="1" lang="ja-JP" altLang="en-US" sz="1500" dirty="0"/>
              <a:t>型番に分かれます。</a:t>
            </a:r>
            <a:endParaRPr kumimoji="1" lang="en-US" altLang="ja-JP" sz="1500" dirty="0"/>
          </a:p>
          <a:p>
            <a:r>
              <a:rPr kumimoji="1" lang="ja-JP" altLang="en-US" sz="1500" dirty="0"/>
              <a:t>それぞれの</a:t>
            </a:r>
            <a:r>
              <a:rPr kumimoji="1" lang="en-US" altLang="ja-JP" sz="1500" dirty="0"/>
              <a:t>TOP</a:t>
            </a:r>
            <a:r>
              <a:rPr kumimoji="1" lang="ja-JP" altLang="en-US" sz="1500" dirty="0"/>
              <a:t>型番で</a:t>
            </a:r>
            <a:r>
              <a:rPr kumimoji="1" lang="en-US" altLang="ja-JP" sz="1500" dirty="0"/>
              <a:t>Spark</a:t>
            </a:r>
            <a:r>
              <a:rPr kumimoji="1" lang="ja-JP" altLang="en-US" sz="1500" dirty="0"/>
              <a:t>も</a:t>
            </a:r>
            <a:r>
              <a:rPr kumimoji="1" lang="en-US" altLang="ja-JP" sz="1500" dirty="0"/>
              <a:t>WebEx</a:t>
            </a:r>
            <a:r>
              <a:rPr kumimoji="1" lang="ja-JP" altLang="en-US" sz="1500" dirty="0"/>
              <a:t>も販売可能。ただし、各種条件に違いがあるので注意が必要</a:t>
            </a:r>
            <a:endParaRPr kumimoji="1" lang="en-US" altLang="ja-JP" sz="1500" dirty="0"/>
          </a:p>
        </p:txBody>
      </p:sp>
    </p:spTree>
    <p:extLst>
      <p:ext uri="{BB962C8B-B14F-4D97-AF65-F5344CB8AC3E}">
        <p14:creationId xmlns:p14="http://schemas.microsoft.com/office/powerpoint/2010/main" val="193199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469114849"/>
              </p:ext>
            </p:extLst>
          </p:nvPr>
        </p:nvGraphicFramePr>
        <p:xfrm>
          <a:off x="277370" y="775197"/>
          <a:ext cx="8558518" cy="4131174"/>
        </p:xfrm>
        <a:graphic>
          <a:graphicData uri="http://schemas.openxmlformats.org/drawingml/2006/table">
            <a:tbl>
              <a:tblPr firstRow="1" bandRow="1">
                <a:tableStyleId>{7DF18680-E054-41AD-8BC1-D1AEF772440D}</a:tableStyleId>
              </a:tblPr>
              <a:tblGrid>
                <a:gridCol w="1698271">
                  <a:extLst>
                    <a:ext uri="{9D8B030D-6E8A-4147-A177-3AD203B41FA5}">
                      <a16:colId xmlns:a16="http://schemas.microsoft.com/office/drawing/2014/main" val="20000"/>
                    </a:ext>
                  </a:extLst>
                </a:gridCol>
                <a:gridCol w="2062871">
                  <a:extLst>
                    <a:ext uri="{9D8B030D-6E8A-4147-A177-3AD203B41FA5}">
                      <a16:colId xmlns:a16="http://schemas.microsoft.com/office/drawing/2014/main" val="20003"/>
                    </a:ext>
                  </a:extLst>
                </a:gridCol>
                <a:gridCol w="2206793">
                  <a:extLst>
                    <a:ext uri="{9D8B030D-6E8A-4147-A177-3AD203B41FA5}">
                      <a16:colId xmlns:a16="http://schemas.microsoft.com/office/drawing/2014/main" val="141869295"/>
                    </a:ext>
                  </a:extLst>
                </a:gridCol>
                <a:gridCol w="2590583">
                  <a:extLst>
                    <a:ext uri="{9D8B030D-6E8A-4147-A177-3AD203B41FA5}">
                      <a16:colId xmlns:a16="http://schemas.microsoft.com/office/drawing/2014/main" val="946440356"/>
                    </a:ext>
                  </a:extLst>
                </a:gridCol>
              </a:tblGrid>
              <a:tr h="263470">
                <a:tc>
                  <a:txBody>
                    <a:bodyPr/>
                    <a:lstStyle/>
                    <a:p>
                      <a:r>
                        <a:rPr kumimoji="1" lang="ja-JP" altLang="en-US" sz="1000" dirty="0" smtClean="0">
                          <a:solidFill>
                            <a:schemeClr val="bg1"/>
                          </a:solidFill>
                        </a:rPr>
                        <a:t>項目</a:t>
                      </a:r>
                      <a:endParaRPr kumimoji="1" lang="ja-JP" altLang="en-US" sz="1000" dirty="0">
                        <a:solidFill>
                          <a:schemeClr val="bg1"/>
                        </a:solidFill>
                      </a:endParaRPr>
                    </a:p>
                  </a:txBody>
                  <a:tcPr>
                    <a:solidFill>
                      <a:schemeClr val="bg2"/>
                    </a:solidFill>
                  </a:tcPr>
                </a:tc>
                <a:tc>
                  <a:txBody>
                    <a:bodyPr/>
                    <a:lstStyle/>
                    <a:p>
                      <a:pPr algn="ctr"/>
                      <a:r>
                        <a:rPr kumimoji="1" lang="en-US" altLang="ja-JP" sz="1000" dirty="0" smtClean="0"/>
                        <a:t>A-SPK</a:t>
                      </a:r>
                      <a:endParaRPr kumimoji="1" lang="ja-JP" altLang="en-US" sz="1000" dirty="0"/>
                    </a:p>
                  </a:txBody>
                  <a:tcPr>
                    <a:solidFill>
                      <a:srgbClr val="92D050"/>
                    </a:solidFill>
                  </a:tcPr>
                </a:tc>
                <a:tc>
                  <a:txBody>
                    <a:bodyPr/>
                    <a:lstStyle/>
                    <a:p>
                      <a:pPr algn="ctr"/>
                      <a:r>
                        <a:rPr kumimoji="1" lang="en-US" altLang="ja-JP" sz="1000" dirty="0" smtClean="0"/>
                        <a:t>A-SPK(Spark Flex)</a:t>
                      </a:r>
                      <a:endParaRPr kumimoji="1" lang="ja-JP" altLang="en-US" sz="1000" dirty="0"/>
                    </a:p>
                  </a:txBody>
                  <a:tcPr>
                    <a:solidFill>
                      <a:srgbClr val="FFC000"/>
                    </a:solidFill>
                  </a:tcPr>
                </a:tc>
                <a:tc>
                  <a:txBody>
                    <a:bodyPr/>
                    <a:lstStyle/>
                    <a:p>
                      <a:pPr algn="ctr"/>
                      <a:r>
                        <a:rPr kumimoji="1" lang="en-US" altLang="ja-JP" sz="1000" dirty="0" smtClean="0"/>
                        <a:t>A-WX</a:t>
                      </a:r>
                      <a:endParaRPr kumimoji="1" lang="ja-JP" altLang="en-US" sz="1000" dirty="0"/>
                    </a:p>
                  </a:txBody>
                  <a:tcPr>
                    <a:solidFill>
                      <a:schemeClr val="tx1">
                        <a:lumMod val="60000"/>
                        <a:lumOff val="40000"/>
                      </a:schemeClr>
                    </a:solidFill>
                  </a:tcPr>
                </a:tc>
                <a:extLst>
                  <a:ext uri="{0D108BD9-81ED-4DB2-BD59-A6C34878D82A}">
                    <a16:rowId xmlns:a16="http://schemas.microsoft.com/office/drawing/2014/main" val="10000"/>
                  </a:ext>
                </a:extLst>
              </a:tr>
              <a:tr h="304328">
                <a:tc>
                  <a:txBody>
                    <a:bodyPr/>
                    <a:lstStyle/>
                    <a:p>
                      <a:pPr lvl="0"/>
                      <a:r>
                        <a:rPr kumimoji="1" lang="ja-JP" altLang="en-US" sz="1000" b="1" dirty="0" smtClean="0">
                          <a:solidFill>
                            <a:schemeClr val="bg1"/>
                          </a:solidFill>
                        </a:rPr>
                        <a:t>オファータイプ</a:t>
                      </a:r>
                      <a:endParaRPr kumimoji="1" lang="ja-JP" altLang="en-US" sz="1000" b="1" dirty="0">
                        <a:solidFill>
                          <a:schemeClr val="bg1"/>
                        </a:solidFill>
                      </a:endParaRPr>
                    </a:p>
                  </a:txBody>
                  <a:tcPr>
                    <a:solidFill>
                      <a:schemeClr val="bg2"/>
                    </a:solidFill>
                  </a:tcPr>
                </a:tc>
                <a:tc>
                  <a:txBody>
                    <a:bodyPr/>
                    <a:lstStyle/>
                    <a:p>
                      <a:pPr algn="ctr"/>
                      <a:endParaRPr kumimoji="1" lang="ja-JP" altLang="en-US" sz="1000" dirty="0">
                        <a:solidFill>
                          <a:schemeClr val="tx1"/>
                        </a:solidFill>
                      </a:endParaRP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1"/>
                  </a:ext>
                </a:extLst>
              </a:tr>
              <a:tr h="319061">
                <a:tc>
                  <a:txBody>
                    <a:bodyPr/>
                    <a:lstStyle/>
                    <a:p>
                      <a:pPr lvl="1"/>
                      <a:r>
                        <a:rPr kumimoji="1" lang="en-US" altLang="ja-JP" sz="1000" dirty="0" smtClean="0">
                          <a:solidFill>
                            <a:schemeClr val="bg1"/>
                          </a:solidFill>
                        </a:rPr>
                        <a:t>Employee</a:t>
                      </a:r>
                      <a:r>
                        <a:rPr kumimoji="1" lang="en-US" altLang="ja-JP" sz="1000" baseline="0" dirty="0" smtClean="0">
                          <a:solidFill>
                            <a:schemeClr val="bg1"/>
                          </a:solidFill>
                        </a:rPr>
                        <a:t> Count</a:t>
                      </a:r>
                      <a:endParaRPr kumimoji="1" lang="ja-JP" altLang="en-US" sz="10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58585B"/>
                          </a:solidFill>
                          <a:effectLst/>
                          <a:uLnTx/>
                          <a:uFillTx/>
                          <a:latin typeface="+mn-lt"/>
                          <a:ea typeface="+mn-ea"/>
                          <a:cs typeface="+mn-cs"/>
                        </a:rPr>
                        <a:t>○</a:t>
                      </a:r>
                      <a:endParaRPr kumimoji="1" lang="ja-JP" altLang="en-US" sz="1000" b="0" i="0" u="none" strike="noStrike" kern="1200" cap="none" spc="0" normalizeH="0" baseline="0" noProof="0" dirty="0">
                        <a:ln>
                          <a:noFill/>
                        </a:ln>
                        <a:solidFill>
                          <a:srgbClr val="58585B"/>
                        </a:solidFill>
                        <a:effectLst/>
                        <a:uLnTx/>
                        <a:uFillTx/>
                        <a:latin typeface="+mn-lt"/>
                        <a:ea typeface="+mn-ea"/>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02"/>
                  </a:ext>
                </a:extLst>
              </a:tr>
              <a:tr h="319061">
                <a:tc>
                  <a:txBody>
                    <a:bodyPr/>
                    <a:lstStyle/>
                    <a:p>
                      <a:pPr lvl="1"/>
                      <a:r>
                        <a:rPr kumimoji="1" lang="en-US" altLang="ja-JP" sz="1000" dirty="0" smtClean="0">
                          <a:solidFill>
                            <a:schemeClr val="bg1"/>
                          </a:solidFill>
                        </a:rPr>
                        <a:t>Active User</a:t>
                      </a:r>
                      <a:endParaRPr kumimoji="1" lang="ja-JP" altLang="en-US" sz="10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rgbClr val="58585B"/>
                          </a:solidFill>
                          <a:effectLst/>
                          <a:uLnTx/>
                          <a:uFillTx/>
                          <a:latin typeface="+mn-lt"/>
                          <a:ea typeface="+mn-ea"/>
                          <a:cs typeface="+mn-cs"/>
                        </a:rPr>
                        <a:t>×</a:t>
                      </a:r>
                      <a:endParaRPr kumimoji="1" lang="ja-JP" altLang="en-US" sz="1000" b="0" i="0" u="none" strike="noStrike" kern="1200" cap="none" spc="0" normalizeH="0" baseline="0" noProof="0" dirty="0">
                        <a:ln>
                          <a:noFill/>
                        </a:ln>
                        <a:solidFill>
                          <a:srgbClr val="58585B"/>
                        </a:solidFill>
                        <a:effectLst/>
                        <a:uLnTx/>
                        <a:uFillTx/>
                        <a:latin typeface="+mn-lt"/>
                        <a:ea typeface="+mn-ea"/>
                        <a:cs typeface="+mn-cs"/>
                      </a:endParaRPr>
                    </a:p>
                  </a:txBody>
                  <a:tcPr/>
                </a:tc>
                <a:tc>
                  <a:txBody>
                    <a:bodyPr/>
                    <a:lstStyle/>
                    <a:p>
                      <a:pPr algn="ctr"/>
                      <a:r>
                        <a:rPr kumimoji="1" lang="ja-JP" altLang="en-US" sz="1000" b="0" dirty="0" smtClean="0">
                          <a:solidFill>
                            <a:schemeClr val="tx1"/>
                          </a:solidFill>
                        </a:rPr>
                        <a:t>予定</a:t>
                      </a:r>
                      <a:endParaRPr kumimoji="1" lang="ja-JP" altLang="en-US" sz="1000" b="0" dirty="0">
                        <a:solidFill>
                          <a:schemeClr val="tx1"/>
                        </a:solidFill>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03"/>
                  </a:ext>
                </a:extLst>
              </a:tr>
              <a:tr h="319061">
                <a:tc>
                  <a:txBody>
                    <a:bodyPr/>
                    <a:lstStyle/>
                    <a:p>
                      <a:pPr lvl="1"/>
                      <a:r>
                        <a:rPr kumimoji="1" lang="en-US" altLang="ja-JP" sz="1000" dirty="0" smtClean="0">
                          <a:solidFill>
                            <a:schemeClr val="bg1"/>
                          </a:solidFill>
                        </a:rPr>
                        <a:t>Named User</a:t>
                      </a:r>
                      <a:endParaRPr kumimoji="1" lang="ja-JP" altLang="en-US" sz="10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58585B"/>
                          </a:solidFill>
                          <a:effectLst/>
                          <a:uLnTx/>
                          <a:uFillTx/>
                          <a:latin typeface="+mn-lt"/>
                          <a:ea typeface="+mn-ea"/>
                          <a:cs typeface="+mn-cs"/>
                        </a:rPr>
                        <a:t>○</a:t>
                      </a:r>
                      <a:endParaRPr kumimoji="1" lang="ja-JP" altLang="en-US" sz="1000" b="0" i="0" u="none" strike="noStrike" kern="1200" cap="none" spc="0" normalizeH="0" baseline="0" noProof="0" dirty="0">
                        <a:ln>
                          <a:noFill/>
                        </a:ln>
                        <a:solidFill>
                          <a:srgbClr val="58585B"/>
                        </a:solidFill>
                        <a:effectLst/>
                        <a:uLnTx/>
                        <a:uFillTx/>
                        <a:latin typeface="+mn-lt"/>
                        <a:ea typeface="+mn-ea"/>
                        <a:cs typeface="+mn-cs"/>
                      </a:endParaRPr>
                    </a:p>
                  </a:txBody>
                  <a:tcPr/>
                </a:tc>
                <a:tc>
                  <a:txBody>
                    <a:bodyPr/>
                    <a:lstStyle/>
                    <a:p>
                      <a:pPr algn="ctr"/>
                      <a:r>
                        <a:rPr kumimoji="1" lang="ja-JP" altLang="en-US" sz="1000" b="0" dirty="0" smtClean="0">
                          <a:solidFill>
                            <a:schemeClr val="tx1"/>
                          </a:solidFill>
                        </a:rPr>
                        <a:t>予定</a:t>
                      </a:r>
                      <a:endParaRPr kumimoji="1" lang="ja-JP" altLang="en-US" sz="1000" b="0" dirty="0">
                        <a:solidFill>
                          <a:schemeClr val="tx1"/>
                        </a:solidFill>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04"/>
                  </a:ext>
                </a:extLst>
              </a:tr>
              <a:tr h="380944">
                <a:tc>
                  <a:txBody>
                    <a:bodyPr/>
                    <a:lstStyle/>
                    <a:p>
                      <a:pPr lvl="1"/>
                      <a:r>
                        <a:rPr kumimoji="1" lang="en-US" altLang="ja-JP" sz="1000" dirty="0" smtClean="0">
                          <a:solidFill>
                            <a:schemeClr val="bg1"/>
                          </a:solidFill>
                        </a:rPr>
                        <a:t>Ports</a:t>
                      </a:r>
                      <a:endParaRPr kumimoji="1" lang="ja-JP" altLang="en-US" sz="10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rgbClr val="58585B"/>
                          </a:solidFill>
                          <a:effectLst/>
                          <a:uLnTx/>
                          <a:uFillTx/>
                          <a:latin typeface="+mn-lt"/>
                          <a:ea typeface="+mn-ea"/>
                          <a:cs typeface="+mn-cs"/>
                        </a:rPr>
                        <a:t>×</a:t>
                      </a:r>
                      <a:endParaRPr kumimoji="1" lang="ja-JP" altLang="en-US" sz="1000" b="0" i="0" u="none" strike="noStrike" kern="1200" cap="none" spc="0" normalizeH="0" baseline="0" noProof="0" dirty="0">
                        <a:ln>
                          <a:noFill/>
                        </a:ln>
                        <a:solidFill>
                          <a:srgbClr val="58585B"/>
                        </a:solidFill>
                        <a:effectLst/>
                        <a:uLnTx/>
                        <a:uFillTx/>
                        <a:latin typeface="+mn-lt"/>
                        <a:ea typeface="+mn-ea"/>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en-US" altLang="ja-JP" sz="10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endParaRPr>
                    </a:p>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rgbClr val="FF0000"/>
                          </a:solidFill>
                          <a:effectLst/>
                          <a:uLnTx/>
                          <a:uFillTx/>
                          <a:latin typeface="Arial"/>
                          <a:ea typeface="ＭＳ Ｐゴシック" panose="020B0600070205080204" pitchFamily="50" charset="-128"/>
                          <a:cs typeface="+mn-cs"/>
                        </a:rPr>
                        <a:t>Spark</a:t>
                      </a:r>
                      <a:r>
                        <a:rPr kumimoji="1" lang="ja-JP" altLang="en-US" sz="1000" b="0" i="0" u="none" strike="noStrike" kern="1200" cap="none" spc="0" normalizeH="0" baseline="0" noProof="0" dirty="0" smtClean="0">
                          <a:ln>
                            <a:noFill/>
                          </a:ln>
                          <a:solidFill>
                            <a:srgbClr val="FF0000"/>
                          </a:solidFill>
                          <a:effectLst/>
                          <a:uLnTx/>
                          <a:uFillTx/>
                          <a:latin typeface="Arial"/>
                          <a:ea typeface="ＭＳ Ｐゴシック" panose="020B0600070205080204" pitchFamily="50" charset="-128"/>
                          <a:cs typeface="+mn-cs"/>
                        </a:rPr>
                        <a:t>および</a:t>
                      </a:r>
                      <a:r>
                        <a:rPr kumimoji="1" lang="en-US" altLang="ja-JP" sz="1000" b="0" i="0" u="none" strike="noStrike" kern="1200" cap="none" spc="0" normalizeH="0" baseline="0" noProof="0" dirty="0" smtClean="0">
                          <a:ln>
                            <a:noFill/>
                          </a:ln>
                          <a:solidFill>
                            <a:srgbClr val="FF0000"/>
                          </a:solidFill>
                          <a:effectLst/>
                          <a:uLnTx/>
                          <a:uFillTx/>
                          <a:latin typeface="Arial"/>
                          <a:ea typeface="ＭＳ Ｐゴシック" panose="020B0600070205080204" pitchFamily="50" charset="-128"/>
                          <a:cs typeface="+mn-cs"/>
                        </a:rPr>
                        <a:t>CMR Cloud</a:t>
                      </a:r>
                      <a:r>
                        <a:rPr kumimoji="1" lang="ja-JP" altLang="en-US" sz="1000" b="0" i="0" u="none" strike="noStrike" kern="1200" cap="none" spc="0" normalizeH="0" baseline="0" noProof="0" dirty="0" smtClean="0">
                          <a:ln>
                            <a:noFill/>
                          </a:ln>
                          <a:solidFill>
                            <a:srgbClr val="FF0000"/>
                          </a:solidFill>
                          <a:effectLst/>
                          <a:uLnTx/>
                          <a:uFillTx/>
                          <a:latin typeface="Arial"/>
                          <a:ea typeface="ＭＳ Ｐゴシック" panose="020B0600070205080204" pitchFamily="50" charset="-128"/>
                          <a:cs typeface="+mn-cs"/>
                        </a:rPr>
                        <a:t>は含まれません</a:t>
                      </a:r>
                      <a:endParaRPr kumimoji="1" lang="ja-JP" altLang="en-US" sz="1000" b="0" i="0" u="none" strike="noStrike" kern="1200" cap="none" spc="0" normalizeH="0" baseline="0" noProof="0" dirty="0">
                        <a:ln>
                          <a:noFill/>
                        </a:ln>
                        <a:solidFill>
                          <a:srgbClr val="FF0000"/>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05"/>
                  </a:ext>
                </a:extLst>
              </a:tr>
              <a:tr h="319061">
                <a:tc>
                  <a:txBody>
                    <a:bodyPr/>
                    <a:lstStyle/>
                    <a:p>
                      <a:pPr lvl="0"/>
                      <a:r>
                        <a:rPr kumimoji="1" lang="ja-JP" altLang="en-US" sz="1000" dirty="0" smtClean="0">
                          <a:solidFill>
                            <a:schemeClr val="bg1"/>
                          </a:solidFill>
                        </a:rPr>
                        <a:t>　　　  </a:t>
                      </a:r>
                      <a:r>
                        <a:rPr kumimoji="1" lang="en-US" altLang="ja-JP" sz="1000" dirty="0" smtClean="0">
                          <a:solidFill>
                            <a:schemeClr val="bg1"/>
                          </a:solidFill>
                        </a:rPr>
                        <a:t>Shared Meetings</a:t>
                      </a:r>
                      <a:endParaRPr kumimoji="1" lang="ja-JP" altLang="en-US" sz="10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58585B"/>
                          </a:solidFill>
                          <a:effectLst/>
                          <a:uLnTx/>
                          <a:uFillTx/>
                          <a:latin typeface="+mn-lt"/>
                          <a:ea typeface="+mn-ea"/>
                          <a:cs typeface="+mn-cs"/>
                        </a:rPr>
                        <a:t>○</a:t>
                      </a:r>
                      <a:endParaRPr kumimoji="1" lang="ja-JP" altLang="en-US" sz="1000" b="0" i="0" u="none" strike="noStrike" kern="1200" cap="none" spc="0" normalizeH="0" baseline="0" noProof="0" dirty="0">
                        <a:ln>
                          <a:noFill/>
                        </a:ln>
                        <a:solidFill>
                          <a:srgbClr val="58585B"/>
                        </a:solidFill>
                        <a:effectLst/>
                        <a:uLnTx/>
                        <a:uFillTx/>
                        <a:latin typeface="+mn-lt"/>
                        <a:ea typeface="+mn-ea"/>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srgbClr val="58585B"/>
                          </a:solidFill>
                          <a:effectLst/>
                          <a:uLnTx/>
                          <a:uFillTx/>
                          <a:latin typeface="+mn-lt"/>
                          <a:ea typeface="+mn-ea"/>
                          <a:cs typeface="+mn-cs"/>
                        </a:rPr>
                        <a:t>×</a:t>
                      </a:r>
                      <a:endParaRPr kumimoji="1" lang="ja-JP" altLang="en-US" sz="1000" b="0" i="0" u="none" strike="noStrike" kern="1200" cap="none" spc="0" normalizeH="0" baseline="0" noProof="0" dirty="0">
                        <a:ln>
                          <a:noFill/>
                        </a:ln>
                        <a:solidFill>
                          <a:srgbClr val="58585B"/>
                        </a:solidFill>
                        <a:effectLst/>
                        <a:uLnTx/>
                        <a:uFillTx/>
                        <a:latin typeface="+mn-lt"/>
                        <a:ea typeface="+mn-ea"/>
                        <a:cs typeface="+mn-cs"/>
                      </a:endParaRPr>
                    </a:p>
                  </a:txBody>
                  <a:tcPr/>
                </a:tc>
                <a:extLst>
                  <a:ext uri="{0D108BD9-81ED-4DB2-BD59-A6C34878D82A}">
                    <a16:rowId xmlns:a16="http://schemas.microsoft.com/office/drawing/2014/main" val="724883818"/>
                  </a:ext>
                </a:extLst>
              </a:tr>
              <a:tr h="319061">
                <a:tc>
                  <a:txBody>
                    <a:bodyPr/>
                    <a:lstStyle/>
                    <a:p>
                      <a:pPr lvl="0"/>
                      <a:r>
                        <a:rPr kumimoji="1" lang="ja-JP" altLang="en-US" sz="1000" b="1" dirty="0" smtClean="0">
                          <a:solidFill>
                            <a:schemeClr val="bg1"/>
                          </a:solidFill>
                        </a:rPr>
                        <a:t>最低ライセンス数</a:t>
                      </a:r>
                      <a:endParaRPr kumimoji="1" lang="ja-JP" altLang="en-US" sz="1000" b="1" dirty="0">
                        <a:solidFill>
                          <a:schemeClr val="bg1"/>
                        </a:solidFill>
                      </a:endParaRPr>
                    </a:p>
                  </a:txBody>
                  <a:tcPr>
                    <a:solidFill>
                      <a:schemeClr val="bg2"/>
                    </a:solidFill>
                  </a:tcPr>
                </a:tc>
                <a:tc gridSpan="3">
                  <a:txBody>
                    <a:bodyPr/>
                    <a:lstStyle/>
                    <a:p>
                      <a:pPr algn="ctr"/>
                      <a:endParaRPr kumimoji="1" lang="ja-JP" altLang="en-US" sz="1000" dirty="0">
                        <a:solidFill>
                          <a:schemeClr val="tx1"/>
                        </a:solidFill>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319061">
                <a:tc>
                  <a:txBody>
                    <a:bodyPr/>
                    <a:lstStyle/>
                    <a:p>
                      <a:pPr lvl="1"/>
                      <a:r>
                        <a:rPr kumimoji="1" lang="en-US" altLang="ja-JP" sz="1000" dirty="0" smtClean="0">
                          <a:solidFill>
                            <a:schemeClr val="bg1"/>
                          </a:solidFill>
                        </a:rPr>
                        <a:t>Employee</a:t>
                      </a:r>
                      <a:r>
                        <a:rPr kumimoji="1" lang="en-US" altLang="ja-JP" sz="1000" baseline="0" dirty="0" smtClean="0">
                          <a:solidFill>
                            <a:schemeClr val="bg1"/>
                          </a:solidFill>
                        </a:rPr>
                        <a:t> Count</a:t>
                      </a:r>
                      <a:endParaRPr kumimoji="1" lang="ja-JP" altLang="en-US" sz="1000" dirty="0">
                        <a:solidFill>
                          <a:schemeClr val="bg1"/>
                        </a:solidFill>
                      </a:endParaRPr>
                    </a:p>
                  </a:txBody>
                  <a:tcPr>
                    <a:solidFill>
                      <a:schemeClr val="bg2"/>
                    </a:solidFill>
                  </a:tcPr>
                </a:tc>
                <a:tc>
                  <a:txBody>
                    <a:bodyPr/>
                    <a:lstStyle/>
                    <a:p>
                      <a:pPr algn="ctr"/>
                      <a:r>
                        <a:rPr kumimoji="1" lang="en-US" altLang="ja-JP" sz="1000" dirty="0" smtClean="0">
                          <a:solidFill>
                            <a:schemeClr val="tx1"/>
                          </a:solidFill>
                        </a:rPr>
                        <a:t>-</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250</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100</a:t>
                      </a:r>
                      <a:endParaRPr kumimoji="1" lang="ja-JP" altLang="en-US" sz="1000" dirty="0">
                        <a:solidFill>
                          <a:schemeClr val="tx1"/>
                        </a:solidFill>
                      </a:endParaRPr>
                    </a:p>
                  </a:txBody>
                  <a:tcPr/>
                </a:tc>
                <a:extLst>
                  <a:ext uri="{0D108BD9-81ED-4DB2-BD59-A6C34878D82A}">
                    <a16:rowId xmlns:a16="http://schemas.microsoft.com/office/drawing/2014/main" val="10007"/>
                  </a:ext>
                </a:extLst>
              </a:tr>
              <a:tr h="323751">
                <a:tc>
                  <a:txBody>
                    <a:bodyPr/>
                    <a:lstStyle/>
                    <a:p>
                      <a:pPr lvl="1"/>
                      <a:r>
                        <a:rPr kumimoji="1" lang="en-US" altLang="ja-JP" sz="1000" dirty="0" smtClean="0">
                          <a:solidFill>
                            <a:schemeClr val="bg1"/>
                          </a:solidFill>
                        </a:rPr>
                        <a:t>Active User</a:t>
                      </a:r>
                      <a:endParaRPr kumimoji="1" lang="ja-JP" altLang="en-US" sz="1000" dirty="0">
                        <a:solidFill>
                          <a:schemeClr val="bg1"/>
                        </a:solidFill>
                      </a:endParaRPr>
                    </a:p>
                  </a:txBody>
                  <a:tcPr>
                    <a:solidFill>
                      <a:schemeClr val="bg2"/>
                    </a:solidFill>
                  </a:tcPr>
                </a:tc>
                <a:tc>
                  <a:txBody>
                    <a:bodyPr/>
                    <a:lstStyle/>
                    <a:p>
                      <a:pPr algn="ctr"/>
                      <a:r>
                        <a:rPr kumimoji="1" lang="en-US" altLang="ja-JP" sz="1000" dirty="0" smtClean="0">
                          <a:solidFill>
                            <a:schemeClr val="tx1"/>
                          </a:solidFill>
                        </a:rPr>
                        <a:t>-</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75 or </a:t>
                      </a:r>
                      <a:r>
                        <a:rPr kumimoji="1" lang="ja-JP" altLang="en-US" sz="1000" dirty="0" smtClean="0">
                          <a:solidFill>
                            <a:schemeClr val="tx1"/>
                          </a:solidFill>
                        </a:rPr>
                        <a:t>ナレッジワーカーの</a:t>
                      </a:r>
                      <a:r>
                        <a:rPr kumimoji="1" lang="en-US" altLang="ja-JP" sz="1000" dirty="0" smtClean="0">
                          <a:solidFill>
                            <a:schemeClr val="tx1"/>
                          </a:solidFill>
                        </a:rPr>
                        <a:t>15% </a:t>
                      </a:r>
                    </a:p>
                  </a:txBody>
                  <a:tcPr/>
                </a:tc>
                <a:extLst>
                  <a:ext uri="{0D108BD9-81ED-4DB2-BD59-A6C34878D82A}">
                    <a16:rowId xmlns:a16="http://schemas.microsoft.com/office/drawing/2014/main" val="10008"/>
                  </a:ext>
                </a:extLst>
              </a:tr>
              <a:tr h="299991">
                <a:tc>
                  <a:txBody>
                    <a:bodyPr/>
                    <a:lstStyle/>
                    <a:p>
                      <a:pPr lvl="1"/>
                      <a:r>
                        <a:rPr kumimoji="1" lang="en-US" altLang="ja-JP" sz="1000" dirty="0" smtClean="0">
                          <a:solidFill>
                            <a:schemeClr val="bg1"/>
                          </a:solidFill>
                        </a:rPr>
                        <a:t>Named User</a:t>
                      </a:r>
                      <a:endParaRPr kumimoji="1" lang="ja-JP" altLang="en-US" sz="1000" dirty="0">
                        <a:solidFill>
                          <a:schemeClr val="bg1"/>
                        </a:solidFill>
                      </a:endParaRPr>
                    </a:p>
                  </a:txBody>
                  <a:tcPr>
                    <a:solidFill>
                      <a:schemeClr val="bg2"/>
                    </a:solidFill>
                  </a:tcPr>
                </a:tc>
                <a:tc>
                  <a:txBody>
                    <a:bodyPr/>
                    <a:lstStyle/>
                    <a:p>
                      <a:pPr algn="ctr"/>
                      <a:r>
                        <a:rPr kumimoji="1" lang="en-US" altLang="ja-JP" sz="1000" dirty="0" smtClean="0">
                          <a:solidFill>
                            <a:schemeClr val="tx1"/>
                          </a:solidFill>
                        </a:rPr>
                        <a:t>1</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1</a:t>
                      </a:r>
                      <a:endParaRPr kumimoji="1" lang="ja-JP" altLang="en-US" sz="1000" dirty="0">
                        <a:solidFill>
                          <a:schemeClr val="tx1"/>
                        </a:solidFill>
                      </a:endParaRPr>
                    </a:p>
                  </a:txBody>
                  <a:tcPr/>
                </a:tc>
                <a:extLst>
                  <a:ext uri="{0D108BD9-81ED-4DB2-BD59-A6C34878D82A}">
                    <a16:rowId xmlns:a16="http://schemas.microsoft.com/office/drawing/2014/main" val="10009"/>
                  </a:ext>
                </a:extLst>
              </a:tr>
              <a:tr h="314278">
                <a:tc>
                  <a:txBody>
                    <a:bodyPr/>
                    <a:lstStyle/>
                    <a:p>
                      <a:pPr lvl="1"/>
                      <a:r>
                        <a:rPr kumimoji="1" lang="en-US" altLang="ja-JP" sz="1000" dirty="0" smtClean="0">
                          <a:solidFill>
                            <a:schemeClr val="bg1"/>
                          </a:solidFill>
                        </a:rPr>
                        <a:t>Ports</a:t>
                      </a:r>
                      <a:endParaRPr kumimoji="1" lang="ja-JP" altLang="en-US" sz="1000" dirty="0">
                        <a:solidFill>
                          <a:schemeClr val="bg1"/>
                        </a:solidFill>
                      </a:endParaRPr>
                    </a:p>
                  </a:txBody>
                  <a:tcPr>
                    <a:solidFill>
                      <a:schemeClr val="bg2"/>
                    </a:solidFill>
                  </a:tcPr>
                </a:tc>
                <a:tc>
                  <a:txBody>
                    <a:bodyPr/>
                    <a:lstStyle/>
                    <a:p>
                      <a:pPr algn="ctr"/>
                      <a:r>
                        <a:rPr kumimoji="1" lang="en-US" altLang="ja-JP" sz="1000" dirty="0" smtClean="0">
                          <a:solidFill>
                            <a:schemeClr val="tx1"/>
                          </a:solidFill>
                        </a:rPr>
                        <a:t>-</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a:t>
                      </a:r>
                      <a:endParaRPr kumimoji="1" lang="ja-JP" altLang="en-US" sz="1000" dirty="0">
                        <a:solidFill>
                          <a:schemeClr val="tx1"/>
                        </a:solidFill>
                      </a:endParaRPr>
                    </a:p>
                  </a:txBody>
                  <a:tcPr/>
                </a:tc>
                <a:extLst>
                  <a:ext uri="{0D108BD9-81ED-4DB2-BD59-A6C34878D82A}">
                    <a16:rowId xmlns:a16="http://schemas.microsoft.com/office/drawing/2014/main" val="10010"/>
                  </a:ext>
                </a:extLst>
              </a:tr>
              <a:tr h="314278">
                <a:tc>
                  <a:txBody>
                    <a:bodyPr/>
                    <a:lstStyle/>
                    <a:p>
                      <a:pPr lvl="1"/>
                      <a:r>
                        <a:rPr kumimoji="1" lang="en-US" altLang="ja-JP" sz="1000" dirty="0" smtClean="0">
                          <a:solidFill>
                            <a:schemeClr val="bg1"/>
                          </a:solidFill>
                        </a:rPr>
                        <a:t>Shared Meetings</a:t>
                      </a:r>
                      <a:endParaRPr kumimoji="1" lang="ja-JP" altLang="en-US" sz="1000" dirty="0">
                        <a:solidFill>
                          <a:schemeClr val="bg1"/>
                        </a:solidFill>
                      </a:endParaRPr>
                    </a:p>
                  </a:txBody>
                  <a:tcPr>
                    <a:solidFill>
                      <a:schemeClr val="bg2"/>
                    </a:solidFill>
                  </a:tcPr>
                </a:tc>
                <a:tc>
                  <a:txBody>
                    <a:bodyPr/>
                    <a:lstStyle/>
                    <a:p>
                      <a:pPr algn="ctr"/>
                      <a:r>
                        <a:rPr kumimoji="1" lang="en-US" altLang="ja-JP" sz="1000" dirty="0" smtClean="0">
                          <a:solidFill>
                            <a:schemeClr val="tx1"/>
                          </a:solidFill>
                        </a:rPr>
                        <a:t>-</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1</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a:t>
                      </a:r>
                      <a:endParaRPr kumimoji="1" lang="ja-JP" altLang="en-US" sz="1000" dirty="0">
                        <a:solidFill>
                          <a:schemeClr val="tx1"/>
                        </a:solidFill>
                      </a:endParaRPr>
                    </a:p>
                  </a:txBody>
                  <a:tcPr/>
                </a:tc>
                <a:extLst>
                  <a:ext uri="{0D108BD9-81ED-4DB2-BD59-A6C34878D82A}">
                    <a16:rowId xmlns:a16="http://schemas.microsoft.com/office/drawing/2014/main" val="3240655336"/>
                  </a:ext>
                </a:extLst>
              </a:tr>
            </a:tbl>
          </a:graphicData>
        </a:graphic>
      </p:graphicFrame>
      <p:sp>
        <p:nvSpPr>
          <p:cNvPr id="6" name="Title 2"/>
          <p:cNvSpPr txBox="1">
            <a:spLocks/>
          </p:cNvSpPr>
          <p:nvPr/>
        </p:nvSpPr>
        <p:spPr bwMode="auto">
          <a:xfrm>
            <a:off x="277370" y="278296"/>
            <a:ext cx="6530934" cy="33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a:solidFill>
                  <a:schemeClr val="tx1"/>
                </a:solidFill>
                <a:latin typeface="Arial" panose="020B0604020202020204" pitchFamily="34" charset="0"/>
                <a:ea typeface="ＭＳ Ｐゴシック" panose="020B0600070205080204" pitchFamily="50" charset="-128"/>
              </a:rPr>
              <a:t>ライセンス体系と最低ライセンス数　</a:t>
            </a:r>
            <a:endParaRPr kumimoji="1" lang="ja-JP" altLang="en-US" sz="2700" dirty="0">
              <a:solidFill>
                <a:schemeClr val="tx1"/>
              </a:solidFill>
              <a:latin typeface="メイリオ"/>
              <a:ea typeface="メイリオ"/>
              <a:cs typeface="メイリオ"/>
            </a:endParaRPr>
          </a:p>
        </p:txBody>
      </p:sp>
    </p:spTree>
    <p:extLst>
      <p:ext uri="{BB962C8B-B14F-4D97-AF65-F5344CB8AC3E}">
        <p14:creationId xmlns:p14="http://schemas.microsoft.com/office/powerpoint/2010/main" val="257190500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204110038"/>
              </p:ext>
            </p:extLst>
          </p:nvPr>
        </p:nvGraphicFramePr>
        <p:xfrm>
          <a:off x="277370" y="672613"/>
          <a:ext cx="8583942" cy="4350686"/>
        </p:xfrm>
        <a:graphic>
          <a:graphicData uri="http://schemas.openxmlformats.org/drawingml/2006/table">
            <a:tbl>
              <a:tblPr firstRow="1" bandRow="1">
                <a:tableStyleId>{7DF18680-E054-41AD-8BC1-D1AEF772440D}</a:tableStyleId>
              </a:tblPr>
              <a:tblGrid>
                <a:gridCol w="2312005">
                  <a:extLst>
                    <a:ext uri="{9D8B030D-6E8A-4147-A177-3AD203B41FA5}">
                      <a16:colId xmlns:a16="http://schemas.microsoft.com/office/drawing/2014/main" val="20000"/>
                    </a:ext>
                  </a:extLst>
                </a:gridCol>
                <a:gridCol w="2314733">
                  <a:extLst>
                    <a:ext uri="{9D8B030D-6E8A-4147-A177-3AD203B41FA5}">
                      <a16:colId xmlns:a16="http://schemas.microsoft.com/office/drawing/2014/main" val="1390665687"/>
                    </a:ext>
                  </a:extLst>
                </a:gridCol>
                <a:gridCol w="2016799">
                  <a:extLst>
                    <a:ext uri="{9D8B030D-6E8A-4147-A177-3AD203B41FA5}">
                      <a16:colId xmlns:a16="http://schemas.microsoft.com/office/drawing/2014/main" val="4254070299"/>
                    </a:ext>
                  </a:extLst>
                </a:gridCol>
                <a:gridCol w="1940405">
                  <a:extLst>
                    <a:ext uri="{9D8B030D-6E8A-4147-A177-3AD203B41FA5}">
                      <a16:colId xmlns:a16="http://schemas.microsoft.com/office/drawing/2014/main" val="1909802469"/>
                    </a:ext>
                  </a:extLst>
                </a:gridCol>
              </a:tblGrid>
              <a:tr h="251460">
                <a:tc>
                  <a:txBody>
                    <a:bodyPr/>
                    <a:lstStyle/>
                    <a:p>
                      <a:r>
                        <a:rPr kumimoji="1" lang="ja-JP" altLang="en-US" sz="900" dirty="0" smtClean="0"/>
                        <a:t>項目</a:t>
                      </a:r>
                      <a:endParaRPr kumimoji="1" lang="ja-JP" altLang="en-US" sz="900" dirty="0"/>
                    </a:p>
                  </a:txBody>
                  <a:tcPr/>
                </a:tc>
                <a:tc>
                  <a:txBody>
                    <a:bodyPr/>
                    <a:lstStyle/>
                    <a:p>
                      <a:pPr algn="ctr"/>
                      <a:r>
                        <a:rPr kumimoji="1" lang="en-US" altLang="ja-JP" sz="1100" dirty="0" smtClean="0"/>
                        <a:t>A-SPK</a:t>
                      </a:r>
                      <a:endParaRPr kumimoji="1" lang="ja-JP" altLang="en-US" sz="1100" dirty="0"/>
                    </a:p>
                  </a:txBody>
                  <a:tcPr>
                    <a:solidFill>
                      <a:srgbClr val="92D050"/>
                    </a:solidFill>
                  </a:tcPr>
                </a:tc>
                <a:tc>
                  <a:txBody>
                    <a:bodyPr/>
                    <a:lstStyle/>
                    <a:p>
                      <a:pPr algn="ctr"/>
                      <a:r>
                        <a:rPr kumimoji="1" lang="en-US" altLang="ja-JP" sz="1100" dirty="0" smtClean="0"/>
                        <a:t>A-SPK(Spark Flex)</a:t>
                      </a:r>
                      <a:endParaRPr kumimoji="1" lang="ja-JP" altLang="en-US" sz="1100" dirty="0"/>
                    </a:p>
                  </a:txBody>
                  <a:tcPr>
                    <a:solidFill>
                      <a:srgbClr val="FFC000"/>
                    </a:solidFill>
                  </a:tcPr>
                </a:tc>
                <a:tc>
                  <a:txBody>
                    <a:bodyPr/>
                    <a:lstStyle/>
                    <a:p>
                      <a:pPr algn="ctr"/>
                      <a:r>
                        <a:rPr kumimoji="1" lang="en-US" altLang="ja-JP" sz="1100" dirty="0" smtClean="0"/>
                        <a:t>A-WX</a:t>
                      </a:r>
                      <a:endParaRPr kumimoji="1" lang="ja-JP" altLang="en-US" sz="1100" dirty="0"/>
                    </a:p>
                  </a:txBody>
                  <a:tcPr>
                    <a:solidFill>
                      <a:schemeClr val="accent4"/>
                    </a:solidFill>
                  </a:tcPr>
                </a:tc>
                <a:extLst>
                  <a:ext uri="{0D108BD9-81ED-4DB2-BD59-A6C34878D82A}">
                    <a16:rowId xmlns:a16="http://schemas.microsoft.com/office/drawing/2014/main" val="10000"/>
                  </a:ext>
                </a:extLst>
              </a:tr>
              <a:tr h="261821">
                <a:tc>
                  <a:txBody>
                    <a:bodyPr/>
                    <a:lstStyle/>
                    <a:p>
                      <a:pPr lvl="0"/>
                      <a:r>
                        <a:rPr kumimoji="1" lang="en-US" altLang="ja-JP" sz="1100" dirty="0" smtClean="0">
                          <a:solidFill>
                            <a:schemeClr val="bg1"/>
                          </a:solidFill>
                        </a:rPr>
                        <a:t>Cisco</a:t>
                      </a:r>
                      <a:r>
                        <a:rPr kumimoji="1" lang="ja-JP" altLang="en-US" sz="1100" dirty="0" smtClean="0">
                          <a:solidFill>
                            <a:schemeClr val="bg1"/>
                          </a:solidFill>
                        </a:rPr>
                        <a:t> </a:t>
                      </a:r>
                      <a:r>
                        <a:rPr kumimoji="1" lang="en-US" altLang="ja-JP" sz="1100" dirty="0" smtClean="0">
                          <a:solidFill>
                            <a:schemeClr val="bg1"/>
                          </a:solidFill>
                        </a:rPr>
                        <a:t>Spark</a:t>
                      </a:r>
                      <a:endParaRPr kumimoji="1" lang="ja-JP" altLang="en-US" sz="1100" dirty="0">
                        <a:solidFill>
                          <a:schemeClr val="bg1"/>
                        </a:solidFill>
                      </a:endParaRPr>
                    </a:p>
                  </a:txBody>
                  <a:tcPr>
                    <a:solidFill>
                      <a:schemeClr val="bg2"/>
                    </a:solidFill>
                  </a:tcPr>
                </a:tc>
                <a:tc>
                  <a:txBody>
                    <a:bodyPr/>
                    <a:lstStyle/>
                    <a:p>
                      <a:pPr algn="ctr"/>
                      <a:r>
                        <a:rPr kumimoji="1" lang="ja-JP" altLang="en-US" sz="1100" dirty="0" smtClean="0">
                          <a:solidFill>
                            <a:schemeClr val="tx1"/>
                          </a:solidFill>
                        </a:rPr>
                        <a:t>○</a:t>
                      </a:r>
                      <a:endParaRPr kumimoji="1" lang="ja-JP" altLang="en-US" sz="1100" dirty="0">
                        <a:solidFill>
                          <a:schemeClr val="tx1"/>
                        </a:solidFill>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01"/>
                  </a:ext>
                </a:extLst>
              </a:tr>
              <a:tr h="251900">
                <a:tc>
                  <a:txBody>
                    <a:bodyPr/>
                    <a:lstStyle/>
                    <a:p>
                      <a:pPr lvl="0"/>
                      <a:r>
                        <a:rPr kumimoji="1" lang="en-US" altLang="ja-JP" sz="1100" dirty="0" smtClean="0">
                          <a:solidFill>
                            <a:schemeClr val="bg1"/>
                          </a:solidFill>
                        </a:rPr>
                        <a:t>Cisco WebEx</a:t>
                      </a:r>
                      <a:endParaRPr kumimoji="1" lang="ja-JP" altLang="en-US" sz="1100" dirty="0">
                        <a:solidFill>
                          <a:schemeClr val="bg1"/>
                        </a:solidFill>
                      </a:endParaRPr>
                    </a:p>
                  </a:txBody>
                  <a:tcPr>
                    <a:solidFill>
                      <a:schemeClr val="bg2"/>
                    </a:solidFill>
                  </a:tcPr>
                </a:tc>
                <a:tc gridSpan="3">
                  <a:txBody>
                    <a:bodyPr/>
                    <a:lstStyle/>
                    <a:p>
                      <a:pPr algn="ctr"/>
                      <a:endParaRPr kumimoji="1" lang="ja-JP" altLang="en-US" sz="1100" dirty="0">
                        <a:solidFill>
                          <a:schemeClr val="tx1"/>
                        </a:solidFill>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2"/>
                  </a:ext>
                </a:extLst>
              </a:tr>
              <a:tr h="261821">
                <a:tc>
                  <a:txBody>
                    <a:bodyPr/>
                    <a:lstStyle/>
                    <a:p>
                      <a:pPr lvl="0"/>
                      <a:r>
                        <a:rPr kumimoji="1" lang="en-US" altLang="ja-JP" sz="1100" baseline="0" dirty="0" smtClean="0">
                          <a:solidFill>
                            <a:schemeClr val="bg1"/>
                          </a:solidFill>
                        </a:rPr>
                        <a:t>       Enterprise Edition</a:t>
                      </a:r>
                      <a:endParaRPr kumimoji="1" lang="ja-JP" altLang="en-US" sz="1100" dirty="0">
                        <a:solidFill>
                          <a:schemeClr val="bg1"/>
                        </a:solidFill>
                      </a:endParaRPr>
                    </a:p>
                  </a:txBody>
                  <a:tcPr>
                    <a:solidFill>
                      <a:schemeClr val="bg2"/>
                    </a:solidFill>
                  </a:tcPr>
                </a:tc>
                <a:tc>
                  <a:txBody>
                    <a:bodyPr/>
                    <a:lstStyle/>
                    <a:p>
                      <a:pPr algn="ctr"/>
                      <a:r>
                        <a:rPr kumimoji="1" lang="en-US" altLang="ja-JP" sz="1100" dirty="0" smtClean="0">
                          <a:solidFill>
                            <a:schemeClr val="tx1"/>
                          </a:solidFill>
                        </a:rPr>
                        <a:t>×</a:t>
                      </a:r>
                      <a:endParaRPr kumimoji="1" lang="ja-JP" altLang="en-US" sz="1100" dirty="0">
                        <a:solidFill>
                          <a:schemeClr val="tx1"/>
                        </a:solidFill>
                      </a:endParaRPr>
                    </a:p>
                  </a:txBody>
                  <a:tcPr/>
                </a:tc>
                <a:tc>
                  <a:txBody>
                    <a:bodyPr/>
                    <a:lstStyle/>
                    <a:p>
                      <a:pPr algn="ctr"/>
                      <a:r>
                        <a:rPr kumimoji="1" lang="en-US" altLang="ja-JP" sz="1100" dirty="0" smtClean="0">
                          <a:solidFill>
                            <a:schemeClr val="tx1"/>
                          </a:solidFill>
                        </a:rPr>
                        <a:t>×</a:t>
                      </a:r>
                      <a:endParaRPr kumimoji="1" lang="ja-JP" altLang="en-US" sz="1100" dirty="0">
                        <a:solidFill>
                          <a:schemeClr val="tx1"/>
                        </a:solidFill>
                      </a:endParaRPr>
                    </a:p>
                  </a:txBody>
                  <a:tcPr/>
                </a:tc>
                <a:tc>
                  <a:txBody>
                    <a:bodyPr/>
                    <a:lstStyle/>
                    <a:p>
                      <a:pPr algn="ctr"/>
                      <a:r>
                        <a:rPr kumimoji="1" lang="ja-JP" altLang="en-US" sz="1100" dirty="0" smtClean="0">
                          <a:solidFill>
                            <a:schemeClr val="tx1"/>
                          </a:solidFill>
                        </a:rPr>
                        <a:t>○</a:t>
                      </a:r>
                      <a:endParaRPr kumimoji="1" lang="ja-JP" altLang="en-US" sz="1100" dirty="0">
                        <a:solidFill>
                          <a:schemeClr val="tx1"/>
                        </a:solidFill>
                      </a:endParaRPr>
                    </a:p>
                  </a:txBody>
                  <a:tcPr/>
                </a:tc>
                <a:extLst>
                  <a:ext uri="{0D108BD9-81ED-4DB2-BD59-A6C34878D82A}">
                    <a16:rowId xmlns:a16="http://schemas.microsoft.com/office/drawing/2014/main" val="1463311257"/>
                  </a:ext>
                </a:extLst>
              </a:tr>
              <a:tr h="261821">
                <a:tc>
                  <a:txBody>
                    <a:bodyPr/>
                    <a:lstStyle/>
                    <a:p>
                      <a:pPr lvl="0"/>
                      <a:r>
                        <a:rPr kumimoji="1" lang="en-US" altLang="ja-JP" sz="1100" baseline="0" dirty="0" smtClean="0">
                          <a:solidFill>
                            <a:schemeClr val="bg1"/>
                          </a:solidFill>
                        </a:rPr>
                        <a:t>       </a:t>
                      </a:r>
                      <a:r>
                        <a:rPr kumimoji="1" lang="en-US" altLang="ja-JP" sz="1100" dirty="0" smtClean="0">
                          <a:solidFill>
                            <a:schemeClr val="bg1"/>
                          </a:solidFill>
                        </a:rPr>
                        <a:t>Meeting Center</a:t>
                      </a:r>
                      <a:endParaRPr kumimoji="1" lang="ja-JP" altLang="en-US" sz="11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03"/>
                  </a:ext>
                </a:extLst>
              </a:tr>
              <a:tr h="261821">
                <a:tc>
                  <a:txBody>
                    <a:bodyPr/>
                    <a:lstStyle/>
                    <a:p>
                      <a:pPr lvl="0"/>
                      <a:r>
                        <a:rPr kumimoji="1" lang="en-US" altLang="ja-JP" sz="1100" baseline="0" dirty="0" smtClean="0">
                          <a:solidFill>
                            <a:schemeClr val="bg1"/>
                          </a:solidFill>
                        </a:rPr>
                        <a:t>       </a:t>
                      </a:r>
                      <a:r>
                        <a:rPr kumimoji="1" lang="en-US" altLang="ja-JP" sz="1100" dirty="0" smtClean="0">
                          <a:solidFill>
                            <a:schemeClr val="bg1"/>
                          </a:solidFill>
                        </a:rPr>
                        <a:t>Event Center</a:t>
                      </a:r>
                      <a:endParaRPr kumimoji="1" lang="ja-JP" altLang="en-US" sz="11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04"/>
                  </a:ext>
                </a:extLst>
              </a:tr>
              <a:tr h="261821">
                <a:tc>
                  <a:txBody>
                    <a:bodyPr/>
                    <a:lstStyle/>
                    <a:p>
                      <a:pPr lvl="0"/>
                      <a:r>
                        <a:rPr kumimoji="1" lang="en-US" altLang="ja-JP" sz="1100" baseline="0" dirty="0" smtClean="0">
                          <a:solidFill>
                            <a:schemeClr val="bg1"/>
                          </a:solidFill>
                        </a:rPr>
                        <a:t>       </a:t>
                      </a:r>
                      <a:r>
                        <a:rPr kumimoji="1" lang="en-US" altLang="ja-JP" sz="1100" dirty="0" smtClean="0">
                          <a:solidFill>
                            <a:schemeClr val="bg1"/>
                          </a:solidFill>
                        </a:rPr>
                        <a:t>Training Support</a:t>
                      </a:r>
                      <a:endParaRPr kumimoji="1" lang="ja-JP" altLang="en-US" sz="11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05"/>
                  </a:ext>
                </a:extLst>
              </a:tr>
              <a:tr h="261821">
                <a:tc>
                  <a:txBody>
                    <a:bodyPr/>
                    <a:lstStyle/>
                    <a:p>
                      <a:pPr lvl="0"/>
                      <a:r>
                        <a:rPr kumimoji="1" lang="en-US" altLang="ja-JP" sz="1100" baseline="0" dirty="0" smtClean="0">
                          <a:solidFill>
                            <a:schemeClr val="bg1"/>
                          </a:solidFill>
                        </a:rPr>
                        <a:t>       </a:t>
                      </a:r>
                      <a:r>
                        <a:rPr kumimoji="1" lang="en-US" altLang="ja-JP" sz="1100" dirty="0" smtClean="0">
                          <a:solidFill>
                            <a:schemeClr val="bg1"/>
                          </a:solidFill>
                        </a:rPr>
                        <a:t>Support Center</a:t>
                      </a:r>
                      <a:endParaRPr kumimoji="1" lang="ja-JP" altLang="en-US" sz="1100" dirty="0">
                        <a:solidFill>
                          <a:schemeClr val="bg1"/>
                        </a:solidFill>
                      </a:endParaRPr>
                    </a:p>
                  </a:txBody>
                  <a:tcPr>
                    <a:solidFill>
                      <a:schemeClr val="bg2"/>
                    </a:solidFill>
                  </a:tcPr>
                </a:tc>
                <a:tc>
                  <a:txBody>
                    <a:bodyPr/>
                    <a:lstStyle/>
                    <a:p>
                      <a:pPr algn="ctr"/>
                      <a:r>
                        <a:rPr kumimoji="1" lang="en-US" altLang="ja-JP" sz="1100" dirty="0" smtClean="0">
                          <a:solidFill>
                            <a:schemeClr val="tx1"/>
                          </a:solidFill>
                        </a:rPr>
                        <a:t>×</a:t>
                      </a:r>
                      <a:endParaRPr kumimoji="1" lang="ja-JP" altLang="en-US" sz="1100" dirty="0">
                        <a:solidFill>
                          <a:schemeClr val="tx1"/>
                        </a:solidFill>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06"/>
                  </a:ext>
                </a:extLst>
              </a:tr>
              <a:tr h="261821">
                <a:tc>
                  <a:txBody>
                    <a:bodyPr/>
                    <a:lstStyle/>
                    <a:p>
                      <a:pPr lvl="0"/>
                      <a:r>
                        <a:rPr kumimoji="1" lang="en-US" altLang="ja-JP" sz="1100" dirty="0" smtClean="0">
                          <a:solidFill>
                            <a:schemeClr val="bg1"/>
                          </a:solidFill>
                        </a:rPr>
                        <a:t>WebEx</a:t>
                      </a:r>
                      <a:r>
                        <a:rPr kumimoji="1" lang="ja-JP" altLang="en-US" sz="1100" dirty="0" smtClean="0">
                          <a:solidFill>
                            <a:schemeClr val="bg1"/>
                          </a:solidFill>
                        </a:rPr>
                        <a:t> </a:t>
                      </a:r>
                      <a:r>
                        <a:rPr kumimoji="1" lang="en-US" altLang="ja-JP" sz="1100" dirty="0" smtClean="0">
                          <a:solidFill>
                            <a:schemeClr val="bg1"/>
                          </a:solidFill>
                        </a:rPr>
                        <a:t>Audio</a:t>
                      </a:r>
                      <a:endParaRPr kumimoji="1" lang="ja-JP" altLang="en-US" sz="1100" dirty="0">
                        <a:solidFill>
                          <a:schemeClr val="bg1"/>
                        </a:solidFill>
                      </a:endParaRPr>
                    </a:p>
                  </a:txBody>
                  <a:tcPr>
                    <a:solidFill>
                      <a:schemeClr val="bg2"/>
                    </a:solidFill>
                  </a:tcPr>
                </a:tc>
                <a:tc gridSpan="3">
                  <a:txBody>
                    <a:bodyPr/>
                    <a:lstStyle/>
                    <a:p>
                      <a:pPr algn="ctr"/>
                      <a:endParaRPr kumimoji="1" lang="ja-JP" altLang="en-US" sz="1100" dirty="0">
                        <a:solidFill>
                          <a:schemeClr val="tx1"/>
                        </a:solidFill>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9"/>
                  </a:ext>
                </a:extLst>
              </a:tr>
              <a:tr h="261821">
                <a:tc>
                  <a:txBody>
                    <a:bodyPr/>
                    <a:lstStyle/>
                    <a:p>
                      <a:pPr lvl="0"/>
                      <a:r>
                        <a:rPr kumimoji="1" lang="en-US" altLang="ja-JP" sz="1100" baseline="0" dirty="0" smtClean="0">
                          <a:solidFill>
                            <a:schemeClr val="bg1"/>
                          </a:solidFill>
                        </a:rPr>
                        <a:t>       Toll Named User</a:t>
                      </a:r>
                      <a:endParaRPr kumimoji="1" lang="ja-JP" altLang="en-US" sz="11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10"/>
                  </a:ext>
                </a:extLst>
              </a:tr>
              <a:tr h="261821">
                <a:tc>
                  <a:txBody>
                    <a:bodyPr/>
                    <a:lstStyle/>
                    <a:p>
                      <a:pPr lvl="0"/>
                      <a:r>
                        <a:rPr kumimoji="1" lang="en-US" altLang="ja-JP" sz="1100" dirty="0" smtClean="0">
                          <a:solidFill>
                            <a:schemeClr val="bg1"/>
                          </a:solidFill>
                        </a:rPr>
                        <a:t>       Toll Named User Plus</a:t>
                      </a:r>
                      <a:endParaRPr kumimoji="1" lang="ja-JP" altLang="en-US" sz="11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4249758193"/>
                  </a:ext>
                </a:extLst>
              </a:tr>
              <a:tr h="428435">
                <a:tc>
                  <a:txBody>
                    <a:bodyPr/>
                    <a:lstStyle/>
                    <a:p>
                      <a:pPr lvl="0"/>
                      <a:r>
                        <a:rPr kumimoji="1" lang="en-US" altLang="ja-JP" sz="1100" dirty="0" smtClean="0">
                          <a:solidFill>
                            <a:schemeClr val="bg1"/>
                          </a:solidFill>
                        </a:rPr>
                        <a:t>       Toll</a:t>
                      </a:r>
                      <a:r>
                        <a:rPr kumimoji="1" lang="en-US" altLang="ja-JP" sz="1100" baseline="0" dirty="0" smtClean="0">
                          <a:solidFill>
                            <a:schemeClr val="bg1"/>
                          </a:solidFill>
                        </a:rPr>
                        <a:t> Named User Plus  </a:t>
                      </a:r>
                    </a:p>
                    <a:p>
                      <a:pPr lvl="0"/>
                      <a:r>
                        <a:rPr kumimoji="1" lang="en-US" altLang="ja-JP" sz="1100" baseline="0" dirty="0" smtClean="0">
                          <a:solidFill>
                            <a:schemeClr val="bg1"/>
                          </a:solidFill>
                        </a:rPr>
                        <a:t>       International</a:t>
                      </a:r>
                      <a:endParaRPr kumimoji="1" lang="ja-JP" altLang="en-US" sz="11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54036554"/>
                  </a:ext>
                </a:extLst>
              </a:tr>
              <a:tr h="261821">
                <a:tc>
                  <a:txBody>
                    <a:bodyPr/>
                    <a:lstStyle/>
                    <a:p>
                      <a:pPr lvl="0"/>
                      <a:r>
                        <a:rPr kumimoji="1" lang="en-US" altLang="ja-JP" sz="1100" dirty="0" smtClean="0">
                          <a:solidFill>
                            <a:schemeClr val="bg1"/>
                          </a:solidFill>
                        </a:rPr>
                        <a:t>       CCA SP Audio</a:t>
                      </a:r>
                      <a:endParaRPr kumimoji="1" lang="ja-JP" altLang="en-US" sz="11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12"/>
                  </a:ext>
                </a:extLst>
              </a:tr>
              <a:tr h="262239">
                <a:tc>
                  <a:txBody>
                    <a:bodyPr/>
                    <a:lstStyle/>
                    <a:p>
                      <a:pPr lvl="0"/>
                      <a:r>
                        <a:rPr kumimoji="1" lang="en-US" altLang="ja-JP" sz="1100" dirty="0" smtClean="0">
                          <a:solidFill>
                            <a:schemeClr val="bg1"/>
                          </a:solidFill>
                        </a:rPr>
                        <a:t>       VOIP</a:t>
                      </a:r>
                      <a:endParaRPr kumimoji="1" lang="ja-JP" altLang="en-US" sz="1100" dirty="0">
                        <a:solidFill>
                          <a:schemeClr val="bg1"/>
                        </a:solidFill>
                      </a:endParaRPr>
                    </a:p>
                  </a:txBody>
                  <a:tcPr>
                    <a:solidFill>
                      <a:schemeClr val="bg2"/>
                    </a:solidFill>
                  </a:tcPr>
                </a:tc>
                <a:tc>
                  <a:txBody>
                    <a:bodyPr/>
                    <a:lstStyle/>
                    <a:p>
                      <a:pPr algn="ctr"/>
                      <a:r>
                        <a:rPr kumimoji="1" lang="ja-JP" altLang="en-US" sz="1100" dirty="0" smtClean="0">
                          <a:solidFill>
                            <a:schemeClr val="tx1"/>
                          </a:solidFill>
                        </a:rPr>
                        <a:t>ライセンスに含む</a:t>
                      </a:r>
                      <a:endParaRPr kumimoji="1" lang="ja-JP" altLang="en-US" sz="1100" dirty="0">
                        <a:solidFill>
                          <a:schemeClr val="tx1"/>
                        </a:solidFill>
                      </a:endParaRPr>
                    </a:p>
                  </a:txBody>
                  <a:tcPr/>
                </a:tc>
                <a:tc>
                  <a:txBody>
                    <a:bodyPr/>
                    <a:lstStyle/>
                    <a:p>
                      <a:pPr algn="ctr"/>
                      <a:r>
                        <a:rPr kumimoji="1" lang="ja-JP" altLang="en-US" sz="1100" dirty="0" smtClean="0">
                          <a:solidFill>
                            <a:schemeClr val="tx1"/>
                          </a:solidFill>
                        </a:rPr>
                        <a:t>ライセンスに含む</a:t>
                      </a:r>
                      <a:endParaRPr kumimoji="1" lang="ja-JP" altLang="en-US" sz="1100" dirty="0">
                        <a:solidFill>
                          <a:schemeClr val="tx1"/>
                        </a:solidFill>
                      </a:endParaRPr>
                    </a:p>
                  </a:txBody>
                  <a:tcPr/>
                </a:tc>
                <a:tc>
                  <a:txBody>
                    <a:bodyPr/>
                    <a:lstStyle/>
                    <a:p>
                      <a:pPr algn="ctr"/>
                      <a:r>
                        <a:rPr kumimoji="1" lang="ja-JP" altLang="en-US" sz="1100" dirty="0" smtClean="0">
                          <a:solidFill>
                            <a:schemeClr val="tx1"/>
                          </a:solidFill>
                        </a:rPr>
                        <a:t>ライセンスに含む</a:t>
                      </a:r>
                      <a:endParaRPr kumimoji="1" lang="ja-JP" altLang="en-US" sz="1100" dirty="0">
                        <a:solidFill>
                          <a:schemeClr val="tx1"/>
                        </a:solidFill>
                      </a:endParaRPr>
                    </a:p>
                  </a:txBody>
                  <a:tcPr/>
                </a:tc>
                <a:extLst>
                  <a:ext uri="{0D108BD9-81ED-4DB2-BD59-A6C34878D82A}">
                    <a16:rowId xmlns:a16="http://schemas.microsoft.com/office/drawing/2014/main" val="10013"/>
                  </a:ext>
                </a:extLst>
              </a:tr>
              <a:tr h="261821">
                <a:tc>
                  <a:txBody>
                    <a:bodyPr/>
                    <a:lstStyle/>
                    <a:p>
                      <a:pPr lvl="0"/>
                      <a:r>
                        <a:rPr kumimoji="1" lang="ja-JP" altLang="en-US" sz="1100" dirty="0" smtClean="0">
                          <a:solidFill>
                            <a:schemeClr val="bg1"/>
                          </a:solidFill>
                        </a:rPr>
                        <a:t>　　　</a:t>
                      </a:r>
                      <a:r>
                        <a:rPr kumimoji="1" lang="en-US" altLang="ja-JP" sz="1100" dirty="0" smtClean="0">
                          <a:solidFill>
                            <a:schemeClr val="bg1"/>
                          </a:solidFill>
                        </a:rPr>
                        <a:t>Committed</a:t>
                      </a:r>
                      <a:r>
                        <a:rPr kumimoji="1" lang="en-US" altLang="ja-JP" sz="1100" baseline="0" dirty="0" smtClean="0">
                          <a:solidFill>
                            <a:schemeClr val="bg1"/>
                          </a:solidFill>
                        </a:rPr>
                        <a:t> Audio</a:t>
                      </a: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algn="ctr"/>
                      <a:r>
                        <a:rPr kumimoji="1" lang="ja-JP" altLang="en-US" sz="1100" dirty="0" smtClean="0">
                          <a:solidFill>
                            <a:schemeClr val="tx1"/>
                          </a:solidFill>
                        </a:rPr>
                        <a:t>○</a:t>
                      </a:r>
                      <a:endParaRPr kumimoji="1" lang="ja-JP" altLang="en-US" sz="1100" dirty="0">
                        <a:solidFill>
                          <a:schemeClr val="tx1"/>
                        </a:solidFill>
                      </a:endParaRPr>
                    </a:p>
                  </a:txBody>
                  <a:tcPr/>
                </a:tc>
                <a:extLst>
                  <a:ext uri="{0D108BD9-81ED-4DB2-BD59-A6C34878D82A}">
                    <a16:rowId xmlns:a16="http://schemas.microsoft.com/office/drawing/2014/main" val="10014"/>
                  </a:ext>
                </a:extLst>
              </a:tr>
              <a:tr h="261821">
                <a:tc>
                  <a:txBody>
                    <a:bodyPr/>
                    <a:lstStyle/>
                    <a:p>
                      <a:pPr lvl="0"/>
                      <a:r>
                        <a:rPr kumimoji="1" lang="ja-JP" altLang="en-US" sz="1100" baseline="0" dirty="0" smtClean="0">
                          <a:solidFill>
                            <a:schemeClr val="bg1"/>
                          </a:solidFill>
                        </a:rPr>
                        <a:t>　　　</a:t>
                      </a:r>
                      <a:r>
                        <a:rPr kumimoji="1" lang="en-US" altLang="ja-JP" sz="1100" baseline="0" dirty="0" smtClean="0">
                          <a:solidFill>
                            <a:schemeClr val="bg1"/>
                          </a:solidFill>
                        </a:rPr>
                        <a:t>Uncommitted </a:t>
                      </a: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algn="ctr"/>
                      <a:r>
                        <a:rPr kumimoji="1" lang="ja-JP" altLang="en-US" sz="1100" dirty="0" smtClean="0">
                          <a:solidFill>
                            <a:schemeClr val="tx1"/>
                          </a:solidFill>
                        </a:rPr>
                        <a:t>○</a:t>
                      </a:r>
                      <a:endParaRPr kumimoji="1" lang="ja-JP" altLang="en-US" sz="1100" dirty="0">
                        <a:solidFill>
                          <a:schemeClr val="tx1"/>
                        </a:solidFill>
                      </a:endParaRPr>
                    </a:p>
                  </a:txBody>
                  <a:tcPr/>
                </a:tc>
                <a:extLst>
                  <a:ext uri="{0D108BD9-81ED-4DB2-BD59-A6C34878D82A}">
                    <a16:rowId xmlns:a16="http://schemas.microsoft.com/office/drawing/2014/main" val="1475314008"/>
                  </a:ext>
                </a:extLst>
              </a:tr>
            </a:tbl>
          </a:graphicData>
        </a:graphic>
      </p:graphicFrame>
      <p:sp>
        <p:nvSpPr>
          <p:cNvPr id="8" name="Title 2"/>
          <p:cNvSpPr txBox="1">
            <a:spLocks/>
          </p:cNvSpPr>
          <p:nvPr/>
        </p:nvSpPr>
        <p:spPr bwMode="auto">
          <a:xfrm>
            <a:off x="277370" y="140974"/>
            <a:ext cx="730142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tx1"/>
                </a:solidFill>
                <a:latin typeface="Arial" panose="020B0604020202020204" pitchFamily="34" charset="0"/>
                <a:ea typeface="ＭＳ Ｐゴシック" panose="020B0600070205080204" pitchFamily="50" charset="-128"/>
                <a:cs typeface="メイリオ"/>
              </a:rPr>
              <a:t>オファー タイプ</a:t>
            </a:r>
            <a:r>
              <a:rPr lang="ja-JP" altLang="en-US" sz="2700" dirty="0">
                <a:solidFill>
                  <a:schemeClr val="tx1"/>
                </a:solidFill>
                <a:latin typeface="Arial" panose="020B0604020202020204" pitchFamily="34" charset="0"/>
                <a:ea typeface="ＭＳ Ｐゴシック" panose="020B0600070205080204" pitchFamily="50" charset="-128"/>
                <a:cs typeface="メイリオ"/>
              </a:rPr>
              <a:t>別　提供サービス</a:t>
            </a:r>
            <a:endParaRPr kumimoji="1" lang="ja-JP" altLang="en-US" sz="2700" dirty="0">
              <a:solidFill>
                <a:schemeClr val="tx1"/>
              </a:solidFill>
              <a:latin typeface="メイリオ"/>
              <a:ea typeface="メイリオ"/>
              <a:cs typeface="メイリオ"/>
            </a:endParaRPr>
          </a:p>
        </p:txBody>
      </p:sp>
    </p:spTree>
    <p:extLst>
      <p:ext uri="{BB962C8B-B14F-4D97-AF65-F5344CB8AC3E}">
        <p14:creationId xmlns:p14="http://schemas.microsoft.com/office/powerpoint/2010/main" val="25672071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60953" y="671388"/>
          <a:ext cx="8700357" cy="3508695"/>
        </p:xfrm>
        <a:graphic>
          <a:graphicData uri="http://schemas.openxmlformats.org/drawingml/2006/table">
            <a:tbl>
              <a:tblPr firstRow="1" bandRow="1">
                <a:tableStyleId>{7DF18680-E054-41AD-8BC1-D1AEF772440D}</a:tableStyleId>
              </a:tblPr>
              <a:tblGrid>
                <a:gridCol w="2790777">
                  <a:extLst>
                    <a:ext uri="{9D8B030D-6E8A-4147-A177-3AD203B41FA5}">
                      <a16:colId xmlns:a16="http://schemas.microsoft.com/office/drawing/2014/main" val="20000"/>
                    </a:ext>
                  </a:extLst>
                </a:gridCol>
                <a:gridCol w="1969860">
                  <a:extLst>
                    <a:ext uri="{9D8B030D-6E8A-4147-A177-3AD203B41FA5}">
                      <a16:colId xmlns:a16="http://schemas.microsoft.com/office/drawing/2014/main" val="865940348"/>
                    </a:ext>
                  </a:extLst>
                </a:gridCol>
                <a:gridCol w="1969860">
                  <a:extLst>
                    <a:ext uri="{9D8B030D-6E8A-4147-A177-3AD203B41FA5}">
                      <a16:colId xmlns:a16="http://schemas.microsoft.com/office/drawing/2014/main" val="735608801"/>
                    </a:ext>
                  </a:extLst>
                </a:gridCol>
                <a:gridCol w="1969860">
                  <a:extLst>
                    <a:ext uri="{9D8B030D-6E8A-4147-A177-3AD203B41FA5}">
                      <a16:colId xmlns:a16="http://schemas.microsoft.com/office/drawing/2014/main" val="20004"/>
                    </a:ext>
                  </a:extLst>
                </a:gridCol>
              </a:tblGrid>
              <a:tr h="270645">
                <a:tc>
                  <a:txBody>
                    <a:bodyPr/>
                    <a:lstStyle/>
                    <a:p>
                      <a:r>
                        <a:rPr kumimoji="1" lang="ja-JP" altLang="en-US" sz="1100" dirty="0" smtClean="0"/>
                        <a:t>項目</a:t>
                      </a:r>
                      <a:endParaRPr kumimoji="1" lang="ja-JP" altLang="en-US" sz="1100" dirty="0"/>
                    </a:p>
                  </a:txBody>
                  <a:tcPr/>
                </a:tc>
                <a:tc>
                  <a:txBody>
                    <a:bodyPr/>
                    <a:lstStyle/>
                    <a:p>
                      <a:pPr algn="ctr"/>
                      <a:r>
                        <a:rPr kumimoji="1" lang="en-US" altLang="ja-JP" sz="1100" dirty="0" smtClean="0"/>
                        <a:t>A-SPK</a:t>
                      </a:r>
                      <a:endParaRPr kumimoji="1" lang="ja-JP" altLang="en-US" sz="1100" baseline="30000" dirty="0"/>
                    </a:p>
                  </a:txBody>
                  <a:tcPr>
                    <a:solidFill>
                      <a:srgbClr val="92D050"/>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dirty="0" smtClean="0"/>
                        <a:t>A-SPK(Spark</a:t>
                      </a:r>
                      <a:r>
                        <a:rPr kumimoji="1" lang="en-US" altLang="ja-JP" sz="1100" baseline="0" dirty="0" smtClean="0"/>
                        <a:t> Flex)</a:t>
                      </a:r>
                      <a:endParaRPr kumimoji="1" lang="ja-JP" altLang="en-US" sz="1100" dirty="0" smtClean="0"/>
                    </a:p>
                  </a:txBody>
                  <a:tcPr>
                    <a:solidFill>
                      <a:srgbClr val="FFC000"/>
                    </a:solidFill>
                  </a:tcPr>
                </a:tc>
                <a:tc>
                  <a:txBody>
                    <a:bodyPr/>
                    <a:lstStyle/>
                    <a:p>
                      <a:pPr algn="ctr"/>
                      <a:r>
                        <a:rPr kumimoji="1" lang="en-US" altLang="ja-JP" sz="1100" dirty="0" smtClean="0"/>
                        <a:t>A-WX</a:t>
                      </a:r>
                      <a:endParaRPr kumimoji="1" lang="ja-JP" altLang="en-US" sz="1100" dirty="0"/>
                    </a:p>
                  </a:txBody>
                  <a:tcPr>
                    <a:solidFill>
                      <a:schemeClr val="accent4"/>
                    </a:solidFill>
                  </a:tcPr>
                </a:tc>
                <a:extLst>
                  <a:ext uri="{0D108BD9-81ED-4DB2-BD59-A6C34878D82A}">
                    <a16:rowId xmlns:a16="http://schemas.microsoft.com/office/drawing/2014/main" val="10000"/>
                  </a:ext>
                </a:extLst>
              </a:tr>
              <a:tr h="255604">
                <a:tc>
                  <a:txBody>
                    <a:bodyPr/>
                    <a:lstStyle/>
                    <a:p>
                      <a:pPr lvl="0"/>
                      <a:r>
                        <a:rPr kumimoji="1" lang="en-US" altLang="ja-JP" sz="1100" dirty="0" smtClean="0">
                          <a:solidFill>
                            <a:schemeClr val="bg1"/>
                          </a:solidFill>
                        </a:rPr>
                        <a:t>Spark Room</a:t>
                      </a:r>
                      <a:endParaRPr kumimoji="1" lang="ja-JP" altLang="en-US" sz="11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0" lang="en-US" altLang="ja-JP"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algn="ctr"/>
                      <a:r>
                        <a:rPr kumimoji="1" lang="en-US" altLang="ja-JP" sz="1100" dirty="0" smtClean="0">
                          <a:solidFill>
                            <a:schemeClr val="tx1"/>
                          </a:solidFill>
                        </a:rPr>
                        <a:t>×</a:t>
                      </a:r>
                      <a:endParaRPr kumimoji="1" lang="ja-JP" altLang="en-US" sz="1100" dirty="0">
                        <a:solidFill>
                          <a:schemeClr val="tx1"/>
                        </a:solidFill>
                      </a:endParaRPr>
                    </a:p>
                  </a:txBody>
                  <a:tcPr/>
                </a:tc>
                <a:extLst>
                  <a:ext uri="{0D108BD9-81ED-4DB2-BD59-A6C34878D82A}">
                    <a16:rowId xmlns:a16="http://schemas.microsoft.com/office/drawing/2014/main" val="10001"/>
                  </a:ext>
                </a:extLst>
              </a:tr>
              <a:tr h="255604">
                <a:tc>
                  <a:txBody>
                    <a:bodyPr/>
                    <a:lstStyle/>
                    <a:p>
                      <a:pPr lvl="0"/>
                      <a:r>
                        <a:rPr kumimoji="1" lang="en-US" altLang="ja-JP" sz="1100" dirty="0" smtClean="0">
                          <a:solidFill>
                            <a:schemeClr val="bg1"/>
                          </a:solidFill>
                        </a:rPr>
                        <a:t>Spark Cloud Calling</a:t>
                      </a:r>
                      <a:endParaRPr kumimoji="1" lang="ja-JP" altLang="en-US" sz="11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algn="ctr"/>
                      <a:r>
                        <a:rPr kumimoji="1" lang="en-US" altLang="ja-JP" sz="1100" dirty="0" smtClean="0">
                          <a:solidFill>
                            <a:schemeClr val="tx1"/>
                          </a:solidFill>
                        </a:rPr>
                        <a:t>×</a:t>
                      </a:r>
                      <a:endParaRPr kumimoji="1" lang="ja-JP" altLang="en-US" sz="1100" dirty="0">
                        <a:solidFill>
                          <a:schemeClr val="tx1"/>
                        </a:solidFill>
                      </a:endParaRPr>
                    </a:p>
                  </a:txBody>
                  <a:tcPr/>
                </a:tc>
                <a:extLst>
                  <a:ext uri="{0D108BD9-81ED-4DB2-BD59-A6C34878D82A}">
                    <a16:rowId xmlns:a16="http://schemas.microsoft.com/office/drawing/2014/main" val="10002"/>
                  </a:ext>
                </a:extLst>
              </a:tr>
              <a:tr h="255604">
                <a:tc>
                  <a:txBody>
                    <a:bodyPr/>
                    <a:lstStyle/>
                    <a:p>
                      <a:r>
                        <a:rPr lang="en-US" altLang="ja-JP" sz="1100" dirty="0" smtClean="0">
                          <a:solidFill>
                            <a:schemeClr val="bg1"/>
                          </a:solidFill>
                        </a:rPr>
                        <a:t>Spark Hybrid</a:t>
                      </a:r>
                      <a:endParaRPr lang="ja-JP" altLang="en-US" sz="11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58585B"/>
                          </a:solidFill>
                          <a:effectLst/>
                          <a:uLnTx/>
                          <a:uFillTx/>
                          <a:latin typeface="+mn-lt"/>
                          <a:ea typeface="+mn-ea"/>
                          <a:cs typeface="+mn-cs"/>
                        </a:rPr>
                        <a:t>○</a:t>
                      </a:r>
                      <a:endParaRPr kumimoji="0" lang="ja-JP" altLang="en-US" sz="1100" b="0" i="0" u="none" strike="noStrike" kern="1200" cap="none" spc="0" normalizeH="0" baseline="0" noProof="0" dirty="0">
                        <a:ln>
                          <a:noFill/>
                        </a:ln>
                        <a:solidFill>
                          <a:srgbClr val="58585B"/>
                        </a:solidFill>
                        <a:effectLst/>
                        <a:uLnTx/>
                        <a:uFillTx/>
                        <a:latin typeface="+mn-lt"/>
                        <a:ea typeface="+mn-ea"/>
                        <a:cs typeface="+mn-cs"/>
                      </a:endParaRPr>
                    </a:p>
                  </a:txBody>
                  <a:tcPr/>
                </a:tc>
                <a:extLst>
                  <a:ext uri="{0D108BD9-81ED-4DB2-BD59-A6C34878D82A}">
                    <a16:rowId xmlns:a16="http://schemas.microsoft.com/office/drawing/2014/main" val="1463311257"/>
                  </a:ext>
                </a:extLst>
              </a:tr>
              <a:tr h="255604">
                <a:tc>
                  <a:txBody>
                    <a:bodyPr/>
                    <a:lstStyle/>
                    <a:p>
                      <a:r>
                        <a:rPr lang="en-US" altLang="ja-JP" sz="1100" dirty="0" smtClean="0">
                          <a:solidFill>
                            <a:schemeClr val="bg1"/>
                          </a:solidFill>
                        </a:rPr>
                        <a:t>Storage</a:t>
                      </a:r>
                      <a:endParaRPr lang="ja-JP" altLang="en-US" sz="1100" dirty="0">
                        <a:solidFill>
                          <a:schemeClr val="bg1"/>
                        </a:solidFill>
                      </a:endParaRPr>
                    </a:p>
                  </a:txBody>
                  <a:tcPr>
                    <a:solidFill>
                      <a:schemeClr val="bg2"/>
                    </a:solidFill>
                  </a:tcPr>
                </a:tc>
                <a:tc gridSpan="3">
                  <a:txBody>
                    <a:bodyPr/>
                    <a:lstStyle/>
                    <a:p>
                      <a:endParaRPr lang="ja-JP" altLang="en-US" sz="1100" dirty="0"/>
                    </a:p>
                  </a:txBody>
                  <a:tcPr/>
                </a:tc>
                <a:tc hMerge="1">
                  <a:txBody>
                    <a:bodyPr/>
                    <a:lstStyle/>
                    <a:p>
                      <a:endParaRPr lang="ja-JP" altLang="en-US" sz="1400" dirty="0"/>
                    </a:p>
                  </a:txBody>
                  <a:tcPr marL="121920" marR="121920" marT="60960" marB="60960"/>
                </a:tc>
                <a:tc hMerge="1">
                  <a:txBody>
                    <a:bodyPr/>
                    <a:lstStyle/>
                    <a:p>
                      <a:endParaRPr lang="ja-JP" altLang="en-US" sz="1400" dirty="0"/>
                    </a:p>
                  </a:txBody>
                  <a:tcPr marL="121920" marR="121920" marT="60960" marB="60960"/>
                </a:tc>
                <a:extLst>
                  <a:ext uri="{0D108BD9-81ED-4DB2-BD59-A6C34878D82A}">
                    <a16:rowId xmlns:a16="http://schemas.microsoft.com/office/drawing/2014/main" val="10003"/>
                  </a:ext>
                </a:extLst>
              </a:tr>
              <a:tr h="340937">
                <a:tc>
                  <a:txBody>
                    <a:bodyPr/>
                    <a:lstStyle/>
                    <a:p>
                      <a:r>
                        <a:rPr lang="en-US" altLang="ja-JP" sz="1100" dirty="0" smtClean="0">
                          <a:solidFill>
                            <a:schemeClr val="bg1"/>
                          </a:solidFill>
                        </a:rPr>
                        <a:t>     Spark Storage</a:t>
                      </a:r>
                      <a:endParaRPr lang="ja-JP" altLang="en-US" sz="1100" dirty="0">
                        <a:solidFill>
                          <a:schemeClr val="bg1"/>
                        </a:solidFill>
                      </a:endParaRPr>
                    </a:p>
                  </a:txBody>
                  <a:tcPr>
                    <a:solidFill>
                      <a:schemeClr val="bg2"/>
                    </a:solidFill>
                  </a:tcPr>
                </a:tc>
                <a:tc>
                  <a:txBody>
                    <a:bodyPr/>
                    <a:lstStyle/>
                    <a:p>
                      <a:r>
                        <a:rPr lang="en-US" altLang="ja-JP" sz="1100" dirty="0" smtClean="0"/>
                        <a:t>5GB per user pooled </a:t>
                      </a:r>
                      <a:endParaRPr lang="ja-JP" altLang="en-US" sz="1100" dirty="0"/>
                    </a:p>
                  </a:txBody>
                  <a:tcPr/>
                </a:tc>
                <a:tc>
                  <a:txBody>
                    <a:bodyPr/>
                    <a:lstStyle/>
                    <a:p>
                      <a:r>
                        <a:rPr lang="en-US" altLang="ja-JP" sz="1100" dirty="0" smtClean="0"/>
                        <a:t>5GB per user pooled </a:t>
                      </a:r>
                      <a:endParaRPr lang="ja-JP" altLang="en-US" sz="1100" dirty="0"/>
                    </a:p>
                  </a:txBody>
                  <a:tcPr/>
                </a:tc>
                <a:tc>
                  <a:txBody>
                    <a:bodyPr/>
                    <a:lstStyle/>
                    <a:p>
                      <a:r>
                        <a:rPr lang="en-US" altLang="ja-JP" sz="1100" dirty="0" smtClean="0"/>
                        <a:t>5GB per user pooled </a:t>
                      </a:r>
                      <a:endParaRPr lang="ja-JP" altLang="en-US" sz="1100" dirty="0"/>
                    </a:p>
                  </a:txBody>
                  <a:tcPr/>
                </a:tc>
                <a:extLst>
                  <a:ext uri="{0D108BD9-81ED-4DB2-BD59-A6C34878D82A}">
                    <a16:rowId xmlns:a16="http://schemas.microsoft.com/office/drawing/2014/main" val="10004"/>
                  </a:ext>
                </a:extLst>
              </a:tr>
              <a:tr h="695090">
                <a:tc>
                  <a:txBody>
                    <a:bodyPr/>
                    <a:lstStyle/>
                    <a:p>
                      <a:r>
                        <a:rPr lang="en-US" altLang="ja-JP" sz="1100" dirty="0" smtClean="0">
                          <a:solidFill>
                            <a:schemeClr val="bg1"/>
                          </a:solidFill>
                        </a:rPr>
                        <a:t>     WebEx Storage</a:t>
                      </a:r>
                      <a:endParaRPr lang="ja-JP" altLang="en-US" sz="1100" dirty="0">
                        <a:solidFill>
                          <a:schemeClr val="bg1"/>
                        </a:solidFill>
                      </a:endParaRPr>
                    </a:p>
                  </a:txBody>
                  <a:tcPr>
                    <a:solidFill>
                      <a:schemeClr val="bg2"/>
                    </a:solidFill>
                  </a:tcPr>
                </a:tc>
                <a:tc>
                  <a:txBody>
                    <a:bodyPr/>
                    <a:lstStyle/>
                    <a:p>
                      <a:r>
                        <a:rPr lang="en-US" altLang="ja-JP" sz="1100" dirty="0" smtClean="0"/>
                        <a:t>10GB </a:t>
                      </a:r>
                      <a:endParaRPr lang="ja-JP" altLang="en-US" sz="1100" dirty="0"/>
                    </a:p>
                  </a:txBody>
                  <a:tcPr/>
                </a:tc>
                <a:tc>
                  <a:txBody>
                    <a:bodyPr/>
                    <a:lstStyle/>
                    <a:p>
                      <a:r>
                        <a:rPr lang="en-US" altLang="ja-JP" sz="1100" dirty="0" smtClean="0"/>
                        <a:t>10GB</a:t>
                      </a:r>
                      <a:endParaRPr lang="ja-JP" altLang="en-US" sz="1100" dirty="0"/>
                    </a:p>
                  </a:txBody>
                  <a:tcPr/>
                </a:tc>
                <a:tc>
                  <a:txBody>
                    <a:bodyPr/>
                    <a:lstStyle/>
                    <a:p>
                      <a:r>
                        <a:rPr lang="en-US" altLang="ja-JP" sz="1100" dirty="0" smtClean="0"/>
                        <a:t>50GB for Active User and Employee Count; </a:t>
                      </a:r>
                    </a:p>
                    <a:p>
                      <a:r>
                        <a:rPr lang="en-US" altLang="ja-JP" sz="1100" dirty="0" smtClean="0"/>
                        <a:t>10 GB for Named User </a:t>
                      </a:r>
                      <a:endParaRPr lang="ja-JP" altLang="en-US" sz="1100" dirty="0"/>
                    </a:p>
                  </a:txBody>
                  <a:tcPr/>
                </a:tc>
                <a:extLst>
                  <a:ext uri="{0D108BD9-81ED-4DB2-BD59-A6C34878D82A}">
                    <a16:rowId xmlns:a16="http://schemas.microsoft.com/office/drawing/2014/main" val="10005"/>
                  </a:ext>
                </a:extLst>
              </a:tr>
              <a:tr h="296087">
                <a:tc>
                  <a:txBody>
                    <a:bodyPr/>
                    <a:lstStyle/>
                    <a:p>
                      <a:r>
                        <a:rPr lang="en-US" altLang="ja-JP" sz="1100" dirty="0" smtClean="0">
                          <a:solidFill>
                            <a:schemeClr val="bg1"/>
                          </a:solidFill>
                        </a:rPr>
                        <a:t>Overages</a:t>
                      </a:r>
                      <a:endParaRPr lang="ja-JP" altLang="en-US" sz="1100" dirty="0">
                        <a:solidFill>
                          <a:schemeClr val="bg1"/>
                        </a:solidFill>
                      </a:endParaRPr>
                    </a:p>
                  </a:txBody>
                  <a:tcPr>
                    <a:solidFill>
                      <a:schemeClr val="bg2"/>
                    </a:solidFill>
                  </a:tcPr>
                </a:tc>
                <a:tc gridSpan="3">
                  <a:txBody>
                    <a:bodyPr/>
                    <a:lstStyle/>
                    <a:p>
                      <a:endParaRPr lang="ja-JP" altLang="en-US" sz="1100" dirty="0"/>
                    </a:p>
                  </a:txBody>
                  <a:tcPr/>
                </a:tc>
                <a:tc hMerge="1">
                  <a:txBody>
                    <a:bodyPr/>
                    <a:lstStyle/>
                    <a:p>
                      <a:endParaRPr lang="ja-JP" altLang="en-US" sz="1400" dirty="0"/>
                    </a:p>
                  </a:txBody>
                  <a:tcPr marL="121920" marR="121920" marT="60960" marB="60960"/>
                </a:tc>
                <a:tc hMerge="1">
                  <a:txBody>
                    <a:bodyPr/>
                    <a:lstStyle/>
                    <a:p>
                      <a:endParaRPr lang="ja-JP" altLang="en-US" sz="1400" dirty="0"/>
                    </a:p>
                  </a:txBody>
                  <a:tcPr marL="121920" marR="121920" marT="60960" marB="60960"/>
                </a:tc>
                <a:extLst>
                  <a:ext uri="{0D108BD9-81ED-4DB2-BD59-A6C34878D82A}">
                    <a16:rowId xmlns:a16="http://schemas.microsoft.com/office/drawing/2014/main" val="54036554"/>
                  </a:ext>
                </a:extLst>
              </a:tr>
              <a:tr h="255604">
                <a:tc>
                  <a:txBody>
                    <a:bodyPr/>
                    <a:lstStyle/>
                    <a:p>
                      <a:r>
                        <a:rPr lang="en-US" altLang="ja-JP" sz="1100" dirty="0" smtClean="0">
                          <a:solidFill>
                            <a:schemeClr val="bg1"/>
                          </a:solidFill>
                        </a:rPr>
                        <a:t>     Spark Storage Overages </a:t>
                      </a:r>
                      <a:endParaRPr lang="ja-JP" altLang="en-US" sz="11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12"/>
                  </a:ext>
                </a:extLst>
              </a:tr>
              <a:tr h="331694">
                <a:tc>
                  <a:txBody>
                    <a:bodyPr/>
                    <a:lstStyle/>
                    <a:p>
                      <a:r>
                        <a:rPr lang="en-US" altLang="ja-JP" sz="1100" dirty="0" smtClean="0">
                          <a:solidFill>
                            <a:schemeClr val="bg1"/>
                          </a:solidFill>
                        </a:rPr>
                        <a:t>     WebEx Storage Overages</a:t>
                      </a:r>
                      <a:endParaRPr lang="ja-JP" altLang="en-US" sz="11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13"/>
                  </a:ext>
                </a:extLst>
              </a:tr>
              <a:tr h="278842">
                <a:tc>
                  <a:txBody>
                    <a:bodyPr/>
                    <a:lstStyle/>
                    <a:p>
                      <a:r>
                        <a:rPr lang="en-US" altLang="ja-JP" sz="900" dirty="0" smtClean="0">
                          <a:solidFill>
                            <a:schemeClr val="bg1"/>
                          </a:solidFill>
                        </a:rPr>
                        <a:t>      WebEx Meeting Center Attendee Overage</a:t>
                      </a:r>
                      <a:endParaRPr lang="ja-JP" altLang="en-US" sz="9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0" lang="ja-JP" altLang="en-US" sz="11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0014"/>
                  </a:ext>
                </a:extLst>
              </a:tr>
            </a:tbl>
          </a:graphicData>
        </a:graphic>
      </p:graphicFrame>
      <p:sp>
        <p:nvSpPr>
          <p:cNvPr id="3"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smtClean="0">
                <a:solidFill>
                  <a:schemeClr val="tx1"/>
                </a:solidFill>
                <a:latin typeface="Arial" panose="020B0604020202020204" pitchFamily="34" charset="0"/>
                <a:ea typeface="ＭＳ Ｐゴシック" panose="020B0600070205080204" pitchFamily="50" charset="-128"/>
                <a:cs typeface="メイリオ"/>
              </a:rPr>
              <a:t>オファー タイプ</a:t>
            </a:r>
            <a:r>
              <a:rPr lang="ja-JP" altLang="en-US" sz="2700" dirty="0">
                <a:solidFill>
                  <a:schemeClr val="tx1"/>
                </a:solidFill>
                <a:latin typeface="Arial" panose="020B0604020202020204" pitchFamily="34" charset="0"/>
                <a:ea typeface="ＭＳ Ｐゴシック" panose="020B0600070205080204" pitchFamily="50" charset="-128"/>
                <a:cs typeface="メイリオ"/>
              </a:rPr>
              <a:t>別　提供サービス</a:t>
            </a:r>
            <a:endParaRPr kumimoji="1" lang="ja-JP" altLang="en-US" sz="2700" dirty="0">
              <a:solidFill>
                <a:schemeClr val="tx1"/>
              </a:solidFill>
              <a:latin typeface="メイリオ"/>
              <a:ea typeface="メイリオ"/>
              <a:cs typeface="メイリオ"/>
            </a:endParaRPr>
          </a:p>
        </p:txBody>
      </p:sp>
      <p:sp>
        <p:nvSpPr>
          <p:cNvPr id="2" name="正方形/長方形 1"/>
          <p:cNvSpPr/>
          <p:nvPr/>
        </p:nvSpPr>
        <p:spPr>
          <a:xfrm>
            <a:off x="277370" y="4236714"/>
            <a:ext cx="8014575" cy="923330"/>
          </a:xfrm>
          <a:prstGeom prst="rect">
            <a:avLst/>
          </a:prstGeom>
          <a:solidFill>
            <a:schemeClr val="bg1"/>
          </a:solidFill>
        </p:spPr>
        <p:txBody>
          <a:bodyPr wrap="square">
            <a:spAutoFit/>
          </a:bodyPr>
          <a:lstStyle/>
          <a:p>
            <a:r>
              <a:rPr kumimoji="1" lang="ja-JP" altLang="en-US" dirty="0"/>
              <a:t>Ａ－ＳＰＫとＡ</a:t>
            </a:r>
            <a:r>
              <a:rPr kumimoji="1" lang="en-US" altLang="ja-JP" dirty="0"/>
              <a:t>-</a:t>
            </a:r>
            <a:r>
              <a:rPr kumimoji="1" lang="ja-JP" altLang="en-US" dirty="0"/>
              <a:t>ＷＸの比較リンク</a:t>
            </a:r>
            <a:endParaRPr kumimoji="1" lang="en-US" altLang="ja-JP" dirty="0"/>
          </a:p>
          <a:p>
            <a:r>
              <a:rPr kumimoji="1" lang="en-US" altLang="ja-JP" dirty="0">
                <a:hlinkClick r:id="rId2"/>
              </a:rPr>
              <a:t>https://communities.cisco.com/docs/DOC-69592</a:t>
            </a:r>
            <a:r>
              <a:rPr kumimoji="1" lang="ja-JP" altLang="en-US" dirty="0"/>
              <a:t>（英語）</a:t>
            </a:r>
            <a:endParaRPr kumimoji="1" lang="en-US" altLang="ja-JP" dirty="0"/>
          </a:p>
          <a:p>
            <a:r>
              <a:rPr kumimoji="1" lang="en-US" altLang="ja-JP" dirty="0"/>
              <a:t>※</a:t>
            </a:r>
            <a:r>
              <a:rPr kumimoji="1" lang="ja-JP" altLang="en-US" dirty="0"/>
              <a:t>日本語版作成中</a:t>
            </a:r>
            <a:endParaRPr kumimoji="1" lang="en-US" altLang="ja-JP" dirty="0"/>
          </a:p>
        </p:txBody>
      </p:sp>
    </p:spTree>
    <p:extLst>
      <p:ext uri="{BB962C8B-B14F-4D97-AF65-F5344CB8AC3E}">
        <p14:creationId xmlns:p14="http://schemas.microsoft.com/office/powerpoint/2010/main" val="284602263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84683" y="2268499"/>
            <a:ext cx="4800601" cy="715581"/>
          </a:xfrm>
          <a:prstGeom prst="rect">
            <a:avLst/>
          </a:prstGeom>
          <a:noFill/>
        </p:spPr>
        <p:txBody>
          <a:bodyPr wrap="square" rtlCol="0">
            <a:spAutoFit/>
          </a:bodyPr>
          <a:lstStyle/>
          <a:p>
            <a:r>
              <a:rPr kumimoji="1" lang="en-US" altLang="ja-JP" sz="4050" dirty="0"/>
              <a:t>M3</a:t>
            </a:r>
            <a:r>
              <a:rPr kumimoji="1" lang="ja-JP" altLang="en-US" sz="4050" dirty="0"/>
              <a:t>について知ろう</a:t>
            </a:r>
          </a:p>
        </p:txBody>
      </p:sp>
    </p:spTree>
    <p:extLst>
      <p:ext uri="{BB962C8B-B14F-4D97-AF65-F5344CB8AC3E}">
        <p14:creationId xmlns:p14="http://schemas.microsoft.com/office/powerpoint/2010/main" val="3513842393"/>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6"/>
          <p:cNvSpPr/>
          <p:nvPr/>
        </p:nvSpPr>
        <p:spPr>
          <a:xfrm>
            <a:off x="277371" y="1463806"/>
            <a:ext cx="5051368" cy="1066511"/>
          </a:xfrm>
          <a:prstGeom prst="rect">
            <a:avLst/>
          </a:prstGeom>
          <a:noFill/>
          <a:ln w="12700">
            <a:noFill/>
            <a:miter lim="800000"/>
          </a:ln>
        </p:spPr>
        <p:style>
          <a:lnRef idx="2">
            <a:schemeClr val="accent6"/>
          </a:lnRef>
          <a:fillRef idx="1">
            <a:schemeClr val="lt1"/>
          </a:fillRef>
          <a:effectRef idx="0">
            <a:schemeClr val="accent6"/>
          </a:effectRef>
          <a:fontRef idx="minor">
            <a:schemeClr val="dk1"/>
          </a:fontRef>
        </p:style>
        <p:txBody>
          <a:bodyPr vert="horz" wrap="none" lIns="0" tIns="0" rIns="0" bIns="0" numCol="1" anchor="ctr" anchorCtr="0" compatLnSpc="1">
            <a:prstTxWarp prst="textNoShape">
              <a:avLst/>
            </a:prstTxWarp>
          </a:bodyPr>
          <a:lstStyle/>
          <a:p>
            <a:pPr algn="ctr" defTabSz="609570">
              <a:spcBef>
                <a:spcPts val="1600"/>
              </a:spcBef>
            </a:pPr>
            <a:r>
              <a:rPr lang="en-US" dirty="0">
                <a:solidFill>
                  <a:srgbClr val="FFFFFF"/>
                </a:solidFill>
                <a:latin typeface="+mn-ea"/>
              </a:rPr>
              <a:t>Calling</a:t>
            </a:r>
            <a:endParaRPr lang="en-US" dirty="0">
              <a:solidFill>
                <a:srgbClr val="FFFFFF"/>
              </a:solidFill>
              <a:latin typeface="+mn-ea"/>
              <a:cs typeface="ＭＳ Ｐゴシック" charset="0"/>
            </a:endParaRPr>
          </a:p>
        </p:txBody>
      </p:sp>
      <p:sp>
        <p:nvSpPr>
          <p:cNvPr id="45" name="Oval 6"/>
          <p:cNvSpPr/>
          <p:nvPr/>
        </p:nvSpPr>
        <p:spPr>
          <a:xfrm>
            <a:off x="277370" y="1463806"/>
            <a:ext cx="1611111" cy="1250456"/>
          </a:xfrm>
          <a:prstGeom prst="rect">
            <a:avLst/>
          </a:prstGeom>
          <a:solidFill>
            <a:schemeClr val="bg2"/>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lnSpc>
                <a:spcPct val="95000"/>
              </a:lnSpc>
              <a:spcBef>
                <a:spcPts val="1200"/>
              </a:spcBef>
              <a:spcAft>
                <a:spcPts val="1000"/>
              </a:spcAft>
            </a:pPr>
            <a:r>
              <a:rPr lang="en-US" sz="2000" dirty="0">
                <a:solidFill>
                  <a:schemeClr val="bg1"/>
                </a:solidFill>
                <a:latin typeface="+mn-ea"/>
                <a:cs typeface="Avenir Book" charset="0"/>
              </a:rPr>
              <a:t>C1</a:t>
            </a:r>
          </a:p>
          <a:p>
            <a:pPr algn="ctr">
              <a:lnSpc>
                <a:spcPct val="95000"/>
              </a:lnSpc>
              <a:spcBef>
                <a:spcPts val="1200"/>
              </a:spcBef>
              <a:spcAft>
                <a:spcPts val="1000"/>
              </a:spcAft>
            </a:pPr>
            <a:endParaRPr lang="en-US" sz="2000" dirty="0">
              <a:solidFill>
                <a:schemeClr val="bg1"/>
              </a:solidFill>
              <a:latin typeface="+mn-ea"/>
              <a:cs typeface="Avenir Book" charset="0"/>
            </a:endParaRPr>
          </a:p>
        </p:txBody>
      </p:sp>
      <p:sp>
        <p:nvSpPr>
          <p:cNvPr id="33" name="Oval 6"/>
          <p:cNvSpPr/>
          <p:nvPr/>
        </p:nvSpPr>
        <p:spPr>
          <a:xfrm>
            <a:off x="284764" y="2754141"/>
            <a:ext cx="1604984" cy="2135732"/>
          </a:xfrm>
          <a:prstGeom prst="rect">
            <a:avLst/>
          </a:prstGeom>
          <a:solidFill>
            <a:srgbClr val="00B050"/>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lnSpc>
                <a:spcPct val="95000"/>
              </a:lnSpc>
              <a:spcBef>
                <a:spcPts val="1200"/>
              </a:spcBef>
              <a:spcAft>
                <a:spcPts val="1000"/>
              </a:spcAft>
            </a:pPr>
            <a:r>
              <a:rPr lang="en-US" sz="2000" b="1" dirty="0">
                <a:solidFill>
                  <a:schemeClr val="bg1"/>
                </a:solidFill>
                <a:latin typeface="+mn-ea"/>
              </a:rPr>
              <a:t>M1</a:t>
            </a:r>
          </a:p>
          <a:p>
            <a:pPr algn="ctr">
              <a:lnSpc>
                <a:spcPct val="95000"/>
              </a:lnSpc>
              <a:spcBef>
                <a:spcPts val="600"/>
              </a:spcBef>
              <a:spcAft>
                <a:spcPts val="1000"/>
              </a:spcAft>
            </a:pPr>
            <a:r>
              <a:rPr lang="ja-JP" altLang="en-US" sz="1200" dirty="0">
                <a:solidFill>
                  <a:schemeClr val="bg1"/>
                </a:solidFill>
                <a:latin typeface="+mn-ea"/>
                <a:cs typeface="Avenir Book" charset="0"/>
              </a:rPr>
              <a:t>ビジネスメッセージ</a:t>
            </a:r>
            <a:endParaRPr lang="en-US" sz="1200" dirty="0">
              <a:solidFill>
                <a:schemeClr val="bg1"/>
              </a:solidFill>
              <a:latin typeface="+mn-ea"/>
              <a:cs typeface="Avenir Book" charset="0"/>
            </a:endParaRPr>
          </a:p>
        </p:txBody>
      </p:sp>
      <p:sp>
        <p:nvSpPr>
          <p:cNvPr id="34" name="TextBox 33"/>
          <p:cNvSpPr txBox="1"/>
          <p:nvPr/>
        </p:nvSpPr>
        <p:spPr>
          <a:xfrm>
            <a:off x="320306" y="3579317"/>
            <a:ext cx="1569442" cy="1269578"/>
          </a:xfrm>
          <a:prstGeom prst="rect">
            <a:avLst/>
          </a:prstGeom>
          <a:noFill/>
        </p:spPr>
        <p:txBody>
          <a:bodyPr wrap="square" lIns="45720" rIns="45720" rtlCol="0">
            <a:spAutoFit/>
          </a:bodyPr>
          <a:lstStyle/>
          <a:p>
            <a:pPr marL="73151" indent="-73151">
              <a:lnSpc>
                <a:spcPct val="95000"/>
              </a:lnSpc>
              <a:spcBef>
                <a:spcPts val="600"/>
              </a:spcBef>
              <a:buSzPct val="80000"/>
              <a:buFont typeface="Arial"/>
              <a:buChar char="•"/>
            </a:pPr>
            <a:r>
              <a:rPr lang="ja-JP" altLang="en-US" sz="1000" dirty="0">
                <a:solidFill>
                  <a:schemeClr val="bg1"/>
                </a:solidFill>
                <a:latin typeface="+mn-ea"/>
                <a:ea typeface="+mn-ea"/>
                <a:cs typeface="Avenir Book" charset="0"/>
              </a:rPr>
              <a:t>ビジネスクラス                   </a:t>
            </a:r>
            <a:r>
              <a:rPr lang="ja-JP" altLang="en-US" sz="1000" dirty="0" smtClean="0">
                <a:solidFill>
                  <a:schemeClr val="bg1"/>
                </a:solidFill>
                <a:latin typeface="+mn-ea"/>
                <a:ea typeface="+mn-ea"/>
                <a:cs typeface="Avenir Book" charset="0"/>
              </a:rPr>
              <a:t>メッセージング サービス</a:t>
            </a:r>
            <a:endParaRPr lang="en-US" sz="1000" dirty="0">
              <a:solidFill>
                <a:schemeClr val="bg1"/>
              </a:solidFill>
              <a:latin typeface="+mn-ea"/>
              <a:ea typeface="+mn-ea"/>
              <a:cs typeface="Avenir Book" charset="0"/>
            </a:endParaRPr>
          </a:p>
          <a:p>
            <a:pPr marL="73151" indent="-73151">
              <a:lnSpc>
                <a:spcPct val="95000"/>
              </a:lnSpc>
              <a:spcBef>
                <a:spcPts val="600"/>
              </a:spcBef>
              <a:buSzPct val="80000"/>
              <a:buFont typeface="Arial"/>
              <a:buChar char="•"/>
            </a:pPr>
            <a:r>
              <a:rPr lang="en-US" sz="1000" dirty="0">
                <a:solidFill>
                  <a:schemeClr val="bg1"/>
                </a:solidFill>
                <a:latin typeface="+mn-ea"/>
                <a:ea typeface="+mn-ea"/>
                <a:cs typeface="Avenir Book" charset="0"/>
              </a:rPr>
              <a:t>1:1</a:t>
            </a:r>
            <a:r>
              <a:rPr lang="ja-JP" altLang="en-US" sz="1000" dirty="0">
                <a:solidFill>
                  <a:schemeClr val="bg1"/>
                </a:solidFill>
                <a:latin typeface="+mn-ea"/>
                <a:ea typeface="+mn-ea"/>
                <a:cs typeface="Avenir Book" charset="0"/>
              </a:rPr>
              <a:t>および</a:t>
            </a:r>
            <a:r>
              <a:rPr lang="en-US" sz="1000" dirty="0">
                <a:solidFill>
                  <a:schemeClr val="bg1"/>
                </a:solidFill>
                <a:latin typeface="+mn-ea"/>
                <a:ea typeface="+mn-ea"/>
                <a:cs typeface="Avenir Book" charset="0"/>
              </a:rPr>
              <a:t>3rd</a:t>
            </a:r>
            <a:r>
              <a:rPr lang="ja-JP" altLang="en-US" sz="1000" dirty="0">
                <a:solidFill>
                  <a:schemeClr val="bg1"/>
                </a:solidFill>
                <a:latin typeface="+mn-ea"/>
                <a:ea typeface="+mn-ea"/>
                <a:cs typeface="Avenir Book" charset="0"/>
              </a:rPr>
              <a:t>パーティ     </a:t>
            </a:r>
            <a:r>
              <a:rPr lang="en-US" sz="1000" dirty="0">
                <a:solidFill>
                  <a:schemeClr val="bg1"/>
                </a:solidFill>
                <a:latin typeface="+mn-ea"/>
                <a:ea typeface="+mn-ea"/>
                <a:cs typeface="Avenir Book" charset="0"/>
              </a:rPr>
              <a:t> </a:t>
            </a:r>
            <a:r>
              <a:rPr lang="ja-JP" altLang="en-US" sz="1000" dirty="0">
                <a:solidFill>
                  <a:schemeClr val="bg1"/>
                </a:solidFill>
                <a:latin typeface="+mn-ea"/>
                <a:ea typeface="+mn-ea"/>
                <a:cs typeface="Avenir Book" charset="0"/>
              </a:rPr>
              <a:t>間のビデオコール　　　　　　　　　　　（画面共有可）</a:t>
            </a:r>
            <a:endParaRPr lang="en-US" sz="1000" dirty="0">
              <a:solidFill>
                <a:schemeClr val="bg1"/>
              </a:solidFill>
              <a:latin typeface="+mn-ea"/>
              <a:ea typeface="+mn-ea"/>
              <a:cs typeface="Avenir Book" charset="0"/>
            </a:endParaRPr>
          </a:p>
          <a:p>
            <a:pPr marL="73151" indent="-73151">
              <a:lnSpc>
                <a:spcPct val="95000"/>
              </a:lnSpc>
              <a:spcBef>
                <a:spcPts val="600"/>
              </a:spcBef>
              <a:buSzPct val="80000"/>
              <a:buFont typeface="Arial"/>
              <a:buChar char="•"/>
            </a:pPr>
            <a:r>
              <a:rPr lang="en-US" altLang="ja-JP" sz="1000" dirty="0">
                <a:solidFill>
                  <a:schemeClr val="bg1"/>
                </a:solidFill>
                <a:latin typeface="+mn-ea"/>
                <a:ea typeface="+mn-ea"/>
              </a:rPr>
              <a:t>Spark </a:t>
            </a:r>
            <a:r>
              <a:rPr lang="ja-JP" altLang="en-US" sz="1000" dirty="0">
                <a:solidFill>
                  <a:schemeClr val="bg1"/>
                </a:solidFill>
                <a:latin typeface="+mn-ea"/>
                <a:ea typeface="+mn-ea"/>
              </a:rPr>
              <a:t>および </a:t>
            </a:r>
            <a:r>
              <a:rPr lang="en-US" altLang="ja-JP" sz="1000" dirty="0">
                <a:solidFill>
                  <a:schemeClr val="bg1"/>
                </a:solidFill>
                <a:latin typeface="+mn-ea"/>
                <a:ea typeface="+mn-ea"/>
              </a:rPr>
              <a:t>SIP </a:t>
            </a:r>
            <a:r>
              <a:rPr lang="ja-JP" altLang="en-US" sz="1000" dirty="0">
                <a:solidFill>
                  <a:schemeClr val="bg1"/>
                </a:solidFill>
                <a:latin typeface="+mn-ea"/>
                <a:ea typeface="+mn-ea"/>
              </a:rPr>
              <a:t>ベースの会議への参加</a:t>
            </a:r>
          </a:p>
        </p:txBody>
      </p:sp>
      <p:sp>
        <p:nvSpPr>
          <p:cNvPr id="35" name="Oval 6"/>
          <p:cNvSpPr/>
          <p:nvPr/>
        </p:nvSpPr>
        <p:spPr>
          <a:xfrm>
            <a:off x="2006160" y="2754141"/>
            <a:ext cx="1604984" cy="2135732"/>
          </a:xfrm>
          <a:prstGeom prst="rect">
            <a:avLst/>
          </a:prstGeom>
          <a:solidFill>
            <a:srgbClr val="00B050"/>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spcBef>
                <a:spcPts val="1200"/>
              </a:spcBef>
            </a:pPr>
            <a:r>
              <a:rPr lang="is-IS" sz="2000" b="1" dirty="0">
                <a:solidFill>
                  <a:schemeClr val="bg1"/>
                </a:solidFill>
                <a:latin typeface="+mn-ea"/>
              </a:rPr>
              <a:t>M2</a:t>
            </a:r>
          </a:p>
          <a:p>
            <a:pPr algn="ctr">
              <a:spcBef>
                <a:spcPts val="1200"/>
              </a:spcBef>
            </a:pPr>
            <a:r>
              <a:rPr lang="en-US" sz="1600" dirty="0">
                <a:solidFill>
                  <a:schemeClr val="bg1"/>
                </a:solidFill>
                <a:latin typeface="+mn-ea"/>
              </a:rPr>
              <a:t>M1</a:t>
            </a:r>
            <a:r>
              <a:rPr lang="ja-JP" altLang="en-US" sz="1600" dirty="0">
                <a:solidFill>
                  <a:schemeClr val="bg1"/>
                </a:solidFill>
                <a:latin typeface="+mn-ea"/>
              </a:rPr>
              <a:t>の全て</a:t>
            </a:r>
            <a:r>
              <a:rPr lang="ja-JP" altLang="en-US" sz="1200" dirty="0">
                <a:solidFill>
                  <a:schemeClr val="bg1"/>
                </a:solidFill>
                <a:latin typeface="+mn-ea"/>
              </a:rPr>
              <a:t>　　　　　　　　</a:t>
            </a:r>
            <a:r>
              <a:rPr lang="en-US" altLang="ja-JP" sz="1600" dirty="0">
                <a:solidFill>
                  <a:schemeClr val="bg1"/>
                </a:solidFill>
                <a:latin typeface="+mn-ea"/>
              </a:rPr>
              <a:t>+</a:t>
            </a:r>
          </a:p>
          <a:p>
            <a:pPr algn="ctr">
              <a:spcBef>
                <a:spcPts val="1200"/>
              </a:spcBef>
            </a:pPr>
            <a:r>
              <a:rPr lang="en-US" altLang="ja-JP" sz="1200" dirty="0">
                <a:solidFill>
                  <a:schemeClr val="bg1"/>
                </a:solidFill>
                <a:latin typeface="+mn-ea"/>
                <a:cs typeface="Avenir Book" charset="0"/>
              </a:rPr>
              <a:t>25</a:t>
            </a:r>
            <a:r>
              <a:rPr lang="ja-JP" altLang="en-US" sz="1200" dirty="0">
                <a:solidFill>
                  <a:schemeClr val="bg1"/>
                </a:solidFill>
                <a:latin typeface="+mn-ea"/>
                <a:cs typeface="Avenir Book" charset="0"/>
              </a:rPr>
              <a:t>パーティ間の　　　　　ビデオコール　　　　　　　　　　　（画面共有可）</a:t>
            </a:r>
            <a:endParaRPr lang="en-US" altLang="ja-JP" sz="1200" dirty="0">
              <a:solidFill>
                <a:schemeClr val="bg1"/>
              </a:solidFill>
              <a:latin typeface="+mn-ea"/>
              <a:cs typeface="Avenir Book" charset="0"/>
            </a:endParaRPr>
          </a:p>
          <a:p>
            <a:pPr algn="ctr">
              <a:spcBef>
                <a:spcPts val="1200"/>
              </a:spcBef>
            </a:pPr>
            <a:endParaRPr lang="is-IS" sz="1200" dirty="0">
              <a:solidFill>
                <a:schemeClr val="bg1"/>
              </a:solidFill>
              <a:latin typeface="+mn-ea"/>
            </a:endParaRPr>
          </a:p>
        </p:txBody>
      </p:sp>
      <p:sp>
        <p:nvSpPr>
          <p:cNvPr id="37" name="Oval 6"/>
          <p:cNvSpPr/>
          <p:nvPr/>
        </p:nvSpPr>
        <p:spPr>
          <a:xfrm>
            <a:off x="3725023" y="2754140"/>
            <a:ext cx="1604984" cy="2135733"/>
          </a:xfrm>
          <a:prstGeom prst="rect">
            <a:avLst/>
          </a:prstGeom>
          <a:solidFill>
            <a:srgbClr val="00B050"/>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spcBef>
                <a:spcPts val="1200"/>
              </a:spcBef>
            </a:pPr>
            <a:r>
              <a:rPr lang="en-US" sz="2000" b="1" dirty="0">
                <a:solidFill>
                  <a:schemeClr val="bg1"/>
                </a:solidFill>
                <a:latin typeface="+mn-ea"/>
              </a:rPr>
              <a:t>M</a:t>
            </a:r>
            <a:r>
              <a:rPr lang="pl-PL" sz="2000" b="1" dirty="0">
                <a:solidFill>
                  <a:schemeClr val="bg1"/>
                </a:solidFill>
                <a:latin typeface="+mn-ea"/>
              </a:rPr>
              <a:t>3</a:t>
            </a:r>
          </a:p>
          <a:p>
            <a:pPr algn="ctr">
              <a:spcBef>
                <a:spcPts val="1200"/>
              </a:spcBef>
            </a:pPr>
            <a:r>
              <a:rPr lang="en-US" altLang="ja-JP" sz="1600" dirty="0">
                <a:solidFill>
                  <a:schemeClr val="bg1"/>
                </a:solidFill>
                <a:latin typeface="+mn-ea"/>
              </a:rPr>
              <a:t>M2</a:t>
            </a:r>
            <a:r>
              <a:rPr lang="ja-JP" altLang="en-US" sz="1600" dirty="0">
                <a:solidFill>
                  <a:schemeClr val="bg1"/>
                </a:solidFill>
                <a:latin typeface="+mn-ea"/>
              </a:rPr>
              <a:t>の全て　</a:t>
            </a:r>
            <a:r>
              <a:rPr lang="ja-JP" altLang="en-US" sz="1200" dirty="0">
                <a:solidFill>
                  <a:schemeClr val="bg1"/>
                </a:solidFill>
                <a:latin typeface="+mn-ea"/>
              </a:rPr>
              <a:t>　　　　　　　　</a:t>
            </a:r>
            <a:r>
              <a:rPr lang="en-US" altLang="ja-JP" sz="1600" dirty="0">
                <a:solidFill>
                  <a:schemeClr val="bg1"/>
                </a:solidFill>
                <a:latin typeface="+mn-ea"/>
              </a:rPr>
              <a:t>+</a:t>
            </a:r>
          </a:p>
          <a:p>
            <a:pPr algn="ctr">
              <a:spcBef>
                <a:spcPts val="1200"/>
              </a:spcBef>
            </a:pPr>
            <a:endParaRPr lang="en-US" sz="1200" dirty="0">
              <a:solidFill>
                <a:schemeClr val="bg1"/>
              </a:solidFill>
              <a:latin typeface="+mn-ea"/>
            </a:endParaRPr>
          </a:p>
          <a:p>
            <a:pPr algn="ctr">
              <a:spcBef>
                <a:spcPts val="1200"/>
              </a:spcBef>
            </a:pPr>
            <a:endParaRPr lang="en-US" sz="2000" b="1" dirty="0">
              <a:solidFill>
                <a:schemeClr val="bg1"/>
              </a:solidFill>
              <a:latin typeface="+mn-ea"/>
            </a:endParaRPr>
          </a:p>
        </p:txBody>
      </p:sp>
      <p:sp>
        <p:nvSpPr>
          <p:cNvPr id="25" name="Freeform 2031"/>
          <p:cNvSpPr>
            <a:spLocks/>
          </p:cNvSpPr>
          <p:nvPr/>
        </p:nvSpPr>
        <p:spPr bwMode="auto">
          <a:xfrm flipH="1">
            <a:off x="1536243" y="2833066"/>
            <a:ext cx="302534" cy="156503"/>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2">
              <a:lumMod val="20000"/>
              <a:lumOff val="80000"/>
            </a:schemeClr>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kern="0" dirty="0">
              <a:solidFill>
                <a:srgbClr val="FFFFFF"/>
              </a:solidFill>
              <a:latin typeface="+mn-ea"/>
              <a:ea typeface="+mn-ea"/>
            </a:endParaRPr>
          </a:p>
        </p:txBody>
      </p:sp>
      <p:sp>
        <p:nvSpPr>
          <p:cNvPr id="26" name="Freeform 2031"/>
          <p:cNvSpPr>
            <a:spLocks/>
          </p:cNvSpPr>
          <p:nvPr/>
        </p:nvSpPr>
        <p:spPr bwMode="auto">
          <a:xfrm flipH="1">
            <a:off x="3289172" y="2833066"/>
            <a:ext cx="302534" cy="156503"/>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2">
              <a:lumMod val="20000"/>
              <a:lumOff val="80000"/>
            </a:schemeClr>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kern="0" dirty="0">
              <a:solidFill>
                <a:srgbClr val="FFFFFF"/>
              </a:solidFill>
              <a:latin typeface="+mn-ea"/>
              <a:ea typeface="+mn-ea"/>
            </a:endParaRPr>
          </a:p>
        </p:txBody>
      </p:sp>
      <p:sp>
        <p:nvSpPr>
          <p:cNvPr id="27" name="Freeform 2031"/>
          <p:cNvSpPr>
            <a:spLocks/>
          </p:cNvSpPr>
          <p:nvPr/>
        </p:nvSpPr>
        <p:spPr bwMode="auto">
          <a:xfrm flipH="1">
            <a:off x="4910408" y="2862403"/>
            <a:ext cx="302534" cy="156503"/>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2">
              <a:lumMod val="20000"/>
              <a:lumOff val="80000"/>
            </a:schemeClr>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kern="0" dirty="0">
              <a:solidFill>
                <a:srgbClr val="FFFFFF"/>
              </a:solidFill>
              <a:latin typeface="+mn-ea"/>
              <a:ea typeface="+mn-ea"/>
            </a:endParaRPr>
          </a:p>
        </p:txBody>
      </p:sp>
      <p:sp>
        <p:nvSpPr>
          <p:cNvPr id="24" name="Freeform 23"/>
          <p:cNvSpPr>
            <a:spLocks noEditPoints="1"/>
          </p:cNvSpPr>
          <p:nvPr/>
        </p:nvSpPr>
        <p:spPr bwMode="auto">
          <a:xfrm>
            <a:off x="1605156" y="1506868"/>
            <a:ext cx="164706" cy="167405"/>
          </a:xfrm>
          <a:custGeom>
            <a:avLst/>
            <a:gdLst/>
            <a:ahLst/>
            <a:cxnLst>
              <a:cxn ang="0">
                <a:pos x="74" y="9"/>
              </a:cxn>
              <a:cxn ang="0">
                <a:pos x="151" y="342"/>
              </a:cxn>
              <a:cxn ang="0">
                <a:pos x="297" y="411"/>
              </a:cxn>
              <a:cxn ang="0">
                <a:pos x="143" y="317"/>
              </a:cxn>
              <a:cxn ang="0">
                <a:pos x="143" y="283"/>
              </a:cxn>
              <a:cxn ang="0">
                <a:pos x="91" y="223"/>
              </a:cxn>
              <a:cxn ang="0">
                <a:pos x="91" y="257"/>
              </a:cxn>
              <a:cxn ang="0">
                <a:pos x="91" y="163"/>
              </a:cxn>
              <a:cxn ang="0">
                <a:pos x="143" y="137"/>
              </a:cxn>
              <a:cxn ang="0">
                <a:pos x="143" y="103"/>
              </a:cxn>
              <a:cxn ang="0">
                <a:pos x="91" y="77"/>
              </a:cxn>
              <a:cxn ang="0">
                <a:pos x="143" y="77"/>
              </a:cxn>
              <a:cxn ang="0">
                <a:pos x="160" y="283"/>
              </a:cxn>
              <a:cxn ang="0">
                <a:pos x="160" y="257"/>
              </a:cxn>
              <a:cxn ang="0">
                <a:pos x="211" y="257"/>
              </a:cxn>
              <a:cxn ang="0">
                <a:pos x="160" y="197"/>
              </a:cxn>
              <a:cxn ang="0">
                <a:pos x="211" y="197"/>
              </a:cxn>
              <a:cxn ang="0">
                <a:pos x="160" y="103"/>
              </a:cxn>
              <a:cxn ang="0">
                <a:pos x="211" y="77"/>
              </a:cxn>
              <a:cxn ang="0">
                <a:pos x="211" y="43"/>
              </a:cxn>
              <a:cxn ang="0">
                <a:pos x="228" y="317"/>
              </a:cxn>
              <a:cxn ang="0">
                <a:pos x="279" y="317"/>
              </a:cxn>
              <a:cxn ang="0">
                <a:pos x="279" y="223"/>
              </a:cxn>
              <a:cxn ang="0">
                <a:pos x="279" y="197"/>
              </a:cxn>
              <a:cxn ang="0">
                <a:pos x="279" y="163"/>
              </a:cxn>
              <a:cxn ang="0">
                <a:pos x="228" y="137"/>
              </a:cxn>
              <a:cxn ang="0">
                <a:pos x="279" y="137"/>
              </a:cxn>
              <a:cxn ang="0">
                <a:pos x="228" y="43"/>
              </a:cxn>
              <a:cxn ang="0">
                <a:pos x="0" y="95"/>
              </a:cxn>
              <a:cxn ang="0">
                <a:pos x="68" y="77"/>
              </a:cxn>
              <a:cxn ang="0">
                <a:pos x="54" y="355"/>
              </a:cxn>
              <a:cxn ang="0">
                <a:pos x="54" y="339"/>
              </a:cxn>
              <a:cxn ang="0">
                <a:pos x="54" y="99"/>
              </a:cxn>
              <a:cxn ang="0">
                <a:pos x="20" y="99"/>
              </a:cxn>
              <a:cxn ang="0">
                <a:pos x="54" y="176"/>
              </a:cxn>
              <a:cxn ang="0">
                <a:pos x="20" y="219"/>
              </a:cxn>
              <a:cxn ang="0">
                <a:pos x="20" y="236"/>
              </a:cxn>
              <a:cxn ang="0">
                <a:pos x="54" y="278"/>
              </a:cxn>
              <a:cxn ang="0">
                <a:pos x="20" y="278"/>
              </a:cxn>
              <a:cxn ang="0">
                <a:pos x="303" y="411"/>
              </a:cxn>
              <a:cxn ang="0">
                <a:pos x="348" y="137"/>
              </a:cxn>
              <a:cxn ang="0">
                <a:pos x="347" y="176"/>
              </a:cxn>
              <a:cxn ang="0">
                <a:pos x="313" y="219"/>
              </a:cxn>
              <a:cxn ang="0">
                <a:pos x="313" y="236"/>
              </a:cxn>
              <a:cxn ang="0">
                <a:pos x="313" y="355"/>
              </a:cxn>
              <a:cxn ang="0">
                <a:pos x="347" y="355"/>
              </a:cxn>
              <a:cxn ang="0">
                <a:pos x="313" y="278"/>
              </a:cxn>
            </a:cxnLst>
            <a:rect l="0" t="0" r="r" b="b"/>
            <a:pathLst>
              <a:path w="365" h="411">
                <a:moveTo>
                  <a:pt x="288" y="0"/>
                </a:moveTo>
                <a:cubicBezTo>
                  <a:pt x="83" y="0"/>
                  <a:pt x="83" y="0"/>
                  <a:pt x="83" y="0"/>
                </a:cubicBezTo>
                <a:cubicBezTo>
                  <a:pt x="78" y="0"/>
                  <a:pt x="74" y="4"/>
                  <a:pt x="74" y="9"/>
                </a:cubicBezTo>
                <a:cubicBezTo>
                  <a:pt x="74" y="411"/>
                  <a:pt x="74" y="411"/>
                  <a:pt x="74" y="411"/>
                </a:cubicBezTo>
                <a:cubicBezTo>
                  <a:pt x="151" y="411"/>
                  <a:pt x="151" y="411"/>
                  <a:pt x="151" y="411"/>
                </a:cubicBezTo>
                <a:cubicBezTo>
                  <a:pt x="151" y="342"/>
                  <a:pt x="151" y="342"/>
                  <a:pt x="151" y="342"/>
                </a:cubicBezTo>
                <a:cubicBezTo>
                  <a:pt x="220" y="342"/>
                  <a:pt x="220" y="342"/>
                  <a:pt x="220" y="342"/>
                </a:cubicBezTo>
                <a:cubicBezTo>
                  <a:pt x="220" y="411"/>
                  <a:pt x="220" y="411"/>
                  <a:pt x="220" y="411"/>
                </a:cubicBezTo>
                <a:cubicBezTo>
                  <a:pt x="297" y="411"/>
                  <a:pt x="297" y="411"/>
                  <a:pt x="297" y="411"/>
                </a:cubicBezTo>
                <a:cubicBezTo>
                  <a:pt x="297" y="9"/>
                  <a:pt x="297" y="9"/>
                  <a:pt x="297" y="9"/>
                </a:cubicBezTo>
                <a:cubicBezTo>
                  <a:pt x="297" y="4"/>
                  <a:pt x="293" y="0"/>
                  <a:pt x="288" y="0"/>
                </a:cubicBezTo>
                <a:close/>
                <a:moveTo>
                  <a:pt x="143" y="317"/>
                </a:moveTo>
                <a:cubicBezTo>
                  <a:pt x="91" y="317"/>
                  <a:pt x="91" y="317"/>
                  <a:pt x="91" y="317"/>
                </a:cubicBezTo>
                <a:cubicBezTo>
                  <a:pt x="91" y="283"/>
                  <a:pt x="91" y="283"/>
                  <a:pt x="91" y="283"/>
                </a:cubicBezTo>
                <a:cubicBezTo>
                  <a:pt x="143" y="283"/>
                  <a:pt x="143" y="283"/>
                  <a:pt x="143" y="283"/>
                </a:cubicBezTo>
                <a:lnTo>
                  <a:pt x="143" y="317"/>
                </a:lnTo>
                <a:close/>
                <a:moveTo>
                  <a:pt x="91" y="257"/>
                </a:moveTo>
                <a:cubicBezTo>
                  <a:pt x="91" y="223"/>
                  <a:pt x="91" y="223"/>
                  <a:pt x="91" y="223"/>
                </a:cubicBezTo>
                <a:cubicBezTo>
                  <a:pt x="143" y="223"/>
                  <a:pt x="143" y="223"/>
                  <a:pt x="143" y="223"/>
                </a:cubicBezTo>
                <a:cubicBezTo>
                  <a:pt x="143" y="257"/>
                  <a:pt x="143" y="257"/>
                  <a:pt x="143" y="257"/>
                </a:cubicBezTo>
                <a:lnTo>
                  <a:pt x="91" y="257"/>
                </a:lnTo>
                <a:close/>
                <a:moveTo>
                  <a:pt x="143" y="197"/>
                </a:moveTo>
                <a:cubicBezTo>
                  <a:pt x="91" y="197"/>
                  <a:pt x="91" y="197"/>
                  <a:pt x="91" y="197"/>
                </a:cubicBezTo>
                <a:cubicBezTo>
                  <a:pt x="91" y="163"/>
                  <a:pt x="91" y="163"/>
                  <a:pt x="91" y="163"/>
                </a:cubicBezTo>
                <a:cubicBezTo>
                  <a:pt x="143" y="163"/>
                  <a:pt x="143" y="163"/>
                  <a:pt x="143" y="163"/>
                </a:cubicBezTo>
                <a:lnTo>
                  <a:pt x="143" y="197"/>
                </a:lnTo>
                <a:close/>
                <a:moveTo>
                  <a:pt x="143" y="137"/>
                </a:moveTo>
                <a:cubicBezTo>
                  <a:pt x="91" y="137"/>
                  <a:pt x="91" y="137"/>
                  <a:pt x="91" y="137"/>
                </a:cubicBezTo>
                <a:cubicBezTo>
                  <a:pt x="91" y="103"/>
                  <a:pt x="91" y="103"/>
                  <a:pt x="91" y="103"/>
                </a:cubicBezTo>
                <a:cubicBezTo>
                  <a:pt x="143" y="103"/>
                  <a:pt x="143" y="103"/>
                  <a:pt x="143" y="103"/>
                </a:cubicBezTo>
                <a:lnTo>
                  <a:pt x="143" y="137"/>
                </a:lnTo>
                <a:close/>
                <a:moveTo>
                  <a:pt x="143" y="77"/>
                </a:moveTo>
                <a:cubicBezTo>
                  <a:pt x="91" y="77"/>
                  <a:pt x="91" y="77"/>
                  <a:pt x="91" y="77"/>
                </a:cubicBezTo>
                <a:cubicBezTo>
                  <a:pt x="91" y="43"/>
                  <a:pt x="91" y="43"/>
                  <a:pt x="91" y="43"/>
                </a:cubicBezTo>
                <a:cubicBezTo>
                  <a:pt x="143" y="43"/>
                  <a:pt x="143" y="43"/>
                  <a:pt x="143" y="43"/>
                </a:cubicBezTo>
                <a:lnTo>
                  <a:pt x="143" y="77"/>
                </a:lnTo>
                <a:close/>
                <a:moveTo>
                  <a:pt x="211" y="317"/>
                </a:moveTo>
                <a:cubicBezTo>
                  <a:pt x="160" y="317"/>
                  <a:pt x="160" y="317"/>
                  <a:pt x="160" y="317"/>
                </a:cubicBezTo>
                <a:cubicBezTo>
                  <a:pt x="160" y="283"/>
                  <a:pt x="160" y="283"/>
                  <a:pt x="160" y="283"/>
                </a:cubicBezTo>
                <a:cubicBezTo>
                  <a:pt x="211" y="283"/>
                  <a:pt x="211" y="283"/>
                  <a:pt x="211" y="283"/>
                </a:cubicBezTo>
                <a:lnTo>
                  <a:pt x="211" y="317"/>
                </a:lnTo>
                <a:close/>
                <a:moveTo>
                  <a:pt x="160" y="257"/>
                </a:moveTo>
                <a:cubicBezTo>
                  <a:pt x="160" y="223"/>
                  <a:pt x="160" y="223"/>
                  <a:pt x="160" y="223"/>
                </a:cubicBezTo>
                <a:cubicBezTo>
                  <a:pt x="211" y="223"/>
                  <a:pt x="211" y="223"/>
                  <a:pt x="211" y="223"/>
                </a:cubicBezTo>
                <a:cubicBezTo>
                  <a:pt x="211" y="257"/>
                  <a:pt x="211" y="257"/>
                  <a:pt x="211" y="257"/>
                </a:cubicBezTo>
                <a:lnTo>
                  <a:pt x="160" y="257"/>
                </a:lnTo>
                <a:close/>
                <a:moveTo>
                  <a:pt x="211" y="197"/>
                </a:moveTo>
                <a:cubicBezTo>
                  <a:pt x="160" y="197"/>
                  <a:pt x="160" y="197"/>
                  <a:pt x="160" y="197"/>
                </a:cubicBezTo>
                <a:cubicBezTo>
                  <a:pt x="160" y="163"/>
                  <a:pt x="160" y="163"/>
                  <a:pt x="160" y="163"/>
                </a:cubicBezTo>
                <a:cubicBezTo>
                  <a:pt x="211" y="163"/>
                  <a:pt x="211" y="163"/>
                  <a:pt x="211" y="163"/>
                </a:cubicBezTo>
                <a:lnTo>
                  <a:pt x="211" y="197"/>
                </a:lnTo>
                <a:close/>
                <a:moveTo>
                  <a:pt x="211" y="137"/>
                </a:moveTo>
                <a:cubicBezTo>
                  <a:pt x="160" y="137"/>
                  <a:pt x="160" y="137"/>
                  <a:pt x="160" y="137"/>
                </a:cubicBezTo>
                <a:cubicBezTo>
                  <a:pt x="160" y="103"/>
                  <a:pt x="160" y="103"/>
                  <a:pt x="160" y="103"/>
                </a:cubicBezTo>
                <a:cubicBezTo>
                  <a:pt x="211" y="103"/>
                  <a:pt x="211" y="103"/>
                  <a:pt x="211" y="103"/>
                </a:cubicBezTo>
                <a:lnTo>
                  <a:pt x="211" y="137"/>
                </a:lnTo>
                <a:close/>
                <a:moveTo>
                  <a:pt x="211" y="77"/>
                </a:moveTo>
                <a:cubicBezTo>
                  <a:pt x="160" y="77"/>
                  <a:pt x="160" y="77"/>
                  <a:pt x="160" y="77"/>
                </a:cubicBezTo>
                <a:cubicBezTo>
                  <a:pt x="160" y="43"/>
                  <a:pt x="160" y="43"/>
                  <a:pt x="160" y="43"/>
                </a:cubicBezTo>
                <a:cubicBezTo>
                  <a:pt x="211" y="43"/>
                  <a:pt x="211" y="43"/>
                  <a:pt x="211" y="43"/>
                </a:cubicBezTo>
                <a:lnTo>
                  <a:pt x="211" y="77"/>
                </a:lnTo>
                <a:close/>
                <a:moveTo>
                  <a:pt x="279" y="317"/>
                </a:moveTo>
                <a:cubicBezTo>
                  <a:pt x="228" y="317"/>
                  <a:pt x="228" y="317"/>
                  <a:pt x="228" y="317"/>
                </a:cubicBezTo>
                <a:cubicBezTo>
                  <a:pt x="228" y="283"/>
                  <a:pt x="228" y="283"/>
                  <a:pt x="228" y="283"/>
                </a:cubicBezTo>
                <a:cubicBezTo>
                  <a:pt x="279" y="283"/>
                  <a:pt x="279" y="283"/>
                  <a:pt x="279" y="283"/>
                </a:cubicBezTo>
                <a:lnTo>
                  <a:pt x="279" y="317"/>
                </a:lnTo>
                <a:close/>
                <a:moveTo>
                  <a:pt x="228" y="257"/>
                </a:moveTo>
                <a:cubicBezTo>
                  <a:pt x="228" y="223"/>
                  <a:pt x="228" y="223"/>
                  <a:pt x="228" y="223"/>
                </a:cubicBezTo>
                <a:cubicBezTo>
                  <a:pt x="279" y="223"/>
                  <a:pt x="279" y="223"/>
                  <a:pt x="279" y="223"/>
                </a:cubicBezTo>
                <a:cubicBezTo>
                  <a:pt x="279" y="257"/>
                  <a:pt x="279" y="257"/>
                  <a:pt x="279" y="257"/>
                </a:cubicBezTo>
                <a:lnTo>
                  <a:pt x="228" y="257"/>
                </a:lnTo>
                <a:close/>
                <a:moveTo>
                  <a:pt x="279" y="197"/>
                </a:moveTo>
                <a:cubicBezTo>
                  <a:pt x="228" y="197"/>
                  <a:pt x="228" y="197"/>
                  <a:pt x="228" y="197"/>
                </a:cubicBezTo>
                <a:cubicBezTo>
                  <a:pt x="228" y="163"/>
                  <a:pt x="228" y="163"/>
                  <a:pt x="228" y="163"/>
                </a:cubicBezTo>
                <a:cubicBezTo>
                  <a:pt x="279" y="163"/>
                  <a:pt x="279" y="163"/>
                  <a:pt x="279" y="163"/>
                </a:cubicBezTo>
                <a:lnTo>
                  <a:pt x="279" y="197"/>
                </a:lnTo>
                <a:close/>
                <a:moveTo>
                  <a:pt x="279" y="137"/>
                </a:moveTo>
                <a:cubicBezTo>
                  <a:pt x="228" y="137"/>
                  <a:pt x="228" y="137"/>
                  <a:pt x="228" y="137"/>
                </a:cubicBezTo>
                <a:cubicBezTo>
                  <a:pt x="228" y="103"/>
                  <a:pt x="228" y="103"/>
                  <a:pt x="228" y="103"/>
                </a:cubicBezTo>
                <a:cubicBezTo>
                  <a:pt x="279" y="103"/>
                  <a:pt x="279" y="103"/>
                  <a:pt x="279" y="103"/>
                </a:cubicBezTo>
                <a:lnTo>
                  <a:pt x="279" y="137"/>
                </a:lnTo>
                <a:close/>
                <a:moveTo>
                  <a:pt x="279" y="77"/>
                </a:moveTo>
                <a:cubicBezTo>
                  <a:pt x="228" y="77"/>
                  <a:pt x="228" y="77"/>
                  <a:pt x="228" y="77"/>
                </a:cubicBezTo>
                <a:cubicBezTo>
                  <a:pt x="228" y="43"/>
                  <a:pt x="228" y="43"/>
                  <a:pt x="228" y="43"/>
                </a:cubicBezTo>
                <a:cubicBezTo>
                  <a:pt x="279" y="43"/>
                  <a:pt x="279" y="43"/>
                  <a:pt x="279" y="43"/>
                </a:cubicBezTo>
                <a:lnTo>
                  <a:pt x="279" y="77"/>
                </a:lnTo>
                <a:close/>
                <a:moveTo>
                  <a:pt x="0" y="95"/>
                </a:moveTo>
                <a:cubicBezTo>
                  <a:pt x="0" y="411"/>
                  <a:pt x="0" y="411"/>
                  <a:pt x="0" y="411"/>
                </a:cubicBezTo>
                <a:cubicBezTo>
                  <a:pt x="68" y="411"/>
                  <a:pt x="68" y="411"/>
                  <a:pt x="68" y="411"/>
                </a:cubicBezTo>
                <a:cubicBezTo>
                  <a:pt x="68" y="77"/>
                  <a:pt x="68" y="77"/>
                  <a:pt x="68" y="77"/>
                </a:cubicBezTo>
                <a:cubicBezTo>
                  <a:pt x="17" y="77"/>
                  <a:pt x="17" y="77"/>
                  <a:pt x="17" y="77"/>
                </a:cubicBezTo>
                <a:cubicBezTo>
                  <a:pt x="8" y="77"/>
                  <a:pt x="0" y="85"/>
                  <a:pt x="0" y="95"/>
                </a:cubicBezTo>
                <a:close/>
                <a:moveTo>
                  <a:pt x="54" y="355"/>
                </a:moveTo>
                <a:cubicBezTo>
                  <a:pt x="20" y="355"/>
                  <a:pt x="20" y="355"/>
                  <a:pt x="20" y="355"/>
                </a:cubicBezTo>
                <a:cubicBezTo>
                  <a:pt x="20" y="339"/>
                  <a:pt x="20" y="339"/>
                  <a:pt x="20" y="339"/>
                </a:cubicBezTo>
                <a:cubicBezTo>
                  <a:pt x="54" y="339"/>
                  <a:pt x="54" y="339"/>
                  <a:pt x="54" y="339"/>
                </a:cubicBezTo>
                <a:lnTo>
                  <a:pt x="54" y="355"/>
                </a:lnTo>
                <a:close/>
                <a:moveTo>
                  <a:pt x="20" y="99"/>
                </a:moveTo>
                <a:cubicBezTo>
                  <a:pt x="54" y="99"/>
                  <a:pt x="54" y="99"/>
                  <a:pt x="54" y="99"/>
                </a:cubicBezTo>
                <a:cubicBezTo>
                  <a:pt x="54" y="116"/>
                  <a:pt x="54" y="116"/>
                  <a:pt x="54" y="116"/>
                </a:cubicBezTo>
                <a:cubicBezTo>
                  <a:pt x="20" y="116"/>
                  <a:pt x="20" y="116"/>
                  <a:pt x="20" y="116"/>
                </a:cubicBezTo>
                <a:lnTo>
                  <a:pt x="20" y="99"/>
                </a:lnTo>
                <a:close/>
                <a:moveTo>
                  <a:pt x="20" y="159"/>
                </a:moveTo>
                <a:cubicBezTo>
                  <a:pt x="54" y="159"/>
                  <a:pt x="54" y="159"/>
                  <a:pt x="54" y="159"/>
                </a:cubicBezTo>
                <a:cubicBezTo>
                  <a:pt x="54" y="176"/>
                  <a:pt x="54" y="176"/>
                  <a:pt x="54" y="176"/>
                </a:cubicBezTo>
                <a:cubicBezTo>
                  <a:pt x="20" y="176"/>
                  <a:pt x="20" y="176"/>
                  <a:pt x="20" y="176"/>
                </a:cubicBezTo>
                <a:lnTo>
                  <a:pt x="20" y="159"/>
                </a:lnTo>
                <a:close/>
                <a:moveTo>
                  <a:pt x="20" y="219"/>
                </a:moveTo>
                <a:cubicBezTo>
                  <a:pt x="54" y="219"/>
                  <a:pt x="54" y="219"/>
                  <a:pt x="54" y="219"/>
                </a:cubicBezTo>
                <a:cubicBezTo>
                  <a:pt x="54" y="236"/>
                  <a:pt x="54" y="236"/>
                  <a:pt x="54" y="236"/>
                </a:cubicBezTo>
                <a:cubicBezTo>
                  <a:pt x="20" y="236"/>
                  <a:pt x="20" y="236"/>
                  <a:pt x="20" y="236"/>
                </a:cubicBezTo>
                <a:lnTo>
                  <a:pt x="20" y="219"/>
                </a:lnTo>
                <a:close/>
                <a:moveTo>
                  <a:pt x="20" y="278"/>
                </a:moveTo>
                <a:cubicBezTo>
                  <a:pt x="54" y="278"/>
                  <a:pt x="54" y="278"/>
                  <a:pt x="54" y="278"/>
                </a:cubicBezTo>
                <a:cubicBezTo>
                  <a:pt x="54" y="296"/>
                  <a:pt x="54" y="296"/>
                  <a:pt x="54" y="296"/>
                </a:cubicBezTo>
                <a:cubicBezTo>
                  <a:pt x="20" y="296"/>
                  <a:pt x="20" y="296"/>
                  <a:pt x="20" y="296"/>
                </a:cubicBezTo>
                <a:lnTo>
                  <a:pt x="20" y="278"/>
                </a:lnTo>
                <a:close/>
                <a:moveTo>
                  <a:pt x="348" y="137"/>
                </a:moveTo>
                <a:cubicBezTo>
                  <a:pt x="303" y="137"/>
                  <a:pt x="303" y="137"/>
                  <a:pt x="303" y="137"/>
                </a:cubicBezTo>
                <a:cubicBezTo>
                  <a:pt x="303" y="411"/>
                  <a:pt x="303" y="411"/>
                  <a:pt x="303" y="411"/>
                </a:cubicBezTo>
                <a:cubicBezTo>
                  <a:pt x="365" y="411"/>
                  <a:pt x="365" y="411"/>
                  <a:pt x="365" y="411"/>
                </a:cubicBezTo>
                <a:cubicBezTo>
                  <a:pt x="365" y="154"/>
                  <a:pt x="365" y="154"/>
                  <a:pt x="365" y="154"/>
                </a:cubicBezTo>
                <a:cubicBezTo>
                  <a:pt x="365" y="145"/>
                  <a:pt x="357" y="137"/>
                  <a:pt x="348" y="137"/>
                </a:cubicBezTo>
                <a:close/>
                <a:moveTo>
                  <a:pt x="313" y="159"/>
                </a:moveTo>
                <a:cubicBezTo>
                  <a:pt x="347" y="159"/>
                  <a:pt x="347" y="159"/>
                  <a:pt x="347" y="159"/>
                </a:cubicBezTo>
                <a:cubicBezTo>
                  <a:pt x="347" y="176"/>
                  <a:pt x="347" y="176"/>
                  <a:pt x="347" y="176"/>
                </a:cubicBezTo>
                <a:cubicBezTo>
                  <a:pt x="313" y="176"/>
                  <a:pt x="313" y="176"/>
                  <a:pt x="313" y="176"/>
                </a:cubicBezTo>
                <a:lnTo>
                  <a:pt x="313" y="159"/>
                </a:lnTo>
                <a:close/>
                <a:moveTo>
                  <a:pt x="313" y="219"/>
                </a:moveTo>
                <a:cubicBezTo>
                  <a:pt x="347" y="219"/>
                  <a:pt x="347" y="219"/>
                  <a:pt x="347" y="219"/>
                </a:cubicBezTo>
                <a:cubicBezTo>
                  <a:pt x="347" y="236"/>
                  <a:pt x="347" y="236"/>
                  <a:pt x="347" y="236"/>
                </a:cubicBezTo>
                <a:cubicBezTo>
                  <a:pt x="313" y="236"/>
                  <a:pt x="313" y="236"/>
                  <a:pt x="313" y="236"/>
                </a:cubicBezTo>
                <a:lnTo>
                  <a:pt x="313" y="219"/>
                </a:lnTo>
                <a:close/>
                <a:moveTo>
                  <a:pt x="347" y="355"/>
                </a:moveTo>
                <a:cubicBezTo>
                  <a:pt x="313" y="355"/>
                  <a:pt x="313" y="355"/>
                  <a:pt x="313" y="355"/>
                </a:cubicBezTo>
                <a:cubicBezTo>
                  <a:pt x="313" y="339"/>
                  <a:pt x="313" y="339"/>
                  <a:pt x="313" y="339"/>
                </a:cubicBezTo>
                <a:cubicBezTo>
                  <a:pt x="347" y="339"/>
                  <a:pt x="347" y="339"/>
                  <a:pt x="347" y="339"/>
                </a:cubicBezTo>
                <a:lnTo>
                  <a:pt x="347" y="355"/>
                </a:lnTo>
                <a:close/>
                <a:moveTo>
                  <a:pt x="347" y="296"/>
                </a:moveTo>
                <a:cubicBezTo>
                  <a:pt x="313" y="296"/>
                  <a:pt x="313" y="296"/>
                  <a:pt x="313" y="296"/>
                </a:cubicBezTo>
                <a:cubicBezTo>
                  <a:pt x="313" y="278"/>
                  <a:pt x="313" y="278"/>
                  <a:pt x="313" y="278"/>
                </a:cubicBezTo>
                <a:cubicBezTo>
                  <a:pt x="347" y="278"/>
                  <a:pt x="347" y="278"/>
                  <a:pt x="347" y="278"/>
                </a:cubicBezTo>
                <a:lnTo>
                  <a:pt x="347" y="296"/>
                </a:lnTo>
                <a:close/>
              </a:path>
            </a:pathLst>
          </a:custGeom>
          <a:solidFill>
            <a:schemeClr val="tx2">
              <a:lumMod val="20000"/>
              <a:lumOff val="80000"/>
            </a:schemeClr>
          </a:solidFill>
          <a:ln w="9525">
            <a:noFill/>
            <a:round/>
            <a:headEnd/>
            <a:tailEnd/>
          </a:ln>
        </p:spPr>
        <p:txBody>
          <a:bodyPr vert="horz" wrap="square" lIns="91418" tIns="45709" rIns="91418"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mn-ea"/>
            </a:endParaRPr>
          </a:p>
        </p:txBody>
      </p:sp>
      <p:sp>
        <p:nvSpPr>
          <p:cNvPr id="46" name="Oval 6"/>
          <p:cNvSpPr/>
          <p:nvPr/>
        </p:nvSpPr>
        <p:spPr>
          <a:xfrm>
            <a:off x="2004894" y="1463806"/>
            <a:ext cx="1604983" cy="1250456"/>
          </a:xfrm>
          <a:prstGeom prst="rect">
            <a:avLst/>
          </a:prstGeom>
          <a:solidFill>
            <a:schemeClr val="bg2"/>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lnSpc>
                <a:spcPct val="95000"/>
              </a:lnSpc>
              <a:spcBef>
                <a:spcPts val="1200"/>
              </a:spcBef>
              <a:spcAft>
                <a:spcPts val="1000"/>
              </a:spcAft>
            </a:pPr>
            <a:r>
              <a:rPr lang="en-US" sz="2000" dirty="0">
                <a:solidFill>
                  <a:schemeClr val="bg1"/>
                </a:solidFill>
                <a:latin typeface="+mn-ea"/>
                <a:cs typeface="Avenir Book" charset="0"/>
              </a:rPr>
              <a:t>C2 </a:t>
            </a:r>
          </a:p>
        </p:txBody>
      </p:sp>
      <p:sp>
        <p:nvSpPr>
          <p:cNvPr id="48" name="Oval 6"/>
          <p:cNvSpPr/>
          <p:nvPr/>
        </p:nvSpPr>
        <p:spPr>
          <a:xfrm>
            <a:off x="3712302" y="1463806"/>
            <a:ext cx="1616438" cy="1250456"/>
          </a:xfrm>
          <a:prstGeom prst="rect">
            <a:avLst/>
          </a:prstGeom>
          <a:solidFill>
            <a:schemeClr val="bg2"/>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lnSpc>
                <a:spcPct val="95000"/>
              </a:lnSpc>
              <a:spcBef>
                <a:spcPts val="1200"/>
              </a:spcBef>
              <a:spcAft>
                <a:spcPts val="1000"/>
              </a:spcAft>
            </a:pPr>
            <a:r>
              <a:rPr lang="en-US" sz="2000" dirty="0">
                <a:solidFill>
                  <a:schemeClr val="bg1"/>
                </a:solidFill>
                <a:latin typeface="+mn-ea"/>
                <a:cs typeface="Avenir Book" charset="0"/>
              </a:rPr>
              <a:t>C3</a:t>
            </a:r>
          </a:p>
        </p:txBody>
      </p:sp>
      <p:sp>
        <p:nvSpPr>
          <p:cNvPr id="2" name="テキスト ボックス 1"/>
          <p:cNvSpPr txBox="1"/>
          <p:nvPr/>
        </p:nvSpPr>
        <p:spPr>
          <a:xfrm>
            <a:off x="284765" y="1772029"/>
            <a:ext cx="1698394" cy="938719"/>
          </a:xfrm>
          <a:prstGeom prst="rect">
            <a:avLst/>
          </a:prstGeom>
          <a:noFill/>
        </p:spPr>
        <p:txBody>
          <a:bodyPr wrap="square" rtlCol="0">
            <a:spAutoFit/>
          </a:bodyPr>
          <a:lstStyle/>
          <a:p>
            <a:r>
              <a:rPr kumimoji="1" lang="ja-JP" altLang="en-US" sz="1100" dirty="0">
                <a:solidFill>
                  <a:schemeClr val="bg1"/>
                </a:solidFill>
                <a:latin typeface="+mn-ea"/>
                <a:ea typeface="+mn-ea"/>
              </a:rPr>
              <a:t>　　　　</a:t>
            </a:r>
            <a:r>
              <a:rPr kumimoji="1" lang="en-US" altLang="ja-JP" sz="1100" dirty="0">
                <a:solidFill>
                  <a:schemeClr val="bg1"/>
                </a:solidFill>
                <a:latin typeface="+mn-ea"/>
                <a:ea typeface="+mn-ea"/>
              </a:rPr>
              <a:t>M1</a:t>
            </a:r>
            <a:r>
              <a:rPr kumimoji="1" lang="ja-JP" altLang="en-US" sz="1100" dirty="0">
                <a:solidFill>
                  <a:schemeClr val="bg1"/>
                </a:solidFill>
                <a:latin typeface="+mn-ea"/>
                <a:ea typeface="+mn-ea"/>
              </a:rPr>
              <a:t>の全て</a:t>
            </a:r>
            <a:endParaRPr kumimoji="1" lang="en-US" altLang="ja-JP" sz="1100" dirty="0">
              <a:solidFill>
                <a:schemeClr val="bg1"/>
              </a:solidFill>
              <a:latin typeface="+mn-ea"/>
              <a:ea typeface="+mn-ea"/>
            </a:endParaRPr>
          </a:p>
          <a:p>
            <a:r>
              <a:rPr kumimoji="1" lang="en-US" altLang="ja-JP" sz="900" dirty="0">
                <a:solidFill>
                  <a:schemeClr val="bg1"/>
                </a:solidFill>
                <a:latin typeface="+mn-ea"/>
                <a:ea typeface="+mn-ea"/>
              </a:rPr>
              <a:t>            </a:t>
            </a:r>
            <a:r>
              <a:rPr kumimoji="1" lang="ja-JP" altLang="en-US" sz="900" dirty="0">
                <a:solidFill>
                  <a:schemeClr val="bg1"/>
                </a:solidFill>
                <a:latin typeface="+mn-ea"/>
                <a:ea typeface="+mn-ea"/>
              </a:rPr>
              <a:t>　　　</a:t>
            </a:r>
            <a:r>
              <a:rPr kumimoji="1" lang="en-US" altLang="ja-JP" sz="900" dirty="0">
                <a:solidFill>
                  <a:schemeClr val="bg1"/>
                </a:solidFill>
                <a:latin typeface="+mn-ea"/>
                <a:ea typeface="+mn-ea"/>
              </a:rPr>
              <a:t> +</a:t>
            </a:r>
          </a:p>
          <a:p>
            <a:r>
              <a:rPr kumimoji="1" lang="ja-JP" altLang="en-US" sz="1100" dirty="0">
                <a:solidFill>
                  <a:schemeClr val="bg1"/>
                </a:solidFill>
                <a:latin typeface="+mn-ea"/>
                <a:ea typeface="+mn-ea"/>
              </a:rPr>
              <a:t>　　　</a:t>
            </a:r>
            <a:r>
              <a:rPr kumimoji="1" lang="ja-JP" altLang="en-US" sz="1100" dirty="0" smtClean="0">
                <a:solidFill>
                  <a:schemeClr val="bg1"/>
                </a:solidFill>
                <a:latin typeface="+mn-ea"/>
                <a:ea typeface="+mn-ea"/>
              </a:rPr>
              <a:t>クラウド コール</a:t>
            </a:r>
            <a:endParaRPr kumimoji="1" lang="en-US" altLang="ja-JP" sz="1100" dirty="0">
              <a:solidFill>
                <a:schemeClr val="bg1"/>
              </a:solidFill>
              <a:latin typeface="+mn-ea"/>
              <a:ea typeface="+mn-ea"/>
            </a:endParaRPr>
          </a:p>
          <a:p>
            <a:pPr marL="73151" indent="-73151">
              <a:buSzPct val="80000"/>
              <a:buFont typeface="Arial"/>
              <a:buChar char="•"/>
            </a:pPr>
            <a:r>
              <a:rPr lang="ja-JP" altLang="en-US" sz="800" dirty="0" smtClean="0">
                <a:solidFill>
                  <a:schemeClr val="bg1"/>
                </a:solidFill>
                <a:latin typeface="+mn-ea"/>
                <a:ea typeface="+mn-ea"/>
              </a:rPr>
              <a:t>ビジネスクラス</a:t>
            </a:r>
            <a:r>
              <a:rPr lang="ja-JP" altLang="en-US" sz="800" dirty="0">
                <a:solidFill>
                  <a:schemeClr val="bg1"/>
                </a:solidFill>
                <a:latin typeface="+mn-ea"/>
                <a:ea typeface="+mn-ea"/>
              </a:rPr>
              <a:t>の音声とビデオ</a:t>
            </a:r>
          </a:p>
          <a:p>
            <a:pPr marL="73151" indent="-73151">
              <a:buSzPct val="80000"/>
              <a:buFont typeface="Arial"/>
              <a:buChar char="•"/>
            </a:pPr>
            <a:r>
              <a:rPr lang="ja-JP" altLang="en-US" sz="800" dirty="0">
                <a:solidFill>
                  <a:schemeClr val="bg1"/>
                </a:solidFill>
                <a:latin typeface="+mn-ea"/>
                <a:ea typeface="+mn-ea"/>
              </a:rPr>
              <a:t>モビリティ</a:t>
            </a:r>
          </a:p>
          <a:p>
            <a:pPr marL="73151" indent="-73151">
              <a:buSzPct val="80000"/>
              <a:buFont typeface="Arial"/>
              <a:buChar char="•"/>
            </a:pPr>
            <a:r>
              <a:rPr lang="ja-JP" altLang="en-US" sz="800" dirty="0">
                <a:solidFill>
                  <a:schemeClr val="bg1"/>
                </a:solidFill>
                <a:latin typeface="+mn-ea"/>
                <a:ea typeface="+mn-ea"/>
              </a:rPr>
              <a:t>ボイス </a:t>
            </a:r>
            <a:r>
              <a:rPr lang="ja-JP" altLang="en-US" sz="800" dirty="0" smtClean="0">
                <a:solidFill>
                  <a:schemeClr val="bg1"/>
                </a:solidFill>
                <a:latin typeface="+mn-ea"/>
                <a:ea typeface="+mn-ea"/>
              </a:rPr>
              <a:t> メッセージング</a:t>
            </a:r>
            <a:endParaRPr lang="ja-JP" altLang="en-US" sz="800" dirty="0">
              <a:solidFill>
                <a:schemeClr val="bg1"/>
              </a:solidFill>
              <a:latin typeface="+mn-ea"/>
              <a:ea typeface="+mn-ea"/>
            </a:endParaRPr>
          </a:p>
        </p:txBody>
      </p:sp>
      <p:sp>
        <p:nvSpPr>
          <p:cNvPr id="52" name="Freeform 23"/>
          <p:cNvSpPr>
            <a:spLocks noEditPoints="1"/>
          </p:cNvSpPr>
          <p:nvPr/>
        </p:nvSpPr>
        <p:spPr bwMode="auto">
          <a:xfrm>
            <a:off x="3358085" y="1530343"/>
            <a:ext cx="164706" cy="167405"/>
          </a:xfrm>
          <a:custGeom>
            <a:avLst/>
            <a:gdLst/>
            <a:ahLst/>
            <a:cxnLst>
              <a:cxn ang="0">
                <a:pos x="74" y="9"/>
              </a:cxn>
              <a:cxn ang="0">
                <a:pos x="151" y="342"/>
              </a:cxn>
              <a:cxn ang="0">
                <a:pos x="297" y="411"/>
              </a:cxn>
              <a:cxn ang="0">
                <a:pos x="143" y="317"/>
              </a:cxn>
              <a:cxn ang="0">
                <a:pos x="143" y="283"/>
              </a:cxn>
              <a:cxn ang="0">
                <a:pos x="91" y="223"/>
              </a:cxn>
              <a:cxn ang="0">
                <a:pos x="91" y="257"/>
              </a:cxn>
              <a:cxn ang="0">
                <a:pos x="91" y="163"/>
              </a:cxn>
              <a:cxn ang="0">
                <a:pos x="143" y="137"/>
              </a:cxn>
              <a:cxn ang="0">
                <a:pos x="143" y="103"/>
              </a:cxn>
              <a:cxn ang="0">
                <a:pos x="91" y="77"/>
              </a:cxn>
              <a:cxn ang="0">
                <a:pos x="143" y="77"/>
              </a:cxn>
              <a:cxn ang="0">
                <a:pos x="160" y="283"/>
              </a:cxn>
              <a:cxn ang="0">
                <a:pos x="160" y="257"/>
              </a:cxn>
              <a:cxn ang="0">
                <a:pos x="211" y="257"/>
              </a:cxn>
              <a:cxn ang="0">
                <a:pos x="160" y="197"/>
              </a:cxn>
              <a:cxn ang="0">
                <a:pos x="211" y="197"/>
              </a:cxn>
              <a:cxn ang="0">
                <a:pos x="160" y="103"/>
              </a:cxn>
              <a:cxn ang="0">
                <a:pos x="211" y="77"/>
              </a:cxn>
              <a:cxn ang="0">
                <a:pos x="211" y="43"/>
              </a:cxn>
              <a:cxn ang="0">
                <a:pos x="228" y="317"/>
              </a:cxn>
              <a:cxn ang="0">
                <a:pos x="279" y="317"/>
              </a:cxn>
              <a:cxn ang="0">
                <a:pos x="279" y="223"/>
              </a:cxn>
              <a:cxn ang="0">
                <a:pos x="279" y="197"/>
              </a:cxn>
              <a:cxn ang="0">
                <a:pos x="279" y="163"/>
              </a:cxn>
              <a:cxn ang="0">
                <a:pos x="228" y="137"/>
              </a:cxn>
              <a:cxn ang="0">
                <a:pos x="279" y="137"/>
              </a:cxn>
              <a:cxn ang="0">
                <a:pos x="228" y="43"/>
              </a:cxn>
              <a:cxn ang="0">
                <a:pos x="0" y="95"/>
              </a:cxn>
              <a:cxn ang="0">
                <a:pos x="68" y="77"/>
              </a:cxn>
              <a:cxn ang="0">
                <a:pos x="54" y="355"/>
              </a:cxn>
              <a:cxn ang="0">
                <a:pos x="54" y="339"/>
              </a:cxn>
              <a:cxn ang="0">
                <a:pos x="54" y="99"/>
              </a:cxn>
              <a:cxn ang="0">
                <a:pos x="20" y="99"/>
              </a:cxn>
              <a:cxn ang="0">
                <a:pos x="54" y="176"/>
              </a:cxn>
              <a:cxn ang="0">
                <a:pos x="20" y="219"/>
              </a:cxn>
              <a:cxn ang="0">
                <a:pos x="20" y="236"/>
              </a:cxn>
              <a:cxn ang="0">
                <a:pos x="54" y="278"/>
              </a:cxn>
              <a:cxn ang="0">
                <a:pos x="20" y="278"/>
              </a:cxn>
              <a:cxn ang="0">
                <a:pos x="303" y="411"/>
              </a:cxn>
              <a:cxn ang="0">
                <a:pos x="348" y="137"/>
              </a:cxn>
              <a:cxn ang="0">
                <a:pos x="347" y="176"/>
              </a:cxn>
              <a:cxn ang="0">
                <a:pos x="313" y="219"/>
              </a:cxn>
              <a:cxn ang="0">
                <a:pos x="313" y="236"/>
              </a:cxn>
              <a:cxn ang="0">
                <a:pos x="313" y="355"/>
              </a:cxn>
              <a:cxn ang="0">
                <a:pos x="347" y="355"/>
              </a:cxn>
              <a:cxn ang="0">
                <a:pos x="313" y="278"/>
              </a:cxn>
            </a:cxnLst>
            <a:rect l="0" t="0" r="r" b="b"/>
            <a:pathLst>
              <a:path w="365" h="411">
                <a:moveTo>
                  <a:pt x="288" y="0"/>
                </a:moveTo>
                <a:cubicBezTo>
                  <a:pt x="83" y="0"/>
                  <a:pt x="83" y="0"/>
                  <a:pt x="83" y="0"/>
                </a:cubicBezTo>
                <a:cubicBezTo>
                  <a:pt x="78" y="0"/>
                  <a:pt x="74" y="4"/>
                  <a:pt x="74" y="9"/>
                </a:cubicBezTo>
                <a:cubicBezTo>
                  <a:pt x="74" y="411"/>
                  <a:pt x="74" y="411"/>
                  <a:pt x="74" y="411"/>
                </a:cubicBezTo>
                <a:cubicBezTo>
                  <a:pt x="151" y="411"/>
                  <a:pt x="151" y="411"/>
                  <a:pt x="151" y="411"/>
                </a:cubicBezTo>
                <a:cubicBezTo>
                  <a:pt x="151" y="342"/>
                  <a:pt x="151" y="342"/>
                  <a:pt x="151" y="342"/>
                </a:cubicBezTo>
                <a:cubicBezTo>
                  <a:pt x="220" y="342"/>
                  <a:pt x="220" y="342"/>
                  <a:pt x="220" y="342"/>
                </a:cubicBezTo>
                <a:cubicBezTo>
                  <a:pt x="220" y="411"/>
                  <a:pt x="220" y="411"/>
                  <a:pt x="220" y="411"/>
                </a:cubicBezTo>
                <a:cubicBezTo>
                  <a:pt x="297" y="411"/>
                  <a:pt x="297" y="411"/>
                  <a:pt x="297" y="411"/>
                </a:cubicBezTo>
                <a:cubicBezTo>
                  <a:pt x="297" y="9"/>
                  <a:pt x="297" y="9"/>
                  <a:pt x="297" y="9"/>
                </a:cubicBezTo>
                <a:cubicBezTo>
                  <a:pt x="297" y="4"/>
                  <a:pt x="293" y="0"/>
                  <a:pt x="288" y="0"/>
                </a:cubicBezTo>
                <a:close/>
                <a:moveTo>
                  <a:pt x="143" y="317"/>
                </a:moveTo>
                <a:cubicBezTo>
                  <a:pt x="91" y="317"/>
                  <a:pt x="91" y="317"/>
                  <a:pt x="91" y="317"/>
                </a:cubicBezTo>
                <a:cubicBezTo>
                  <a:pt x="91" y="283"/>
                  <a:pt x="91" y="283"/>
                  <a:pt x="91" y="283"/>
                </a:cubicBezTo>
                <a:cubicBezTo>
                  <a:pt x="143" y="283"/>
                  <a:pt x="143" y="283"/>
                  <a:pt x="143" y="283"/>
                </a:cubicBezTo>
                <a:lnTo>
                  <a:pt x="143" y="317"/>
                </a:lnTo>
                <a:close/>
                <a:moveTo>
                  <a:pt x="91" y="257"/>
                </a:moveTo>
                <a:cubicBezTo>
                  <a:pt x="91" y="223"/>
                  <a:pt x="91" y="223"/>
                  <a:pt x="91" y="223"/>
                </a:cubicBezTo>
                <a:cubicBezTo>
                  <a:pt x="143" y="223"/>
                  <a:pt x="143" y="223"/>
                  <a:pt x="143" y="223"/>
                </a:cubicBezTo>
                <a:cubicBezTo>
                  <a:pt x="143" y="257"/>
                  <a:pt x="143" y="257"/>
                  <a:pt x="143" y="257"/>
                </a:cubicBezTo>
                <a:lnTo>
                  <a:pt x="91" y="257"/>
                </a:lnTo>
                <a:close/>
                <a:moveTo>
                  <a:pt x="143" y="197"/>
                </a:moveTo>
                <a:cubicBezTo>
                  <a:pt x="91" y="197"/>
                  <a:pt x="91" y="197"/>
                  <a:pt x="91" y="197"/>
                </a:cubicBezTo>
                <a:cubicBezTo>
                  <a:pt x="91" y="163"/>
                  <a:pt x="91" y="163"/>
                  <a:pt x="91" y="163"/>
                </a:cubicBezTo>
                <a:cubicBezTo>
                  <a:pt x="143" y="163"/>
                  <a:pt x="143" y="163"/>
                  <a:pt x="143" y="163"/>
                </a:cubicBezTo>
                <a:lnTo>
                  <a:pt x="143" y="197"/>
                </a:lnTo>
                <a:close/>
                <a:moveTo>
                  <a:pt x="143" y="137"/>
                </a:moveTo>
                <a:cubicBezTo>
                  <a:pt x="91" y="137"/>
                  <a:pt x="91" y="137"/>
                  <a:pt x="91" y="137"/>
                </a:cubicBezTo>
                <a:cubicBezTo>
                  <a:pt x="91" y="103"/>
                  <a:pt x="91" y="103"/>
                  <a:pt x="91" y="103"/>
                </a:cubicBezTo>
                <a:cubicBezTo>
                  <a:pt x="143" y="103"/>
                  <a:pt x="143" y="103"/>
                  <a:pt x="143" y="103"/>
                </a:cubicBezTo>
                <a:lnTo>
                  <a:pt x="143" y="137"/>
                </a:lnTo>
                <a:close/>
                <a:moveTo>
                  <a:pt x="143" y="77"/>
                </a:moveTo>
                <a:cubicBezTo>
                  <a:pt x="91" y="77"/>
                  <a:pt x="91" y="77"/>
                  <a:pt x="91" y="77"/>
                </a:cubicBezTo>
                <a:cubicBezTo>
                  <a:pt x="91" y="43"/>
                  <a:pt x="91" y="43"/>
                  <a:pt x="91" y="43"/>
                </a:cubicBezTo>
                <a:cubicBezTo>
                  <a:pt x="143" y="43"/>
                  <a:pt x="143" y="43"/>
                  <a:pt x="143" y="43"/>
                </a:cubicBezTo>
                <a:lnTo>
                  <a:pt x="143" y="77"/>
                </a:lnTo>
                <a:close/>
                <a:moveTo>
                  <a:pt x="211" y="317"/>
                </a:moveTo>
                <a:cubicBezTo>
                  <a:pt x="160" y="317"/>
                  <a:pt x="160" y="317"/>
                  <a:pt x="160" y="317"/>
                </a:cubicBezTo>
                <a:cubicBezTo>
                  <a:pt x="160" y="283"/>
                  <a:pt x="160" y="283"/>
                  <a:pt x="160" y="283"/>
                </a:cubicBezTo>
                <a:cubicBezTo>
                  <a:pt x="211" y="283"/>
                  <a:pt x="211" y="283"/>
                  <a:pt x="211" y="283"/>
                </a:cubicBezTo>
                <a:lnTo>
                  <a:pt x="211" y="317"/>
                </a:lnTo>
                <a:close/>
                <a:moveTo>
                  <a:pt x="160" y="257"/>
                </a:moveTo>
                <a:cubicBezTo>
                  <a:pt x="160" y="223"/>
                  <a:pt x="160" y="223"/>
                  <a:pt x="160" y="223"/>
                </a:cubicBezTo>
                <a:cubicBezTo>
                  <a:pt x="211" y="223"/>
                  <a:pt x="211" y="223"/>
                  <a:pt x="211" y="223"/>
                </a:cubicBezTo>
                <a:cubicBezTo>
                  <a:pt x="211" y="257"/>
                  <a:pt x="211" y="257"/>
                  <a:pt x="211" y="257"/>
                </a:cubicBezTo>
                <a:lnTo>
                  <a:pt x="160" y="257"/>
                </a:lnTo>
                <a:close/>
                <a:moveTo>
                  <a:pt x="211" y="197"/>
                </a:moveTo>
                <a:cubicBezTo>
                  <a:pt x="160" y="197"/>
                  <a:pt x="160" y="197"/>
                  <a:pt x="160" y="197"/>
                </a:cubicBezTo>
                <a:cubicBezTo>
                  <a:pt x="160" y="163"/>
                  <a:pt x="160" y="163"/>
                  <a:pt x="160" y="163"/>
                </a:cubicBezTo>
                <a:cubicBezTo>
                  <a:pt x="211" y="163"/>
                  <a:pt x="211" y="163"/>
                  <a:pt x="211" y="163"/>
                </a:cubicBezTo>
                <a:lnTo>
                  <a:pt x="211" y="197"/>
                </a:lnTo>
                <a:close/>
                <a:moveTo>
                  <a:pt x="211" y="137"/>
                </a:moveTo>
                <a:cubicBezTo>
                  <a:pt x="160" y="137"/>
                  <a:pt x="160" y="137"/>
                  <a:pt x="160" y="137"/>
                </a:cubicBezTo>
                <a:cubicBezTo>
                  <a:pt x="160" y="103"/>
                  <a:pt x="160" y="103"/>
                  <a:pt x="160" y="103"/>
                </a:cubicBezTo>
                <a:cubicBezTo>
                  <a:pt x="211" y="103"/>
                  <a:pt x="211" y="103"/>
                  <a:pt x="211" y="103"/>
                </a:cubicBezTo>
                <a:lnTo>
                  <a:pt x="211" y="137"/>
                </a:lnTo>
                <a:close/>
                <a:moveTo>
                  <a:pt x="211" y="77"/>
                </a:moveTo>
                <a:cubicBezTo>
                  <a:pt x="160" y="77"/>
                  <a:pt x="160" y="77"/>
                  <a:pt x="160" y="77"/>
                </a:cubicBezTo>
                <a:cubicBezTo>
                  <a:pt x="160" y="43"/>
                  <a:pt x="160" y="43"/>
                  <a:pt x="160" y="43"/>
                </a:cubicBezTo>
                <a:cubicBezTo>
                  <a:pt x="211" y="43"/>
                  <a:pt x="211" y="43"/>
                  <a:pt x="211" y="43"/>
                </a:cubicBezTo>
                <a:lnTo>
                  <a:pt x="211" y="77"/>
                </a:lnTo>
                <a:close/>
                <a:moveTo>
                  <a:pt x="279" y="317"/>
                </a:moveTo>
                <a:cubicBezTo>
                  <a:pt x="228" y="317"/>
                  <a:pt x="228" y="317"/>
                  <a:pt x="228" y="317"/>
                </a:cubicBezTo>
                <a:cubicBezTo>
                  <a:pt x="228" y="283"/>
                  <a:pt x="228" y="283"/>
                  <a:pt x="228" y="283"/>
                </a:cubicBezTo>
                <a:cubicBezTo>
                  <a:pt x="279" y="283"/>
                  <a:pt x="279" y="283"/>
                  <a:pt x="279" y="283"/>
                </a:cubicBezTo>
                <a:lnTo>
                  <a:pt x="279" y="317"/>
                </a:lnTo>
                <a:close/>
                <a:moveTo>
                  <a:pt x="228" y="257"/>
                </a:moveTo>
                <a:cubicBezTo>
                  <a:pt x="228" y="223"/>
                  <a:pt x="228" y="223"/>
                  <a:pt x="228" y="223"/>
                </a:cubicBezTo>
                <a:cubicBezTo>
                  <a:pt x="279" y="223"/>
                  <a:pt x="279" y="223"/>
                  <a:pt x="279" y="223"/>
                </a:cubicBezTo>
                <a:cubicBezTo>
                  <a:pt x="279" y="257"/>
                  <a:pt x="279" y="257"/>
                  <a:pt x="279" y="257"/>
                </a:cubicBezTo>
                <a:lnTo>
                  <a:pt x="228" y="257"/>
                </a:lnTo>
                <a:close/>
                <a:moveTo>
                  <a:pt x="279" y="197"/>
                </a:moveTo>
                <a:cubicBezTo>
                  <a:pt x="228" y="197"/>
                  <a:pt x="228" y="197"/>
                  <a:pt x="228" y="197"/>
                </a:cubicBezTo>
                <a:cubicBezTo>
                  <a:pt x="228" y="163"/>
                  <a:pt x="228" y="163"/>
                  <a:pt x="228" y="163"/>
                </a:cubicBezTo>
                <a:cubicBezTo>
                  <a:pt x="279" y="163"/>
                  <a:pt x="279" y="163"/>
                  <a:pt x="279" y="163"/>
                </a:cubicBezTo>
                <a:lnTo>
                  <a:pt x="279" y="197"/>
                </a:lnTo>
                <a:close/>
                <a:moveTo>
                  <a:pt x="279" y="137"/>
                </a:moveTo>
                <a:cubicBezTo>
                  <a:pt x="228" y="137"/>
                  <a:pt x="228" y="137"/>
                  <a:pt x="228" y="137"/>
                </a:cubicBezTo>
                <a:cubicBezTo>
                  <a:pt x="228" y="103"/>
                  <a:pt x="228" y="103"/>
                  <a:pt x="228" y="103"/>
                </a:cubicBezTo>
                <a:cubicBezTo>
                  <a:pt x="279" y="103"/>
                  <a:pt x="279" y="103"/>
                  <a:pt x="279" y="103"/>
                </a:cubicBezTo>
                <a:lnTo>
                  <a:pt x="279" y="137"/>
                </a:lnTo>
                <a:close/>
                <a:moveTo>
                  <a:pt x="279" y="77"/>
                </a:moveTo>
                <a:cubicBezTo>
                  <a:pt x="228" y="77"/>
                  <a:pt x="228" y="77"/>
                  <a:pt x="228" y="77"/>
                </a:cubicBezTo>
                <a:cubicBezTo>
                  <a:pt x="228" y="43"/>
                  <a:pt x="228" y="43"/>
                  <a:pt x="228" y="43"/>
                </a:cubicBezTo>
                <a:cubicBezTo>
                  <a:pt x="279" y="43"/>
                  <a:pt x="279" y="43"/>
                  <a:pt x="279" y="43"/>
                </a:cubicBezTo>
                <a:lnTo>
                  <a:pt x="279" y="77"/>
                </a:lnTo>
                <a:close/>
                <a:moveTo>
                  <a:pt x="0" y="95"/>
                </a:moveTo>
                <a:cubicBezTo>
                  <a:pt x="0" y="411"/>
                  <a:pt x="0" y="411"/>
                  <a:pt x="0" y="411"/>
                </a:cubicBezTo>
                <a:cubicBezTo>
                  <a:pt x="68" y="411"/>
                  <a:pt x="68" y="411"/>
                  <a:pt x="68" y="411"/>
                </a:cubicBezTo>
                <a:cubicBezTo>
                  <a:pt x="68" y="77"/>
                  <a:pt x="68" y="77"/>
                  <a:pt x="68" y="77"/>
                </a:cubicBezTo>
                <a:cubicBezTo>
                  <a:pt x="17" y="77"/>
                  <a:pt x="17" y="77"/>
                  <a:pt x="17" y="77"/>
                </a:cubicBezTo>
                <a:cubicBezTo>
                  <a:pt x="8" y="77"/>
                  <a:pt x="0" y="85"/>
                  <a:pt x="0" y="95"/>
                </a:cubicBezTo>
                <a:close/>
                <a:moveTo>
                  <a:pt x="54" y="355"/>
                </a:moveTo>
                <a:cubicBezTo>
                  <a:pt x="20" y="355"/>
                  <a:pt x="20" y="355"/>
                  <a:pt x="20" y="355"/>
                </a:cubicBezTo>
                <a:cubicBezTo>
                  <a:pt x="20" y="339"/>
                  <a:pt x="20" y="339"/>
                  <a:pt x="20" y="339"/>
                </a:cubicBezTo>
                <a:cubicBezTo>
                  <a:pt x="54" y="339"/>
                  <a:pt x="54" y="339"/>
                  <a:pt x="54" y="339"/>
                </a:cubicBezTo>
                <a:lnTo>
                  <a:pt x="54" y="355"/>
                </a:lnTo>
                <a:close/>
                <a:moveTo>
                  <a:pt x="20" y="99"/>
                </a:moveTo>
                <a:cubicBezTo>
                  <a:pt x="54" y="99"/>
                  <a:pt x="54" y="99"/>
                  <a:pt x="54" y="99"/>
                </a:cubicBezTo>
                <a:cubicBezTo>
                  <a:pt x="54" y="116"/>
                  <a:pt x="54" y="116"/>
                  <a:pt x="54" y="116"/>
                </a:cubicBezTo>
                <a:cubicBezTo>
                  <a:pt x="20" y="116"/>
                  <a:pt x="20" y="116"/>
                  <a:pt x="20" y="116"/>
                </a:cubicBezTo>
                <a:lnTo>
                  <a:pt x="20" y="99"/>
                </a:lnTo>
                <a:close/>
                <a:moveTo>
                  <a:pt x="20" y="159"/>
                </a:moveTo>
                <a:cubicBezTo>
                  <a:pt x="54" y="159"/>
                  <a:pt x="54" y="159"/>
                  <a:pt x="54" y="159"/>
                </a:cubicBezTo>
                <a:cubicBezTo>
                  <a:pt x="54" y="176"/>
                  <a:pt x="54" y="176"/>
                  <a:pt x="54" y="176"/>
                </a:cubicBezTo>
                <a:cubicBezTo>
                  <a:pt x="20" y="176"/>
                  <a:pt x="20" y="176"/>
                  <a:pt x="20" y="176"/>
                </a:cubicBezTo>
                <a:lnTo>
                  <a:pt x="20" y="159"/>
                </a:lnTo>
                <a:close/>
                <a:moveTo>
                  <a:pt x="20" y="219"/>
                </a:moveTo>
                <a:cubicBezTo>
                  <a:pt x="54" y="219"/>
                  <a:pt x="54" y="219"/>
                  <a:pt x="54" y="219"/>
                </a:cubicBezTo>
                <a:cubicBezTo>
                  <a:pt x="54" y="236"/>
                  <a:pt x="54" y="236"/>
                  <a:pt x="54" y="236"/>
                </a:cubicBezTo>
                <a:cubicBezTo>
                  <a:pt x="20" y="236"/>
                  <a:pt x="20" y="236"/>
                  <a:pt x="20" y="236"/>
                </a:cubicBezTo>
                <a:lnTo>
                  <a:pt x="20" y="219"/>
                </a:lnTo>
                <a:close/>
                <a:moveTo>
                  <a:pt x="20" y="278"/>
                </a:moveTo>
                <a:cubicBezTo>
                  <a:pt x="54" y="278"/>
                  <a:pt x="54" y="278"/>
                  <a:pt x="54" y="278"/>
                </a:cubicBezTo>
                <a:cubicBezTo>
                  <a:pt x="54" y="296"/>
                  <a:pt x="54" y="296"/>
                  <a:pt x="54" y="296"/>
                </a:cubicBezTo>
                <a:cubicBezTo>
                  <a:pt x="20" y="296"/>
                  <a:pt x="20" y="296"/>
                  <a:pt x="20" y="296"/>
                </a:cubicBezTo>
                <a:lnTo>
                  <a:pt x="20" y="278"/>
                </a:lnTo>
                <a:close/>
                <a:moveTo>
                  <a:pt x="348" y="137"/>
                </a:moveTo>
                <a:cubicBezTo>
                  <a:pt x="303" y="137"/>
                  <a:pt x="303" y="137"/>
                  <a:pt x="303" y="137"/>
                </a:cubicBezTo>
                <a:cubicBezTo>
                  <a:pt x="303" y="411"/>
                  <a:pt x="303" y="411"/>
                  <a:pt x="303" y="411"/>
                </a:cubicBezTo>
                <a:cubicBezTo>
                  <a:pt x="365" y="411"/>
                  <a:pt x="365" y="411"/>
                  <a:pt x="365" y="411"/>
                </a:cubicBezTo>
                <a:cubicBezTo>
                  <a:pt x="365" y="154"/>
                  <a:pt x="365" y="154"/>
                  <a:pt x="365" y="154"/>
                </a:cubicBezTo>
                <a:cubicBezTo>
                  <a:pt x="365" y="145"/>
                  <a:pt x="357" y="137"/>
                  <a:pt x="348" y="137"/>
                </a:cubicBezTo>
                <a:close/>
                <a:moveTo>
                  <a:pt x="313" y="159"/>
                </a:moveTo>
                <a:cubicBezTo>
                  <a:pt x="347" y="159"/>
                  <a:pt x="347" y="159"/>
                  <a:pt x="347" y="159"/>
                </a:cubicBezTo>
                <a:cubicBezTo>
                  <a:pt x="347" y="176"/>
                  <a:pt x="347" y="176"/>
                  <a:pt x="347" y="176"/>
                </a:cubicBezTo>
                <a:cubicBezTo>
                  <a:pt x="313" y="176"/>
                  <a:pt x="313" y="176"/>
                  <a:pt x="313" y="176"/>
                </a:cubicBezTo>
                <a:lnTo>
                  <a:pt x="313" y="159"/>
                </a:lnTo>
                <a:close/>
                <a:moveTo>
                  <a:pt x="313" y="219"/>
                </a:moveTo>
                <a:cubicBezTo>
                  <a:pt x="347" y="219"/>
                  <a:pt x="347" y="219"/>
                  <a:pt x="347" y="219"/>
                </a:cubicBezTo>
                <a:cubicBezTo>
                  <a:pt x="347" y="236"/>
                  <a:pt x="347" y="236"/>
                  <a:pt x="347" y="236"/>
                </a:cubicBezTo>
                <a:cubicBezTo>
                  <a:pt x="313" y="236"/>
                  <a:pt x="313" y="236"/>
                  <a:pt x="313" y="236"/>
                </a:cubicBezTo>
                <a:lnTo>
                  <a:pt x="313" y="219"/>
                </a:lnTo>
                <a:close/>
                <a:moveTo>
                  <a:pt x="347" y="355"/>
                </a:moveTo>
                <a:cubicBezTo>
                  <a:pt x="313" y="355"/>
                  <a:pt x="313" y="355"/>
                  <a:pt x="313" y="355"/>
                </a:cubicBezTo>
                <a:cubicBezTo>
                  <a:pt x="313" y="339"/>
                  <a:pt x="313" y="339"/>
                  <a:pt x="313" y="339"/>
                </a:cubicBezTo>
                <a:cubicBezTo>
                  <a:pt x="347" y="339"/>
                  <a:pt x="347" y="339"/>
                  <a:pt x="347" y="339"/>
                </a:cubicBezTo>
                <a:lnTo>
                  <a:pt x="347" y="355"/>
                </a:lnTo>
                <a:close/>
                <a:moveTo>
                  <a:pt x="347" y="296"/>
                </a:moveTo>
                <a:cubicBezTo>
                  <a:pt x="313" y="296"/>
                  <a:pt x="313" y="296"/>
                  <a:pt x="313" y="296"/>
                </a:cubicBezTo>
                <a:cubicBezTo>
                  <a:pt x="313" y="278"/>
                  <a:pt x="313" y="278"/>
                  <a:pt x="313" y="278"/>
                </a:cubicBezTo>
                <a:cubicBezTo>
                  <a:pt x="347" y="278"/>
                  <a:pt x="347" y="278"/>
                  <a:pt x="347" y="278"/>
                </a:cubicBezTo>
                <a:lnTo>
                  <a:pt x="347" y="296"/>
                </a:lnTo>
                <a:close/>
              </a:path>
            </a:pathLst>
          </a:custGeom>
          <a:solidFill>
            <a:schemeClr val="tx2">
              <a:lumMod val="20000"/>
              <a:lumOff val="80000"/>
            </a:schemeClr>
          </a:solidFill>
          <a:ln w="9525">
            <a:noFill/>
            <a:round/>
            <a:headEnd/>
            <a:tailEnd/>
          </a:ln>
        </p:spPr>
        <p:txBody>
          <a:bodyPr vert="horz" wrap="square" lIns="91418" tIns="45709" rIns="91418"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mn-ea"/>
            </a:endParaRPr>
          </a:p>
        </p:txBody>
      </p:sp>
      <p:sp>
        <p:nvSpPr>
          <p:cNvPr id="53" name="Freeform 23"/>
          <p:cNvSpPr>
            <a:spLocks noEditPoints="1"/>
          </p:cNvSpPr>
          <p:nvPr/>
        </p:nvSpPr>
        <p:spPr bwMode="auto">
          <a:xfrm>
            <a:off x="5061674" y="1530343"/>
            <a:ext cx="164706" cy="167405"/>
          </a:xfrm>
          <a:custGeom>
            <a:avLst/>
            <a:gdLst/>
            <a:ahLst/>
            <a:cxnLst>
              <a:cxn ang="0">
                <a:pos x="74" y="9"/>
              </a:cxn>
              <a:cxn ang="0">
                <a:pos x="151" y="342"/>
              </a:cxn>
              <a:cxn ang="0">
                <a:pos x="297" y="411"/>
              </a:cxn>
              <a:cxn ang="0">
                <a:pos x="143" y="317"/>
              </a:cxn>
              <a:cxn ang="0">
                <a:pos x="143" y="283"/>
              </a:cxn>
              <a:cxn ang="0">
                <a:pos x="91" y="223"/>
              </a:cxn>
              <a:cxn ang="0">
                <a:pos x="91" y="257"/>
              </a:cxn>
              <a:cxn ang="0">
                <a:pos x="91" y="163"/>
              </a:cxn>
              <a:cxn ang="0">
                <a:pos x="143" y="137"/>
              </a:cxn>
              <a:cxn ang="0">
                <a:pos x="143" y="103"/>
              </a:cxn>
              <a:cxn ang="0">
                <a:pos x="91" y="77"/>
              </a:cxn>
              <a:cxn ang="0">
                <a:pos x="143" y="77"/>
              </a:cxn>
              <a:cxn ang="0">
                <a:pos x="160" y="283"/>
              </a:cxn>
              <a:cxn ang="0">
                <a:pos x="160" y="257"/>
              </a:cxn>
              <a:cxn ang="0">
                <a:pos x="211" y="257"/>
              </a:cxn>
              <a:cxn ang="0">
                <a:pos x="160" y="197"/>
              </a:cxn>
              <a:cxn ang="0">
                <a:pos x="211" y="197"/>
              </a:cxn>
              <a:cxn ang="0">
                <a:pos x="160" y="103"/>
              </a:cxn>
              <a:cxn ang="0">
                <a:pos x="211" y="77"/>
              </a:cxn>
              <a:cxn ang="0">
                <a:pos x="211" y="43"/>
              </a:cxn>
              <a:cxn ang="0">
                <a:pos x="228" y="317"/>
              </a:cxn>
              <a:cxn ang="0">
                <a:pos x="279" y="317"/>
              </a:cxn>
              <a:cxn ang="0">
                <a:pos x="279" y="223"/>
              </a:cxn>
              <a:cxn ang="0">
                <a:pos x="279" y="197"/>
              </a:cxn>
              <a:cxn ang="0">
                <a:pos x="279" y="163"/>
              </a:cxn>
              <a:cxn ang="0">
                <a:pos x="228" y="137"/>
              </a:cxn>
              <a:cxn ang="0">
                <a:pos x="279" y="137"/>
              </a:cxn>
              <a:cxn ang="0">
                <a:pos x="228" y="43"/>
              </a:cxn>
              <a:cxn ang="0">
                <a:pos x="0" y="95"/>
              </a:cxn>
              <a:cxn ang="0">
                <a:pos x="68" y="77"/>
              </a:cxn>
              <a:cxn ang="0">
                <a:pos x="54" y="355"/>
              </a:cxn>
              <a:cxn ang="0">
                <a:pos x="54" y="339"/>
              </a:cxn>
              <a:cxn ang="0">
                <a:pos x="54" y="99"/>
              </a:cxn>
              <a:cxn ang="0">
                <a:pos x="20" y="99"/>
              </a:cxn>
              <a:cxn ang="0">
                <a:pos x="54" y="176"/>
              </a:cxn>
              <a:cxn ang="0">
                <a:pos x="20" y="219"/>
              </a:cxn>
              <a:cxn ang="0">
                <a:pos x="20" y="236"/>
              </a:cxn>
              <a:cxn ang="0">
                <a:pos x="54" y="278"/>
              </a:cxn>
              <a:cxn ang="0">
                <a:pos x="20" y="278"/>
              </a:cxn>
              <a:cxn ang="0">
                <a:pos x="303" y="411"/>
              </a:cxn>
              <a:cxn ang="0">
                <a:pos x="348" y="137"/>
              </a:cxn>
              <a:cxn ang="0">
                <a:pos x="347" y="176"/>
              </a:cxn>
              <a:cxn ang="0">
                <a:pos x="313" y="219"/>
              </a:cxn>
              <a:cxn ang="0">
                <a:pos x="313" y="236"/>
              </a:cxn>
              <a:cxn ang="0">
                <a:pos x="313" y="355"/>
              </a:cxn>
              <a:cxn ang="0">
                <a:pos x="347" y="355"/>
              </a:cxn>
              <a:cxn ang="0">
                <a:pos x="313" y="278"/>
              </a:cxn>
            </a:cxnLst>
            <a:rect l="0" t="0" r="r" b="b"/>
            <a:pathLst>
              <a:path w="365" h="411">
                <a:moveTo>
                  <a:pt x="288" y="0"/>
                </a:moveTo>
                <a:cubicBezTo>
                  <a:pt x="83" y="0"/>
                  <a:pt x="83" y="0"/>
                  <a:pt x="83" y="0"/>
                </a:cubicBezTo>
                <a:cubicBezTo>
                  <a:pt x="78" y="0"/>
                  <a:pt x="74" y="4"/>
                  <a:pt x="74" y="9"/>
                </a:cubicBezTo>
                <a:cubicBezTo>
                  <a:pt x="74" y="411"/>
                  <a:pt x="74" y="411"/>
                  <a:pt x="74" y="411"/>
                </a:cubicBezTo>
                <a:cubicBezTo>
                  <a:pt x="151" y="411"/>
                  <a:pt x="151" y="411"/>
                  <a:pt x="151" y="411"/>
                </a:cubicBezTo>
                <a:cubicBezTo>
                  <a:pt x="151" y="342"/>
                  <a:pt x="151" y="342"/>
                  <a:pt x="151" y="342"/>
                </a:cubicBezTo>
                <a:cubicBezTo>
                  <a:pt x="220" y="342"/>
                  <a:pt x="220" y="342"/>
                  <a:pt x="220" y="342"/>
                </a:cubicBezTo>
                <a:cubicBezTo>
                  <a:pt x="220" y="411"/>
                  <a:pt x="220" y="411"/>
                  <a:pt x="220" y="411"/>
                </a:cubicBezTo>
                <a:cubicBezTo>
                  <a:pt x="297" y="411"/>
                  <a:pt x="297" y="411"/>
                  <a:pt x="297" y="411"/>
                </a:cubicBezTo>
                <a:cubicBezTo>
                  <a:pt x="297" y="9"/>
                  <a:pt x="297" y="9"/>
                  <a:pt x="297" y="9"/>
                </a:cubicBezTo>
                <a:cubicBezTo>
                  <a:pt x="297" y="4"/>
                  <a:pt x="293" y="0"/>
                  <a:pt x="288" y="0"/>
                </a:cubicBezTo>
                <a:close/>
                <a:moveTo>
                  <a:pt x="143" y="317"/>
                </a:moveTo>
                <a:cubicBezTo>
                  <a:pt x="91" y="317"/>
                  <a:pt x="91" y="317"/>
                  <a:pt x="91" y="317"/>
                </a:cubicBezTo>
                <a:cubicBezTo>
                  <a:pt x="91" y="283"/>
                  <a:pt x="91" y="283"/>
                  <a:pt x="91" y="283"/>
                </a:cubicBezTo>
                <a:cubicBezTo>
                  <a:pt x="143" y="283"/>
                  <a:pt x="143" y="283"/>
                  <a:pt x="143" y="283"/>
                </a:cubicBezTo>
                <a:lnTo>
                  <a:pt x="143" y="317"/>
                </a:lnTo>
                <a:close/>
                <a:moveTo>
                  <a:pt x="91" y="257"/>
                </a:moveTo>
                <a:cubicBezTo>
                  <a:pt x="91" y="223"/>
                  <a:pt x="91" y="223"/>
                  <a:pt x="91" y="223"/>
                </a:cubicBezTo>
                <a:cubicBezTo>
                  <a:pt x="143" y="223"/>
                  <a:pt x="143" y="223"/>
                  <a:pt x="143" y="223"/>
                </a:cubicBezTo>
                <a:cubicBezTo>
                  <a:pt x="143" y="257"/>
                  <a:pt x="143" y="257"/>
                  <a:pt x="143" y="257"/>
                </a:cubicBezTo>
                <a:lnTo>
                  <a:pt x="91" y="257"/>
                </a:lnTo>
                <a:close/>
                <a:moveTo>
                  <a:pt x="143" y="197"/>
                </a:moveTo>
                <a:cubicBezTo>
                  <a:pt x="91" y="197"/>
                  <a:pt x="91" y="197"/>
                  <a:pt x="91" y="197"/>
                </a:cubicBezTo>
                <a:cubicBezTo>
                  <a:pt x="91" y="163"/>
                  <a:pt x="91" y="163"/>
                  <a:pt x="91" y="163"/>
                </a:cubicBezTo>
                <a:cubicBezTo>
                  <a:pt x="143" y="163"/>
                  <a:pt x="143" y="163"/>
                  <a:pt x="143" y="163"/>
                </a:cubicBezTo>
                <a:lnTo>
                  <a:pt x="143" y="197"/>
                </a:lnTo>
                <a:close/>
                <a:moveTo>
                  <a:pt x="143" y="137"/>
                </a:moveTo>
                <a:cubicBezTo>
                  <a:pt x="91" y="137"/>
                  <a:pt x="91" y="137"/>
                  <a:pt x="91" y="137"/>
                </a:cubicBezTo>
                <a:cubicBezTo>
                  <a:pt x="91" y="103"/>
                  <a:pt x="91" y="103"/>
                  <a:pt x="91" y="103"/>
                </a:cubicBezTo>
                <a:cubicBezTo>
                  <a:pt x="143" y="103"/>
                  <a:pt x="143" y="103"/>
                  <a:pt x="143" y="103"/>
                </a:cubicBezTo>
                <a:lnTo>
                  <a:pt x="143" y="137"/>
                </a:lnTo>
                <a:close/>
                <a:moveTo>
                  <a:pt x="143" y="77"/>
                </a:moveTo>
                <a:cubicBezTo>
                  <a:pt x="91" y="77"/>
                  <a:pt x="91" y="77"/>
                  <a:pt x="91" y="77"/>
                </a:cubicBezTo>
                <a:cubicBezTo>
                  <a:pt x="91" y="43"/>
                  <a:pt x="91" y="43"/>
                  <a:pt x="91" y="43"/>
                </a:cubicBezTo>
                <a:cubicBezTo>
                  <a:pt x="143" y="43"/>
                  <a:pt x="143" y="43"/>
                  <a:pt x="143" y="43"/>
                </a:cubicBezTo>
                <a:lnTo>
                  <a:pt x="143" y="77"/>
                </a:lnTo>
                <a:close/>
                <a:moveTo>
                  <a:pt x="211" y="317"/>
                </a:moveTo>
                <a:cubicBezTo>
                  <a:pt x="160" y="317"/>
                  <a:pt x="160" y="317"/>
                  <a:pt x="160" y="317"/>
                </a:cubicBezTo>
                <a:cubicBezTo>
                  <a:pt x="160" y="283"/>
                  <a:pt x="160" y="283"/>
                  <a:pt x="160" y="283"/>
                </a:cubicBezTo>
                <a:cubicBezTo>
                  <a:pt x="211" y="283"/>
                  <a:pt x="211" y="283"/>
                  <a:pt x="211" y="283"/>
                </a:cubicBezTo>
                <a:lnTo>
                  <a:pt x="211" y="317"/>
                </a:lnTo>
                <a:close/>
                <a:moveTo>
                  <a:pt x="160" y="257"/>
                </a:moveTo>
                <a:cubicBezTo>
                  <a:pt x="160" y="223"/>
                  <a:pt x="160" y="223"/>
                  <a:pt x="160" y="223"/>
                </a:cubicBezTo>
                <a:cubicBezTo>
                  <a:pt x="211" y="223"/>
                  <a:pt x="211" y="223"/>
                  <a:pt x="211" y="223"/>
                </a:cubicBezTo>
                <a:cubicBezTo>
                  <a:pt x="211" y="257"/>
                  <a:pt x="211" y="257"/>
                  <a:pt x="211" y="257"/>
                </a:cubicBezTo>
                <a:lnTo>
                  <a:pt x="160" y="257"/>
                </a:lnTo>
                <a:close/>
                <a:moveTo>
                  <a:pt x="211" y="197"/>
                </a:moveTo>
                <a:cubicBezTo>
                  <a:pt x="160" y="197"/>
                  <a:pt x="160" y="197"/>
                  <a:pt x="160" y="197"/>
                </a:cubicBezTo>
                <a:cubicBezTo>
                  <a:pt x="160" y="163"/>
                  <a:pt x="160" y="163"/>
                  <a:pt x="160" y="163"/>
                </a:cubicBezTo>
                <a:cubicBezTo>
                  <a:pt x="211" y="163"/>
                  <a:pt x="211" y="163"/>
                  <a:pt x="211" y="163"/>
                </a:cubicBezTo>
                <a:lnTo>
                  <a:pt x="211" y="197"/>
                </a:lnTo>
                <a:close/>
                <a:moveTo>
                  <a:pt x="211" y="137"/>
                </a:moveTo>
                <a:cubicBezTo>
                  <a:pt x="160" y="137"/>
                  <a:pt x="160" y="137"/>
                  <a:pt x="160" y="137"/>
                </a:cubicBezTo>
                <a:cubicBezTo>
                  <a:pt x="160" y="103"/>
                  <a:pt x="160" y="103"/>
                  <a:pt x="160" y="103"/>
                </a:cubicBezTo>
                <a:cubicBezTo>
                  <a:pt x="211" y="103"/>
                  <a:pt x="211" y="103"/>
                  <a:pt x="211" y="103"/>
                </a:cubicBezTo>
                <a:lnTo>
                  <a:pt x="211" y="137"/>
                </a:lnTo>
                <a:close/>
                <a:moveTo>
                  <a:pt x="211" y="77"/>
                </a:moveTo>
                <a:cubicBezTo>
                  <a:pt x="160" y="77"/>
                  <a:pt x="160" y="77"/>
                  <a:pt x="160" y="77"/>
                </a:cubicBezTo>
                <a:cubicBezTo>
                  <a:pt x="160" y="43"/>
                  <a:pt x="160" y="43"/>
                  <a:pt x="160" y="43"/>
                </a:cubicBezTo>
                <a:cubicBezTo>
                  <a:pt x="211" y="43"/>
                  <a:pt x="211" y="43"/>
                  <a:pt x="211" y="43"/>
                </a:cubicBezTo>
                <a:lnTo>
                  <a:pt x="211" y="77"/>
                </a:lnTo>
                <a:close/>
                <a:moveTo>
                  <a:pt x="279" y="317"/>
                </a:moveTo>
                <a:cubicBezTo>
                  <a:pt x="228" y="317"/>
                  <a:pt x="228" y="317"/>
                  <a:pt x="228" y="317"/>
                </a:cubicBezTo>
                <a:cubicBezTo>
                  <a:pt x="228" y="283"/>
                  <a:pt x="228" y="283"/>
                  <a:pt x="228" y="283"/>
                </a:cubicBezTo>
                <a:cubicBezTo>
                  <a:pt x="279" y="283"/>
                  <a:pt x="279" y="283"/>
                  <a:pt x="279" y="283"/>
                </a:cubicBezTo>
                <a:lnTo>
                  <a:pt x="279" y="317"/>
                </a:lnTo>
                <a:close/>
                <a:moveTo>
                  <a:pt x="228" y="257"/>
                </a:moveTo>
                <a:cubicBezTo>
                  <a:pt x="228" y="223"/>
                  <a:pt x="228" y="223"/>
                  <a:pt x="228" y="223"/>
                </a:cubicBezTo>
                <a:cubicBezTo>
                  <a:pt x="279" y="223"/>
                  <a:pt x="279" y="223"/>
                  <a:pt x="279" y="223"/>
                </a:cubicBezTo>
                <a:cubicBezTo>
                  <a:pt x="279" y="257"/>
                  <a:pt x="279" y="257"/>
                  <a:pt x="279" y="257"/>
                </a:cubicBezTo>
                <a:lnTo>
                  <a:pt x="228" y="257"/>
                </a:lnTo>
                <a:close/>
                <a:moveTo>
                  <a:pt x="279" y="197"/>
                </a:moveTo>
                <a:cubicBezTo>
                  <a:pt x="228" y="197"/>
                  <a:pt x="228" y="197"/>
                  <a:pt x="228" y="197"/>
                </a:cubicBezTo>
                <a:cubicBezTo>
                  <a:pt x="228" y="163"/>
                  <a:pt x="228" y="163"/>
                  <a:pt x="228" y="163"/>
                </a:cubicBezTo>
                <a:cubicBezTo>
                  <a:pt x="279" y="163"/>
                  <a:pt x="279" y="163"/>
                  <a:pt x="279" y="163"/>
                </a:cubicBezTo>
                <a:lnTo>
                  <a:pt x="279" y="197"/>
                </a:lnTo>
                <a:close/>
                <a:moveTo>
                  <a:pt x="279" y="137"/>
                </a:moveTo>
                <a:cubicBezTo>
                  <a:pt x="228" y="137"/>
                  <a:pt x="228" y="137"/>
                  <a:pt x="228" y="137"/>
                </a:cubicBezTo>
                <a:cubicBezTo>
                  <a:pt x="228" y="103"/>
                  <a:pt x="228" y="103"/>
                  <a:pt x="228" y="103"/>
                </a:cubicBezTo>
                <a:cubicBezTo>
                  <a:pt x="279" y="103"/>
                  <a:pt x="279" y="103"/>
                  <a:pt x="279" y="103"/>
                </a:cubicBezTo>
                <a:lnTo>
                  <a:pt x="279" y="137"/>
                </a:lnTo>
                <a:close/>
                <a:moveTo>
                  <a:pt x="279" y="77"/>
                </a:moveTo>
                <a:cubicBezTo>
                  <a:pt x="228" y="77"/>
                  <a:pt x="228" y="77"/>
                  <a:pt x="228" y="77"/>
                </a:cubicBezTo>
                <a:cubicBezTo>
                  <a:pt x="228" y="43"/>
                  <a:pt x="228" y="43"/>
                  <a:pt x="228" y="43"/>
                </a:cubicBezTo>
                <a:cubicBezTo>
                  <a:pt x="279" y="43"/>
                  <a:pt x="279" y="43"/>
                  <a:pt x="279" y="43"/>
                </a:cubicBezTo>
                <a:lnTo>
                  <a:pt x="279" y="77"/>
                </a:lnTo>
                <a:close/>
                <a:moveTo>
                  <a:pt x="0" y="95"/>
                </a:moveTo>
                <a:cubicBezTo>
                  <a:pt x="0" y="411"/>
                  <a:pt x="0" y="411"/>
                  <a:pt x="0" y="411"/>
                </a:cubicBezTo>
                <a:cubicBezTo>
                  <a:pt x="68" y="411"/>
                  <a:pt x="68" y="411"/>
                  <a:pt x="68" y="411"/>
                </a:cubicBezTo>
                <a:cubicBezTo>
                  <a:pt x="68" y="77"/>
                  <a:pt x="68" y="77"/>
                  <a:pt x="68" y="77"/>
                </a:cubicBezTo>
                <a:cubicBezTo>
                  <a:pt x="17" y="77"/>
                  <a:pt x="17" y="77"/>
                  <a:pt x="17" y="77"/>
                </a:cubicBezTo>
                <a:cubicBezTo>
                  <a:pt x="8" y="77"/>
                  <a:pt x="0" y="85"/>
                  <a:pt x="0" y="95"/>
                </a:cubicBezTo>
                <a:close/>
                <a:moveTo>
                  <a:pt x="54" y="355"/>
                </a:moveTo>
                <a:cubicBezTo>
                  <a:pt x="20" y="355"/>
                  <a:pt x="20" y="355"/>
                  <a:pt x="20" y="355"/>
                </a:cubicBezTo>
                <a:cubicBezTo>
                  <a:pt x="20" y="339"/>
                  <a:pt x="20" y="339"/>
                  <a:pt x="20" y="339"/>
                </a:cubicBezTo>
                <a:cubicBezTo>
                  <a:pt x="54" y="339"/>
                  <a:pt x="54" y="339"/>
                  <a:pt x="54" y="339"/>
                </a:cubicBezTo>
                <a:lnTo>
                  <a:pt x="54" y="355"/>
                </a:lnTo>
                <a:close/>
                <a:moveTo>
                  <a:pt x="20" y="99"/>
                </a:moveTo>
                <a:cubicBezTo>
                  <a:pt x="54" y="99"/>
                  <a:pt x="54" y="99"/>
                  <a:pt x="54" y="99"/>
                </a:cubicBezTo>
                <a:cubicBezTo>
                  <a:pt x="54" y="116"/>
                  <a:pt x="54" y="116"/>
                  <a:pt x="54" y="116"/>
                </a:cubicBezTo>
                <a:cubicBezTo>
                  <a:pt x="20" y="116"/>
                  <a:pt x="20" y="116"/>
                  <a:pt x="20" y="116"/>
                </a:cubicBezTo>
                <a:lnTo>
                  <a:pt x="20" y="99"/>
                </a:lnTo>
                <a:close/>
                <a:moveTo>
                  <a:pt x="20" y="159"/>
                </a:moveTo>
                <a:cubicBezTo>
                  <a:pt x="54" y="159"/>
                  <a:pt x="54" y="159"/>
                  <a:pt x="54" y="159"/>
                </a:cubicBezTo>
                <a:cubicBezTo>
                  <a:pt x="54" y="176"/>
                  <a:pt x="54" y="176"/>
                  <a:pt x="54" y="176"/>
                </a:cubicBezTo>
                <a:cubicBezTo>
                  <a:pt x="20" y="176"/>
                  <a:pt x="20" y="176"/>
                  <a:pt x="20" y="176"/>
                </a:cubicBezTo>
                <a:lnTo>
                  <a:pt x="20" y="159"/>
                </a:lnTo>
                <a:close/>
                <a:moveTo>
                  <a:pt x="20" y="219"/>
                </a:moveTo>
                <a:cubicBezTo>
                  <a:pt x="54" y="219"/>
                  <a:pt x="54" y="219"/>
                  <a:pt x="54" y="219"/>
                </a:cubicBezTo>
                <a:cubicBezTo>
                  <a:pt x="54" y="236"/>
                  <a:pt x="54" y="236"/>
                  <a:pt x="54" y="236"/>
                </a:cubicBezTo>
                <a:cubicBezTo>
                  <a:pt x="20" y="236"/>
                  <a:pt x="20" y="236"/>
                  <a:pt x="20" y="236"/>
                </a:cubicBezTo>
                <a:lnTo>
                  <a:pt x="20" y="219"/>
                </a:lnTo>
                <a:close/>
                <a:moveTo>
                  <a:pt x="20" y="278"/>
                </a:moveTo>
                <a:cubicBezTo>
                  <a:pt x="54" y="278"/>
                  <a:pt x="54" y="278"/>
                  <a:pt x="54" y="278"/>
                </a:cubicBezTo>
                <a:cubicBezTo>
                  <a:pt x="54" y="296"/>
                  <a:pt x="54" y="296"/>
                  <a:pt x="54" y="296"/>
                </a:cubicBezTo>
                <a:cubicBezTo>
                  <a:pt x="20" y="296"/>
                  <a:pt x="20" y="296"/>
                  <a:pt x="20" y="296"/>
                </a:cubicBezTo>
                <a:lnTo>
                  <a:pt x="20" y="278"/>
                </a:lnTo>
                <a:close/>
                <a:moveTo>
                  <a:pt x="348" y="137"/>
                </a:moveTo>
                <a:cubicBezTo>
                  <a:pt x="303" y="137"/>
                  <a:pt x="303" y="137"/>
                  <a:pt x="303" y="137"/>
                </a:cubicBezTo>
                <a:cubicBezTo>
                  <a:pt x="303" y="411"/>
                  <a:pt x="303" y="411"/>
                  <a:pt x="303" y="411"/>
                </a:cubicBezTo>
                <a:cubicBezTo>
                  <a:pt x="365" y="411"/>
                  <a:pt x="365" y="411"/>
                  <a:pt x="365" y="411"/>
                </a:cubicBezTo>
                <a:cubicBezTo>
                  <a:pt x="365" y="154"/>
                  <a:pt x="365" y="154"/>
                  <a:pt x="365" y="154"/>
                </a:cubicBezTo>
                <a:cubicBezTo>
                  <a:pt x="365" y="145"/>
                  <a:pt x="357" y="137"/>
                  <a:pt x="348" y="137"/>
                </a:cubicBezTo>
                <a:close/>
                <a:moveTo>
                  <a:pt x="313" y="159"/>
                </a:moveTo>
                <a:cubicBezTo>
                  <a:pt x="347" y="159"/>
                  <a:pt x="347" y="159"/>
                  <a:pt x="347" y="159"/>
                </a:cubicBezTo>
                <a:cubicBezTo>
                  <a:pt x="347" y="176"/>
                  <a:pt x="347" y="176"/>
                  <a:pt x="347" y="176"/>
                </a:cubicBezTo>
                <a:cubicBezTo>
                  <a:pt x="313" y="176"/>
                  <a:pt x="313" y="176"/>
                  <a:pt x="313" y="176"/>
                </a:cubicBezTo>
                <a:lnTo>
                  <a:pt x="313" y="159"/>
                </a:lnTo>
                <a:close/>
                <a:moveTo>
                  <a:pt x="313" y="219"/>
                </a:moveTo>
                <a:cubicBezTo>
                  <a:pt x="347" y="219"/>
                  <a:pt x="347" y="219"/>
                  <a:pt x="347" y="219"/>
                </a:cubicBezTo>
                <a:cubicBezTo>
                  <a:pt x="347" y="236"/>
                  <a:pt x="347" y="236"/>
                  <a:pt x="347" y="236"/>
                </a:cubicBezTo>
                <a:cubicBezTo>
                  <a:pt x="313" y="236"/>
                  <a:pt x="313" y="236"/>
                  <a:pt x="313" y="236"/>
                </a:cubicBezTo>
                <a:lnTo>
                  <a:pt x="313" y="219"/>
                </a:lnTo>
                <a:close/>
                <a:moveTo>
                  <a:pt x="347" y="355"/>
                </a:moveTo>
                <a:cubicBezTo>
                  <a:pt x="313" y="355"/>
                  <a:pt x="313" y="355"/>
                  <a:pt x="313" y="355"/>
                </a:cubicBezTo>
                <a:cubicBezTo>
                  <a:pt x="313" y="339"/>
                  <a:pt x="313" y="339"/>
                  <a:pt x="313" y="339"/>
                </a:cubicBezTo>
                <a:cubicBezTo>
                  <a:pt x="347" y="339"/>
                  <a:pt x="347" y="339"/>
                  <a:pt x="347" y="339"/>
                </a:cubicBezTo>
                <a:lnTo>
                  <a:pt x="347" y="355"/>
                </a:lnTo>
                <a:close/>
                <a:moveTo>
                  <a:pt x="347" y="296"/>
                </a:moveTo>
                <a:cubicBezTo>
                  <a:pt x="313" y="296"/>
                  <a:pt x="313" y="296"/>
                  <a:pt x="313" y="296"/>
                </a:cubicBezTo>
                <a:cubicBezTo>
                  <a:pt x="313" y="278"/>
                  <a:pt x="313" y="278"/>
                  <a:pt x="313" y="278"/>
                </a:cubicBezTo>
                <a:cubicBezTo>
                  <a:pt x="347" y="278"/>
                  <a:pt x="347" y="278"/>
                  <a:pt x="347" y="278"/>
                </a:cubicBezTo>
                <a:lnTo>
                  <a:pt x="347" y="296"/>
                </a:lnTo>
                <a:close/>
              </a:path>
            </a:pathLst>
          </a:custGeom>
          <a:solidFill>
            <a:schemeClr val="tx2">
              <a:lumMod val="20000"/>
              <a:lumOff val="80000"/>
            </a:schemeClr>
          </a:solidFill>
          <a:ln w="9525">
            <a:noFill/>
            <a:round/>
            <a:headEnd/>
            <a:tailEnd/>
          </a:ln>
        </p:spPr>
        <p:txBody>
          <a:bodyPr vert="horz" wrap="square" lIns="91418" tIns="45709" rIns="91418"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mn-ea"/>
            </a:endParaRPr>
          </a:p>
        </p:txBody>
      </p:sp>
      <p:sp>
        <p:nvSpPr>
          <p:cNvPr id="3" name="正方形/長方形 2"/>
          <p:cNvSpPr/>
          <p:nvPr/>
        </p:nvSpPr>
        <p:spPr>
          <a:xfrm>
            <a:off x="3725022" y="3601812"/>
            <a:ext cx="1814633" cy="1054135"/>
          </a:xfrm>
          <a:prstGeom prst="rect">
            <a:avLst/>
          </a:prstGeom>
        </p:spPr>
        <p:txBody>
          <a:bodyPr wrap="square">
            <a:spAutoFit/>
          </a:bodyPr>
          <a:lstStyle/>
          <a:p>
            <a:pPr>
              <a:lnSpc>
                <a:spcPct val="95000"/>
              </a:lnSpc>
              <a:spcBef>
                <a:spcPts val="600"/>
              </a:spcBef>
            </a:pPr>
            <a:r>
              <a:rPr lang="en-US" altLang="ja-JP" sz="1000" dirty="0">
                <a:solidFill>
                  <a:schemeClr val="bg1"/>
                </a:solidFill>
                <a:latin typeface="+mn-ea"/>
                <a:ea typeface="+mn-ea"/>
                <a:cs typeface="Avenir Book" charset="0"/>
              </a:rPr>
              <a:t>WebEx                              </a:t>
            </a:r>
            <a:r>
              <a:rPr lang="ja-JP" altLang="en-US" sz="1000" dirty="0">
                <a:solidFill>
                  <a:schemeClr val="bg1"/>
                </a:solidFill>
                <a:latin typeface="+mn-ea"/>
                <a:ea typeface="+mn-ea"/>
                <a:cs typeface="Avenir Book" charset="0"/>
              </a:rPr>
              <a:t>・・</a:t>
            </a:r>
            <a:r>
              <a:rPr lang="en-US" altLang="ja-JP" sz="1000" dirty="0">
                <a:solidFill>
                  <a:schemeClr val="bg1"/>
                </a:solidFill>
                <a:latin typeface="+mn-ea"/>
                <a:ea typeface="+mn-ea"/>
                <a:cs typeface="Avenir Book" charset="0"/>
              </a:rPr>
              <a:t>Meeting Center 200</a:t>
            </a:r>
          </a:p>
          <a:p>
            <a:pPr>
              <a:lnSpc>
                <a:spcPct val="95000"/>
              </a:lnSpc>
              <a:spcBef>
                <a:spcPts val="600"/>
              </a:spcBef>
              <a:buSzPct val="80000"/>
            </a:pPr>
            <a:r>
              <a:rPr lang="ja-JP" altLang="en-US" sz="1000" dirty="0">
                <a:solidFill>
                  <a:schemeClr val="bg1"/>
                </a:solidFill>
                <a:latin typeface="+mn-ea"/>
                <a:ea typeface="+mn-ea"/>
                <a:cs typeface="Avenir Book" charset="0"/>
              </a:rPr>
              <a:t>・</a:t>
            </a:r>
            <a:r>
              <a:rPr lang="en-US" altLang="ja-JP" sz="1000" dirty="0">
                <a:solidFill>
                  <a:schemeClr val="bg1"/>
                </a:solidFill>
                <a:latin typeface="+mn-ea"/>
                <a:ea typeface="+mn-ea"/>
                <a:cs typeface="Avenir Book" charset="0"/>
              </a:rPr>
              <a:t>Personal Meeting Room</a:t>
            </a:r>
          </a:p>
          <a:p>
            <a:pPr>
              <a:lnSpc>
                <a:spcPct val="95000"/>
              </a:lnSpc>
              <a:spcBef>
                <a:spcPts val="600"/>
              </a:spcBef>
              <a:buSzPct val="80000"/>
            </a:pPr>
            <a:r>
              <a:rPr lang="ja-JP" altLang="en-US" sz="1000" dirty="0">
                <a:solidFill>
                  <a:schemeClr val="bg1"/>
                </a:solidFill>
                <a:latin typeface="+mn-ea"/>
                <a:ea typeface="+mn-ea"/>
                <a:cs typeface="Avenir Book" charset="0"/>
              </a:rPr>
              <a:t>・</a:t>
            </a:r>
            <a:r>
              <a:rPr lang="en-US" altLang="ja-JP" sz="1000" dirty="0">
                <a:solidFill>
                  <a:schemeClr val="bg1"/>
                </a:solidFill>
                <a:latin typeface="+mn-ea"/>
                <a:ea typeface="+mn-ea"/>
                <a:cs typeface="Avenir Book" charset="0"/>
              </a:rPr>
              <a:t>Cloud Meeting</a:t>
            </a:r>
            <a:r>
              <a:rPr lang="ja-JP" altLang="en-US" sz="1000" dirty="0">
                <a:solidFill>
                  <a:schemeClr val="bg1"/>
                </a:solidFill>
                <a:latin typeface="+mn-ea"/>
                <a:ea typeface="+mn-ea"/>
                <a:cs typeface="Avenir Book" charset="0"/>
              </a:rPr>
              <a:t> </a:t>
            </a:r>
            <a:r>
              <a:rPr lang="en-US" altLang="ja-JP" sz="1000" dirty="0">
                <a:solidFill>
                  <a:schemeClr val="bg1"/>
                </a:solidFill>
                <a:latin typeface="+mn-ea"/>
                <a:ea typeface="+mn-ea"/>
                <a:cs typeface="Avenir Book" charset="0"/>
              </a:rPr>
              <a:t>Room</a:t>
            </a:r>
          </a:p>
          <a:p>
            <a:pPr>
              <a:lnSpc>
                <a:spcPct val="95000"/>
              </a:lnSpc>
              <a:spcBef>
                <a:spcPts val="600"/>
              </a:spcBef>
              <a:buSzPct val="80000"/>
            </a:pPr>
            <a:endParaRPr lang="en-US" altLang="ja-JP" sz="1000" dirty="0">
              <a:solidFill>
                <a:schemeClr val="bg1"/>
              </a:solidFill>
              <a:latin typeface="+mn-ea"/>
              <a:ea typeface="+mn-ea"/>
              <a:cs typeface="Avenir Book" charset="0"/>
            </a:endParaRPr>
          </a:p>
        </p:txBody>
      </p:sp>
      <p:grpSp>
        <p:nvGrpSpPr>
          <p:cNvPr id="7" name="グループ化 6"/>
          <p:cNvGrpSpPr/>
          <p:nvPr/>
        </p:nvGrpSpPr>
        <p:grpSpPr>
          <a:xfrm>
            <a:off x="7302999" y="4170916"/>
            <a:ext cx="1140991" cy="718958"/>
            <a:chOff x="7793666" y="4136122"/>
            <a:chExt cx="1169581" cy="834538"/>
          </a:xfrm>
        </p:grpSpPr>
        <p:sp>
          <p:nvSpPr>
            <p:cNvPr id="6" name="正方形/長方形 5"/>
            <p:cNvSpPr/>
            <p:nvPr/>
          </p:nvSpPr>
          <p:spPr>
            <a:xfrm>
              <a:off x="7793666" y="4136122"/>
              <a:ext cx="1169581" cy="39166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mn-ea"/>
                </a:rPr>
                <a:t>日本で未販売</a:t>
              </a:r>
            </a:p>
          </p:txBody>
        </p:sp>
        <p:sp>
          <p:nvSpPr>
            <p:cNvPr id="29" name="正方形/長方形 28"/>
            <p:cNvSpPr/>
            <p:nvPr/>
          </p:nvSpPr>
          <p:spPr>
            <a:xfrm>
              <a:off x="7793666" y="4578991"/>
              <a:ext cx="1169581" cy="391669"/>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latin typeface="+mn-ea"/>
                </a:rPr>
                <a:t>日本で販売</a:t>
              </a:r>
            </a:p>
          </p:txBody>
        </p:sp>
      </p:grpSp>
      <p:sp>
        <p:nvSpPr>
          <p:cNvPr id="30" name="テキスト ボックス 29"/>
          <p:cNvSpPr txBox="1"/>
          <p:nvPr/>
        </p:nvSpPr>
        <p:spPr>
          <a:xfrm>
            <a:off x="1983159" y="1779350"/>
            <a:ext cx="1698394" cy="938719"/>
          </a:xfrm>
          <a:prstGeom prst="rect">
            <a:avLst/>
          </a:prstGeom>
          <a:noFill/>
        </p:spPr>
        <p:txBody>
          <a:bodyPr wrap="square" rtlCol="0">
            <a:spAutoFit/>
          </a:bodyPr>
          <a:lstStyle/>
          <a:p>
            <a:r>
              <a:rPr kumimoji="1" lang="ja-JP" altLang="en-US" sz="1100" dirty="0">
                <a:solidFill>
                  <a:schemeClr val="bg1"/>
                </a:solidFill>
                <a:latin typeface="+mn-ea"/>
                <a:ea typeface="+mn-ea"/>
              </a:rPr>
              <a:t>　　　　</a:t>
            </a:r>
            <a:r>
              <a:rPr kumimoji="1" lang="en-US" altLang="ja-JP" sz="1100" dirty="0">
                <a:solidFill>
                  <a:schemeClr val="bg1"/>
                </a:solidFill>
                <a:latin typeface="+mn-ea"/>
                <a:ea typeface="+mn-ea"/>
              </a:rPr>
              <a:t>M2</a:t>
            </a:r>
            <a:r>
              <a:rPr kumimoji="1" lang="ja-JP" altLang="en-US" sz="1100" dirty="0">
                <a:solidFill>
                  <a:schemeClr val="bg1"/>
                </a:solidFill>
                <a:latin typeface="+mn-ea"/>
                <a:ea typeface="+mn-ea"/>
              </a:rPr>
              <a:t>の全て</a:t>
            </a:r>
            <a:endParaRPr kumimoji="1" lang="en-US" altLang="ja-JP" sz="1100" dirty="0">
              <a:solidFill>
                <a:schemeClr val="bg1"/>
              </a:solidFill>
              <a:latin typeface="+mn-ea"/>
              <a:ea typeface="+mn-ea"/>
            </a:endParaRPr>
          </a:p>
          <a:p>
            <a:r>
              <a:rPr kumimoji="1" lang="en-US" altLang="ja-JP" sz="900" dirty="0">
                <a:solidFill>
                  <a:schemeClr val="bg1"/>
                </a:solidFill>
                <a:latin typeface="+mn-ea"/>
                <a:ea typeface="+mn-ea"/>
              </a:rPr>
              <a:t>            </a:t>
            </a:r>
            <a:r>
              <a:rPr kumimoji="1" lang="ja-JP" altLang="en-US" sz="900" dirty="0">
                <a:solidFill>
                  <a:schemeClr val="bg1"/>
                </a:solidFill>
                <a:latin typeface="+mn-ea"/>
                <a:ea typeface="+mn-ea"/>
              </a:rPr>
              <a:t>　　　</a:t>
            </a:r>
            <a:r>
              <a:rPr kumimoji="1" lang="en-US" altLang="ja-JP" sz="900" dirty="0">
                <a:solidFill>
                  <a:schemeClr val="bg1"/>
                </a:solidFill>
                <a:latin typeface="+mn-ea"/>
                <a:ea typeface="+mn-ea"/>
              </a:rPr>
              <a:t> +</a:t>
            </a:r>
          </a:p>
          <a:p>
            <a:r>
              <a:rPr kumimoji="1" lang="ja-JP" altLang="en-US" sz="1100" dirty="0">
                <a:solidFill>
                  <a:schemeClr val="bg1"/>
                </a:solidFill>
                <a:latin typeface="+mn-ea"/>
                <a:ea typeface="+mn-ea"/>
              </a:rPr>
              <a:t>　　　</a:t>
            </a:r>
            <a:r>
              <a:rPr kumimoji="1" lang="ja-JP" altLang="en-US" sz="1100" dirty="0" smtClean="0">
                <a:solidFill>
                  <a:schemeClr val="bg1"/>
                </a:solidFill>
                <a:latin typeface="+mn-ea"/>
                <a:ea typeface="+mn-ea"/>
              </a:rPr>
              <a:t>クラウド コール</a:t>
            </a:r>
            <a:endParaRPr kumimoji="1" lang="en-US" altLang="ja-JP" sz="1100" dirty="0">
              <a:solidFill>
                <a:schemeClr val="bg1"/>
              </a:solidFill>
              <a:latin typeface="+mn-ea"/>
              <a:ea typeface="+mn-ea"/>
            </a:endParaRPr>
          </a:p>
          <a:p>
            <a:pPr marL="73151" indent="-73151">
              <a:buSzPct val="80000"/>
              <a:buFont typeface="Arial"/>
              <a:buChar char="•"/>
            </a:pPr>
            <a:r>
              <a:rPr lang="ja-JP" altLang="en-US" sz="800" dirty="0" smtClean="0">
                <a:solidFill>
                  <a:schemeClr val="bg1"/>
                </a:solidFill>
                <a:latin typeface="+mn-ea"/>
                <a:ea typeface="+mn-ea"/>
              </a:rPr>
              <a:t>ビジネスクラス</a:t>
            </a:r>
            <a:r>
              <a:rPr lang="ja-JP" altLang="en-US" sz="800" dirty="0">
                <a:solidFill>
                  <a:schemeClr val="bg1"/>
                </a:solidFill>
                <a:latin typeface="+mn-ea"/>
                <a:ea typeface="+mn-ea"/>
              </a:rPr>
              <a:t>の音声とビデオ</a:t>
            </a:r>
          </a:p>
          <a:p>
            <a:pPr marL="73151" indent="-73151">
              <a:buSzPct val="80000"/>
              <a:buFont typeface="Arial"/>
              <a:buChar char="•"/>
            </a:pPr>
            <a:r>
              <a:rPr lang="ja-JP" altLang="en-US" sz="800" dirty="0">
                <a:solidFill>
                  <a:schemeClr val="bg1"/>
                </a:solidFill>
                <a:latin typeface="+mn-ea"/>
                <a:ea typeface="+mn-ea"/>
              </a:rPr>
              <a:t>モビリティ</a:t>
            </a:r>
          </a:p>
          <a:p>
            <a:pPr marL="73151" indent="-73151">
              <a:buSzPct val="80000"/>
              <a:buFont typeface="Arial"/>
              <a:buChar char="•"/>
            </a:pPr>
            <a:r>
              <a:rPr lang="ja-JP" altLang="en-US" sz="800" dirty="0" smtClean="0">
                <a:solidFill>
                  <a:schemeClr val="bg1"/>
                </a:solidFill>
                <a:latin typeface="+mn-ea"/>
                <a:ea typeface="+mn-ea"/>
              </a:rPr>
              <a:t>ボイス  </a:t>
            </a:r>
            <a:r>
              <a:rPr lang="ja-JP" altLang="en-US" sz="800" dirty="0">
                <a:solidFill>
                  <a:schemeClr val="bg1"/>
                </a:solidFill>
                <a:latin typeface="+mn-ea"/>
                <a:ea typeface="+mn-ea"/>
              </a:rPr>
              <a:t>メッセージング</a:t>
            </a:r>
          </a:p>
        </p:txBody>
      </p:sp>
      <p:sp>
        <p:nvSpPr>
          <p:cNvPr id="31" name="テキスト ボックス 30"/>
          <p:cNvSpPr txBox="1"/>
          <p:nvPr/>
        </p:nvSpPr>
        <p:spPr>
          <a:xfrm>
            <a:off x="3683219" y="1795831"/>
            <a:ext cx="1698394" cy="938719"/>
          </a:xfrm>
          <a:prstGeom prst="rect">
            <a:avLst/>
          </a:prstGeom>
          <a:noFill/>
        </p:spPr>
        <p:txBody>
          <a:bodyPr wrap="square" rtlCol="0">
            <a:spAutoFit/>
          </a:bodyPr>
          <a:lstStyle/>
          <a:p>
            <a:r>
              <a:rPr kumimoji="1" lang="ja-JP" altLang="en-US" sz="1100" dirty="0">
                <a:solidFill>
                  <a:schemeClr val="bg1"/>
                </a:solidFill>
                <a:latin typeface="+mn-ea"/>
                <a:ea typeface="+mn-ea"/>
              </a:rPr>
              <a:t>　　　　</a:t>
            </a:r>
            <a:r>
              <a:rPr kumimoji="1" lang="en-US" altLang="ja-JP" sz="1100" dirty="0">
                <a:solidFill>
                  <a:schemeClr val="bg1"/>
                </a:solidFill>
                <a:latin typeface="+mn-ea"/>
                <a:ea typeface="+mn-ea"/>
              </a:rPr>
              <a:t>M3</a:t>
            </a:r>
            <a:r>
              <a:rPr kumimoji="1" lang="ja-JP" altLang="en-US" sz="1100" dirty="0">
                <a:solidFill>
                  <a:schemeClr val="bg1"/>
                </a:solidFill>
                <a:latin typeface="+mn-ea"/>
                <a:ea typeface="+mn-ea"/>
              </a:rPr>
              <a:t>の全て</a:t>
            </a:r>
            <a:endParaRPr kumimoji="1" lang="en-US" altLang="ja-JP" sz="1100" dirty="0">
              <a:solidFill>
                <a:schemeClr val="bg1"/>
              </a:solidFill>
              <a:latin typeface="+mn-ea"/>
              <a:ea typeface="+mn-ea"/>
            </a:endParaRPr>
          </a:p>
          <a:p>
            <a:r>
              <a:rPr kumimoji="1" lang="en-US" altLang="ja-JP" sz="900" dirty="0">
                <a:solidFill>
                  <a:schemeClr val="bg1"/>
                </a:solidFill>
                <a:latin typeface="+mn-ea"/>
                <a:ea typeface="+mn-ea"/>
              </a:rPr>
              <a:t>            </a:t>
            </a:r>
            <a:r>
              <a:rPr kumimoji="1" lang="ja-JP" altLang="en-US" sz="900" dirty="0">
                <a:solidFill>
                  <a:schemeClr val="bg1"/>
                </a:solidFill>
                <a:latin typeface="+mn-ea"/>
                <a:ea typeface="+mn-ea"/>
              </a:rPr>
              <a:t>　　　</a:t>
            </a:r>
            <a:r>
              <a:rPr kumimoji="1" lang="en-US" altLang="ja-JP" sz="900" dirty="0">
                <a:solidFill>
                  <a:schemeClr val="bg1"/>
                </a:solidFill>
                <a:latin typeface="+mn-ea"/>
                <a:ea typeface="+mn-ea"/>
              </a:rPr>
              <a:t> +</a:t>
            </a:r>
          </a:p>
          <a:p>
            <a:r>
              <a:rPr kumimoji="1" lang="ja-JP" altLang="en-US" sz="1100" dirty="0">
                <a:solidFill>
                  <a:schemeClr val="bg1"/>
                </a:solidFill>
                <a:latin typeface="+mn-ea"/>
                <a:ea typeface="+mn-ea"/>
              </a:rPr>
              <a:t>　　　</a:t>
            </a:r>
            <a:r>
              <a:rPr kumimoji="1" lang="ja-JP" altLang="en-US" sz="1100" dirty="0" smtClean="0">
                <a:solidFill>
                  <a:schemeClr val="bg1"/>
                </a:solidFill>
                <a:latin typeface="+mn-ea"/>
                <a:ea typeface="+mn-ea"/>
              </a:rPr>
              <a:t>クラウド コール</a:t>
            </a:r>
            <a:endParaRPr kumimoji="1" lang="en-US" altLang="ja-JP" sz="1100" dirty="0">
              <a:solidFill>
                <a:schemeClr val="bg1"/>
              </a:solidFill>
              <a:latin typeface="+mn-ea"/>
              <a:ea typeface="+mn-ea"/>
            </a:endParaRPr>
          </a:p>
          <a:p>
            <a:pPr marL="73151" indent="-73151">
              <a:buSzPct val="80000"/>
              <a:buFont typeface="Arial"/>
              <a:buChar char="•"/>
            </a:pPr>
            <a:r>
              <a:rPr lang="ja-JP" altLang="en-US" sz="800" dirty="0" smtClean="0">
                <a:solidFill>
                  <a:schemeClr val="bg1"/>
                </a:solidFill>
                <a:latin typeface="+mn-ea"/>
                <a:ea typeface="+mn-ea"/>
              </a:rPr>
              <a:t>ビジネスクラス</a:t>
            </a:r>
            <a:r>
              <a:rPr lang="ja-JP" altLang="en-US" sz="800" dirty="0">
                <a:solidFill>
                  <a:schemeClr val="bg1"/>
                </a:solidFill>
                <a:latin typeface="+mn-ea"/>
                <a:ea typeface="+mn-ea"/>
              </a:rPr>
              <a:t>の音声とビデオ</a:t>
            </a:r>
          </a:p>
          <a:p>
            <a:pPr marL="73151" indent="-73151">
              <a:buSzPct val="80000"/>
              <a:buFont typeface="Arial"/>
              <a:buChar char="•"/>
            </a:pPr>
            <a:r>
              <a:rPr lang="ja-JP" altLang="en-US" sz="800" dirty="0">
                <a:solidFill>
                  <a:schemeClr val="bg1"/>
                </a:solidFill>
                <a:latin typeface="+mn-ea"/>
                <a:ea typeface="+mn-ea"/>
              </a:rPr>
              <a:t>モビリティ</a:t>
            </a:r>
          </a:p>
          <a:p>
            <a:pPr marL="73151" indent="-73151">
              <a:buSzPct val="80000"/>
              <a:buFont typeface="Arial"/>
              <a:buChar char="•"/>
            </a:pPr>
            <a:r>
              <a:rPr lang="ja-JP" altLang="en-US" sz="800" dirty="0" smtClean="0">
                <a:solidFill>
                  <a:schemeClr val="bg1"/>
                </a:solidFill>
                <a:latin typeface="+mn-ea"/>
                <a:ea typeface="+mn-ea"/>
              </a:rPr>
              <a:t>ボイス  </a:t>
            </a:r>
            <a:r>
              <a:rPr lang="ja-JP" altLang="en-US" sz="800" dirty="0">
                <a:solidFill>
                  <a:schemeClr val="bg1"/>
                </a:solidFill>
                <a:latin typeface="+mn-ea"/>
                <a:ea typeface="+mn-ea"/>
              </a:rPr>
              <a:t>メッセージング</a:t>
            </a:r>
          </a:p>
        </p:txBody>
      </p:sp>
      <p:sp>
        <p:nvSpPr>
          <p:cNvPr id="41" name="Rectangle 92"/>
          <p:cNvSpPr/>
          <p:nvPr/>
        </p:nvSpPr>
        <p:spPr>
          <a:xfrm>
            <a:off x="5473037" y="3461972"/>
            <a:ext cx="1692812" cy="1427901"/>
          </a:xfrm>
          <a:prstGeom prst="rect">
            <a:avLst/>
          </a:prstGeom>
          <a:solidFill>
            <a:schemeClr val="bg1">
              <a:lumMod val="50000"/>
            </a:schemeClr>
          </a:solidFill>
          <a:ln w="12700">
            <a:noFill/>
            <a:miter lim="800000"/>
          </a:ln>
        </p:spPr>
        <p:style>
          <a:lnRef idx="2">
            <a:schemeClr val="accent6"/>
          </a:lnRef>
          <a:fillRef idx="1">
            <a:schemeClr val="lt1"/>
          </a:fillRef>
          <a:effectRef idx="0">
            <a:schemeClr val="accent6"/>
          </a:effectRef>
          <a:fontRef idx="minor">
            <a:schemeClr val="dk1"/>
          </a:fontRef>
        </p:style>
        <p:txBody>
          <a:bodyPr vert="horz" wrap="none" lIns="45720" tIns="45720" rIns="45720" bIns="45720" numCol="1" anchor="t" anchorCtr="0" compatLnSpc="1">
            <a:prstTxWarp prst="textNoShape">
              <a:avLst/>
            </a:prstTxWarp>
          </a:bodyPr>
          <a:lstStyle/>
          <a:p>
            <a:pPr algn="ctr"/>
            <a:r>
              <a:rPr lang="ja-JP" altLang="en-US" sz="1200" b="1" dirty="0">
                <a:solidFill>
                  <a:schemeClr val="bg1"/>
                </a:solidFill>
                <a:latin typeface="+mn-ea"/>
              </a:rPr>
              <a:t>オプション</a:t>
            </a:r>
            <a:endParaRPr lang="en-US" sz="1200" b="1" dirty="0">
              <a:solidFill>
                <a:schemeClr val="bg1"/>
              </a:solidFill>
              <a:latin typeface="+mn-ea"/>
            </a:endParaRPr>
          </a:p>
        </p:txBody>
      </p:sp>
      <p:sp>
        <p:nvSpPr>
          <p:cNvPr id="42" name="Rectangle 94"/>
          <p:cNvSpPr/>
          <p:nvPr/>
        </p:nvSpPr>
        <p:spPr>
          <a:xfrm>
            <a:off x="5473037" y="2749450"/>
            <a:ext cx="1692812" cy="671963"/>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lstStyle/>
          <a:p>
            <a:pPr algn="ctr"/>
            <a:endParaRPr lang="en-US" sz="1400" dirty="0">
              <a:solidFill>
                <a:schemeClr val="tx1">
                  <a:lumMod val="50000"/>
                </a:schemeClr>
              </a:solidFill>
              <a:latin typeface="+mn-ea"/>
              <a:cs typeface="Avenir Book" charset="0"/>
            </a:endParaRPr>
          </a:p>
          <a:p>
            <a:pPr algn="ctr"/>
            <a:r>
              <a:rPr lang="en-US" dirty="0">
                <a:solidFill>
                  <a:schemeClr val="bg1"/>
                </a:solidFill>
                <a:latin typeface="+mn-ea"/>
                <a:cs typeface="Avenir Book" charset="0"/>
              </a:rPr>
              <a:t>Rooms</a:t>
            </a:r>
            <a:endParaRPr lang="ja-JP" altLang="en-US" dirty="0">
              <a:solidFill>
                <a:schemeClr val="bg1"/>
              </a:solidFill>
              <a:latin typeface="+mn-ea"/>
            </a:endParaRPr>
          </a:p>
          <a:p>
            <a:pPr algn="ctr"/>
            <a:r>
              <a:rPr lang="ja-JP" altLang="en-US" sz="900" dirty="0" smtClean="0">
                <a:solidFill>
                  <a:schemeClr val="bg1"/>
                </a:solidFill>
                <a:latin typeface="+mn-ea"/>
              </a:rPr>
              <a:t>ルーム  </a:t>
            </a:r>
            <a:r>
              <a:rPr lang="ja-JP" altLang="en-US" sz="900" dirty="0">
                <a:solidFill>
                  <a:schemeClr val="bg1"/>
                </a:solidFill>
                <a:latin typeface="+mn-ea"/>
              </a:rPr>
              <a:t>エンドポイントの</a:t>
            </a:r>
            <a:br>
              <a:rPr lang="ja-JP" altLang="en-US" sz="900" dirty="0">
                <a:solidFill>
                  <a:schemeClr val="bg1"/>
                </a:solidFill>
                <a:latin typeface="+mn-ea"/>
              </a:rPr>
            </a:br>
            <a:r>
              <a:rPr lang="en-US" altLang="ja-JP" sz="900" dirty="0">
                <a:solidFill>
                  <a:schemeClr val="bg1"/>
                </a:solidFill>
                <a:latin typeface="+mn-ea"/>
              </a:rPr>
              <a:t>Spark </a:t>
            </a:r>
            <a:r>
              <a:rPr lang="ja-JP" altLang="en-US" sz="900" dirty="0">
                <a:solidFill>
                  <a:schemeClr val="bg1"/>
                </a:solidFill>
                <a:latin typeface="+mn-ea"/>
              </a:rPr>
              <a:t>クラウドへの接続</a:t>
            </a:r>
          </a:p>
          <a:p>
            <a:pPr algn="ctr"/>
            <a:endParaRPr lang="en-US" sz="900" dirty="0">
              <a:solidFill>
                <a:schemeClr val="tx1">
                  <a:lumMod val="50000"/>
                </a:schemeClr>
              </a:solidFill>
              <a:latin typeface="+mn-ea"/>
              <a:cs typeface="Avenir Book" charset="0"/>
            </a:endParaRPr>
          </a:p>
          <a:p>
            <a:pPr algn="ctr"/>
            <a:endParaRPr lang="en-US" sz="1050" dirty="0">
              <a:solidFill>
                <a:schemeClr val="tx1">
                  <a:lumMod val="50000"/>
                </a:schemeClr>
              </a:solidFill>
              <a:latin typeface="+mn-ea"/>
              <a:cs typeface="Avenir Book" charset="0"/>
            </a:endParaRPr>
          </a:p>
        </p:txBody>
      </p:sp>
      <p:sp>
        <p:nvSpPr>
          <p:cNvPr id="43" name="Rectangle 95"/>
          <p:cNvSpPr/>
          <p:nvPr/>
        </p:nvSpPr>
        <p:spPr>
          <a:xfrm>
            <a:off x="5534900" y="3757589"/>
            <a:ext cx="1586732" cy="500361"/>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lstStyle/>
          <a:p>
            <a:pPr algn="ctr"/>
            <a:r>
              <a:rPr lang="ja-JP" altLang="en-US" sz="1400" dirty="0">
                <a:solidFill>
                  <a:schemeClr val="bg1"/>
                </a:solidFill>
                <a:latin typeface="+mn-ea"/>
                <a:cs typeface="Avenir Book" charset="0"/>
              </a:rPr>
              <a:t>会議音声</a:t>
            </a:r>
            <a:endParaRPr lang="en-US" sz="1400" dirty="0">
              <a:solidFill>
                <a:schemeClr val="bg1"/>
              </a:solidFill>
              <a:latin typeface="+mn-ea"/>
              <a:cs typeface="Avenir Book" charset="0"/>
            </a:endParaRPr>
          </a:p>
          <a:p>
            <a:pPr algn="ctr"/>
            <a:r>
              <a:rPr lang="en-US" sz="900" dirty="0">
                <a:solidFill>
                  <a:schemeClr val="bg1"/>
                </a:solidFill>
                <a:latin typeface="+mn-ea"/>
                <a:cs typeface="Avenir Book" charset="0"/>
              </a:rPr>
              <a:t>Toll Dial-in &amp;</a:t>
            </a:r>
          </a:p>
          <a:p>
            <a:pPr algn="ctr"/>
            <a:r>
              <a:rPr lang="en-US" sz="900" dirty="0">
                <a:solidFill>
                  <a:schemeClr val="bg1"/>
                </a:solidFill>
                <a:latin typeface="+mn-ea"/>
                <a:cs typeface="Avenir Book" charset="0"/>
              </a:rPr>
              <a:t>Callback</a:t>
            </a:r>
          </a:p>
        </p:txBody>
      </p:sp>
      <p:sp>
        <p:nvSpPr>
          <p:cNvPr id="44" name="Rectangle 96"/>
          <p:cNvSpPr/>
          <p:nvPr/>
        </p:nvSpPr>
        <p:spPr>
          <a:xfrm>
            <a:off x="5530145" y="4333734"/>
            <a:ext cx="1586732" cy="491245"/>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lstStyle/>
          <a:p>
            <a:pPr algn="ctr"/>
            <a:r>
              <a:rPr lang="ja-JP" altLang="en-US" sz="1400" dirty="0">
                <a:solidFill>
                  <a:schemeClr val="bg1"/>
                </a:solidFill>
                <a:latin typeface="+mn-ea"/>
                <a:cs typeface="Avenir Book" charset="0"/>
              </a:rPr>
              <a:t>追加センター</a:t>
            </a:r>
            <a:endParaRPr lang="en-US" sz="1400" dirty="0">
              <a:solidFill>
                <a:schemeClr val="bg1"/>
              </a:solidFill>
              <a:latin typeface="+mn-ea"/>
              <a:cs typeface="Avenir Book" charset="0"/>
            </a:endParaRPr>
          </a:p>
          <a:p>
            <a:pPr algn="ctr"/>
            <a:r>
              <a:rPr lang="en-US" sz="900" dirty="0">
                <a:solidFill>
                  <a:schemeClr val="bg1"/>
                </a:solidFill>
                <a:latin typeface="+mn-ea"/>
                <a:cs typeface="Avenir Book" charset="0"/>
              </a:rPr>
              <a:t>Event Center</a:t>
            </a:r>
          </a:p>
          <a:p>
            <a:pPr algn="ctr"/>
            <a:r>
              <a:rPr lang="en-US" sz="900" dirty="0">
                <a:solidFill>
                  <a:schemeClr val="bg1"/>
                </a:solidFill>
                <a:latin typeface="+mn-ea"/>
                <a:cs typeface="Avenir Book" charset="0"/>
              </a:rPr>
              <a:t>Training Center</a:t>
            </a:r>
          </a:p>
        </p:txBody>
      </p:sp>
      <p:sp>
        <p:nvSpPr>
          <p:cNvPr id="4" name="正方形/長方形 3"/>
          <p:cNvSpPr/>
          <p:nvPr/>
        </p:nvSpPr>
        <p:spPr>
          <a:xfrm>
            <a:off x="3685354" y="2708385"/>
            <a:ext cx="1696259" cy="2247050"/>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50000"/>
                </a:schemeClr>
              </a:solidFill>
              <a:latin typeface="+mn-ea"/>
            </a:endParaRPr>
          </a:p>
        </p:txBody>
      </p:sp>
      <p:sp>
        <p:nvSpPr>
          <p:cNvPr id="40"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kumimoji="1" lang="en-US" altLang="ja-JP" sz="2700" dirty="0">
                <a:solidFill>
                  <a:schemeClr val="tx1"/>
                </a:solidFill>
                <a:latin typeface="+mn-ea"/>
                <a:ea typeface="+mn-ea"/>
                <a:cs typeface="メイリオ"/>
              </a:rPr>
              <a:t>M3</a:t>
            </a:r>
            <a:r>
              <a:rPr kumimoji="1" lang="ja-JP" altLang="en-US" sz="2700" dirty="0">
                <a:solidFill>
                  <a:schemeClr val="tx1"/>
                </a:solidFill>
                <a:latin typeface="+mn-ea"/>
                <a:ea typeface="+mn-ea"/>
                <a:cs typeface="メイリオ"/>
              </a:rPr>
              <a:t>ライセンス</a:t>
            </a:r>
          </a:p>
        </p:txBody>
      </p:sp>
      <p:sp>
        <p:nvSpPr>
          <p:cNvPr id="49" name="テキスト ボックス 48"/>
          <p:cNvSpPr txBox="1"/>
          <p:nvPr/>
        </p:nvSpPr>
        <p:spPr>
          <a:xfrm>
            <a:off x="177038" y="641891"/>
            <a:ext cx="6355381" cy="646331"/>
          </a:xfrm>
          <a:prstGeom prst="rect">
            <a:avLst/>
          </a:prstGeom>
          <a:noFill/>
        </p:spPr>
        <p:txBody>
          <a:bodyPr wrap="square" rtlCol="0">
            <a:spAutoFit/>
          </a:bodyPr>
          <a:lstStyle/>
          <a:p>
            <a:r>
              <a:rPr kumimoji="1" lang="ja-JP" altLang="en-US" sz="1200" dirty="0">
                <a:latin typeface="+mn-ea"/>
                <a:ea typeface="+mn-ea"/>
              </a:rPr>
              <a:t>「</a:t>
            </a:r>
            <a:r>
              <a:rPr kumimoji="1" lang="en-US" altLang="ja-JP" sz="1200" dirty="0">
                <a:latin typeface="+mn-ea"/>
                <a:ea typeface="+mn-ea"/>
              </a:rPr>
              <a:t>A-SPK</a:t>
            </a:r>
            <a:r>
              <a:rPr kumimoji="1" lang="ja-JP" altLang="en-US" sz="1200" dirty="0">
                <a:latin typeface="+mn-ea"/>
                <a:ea typeface="+mn-ea"/>
              </a:rPr>
              <a:t>」の「</a:t>
            </a:r>
            <a:r>
              <a:rPr kumimoji="1" lang="en-US" altLang="ja-JP" sz="1200" dirty="0">
                <a:latin typeface="+mn-ea"/>
                <a:ea typeface="+mn-ea"/>
              </a:rPr>
              <a:t>Named User</a:t>
            </a:r>
            <a:r>
              <a:rPr kumimoji="1" lang="ja-JP" altLang="en-US" sz="1200" dirty="0">
                <a:latin typeface="+mn-ea"/>
                <a:ea typeface="+mn-ea"/>
              </a:rPr>
              <a:t>」は「</a:t>
            </a:r>
            <a:r>
              <a:rPr kumimoji="1" lang="en-US" altLang="ja-JP" sz="1200" dirty="0">
                <a:latin typeface="+mn-ea"/>
                <a:ea typeface="+mn-ea"/>
              </a:rPr>
              <a:t>M1</a:t>
            </a:r>
            <a:r>
              <a:rPr kumimoji="1" lang="ja-JP" altLang="en-US" sz="1200" dirty="0">
                <a:latin typeface="+mn-ea"/>
                <a:ea typeface="+mn-ea"/>
              </a:rPr>
              <a:t>」「</a:t>
            </a:r>
            <a:r>
              <a:rPr kumimoji="1" lang="en-US" altLang="ja-JP" sz="1200" dirty="0">
                <a:latin typeface="+mn-ea"/>
                <a:ea typeface="+mn-ea"/>
              </a:rPr>
              <a:t>M2</a:t>
            </a:r>
            <a:r>
              <a:rPr kumimoji="1" lang="ja-JP" altLang="en-US" sz="1200" dirty="0">
                <a:latin typeface="+mn-ea"/>
                <a:ea typeface="+mn-ea"/>
              </a:rPr>
              <a:t>」「</a:t>
            </a:r>
            <a:r>
              <a:rPr kumimoji="1" lang="en-US" altLang="ja-JP" sz="1200" dirty="0">
                <a:latin typeface="+mn-ea"/>
                <a:ea typeface="+mn-ea"/>
              </a:rPr>
              <a:t>M3</a:t>
            </a:r>
            <a:r>
              <a:rPr kumimoji="1" lang="ja-JP" altLang="en-US" sz="1200" dirty="0">
                <a:latin typeface="+mn-ea"/>
                <a:ea typeface="+mn-ea"/>
              </a:rPr>
              <a:t>」サブスクリプションで構成されます。</a:t>
            </a:r>
            <a:endParaRPr kumimoji="1" lang="en-US" altLang="ja-JP" sz="1200" dirty="0">
              <a:latin typeface="+mn-ea"/>
              <a:ea typeface="+mn-ea"/>
            </a:endParaRPr>
          </a:p>
          <a:p>
            <a:r>
              <a:rPr kumimoji="1" lang="ja-JP" altLang="en-US" sz="1200" dirty="0">
                <a:latin typeface="+mn-ea"/>
                <a:ea typeface="+mn-ea"/>
              </a:rPr>
              <a:t>そのうち「</a:t>
            </a:r>
            <a:r>
              <a:rPr kumimoji="1" lang="en-US" altLang="ja-JP" sz="1200" dirty="0">
                <a:latin typeface="+mn-ea"/>
                <a:ea typeface="+mn-ea"/>
              </a:rPr>
              <a:t>M3</a:t>
            </a:r>
            <a:r>
              <a:rPr kumimoji="1" lang="ja-JP" altLang="en-US" sz="1200" dirty="0">
                <a:latin typeface="+mn-ea"/>
                <a:ea typeface="+mn-ea"/>
              </a:rPr>
              <a:t>」は、</a:t>
            </a:r>
            <a:r>
              <a:rPr kumimoji="1" lang="en-US" altLang="ja-JP" sz="1200" dirty="0">
                <a:latin typeface="+mn-ea"/>
                <a:ea typeface="+mn-ea"/>
              </a:rPr>
              <a:t>Spark Business Messaging</a:t>
            </a:r>
            <a:r>
              <a:rPr kumimoji="1" lang="ja-JP" altLang="en-US" sz="1200" dirty="0">
                <a:latin typeface="+mn-ea"/>
                <a:ea typeface="+mn-ea"/>
              </a:rPr>
              <a:t>と</a:t>
            </a:r>
            <a:r>
              <a:rPr kumimoji="1" lang="en-US" altLang="ja-JP" sz="1200" dirty="0">
                <a:latin typeface="+mn-ea"/>
                <a:ea typeface="+mn-ea"/>
              </a:rPr>
              <a:t>WebEx</a:t>
            </a:r>
            <a:r>
              <a:rPr kumimoji="1" lang="ja-JP" altLang="en-US" sz="1200" dirty="0">
                <a:latin typeface="+mn-ea"/>
                <a:ea typeface="+mn-ea"/>
              </a:rPr>
              <a:t>の両方が含まれるサブスクリプション</a:t>
            </a:r>
            <a:endParaRPr kumimoji="1" lang="en-US" altLang="ja-JP" sz="1200" dirty="0">
              <a:latin typeface="+mn-ea"/>
              <a:ea typeface="+mn-ea"/>
            </a:endParaRPr>
          </a:p>
          <a:p>
            <a:r>
              <a:rPr kumimoji="1" lang="ja-JP" altLang="en-US" sz="1200" dirty="0">
                <a:latin typeface="+mn-ea"/>
                <a:ea typeface="+mn-ea"/>
              </a:rPr>
              <a:t>です。</a:t>
            </a:r>
            <a:endParaRPr kumimoji="1" lang="en-US" altLang="ja-JP" sz="1200" dirty="0">
              <a:latin typeface="+mn-ea"/>
              <a:ea typeface="+mn-ea"/>
            </a:endParaRPr>
          </a:p>
        </p:txBody>
      </p:sp>
      <p:graphicFrame>
        <p:nvGraphicFramePr>
          <p:cNvPr id="8" name="表 7"/>
          <p:cNvGraphicFramePr>
            <a:graphicFrameLocks noGrp="1"/>
          </p:cNvGraphicFramePr>
          <p:nvPr>
            <p:extLst>
              <p:ext uri="{D42A27DB-BD31-4B8C-83A1-F6EECF244321}">
                <p14:modId xmlns:p14="http://schemas.microsoft.com/office/powerpoint/2010/main" val="4290446823"/>
              </p:ext>
            </p:extLst>
          </p:nvPr>
        </p:nvGraphicFramePr>
        <p:xfrm>
          <a:off x="6250514" y="636559"/>
          <a:ext cx="2695592" cy="1662115"/>
        </p:xfrm>
        <a:graphic>
          <a:graphicData uri="http://schemas.openxmlformats.org/drawingml/2006/table">
            <a:tbl>
              <a:tblPr firstRow="1" bandRow="1">
                <a:tableStyleId>{7DF18680-E054-41AD-8BC1-D1AEF772440D}</a:tableStyleId>
              </a:tblPr>
              <a:tblGrid>
                <a:gridCol w="1386364">
                  <a:extLst>
                    <a:ext uri="{9D8B030D-6E8A-4147-A177-3AD203B41FA5}">
                      <a16:colId xmlns:a16="http://schemas.microsoft.com/office/drawing/2014/main" val="1292125945"/>
                    </a:ext>
                  </a:extLst>
                </a:gridCol>
                <a:gridCol w="1309228">
                  <a:extLst>
                    <a:ext uri="{9D8B030D-6E8A-4147-A177-3AD203B41FA5}">
                      <a16:colId xmlns:a16="http://schemas.microsoft.com/office/drawing/2014/main" val="1368404397"/>
                    </a:ext>
                  </a:extLst>
                </a:gridCol>
              </a:tblGrid>
              <a:tr h="205740">
                <a:tc>
                  <a:txBody>
                    <a:bodyPr/>
                    <a:lstStyle/>
                    <a:p>
                      <a:r>
                        <a:rPr kumimoji="1" lang="ja-JP" altLang="en-US" sz="800" dirty="0" smtClean="0">
                          <a:solidFill>
                            <a:schemeClr val="bg1"/>
                          </a:solidFill>
                        </a:rPr>
                        <a:t>項目</a:t>
                      </a:r>
                      <a:endParaRPr kumimoji="1" lang="ja-JP" altLang="en-US" sz="800" dirty="0">
                        <a:solidFill>
                          <a:schemeClr val="bg1"/>
                        </a:solidFill>
                      </a:endParaRPr>
                    </a:p>
                  </a:txBody>
                  <a:tcPr>
                    <a:solidFill>
                      <a:schemeClr val="bg2"/>
                    </a:solidFill>
                  </a:tcPr>
                </a:tc>
                <a:tc>
                  <a:txBody>
                    <a:bodyPr/>
                    <a:lstStyle/>
                    <a:p>
                      <a:pPr algn="ctr"/>
                      <a:r>
                        <a:rPr kumimoji="1" lang="en-US" altLang="ja-JP" sz="800" dirty="0" smtClean="0"/>
                        <a:t>A-SPK</a:t>
                      </a:r>
                      <a:endParaRPr kumimoji="1" lang="ja-JP" altLang="en-US" sz="800" dirty="0"/>
                    </a:p>
                  </a:txBody>
                  <a:tcPr>
                    <a:solidFill>
                      <a:srgbClr val="92D050"/>
                    </a:solidFill>
                  </a:tcPr>
                </a:tc>
                <a:extLst>
                  <a:ext uri="{0D108BD9-81ED-4DB2-BD59-A6C34878D82A}">
                    <a16:rowId xmlns:a16="http://schemas.microsoft.com/office/drawing/2014/main" val="3690531189"/>
                  </a:ext>
                </a:extLst>
              </a:tr>
              <a:tr h="232095">
                <a:tc>
                  <a:txBody>
                    <a:bodyPr/>
                    <a:lstStyle/>
                    <a:p>
                      <a:pPr lvl="0"/>
                      <a:r>
                        <a:rPr kumimoji="1" lang="ja-JP" altLang="en-US" sz="800" b="1" dirty="0" smtClean="0">
                          <a:solidFill>
                            <a:schemeClr val="bg1"/>
                          </a:solidFill>
                        </a:rPr>
                        <a:t>オファータイプ</a:t>
                      </a:r>
                      <a:endParaRPr kumimoji="1" lang="ja-JP" altLang="en-US" sz="800" b="1" dirty="0">
                        <a:solidFill>
                          <a:schemeClr val="bg1"/>
                        </a:solidFill>
                      </a:endParaRPr>
                    </a:p>
                  </a:txBody>
                  <a:tcPr>
                    <a:solidFill>
                      <a:schemeClr val="bg2"/>
                    </a:solidFill>
                  </a:tcPr>
                </a:tc>
                <a:tc>
                  <a:txBody>
                    <a:bodyPr/>
                    <a:lstStyle/>
                    <a:p>
                      <a:pPr algn="ctr"/>
                      <a:endParaRPr kumimoji="1" lang="ja-JP" altLang="en-US" sz="800" dirty="0">
                        <a:solidFill>
                          <a:schemeClr val="tx1"/>
                        </a:solidFill>
                      </a:endParaRPr>
                    </a:p>
                  </a:txBody>
                  <a:tcPr/>
                </a:tc>
                <a:extLst>
                  <a:ext uri="{0D108BD9-81ED-4DB2-BD59-A6C34878D82A}">
                    <a16:rowId xmlns:a16="http://schemas.microsoft.com/office/drawing/2014/main" val="3909171551"/>
                  </a:ext>
                </a:extLst>
              </a:tr>
              <a:tr h="243332">
                <a:tc>
                  <a:txBody>
                    <a:bodyPr/>
                    <a:lstStyle/>
                    <a:p>
                      <a:pPr lvl="1"/>
                      <a:r>
                        <a:rPr kumimoji="1" lang="en-US" altLang="ja-JP" sz="800" dirty="0" smtClean="0">
                          <a:solidFill>
                            <a:schemeClr val="bg1"/>
                          </a:solidFill>
                        </a:rPr>
                        <a:t>Employee</a:t>
                      </a:r>
                      <a:r>
                        <a:rPr kumimoji="1" lang="en-US" altLang="ja-JP" sz="800" baseline="0" dirty="0" smtClean="0">
                          <a:solidFill>
                            <a:schemeClr val="bg1"/>
                          </a:solidFill>
                        </a:rPr>
                        <a:t> Count</a:t>
                      </a:r>
                      <a:endParaRPr kumimoji="1" lang="ja-JP" altLang="en-US" sz="8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8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1987059119"/>
                  </a:ext>
                </a:extLst>
              </a:tr>
              <a:tr h="243332">
                <a:tc>
                  <a:txBody>
                    <a:bodyPr/>
                    <a:lstStyle/>
                    <a:p>
                      <a:pPr lvl="1"/>
                      <a:r>
                        <a:rPr kumimoji="1" lang="en-US" altLang="ja-JP" sz="800" dirty="0" smtClean="0">
                          <a:solidFill>
                            <a:schemeClr val="bg1"/>
                          </a:solidFill>
                        </a:rPr>
                        <a:t>Active User</a:t>
                      </a:r>
                      <a:endParaRPr kumimoji="1" lang="ja-JP" altLang="en-US" sz="8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rgbClr val="58585B"/>
                          </a:solidFill>
                          <a:effectLst/>
                          <a:uLnTx/>
                          <a:uFillTx/>
                          <a:latin typeface="+mn-lt"/>
                          <a:ea typeface="+mn-ea"/>
                          <a:cs typeface="+mn-cs"/>
                        </a:rPr>
                        <a:t>×</a:t>
                      </a:r>
                      <a:endParaRPr kumimoji="1" lang="ja-JP" altLang="en-US" sz="800" b="0" i="0" u="none" strike="noStrike" kern="1200" cap="none" spc="0" normalizeH="0" baseline="0" noProof="0" dirty="0">
                        <a:ln>
                          <a:noFill/>
                        </a:ln>
                        <a:solidFill>
                          <a:srgbClr val="58585B"/>
                        </a:solidFill>
                        <a:effectLst/>
                        <a:uLnTx/>
                        <a:uFillTx/>
                        <a:latin typeface="+mn-lt"/>
                        <a:ea typeface="+mn-ea"/>
                        <a:cs typeface="+mn-cs"/>
                      </a:endParaRPr>
                    </a:p>
                  </a:txBody>
                  <a:tcPr/>
                </a:tc>
                <a:extLst>
                  <a:ext uri="{0D108BD9-81ED-4DB2-BD59-A6C34878D82A}">
                    <a16:rowId xmlns:a16="http://schemas.microsoft.com/office/drawing/2014/main" val="4141647138"/>
                  </a:ext>
                </a:extLst>
              </a:tr>
              <a:tr h="243332">
                <a:tc>
                  <a:txBody>
                    <a:bodyPr/>
                    <a:lstStyle/>
                    <a:p>
                      <a:pPr lvl="1"/>
                      <a:r>
                        <a:rPr kumimoji="1" lang="en-US" altLang="ja-JP" sz="800" dirty="0" smtClean="0">
                          <a:solidFill>
                            <a:schemeClr val="bg1"/>
                          </a:solidFill>
                        </a:rPr>
                        <a:t>Named User</a:t>
                      </a:r>
                      <a:endParaRPr kumimoji="1" lang="ja-JP" altLang="en-US" sz="8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58585B"/>
                          </a:solidFill>
                          <a:effectLst/>
                          <a:uLnTx/>
                          <a:uFillTx/>
                          <a:latin typeface="+mn-lt"/>
                          <a:ea typeface="+mn-ea"/>
                          <a:cs typeface="+mn-cs"/>
                        </a:rPr>
                        <a:t>○</a:t>
                      </a:r>
                      <a:endParaRPr kumimoji="1" lang="ja-JP" altLang="en-US" sz="800" b="0" i="0" u="none" strike="noStrike" kern="1200" cap="none" spc="0" normalizeH="0" baseline="0" noProof="0" dirty="0">
                        <a:ln>
                          <a:noFill/>
                        </a:ln>
                        <a:solidFill>
                          <a:srgbClr val="58585B"/>
                        </a:solidFill>
                        <a:effectLst/>
                        <a:uLnTx/>
                        <a:uFillTx/>
                        <a:latin typeface="+mn-lt"/>
                        <a:ea typeface="+mn-ea"/>
                        <a:cs typeface="+mn-cs"/>
                      </a:endParaRPr>
                    </a:p>
                  </a:txBody>
                  <a:tcPr/>
                </a:tc>
                <a:extLst>
                  <a:ext uri="{0D108BD9-81ED-4DB2-BD59-A6C34878D82A}">
                    <a16:rowId xmlns:a16="http://schemas.microsoft.com/office/drawing/2014/main" val="2780466130"/>
                  </a:ext>
                </a:extLst>
              </a:tr>
              <a:tr h="243332">
                <a:tc>
                  <a:txBody>
                    <a:bodyPr/>
                    <a:lstStyle/>
                    <a:p>
                      <a:pPr lvl="1"/>
                      <a:r>
                        <a:rPr kumimoji="1" lang="en-US" altLang="ja-JP" sz="800" dirty="0" smtClean="0">
                          <a:solidFill>
                            <a:schemeClr val="bg1"/>
                          </a:solidFill>
                        </a:rPr>
                        <a:t>Ports</a:t>
                      </a:r>
                      <a:endParaRPr kumimoji="1" lang="ja-JP" altLang="en-US" sz="8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p>
                  </a:txBody>
                  <a:tcPr/>
                </a:tc>
                <a:extLst>
                  <a:ext uri="{0D108BD9-81ED-4DB2-BD59-A6C34878D82A}">
                    <a16:rowId xmlns:a16="http://schemas.microsoft.com/office/drawing/2014/main" val="993319284"/>
                  </a:ext>
                </a:extLst>
              </a:tr>
              <a:tr h="243332">
                <a:tc>
                  <a:txBody>
                    <a:bodyPr/>
                    <a:lstStyle/>
                    <a:p>
                      <a:pPr lvl="0"/>
                      <a:r>
                        <a:rPr kumimoji="1" lang="ja-JP" altLang="en-US" sz="800" dirty="0" smtClean="0">
                          <a:solidFill>
                            <a:schemeClr val="bg1"/>
                          </a:solidFill>
                        </a:rPr>
                        <a:t>　　　  　</a:t>
                      </a:r>
                      <a:r>
                        <a:rPr kumimoji="1" lang="ja-JP" altLang="en-US" sz="800" baseline="0" dirty="0" smtClean="0">
                          <a:solidFill>
                            <a:schemeClr val="bg1"/>
                          </a:solidFill>
                        </a:rPr>
                        <a:t> </a:t>
                      </a:r>
                      <a:r>
                        <a:rPr kumimoji="1" lang="en-US" altLang="ja-JP" sz="800" dirty="0" smtClean="0">
                          <a:solidFill>
                            <a:schemeClr val="bg1"/>
                          </a:solidFill>
                        </a:rPr>
                        <a:t>Shared Meetings</a:t>
                      </a:r>
                      <a:endParaRPr kumimoji="1" lang="ja-JP" altLang="en-US" sz="800" dirty="0">
                        <a:solidFill>
                          <a:schemeClr val="bg1"/>
                        </a:solidFill>
                      </a:endParaRPr>
                    </a:p>
                  </a:txBody>
                  <a:tcP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srgbClr val="58585B"/>
                          </a:solidFill>
                          <a:effectLst/>
                          <a:uLnTx/>
                          <a:uFillTx/>
                          <a:latin typeface="Arial"/>
                          <a:ea typeface="ＭＳ Ｐゴシック" panose="020B0600070205080204" pitchFamily="50" charset="-128"/>
                          <a:cs typeface="+mn-cs"/>
                        </a:rPr>
                        <a:t>×</a:t>
                      </a:r>
                      <a:endParaRPr kumimoji="1" lang="ja-JP" altLang="en-US" sz="800" b="0"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tc>
                <a:extLst>
                  <a:ext uri="{0D108BD9-81ED-4DB2-BD59-A6C34878D82A}">
                    <a16:rowId xmlns:a16="http://schemas.microsoft.com/office/drawing/2014/main" val="3674884636"/>
                  </a:ext>
                </a:extLst>
              </a:tr>
            </a:tbl>
          </a:graphicData>
        </a:graphic>
      </p:graphicFrame>
      <p:cxnSp>
        <p:nvCxnSpPr>
          <p:cNvPr id="36" name="直線矢印コネクタ 35"/>
          <p:cNvCxnSpPr/>
          <p:nvPr/>
        </p:nvCxnSpPr>
        <p:spPr>
          <a:xfrm flipH="1">
            <a:off x="5697416" y="1795830"/>
            <a:ext cx="1853769" cy="6987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7609220" y="1500147"/>
            <a:ext cx="1357208" cy="295684"/>
          </a:xfrm>
          <a:prstGeom prst="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n-ea"/>
            </a:endParaRPr>
          </a:p>
        </p:txBody>
      </p:sp>
    </p:spTree>
    <p:extLst>
      <p:ext uri="{BB962C8B-B14F-4D97-AF65-F5344CB8AC3E}">
        <p14:creationId xmlns:p14="http://schemas.microsoft.com/office/powerpoint/2010/main" val="119628463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25557" y="2268499"/>
            <a:ext cx="8587408" cy="715581"/>
          </a:xfrm>
          <a:prstGeom prst="rect">
            <a:avLst/>
          </a:prstGeom>
          <a:noFill/>
        </p:spPr>
        <p:txBody>
          <a:bodyPr wrap="square" rtlCol="0">
            <a:spAutoFit/>
          </a:bodyPr>
          <a:lstStyle/>
          <a:p>
            <a:r>
              <a:rPr kumimoji="1" lang="en-US" altLang="ja-JP" sz="4050" dirty="0" smtClean="0"/>
              <a:t>Cisco Spark </a:t>
            </a:r>
            <a:r>
              <a:rPr kumimoji="1" lang="en-US" altLang="ja-JP" sz="4050" dirty="0"/>
              <a:t>Flex</a:t>
            </a:r>
            <a:r>
              <a:rPr kumimoji="1" lang="ja-JP" altLang="en-US" sz="4050" dirty="0"/>
              <a:t>について知ろう</a:t>
            </a:r>
          </a:p>
        </p:txBody>
      </p:sp>
    </p:spTree>
    <p:extLst>
      <p:ext uri="{BB962C8B-B14F-4D97-AF65-F5344CB8AC3E}">
        <p14:creationId xmlns:p14="http://schemas.microsoft.com/office/powerpoint/2010/main" val="292234263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3051" y="1702318"/>
            <a:ext cx="2834640" cy="38589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Arial"/>
                <a:ea typeface="ＭＳ Ｐゴシック"/>
              </a:rPr>
              <a:t>クラウドとオンプレミス</a:t>
            </a:r>
          </a:p>
        </p:txBody>
      </p:sp>
      <p:sp>
        <p:nvSpPr>
          <p:cNvPr id="7" name="Rectangle 6"/>
          <p:cNvSpPr/>
          <p:nvPr/>
        </p:nvSpPr>
        <p:spPr>
          <a:xfrm>
            <a:off x="273051" y="2088211"/>
            <a:ext cx="2834640" cy="186235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8" name="Rectangle 7"/>
          <p:cNvSpPr/>
          <p:nvPr/>
        </p:nvSpPr>
        <p:spPr>
          <a:xfrm>
            <a:off x="273051" y="3950567"/>
            <a:ext cx="2834640" cy="922790"/>
          </a:xfrm>
          <a:prstGeom prst="rect">
            <a:avLst/>
          </a:prstGeom>
          <a:solidFill>
            <a:schemeClr val="tx2">
              <a:lumMod val="60000"/>
              <a:lumOff val="4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ja-JP" altLang="en-US" sz="1200" dirty="0">
                <a:solidFill>
                  <a:schemeClr val="bg2">
                    <a:lumMod val="75000"/>
                  </a:schemeClr>
                </a:solidFill>
                <a:latin typeface="Arial"/>
                <a:ea typeface="ＭＳ Ｐゴシック"/>
              </a:rPr>
              <a:t>移行を簡素化：</a:t>
            </a:r>
          </a:p>
          <a:p>
            <a:pPr algn="ctr"/>
            <a:r>
              <a:rPr lang="ja-JP" altLang="en-US" sz="1200" dirty="0">
                <a:solidFill>
                  <a:schemeClr val="bg2">
                    <a:lumMod val="75000"/>
                  </a:schemeClr>
                </a:solidFill>
                <a:latin typeface="Arial"/>
                <a:ea typeface="ＭＳ Ｐゴシック"/>
              </a:rPr>
              <a:t>業界トップクラス </a:t>
            </a:r>
            <a:r>
              <a:rPr lang="ja-JP" altLang="en-US" dirty="0">
                <a:latin typeface="Arial"/>
                <a:ea typeface="ＭＳ Ｐゴシック"/>
              </a:rPr>
              <a:t/>
            </a:r>
            <a:br>
              <a:rPr lang="ja-JP" altLang="en-US" dirty="0">
                <a:latin typeface="Arial"/>
                <a:ea typeface="ＭＳ Ｐゴシック"/>
              </a:rPr>
            </a:br>
            <a:r>
              <a:rPr lang="ja-JP" altLang="en-US" sz="1200" dirty="0">
                <a:solidFill>
                  <a:schemeClr val="bg2">
                    <a:lumMod val="75000"/>
                  </a:schemeClr>
                </a:solidFill>
                <a:latin typeface="Arial"/>
                <a:ea typeface="ＭＳ Ｐゴシック"/>
              </a:rPr>
              <a:t>オンプレミスからクラウドへ</a:t>
            </a:r>
          </a:p>
        </p:txBody>
      </p:sp>
      <p:grpSp>
        <p:nvGrpSpPr>
          <p:cNvPr id="9" name="Group 109"/>
          <p:cNvGrpSpPr/>
          <p:nvPr/>
        </p:nvGrpSpPr>
        <p:grpSpPr>
          <a:xfrm>
            <a:off x="1587501" y="2009879"/>
            <a:ext cx="205740" cy="205740"/>
            <a:chOff x="1587500" y="1557521"/>
            <a:chExt cx="205740" cy="205740"/>
          </a:xfrm>
        </p:grpSpPr>
        <p:sp>
          <p:nvSpPr>
            <p:cNvPr id="10" name="Oval 9"/>
            <p:cNvSpPr/>
            <p:nvPr/>
          </p:nvSpPr>
          <p:spPr>
            <a:xfrm>
              <a:off x="1587500" y="1557521"/>
              <a:ext cx="205740" cy="205740"/>
            </a:xfrm>
            <a:prstGeom prst="ellipse">
              <a:avLst/>
            </a:prstGeom>
            <a:solidFill>
              <a:schemeClr val="bg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11" name="Isosceles Triangle 10"/>
            <p:cNvSpPr/>
            <p:nvPr/>
          </p:nvSpPr>
          <p:spPr>
            <a:xfrm rot="10800000">
              <a:off x="1655128" y="1630009"/>
              <a:ext cx="70485" cy="60763"/>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grpSp>
      <p:grpSp>
        <p:nvGrpSpPr>
          <p:cNvPr id="12" name="Group 25"/>
          <p:cNvGrpSpPr/>
          <p:nvPr/>
        </p:nvGrpSpPr>
        <p:grpSpPr>
          <a:xfrm>
            <a:off x="1430227" y="2587409"/>
            <a:ext cx="520288" cy="1176910"/>
            <a:chOff x="4285392" y="1983940"/>
            <a:chExt cx="425308" cy="962062"/>
          </a:xfrm>
          <a:solidFill>
            <a:schemeClr val="bg1"/>
          </a:solidFill>
        </p:grpSpPr>
        <p:cxnSp>
          <p:nvCxnSpPr>
            <p:cNvPr id="13" name="Straight Connector 12"/>
            <p:cNvCxnSpPr/>
            <p:nvPr/>
          </p:nvCxnSpPr>
          <p:spPr>
            <a:xfrm flipV="1">
              <a:off x="4498047" y="2261631"/>
              <a:ext cx="0" cy="275724"/>
            </a:xfrm>
            <a:prstGeom prst="line">
              <a:avLst/>
            </a:prstGeom>
            <a:grpFill/>
            <a:ln w="31750" cap="rnd" cmpd="sng" algn="ctr">
              <a:solidFill>
                <a:schemeClr val="bg2"/>
              </a:solidFill>
              <a:prstDash val="sysDot"/>
            </a:ln>
            <a:effectLst/>
          </p:spPr>
        </p:cxnSp>
        <p:sp>
          <p:nvSpPr>
            <p:cNvPr id="14" name="Freeform 81"/>
            <p:cNvSpPr>
              <a:spLocks noEditPoints="1"/>
            </p:cNvSpPr>
            <p:nvPr/>
          </p:nvSpPr>
          <p:spPr bwMode="auto">
            <a:xfrm>
              <a:off x="4317079" y="2553966"/>
              <a:ext cx="361935" cy="392036"/>
            </a:xfrm>
            <a:custGeom>
              <a:avLst/>
              <a:gdLst/>
              <a:ahLst/>
              <a:cxnLst>
                <a:cxn ang="0">
                  <a:pos x="74" y="9"/>
                </a:cxn>
                <a:cxn ang="0">
                  <a:pos x="151" y="342"/>
                </a:cxn>
                <a:cxn ang="0">
                  <a:pos x="297" y="411"/>
                </a:cxn>
                <a:cxn ang="0">
                  <a:pos x="143" y="317"/>
                </a:cxn>
                <a:cxn ang="0">
                  <a:pos x="143" y="283"/>
                </a:cxn>
                <a:cxn ang="0">
                  <a:pos x="91" y="223"/>
                </a:cxn>
                <a:cxn ang="0">
                  <a:pos x="91" y="257"/>
                </a:cxn>
                <a:cxn ang="0">
                  <a:pos x="91" y="163"/>
                </a:cxn>
                <a:cxn ang="0">
                  <a:pos x="143" y="137"/>
                </a:cxn>
                <a:cxn ang="0">
                  <a:pos x="143" y="103"/>
                </a:cxn>
                <a:cxn ang="0">
                  <a:pos x="91" y="77"/>
                </a:cxn>
                <a:cxn ang="0">
                  <a:pos x="143" y="77"/>
                </a:cxn>
                <a:cxn ang="0">
                  <a:pos x="160" y="283"/>
                </a:cxn>
                <a:cxn ang="0">
                  <a:pos x="160" y="257"/>
                </a:cxn>
                <a:cxn ang="0">
                  <a:pos x="211" y="257"/>
                </a:cxn>
                <a:cxn ang="0">
                  <a:pos x="160" y="197"/>
                </a:cxn>
                <a:cxn ang="0">
                  <a:pos x="211" y="197"/>
                </a:cxn>
                <a:cxn ang="0">
                  <a:pos x="160" y="103"/>
                </a:cxn>
                <a:cxn ang="0">
                  <a:pos x="211" y="77"/>
                </a:cxn>
                <a:cxn ang="0">
                  <a:pos x="211" y="43"/>
                </a:cxn>
                <a:cxn ang="0">
                  <a:pos x="228" y="317"/>
                </a:cxn>
                <a:cxn ang="0">
                  <a:pos x="279" y="317"/>
                </a:cxn>
                <a:cxn ang="0">
                  <a:pos x="279" y="223"/>
                </a:cxn>
                <a:cxn ang="0">
                  <a:pos x="279" y="197"/>
                </a:cxn>
                <a:cxn ang="0">
                  <a:pos x="279" y="163"/>
                </a:cxn>
                <a:cxn ang="0">
                  <a:pos x="228" y="137"/>
                </a:cxn>
                <a:cxn ang="0">
                  <a:pos x="279" y="137"/>
                </a:cxn>
                <a:cxn ang="0">
                  <a:pos x="228" y="43"/>
                </a:cxn>
                <a:cxn ang="0">
                  <a:pos x="0" y="95"/>
                </a:cxn>
                <a:cxn ang="0">
                  <a:pos x="68" y="77"/>
                </a:cxn>
                <a:cxn ang="0">
                  <a:pos x="54" y="355"/>
                </a:cxn>
                <a:cxn ang="0">
                  <a:pos x="54" y="339"/>
                </a:cxn>
                <a:cxn ang="0">
                  <a:pos x="54" y="99"/>
                </a:cxn>
                <a:cxn ang="0">
                  <a:pos x="20" y="99"/>
                </a:cxn>
                <a:cxn ang="0">
                  <a:pos x="54" y="176"/>
                </a:cxn>
                <a:cxn ang="0">
                  <a:pos x="20" y="219"/>
                </a:cxn>
                <a:cxn ang="0">
                  <a:pos x="20" y="236"/>
                </a:cxn>
                <a:cxn ang="0">
                  <a:pos x="54" y="278"/>
                </a:cxn>
                <a:cxn ang="0">
                  <a:pos x="20" y="278"/>
                </a:cxn>
                <a:cxn ang="0">
                  <a:pos x="303" y="411"/>
                </a:cxn>
                <a:cxn ang="0">
                  <a:pos x="348" y="137"/>
                </a:cxn>
                <a:cxn ang="0">
                  <a:pos x="347" y="176"/>
                </a:cxn>
                <a:cxn ang="0">
                  <a:pos x="313" y="219"/>
                </a:cxn>
                <a:cxn ang="0">
                  <a:pos x="313" y="236"/>
                </a:cxn>
                <a:cxn ang="0">
                  <a:pos x="313" y="355"/>
                </a:cxn>
                <a:cxn ang="0">
                  <a:pos x="347" y="355"/>
                </a:cxn>
                <a:cxn ang="0">
                  <a:pos x="313" y="278"/>
                </a:cxn>
              </a:cxnLst>
              <a:rect l="0" t="0" r="r" b="b"/>
              <a:pathLst>
                <a:path w="365" h="411">
                  <a:moveTo>
                    <a:pt x="288" y="0"/>
                  </a:moveTo>
                  <a:cubicBezTo>
                    <a:pt x="83" y="0"/>
                    <a:pt x="83" y="0"/>
                    <a:pt x="83" y="0"/>
                  </a:cubicBezTo>
                  <a:cubicBezTo>
                    <a:pt x="78" y="0"/>
                    <a:pt x="74" y="4"/>
                    <a:pt x="74" y="9"/>
                  </a:cubicBezTo>
                  <a:cubicBezTo>
                    <a:pt x="74" y="411"/>
                    <a:pt x="74" y="411"/>
                    <a:pt x="74" y="411"/>
                  </a:cubicBezTo>
                  <a:cubicBezTo>
                    <a:pt x="151" y="411"/>
                    <a:pt x="151" y="411"/>
                    <a:pt x="151" y="411"/>
                  </a:cubicBezTo>
                  <a:cubicBezTo>
                    <a:pt x="151" y="342"/>
                    <a:pt x="151" y="342"/>
                    <a:pt x="151" y="342"/>
                  </a:cubicBezTo>
                  <a:cubicBezTo>
                    <a:pt x="220" y="342"/>
                    <a:pt x="220" y="342"/>
                    <a:pt x="220" y="342"/>
                  </a:cubicBezTo>
                  <a:cubicBezTo>
                    <a:pt x="220" y="411"/>
                    <a:pt x="220" y="411"/>
                    <a:pt x="220" y="411"/>
                  </a:cubicBezTo>
                  <a:cubicBezTo>
                    <a:pt x="297" y="411"/>
                    <a:pt x="297" y="411"/>
                    <a:pt x="297" y="411"/>
                  </a:cubicBezTo>
                  <a:cubicBezTo>
                    <a:pt x="297" y="9"/>
                    <a:pt x="297" y="9"/>
                    <a:pt x="297" y="9"/>
                  </a:cubicBezTo>
                  <a:cubicBezTo>
                    <a:pt x="297" y="4"/>
                    <a:pt x="293" y="0"/>
                    <a:pt x="288" y="0"/>
                  </a:cubicBezTo>
                  <a:close/>
                  <a:moveTo>
                    <a:pt x="143" y="317"/>
                  </a:moveTo>
                  <a:cubicBezTo>
                    <a:pt x="91" y="317"/>
                    <a:pt x="91" y="317"/>
                    <a:pt x="91" y="317"/>
                  </a:cubicBezTo>
                  <a:cubicBezTo>
                    <a:pt x="91" y="283"/>
                    <a:pt x="91" y="283"/>
                    <a:pt x="91" y="283"/>
                  </a:cubicBezTo>
                  <a:cubicBezTo>
                    <a:pt x="143" y="283"/>
                    <a:pt x="143" y="283"/>
                    <a:pt x="143" y="283"/>
                  </a:cubicBezTo>
                  <a:lnTo>
                    <a:pt x="143" y="317"/>
                  </a:lnTo>
                  <a:close/>
                  <a:moveTo>
                    <a:pt x="91" y="257"/>
                  </a:moveTo>
                  <a:cubicBezTo>
                    <a:pt x="91" y="223"/>
                    <a:pt x="91" y="223"/>
                    <a:pt x="91" y="223"/>
                  </a:cubicBezTo>
                  <a:cubicBezTo>
                    <a:pt x="143" y="223"/>
                    <a:pt x="143" y="223"/>
                    <a:pt x="143" y="223"/>
                  </a:cubicBezTo>
                  <a:cubicBezTo>
                    <a:pt x="143" y="257"/>
                    <a:pt x="143" y="257"/>
                    <a:pt x="143" y="257"/>
                  </a:cubicBezTo>
                  <a:lnTo>
                    <a:pt x="91" y="257"/>
                  </a:lnTo>
                  <a:close/>
                  <a:moveTo>
                    <a:pt x="143" y="197"/>
                  </a:moveTo>
                  <a:cubicBezTo>
                    <a:pt x="91" y="197"/>
                    <a:pt x="91" y="197"/>
                    <a:pt x="91" y="197"/>
                  </a:cubicBezTo>
                  <a:cubicBezTo>
                    <a:pt x="91" y="163"/>
                    <a:pt x="91" y="163"/>
                    <a:pt x="91" y="163"/>
                  </a:cubicBezTo>
                  <a:cubicBezTo>
                    <a:pt x="143" y="163"/>
                    <a:pt x="143" y="163"/>
                    <a:pt x="143" y="163"/>
                  </a:cubicBezTo>
                  <a:lnTo>
                    <a:pt x="143" y="197"/>
                  </a:lnTo>
                  <a:close/>
                  <a:moveTo>
                    <a:pt x="143" y="137"/>
                  </a:moveTo>
                  <a:cubicBezTo>
                    <a:pt x="91" y="137"/>
                    <a:pt x="91" y="137"/>
                    <a:pt x="91" y="137"/>
                  </a:cubicBezTo>
                  <a:cubicBezTo>
                    <a:pt x="91" y="103"/>
                    <a:pt x="91" y="103"/>
                    <a:pt x="91" y="103"/>
                  </a:cubicBezTo>
                  <a:cubicBezTo>
                    <a:pt x="143" y="103"/>
                    <a:pt x="143" y="103"/>
                    <a:pt x="143" y="103"/>
                  </a:cubicBezTo>
                  <a:lnTo>
                    <a:pt x="143" y="137"/>
                  </a:lnTo>
                  <a:close/>
                  <a:moveTo>
                    <a:pt x="143" y="77"/>
                  </a:moveTo>
                  <a:cubicBezTo>
                    <a:pt x="91" y="77"/>
                    <a:pt x="91" y="77"/>
                    <a:pt x="91" y="77"/>
                  </a:cubicBezTo>
                  <a:cubicBezTo>
                    <a:pt x="91" y="43"/>
                    <a:pt x="91" y="43"/>
                    <a:pt x="91" y="43"/>
                  </a:cubicBezTo>
                  <a:cubicBezTo>
                    <a:pt x="143" y="43"/>
                    <a:pt x="143" y="43"/>
                    <a:pt x="143" y="43"/>
                  </a:cubicBezTo>
                  <a:lnTo>
                    <a:pt x="143" y="77"/>
                  </a:lnTo>
                  <a:close/>
                  <a:moveTo>
                    <a:pt x="211" y="317"/>
                  </a:moveTo>
                  <a:cubicBezTo>
                    <a:pt x="160" y="317"/>
                    <a:pt x="160" y="317"/>
                    <a:pt x="160" y="317"/>
                  </a:cubicBezTo>
                  <a:cubicBezTo>
                    <a:pt x="160" y="283"/>
                    <a:pt x="160" y="283"/>
                    <a:pt x="160" y="283"/>
                  </a:cubicBezTo>
                  <a:cubicBezTo>
                    <a:pt x="211" y="283"/>
                    <a:pt x="211" y="283"/>
                    <a:pt x="211" y="283"/>
                  </a:cubicBezTo>
                  <a:lnTo>
                    <a:pt x="211" y="317"/>
                  </a:lnTo>
                  <a:close/>
                  <a:moveTo>
                    <a:pt x="160" y="257"/>
                  </a:moveTo>
                  <a:cubicBezTo>
                    <a:pt x="160" y="223"/>
                    <a:pt x="160" y="223"/>
                    <a:pt x="160" y="223"/>
                  </a:cubicBezTo>
                  <a:cubicBezTo>
                    <a:pt x="211" y="223"/>
                    <a:pt x="211" y="223"/>
                    <a:pt x="211" y="223"/>
                  </a:cubicBezTo>
                  <a:cubicBezTo>
                    <a:pt x="211" y="257"/>
                    <a:pt x="211" y="257"/>
                    <a:pt x="211" y="257"/>
                  </a:cubicBezTo>
                  <a:lnTo>
                    <a:pt x="160" y="257"/>
                  </a:lnTo>
                  <a:close/>
                  <a:moveTo>
                    <a:pt x="211" y="197"/>
                  </a:moveTo>
                  <a:cubicBezTo>
                    <a:pt x="160" y="197"/>
                    <a:pt x="160" y="197"/>
                    <a:pt x="160" y="197"/>
                  </a:cubicBezTo>
                  <a:cubicBezTo>
                    <a:pt x="160" y="163"/>
                    <a:pt x="160" y="163"/>
                    <a:pt x="160" y="163"/>
                  </a:cubicBezTo>
                  <a:cubicBezTo>
                    <a:pt x="211" y="163"/>
                    <a:pt x="211" y="163"/>
                    <a:pt x="211" y="163"/>
                  </a:cubicBezTo>
                  <a:lnTo>
                    <a:pt x="211" y="197"/>
                  </a:lnTo>
                  <a:close/>
                  <a:moveTo>
                    <a:pt x="211" y="137"/>
                  </a:moveTo>
                  <a:cubicBezTo>
                    <a:pt x="160" y="137"/>
                    <a:pt x="160" y="137"/>
                    <a:pt x="160" y="137"/>
                  </a:cubicBezTo>
                  <a:cubicBezTo>
                    <a:pt x="160" y="103"/>
                    <a:pt x="160" y="103"/>
                    <a:pt x="160" y="103"/>
                  </a:cubicBezTo>
                  <a:cubicBezTo>
                    <a:pt x="211" y="103"/>
                    <a:pt x="211" y="103"/>
                    <a:pt x="211" y="103"/>
                  </a:cubicBezTo>
                  <a:lnTo>
                    <a:pt x="211" y="137"/>
                  </a:lnTo>
                  <a:close/>
                  <a:moveTo>
                    <a:pt x="211" y="77"/>
                  </a:moveTo>
                  <a:cubicBezTo>
                    <a:pt x="160" y="77"/>
                    <a:pt x="160" y="77"/>
                    <a:pt x="160" y="77"/>
                  </a:cubicBezTo>
                  <a:cubicBezTo>
                    <a:pt x="160" y="43"/>
                    <a:pt x="160" y="43"/>
                    <a:pt x="160" y="43"/>
                  </a:cubicBezTo>
                  <a:cubicBezTo>
                    <a:pt x="211" y="43"/>
                    <a:pt x="211" y="43"/>
                    <a:pt x="211" y="43"/>
                  </a:cubicBezTo>
                  <a:lnTo>
                    <a:pt x="211" y="77"/>
                  </a:lnTo>
                  <a:close/>
                  <a:moveTo>
                    <a:pt x="279" y="317"/>
                  </a:moveTo>
                  <a:cubicBezTo>
                    <a:pt x="228" y="317"/>
                    <a:pt x="228" y="317"/>
                    <a:pt x="228" y="317"/>
                  </a:cubicBezTo>
                  <a:cubicBezTo>
                    <a:pt x="228" y="283"/>
                    <a:pt x="228" y="283"/>
                    <a:pt x="228" y="283"/>
                  </a:cubicBezTo>
                  <a:cubicBezTo>
                    <a:pt x="279" y="283"/>
                    <a:pt x="279" y="283"/>
                    <a:pt x="279" y="283"/>
                  </a:cubicBezTo>
                  <a:lnTo>
                    <a:pt x="279" y="317"/>
                  </a:lnTo>
                  <a:close/>
                  <a:moveTo>
                    <a:pt x="228" y="257"/>
                  </a:moveTo>
                  <a:cubicBezTo>
                    <a:pt x="228" y="223"/>
                    <a:pt x="228" y="223"/>
                    <a:pt x="228" y="223"/>
                  </a:cubicBezTo>
                  <a:cubicBezTo>
                    <a:pt x="279" y="223"/>
                    <a:pt x="279" y="223"/>
                    <a:pt x="279" y="223"/>
                  </a:cubicBezTo>
                  <a:cubicBezTo>
                    <a:pt x="279" y="257"/>
                    <a:pt x="279" y="257"/>
                    <a:pt x="279" y="257"/>
                  </a:cubicBezTo>
                  <a:lnTo>
                    <a:pt x="228" y="257"/>
                  </a:lnTo>
                  <a:close/>
                  <a:moveTo>
                    <a:pt x="279" y="197"/>
                  </a:moveTo>
                  <a:cubicBezTo>
                    <a:pt x="228" y="197"/>
                    <a:pt x="228" y="197"/>
                    <a:pt x="228" y="197"/>
                  </a:cubicBezTo>
                  <a:cubicBezTo>
                    <a:pt x="228" y="163"/>
                    <a:pt x="228" y="163"/>
                    <a:pt x="228" y="163"/>
                  </a:cubicBezTo>
                  <a:cubicBezTo>
                    <a:pt x="279" y="163"/>
                    <a:pt x="279" y="163"/>
                    <a:pt x="279" y="163"/>
                  </a:cubicBezTo>
                  <a:lnTo>
                    <a:pt x="279" y="197"/>
                  </a:lnTo>
                  <a:close/>
                  <a:moveTo>
                    <a:pt x="279" y="137"/>
                  </a:moveTo>
                  <a:cubicBezTo>
                    <a:pt x="228" y="137"/>
                    <a:pt x="228" y="137"/>
                    <a:pt x="228" y="137"/>
                  </a:cubicBezTo>
                  <a:cubicBezTo>
                    <a:pt x="228" y="103"/>
                    <a:pt x="228" y="103"/>
                    <a:pt x="228" y="103"/>
                  </a:cubicBezTo>
                  <a:cubicBezTo>
                    <a:pt x="279" y="103"/>
                    <a:pt x="279" y="103"/>
                    <a:pt x="279" y="103"/>
                  </a:cubicBezTo>
                  <a:lnTo>
                    <a:pt x="279" y="137"/>
                  </a:lnTo>
                  <a:close/>
                  <a:moveTo>
                    <a:pt x="279" y="77"/>
                  </a:moveTo>
                  <a:cubicBezTo>
                    <a:pt x="228" y="77"/>
                    <a:pt x="228" y="77"/>
                    <a:pt x="228" y="77"/>
                  </a:cubicBezTo>
                  <a:cubicBezTo>
                    <a:pt x="228" y="43"/>
                    <a:pt x="228" y="43"/>
                    <a:pt x="228" y="43"/>
                  </a:cubicBezTo>
                  <a:cubicBezTo>
                    <a:pt x="279" y="43"/>
                    <a:pt x="279" y="43"/>
                    <a:pt x="279" y="43"/>
                  </a:cubicBezTo>
                  <a:lnTo>
                    <a:pt x="279" y="77"/>
                  </a:lnTo>
                  <a:close/>
                  <a:moveTo>
                    <a:pt x="0" y="95"/>
                  </a:moveTo>
                  <a:cubicBezTo>
                    <a:pt x="0" y="411"/>
                    <a:pt x="0" y="411"/>
                    <a:pt x="0" y="411"/>
                  </a:cubicBezTo>
                  <a:cubicBezTo>
                    <a:pt x="68" y="411"/>
                    <a:pt x="68" y="411"/>
                    <a:pt x="68" y="411"/>
                  </a:cubicBezTo>
                  <a:cubicBezTo>
                    <a:pt x="68" y="77"/>
                    <a:pt x="68" y="77"/>
                    <a:pt x="68" y="77"/>
                  </a:cubicBezTo>
                  <a:cubicBezTo>
                    <a:pt x="17" y="77"/>
                    <a:pt x="17" y="77"/>
                    <a:pt x="17" y="77"/>
                  </a:cubicBezTo>
                  <a:cubicBezTo>
                    <a:pt x="8" y="77"/>
                    <a:pt x="0" y="85"/>
                    <a:pt x="0" y="95"/>
                  </a:cubicBezTo>
                  <a:close/>
                  <a:moveTo>
                    <a:pt x="54" y="355"/>
                  </a:moveTo>
                  <a:cubicBezTo>
                    <a:pt x="20" y="355"/>
                    <a:pt x="20" y="355"/>
                    <a:pt x="20" y="355"/>
                  </a:cubicBezTo>
                  <a:cubicBezTo>
                    <a:pt x="20" y="339"/>
                    <a:pt x="20" y="339"/>
                    <a:pt x="20" y="339"/>
                  </a:cubicBezTo>
                  <a:cubicBezTo>
                    <a:pt x="54" y="339"/>
                    <a:pt x="54" y="339"/>
                    <a:pt x="54" y="339"/>
                  </a:cubicBezTo>
                  <a:lnTo>
                    <a:pt x="54" y="355"/>
                  </a:lnTo>
                  <a:close/>
                  <a:moveTo>
                    <a:pt x="20" y="99"/>
                  </a:moveTo>
                  <a:cubicBezTo>
                    <a:pt x="54" y="99"/>
                    <a:pt x="54" y="99"/>
                    <a:pt x="54" y="99"/>
                  </a:cubicBezTo>
                  <a:cubicBezTo>
                    <a:pt x="54" y="116"/>
                    <a:pt x="54" y="116"/>
                    <a:pt x="54" y="116"/>
                  </a:cubicBezTo>
                  <a:cubicBezTo>
                    <a:pt x="20" y="116"/>
                    <a:pt x="20" y="116"/>
                    <a:pt x="20" y="116"/>
                  </a:cubicBezTo>
                  <a:lnTo>
                    <a:pt x="20" y="99"/>
                  </a:lnTo>
                  <a:close/>
                  <a:moveTo>
                    <a:pt x="20" y="159"/>
                  </a:moveTo>
                  <a:cubicBezTo>
                    <a:pt x="54" y="159"/>
                    <a:pt x="54" y="159"/>
                    <a:pt x="54" y="159"/>
                  </a:cubicBezTo>
                  <a:cubicBezTo>
                    <a:pt x="54" y="176"/>
                    <a:pt x="54" y="176"/>
                    <a:pt x="54" y="176"/>
                  </a:cubicBezTo>
                  <a:cubicBezTo>
                    <a:pt x="20" y="176"/>
                    <a:pt x="20" y="176"/>
                    <a:pt x="20" y="176"/>
                  </a:cubicBezTo>
                  <a:lnTo>
                    <a:pt x="20" y="159"/>
                  </a:lnTo>
                  <a:close/>
                  <a:moveTo>
                    <a:pt x="20" y="219"/>
                  </a:moveTo>
                  <a:cubicBezTo>
                    <a:pt x="54" y="219"/>
                    <a:pt x="54" y="219"/>
                    <a:pt x="54" y="219"/>
                  </a:cubicBezTo>
                  <a:cubicBezTo>
                    <a:pt x="54" y="236"/>
                    <a:pt x="54" y="236"/>
                    <a:pt x="54" y="236"/>
                  </a:cubicBezTo>
                  <a:cubicBezTo>
                    <a:pt x="20" y="236"/>
                    <a:pt x="20" y="236"/>
                    <a:pt x="20" y="236"/>
                  </a:cubicBezTo>
                  <a:lnTo>
                    <a:pt x="20" y="219"/>
                  </a:lnTo>
                  <a:close/>
                  <a:moveTo>
                    <a:pt x="20" y="278"/>
                  </a:moveTo>
                  <a:cubicBezTo>
                    <a:pt x="54" y="278"/>
                    <a:pt x="54" y="278"/>
                    <a:pt x="54" y="278"/>
                  </a:cubicBezTo>
                  <a:cubicBezTo>
                    <a:pt x="54" y="296"/>
                    <a:pt x="54" y="296"/>
                    <a:pt x="54" y="296"/>
                  </a:cubicBezTo>
                  <a:cubicBezTo>
                    <a:pt x="20" y="296"/>
                    <a:pt x="20" y="296"/>
                    <a:pt x="20" y="296"/>
                  </a:cubicBezTo>
                  <a:lnTo>
                    <a:pt x="20" y="278"/>
                  </a:lnTo>
                  <a:close/>
                  <a:moveTo>
                    <a:pt x="348" y="137"/>
                  </a:moveTo>
                  <a:cubicBezTo>
                    <a:pt x="303" y="137"/>
                    <a:pt x="303" y="137"/>
                    <a:pt x="303" y="137"/>
                  </a:cubicBezTo>
                  <a:cubicBezTo>
                    <a:pt x="303" y="411"/>
                    <a:pt x="303" y="411"/>
                    <a:pt x="303" y="411"/>
                  </a:cubicBezTo>
                  <a:cubicBezTo>
                    <a:pt x="365" y="411"/>
                    <a:pt x="365" y="411"/>
                    <a:pt x="365" y="411"/>
                  </a:cubicBezTo>
                  <a:cubicBezTo>
                    <a:pt x="365" y="154"/>
                    <a:pt x="365" y="154"/>
                    <a:pt x="365" y="154"/>
                  </a:cubicBezTo>
                  <a:cubicBezTo>
                    <a:pt x="365" y="145"/>
                    <a:pt x="357" y="137"/>
                    <a:pt x="348" y="137"/>
                  </a:cubicBezTo>
                  <a:close/>
                  <a:moveTo>
                    <a:pt x="313" y="159"/>
                  </a:moveTo>
                  <a:cubicBezTo>
                    <a:pt x="347" y="159"/>
                    <a:pt x="347" y="159"/>
                    <a:pt x="347" y="159"/>
                  </a:cubicBezTo>
                  <a:cubicBezTo>
                    <a:pt x="347" y="176"/>
                    <a:pt x="347" y="176"/>
                    <a:pt x="347" y="176"/>
                  </a:cubicBezTo>
                  <a:cubicBezTo>
                    <a:pt x="313" y="176"/>
                    <a:pt x="313" y="176"/>
                    <a:pt x="313" y="176"/>
                  </a:cubicBezTo>
                  <a:lnTo>
                    <a:pt x="313" y="159"/>
                  </a:lnTo>
                  <a:close/>
                  <a:moveTo>
                    <a:pt x="313" y="219"/>
                  </a:moveTo>
                  <a:cubicBezTo>
                    <a:pt x="347" y="219"/>
                    <a:pt x="347" y="219"/>
                    <a:pt x="347" y="219"/>
                  </a:cubicBezTo>
                  <a:cubicBezTo>
                    <a:pt x="347" y="236"/>
                    <a:pt x="347" y="236"/>
                    <a:pt x="347" y="236"/>
                  </a:cubicBezTo>
                  <a:cubicBezTo>
                    <a:pt x="313" y="236"/>
                    <a:pt x="313" y="236"/>
                    <a:pt x="313" y="236"/>
                  </a:cubicBezTo>
                  <a:lnTo>
                    <a:pt x="313" y="219"/>
                  </a:lnTo>
                  <a:close/>
                  <a:moveTo>
                    <a:pt x="347" y="355"/>
                  </a:moveTo>
                  <a:cubicBezTo>
                    <a:pt x="313" y="355"/>
                    <a:pt x="313" y="355"/>
                    <a:pt x="313" y="355"/>
                  </a:cubicBezTo>
                  <a:cubicBezTo>
                    <a:pt x="313" y="339"/>
                    <a:pt x="313" y="339"/>
                    <a:pt x="313" y="339"/>
                  </a:cubicBezTo>
                  <a:cubicBezTo>
                    <a:pt x="347" y="339"/>
                    <a:pt x="347" y="339"/>
                    <a:pt x="347" y="339"/>
                  </a:cubicBezTo>
                  <a:lnTo>
                    <a:pt x="347" y="355"/>
                  </a:lnTo>
                  <a:close/>
                  <a:moveTo>
                    <a:pt x="347" y="296"/>
                  </a:moveTo>
                  <a:cubicBezTo>
                    <a:pt x="313" y="296"/>
                    <a:pt x="313" y="296"/>
                    <a:pt x="313" y="296"/>
                  </a:cubicBezTo>
                  <a:cubicBezTo>
                    <a:pt x="313" y="278"/>
                    <a:pt x="313" y="278"/>
                    <a:pt x="313" y="278"/>
                  </a:cubicBezTo>
                  <a:cubicBezTo>
                    <a:pt x="347" y="278"/>
                    <a:pt x="347" y="278"/>
                    <a:pt x="347" y="278"/>
                  </a:cubicBezTo>
                  <a:lnTo>
                    <a:pt x="347" y="296"/>
                  </a:lnTo>
                  <a:close/>
                </a:path>
              </a:pathLst>
            </a:custGeom>
            <a:noFill/>
            <a:ln w="317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15" name="Freeform 44"/>
            <p:cNvSpPr>
              <a:spLocks/>
            </p:cNvSpPr>
            <p:nvPr/>
          </p:nvSpPr>
          <p:spPr bwMode="auto">
            <a:xfrm flipH="1">
              <a:off x="4285392" y="1983940"/>
              <a:ext cx="425308" cy="263157"/>
            </a:xfrm>
            <a:custGeom>
              <a:avLst/>
              <a:gdLst>
                <a:gd name="T0" fmla="*/ 2147483646 w 656"/>
                <a:gd name="T1" fmla="*/ 2147483646 h 352"/>
                <a:gd name="T2" fmla="*/ 0 w 656"/>
                <a:gd name="T3" fmla="*/ 2147483646 h 352"/>
                <a:gd name="T4" fmla="*/ 2147483646 w 656"/>
                <a:gd name="T5" fmla="*/ 2147483646 h 352"/>
                <a:gd name="T6" fmla="*/ 2147483646 w 656"/>
                <a:gd name="T7" fmla="*/ 2147483646 h 352"/>
                <a:gd name="T8" fmla="*/ 2147483646 w 656"/>
                <a:gd name="T9" fmla="*/ 2147483646 h 352"/>
                <a:gd name="T10" fmla="*/ 2147483646 w 656"/>
                <a:gd name="T11" fmla="*/ 2147483646 h 352"/>
                <a:gd name="T12" fmla="*/ 2147483646 w 656"/>
                <a:gd name="T13" fmla="*/ 2147483646 h 352"/>
                <a:gd name="T14" fmla="*/ 2147483646 w 656"/>
                <a:gd name="T15" fmla="*/ 2147483646 h 352"/>
                <a:gd name="T16" fmla="*/ 2147483646 w 656"/>
                <a:gd name="T17" fmla="*/ 2147483646 h 352"/>
                <a:gd name="T18" fmla="*/ 2147483646 w 656"/>
                <a:gd name="T19" fmla="*/ 2147483646 h 352"/>
                <a:gd name="T20" fmla="*/ 2147483646 w 656"/>
                <a:gd name="T21" fmla="*/ 2147483646 h 352"/>
                <a:gd name="T22" fmla="*/ 2147483646 w 656"/>
                <a:gd name="T23" fmla="*/ 2147483646 h 352"/>
                <a:gd name="T24" fmla="*/ 2147483646 w 656"/>
                <a:gd name="T25" fmla="*/ 2147483646 h 352"/>
                <a:gd name="T26" fmla="*/ 2147483646 w 656"/>
                <a:gd name="T27" fmla="*/ 0 h 352"/>
                <a:gd name="T28" fmla="*/ 2147483646 w 656"/>
                <a:gd name="T29" fmla="*/ 2147483646 h 352"/>
                <a:gd name="T30" fmla="*/ 2147483646 w 656"/>
                <a:gd name="T31" fmla="*/ 2147483646 h 352"/>
                <a:gd name="T32" fmla="*/ 2147483646 w 656"/>
                <a:gd name="T33" fmla="*/ 2147483646 h 352"/>
                <a:gd name="T34" fmla="*/ 2147483646 w 656"/>
                <a:gd name="T35" fmla="*/ 2147483646 h 352"/>
                <a:gd name="T36" fmla="*/ 2147483646 w 656"/>
                <a:gd name="T37" fmla="*/ 2147483646 h 352"/>
                <a:gd name="T38" fmla="*/ 2147483646 w 656"/>
                <a:gd name="T39" fmla="*/ 2147483646 h 352"/>
                <a:gd name="T40" fmla="*/ 2147483646 w 656"/>
                <a:gd name="T41" fmla="*/ 2147483646 h 352"/>
                <a:gd name="T42" fmla="*/ 2147483646 w 656"/>
                <a:gd name="T43" fmla="*/ 2147483646 h 3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56"/>
                <a:gd name="T67" fmla="*/ 0 h 352"/>
                <a:gd name="T68" fmla="*/ 656 w 656"/>
                <a:gd name="T69" fmla="*/ 352 h 3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56" h="352">
                  <a:moveTo>
                    <a:pt x="82" y="189"/>
                  </a:moveTo>
                  <a:cubicBezTo>
                    <a:pt x="37" y="189"/>
                    <a:pt x="0" y="225"/>
                    <a:pt x="0" y="271"/>
                  </a:cubicBezTo>
                  <a:cubicBezTo>
                    <a:pt x="0" y="316"/>
                    <a:pt x="37" y="352"/>
                    <a:pt x="82" y="352"/>
                  </a:cubicBezTo>
                  <a:cubicBezTo>
                    <a:pt x="551" y="352"/>
                    <a:pt x="551" y="352"/>
                    <a:pt x="551" y="352"/>
                  </a:cubicBezTo>
                  <a:cubicBezTo>
                    <a:pt x="609" y="352"/>
                    <a:pt x="656" y="305"/>
                    <a:pt x="656" y="247"/>
                  </a:cubicBezTo>
                  <a:cubicBezTo>
                    <a:pt x="656" y="207"/>
                    <a:pt x="634" y="171"/>
                    <a:pt x="598" y="153"/>
                  </a:cubicBezTo>
                  <a:cubicBezTo>
                    <a:pt x="588" y="148"/>
                    <a:pt x="588" y="148"/>
                    <a:pt x="588" y="148"/>
                  </a:cubicBezTo>
                  <a:cubicBezTo>
                    <a:pt x="589" y="137"/>
                    <a:pt x="589" y="137"/>
                    <a:pt x="589" y="137"/>
                  </a:cubicBezTo>
                  <a:cubicBezTo>
                    <a:pt x="589" y="137"/>
                    <a:pt x="589" y="136"/>
                    <a:pt x="589" y="135"/>
                  </a:cubicBezTo>
                  <a:cubicBezTo>
                    <a:pt x="589" y="102"/>
                    <a:pt x="563" y="76"/>
                    <a:pt x="531" y="76"/>
                  </a:cubicBezTo>
                  <a:cubicBezTo>
                    <a:pt x="521" y="76"/>
                    <a:pt x="511" y="79"/>
                    <a:pt x="503" y="83"/>
                  </a:cubicBezTo>
                  <a:cubicBezTo>
                    <a:pt x="486" y="92"/>
                    <a:pt x="486" y="92"/>
                    <a:pt x="486" y="92"/>
                  </a:cubicBezTo>
                  <a:cubicBezTo>
                    <a:pt x="479" y="75"/>
                    <a:pt x="479" y="75"/>
                    <a:pt x="479" y="75"/>
                  </a:cubicBezTo>
                  <a:cubicBezTo>
                    <a:pt x="459" y="30"/>
                    <a:pt x="414" y="0"/>
                    <a:pt x="365" y="0"/>
                  </a:cubicBezTo>
                  <a:cubicBezTo>
                    <a:pt x="313" y="0"/>
                    <a:pt x="267" y="31"/>
                    <a:pt x="248" y="79"/>
                  </a:cubicBezTo>
                  <a:cubicBezTo>
                    <a:pt x="242" y="94"/>
                    <a:pt x="242" y="94"/>
                    <a:pt x="242" y="94"/>
                  </a:cubicBezTo>
                  <a:cubicBezTo>
                    <a:pt x="227" y="89"/>
                    <a:pt x="227" y="89"/>
                    <a:pt x="227" y="89"/>
                  </a:cubicBezTo>
                  <a:cubicBezTo>
                    <a:pt x="218" y="86"/>
                    <a:pt x="207" y="84"/>
                    <a:pt x="197" y="84"/>
                  </a:cubicBezTo>
                  <a:cubicBezTo>
                    <a:pt x="147" y="84"/>
                    <a:pt x="106" y="123"/>
                    <a:pt x="102" y="173"/>
                  </a:cubicBezTo>
                  <a:cubicBezTo>
                    <a:pt x="101" y="189"/>
                    <a:pt x="101" y="189"/>
                    <a:pt x="101" y="189"/>
                  </a:cubicBezTo>
                  <a:cubicBezTo>
                    <a:pt x="84" y="189"/>
                    <a:pt x="84" y="189"/>
                    <a:pt x="84" y="189"/>
                  </a:cubicBezTo>
                  <a:cubicBezTo>
                    <a:pt x="83" y="189"/>
                    <a:pt x="83" y="189"/>
                    <a:pt x="82" y="189"/>
                  </a:cubicBezTo>
                  <a:close/>
                </a:path>
              </a:pathLst>
            </a:custGeom>
            <a:noFill/>
            <a:ln w="3175" cmpd="sng">
              <a:solidFill>
                <a:schemeClr val="bg2"/>
              </a:solidFill>
            </a:ln>
            <a:extLst/>
          </p:spPr>
          <p:txBody>
            <a:bodyPr wrap="none" lIns="228541" bIns="91416" anchor="b"/>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685611">
                <a:lnSpc>
                  <a:spcPct val="90000"/>
                </a:lnSpc>
                <a:defRPr/>
              </a:pPr>
              <a:endParaRPr lang="en-US" altLang="en-US" sz="1425" kern="0" dirty="0">
                <a:solidFill>
                  <a:srgbClr val="FFFFFF"/>
                </a:solidFill>
                <a:latin typeface="Arial"/>
                <a:ea typeface="ＭＳ Ｐゴシック"/>
              </a:endParaRPr>
            </a:p>
          </p:txBody>
        </p:sp>
      </p:grpSp>
      <p:sp>
        <p:nvSpPr>
          <p:cNvPr id="16" name="Rectangle 15"/>
          <p:cNvSpPr/>
          <p:nvPr/>
        </p:nvSpPr>
        <p:spPr>
          <a:xfrm>
            <a:off x="273051" y="1702318"/>
            <a:ext cx="77470" cy="385893"/>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17" name="Rectangle 16"/>
          <p:cNvSpPr/>
          <p:nvPr/>
        </p:nvSpPr>
        <p:spPr>
          <a:xfrm>
            <a:off x="3146426" y="1702318"/>
            <a:ext cx="2834640" cy="38589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Arial"/>
                <a:ea typeface="ＭＳ Ｐゴシック"/>
              </a:rPr>
              <a:t>サブスクリプション</a:t>
            </a:r>
          </a:p>
        </p:txBody>
      </p:sp>
      <p:sp>
        <p:nvSpPr>
          <p:cNvPr id="18" name="Rectangle 17"/>
          <p:cNvSpPr/>
          <p:nvPr/>
        </p:nvSpPr>
        <p:spPr>
          <a:xfrm>
            <a:off x="3146426" y="2088211"/>
            <a:ext cx="2834640" cy="186235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19" name="Rectangle 18"/>
          <p:cNvSpPr/>
          <p:nvPr/>
        </p:nvSpPr>
        <p:spPr>
          <a:xfrm>
            <a:off x="3146426" y="3950567"/>
            <a:ext cx="2834640" cy="922790"/>
          </a:xfrm>
          <a:prstGeom prst="rect">
            <a:avLst/>
          </a:prstGeom>
          <a:solidFill>
            <a:schemeClr val="tx2">
              <a:lumMod val="60000"/>
              <a:lumOff val="4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ja-JP" altLang="en-US" sz="1200" dirty="0">
                <a:solidFill>
                  <a:schemeClr val="tx2">
                    <a:lumMod val="75000"/>
                  </a:schemeClr>
                </a:solidFill>
                <a:latin typeface="Arial"/>
                <a:ea typeface="ＭＳ Ｐゴシック"/>
              </a:rPr>
              <a:t>簡単な </a:t>
            </a:r>
            <a:r>
              <a:rPr lang="en-US" altLang="ja-JP" sz="1200" dirty="0">
                <a:solidFill>
                  <a:schemeClr val="tx2">
                    <a:lumMod val="75000"/>
                  </a:schemeClr>
                </a:solidFill>
                <a:latin typeface="Arial"/>
                <a:ea typeface="ＭＳ Ｐゴシック"/>
              </a:rPr>
              <a:t>OpEx </a:t>
            </a:r>
            <a:r>
              <a:rPr lang="ja-JP" altLang="en-US" sz="1200" dirty="0">
                <a:solidFill>
                  <a:schemeClr val="tx2">
                    <a:lumMod val="75000"/>
                  </a:schemeClr>
                </a:solidFill>
                <a:latin typeface="Arial"/>
                <a:ea typeface="ＭＳ Ｐゴシック"/>
              </a:rPr>
              <a:t>購入</a:t>
            </a:r>
          </a:p>
        </p:txBody>
      </p:sp>
      <p:grpSp>
        <p:nvGrpSpPr>
          <p:cNvPr id="20" name="Group 68"/>
          <p:cNvGrpSpPr/>
          <p:nvPr/>
        </p:nvGrpSpPr>
        <p:grpSpPr>
          <a:xfrm>
            <a:off x="4460876" y="2009879"/>
            <a:ext cx="205740" cy="205740"/>
            <a:chOff x="1562100" y="1543050"/>
            <a:chExt cx="205740" cy="205740"/>
          </a:xfrm>
        </p:grpSpPr>
        <p:sp>
          <p:nvSpPr>
            <p:cNvPr id="21" name="Oval 20"/>
            <p:cNvSpPr/>
            <p:nvPr/>
          </p:nvSpPr>
          <p:spPr>
            <a:xfrm>
              <a:off x="1562100" y="1543050"/>
              <a:ext cx="205740" cy="205740"/>
            </a:xfrm>
            <a:prstGeom prst="ellipse">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22" name="Isosceles Triangle 21"/>
            <p:cNvSpPr/>
            <p:nvPr/>
          </p:nvSpPr>
          <p:spPr>
            <a:xfrm rot="10800000">
              <a:off x="1629728" y="1625063"/>
              <a:ext cx="70485" cy="60763"/>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grpSp>
      <p:sp>
        <p:nvSpPr>
          <p:cNvPr id="23" name="Rectangle 22"/>
          <p:cNvSpPr/>
          <p:nvPr/>
        </p:nvSpPr>
        <p:spPr>
          <a:xfrm>
            <a:off x="3146427" y="1702318"/>
            <a:ext cx="77470" cy="385893"/>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24" name="Rectangle 23"/>
          <p:cNvSpPr/>
          <p:nvPr/>
        </p:nvSpPr>
        <p:spPr>
          <a:xfrm>
            <a:off x="6019801" y="1702318"/>
            <a:ext cx="2834640" cy="38589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Arial"/>
                <a:ea typeface="ＭＳ Ｐゴシック"/>
              </a:rPr>
              <a:t>柔軟なオプション</a:t>
            </a:r>
          </a:p>
        </p:txBody>
      </p:sp>
      <p:sp>
        <p:nvSpPr>
          <p:cNvPr id="25" name="Rectangle 24"/>
          <p:cNvSpPr/>
          <p:nvPr/>
        </p:nvSpPr>
        <p:spPr>
          <a:xfrm>
            <a:off x="6032619" y="2082367"/>
            <a:ext cx="2834640" cy="186235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26" name="Rectangle 25"/>
          <p:cNvSpPr/>
          <p:nvPr/>
        </p:nvSpPr>
        <p:spPr>
          <a:xfrm>
            <a:off x="6019801" y="3950567"/>
            <a:ext cx="2834640" cy="922790"/>
          </a:xfrm>
          <a:prstGeom prst="rect">
            <a:avLst/>
          </a:prstGeom>
          <a:solidFill>
            <a:schemeClr val="tx2">
              <a:lumMod val="60000"/>
              <a:lumOff val="4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altLang="ja-JP" sz="1200" dirty="0">
                <a:solidFill>
                  <a:schemeClr val="accent1">
                    <a:lumMod val="75000"/>
                  </a:schemeClr>
                </a:solidFill>
                <a:latin typeface="Arial"/>
                <a:ea typeface="ＭＳ Ｐゴシック"/>
              </a:rPr>
              <a:t>Employee Count</a:t>
            </a:r>
          </a:p>
          <a:p>
            <a:pPr algn="ctr"/>
            <a:r>
              <a:rPr lang="ja-JP" altLang="en-US" sz="1200" dirty="0">
                <a:solidFill>
                  <a:schemeClr val="accent1">
                    <a:lumMod val="75000"/>
                  </a:schemeClr>
                </a:solidFill>
                <a:latin typeface="Arial"/>
                <a:ea typeface="ＭＳ Ｐゴシック"/>
              </a:rPr>
              <a:t>または</a:t>
            </a:r>
          </a:p>
          <a:p>
            <a:pPr algn="ctr"/>
            <a:r>
              <a:rPr lang="en-US" altLang="ja-JP" sz="1200" dirty="0">
                <a:solidFill>
                  <a:schemeClr val="accent1">
                    <a:lumMod val="75000"/>
                  </a:schemeClr>
                </a:solidFill>
                <a:latin typeface="Arial"/>
                <a:ea typeface="ＭＳ Ｐゴシック"/>
              </a:rPr>
              <a:t>Shared Meetings*</a:t>
            </a:r>
          </a:p>
        </p:txBody>
      </p:sp>
      <p:grpSp>
        <p:nvGrpSpPr>
          <p:cNvPr id="27" name="Group 83"/>
          <p:cNvGrpSpPr/>
          <p:nvPr/>
        </p:nvGrpSpPr>
        <p:grpSpPr>
          <a:xfrm>
            <a:off x="7334251" y="2009879"/>
            <a:ext cx="205740" cy="205740"/>
            <a:chOff x="1562100" y="1543050"/>
            <a:chExt cx="205740" cy="205740"/>
          </a:xfrm>
        </p:grpSpPr>
        <p:sp>
          <p:nvSpPr>
            <p:cNvPr id="28" name="Oval 27"/>
            <p:cNvSpPr/>
            <p:nvPr/>
          </p:nvSpPr>
          <p:spPr>
            <a:xfrm>
              <a:off x="1562100" y="1543050"/>
              <a:ext cx="205740" cy="205740"/>
            </a:xfrm>
            <a:prstGeom prst="ellipse">
              <a:avLst/>
            </a:prstGeom>
            <a:solidFill>
              <a:schemeClr val="accent1"/>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29" name="Isosceles Triangle 28"/>
            <p:cNvSpPr/>
            <p:nvPr/>
          </p:nvSpPr>
          <p:spPr>
            <a:xfrm rot="10800000">
              <a:off x="1629728" y="1625063"/>
              <a:ext cx="70485" cy="60763"/>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grpSp>
      <p:sp>
        <p:nvSpPr>
          <p:cNvPr id="30" name="Rectangle 29"/>
          <p:cNvSpPr/>
          <p:nvPr/>
        </p:nvSpPr>
        <p:spPr>
          <a:xfrm>
            <a:off x="6019801" y="1702318"/>
            <a:ext cx="77470" cy="385893"/>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grpSp>
        <p:nvGrpSpPr>
          <p:cNvPr id="31" name="Group 25"/>
          <p:cNvGrpSpPr>
            <a:grpSpLocks noChangeAspect="1"/>
          </p:cNvGrpSpPr>
          <p:nvPr/>
        </p:nvGrpSpPr>
        <p:grpSpPr bwMode="auto">
          <a:xfrm>
            <a:off x="4243836" y="2774495"/>
            <a:ext cx="639823" cy="697100"/>
            <a:chOff x="1928" y="585"/>
            <a:chExt cx="1899" cy="2069"/>
          </a:xfrm>
          <a:solidFill>
            <a:schemeClr val="tx2"/>
          </a:solidFill>
        </p:grpSpPr>
        <p:sp>
          <p:nvSpPr>
            <p:cNvPr id="32" name="Freeform 26"/>
            <p:cNvSpPr>
              <a:spLocks/>
            </p:cNvSpPr>
            <p:nvPr/>
          </p:nvSpPr>
          <p:spPr bwMode="auto">
            <a:xfrm>
              <a:off x="2624" y="904"/>
              <a:ext cx="659" cy="1469"/>
            </a:xfrm>
            <a:custGeom>
              <a:avLst/>
              <a:gdLst/>
              <a:ahLst/>
              <a:cxnLst>
                <a:cxn ang="0">
                  <a:pos x="166" y="620"/>
                </a:cxn>
                <a:cxn ang="0">
                  <a:pos x="164" y="541"/>
                </a:cxn>
                <a:cxn ang="0">
                  <a:pos x="249" y="496"/>
                </a:cxn>
                <a:cxn ang="0">
                  <a:pos x="251" y="328"/>
                </a:cxn>
                <a:cxn ang="0">
                  <a:pos x="166" y="273"/>
                </a:cxn>
                <a:cxn ang="0">
                  <a:pos x="105" y="234"/>
                </a:cxn>
                <a:cxn ang="0">
                  <a:pos x="101" y="150"/>
                </a:cxn>
                <a:cxn ang="0">
                  <a:pos x="242" y="155"/>
                </a:cxn>
                <a:cxn ang="0">
                  <a:pos x="263" y="97"/>
                </a:cxn>
                <a:cxn ang="0">
                  <a:pos x="168" y="71"/>
                </a:cxn>
                <a:cxn ang="0">
                  <a:pos x="170" y="73"/>
                </a:cxn>
                <a:cxn ang="0">
                  <a:pos x="114" y="0"/>
                </a:cxn>
                <a:cxn ang="0">
                  <a:pos x="116" y="77"/>
                </a:cxn>
                <a:cxn ang="0">
                  <a:pos x="36" y="119"/>
                </a:cxn>
                <a:cxn ang="0">
                  <a:pos x="38" y="280"/>
                </a:cxn>
                <a:cxn ang="0">
                  <a:pos x="118" y="331"/>
                </a:cxn>
                <a:cxn ang="0">
                  <a:pos x="181" y="370"/>
                </a:cxn>
                <a:cxn ang="0">
                  <a:pos x="181" y="466"/>
                </a:cxn>
                <a:cxn ang="0">
                  <a:pos x="22" y="455"/>
                </a:cxn>
                <a:cxn ang="0">
                  <a:pos x="0" y="515"/>
                </a:cxn>
                <a:cxn ang="0">
                  <a:pos x="112" y="547"/>
                </a:cxn>
                <a:cxn ang="0">
                  <a:pos x="110" y="545"/>
                </a:cxn>
                <a:cxn ang="0">
                  <a:pos x="166" y="622"/>
                </a:cxn>
                <a:cxn ang="0">
                  <a:pos x="164" y="620"/>
                </a:cxn>
                <a:cxn ang="0">
                  <a:pos x="114" y="618"/>
                </a:cxn>
                <a:cxn ang="0">
                  <a:pos x="112" y="543"/>
                </a:cxn>
                <a:cxn ang="0">
                  <a:pos x="3" y="514"/>
                </a:cxn>
                <a:cxn ang="0">
                  <a:pos x="23" y="457"/>
                </a:cxn>
                <a:cxn ang="0">
                  <a:pos x="20" y="458"/>
                </a:cxn>
                <a:cxn ang="0">
                  <a:pos x="184" y="469"/>
                </a:cxn>
                <a:cxn ang="0">
                  <a:pos x="184" y="367"/>
                </a:cxn>
                <a:cxn ang="0">
                  <a:pos x="119" y="329"/>
                </a:cxn>
                <a:cxn ang="0">
                  <a:pos x="41" y="277"/>
                </a:cxn>
                <a:cxn ang="0">
                  <a:pos x="39" y="122"/>
                </a:cxn>
                <a:cxn ang="0">
                  <a:pos x="118" y="79"/>
                </a:cxn>
                <a:cxn ang="0">
                  <a:pos x="166" y="4"/>
                </a:cxn>
                <a:cxn ang="0">
                  <a:pos x="168" y="75"/>
                </a:cxn>
                <a:cxn ang="0">
                  <a:pos x="261" y="98"/>
                </a:cxn>
                <a:cxn ang="0">
                  <a:pos x="241" y="153"/>
                </a:cxn>
                <a:cxn ang="0">
                  <a:pos x="244" y="152"/>
                </a:cxn>
                <a:cxn ang="0">
                  <a:pos x="98" y="147"/>
                </a:cxn>
                <a:cxn ang="0">
                  <a:pos x="102" y="237"/>
                </a:cxn>
                <a:cxn ang="0">
                  <a:pos x="165" y="275"/>
                </a:cxn>
                <a:cxn ang="0">
                  <a:pos x="248" y="330"/>
                </a:cxn>
                <a:cxn ang="0">
                  <a:pos x="246" y="493"/>
                </a:cxn>
                <a:cxn ang="0">
                  <a:pos x="162" y="539"/>
                </a:cxn>
                <a:cxn ang="0">
                  <a:pos x="164" y="620"/>
                </a:cxn>
                <a:cxn ang="0">
                  <a:pos x="164" y="620"/>
                </a:cxn>
              </a:cxnLst>
              <a:rect l="0" t="0" r="r" b="b"/>
              <a:pathLst>
                <a:path w="279" h="622">
                  <a:moveTo>
                    <a:pt x="164" y="620"/>
                  </a:moveTo>
                  <a:cubicBezTo>
                    <a:pt x="166" y="620"/>
                    <a:pt x="166" y="620"/>
                    <a:pt x="166" y="620"/>
                  </a:cubicBezTo>
                  <a:cubicBezTo>
                    <a:pt x="166" y="541"/>
                    <a:pt x="166" y="541"/>
                    <a:pt x="166" y="541"/>
                  </a:cubicBezTo>
                  <a:cubicBezTo>
                    <a:pt x="164" y="541"/>
                    <a:pt x="164" y="541"/>
                    <a:pt x="164" y="541"/>
                  </a:cubicBezTo>
                  <a:cubicBezTo>
                    <a:pt x="164" y="543"/>
                    <a:pt x="164" y="543"/>
                    <a:pt x="164" y="543"/>
                  </a:cubicBezTo>
                  <a:cubicBezTo>
                    <a:pt x="201" y="536"/>
                    <a:pt x="230" y="519"/>
                    <a:pt x="249" y="496"/>
                  </a:cubicBezTo>
                  <a:cubicBezTo>
                    <a:pt x="269" y="473"/>
                    <a:pt x="279" y="443"/>
                    <a:pt x="279" y="410"/>
                  </a:cubicBezTo>
                  <a:cubicBezTo>
                    <a:pt x="279" y="376"/>
                    <a:pt x="270" y="350"/>
                    <a:pt x="251" y="328"/>
                  </a:cubicBezTo>
                  <a:cubicBezTo>
                    <a:pt x="232" y="306"/>
                    <a:pt x="204" y="288"/>
                    <a:pt x="167" y="272"/>
                  </a:cubicBezTo>
                  <a:cubicBezTo>
                    <a:pt x="166" y="273"/>
                    <a:pt x="166" y="273"/>
                    <a:pt x="166" y="273"/>
                  </a:cubicBezTo>
                  <a:cubicBezTo>
                    <a:pt x="167" y="272"/>
                    <a:pt x="167" y="272"/>
                    <a:pt x="167" y="272"/>
                  </a:cubicBezTo>
                  <a:cubicBezTo>
                    <a:pt x="139" y="258"/>
                    <a:pt x="118" y="247"/>
                    <a:pt x="105" y="234"/>
                  </a:cubicBezTo>
                  <a:cubicBezTo>
                    <a:pt x="91" y="222"/>
                    <a:pt x="84" y="208"/>
                    <a:pt x="84" y="191"/>
                  </a:cubicBezTo>
                  <a:cubicBezTo>
                    <a:pt x="84" y="176"/>
                    <a:pt x="90" y="162"/>
                    <a:pt x="101" y="150"/>
                  </a:cubicBezTo>
                  <a:cubicBezTo>
                    <a:pt x="113" y="139"/>
                    <a:pt x="130" y="131"/>
                    <a:pt x="154" y="131"/>
                  </a:cubicBezTo>
                  <a:cubicBezTo>
                    <a:pt x="193" y="131"/>
                    <a:pt x="224" y="145"/>
                    <a:pt x="242" y="155"/>
                  </a:cubicBezTo>
                  <a:cubicBezTo>
                    <a:pt x="244" y="156"/>
                    <a:pt x="244" y="156"/>
                    <a:pt x="244" y="156"/>
                  </a:cubicBezTo>
                  <a:cubicBezTo>
                    <a:pt x="263" y="97"/>
                    <a:pt x="263" y="97"/>
                    <a:pt x="263" y="97"/>
                  </a:cubicBezTo>
                  <a:cubicBezTo>
                    <a:pt x="262" y="96"/>
                    <a:pt x="262" y="96"/>
                    <a:pt x="262" y="96"/>
                  </a:cubicBezTo>
                  <a:cubicBezTo>
                    <a:pt x="241" y="84"/>
                    <a:pt x="211" y="73"/>
                    <a:pt x="168" y="71"/>
                  </a:cubicBezTo>
                  <a:cubicBezTo>
                    <a:pt x="168" y="73"/>
                    <a:pt x="168" y="73"/>
                    <a:pt x="168" y="73"/>
                  </a:cubicBezTo>
                  <a:cubicBezTo>
                    <a:pt x="170" y="73"/>
                    <a:pt x="170" y="73"/>
                    <a:pt x="170" y="73"/>
                  </a:cubicBezTo>
                  <a:cubicBezTo>
                    <a:pt x="170" y="0"/>
                    <a:pt x="170" y="0"/>
                    <a:pt x="170" y="0"/>
                  </a:cubicBezTo>
                  <a:cubicBezTo>
                    <a:pt x="114" y="0"/>
                    <a:pt x="114" y="0"/>
                    <a:pt x="114" y="0"/>
                  </a:cubicBezTo>
                  <a:cubicBezTo>
                    <a:pt x="114" y="77"/>
                    <a:pt x="114" y="77"/>
                    <a:pt x="114" y="77"/>
                  </a:cubicBezTo>
                  <a:cubicBezTo>
                    <a:pt x="116" y="77"/>
                    <a:pt x="116" y="77"/>
                    <a:pt x="116" y="77"/>
                  </a:cubicBezTo>
                  <a:cubicBezTo>
                    <a:pt x="116" y="75"/>
                    <a:pt x="116" y="75"/>
                    <a:pt x="116" y="75"/>
                  </a:cubicBezTo>
                  <a:cubicBezTo>
                    <a:pt x="82" y="82"/>
                    <a:pt x="55" y="97"/>
                    <a:pt x="36" y="119"/>
                  </a:cubicBezTo>
                  <a:cubicBezTo>
                    <a:pt x="17" y="141"/>
                    <a:pt x="6" y="169"/>
                    <a:pt x="6" y="201"/>
                  </a:cubicBezTo>
                  <a:cubicBezTo>
                    <a:pt x="6" y="234"/>
                    <a:pt x="18" y="259"/>
                    <a:pt x="38" y="280"/>
                  </a:cubicBezTo>
                  <a:cubicBezTo>
                    <a:pt x="58" y="300"/>
                    <a:pt x="86" y="316"/>
                    <a:pt x="118" y="331"/>
                  </a:cubicBezTo>
                  <a:cubicBezTo>
                    <a:pt x="118" y="331"/>
                    <a:pt x="118" y="331"/>
                    <a:pt x="118" y="331"/>
                  </a:cubicBezTo>
                  <a:cubicBezTo>
                    <a:pt x="118" y="331"/>
                    <a:pt x="118" y="331"/>
                    <a:pt x="118" y="331"/>
                  </a:cubicBezTo>
                  <a:cubicBezTo>
                    <a:pt x="148" y="344"/>
                    <a:pt x="168" y="356"/>
                    <a:pt x="181" y="370"/>
                  </a:cubicBezTo>
                  <a:cubicBezTo>
                    <a:pt x="195" y="384"/>
                    <a:pt x="200" y="399"/>
                    <a:pt x="200" y="418"/>
                  </a:cubicBezTo>
                  <a:cubicBezTo>
                    <a:pt x="200" y="437"/>
                    <a:pt x="194" y="454"/>
                    <a:pt x="181" y="466"/>
                  </a:cubicBezTo>
                  <a:cubicBezTo>
                    <a:pt x="168" y="478"/>
                    <a:pt x="149" y="485"/>
                    <a:pt x="123" y="485"/>
                  </a:cubicBezTo>
                  <a:cubicBezTo>
                    <a:pt x="84" y="485"/>
                    <a:pt x="47" y="470"/>
                    <a:pt x="22" y="455"/>
                  </a:cubicBezTo>
                  <a:cubicBezTo>
                    <a:pt x="20" y="454"/>
                    <a:pt x="20" y="454"/>
                    <a:pt x="20" y="454"/>
                  </a:cubicBezTo>
                  <a:cubicBezTo>
                    <a:pt x="0" y="515"/>
                    <a:pt x="0" y="515"/>
                    <a:pt x="0" y="515"/>
                  </a:cubicBezTo>
                  <a:cubicBezTo>
                    <a:pt x="2" y="516"/>
                    <a:pt x="2" y="516"/>
                    <a:pt x="2" y="516"/>
                  </a:cubicBezTo>
                  <a:cubicBezTo>
                    <a:pt x="27" y="532"/>
                    <a:pt x="70" y="545"/>
                    <a:pt x="112" y="547"/>
                  </a:cubicBezTo>
                  <a:cubicBezTo>
                    <a:pt x="112" y="545"/>
                    <a:pt x="112" y="545"/>
                    <a:pt x="112" y="545"/>
                  </a:cubicBezTo>
                  <a:cubicBezTo>
                    <a:pt x="110" y="545"/>
                    <a:pt x="110" y="545"/>
                    <a:pt x="110" y="545"/>
                  </a:cubicBezTo>
                  <a:cubicBezTo>
                    <a:pt x="110" y="622"/>
                    <a:pt x="110" y="622"/>
                    <a:pt x="110" y="622"/>
                  </a:cubicBezTo>
                  <a:cubicBezTo>
                    <a:pt x="166" y="622"/>
                    <a:pt x="166" y="622"/>
                    <a:pt x="166" y="622"/>
                  </a:cubicBezTo>
                  <a:cubicBezTo>
                    <a:pt x="166" y="620"/>
                    <a:pt x="166" y="620"/>
                    <a:pt x="166" y="620"/>
                  </a:cubicBezTo>
                  <a:cubicBezTo>
                    <a:pt x="164" y="620"/>
                    <a:pt x="164" y="620"/>
                    <a:pt x="164" y="620"/>
                  </a:cubicBezTo>
                  <a:cubicBezTo>
                    <a:pt x="164" y="618"/>
                    <a:pt x="164" y="618"/>
                    <a:pt x="164" y="618"/>
                  </a:cubicBezTo>
                  <a:cubicBezTo>
                    <a:pt x="114" y="618"/>
                    <a:pt x="114" y="618"/>
                    <a:pt x="114" y="618"/>
                  </a:cubicBezTo>
                  <a:cubicBezTo>
                    <a:pt x="114" y="543"/>
                    <a:pt x="114" y="543"/>
                    <a:pt x="114" y="543"/>
                  </a:cubicBezTo>
                  <a:cubicBezTo>
                    <a:pt x="112" y="543"/>
                    <a:pt x="112" y="543"/>
                    <a:pt x="112" y="543"/>
                  </a:cubicBezTo>
                  <a:cubicBezTo>
                    <a:pt x="71" y="541"/>
                    <a:pt x="28" y="528"/>
                    <a:pt x="4" y="512"/>
                  </a:cubicBezTo>
                  <a:cubicBezTo>
                    <a:pt x="3" y="514"/>
                    <a:pt x="3" y="514"/>
                    <a:pt x="3" y="514"/>
                  </a:cubicBezTo>
                  <a:cubicBezTo>
                    <a:pt x="5" y="515"/>
                    <a:pt x="5" y="515"/>
                    <a:pt x="5" y="515"/>
                  </a:cubicBezTo>
                  <a:cubicBezTo>
                    <a:pt x="23" y="457"/>
                    <a:pt x="23" y="457"/>
                    <a:pt x="23" y="457"/>
                  </a:cubicBezTo>
                  <a:cubicBezTo>
                    <a:pt x="21" y="457"/>
                    <a:pt x="21" y="457"/>
                    <a:pt x="21" y="457"/>
                  </a:cubicBezTo>
                  <a:cubicBezTo>
                    <a:pt x="20" y="458"/>
                    <a:pt x="20" y="458"/>
                    <a:pt x="20" y="458"/>
                  </a:cubicBezTo>
                  <a:cubicBezTo>
                    <a:pt x="45" y="474"/>
                    <a:pt x="83" y="489"/>
                    <a:pt x="123" y="489"/>
                  </a:cubicBezTo>
                  <a:cubicBezTo>
                    <a:pt x="150" y="489"/>
                    <a:pt x="170" y="481"/>
                    <a:pt x="184" y="469"/>
                  </a:cubicBezTo>
                  <a:cubicBezTo>
                    <a:pt x="197" y="456"/>
                    <a:pt x="204" y="438"/>
                    <a:pt x="204" y="418"/>
                  </a:cubicBezTo>
                  <a:cubicBezTo>
                    <a:pt x="204" y="398"/>
                    <a:pt x="198" y="382"/>
                    <a:pt x="184" y="367"/>
                  </a:cubicBezTo>
                  <a:cubicBezTo>
                    <a:pt x="171" y="353"/>
                    <a:pt x="149" y="340"/>
                    <a:pt x="120" y="327"/>
                  </a:cubicBezTo>
                  <a:cubicBezTo>
                    <a:pt x="119" y="329"/>
                    <a:pt x="119" y="329"/>
                    <a:pt x="119" y="329"/>
                  </a:cubicBezTo>
                  <a:cubicBezTo>
                    <a:pt x="120" y="327"/>
                    <a:pt x="120" y="327"/>
                    <a:pt x="120" y="327"/>
                  </a:cubicBezTo>
                  <a:cubicBezTo>
                    <a:pt x="88" y="312"/>
                    <a:pt x="60" y="297"/>
                    <a:pt x="41" y="277"/>
                  </a:cubicBezTo>
                  <a:cubicBezTo>
                    <a:pt x="21" y="257"/>
                    <a:pt x="10" y="233"/>
                    <a:pt x="10" y="201"/>
                  </a:cubicBezTo>
                  <a:cubicBezTo>
                    <a:pt x="10" y="170"/>
                    <a:pt x="20" y="143"/>
                    <a:pt x="39" y="122"/>
                  </a:cubicBezTo>
                  <a:cubicBezTo>
                    <a:pt x="57" y="100"/>
                    <a:pt x="84" y="86"/>
                    <a:pt x="117" y="79"/>
                  </a:cubicBezTo>
                  <a:cubicBezTo>
                    <a:pt x="118" y="79"/>
                    <a:pt x="118" y="79"/>
                    <a:pt x="118" y="79"/>
                  </a:cubicBezTo>
                  <a:cubicBezTo>
                    <a:pt x="118" y="4"/>
                    <a:pt x="118" y="4"/>
                    <a:pt x="118" y="4"/>
                  </a:cubicBezTo>
                  <a:cubicBezTo>
                    <a:pt x="166" y="4"/>
                    <a:pt x="166" y="4"/>
                    <a:pt x="166" y="4"/>
                  </a:cubicBezTo>
                  <a:cubicBezTo>
                    <a:pt x="166" y="75"/>
                    <a:pt x="166" y="75"/>
                    <a:pt x="166" y="75"/>
                  </a:cubicBezTo>
                  <a:cubicBezTo>
                    <a:pt x="168" y="75"/>
                    <a:pt x="168" y="75"/>
                    <a:pt x="168" y="75"/>
                  </a:cubicBezTo>
                  <a:cubicBezTo>
                    <a:pt x="210" y="76"/>
                    <a:pt x="239" y="88"/>
                    <a:pt x="260" y="100"/>
                  </a:cubicBezTo>
                  <a:cubicBezTo>
                    <a:pt x="261" y="98"/>
                    <a:pt x="261" y="98"/>
                    <a:pt x="261" y="98"/>
                  </a:cubicBezTo>
                  <a:cubicBezTo>
                    <a:pt x="259" y="97"/>
                    <a:pt x="259" y="97"/>
                    <a:pt x="259" y="97"/>
                  </a:cubicBezTo>
                  <a:cubicBezTo>
                    <a:pt x="241" y="153"/>
                    <a:pt x="241" y="153"/>
                    <a:pt x="241" y="153"/>
                  </a:cubicBezTo>
                  <a:cubicBezTo>
                    <a:pt x="243" y="153"/>
                    <a:pt x="243" y="153"/>
                    <a:pt x="243" y="153"/>
                  </a:cubicBezTo>
                  <a:cubicBezTo>
                    <a:pt x="244" y="152"/>
                    <a:pt x="244" y="152"/>
                    <a:pt x="244" y="152"/>
                  </a:cubicBezTo>
                  <a:cubicBezTo>
                    <a:pt x="225" y="142"/>
                    <a:pt x="194" y="127"/>
                    <a:pt x="154" y="127"/>
                  </a:cubicBezTo>
                  <a:cubicBezTo>
                    <a:pt x="130" y="127"/>
                    <a:pt x="111" y="135"/>
                    <a:pt x="98" y="147"/>
                  </a:cubicBezTo>
                  <a:cubicBezTo>
                    <a:pt x="86" y="160"/>
                    <a:pt x="80" y="175"/>
                    <a:pt x="80" y="191"/>
                  </a:cubicBezTo>
                  <a:cubicBezTo>
                    <a:pt x="80" y="209"/>
                    <a:pt x="87" y="224"/>
                    <a:pt x="102" y="237"/>
                  </a:cubicBezTo>
                  <a:cubicBezTo>
                    <a:pt x="116" y="250"/>
                    <a:pt x="138" y="262"/>
                    <a:pt x="165" y="275"/>
                  </a:cubicBezTo>
                  <a:cubicBezTo>
                    <a:pt x="165" y="275"/>
                    <a:pt x="165" y="275"/>
                    <a:pt x="165" y="275"/>
                  </a:cubicBezTo>
                  <a:cubicBezTo>
                    <a:pt x="165" y="275"/>
                    <a:pt x="165" y="275"/>
                    <a:pt x="165" y="275"/>
                  </a:cubicBezTo>
                  <a:cubicBezTo>
                    <a:pt x="202" y="292"/>
                    <a:pt x="230" y="309"/>
                    <a:pt x="248" y="330"/>
                  </a:cubicBezTo>
                  <a:cubicBezTo>
                    <a:pt x="266" y="351"/>
                    <a:pt x="275" y="377"/>
                    <a:pt x="275" y="410"/>
                  </a:cubicBezTo>
                  <a:cubicBezTo>
                    <a:pt x="275" y="442"/>
                    <a:pt x="265" y="471"/>
                    <a:pt x="246" y="493"/>
                  </a:cubicBezTo>
                  <a:cubicBezTo>
                    <a:pt x="227" y="516"/>
                    <a:pt x="199" y="532"/>
                    <a:pt x="164" y="539"/>
                  </a:cubicBezTo>
                  <a:cubicBezTo>
                    <a:pt x="162" y="539"/>
                    <a:pt x="162" y="539"/>
                    <a:pt x="162" y="539"/>
                  </a:cubicBezTo>
                  <a:cubicBezTo>
                    <a:pt x="162" y="620"/>
                    <a:pt x="162" y="620"/>
                    <a:pt x="162" y="620"/>
                  </a:cubicBezTo>
                  <a:cubicBezTo>
                    <a:pt x="164" y="620"/>
                    <a:pt x="164" y="620"/>
                    <a:pt x="164" y="620"/>
                  </a:cubicBezTo>
                  <a:cubicBezTo>
                    <a:pt x="164" y="618"/>
                    <a:pt x="164" y="618"/>
                    <a:pt x="164" y="618"/>
                  </a:cubicBezTo>
                  <a:lnTo>
                    <a:pt x="164" y="6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a:ea typeface="ＭＳ Ｐゴシック"/>
              </a:endParaRPr>
            </a:p>
          </p:txBody>
        </p:sp>
        <p:sp>
          <p:nvSpPr>
            <p:cNvPr id="33" name="Freeform 27"/>
            <p:cNvSpPr>
              <a:spLocks/>
            </p:cNvSpPr>
            <p:nvPr/>
          </p:nvSpPr>
          <p:spPr bwMode="auto">
            <a:xfrm>
              <a:off x="2620" y="899"/>
              <a:ext cx="668" cy="1479"/>
            </a:xfrm>
            <a:custGeom>
              <a:avLst/>
              <a:gdLst/>
              <a:ahLst/>
              <a:cxnLst>
                <a:cxn ang="0">
                  <a:pos x="166" y="541"/>
                </a:cxn>
                <a:cxn ang="0">
                  <a:pos x="283" y="412"/>
                </a:cxn>
                <a:cxn ang="0">
                  <a:pos x="283" y="412"/>
                </a:cxn>
                <a:cxn ang="0">
                  <a:pos x="168" y="271"/>
                </a:cxn>
                <a:cxn ang="0">
                  <a:pos x="108" y="235"/>
                </a:cxn>
                <a:cxn ang="0">
                  <a:pos x="243" y="159"/>
                </a:cxn>
                <a:cxn ang="0">
                  <a:pos x="169" y="71"/>
                </a:cxn>
                <a:cxn ang="0">
                  <a:pos x="114" y="0"/>
                </a:cxn>
                <a:cxn ang="0">
                  <a:pos x="117" y="75"/>
                </a:cxn>
                <a:cxn ang="0">
                  <a:pos x="6" y="203"/>
                </a:cxn>
                <a:cxn ang="0">
                  <a:pos x="119" y="334"/>
                </a:cxn>
                <a:cxn ang="0">
                  <a:pos x="200" y="420"/>
                </a:cxn>
                <a:cxn ang="0">
                  <a:pos x="21" y="452"/>
                </a:cxn>
                <a:cxn ang="0">
                  <a:pos x="116" y="547"/>
                </a:cxn>
                <a:cxn ang="0">
                  <a:pos x="170" y="622"/>
                </a:cxn>
                <a:cxn ang="0">
                  <a:pos x="114" y="543"/>
                </a:cxn>
                <a:cxn ang="0">
                  <a:pos x="24" y="457"/>
                </a:cxn>
                <a:cxn ang="0">
                  <a:pos x="125" y="493"/>
                </a:cxn>
                <a:cxn ang="0">
                  <a:pos x="208" y="420"/>
                </a:cxn>
                <a:cxn ang="0">
                  <a:pos x="188" y="368"/>
                </a:cxn>
                <a:cxn ang="0">
                  <a:pos x="124" y="328"/>
                </a:cxn>
                <a:cxn ang="0">
                  <a:pos x="121" y="83"/>
                </a:cxn>
                <a:cxn ang="0">
                  <a:pos x="261" y="103"/>
                </a:cxn>
                <a:cxn ang="0">
                  <a:pos x="246" y="158"/>
                </a:cxn>
                <a:cxn ang="0">
                  <a:pos x="156" y="127"/>
                </a:cxn>
                <a:cxn ang="0">
                  <a:pos x="103" y="241"/>
                </a:cxn>
                <a:cxn ang="0">
                  <a:pos x="167" y="277"/>
                </a:cxn>
                <a:cxn ang="0">
                  <a:pos x="164" y="539"/>
                </a:cxn>
                <a:cxn ang="0">
                  <a:pos x="164" y="620"/>
                </a:cxn>
                <a:cxn ang="0">
                  <a:pos x="168" y="620"/>
                </a:cxn>
                <a:cxn ang="0">
                  <a:pos x="164" y="543"/>
                </a:cxn>
                <a:cxn ang="0">
                  <a:pos x="168" y="275"/>
                </a:cxn>
                <a:cxn ang="0">
                  <a:pos x="168" y="275"/>
                </a:cxn>
                <a:cxn ang="0">
                  <a:pos x="102" y="151"/>
                </a:cxn>
                <a:cxn ang="0">
                  <a:pos x="246" y="154"/>
                </a:cxn>
                <a:cxn ang="0">
                  <a:pos x="262" y="102"/>
                </a:cxn>
                <a:cxn ang="0">
                  <a:pos x="263" y="100"/>
                </a:cxn>
                <a:cxn ang="0">
                  <a:pos x="120" y="81"/>
                </a:cxn>
                <a:cxn ang="0">
                  <a:pos x="121" y="331"/>
                </a:cxn>
                <a:cxn ang="0">
                  <a:pos x="124" y="330"/>
                </a:cxn>
                <a:cxn ang="0">
                  <a:pos x="206" y="420"/>
                </a:cxn>
                <a:cxn ang="0">
                  <a:pos x="23" y="459"/>
                </a:cxn>
                <a:cxn ang="0">
                  <a:pos x="23" y="459"/>
                </a:cxn>
                <a:cxn ang="0">
                  <a:pos x="6" y="514"/>
                </a:cxn>
                <a:cxn ang="0">
                  <a:pos x="114" y="622"/>
                </a:cxn>
                <a:cxn ang="0">
                  <a:pos x="168" y="622"/>
                </a:cxn>
                <a:cxn ang="0">
                  <a:pos x="114" y="549"/>
                </a:cxn>
                <a:cxn ang="0">
                  <a:pos x="23" y="459"/>
                </a:cxn>
                <a:cxn ang="0">
                  <a:pos x="204" y="420"/>
                </a:cxn>
                <a:cxn ang="0">
                  <a:pos x="121" y="331"/>
                </a:cxn>
                <a:cxn ang="0">
                  <a:pos x="10" y="203"/>
                </a:cxn>
                <a:cxn ang="0">
                  <a:pos x="9" y="203"/>
                </a:cxn>
                <a:cxn ang="0">
                  <a:pos x="116" y="78"/>
                </a:cxn>
                <a:cxn ang="0">
                  <a:pos x="170" y="75"/>
                </a:cxn>
                <a:cxn ang="0">
                  <a:pos x="172" y="73"/>
                </a:cxn>
                <a:cxn ang="0">
                  <a:pos x="264" y="98"/>
                </a:cxn>
                <a:cxn ang="0">
                  <a:pos x="84" y="193"/>
                </a:cxn>
                <a:cxn ang="0">
                  <a:pos x="166" y="275"/>
                </a:cxn>
                <a:cxn ang="0">
                  <a:pos x="251" y="331"/>
                </a:cxn>
                <a:cxn ang="0">
                  <a:pos x="250" y="497"/>
                </a:cxn>
                <a:cxn ang="0">
                  <a:pos x="166" y="545"/>
                </a:cxn>
              </a:cxnLst>
              <a:rect l="0" t="0" r="r" b="b"/>
              <a:pathLst>
                <a:path w="283" h="626">
                  <a:moveTo>
                    <a:pt x="166" y="622"/>
                  </a:moveTo>
                  <a:cubicBezTo>
                    <a:pt x="166" y="624"/>
                    <a:pt x="166" y="624"/>
                    <a:pt x="166" y="624"/>
                  </a:cubicBezTo>
                  <a:cubicBezTo>
                    <a:pt x="168" y="624"/>
                    <a:pt x="168" y="624"/>
                    <a:pt x="168" y="624"/>
                  </a:cubicBezTo>
                  <a:cubicBezTo>
                    <a:pt x="170" y="624"/>
                    <a:pt x="170" y="624"/>
                    <a:pt x="170" y="624"/>
                  </a:cubicBezTo>
                  <a:cubicBezTo>
                    <a:pt x="170" y="541"/>
                    <a:pt x="170" y="541"/>
                    <a:pt x="170" y="541"/>
                  </a:cubicBezTo>
                  <a:cubicBezTo>
                    <a:pt x="166" y="541"/>
                    <a:pt x="166" y="541"/>
                    <a:pt x="166" y="541"/>
                  </a:cubicBezTo>
                  <a:cubicBezTo>
                    <a:pt x="163" y="541"/>
                    <a:pt x="163" y="541"/>
                    <a:pt x="163" y="541"/>
                  </a:cubicBezTo>
                  <a:cubicBezTo>
                    <a:pt x="164" y="545"/>
                    <a:pt x="164" y="545"/>
                    <a:pt x="164" y="545"/>
                  </a:cubicBezTo>
                  <a:cubicBezTo>
                    <a:pt x="165" y="547"/>
                    <a:pt x="165" y="547"/>
                    <a:pt x="165" y="547"/>
                  </a:cubicBezTo>
                  <a:cubicBezTo>
                    <a:pt x="167" y="547"/>
                    <a:pt x="167" y="547"/>
                    <a:pt x="167" y="547"/>
                  </a:cubicBezTo>
                  <a:cubicBezTo>
                    <a:pt x="204" y="540"/>
                    <a:pt x="233" y="523"/>
                    <a:pt x="253" y="499"/>
                  </a:cubicBezTo>
                  <a:cubicBezTo>
                    <a:pt x="273" y="475"/>
                    <a:pt x="283" y="445"/>
                    <a:pt x="283" y="412"/>
                  </a:cubicBezTo>
                  <a:cubicBezTo>
                    <a:pt x="283" y="412"/>
                    <a:pt x="283" y="412"/>
                    <a:pt x="283" y="412"/>
                  </a:cubicBezTo>
                  <a:cubicBezTo>
                    <a:pt x="282" y="412"/>
                    <a:pt x="282" y="412"/>
                    <a:pt x="282" y="412"/>
                  </a:cubicBezTo>
                  <a:cubicBezTo>
                    <a:pt x="283" y="412"/>
                    <a:pt x="283" y="412"/>
                    <a:pt x="283" y="412"/>
                  </a:cubicBezTo>
                  <a:cubicBezTo>
                    <a:pt x="283" y="412"/>
                    <a:pt x="283" y="412"/>
                    <a:pt x="283" y="412"/>
                  </a:cubicBezTo>
                  <a:cubicBezTo>
                    <a:pt x="282" y="412"/>
                    <a:pt x="282" y="412"/>
                    <a:pt x="282" y="412"/>
                  </a:cubicBezTo>
                  <a:cubicBezTo>
                    <a:pt x="283" y="412"/>
                    <a:pt x="283" y="412"/>
                    <a:pt x="283" y="412"/>
                  </a:cubicBezTo>
                  <a:cubicBezTo>
                    <a:pt x="283" y="412"/>
                    <a:pt x="283" y="412"/>
                    <a:pt x="283" y="412"/>
                  </a:cubicBezTo>
                  <a:cubicBezTo>
                    <a:pt x="283" y="412"/>
                    <a:pt x="283" y="412"/>
                    <a:pt x="283" y="412"/>
                  </a:cubicBezTo>
                  <a:cubicBezTo>
                    <a:pt x="283" y="412"/>
                    <a:pt x="283" y="412"/>
                    <a:pt x="283" y="412"/>
                  </a:cubicBezTo>
                  <a:cubicBezTo>
                    <a:pt x="283" y="378"/>
                    <a:pt x="274" y="351"/>
                    <a:pt x="254" y="328"/>
                  </a:cubicBezTo>
                  <a:cubicBezTo>
                    <a:pt x="235" y="306"/>
                    <a:pt x="207" y="288"/>
                    <a:pt x="169" y="272"/>
                  </a:cubicBezTo>
                  <a:cubicBezTo>
                    <a:pt x="168" y="271"/>
                    <a:pt x="168" y="271"/>
                    <a:pt x="168" y="271"/>
                  </a:cubicBezTo>
                  <a:cubicBezTo>
                    <a:pt x="166" y="275"/>
                    <a:pt x="166" y="275"/>
                    <a:pt x="166" y="275"/>
                  </a:cubicBezTo>
                  <a:cubicBezTo>
                    <a:pt x="170" y="276"/>
                    <a:pt x="170" y="276"/>
                    <a:pt x="170" y="276"/>
                  </a:cubicBezTo>
                  <a:cubicBezTo>
                    <a:pt x="170" y="274"/>
                    <a:pt x="170" y="274"/>
                    <a:pt x="170" y="274"/>
                  </a:cubicBezTo>
                  <a:cubicBezTo>
                    <a:pt x="171" y="273"/>
                    <a:pt x="171" y="273"/>
                    <a:pt x="171" y="273"/>
                  </a:cubicBezTo>
                  <a:cubicBezTo>
                    <a:pt x="170" y="272"/>
                    <a:pt x="170" y="272"/>
                    <a:pt x="170" y="272"/>
                  </a:cubicBezTo>
                  <a:cubicBezTo>
                    <a:pt x="142" y="258"/>
                    <a:pt x="122" y="247"/>
                    <a:pt x="108" y="235"/>
                  </a:cubicBezTo>
                  <a:cubicBezTo>
                    <a:pt x="94" y="222"/>
                    <a:pt x="88" y="210"/>
                    <a:pt x="88" y="193"/>
                  </a:cubicBezTo>
                  <a:cubicBezTo>
                    <a:pt x="88" y="193"/>
                    <a:pt x="88" y="193"/>
                    <a:pt x="88" y="193"/>
                  </a:cubicBezTo>
                  <a:cubicBezTo>
                    <a:pt x="88" y="193"/>
                    <a:pt x="88" y="193"/>
                    <a:pt x="88" y="193"/>
                  </a:cubicBezTo>
                  <a:cubicBezTo>
                    <a:pt x="88" y="179"/>
                    <a:pt x="93" y="165"/>
                    <a:pt x="105" y="154"/>
                  </a:cubicBezTo>
                  <a:cubicBezTo>
                    <a:pt x="116" y="143"/>
                    <a:pt x="133" y="135"/>
                    <a:pt x="156" y="135"/>
                  </a:cubicBezTo>
                  <a:cubicBezTo>
                    <a:pt x="195" y="135"/>
                    <a:pt x="225" y="149"/>
                    <a:pt x="243" y="159"/>
                  </a:cubicBezTo>
                  <a:cubicBezTo>
                    <a:pt x="245" y="160"/>
                    <a:pt x="245" y="160"/>
                    <a:pt x="245" y="160"/>
                  </a:cubicBezTo>
                  <a:cubicBezTo>
                    <a:pt x="247" y="161"/>
                    <a:pt x="247" y="161"/>
                    <a:pt x="247" y="161"/>
                  </a:cubicBezTo>
                  <a:cubicBezTo>
                    <a:pt x="268" y="98"/>
                    <a:pt x="268" y="98"/>
                    <a:pt x="268" y="98"/>
                  </a:cubicBezTo>
                  <a:cubicBezTo>
                    <a:pt x="265" y="96"/>
                    <a:pt x="265" y="96"/>
                    <a:pt x="265" y="96"/>
                  </a:cubicBezTo>
                  <a:cubicBezTo>
                    <a:pt x="244" y="85"/>
                    <a:pt x="213" y="73"/>
                    <a:pt x="171" y="71"/>
                  </a:cubicBezTo>
                  <a:cubicBezTo>
                    <a:pt x="169" y="71"/>
                    <a:pt x="169" y="71"/>
                    <a:pt x="169" y="71"/>
                  </a:cubicBezTo>
                  <a:cubicBezTo>
                    <a:pt x="168" y="75"/>
                    <a:pt x="168" y="75"/>
                    <a:pt x="168" y="75"/>
                  </a:cubicBezTo>
                  <a:cubicBezTo>
                    <a:pt x="168" y="77"/>
                    <a:pt x="168" y="77"/>
                    <a:pt x="168" y="77"/>
                  </a:cubicBezTo>
                  <a:cubicBezTo>
                    <a:pt x="172" y="77"/>
                    <a:pt x="172" y="77"/>
                    <a:pt x="172" y="77"/>
                  </a:cubicBezTo>
                  <a:cubicBezTo>
                    <a:pt x="174" y="77"/>
                    <a:pt x="174" y="77"/>
                    <a:pt x="174" y="77"/>
                  </a:cubicBezTo>
                  <a:cubicBezTo>
                    <a:pt x="174" y="0"/>
                    <a:pt x="174" y="0"/>
                    <a:pt x="174" y="0"/>
                  </a:cubicBezTo>
                  <a:cubicBezTo>
                    <a:pt x="114" y="0"/>
                    <a:pt x="114" y="0"/>
                    <a:pt x="114" y="0"/>
                  </a:cubicBezTo>
                  <a:cubicBezTo>
                    <a:pt x="114" y="81"/>
                    <a:pt x="114" y="81"/>
                    <a:pt x="114" y="81"/>
                  </a:cubicBezTo>
                  <a:cubicBezTo>
                    <a:pt x="118" y="81"/>
                    <a:pt x="118" y="81"/>
                    <a:pt x="118" y="81"/>
                  </a:cubicBezTo>
                  <a:cubicBezTo>
                    <a:pt x="121" y="81"/>
                    <a:pt x="121" y="81"/>
                    <a:pt x="121" y="81"/>
                  </a:cubicBezTo>
                  <a:cubicBezTo>
                    <a:pt x="120" y="77"/>
                    <a:pt x="120" y="77"/>
                    <a:pt x="120" y="77"/>
                  </a:cubicBezTo>
                  <a:cubicBezTo>
                    <a:pt x="119" y="75"/>
                    <a:pt x="119" y="75"/>
                    <a:pt x="119" y="75"/>
                  </a:cubicBezTo>
                  <a:cubicBezTo>
                    <a:pt x="117" y="75"/>
                    <a:pt x="117" y="75"/>
                    <a:pt x="117" y="75"/>
                  </a:cubicBezTo>
                  <a:cubicBezTo>
                    <a:pt x="83" y="82"/>
                    <a:pt x="56" y="97"/>
                    <a:pt x="36" y="120"/>
                  </a:cubicBezTo>
                  <a:cubicBezTo>
                    <a:pt x="17" y="142"/>
                    <a:pt x="6" y="170"/>
                    <a:pt x="6" y="203"/>
                  </a:cubicBezTo>
                  <a:cubicBezTo>
                    <a:pt x="6" y="203"/>
                    <a:pt x="6" y="203"/>
                    <a:pt x="6" y="203"/>
                  </a:cubicBezTo>
                  <a:cubicBezTo>
                    <a:pt x="8" y="203"/>
                    <a:pt x="8" y="203"/>
                    <a:pt x="8" y="203"/>
                  </a:cubicBezTo>
                  <a:cubicBezTo>
                    <a:pt x="6" y="203"/>
                    <a:pt x="6" y="203"/>
                    <a:pt x="6" y="203"/>
                  </a:cubicBezTo>
                  <a:cubicBezTo>
                    <a:pt x="6" y="203"/>
                    <a:pt x="6" y="203"/>
                    <a:pt x="6" y="203"/>
                  </a:cubicBezTo>
                  <a:cubicBezTo>
                    <a:pt x="6" y="236"/>
                    <a:pt x="18" y="262"/>
                    <a:pt x="38" y="283"/>
                  </a:cubicBezTo>
                  <a:cubicBezTo>
                    <a:pt x="59" y="304"/>
                    <a:pt x="87" y="320"/>
                    <a:pt x="119" y="334"/>
                  </a:cubicBezTo>
                  <a:cubicBezTo>
                    <a:pt x="120" y="333"/>
                    <a:pt x="120" y="333"/>
                    <a:pt x="120" y="333"/>
                  </a:cubicBezTo>
                  <a:cubicBezTo>
                    <a:pt x="119" y="334"/>
                    <a:pt x="119" y="334"/>
                    <a:pt x="119" y="334"/>
                  </a:cubicBezTo>
                  <a:cubicBezTo>
                    <a:pt x="119" y="334"/>
                    <a:pt x="119" y="334"/>
                    <a:pt x="119" y="334"/>
                  </a:cubicBezTo>
                  <a:cubicBezTo>
                    <a:pt x="119" y="334"/>
                    <a:pt x="119" y="334"/>
                    <a:pt x="119" y="334"/>
                  </a:cubicBezTo>
                  <a:cubicBezTo>
                    <a:pt x="119" y="335"/>
                    <a:pt x="119" y="335"/>
                    <a:pt x="119" y="335"/>
                  </a:cubicBezTo>
                  <a:cubicBezTo>
                    <a:pt x="120" y="333"/>
                    <a:pt x="120" y="333"/>
                    <a:pt x="120" y="333"/>
                  </a:cubicBezTo>
                  <a:cubicBezTo>
                    <a:pt x="119" y="334"/>
                    <a:pt x="119" y="334"/>
                    <a:pt x="119" y="334"/>
                  </a:cubicBezTo>
                  <a:cubicBezTo>
                    <a:pt x="149" y="347"/>
                    <a:pt x="169" y="360"/>
                    <a:pt x="182" y="373"/>
                  </a:cubicBezTo>
                  <a:cubicBezTo>
                    <a:pt x="195" y="387"/>
                    <a:pt x="200" y="401"/>
                    <a:pt x="200" y="420"/>
                  </a:cubicBezTo>
                  <a:cubicBezTo>
                    <a:pt x="200" y="420"/>
                    <a:pt x="200" y="420"/>
                    <a:pt x="200" y="420"/>
                  </a:cubicBezTo>
                  <a:cubicBezTo>
                    <a:pt x="200" y="438"/>
                    <a:pt x="194" y="455"/>
                    <a:pt x="181" y="466"/>
                  </a:cubicBezTo>
                  <a:cubicBezTo>
                    <a:pt x="169" y="478"/>
                    <a:pt x="150" y="485"/>
                    <a:pt x="125" y="485"/>
                  </a:cubicBezTo>
                  <a:cubicBezTo>
                    <a:pt x="125" y="485"/>
                    <a:pt x="125" y="485"/>
                    <a:pt x="125" y="485"/>
                  </a:cubicBezTo>
                  <a:cubicBezTo>
                    <a:pt x="87" y="485"/>
                    <a:pt x="49" y="471"/>
                    <a:pt x="25" y="455"/>
                  </a:cubicBezTo>
                  <a:cubicBezTo>
                    <a:pt x="23" y="454"/>
                    <a:pt x="23" y="454"/>
                    <a:pt x="23" y="454"/>
                  </a:cubicBezTo>
                  <a:cubicBezTo>
                    <a:pt x="21" y="452"/>
                    <a:pt x="21" y="452"/>
                    <a:pt x="21" y="452"/>
                  </a:cubicBezTo>
                  <a:cubicBezTo>
                    <a:pt x="0" y="518"/>
                    <a:pt x="0" y="518"/>
                    <a:pt x="0" y="518"/>
                  </a:cubicBezTo>
                  <a:cubicBezTo>
                    <a:pt x="3" y="519"/>
                    <a:pt x="3" y="519"/>
                    <a:pt x="3" y="519"/>
                  </a:cubicBezTo>
                  <a:cubicBezTo>
                    <a:pt x="3" y="519"/>
                    <a:pt x="3" y="519"/>
                    <a:pt x="3" y="519"/>
                  </a:cubicBezTo>
                  <a:cubicBezTo>
                    <a:pt x="28" y="536"/>
                    <a:pt x="72" y="549"/>
                    <a:pt x="114" y="551"/>
                  </a:cubicBezTo>
                  <a:cubicBezTo>
                    <a:pt x="116" y="551"/>
                    <a:pt x="116" y="551"/>
                    <a:pt x="116" y="551"/>
                  </a:cubicBezTo>
                  <a:cubicBezTo>
                    <a:pt x="116" y="547"/>
                    <a:pt x="116" y="547"/>
                    <a:pt x="116" y="547"/>
                  </a:cubicBezTo>
                  <a:cubicBezTo>
                    <a:pt x="116" y="545"/>
                    <a:pt x="116" y="545"/>
                    <a:pt x="116" y="545"/>
                  </a:cubicBezTo>
                  <a:cubicBezTo>
                    <a:pt x="112" y="545"/>
                    <a:pt x="112" y="545"/>
                    <a:pt x="112" y="545"/>
                  </a:cubicBezTo>
                  <a:cubicBezTo>
                    <a:pt x="110" y="545"/>
                    <a:pt x="110" y="545"/>
                    <a:pt x="110" y="545"/>
                  </a:cubicBezTo>
                  <a:cubicBezTo>
                    <a:pt x="110" y="626"/>
                    <a:pt x="110" y="626"/>
                    <a:pt x="110" y="626"/>
                  </a:cubicBezTo>
                  <a:cubicBezTo>
                    <a:pt x="170" y="626"/>
                    <a:pt x="170" y="626"/>
                    <a:pt x="170" y="626"/>
                  </a:cubicBezTo>
                  <a:cubicBezTo>
                    <a:pt x="170" y="622"/>
                    <a:pt x="170" y="622"/>
                    <a:pt x="170" y="622"/>
                  </a:cubicBezTo>
                  <a:cubicBezTo>
                    <a:pt x="170" y="620"/>
                    <a:pt x="170" y="620"/>
                    <a:pt x="170" y="620"/>
                  </a:cubicBezTo>
                  <a:cubicBezTo>
                    <a:pt x="168" y="620"/>
                    <a:pt x="168" y="620"/>
                    <a:pt x="168" y="620"/>
                  </a:cubicBezTo>
                  <a:cubicBezTo>
                    <a:pt x="168" y="618"/>
                    <a:pt x="168" y="618"/>
                    <a:pt x="168" y="618"/>
                  </a:cubicBezTo>
                  <a:cubicBezTo>
                    <a:pt x="118" y="618"/>
                    <a:pt x="118" y="618"/>
                    <a:pt x="118" y="618"/>
                  </a:cubicBezTo>
                  <a:cubicBezTo>
                    <a:pt x="118" y="543"/>
                    <a:pt x="118" y="543"/>
                    <a:pt x="118" y="543"/>
                  </a:cubicBezTo>
                  <a:cubicBezTo>
                    <a:pt x="114" y="543"/>
                    <a:pt x="114" y="543"/>
                    <a:pt x="114" y="543"/>
                  </a:cubicBezTo>
                  <a:cubicBezTo>
                    <a:pt x="74" y="541"/>
                    <a:pt x="31" y="528"/>
                    <a:pt x="7" y="513"/>
                  </a:cubicBezTo>
                  <a:cubicBezTo>
                    <a:pt x="5" y="512"/>
                    <a:pt x="5" y="512"/>
                    <a:pt x="5" y="512"/>
                  </a:cubicBezTo>
                  <a:cubicBezTo>
                    <a:pt x="2" y="517"/>
                    <a:pt x="2" y="517"/>
                    <a:pt x="2" y="517"/>
                  </a:cubicBezTo>
                  <a:cubicBezTo>
                    <a:pt x="8" y="519"/>
                    <a:pt x="8" y="519"/>
                    <a:pt x="8" y="519"/>
                  </a:cubicBezTo>
                  <a:cubicBezTo>
                    <a:pt x="27" y="458"/>
                    <a:pt x="27" y="458"/>
                    <a:pt x="27" y="458"/>
                  </a:cubicBezTo>
                  <a:cubicBezTo>
                    <a:pt x="24" y="457"/>
                    <a:pt x="24" y="457"/>
                    <a:pt x="24" y="457"/>
                  </a:cubicBezTo>
                  <a:cubicBezTo>
                    <a:pt x="22" y="456"/>
                    <a:pt x="22" y="456"/>
                    <a:pt x="22" y="456"/>
                  </a:cubicBezTo>
                  <a:cubicBezTo>
                    <a:pt x="20" y="459"/>
                    <a:pt x="20" y="459"/>
                    <a:pt x="20" y="459"/>
                  </a:cubicBezTo>
                  <a:cubicBezTo>
                    <a:pt x="19" y="461"/>
                    <a:pt x="19" y="461"/>
                    <a:pt x="19" y="461"/>
                  </a:cubicBezTo>
                  <a:cubicBezTo>
                    <a:pt x="21" y="462"/>
                    <a:pt x="21" y="462"/>
                    <a:pt x="21" y="462"/>
                  </a:cubicBezTo>
                  <a:cubicBezTo>
                    <a:pt x="46" y="478"/>
                    <a:pt x="85" y="493"/>
                    <a:pt x="125" y="493"/>
                  </a:cubicBezTo>
                  <a:cubicBezTo>
                    <a:pt x="125" y="493"/>
                    <a:pt x="125" y="493"/>
                    <a:pt x="125" y="493"/>
                  </a:cubicBezTo>
                  <a:cubicBezTo>
                    <a:pt x="152" y="493"/>
                    <a:pt x="173" y="485"/>
                    <a:pt x="187" y="472"/>
                  </a:cubicBezTo>
                  <a:cubicBezTo>
                    <a:pt x="201" y="459"/>
                    <a:pt x="208" y="440"/>
                    <a:pt x="208" y="420"/>
                  </a:cubicBezTo>
                  <a:cubicBezTo>
                    <a:pt x="208" y="420"/>
                    <a:pt x="208" y="420"/>
                    <a:pt x="208" y="420"/>
                  </a:cubicBezTo>
                  <a:cubicBezTo>
                    <a:pt x="207" y="420"/>
                    <a:pt x="207" y="420"/>
                    <a:pt x="207" y="420"/>
                  </a:cubicBezTo>
                  <a:cubicBezTo>
                    <a:pt x="208" y="420"/>
                    <a:pt x="208" y="420"/>
                    <a:pt x="208" y="420"/>
                  </a:cubicBezTo>
                  <a:cubicBezTo>
                    <a:pt x="208" y="420"/>
                    <a:pt x="208" y="420"/>
                    <a:pt x="208" y="420"/>
                  </a:cubicBezTo>
                  <a:cubicBezTo>
                    <a:pt x="207" y="420"/>
                    <a:pt x="207" y="420"/>
                    <a:pt x="207" y="420"/>
                  </a:cubicBezTo>
                  <a:cubicBezTo>
                    <a:pt x="208" y="420"/>
                    <a:pt x="208" y="420"/>
                    <a:pt x="208" y="420"/>
                  </a:cubicBezTo>
                  <a:cubicBezTo>
                    <a:pt x="208" y="420"/>
                    <a:pt x="208" y="420"/>
                    <a:pt x="208" y="420"/>
                  </a:cubicBezTo>
                  <a:cubicBezTo>
                    <a:pt x="208" y="420"/>
                    <a:pt x="208" y="420"/>
                    <a:pt x="208" y="420"/>
                  </a:cubicBezTo>
                  <a:cubicBezTo>
                    <a:pt x="208" y="420"/>
                    <a:pt x="208" y="420"/>
                    <a:pt x="208" y="420"/>
                  </a:cubicBezTo>
                  <a:cubicBezTo>
                    <a:pt x="208" y="400"/>
                    <a:pt x="202" y="383"/>
                    <a:pt x="188" y="368"/>
                  </a:cubicBezTo>
                  <a:cubicBezTo>
                    <a:pt x="174" y="353"/>
                    <a:pt x="152" y="340"/>
                    <a:pt x="122" y="327"/>
                  </a:cubicBezTo>
                  <a:cubicBezTo>
                    <a:pt x="121" y="326"/>
                    <a:pt x="121" y="326"/>
                    <a:pt x="121" y="326"/>
                  </a:cubicBezTo>
                  <a:cubicBezTo>
                    <a:pt x="119" y="330"/>
                    <a:pt x="119" y="330"/>
                    <a:pt x="119" y="330"/>
                  </a:cubicBezTo>
                  <a:cubicBezTo>
                    <a:pt x="123" y="332"/>
                    <a:pt x="123" y="332"/>
                    <a:pt x="123" y="332"/>
                  </a:cubicBezTo>
                  <a:cubicBezTo>
                    <a:pt x="124" y="330"/>
                    <a:pt x="124" y="330"/>
                    <a:pt x="124" y="330"/>
                  </a:cubicBezTo>
                  <a:cubicBezTo>
                    <a:pt x="124" y="328"/>
                    <a:pt x="124" y="328"/>
                    <a:pt x="124" y="328"/>
                  </a:cubicBezTo>
                  <a:cubicBezTo>
                    <a:pt x="123" y="327"/>
                    <a:pt x="123" y="327"/>
                    <a:pt x="123" y="327"/>
                  </a:cubicBezTo>
                  <a:cubicBezTo>
                    <a:pt x="90" y="313"/>
                    <a:pt x="63" y="297"/>
                    <a:pt x="44" y="277"/>
                  </a:cubicBezTo>
                  <a:cubicBezTo>
                    <a:pt x="25" y="258"/>
                    <a:pt x="14" y="234"/>
                    <a:pt x="14" y="203"/>
                  </a:cubicBezTo>
                  <a:cubicBezTo>
                    <a:pt x="14" y="172"/>
                    <a:pt x="24" y="146"/>
                    <a:pt x="42" y="125"/>
                  </a:cubicBezTo>
                  <a:cubicBezTo>
                    <a:pt x="60" y="104"/>
                    <a:pt x="87" y="89"/>
                    <a:pt x="119" y="83"/>
                  </a:cubicBezTo>
                  <a:cubicBezTo>
                    <a:pt x="121" y="83"/>
                    <a:pt x="121" y="83"/>
                    <a:pt x="121" y="83"/>
                  </a:cubicBezTo>
                  <a:cubicBezTo>
                    <a:pt x="122" y="82"/>
                    <a:pt x="122" y="82"/>
                    <a:pt x="122" y="82"/>
                  </a:cubicBezTo>
                  <a:cubicBezTo>
                    <a:pt x="122" y="8"/>
                    <a:pt x="122" y="8"/>
                    <a:pt x="122" y="8"/>
                  </a:cubicBezTo>
                  <a:cubicBezTo>
                    <a:pt x="166" y="8"/>
                    <a:pt x="166" y="8"/>
                    <a:pt x="166" y="8"/>
                  </a:cubicBezTo>
                  <a:cubicBezTo>
                    <a:pt x="166" y="79"/>
                    <a:pt x="166" y="79"/>
                    <a:pt x="166" y="79"/>
                  </a:cubicBezTo>
                  <a:cubicBezTo>
                    <a:pt x="170" y="79"/>
                    <a:pt x="170" y="79"/>
                    <a:pt x="170" y="79"/>
                  </a:cubicBezTo>
                  <a:cubicBezTo>
                    <a:pt x="211" y="80"/>
                    <a:pt x="241" y="92"/>
                    <a:pt x="261" y="103"/>
                  </a:cubicBezTo>
                  <a:cubicBezTo>
                    <a:pt x="263" y="104"/>
                    <a:pt x="263" y="104"/>
                    <a:pt x="263" y="104"/>
                  </a:cubicBezTo>
                  <a:cubicBezTo>
                    <a:pt x="266" y="99"/>
                    <a:pt x="266" y="99"/>
                    <a:pt x="266" y="99"/>
                  </a:cubicBezTo>
                  <a:cubicBezTo>
                    <a:pt x="260" y="97"/>
                    <a:pt x="260" y="97"/>
                    <a:pt x="260" y="97"/>
                  </a:cubicBezTo>
                  <a:cubicBezTo>
                    <a:pt x="240" y="156"/>
                    <a:pt x="240" y="156"/>
                    <a:pt x="240" y="156"/>
                  </a:cubicBezTo>
                  <a:cubicBezTo>
                    <a:pt x="244" y="157"/>
                    <a:pt x="244" y="157"/>
                    <a:pt x="244" y="157"/>
                  </a:cubicBezTo>
                  <a:cubicBezTo>
                    <a:pt x="246" y="158"/>
                    <a:pt x="246" y="158"/>
                    <a:pt x="246" y="158"/>
                  </a:cubicBezTo>
                  <a:cubicBezTo>
                    <a:pt x="247" y="155"/>
                    <a:pt x="247" y="155"/>
                    <a:pt x="247" y="155"/>
                  </a:cubicBezTo>
                  <a:cubicBezTo>
                    <a:pt x="248" y="153"/>
                    <a:pt x="248" y="153"/>
                    <a:pt x="248" y="153"/>
                  </a:cubicBezTo>
                  <a:cubicBezTo>
                    <a:pt x="247" y="152"/>
                    <a:pt x="247" y="152"/>
                    <a:pt x="247" y="152"/>
                  </a:cubicBezTo>
                  <a:cubicBezTo>
                    <a:pt x="228" y="142"/>
                    <a:pt x="197" y="127"/>
                    <a:pt x="156" y="127"/>
                  </a:cubicBezTo>
                  <a:cubicBezTo>
                    <a:pt x="156" y="127"/>
                    <a:pt x="156" y="127"/>
                    <a:pt x="156" y="127"/>
                  </a:cubicBezTo>
                  <a:cubicBezTo>
                    <a:pt x="156" y="127"/>
                    <a:pt x="156" y="127"/>
                    <a:pt x="156" y="127"/>
                  </a:cubicBezTo>
                  <a:cubicBezTo>
                    <a:pt x="131" y="127"/>
                    <a:pt x="112" y="136"/>
                    <a:pt x="99" y="148"/>
                  </a:cubicBezTo>
                  <a:cubicBezTo>
                    <a:pt x="86" y="160"/>
                    <a:pt x="80" y="177"/>
                    <a:pt x="80" y="193"/>
                  </a:cubicBezTo>
                  <a:cubicBezTo>
                    <a:pt x="80" y="193"/>
                    <a:pt x="80" y="193"/>
                    <a:pt x="80" y="193"/>
                  </a:cubicBezTo>
                  <a:cubicBezTo>
                    <a:pt x="80" y="193"/>
                    <a:pt x="80" y="193"/>
                    <a:pt x="80" y="193"/>
                  </a:cubicBezTo>
                  <a:cubicBezTo>
                    <a:pt x="80" y="193"/>
                    <a:pt x="80" y="193"/>
                    <a:pt x="80" y="193"/>
                  </a:cubicBezTo>
                  <a:cubicBezTo>
                    <a:pt x="80" y="212"/>
                    <a:pt x="88" y="227"/>
                    <a:pt x="103" y="241"/>
                  </a:cubicBezTo>
                  <a:cubicBezTo>
                    <a:pt x="117" y="254"/>
                    <a:pt x="139" y="266"/>
                    <a:pt x="166" y="279"/>
                  </a:cubicBezTo>
                  <a:cubicBezTo>
                    <a:pt x="166" y="279"/>
                    <a:pt x="166" y="279"/>
                    <a:pt x="166" y="279"/>
                  </a:cubicBezTo>
                  <a:cubicBezTo>
                    <a:pt x="166" y="279"/>
                    <a:pt x="166" y="279"/>
                    <a:pt x="166" y="279"/>
                  </a:cubicBezTo>
                  <a:cubicBezTo>
                    <a:pt x="166" y="279"/>
                    <a:pt x="166" y="279"/>
                    <a:pt x="166" y="279"/>
                  </a:cubicBezTo>
                  <a:cubicBezTo>
                    <a:pt x="166" y="279"/>
                    <a:pt x="166" y="279"/>
                    <a:pt x="166" y="279"/>
                  </a:cubicBezTo>
                  <a:cubicBezTo>
                    <a:pt x="167" y="277"/>
                    <a:pt x="167" y="277"/>
                    <a:pt x="167" y="277"/>
                  </a:cubicBezTo>
                  <a:cubicBezTo>
                    <a:pt x="166" y="279"/>
                    <a:pt x="166" y="279"/>
                    <a:pt x="166" y="279"/>
                  </a:cubicBezTo>
                  <a:cubicBezTo>
                    <a:pt x="203" y="296"/>
                    <a:pt x="230" y="313"/>
                    <a:pt x="248" y="334"/>
                  </a:cubicBezTo>
                  <a:cubicBezTo>
                    <a:pt x="266" y="354"/>
                    <a:pt x="275" y="379"/>
                    <a:pt x="275" y="412"/>
                  </a:cubicBezTo>
                  <a:cubicBezTo>
                    <a:pt x="275" y="443"/>
                    <a:pt x="265" y="472"/>
                    <a:pt x="247" y="494"/>
                  </a:cubicBezTo>
                  <a:cubicBezTo>
                    <a:pt x="228" y="516"/>
                    <a:pt x="201" y="532"/>
                    <a:pt x="165" y="539"/>
                  </a:cubicBezTo>
                  <a:cubicBezTo>
                    <a:pt x="164" y="539"/>
                    <a:pt x="164" y="539"/>
                    <a:pt x="164" y="539"/>
                  </a:cubicBezTo>
                  <a:cubicBezTo>
                    <a:pt x="162" y="539"/>
                    <a:pt x="162" y="539"/>
                    <a:pt x="162" y="539"/>
                  </a:cubicBezTo>
                  <a:cubicBezTo>
                    <a:pt x="162" y="624"/>
                    <a:pt x="162" y="624"/>
                    <a:pt x="162" y="624"/>
                  </a:cubicBezTo>
                  <a:cubicBezTo>
                    <a:pt x="166" y="624"/>
                    <a:pt x="166" y="624"/>
                    <a:pt x="166" y="624"/>
                  </a:cubicBezTo>
                  <a:cubicBezTo>
                    <a:pt x="168" y="624"/>
                    <a:pt x="168" y="624"/>
                    <a:pt x="168" y="624"/>
                  </a:cubicBezTo>
                  <a:cubicBezTo>
                    <a:pt x="168" y="620"/>
                    <a:pt x="168" y="620"/>
                    <a:pt x="168" y="620"/>
                  </a:cubicBezTo>
                  <a:cubicBezTo>
                    <a:pt x="164" y="620"/>
                    <a:pt x="164" y="620"/>
                    <a:pt x="164" y="620"/>
                  </a:cubicBezTo>
                  <a:cubicBezTo>
                    <a:pt x="164" y="622"/>
                    <a:pt x="164" y="622"/>
                    <a:pt x="164" y="622"/>
                  </a:cubicBezTo>
                  <a:cubicBezTo>
                    <a:pt x="164" y="624"/>
                    <a:pt x="164" y="624"/>
                    <a:pt x="164" y="624"/>
                  </a:cubicBezTo>
                  <a:cubicBezTo>
                    <a:pt x="166" y="624"/>
                    <a:pt x="166" y="624"/>
                    <a:pt x="166" y="624"/>
                  </a:cubicBezTo>
                  <a:cubicBezTo>
                    <a:pt x="166" y="622"/>
                    <a:pt x="166" y="622"/>
                    <a:pt x="166" y="622"/>
                  </a:cubicBezTo>
                  <a:cubicBezTo>
                    <a:pt x="168" y="622"/>
                    <a:pt x="168" y="622"/>
                    <a:pt x="168" y="622"/>
                  </a:cubicBezTo>
                  <a:cubicBezTo>
                    <a:pt x="168" y="620"/>
                    <a:pt x="168" y="620"/>
                    <a:pt x="168" y="620"/>
                  </a:cubicBezTo>
                  <a:cubicBezTo>
                    <a:pt x="164" y="620"/>
                    <a:pt x="164" y="620"/>
                    <a:pt x="164" y="620"/>
                  </a:cubicBezTo>
                  <a:cubicBezTo>
                    <a:pt x="164" y="622"/>
                    <a:pt x="164" y="622"/>
                    <a:pt x="164" y="622"/>
                  </a:cubicBezTo>
                  <a:cubicBezTo>
                    <a:pt x="166" y="622"/>
                    <a:pt x="166" y="622"/>
                    <a:pt x="166" y="622"/>
                  </a:cubicBezTo>
                  <a:cubicBezTo>
                    <a:pt x="166" y="541"/>
                    <a:pt x="166" y="541"/>
                    <a:pt x="166" y="541"/>
                  </a:cubicBezTo>
                  <a:cubicBezTo>
                    <a:pt x="164" y="541"/>
                    <a:pt x="164" y="541"/>
                    <a:pt x="164" y="541"/>
                  </a:cubicBezTo>
                  <a:cubicBezTo>
                    <a:pt x="164" y="543"/>
                    <a:pt x="164" y="543"/>
                    <a:pt x="164" y="543"/>
                  </a:cubicBezTo>
                  <a:cubicBezTo>
                    <a:pt x="166" y="543"/>
                    <a:pt x="166" y="543"/>
                    <a:pt x="166" y="543"/>
                  </a:cubicBezTo>
                  <a:cubicBezTo>
                    <a:pt x="202" y="536"/>
                    <a:pt x="230" y="520"/>
                    <a:pt x="250" y="497"/>
                  </a:cubicBezTo>
                  <a:cubicBezTo>
                    <a:pt x="269" y="474"/>
                    <a:pt x="279" y="444"/>
                    <a:pt x="279" y="412"/>
                  </a:cubicBezTo>
                  <a:cubicBezTo>
                    <a:pt x="279" y="378"/>
                    <a:pt x="270" y="353"/>
                    <a:pt x="251" y="331"/>
                  </a:cubicBezTo>
                  <a:cubicBezTo>
                    <a:pt x="233" y="309"/>
                    <a:pt x="205" y="292"/>
                    <a:pt x="168" y="275"/>
                  </a:cubicBezTo>
                  <a:cubicBezTo>
                    <a:pt x="168" y="275"/>
                    <a:pt x="168" y="275"/>
                    <a:pt x="168" y="275"/>
                  </a:cubicBezTo>
                  <a:cubicBezTo>
                    <a:pt x="168" y="275"/>
                    <a:pt x="168" y="275"/>
                    <a:pt x="168" y="275"/>
                  </a:cubicBezTo>
                  <a:cubicBezTo>
                    <a:pt x="167" y="277"/>
                    <a:pt x="167" y="277"/>
                    <a:pt x="167" y="277"/>
                  </a:cubicBezTo>
                  <a:cubicBezTo>
                    <a:pt x="168" y="275"/>
                    <a:pt x="168" y="275"/>
                    <a:pt x="168" y="275"/>
                  </a:cubicBezTo>
                  <a:cubicBezTo>
                    <a:pt x="168" y="275"/>
                    <a:pt x="168" y="275"/>
                    <a:pt x="168" y="275"/>
                  </a:cubicBezTo>
                  <a:cubicBezTo>
                    <a:pt x="168" y="275"/>
                    <a:pt x="168" y="275"/>
                    <a:pt x="168" y="275"/>
                  </a:cubicBezTo>
                  <a:cubicBezTo>
                    <a:pt x="168" y="275"/>
                    <a:pt x="168" y="275"/>
                    <a:pt x="168" y="275"/>
                  </a:cubicBezTo>
                  <a:cubicBezTo>
                    <a:pt x="140" y="262"/>
                    <a:pt x="119" y="250"/>
                    <a:pt x="105" y="238"/>
                  </a:cubicBezTo>
                  <a:cubicBezTo>
                    <a:pt x="91" y="225"/>
                    <a:pt x="84" y="211"/>
                    <a:pt x="84" y="193"/>
                  </a:cubicBezTo>
                  <a:cubicBezTo>
                    <a:pt x="84" y="193"/>
                    <a:pt x="84" y="193"/>
                    <a:pt x="84" y="193"/>
                  </a:cubicBezTo>
                  <a:cubicBezTo>
                    <a:pt x="84" y="193"/>
                    <a:pt x="84" y="193"/>
                    <a:pt x="84" y="193"/>
                  </a:cubicBezTo>
                  <a:cubicBezTo>
                    <a:pt x="84" y="193"/>
                    <a:pt x="84" y="193"/>
                    <a:pt x="84" y="193"/>
                  </a:cubicBezTo>
                  <a:cubicBezTo>
                    <a:pt x="84" y="178"/>
                    <a:pt x="90" y="163"/>
                    <a:pt x="102" y="151"/>
                  </a:cubicBezTo>
                  <a:cubicBezTo>
                    <a:pt x="114" y="139"/>
                    <a:pt x="132" y="131"/>
                    <a:pt x="156" y="131"/>
                  </a:cubicBezTo>
                  <a:cubicBezTo>
                    <a:pt x="156" y="131"/>
                    <a:pt x="156" y="131"/>
                    <a:pt x="156" y="131"/>
                  </a:cubicBezTo>
                  <a:cubicBezTo>
                    <a:pt x="156" y="131"/>
                    <a:pt x="156" y="131"/>
                    <a:pt x="156" y="131"/>
                  </a:cubicBezTo>
                  <a:cubicBezTo>
                    <a:pt x="156" y="131"/>
                    <a:pt x="156" y="131"/>
                    <a:pt x="156" y="131"/>
                  </a:cubicBezTo>
                  <a:cubicBezTo>
                    <a:pt x="196" y="131"/>
                    <a:pt x="227" y="146"/>
                    <a:pt x="245" y="155"/>
                  </a:cubicBezTo>
                  <a:cubicBezTo>
                    <a:pt x="246" y="154"/>
                    <a:pt x="246" y="154"/>
                    <a:pt x="246" y="154"/>
                  </a:cubicBezTo>
                  <a:cubicBezTo>
                    <a:pt x="244" y="153"/>
                    <a:pt x="244" y="153"/>
                    <a:pt x="244" y="153"/>
                  </a:cubicBezTo>
                  <a:cubicBezTo>
                    <a:pt x="244" y="153"/>
                    <a:pt x="244" y="153"/>
                    <a:pt x="244" y="153"/>
                  </a:cubicBezTo>
                  <a:cubicBezTo>
                    <a:pt x="243" y="153"/>
                    <a:pt x="243" y="153"/>
                    <a:pt x="243" y="153"/>
                  </a:cubicBezTo>
                  <a:cubicBezTo>
                    <a:pt x="243" y="155"/>
                    <a:pt x="243" y="155"/>
                    <a:pt x="243" y="155"/>
                  </a:cubicBezTo>
                  <a:cubicBezTo>
                    <a:pt x="245" y="155"/>
                    <a:pt x="245" y="155"/>
                    <a:pt x="245" y="155"/>
                  </a:cubicBezTo>
                  <a:cubicBezTo>
                    <a:pt x="262" y="102"/>
                    <a:pt x="262" y="102"/>
                    <a:pt x="262" y="102"/>
                  </a:cubicBezTo>
                  <a:cubicBezTo>
                    <a:pt x="262" y="102"/>
                    <a:pt x="262" y="102"/>
                    <a:pt x="262" y="102"/>
                  </a:cubicBezTo>
                  <a:cubicBezTo>
                    <a:pt x="263" y="100"/>
                    <a:pt x="263" y="100"/>
                    <a:pt x="263" y="100"/>
                  </a:cubicBezTo>
                  <a:cubicBezTo>
                    <a:pt x="261" y="99"/>
                    <a:pt x="261" y="99"/>
                    <a:pt x="261" y="99"/>
                  </a:cubicBezTo>
                  <a:cubicBezTo>
                    <a:pt x="260" y="101"/>
                    <a:pt x="260" y="101"/>
                    <a:pt x="260" y="101"/>
                  </a:cubicBezTo>
                  <a:cubicBezTo>
                    <a:pt x="262" y="102"/>
                    <a:pt x="262" y="102"/>
                    <a:pt x="262" y="102"/>
                  </a:cubicBezTo>
                  <a:cubicBezTo>
                    <a:pt x="263" y="100"/>
                    <a:pt x="263" y="100"/>
                    <a:pt x="263" y="100"/>
                  </a:cubicBezTo>
                  <a:cubicBezTo>
                    <a:pt x="242" y="88"/>
                    <a:pt x="212" y="77"/>
                    <a:pt x="170" y="75"/>
                  </a:cubicBezTo>
                  <a:cubicBezTo>
                    <a:pt x="170" y="75"/>
                    <a:pt x="170" y="75"/>
                    <a:pt x="170" y="75"/>
                  </a:cubicBezTo>
                  <a:cubicBezTo>
                    <a:pt x="170" y="4"/>
                    <a:pt x="170" y="4"/>
                    <a:pt x="170" y="4"/>
                  </a:cubicBezTo>
                  <a:cubicBezTo>
                    <a:pt x="118" y="4"/>
                    <a:pt x="118" y="4"/>
                    <a:pt x="118" y="4"/>
                  </a:cubicBezTo>
                  <a:cubicBezTo>
                    <a:pt x="118" y="81"/>
                    <a:pt x="118" y="81"/>
                    <a:pt x="118" y="81"/>
                  </a:cubicBezTo>
                  <a:cubicBezTo>
                    <a:pt x="120" y="81"/>
                    <a:pt x="120" y="81"/>
                    <a:pt x="120" y="81"/>
                  </a:cubicBezTo>
                  <a:cubicBezTo>
                    <a:pt x="120" y="79"/>
                    <a:pt x="120" y="79"/>
                    <a:pt x="120" y="79"/>
                  </a:cubicBezTo>
                  <a:cubicBezTo>
                    <a:pt x="118" y="79"/>
                    <a:pt x="118" y="79"/>
                    <a:pt x="118" y="79"/>
                  </a:cubicBezTo>
                  <a:cubicBezTo>
                    <a:pt x="85" y="86"/>
                    <a:pt x="58" y="101"/>
                    <a:pt x="39" y="122"/>
                  </a:cubicBezTo>
                  <a:cubicBezTo>
                    <a:pt x="20" y="144"/>
                    <a:pt x="10" y="171"/>
                    <a:pt x="10" y="203"/>
                  </a:cubicBezTo>
                  <a:cubicBezTo>
                    <a:pt x="10" y="235"/>
                    <a:pt x="22" y="260"/>
                    <a:pt x="41" y="280"/>
                  </a:cubicBezTo>
                  <a:cubicBezTo>
                    <a:pt x="61" y="300"/>
                    <a:pt x="89" y="316"/>
                    <a:pt x="121" y="331"/>
                  </a:cubicBezTo>
                  <a:cubicBezTo>
                    <a:pt x="122" y="329"/>
                    <a:pt x="122" y="329"/>
                    <a:pt x="122" y="329"/>
                  </a:cubicBezTo>
                  <a:cubicBezTo>
                    <a:pt x="120" y="328"/>
                    <a:pt x="120" y="328"/>
                    <a:pt x="120" y="328"/>
                  </a:cubicBezTo>
                  <a:cubicBezTo>
                    <a:pt x="119" y="330"/>
                    <a:pt x="119" y="330"/>
                    <a:pt x="119" y="330"/>
                  </a:cubicBezTo>
                  <a:cubicBezTo>
                    <a:pt x="121" y="331"/>
                    <a:pt x="121" y="331"/>
                    <a:pt x="121" y="331"/>
                  </a:cubicBezTo>
                  <a:cubicBezTo>
                    <a:pt x="123" y="332"/>
                    <a:pt x="123" y="332"/>
                    <a:pt x="123" y="332"/>
                  </a:cubicBezTo>
                  <a:cubicBezTo>
                    <a:pt x="124" y="330"/>
                    <a:pt x="124" y="330"/>
                    <a:pt x="124" y="330"/>
                  </a:cubicBezTo>
                  <a:cubicBezTo>
                    <a:pt x="122" y="329"/>
                    <a:pt x="122" y="329"/>
                    <a:pt x="122" y="329"/>
                  </a:cubicBezTo>
                  <a:cubicBezTo>
                    <a:pt x="121" y="331"/>
                    <a:pt x="121" y="331"/>
                    <a:pt x="121" y="331"/>
                  </a:cubicBezTo>
                  <a:cubicBezTo>
                    <a:pt x="151" y="344"/>
                    <a:pt x="171" y="356"/>
                    <a:pt x="185" y="371"/>
                  </a:cubicBezTo>
                  <a:cubicBezTo>
                    <a:pt x="198" y="385"/>
                    <a:pt x="204" y="401"/>
                    <a:pt x="204" y="420"/>
                  </a:cubicBezTo>
                  <a:cubicBezTo>
                    <a:pt x="204" y="420"/>
                    <a:pt x="204" y="420"/>
                    <a:pt x="204" y="420"/>
                  </a:cubicBezTo>
                  <a:cubicBezTo>
                    <a:pt x="206" y="420"/>
                    <a:pt x="206" y="420"/>
                    <a:pt x="206" y="420"/>
                  </a:cubicBezTo>
                  <a:cubicBezTo>
                    <a:pt x="204" y="420"/>
                    <a:pt x="204" y="420"/>
                    <a:pt x="204" y="420"/>
                  </a:cubicBezTo>
                  <a:cubicBezTo>
                    <a:pt x="204" y="420"/>
                    <a:pt x="204" y="420"/>
                    <a:pt x="204" y="420"/>
                  </a:cubicBezTo>
                  <a:cubicBezTo>
                    <a:pt x="204" y="439"/>
                    <a:pt x="197" y="457"/>
                    <a:pt x="184" y="469"/>
                  </a:cubicBezTo>
                  <a:cubicBezTo>
                    <a:pt x="171" y="482"/>
                    <a:pt x="151" y="489"/>
                    <a:pt x="125" y="489"/>
                  </a:cubicBezTo>
                  <a:cubicBezTo>
                    <a:pt x="125" y="489"/>
                    <a:pt x="125" y="489"/>
                    <a:pt x="125" y="489"/>
                  </a:cubicBezTo>
                  <a:cubicBezTo>
                    <a:pt x="86" y="489"/>
                    <a:pt x="48" y="474"/>
                    <a:pt x="23" y="459"/>
                  </a:cubicBezTo>
                  <a:cubicBezTo>
                    <a:pt x="22" y="460"/>
                    <a:pt x="22" y="460"/>
                    <a:pt x="22" y="460"/>
                  </a:cubicBezTo>
                  <a:cubicBezTo>
                    <a:pt x="24" y="461"/>
                    <a:pt x="24" y="461"/>
                    <a:pt x="24" y="461"/>
                  </a:cubicBezTo>
                  <a:cubicBezTo>
                    <a:pt x="24" y="461"/>
                    <a:pt x="24" y="461"/>
                    <a:pt x="24" y="461"/>
                  </a:cubicBezTo>
                  <a:cubicBezTo>
                    <a:pt x="24" y="461"/>
                    <a:pt x="24" y="461"/>
                    <a:pt x="24" y="461"/>
                  </a:cubicBezTo>
                  <a:cubicBezTo>
                    <a:pt x="25" y="459"/>
                    <a:pt x="25" y="459"/>
                    <a:pt x="25" y="459"/>
                  </a:cubicBezTo>
                  <a:cubicBezTo>
                    <a:pt x="23" y="459"/>
                    <a:pt x="23" y="459"/>
                    <a:pt x="23" y="459"/>
                  </a:cubicBezTo>
                  <a:cubicBezTo>
                    <a:pt x="5" y="514"/>
                    <a:pt x="5" y="514"/>
                    <a:pt x="5" y="514"/>
                  </a:cubicBezTo>
                  <a:cubicBezTo>
                    <a:pt x="5" y="514"/>
                    <a:pt x="5" y="514"/>
                    <a:pt x="5" y="514"/>
                  </a:cubicBezTo>
                  <a:cubicBezTo>
                    <a:pt x="5" y="516"/>
                    <a:pt x="5" y="516"/>
                    <a:pt x="5" y="516"/>
                  </a:cubicBezTo>
                  <a:cubicBezTo>
                    <a:pt x="6" y="517"/>
                    <a:pt x="6" y="517"/>
                    <a:pt x="6" y="517"/>
                  </a:cubicBezTo>
                  <a:cubicBezTo>
                    <a:pt x="8" y="515"/>
                    <a:pt x="8" y="515"/>
                    <a:pt x="8" y="515"/>
                  </a:cubicBezTo>
                  <a:cubicBezTo>
                    <a:pt x="6" y="514"/>
                    <a:pt x="6" y="514"/>
                    <a:pt x="6" y="514"/>
                  </a:cubicBezTo>
                  <a:cubicBezTo>
                    <a:pt x="5" y="516"/>
                    <a:pt x="5" y="516"/>
                    <a:pt x="5" y="516"/>
                  </a:cubicBezTo>
                  <a:cubicBezTo>
                    <a:pt x="30" y="532"/>
                    <a:pt x="73" y="545"/>
                    <a:pt x="114" y="547"/>
                  </a:cubicBezTo>
                  <a:cubicBezTo>
                    <a:pt x="116" y="547"/>
                    <a:pt x="116" y="547"/>
                    <a:pt x="116" y="547"/>
                  </a:cubicBezTo>
                  <a:cubicBezTo>
                    <a:pt x="116" y="545"/>
                    <a:pt x="116" y="545"/>
                    <a:pt x="116" y="545"/>
                  </a:cubicBezTo>
                  <a:cubicBezTo>
                    <a:pt x="114" y="545"/>
                    <a:pt x="114" y="545"/>
                    <a:pt x="114" y="545"/>
                  </a:cubicBezTo>
                  <a:cubicBezTo>
                    <a:pt x="114" y="622"/>
                    <a:pt x="114" y="622"/>
                    <a:pt x="114" y="622"/>
                  </a:cubicBezTo>
                  <a:cubicBezTo>
                    <a:pt x="164" y="622"/>
                    <a:pt x="164" y="622"/>
                    <a:pt x="164" y="622"/>
                  </a:cubicBezTo>
                  <a:cubicBezTo>
                    <a:pt x="164" y="622"/>
                    <a:pt x="164" y="622"/>
                    <a:pt x="164" y="622"/>
                  </a:cubicBezTo>
                  <a:cubicBezTo>
                    <a:pt x="164" y="624"/>
                    <a:pt x="164" y="624"/>
                    <a:pt x="164" y="624"/>
                  </a:cubicBezTo>
                  <a:cubicBezTo>
                    <a:pt x="166" y="624"/>
                    <a:pt x="166" y="624"/>
                    <a:pt x="166" y="624"/>
                  </a:cubicBezTo>
                  <a:cubicBezTo>
                    <a:pt x="168" y="624"/>
                    <a:pt x="168" y="624"/>
                    <a:pt x="168" y="624"/>
                  </a:cubicBezTo>
                  <a:cubicBezTo>
                    <a:pt x="168" y="622"/>
                    <a:pt x="168" y="622"/>
                    <a:pt x="168" y="622"/>
                  </a:cubicBezTo>
                  <a:cubicBezTo>
                    <a:pt x="114" y="622"/>
                    <a:pt x="114" y="622"/>
                    <a:pt x="114" y="622"/>
                  </a:cubicBezTo>
                  <a:cubicBezTo>
                    <a:pt x="114" y="549"/>
                    <a:pt x="114" y="549"/>
                    <a:pt x="114" y="549"/>
                  </a:cubicBezTo>
                  <a:cubicBezTo>
                    <a:pt x="114" y="547"/>
                    <a:pt x="114" y="547"/>
                    <a:pt x="114" y="547"/>
                  </a:cubicBezTo>
                  <a:cubicBezTo>
                    <a:pt x="112" y="547"/>
                    <a:pt x="112" y="547"/>
                    <a:pt x="112" y="547"/>
                  </a:cubicBezTo>
                  <a:cubicBezTo>
                    <a:pt x="112" y="549"/>
                    <a:pt x="112" y="549"/>
                    <a:pt x="112" y="549"/>
                  </a:cubicBezTo>
                  <a:cubicBezTo>
                    <a:pt x="114" y="549"/>
                    <a:pt x="114" y="549"/>
                    <a:pt x="114" y="549"/>
                  </a:cubicBezTo>
                  <a:cubicBezTo>
                    <a:pt x="114" y="547"/>
                    <a:pt x="114" y="547"/>
                    <a:pt x="114" y="547"/>
                  </a:cubicBezTo>
                  <a:cubicBezTo>
                    <a:pt x="73" y="545"/>
                    <a:pt x="30" y="532"/>
                    <a:pt x="5" y="516"/>
                  </a:cubicBezTo>
                  <a:cubicBezTo>
                    <a:pt x="4" y="515"/>
                    <a:pt x="4" y="515"/>
                    <a:pt x="4" y="515"/>
                  </a:cubicBezTo>
                  <a:cubicBezTo>
                    <a:pt x="2" y="517"/>
                    <a:pt x="2" y="517"/>
                    <a:pt x="2" y="517"/>
                  </a:cubicBezTo>
                  <a:cubicBezTo>
                    <a:pt x="4" y="517"/>
                    <a:pt x="4" y="517"/>
                    <a:pt x="4" y="517"/>
                  </a:cubicBezTo>
                  <a:cubicBezTo>
                    <a:pt x="23" y="459"/>
                    <a:pt x="23" y="459"/>
                    <a:pt x="23" y="459"/>
                  </a:cubicBezTo>
                  <a:cubicBezTo>
                    <a:pt x="23" y="459"/>
                    <a:pt x="23" y="459"/>
                    <a:pt x="23" y="459"/>
                  </a:cubicBezTo>
                  <a:cubicBezTo>
                    <a:pt x="48" y="474"/>
                    <a:pt x="86" y="489"/>
                    <a:pt x="125" y="489"/>
                  </a:cubicBezTo>
                  <a:cubicBezTo>
                    <a:pt x="125" y="489"/>
                    <a:pt x="125" y="489"/>
                    <a:pt x="125" y="489"/>
                  </a:cubicBezTo>
                  <a:cubicBezTo>
                    <a:pt x="151" y="489"/>
                    <a:pt x="171" y="482"/>
                    <a:pt x="184" y="469"/>
                  </a:cubicBezTo>
                  <a:cubicBezTo>
                    <a:pt x="197" y="457"/>
                    <a:pt x="204" y="439"/>
                    <a:pt x="204" y="420"/>
                  </a:cubicBezTo>
                  <a:cubicBezTo>
                    <a:pt x="204" y="420"/>
                    <a:pt x="204" y="420"/>
                    <a:pt x="204" y="420"/>
                  </a:cubicBezTo>
                  <a:cubicBezTo>
                    <a:pt x="204" y="401"/>
                    <a:pt x="198" y="385"/>
                    <a:pt x="185" y="371"/>
                  </a:cubicBezTo>
                  <a:cubicBezTo>
                    <a:pt x="171" y="356"/>
                    <a:pt x="151" y="344"/>
                    <a:pt x="121" y="331"/>
                  </a:cubicBezTo>
                  <a:cubicBezTo>
                    <a:pt x="121" y="331"/>
                    <a:pt x="121" y="331"/>
                    <a:pt x="121" y="331"/>
                  </a:cubicBezTo>
                  <a:cubicBezTo>
                    <a:pt x="121" y="331"/>
                    <a:pt x="121" y="331"/>
                    <a:pt x="121" y="331"/>
                  </a:cubicBezTo>
                  <a:cubicBezTo>
                    <a:pt x="120" y="333"/>
                    <a:pt x="120" y="333"/>
                    <a:pt x="120" y="333"/>
                  </a:cubicBezTo>
                  <a:cubicBezTo>
                    <a:pt x="121" y="331"/>
                    <a:pt x="121" y="331"/>
                    <a:pt x="121" y="331"/>
                  </a:cubicBezTo>
                  <a:cubicBezTo>
                    <a:pt x="121" y="331"/>
                    <a:pt x="121" y="331"/>
                    <a:pt x="121" y="331"/>
                  </a:cubicBezTo>
                  <a:cubicBezTo>
                    <a:pt x="121" y="331"/>
                    <a:pt x="121" y="331"/>
                    <a:pt x="121" y="331"/>
                  </a:cubicBezTo>
                  <a:cubicBezTo>
                    <a:pt x="121" y="331"/>
                    <a:pt x="121" y="331"/>
                    <a:pt x="121" y="331"/>
                  </a:cubicBezTo>
                  <a:cubicBezTo>
                    <a:pt x="89" y="316"/>
                    <a:pt x="61" y="300"/>
                    <a:pt x="41" y="280"/>
                  </a:cubicBezTo>
                  <a:cubicBezTo>
                    <a:pt x="22" y="260"/>
                    <a:pt x="10" y="235"/>
                    <a:pt x="10" y="203"/>
                  </a:cubicBezTo>
                  <a:cubicBezTo>
                    <a:pt x="10" y="203"/>
                    <a:pt x="10" y="203"/>
                    <a:pt x="10" y="203"/>
                  </a:cubicBezTo>
                  <a:cubicBezTo>
                    <a:pt x="10" y="203"/>
                    <a:pt x="10" y="203"/>
                    <a:pt x="10" y="203"/>
                  </a:cubicBezTo>
                  <a:cubicBezTo>
                    <a:pt x="10" y="203"/>
                    <a:pt x="10" y="203"/>
                    <a:pt x="10" y="203"/>
                  </a:cubicBezTo>
                  <a:cubicBezTo>
                    <a:pt x="9" y="203"/>
                    <a:pt x="9" y="203"/>
                    <a:pt x="9" y="203"/>
                  </a:cubicBezTo>
                  <a:cubicBezTo>
                    <a:pt x="10" y="203"/>
                    <a:pt x="10" y="203"/>
                    <a:pt x="10" y="203"/>
                  </a:cubicBezTo>
                  <a:cubicBezTo>
                    <a:pt x="10" y="203"/>
                    <a:pt x="10" y="203"/>
                    <a:pt x="10" y="203"/>
                  </a:cubicBezTo>
                  <a:cubicBezTo>
                    <a:pt x="9" y="203"/>
                    <a:pt x="9" y="203"/>
                    <a:pt x="9" y="203"/>
                  </a:cubicBezTo>
                  <a:cubicBezTo>
                    <a:pt x="10" y="203"/>
                    <a:pt x="10" y="203"/>
                    <a:pt x="10" y="203"/>
                  </a:cubicBezTo>
                  <a:cubicBezTo>
                    <a:pt x="10" y="203"/>
                    <a:pt x="10" y="203"/>
                    <a:pt x="10" y="203"/>
                  </a:cubicBezTo>
                  <a:cubicBezTo>
                    <a:pt x="10" y="171"/>
                    <a:pt x="20" y="144"/>
                    <a:pt x="39" y="122"/>
                  </a:cubicBezTo>
                  <a:cubicBezTo>
                    <a:pt x="58" y="101"/>
                    <a:pt x="85" y="86"/>
                    <a:pt x="118" y="79"/>
                  </a:cubicBezTo>
                  <a:cubicBezTo>
                    <a:pt x="118" y="77"/>
                    <a:pt x="118" y="77"/>
                    <a:pt x="118" y="77"/>
                  </a:cubicBezTo>
                  <a:cubicBezTo>
                    <a:pt x="116" y="78"/>
                    <a:pt x="116" y="78"/>
                    <a:pt x="116" y="78"/>
                  </a:cubicBezTo>
                  <a:cubicBezTo>
                    <a:pt x="116" y="79"/>
                    <a:pt x="116" y="79"/>
                    <a:pt x="116" y="79"/>
                  </a:cubicBezTo>
                  <a:cubicBezTo>
                    <a:pt x="118" y="79"/>
                    <a:pt x="118" y="79"/>
                    <a:pt x="118" y="79"/>
                  </a:cubicBezTo>
                  <a:cubicBezTo>
                    <a:pt x="118" y="77"/>
                    <a:pt x="118" y="77"/>
                    <a:pt x="118" y="77"/>
                  </a:cubicBezTo>
                  <a:cubicBezTo>
                    <a:pt x="118" y="4"/>
                    <a:pt x="118" y="4"/>
                    <a:pt x="118" y="4"/>
                  </a:cubicBezTo>
                  <a:cubicBezTo>
                    <a:pt x="170" y="4"/>
                    <a:pt x="170" y="4"/>
                    <a:pt x="170" y="4"/>
                  </a:cubicBezTo>
                  <a:cubicBezTo>
                    <a:pt x="170" y="75"/>
                    <a:pt x="170" y="75"/>
                    <a:pt x="170" y="75"/>
                  </a:cubicBezTo>
                  <a:cubicBezTo>
                    <a:pt x="172" y="75"/>
                    <a:pt x="172" y="75"/>
                    <a:pt x="172" y="75"/>
                  </a:cubicBezTo>
                  <a:cubicBezTo>
                    <a:pt x="172" y="73"/>
                    <a:pt x="172" y="73"/>
                    <a:pt x="172" y="73"/>
                  </a:cubicBezTo>
                  <a:cubicBezTo>
                    <a:pt x="170" y="73"/>
                    <a:pt x="170" y="73"/>
                    <a:pt x="170" y="73"/>
                  </a:cubicBezTo>
                  <a:cubicBezTo>
                    <a:pt x="170" y="75"/>
                    <a:pt x="170" y="75"/>
                    <a:pt x="170" y="75"/>
                  </a:cubicBezTo>
                  <a:cubicBezTo>
                    <a:pt x="172" y="75"/>
                    <a:pt x="172" y="75"/>
                    <a:pt x="172" y="75"/>
                  </a:cubicBezTo>
                  <a:cubicBezTo>
                    <a:pt x="172" y="73"/>
                    <a:pt x="172" y="73"/>
                    <a:pt x="172" y="73"/>
                  </a:cubicBezTo>
                  <a:cubicBezTo>
                    <a:pt x="170" y="73"/>
                    <a:pt x="170" y="73"/>
                    <a:pt x="170" y="73"/>
                  </a:cubicBezTo>
                  <a:cubicBezTo>
                    <a:pt x="170" y="75"/>
                    <a:pt x="170" y="75"/>
                    <a:pt x="170" y="75"/>
                  </a:cubicBezTo>
                  <a:cubicBezTo>
                    <a:pt x="212" y="77"/>
                    <a:pt x="242" y="88"/>
                    <a:pt x="263" y="100"/>
                  </a:cubicBezTo>
                  <a:cubicBezTo>
                    <a:pt x="264" y="101"/>
                    <a:pt x="264" y="101"/>
                    <a:pt x="264" y="101"/>
                  </a:cubicBezTo>
                  <a:cubicBezTo>
                    <a:pt x="265" y="99"/>
                    <a:pt x="265" y="99"/>
                    <a:pt x="265" y="99"/>
                  </a:cubicBezTo>
                  <a:cubicBezTo>
                    <a:pt x="264" y="98"/>
                    <a:pt x="264" y="98"/>
                    <a:pt x="264" y="98"/>
                  </a:cubicBezTo>
                  <a:cubicBezTo>
                    <a:pt x="245" y="155"/>
                    <a:pt x="245" y="155"/>
                    <a:pt x="245" y="155"/>
                  </a:cubicBezTo>
                  <a:cubicBezTo>
                    <a:pt x="245" y="155"/>
                    <a:pt x="245" y="155"/>
                    <a:pt x="245" y="155"/>
                  </a:cubicBezTo>
                  <a:cubicBezTo>
                    <a:pt x="227" y="146"/>
                    <a:pt x="196" y="131"/>
                    <a:pt x="156" y="131"/>
                  </a:cubicBezTo>
                  <a:cubicBezTo>
                    <a:pt x="132" y="131"/>
                    <a:pt x="114" y="139"/>
                    <a:pt x="102" y="151"/>
                  </a:cubicBezTo>
                  <a:cubicBezTo>
                    <a:pt x="90" y="163"/>
                    <a:pt x="84" y="178"/>
                    <a:pt x="84" y="193"/>
                  </a:cubicBezTo>
                  <a:cubicBezTo>
                    <a:pt x="84" y="193"/>
                    <a:pt x="84" y="193"/>
                    <a:pt x="84" y="193"/>
                  </a:cubicBezTo>
                  <a:cubicBezTo>
                    <a:pt x="84" y="193"/>
                    <a:pt x="84" y="193"/>
                    <a:pt x="84" y="193"/>
                  </a:cubicBezTo>
                  <a:cubicBezTo>
                    <a:pt x="84" y="211"/>
                    <a:pt x="91" y="225"/>
                    <a:pt x="105" y="238"/>
                  </a:cubicBezTo>
                  <a:cubicBezTo>
                    <a:pt x="119" y="250"/>
                    <a:pt x="140" y="262"/>
                    <a:pt x="168" y="275"/>
                  </a:cubicBezTo>
                  <a:cubicBezTo>
                    <a:pt x="169" y="274"/>
                    <a:pt x="169" y="274"/>
                    <a:pt x="169" y="274"/>
                  </a:cubicBezTo>
                  <a:cubicBezTo>
                    <a:pt x="167" y="273"/>
                    <a:pt x="167" y="273"/>
                    <a:pt x="167" y="273"/>
                  </a:cubicBezTo>
                  <a:cubicBezTo>
                    <a:pt x="166" y="275"/>
                    <a:pt x="166" y="275"/>
                    <a:pt x="166" y="275"/>
                  </a:cubicBezTo>
                  <a:cubicBezTo>
                    <a:pt x="168" y="275"/>
                    <a:pt x="168" y="275"/>
                    <a:pt x="168" y="275"/>
                  </a:cubicBezTo>
                  <a:cubicBezTo>
                    <a:pt x="170" y="276"/>
                    <a:pt x="170" y="276"/>
                    <a:pt x="170" y="276"/>
                  </a:cubicBezTo>
                  <a:cubicBezTo>
                    <a:pt x="170" y="274"/>
                    <a:pt x="170" y="274"/>
                    <a:pt x="170" y="274"/>
                  </a:cubicBezTo>
                  <a:cubicBezTo>
                    <a:pt x="169" y="274"/>
                    <a:pt x="169" y="274"/>
                    <a:pt x="169" y="274"/>
                  </a:cubicBezTo>
                  <a:cubicBezTo>
                    <a:pt x="168" y="275"/>
                    <a:pt x="168" y="275"/>
                    <a:pt x="168" y="275"/>
                  </a:cubicBezTo>
                  <a:cubicBezTo>
                    <a:pt x="205" y="292"/>
                    <a:pt x="233" y="309"/>
                    <a:pt x="251" y="331"/>
                  </a:cubicBezTo>
                  <a:cubicBezTo>
                    <a:pt x="270" y="352"/>
                    <a:pt x="279" y="378"/>
                    <a:pt x="279" y="412"/>
                  </a:cubicBezTo>
                  <a:cubicBezTo>
                    <a:pt x="279" y="412"/>
                    <a:pt x="279" y="412"/>
                    <a:pt x="279" y="412"/>
                  </a:cubicBezTo>
                  <a:cubicBezTo>
                    <a:pt x="281" y="412"/>
                    <a:pt x="281" y="412"/>
                    <a:pt x="281" y="412"/>
                  </a:cubicBezTo>
                  <a:cubicBezTo>
                    <a:pt x="279" y="412"/>
                    <a:pt x="279" y="412"/>
                    <a:pt x="279" y="412"/>
                  </a:cubicBezTo>
                  <a:cubicBezTo>
                    <a:pt x="279" y="412"/>
                    <a:pt x="279" y="412"/>
                    <a:pt x="279" y="412"/>
                  </a:cubicBezTo>
                  <a:cubicBezTo>
                    <a:pt x="279" y="444"/>
                    <a:pt x="269" y="474"/>
                    <a:pt x="250" y="497"/>
                  </a:cubicBezTo>
                  <a:cubicBezTo>
                    <a:pt x="230" y="520"/>
                    <a:pt x="202" y="536"/>
                    <a:pt x="166" y="543"/>
                  </a:cubicBezTo>
                  <a:cubicBezTo>
                    <a:pt x="166" y="545"/>
                    <a:pt x="166" y="545"/>
                    <a:pt x="166" y="545"/>
                  </a:cubicBezTo>
                  <a:cubicBezTo>
                    <a:pt x="168" y="544"/>
                    <a:pt x="168" y="544"/>
                    <a:pt x="168" y="544"/>
                  </a:cubicBezTo>
                  <a:cubicBezTo>
                    <a:pt x="168" y="542"/>
                    <a:pt x="168" y="542"/>
                    <a:pt x="168" y="542"/>
                  </a:cubicBezTo>
                  <a:cubicBezTo>
                    <a:pt x="166" y="543"/>
                    <a:pt x="166" y="543"/>
                    <a:pt x="166" y="543"/>
                  </a:cubicBezTo>
                  <a:cubicBezTo>
                    <a:pt x="166" y="545"/>
                    <a:pt x="166" y="545"/>
                    <a:pt x="166" y="545"/>
                  </a:cubicBezTo>
                  <a:cubicBezTo>
                    <a:pt x="166" y="620"/>
                    <a:pt x="166" y="620"/>
                    <a:pt x="166" y="620"/>
                  </a:cubicBezTo>
                  <a:cubicBezTo>
                    <a:pt x="166" y="620"/>
                    <a:pt x="166" y="620"/>
                    <a:pt x="166" y="620"/>
                  </a:cubicBezTo>
                  <a:cubicBezTo>
                    <a:pt x="166" y="622"/>
                    <a:pt x="166" y="622"/>
                    <a:pt x="166" y="622"/>
                  </a:cubicBezTo>
                  <a:cubicBezTo>
                    <a:pt x="168" y="622"/>
                    <a:pt x="168" y="622"/>
                    <a:pt x="168" y="622"/>
                  </a:cubicBezTo>
                  <a:lnTo>
                    <a:pt x="166" y="6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a:ea typeface="ＭＳ Ｐゴシック"/>
              </a:endParaRPr>
            </a:p>
          </p:txBody>
        </p:sp>
        <p:sp>
          <p:nvSpPr>
            <p:cNvPr id="34" name="Freeform 28"/>
            <p:cNvSpPr>
              <a:spLocks/>
            </p:cNvSpPr>
            <p:nvPr/>
          </p:nvSpPr>
          <p:spPr bwMode="auto">
            <a:xfrm>
              <a:off x="1932" y="599"/>
              <a:ext cx="1708" cy="1011"/>
            </a:xfrm>
            <a:custGeom>
              <a:avLst/>
              <a:gdLst/>
              <a:ahLst/>
              <a:cxnLst>
                <a:cxn ang="0">
                  <a:pos x="420" y="40"/>
                </a:cxn>
                <a:cxn ang="0">
                  <a:pos x="420" y="42"/>
                </a:cxn>
                <a:cxn ang="0">
                  <a:pos x="606" y="89"/>
                </a:cxn>
                <a:cxn ang="0">
                  <a:pos x="607" y="88"/>
                </a:cxn>
                <a:cxn ang="0">
                  <a:pos x="606" y="86"/>
                </a:cxn>
                <a:cxn ang="0">
                  <a:pos x="549" y="108"/>
                </a:cxn>
                <a:cxn ang="0">
                  <a:pos x="723" y="160"/>
                </a:cxn>
                <a:cxn ang="0">
                  <a:pos x="635" y="0"/>
                </a:cxn>
                <a:cxn ang="0">
                  <a:pos x="626" y="62"/>
                </a:cxn>
                <a:cxn ang="0">
                  <a:pos x="628" y="63"/>
                </a:cxn>
                <a:cxn ang="0">
                  <a:pos x="629" y="61"/>
                </a:cxn>
                <a:cxn ang="0">
                  <a:pos x="420" y="6"/>
                </a:cxn>
                <a:cxn ang="0">
                  <a:pos x="420" y="6"/>
                </a:cxn>
                <a:cxn ang="0">
                  <a:pos x="420" y="8"/>
                </a:cxn>
                <a:cxn ang="0">
                  <a:pos x="420" y="6"/>
                </a:cxn>
                <a:cxn ang="0">
                  <a:pos x="420" y="6"/>
                </a:cxn>
                <a:cxn ang="0">
                  <a:pos x="123" y="129"/>
                </a:cxn>
                <a:cxn ang="0">
                  <a:pos x="0" y="426"/>
                </a:cxn>
                <a:cxn ang="0">
                  <a:pos x="0" y="426"/>
                </a:cxn>
                <a:cxn ang="0">
                  <a:pos x="0" y="428"/>
                </a:cxn>
                <a:cxn ang="0">
                  <a:pos x="36" y="428"/>
                </a:cxn>
                <a:cxn ang="0">
                  <a:pos x="36" y="426"/>
                </a:cxn>
                <a:cxn ang="0">
                  <a:pos x="149" y="154"/>
                </a:cxn>
                <a:cxn ang="0">
                  <a:pos x="420" y="42"/>
                </a:cxn>
                <a:cxn ang="0">
                  <a:pos x="420" y="40"/>
                </a:cxn>
                <a:cxn ang="0">
                  <a:pos x="420" y="38"/>
                </a:cxn>
                <a:cxn ang="0">
                  <a:pos x="146" y="151"/>
                </a:cxn>
                <a:cxn ang="0">
                  <a:pos x="32" y="426"/>
                </a:cxn>
                <a:cxn ang="0">
                  <a:pos x="34" y="426"/>
                </a:cxn>
                <a:cxn ang="0">
                  <a:pos x="34" y="424"/>
                </a:cxn>
                <a:cxn ang="0">
                  <a:pos x="2" y="424"/>
                </a:cxn>
                <a:cxn ang="0">
                  <a:pos x="2" y="426"/>
                </a:cxn>
                <a:cxn ang="0">
                  <a:pos x="4" y="426"/>
                </a:cxn>
                <a:cxn ang="0">
                  <a:pos x="4" y="426"/>
                </a:cxn>
                <a:cxn ang="0">
                  <a:pos x="4" y="426"/>
                </a:cxn>
                <a:cxn ang="0">
                  <a:pos x="4" y="426"/>
                </a:cxn>
                <a:cxn ang="0">
                  <a:pos x="4" y="426"/>
                </a:cxn>
                <a:cxn ang="0">
                  <a:pos x="4" y="426"/>
                </a:cxn>
                <a:cxn ang="0">
                  <a:pos x="126" y="132"/>
                </a:cxn>
                <a:cxn ang="0">
                  <a:pos x="420" y="10"/>
                </a:cxn>
                <a:cxn ang="0">
                  <a:pos x="420" y="10"/>
                </a:cxn>
                <a:cxn ang="0">
                  <a:pos x="420" y="10"/>
                </a:cxn>
                <a:cxn ang="0">
                  <a:pos x="420" y="10"/>
                </a:cxn>
                <a:cxn ang="0">
                  <a:pos x="420" y="10"/>
                </a:cxn>
                <a:cxn ang="0">
                  <a:pos x="627" y="64"/>
                </a:cxn>
                <a:cxn ang="0">
                  <a:pos x="629" y="66"/>
                </a:cxn>
                <a:cxn ang="0">
                  <a:pos x="638" y="12"/>
                </a:cxn>
                <a:cxn ang="0">
                  <a:pos x="715" y="154"/>
                </a:cxn>
                <a:cxn ang="0">
                  <a:pos x="561" y="107"/>
                </a:cxn>
                <a:cxn ang="0">
                  <a:pos x="611" y="88"/>
                </a:cxn>
                <a:cxn ang="0">
                  <a:pos x="608" y="86"/>
                </a:cxn>
                <a:cxn ang="0">
                  <a:pos x="420" y="38"/>
                </a:cxn>
                <a:cxn ang="0">
                  <a:pos x="420" y="40"/>
                </a:cxn>
              </a:cxnLst>
              <a:rect l="0" t="0" r="r" b="b"/>
              <a:pathLst>
                <a:path w="723" h="428">
                  <a:moveTo>
                    <a:pt x="420" y="40"/>
                  </a:moveTo>
                  <a:cubicBezTo>
                    <a:pt x="420" y="42"/>
                    <a:pt x="420" y="42"/>
                    <a:pt x="420" y="42"/>
                  </a:cubicBezTo>
                  <a:cubicBezTo>
                    <a:pt x="488" y="42"/>
                    <a:pt x="551" y="59"/>
                    <a:pt x="606" y="89"/>
                  </a:cubicBezTo>
                  <a:cubicBezTo>
                    <a:pt x="607" y="88"/>
                    <a:pt x="607" y="88"/>
                    <a:pt x="607" y="88"/>
                  </a:cubicBezTo>
                  <a:cubicBezTo>
                    <a:pt x="606" y="86"/>
                    <a:pt x="606" y="86"/>
                    <a:pt x="606" y="86"/>
                  </a:cubicBezTo>
                  <a:cubicBezTo>
                    <a:pt x="549" y="108"/>
                    <a:pt x="549" y="108"/>
                    <a:pt x="549" y="108"/>
                  </a:cubicBezTo>
                  <a:cubicBezTo>
                    <a:pt x="723" y="160"/>
                    <a:pt x="723" y="160"/>
                    <a:pt x="723" y="160"/>
                  </a:cubicBezTo>
                  <a:cubicBezTo>
                    <a:pt x="635" y="0"/>
                    <a:pt x="635" y="0"/>
                    <a:pt x="635" y="0"/>
                  </a:cubicBezTo>
                  <a:cubicBezTo>
                    <a:pt x="626" y="62"/>
                    <a:pt x="626" y="62"/>
                    <a:pt x="626" y="62"/>
                  </a:cubicBezTo>
                  <a:cubicBezTo>
                    <a:pt x="628" y="63"/>
                    <a:pt x="628" y="63"/>
                    <a:pt x="628" y="63"/>
                  </a:cubicBezTo>
                  <a:cubicBezTo>
                    <a:pt x="629" y="61"/>
                    <a:pt x="629" y="61"/>
                    <a:pt x="629" y="61"/>
                  </a:cubicBezTo>
                  <a:cubicBezTo>
                    <a:pt x="567" y="26"/>
                    <a:pt x="496" y="6"/>
                    <a:pt x="420" y="6"/>
                  </a:cubicBezTo>
                  <a:cubicBezTo>
                    <a:pt x="420" y="6"/>
                    <a:pt x="420" y="6"/>
                    <a:pt x="420" y="6"/>
                  </a:cubicBezTo>
                  <a:cubicBezTo>
                    <a:pt x="420" y="8"/>
                    <a:pt x="420" y="8"/>
                    <a:pt x="420" y="8"/>
                  </a:cubicBezTo>
                  <a:cubicBezTo>
                    <a:pt x="420" y="6"/>
                    <a:pt x="420" y="6"/>
                    <a:pt x="420" y="6"/>
                  </a:cubicBezTo>
                  <a:cubicBezTo>
                    <a:pt x="420" y="6"/>
                    <a:pt x="420" y="6"/>
                    <a:pt x="420" y="6"/>
                  </a:cubicBezTo>
                  <a:cubicBezTo>
                    <a:pt x="304" y="6"/>
                    <a:pt x="199" y="53"/>
                    <a:pt x="123" y="129"/>
                  </a:cubicBezTo>
                  <a:cubicBezTo>
                    <a:pt x="47" y="205"/>
                    <a:pt x="0" y="310"/>
                    <a:pt x="0" y="426"/>
                  </a:cubicBezTo>
                  <a:cubicBezTo>
                    <a:pt x="0" y="426"/>
                    <a:pt x="0" y="426"/>
                    <a:pt x="0" y="426"/>
                  </a:cubicBezTo>
                  <a:cubicBezTo>
                    <a:pt x="0" y="428"/>
                    <a:pt x="0" y="428"/>
                    <a:pt x="0" y="428"/>
                  </a:cubicBezTo>
                  <a:cubicBezTo>
                    <a:pt x="36" y="428"/>
                    <a:pt x="36" y="428"/>
                    <a:pt x="36" y="428"/>
                  </a:cubicBezTo>
                  <a:cubicBezTo>
                    <a:pt x="36" y="426"/>
                    <a:pt x="36" y="426"/>
                    <a:pt x="36" y="426"/>
                  </a:cubicBezTo>
                  <a:cubicBezTo>
                    <a:pt x="36" y="320"/>
                    <a:pt x="79" y="224"/>
                    <a:pt x="149" y="154"/>
                  </a:cubicBezTo>
                  <a:cubicBezTo>
                    <a:pt x="218" y="85"/>
                    <a:pt x="314" y="42"/>
                    <a:pt x="420" y="42"/>
                  </a:cubicBezTo>
                  <a:cubicBezTo>
                    <a:pt x="420" y="40"/>
                    <a:pt x="420" y="40"/>
                    <a:pt x="420" y="40"/>
                  </a:cubicBezTo>
                  <a:cubicBezTo>
                    <a:pt x="420" y="38"/>
                    <a:pt x="420" y="38"/>
                    <a:pt x="420" y="38"/>
                  </a:cubicBezTo>
                  <a:cubicBezTo>
                    <a:pt x="313" y="38"/>
                    <a:pt x="216" y="81"/>
                    <a:pt x="146" y="151"/>
                  </a:cubicBezTo>
                  <a:cubicBezTo>
                    <a:pt x="76" y="222"/>
                    <a:pt x="32" y="319"/>
                    <a:pt x="32" y="426"/>
                  </a:cubicBezTo>
                  <a:cubicBezTo>
                    <a:pt x="34" y="426"/>
                    <a:pt x="34" y="426"/>
                    <a:pt x="34" y="426"/>
                  </a:cubicBezTo>
                  <a:cubicBezTo>
                    <a:pt x="34" y="424"/>
                    <a:pt x="34" y="424"/>
                    <a:pt x="34" y="424"/>
                  </a:cubicBezTo>
                  <a:cubicBezTo>
                    <a:pt x="2" y="424"/>
                    <a:pt x="2" y="424"/>
                    <a:pt x="2" y="424"/>
                  </a:cubicBezTo>
                  <a:cubicBezTo>
                    <a:pt x="2" y="426"/>
                    <a:pt x="2" y="426"/>
                    <a:pt x="2" y="426"/>
                  </a:cubicBezTo>
                  <a:cubicBezTo>
                    <a:pt x="4" y="426"/>
                    <a:pt x="4" y="426"/>
                    <a:pt x="4" y="426"/>
                  </a:cubicBezTo>
                  <a:cubicBezTo>
                    <a:pt x="4" y="426"/>
                    <a:pt x="4" y="426"/>
                    <a:pt x="4" y="426"/>
                  </a:cubicBezTo>
                  <a:cubicBezTo>
                    <a:pt x="4" y="426"/>
                    <a:pt x="4" y="426"/>
                    <a:pt x="4" y="426"/>
                  </a:cubicBezTo>
                  <a:cubicBezTo>
                    <a:pt x="4" y="426"/>
                    <a:pt x="4" y="426"/>
                    <a:pt x="4" y="426"/>
                  </a:cubicBezTo>
                  <a:cubicBezTo>
                    <a:pt x="4" y="426"/>
                    <a:pt x="4" y="426"/>
                    <a:pt x="4" y="426"/>
                  </a:cubicBezTo>
                  <a:cubicBezTo>
                    <a:pt x="4" y="426"/>
                    <a:pt x="4" y="426"/>
                    <a:pt x="4" y="426"/>
                  </a:cubicBezTo>
                  <a:cubicBezTo>
                    <a:pt x="4" y="311"/>
                    <a:pt x="51" y="207"/>
                    <a:pt x="126" y="132"/>
                  </a:cubicBezTo>
                  <a:cubicBezTo>
                    <a:pt x="201" y="56"/>
                    <a:pt x="305" y="10"/>
                    <a:pt x="420" y="10"/>
                  </a:cubicBezTo>
                  <a:cubicBezTo>
                    <a:pt x="420" y="10"/>
                    <a:pt x="420" y="10"/>
                    <a:pt x="420" y="10"/>
                  </a:cubicBezTo>
                  <a:cubicBezTo>
                    <a:pt x="420" y="10"/>
                    <a:pt x="420" y="10"/>
                    <a:pt x="420" y="10"/>
                  </a:cubicBezTo>
                  <a:cubicBezTo>
                    <a:pt x="420" y="10"/>
                    <a:pt x="420" y="10"/>
                    <a:pt x="420" y="10"/>
                  </a:cubicBezTo>
                  <a:cubicBezTo>
                    <a:pt x="420" y="10"/>
                    <a:pt x="420" y="10"/>
                    <a:pt x="420" y="10"/>
                  </a:cubicBezTo>
                  <a:cubicBezTo>
                    <a:pt x="495" y="10"/>
                    <a:pt x="566" y="30"/>
                    <a:pt x="627" y="64"/>
                  </a:cubicBezTo>
                  <a:cubicBezTo>
                    <a:pt x="629" y="66"/>
                    <a:pt x="629" y="66"/>
                    <a:pt x="629" y="66"/>
                  </a:cubicBezTo>
                  <a:cubicBezTo>
                    <a:pt x="638" y="12"/>
                    <a:pt x="638" y="12"/>
                    <a:pt x="638" y="12"/>
                  </a:cubicBezTo>
                  <a:cubicBezTo>
                    <a:pt x="715" y="154"/>
                    <a:pt x="715" y="154"/>
                    <a:pt x="715" y="154"/>
                  </a:cubicBezTo>
                  <a:cubicBezTo>
                    <a:pt x="561" y="107"/>
                    <a:pt x="561" y="107"/>
                    <a:pt x="561" y="107"/>
                  </a:cubicBezTo>
                  <a:cubicBezTo>
                    <a:pt x="611" y="88"/>
                    <a:pt x="611" y="88"/>
                    <a:pt x="611" y="88"/>
                  </a:cubicBezTo>
                  <a:cubicBezTo>
                    <a:pt x="608" y="86"/>
                    <a:pt x="608" y="86"/>
                    <a:pt x="608" y="86"/>
                  </a:cubicBezTo>
                  <a:cubicBezTo>
                    <a:pt x="552" y="55"/>
                    <a:pt x="488" y="38"/>
                    <a:pt x="420" y="38"/>
                  </a:cubicBezTo>
                  <a:lnTo>
                    <a:pt x="420"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a:ea typeface="ＭＳ Ｐゴシック"/>
              </a:endParaRPr>
            </a:p>
          </p:txBody>
        </p:sp>
        <p:sp>
          <p:nvSpPr>
            <p:cNvPr id="35" name="Freeform 29"/>
            <p:cNvSpPr>
              <a:spLocks/>
            </p:cNvSpPr>
            <p:nvPr/>
          </p:nvSpPr>
          <p:spPr bwMode="auto">
            <a:xfrm>
              <a:off x="1928" y="585"/>
              <a:ext cx="1724" cy="1030"/>
            </a:xfrm>
            <a:custGeom>
              <a:avLst/>
              <a:gdLst/>
              <a:ahLst/>
              <a:cxnLst>
                <a:cxn ang="0">
                  <a:pos x="420" y="48"/>
                </a:cxn>
                <a:cxn ang="0">
                  <a:pos x="607" y="97"/>
                </a:cxn>
                <a:cxn ang="0">
                  <a:pos x="610" y="91"/>
                </a:cxn>
                <a:cxn ang="0">
                  <a:pos x="730" y="170"/>
                </a:cxn>
                <a:cxn ang="0">
                  <a:pos x="629" y="71"/>
                </a:cxn>
                <a:cxn ang="0">
                  <a:pos x="633" y="66"/>
                </a:cxn>
                <a:cxn ang="0">
                  <a:pos x="422" y="10"/>
                </a:cxn>
                <a:cxn ang="0">
                  <a:pos x="424" y="14"/>
                </a:cxn>
                <a:cxn ang="0">
                  <a:pos x="422" y="10"/>
                </a:cxn>
                <a:cxn ang="0">
                  <a:pos x="0" y="432"/>
                </a:cxn>
                <a:cxn ang="0">
                  <a:pos x="0" y="436"/>
                </a:cxn>
                <a:cxn ang="0">
                  <a:pos x="152" y="162"/>
                </a:cxn>
                <a:cxn ang="0">
                  <a:pos x="424" y="46"/>
                </a:cxn>
                <a:cxn ang="0">
                  <a:pos x="422" y="42"/>
                </a:cxn>
                <a:cxn ang="0">
                  <a:pos x="32" y="434"/>
                </a:cxn>
                <a:cxn ang="0">
                  <a:pos x="38" y="430"/>
                </a:cxn>
                <a:cxn ang="0">
                  <a:pos x="2" y="432"/>
                </a:cxn>
                <a:cxn ang="0">
                  <a:pos x="6" y="430"/>
                </a:cxn>
                <a:cxn ang="0">
                  <a:pos x="6" y="434"/>
                </a:cxn>
                <a:cxn ang="0">
                  <a:pos x="8" y="430"/>
                </a:cxn>
                <a:cxn ang="0">
                  <a:pos x="6" y="434"/>
                </a:cxn>
                <a:cxn ang="0">
                  <a:pos x="129" y="139"/>
                </a:cxn>
                <a:cxn ang="0">
                  <a:pos x="422" y="18"/>
                </a:cxn>
                <a:cxn ang="0">
                  <a:pos x="628" y="72"/>
                </a:cxn>
                <a:cxn ang="0">
                  <a:pos x="641" y="24"/>
                </a:cxn>
                <a:cxn ang="0">
                  <a:pos x="618" y="94"/>
                </a:cxn>
                <a:cxn ang="0">
                  <a:pos x="420" y="42"/>
                </a:cxn>
                <a:cxn ang="0">
                  <a:pos x="424" y="46"/>
                </a:cxn>
                <a:cxn ang="0">
                  <a:pos x="422" y="46"/>
                </a:cxn>
                <a:cxn ang="0">
                  <a:pos x="557" y="113"/>
                </a:cxn>
                <a:cxn ang="0">
                  <a:pos x="630" y="69"/>
                </a:cxn>
                <a:cxn ang="0">
                  <a:pos x="422" y="14"/>
                </a:cxn>
                <a:cxn ang="0">
                  <a:pos x="422" y="14"/>
                </a:cxn>
                <a:cxn ang="0">
                  <a:pos x="6" y="432"/>
                </a:cxn>
                <a:cxn ang="0">
                  <a:pos x="6" y="432"/>
                </a:cxn>
                <a:cxn ang="0">
                  <a:pos x="6" y="432"/>
                </a:cxn>
                <a:cxn ang="0">
                  <a:pos x="6" y="432"/>
                </a:cxn>
                <a:cxn ang="0">
                  <a:pos x="6" y="432"/>
                </a:cxn>
                <a:cxn ang="0">
                  <a:pos x="6" y="430"/>
                </a:cxn>
                <a:cxn ang="0">
                  <a:pos x="6" y="432"/>
                </a:cxn>
                <a:cxn ang="0">
                  <a:pos x="36" y="432"/>
                </a:cxn>
                <a:cxn ang="0">
                  <a:pos x="34" y="432"/>
                </a:cxn>
                <a:cxn ang="0">
                  <a:pos x="422" y="46"/>
                </a:cxn>
                <a:cxn ang="0">
                  <a:pos x="420" y="46"/>
                </a:cxn>
                <a:cxn ang="0">
                  <a:pos x="422" y="46"/>
                </a:cxn>
                <a:cxn ang="0">
                  <a:pos x="36" y="432"/>
                </a:cxn>
                <a:cxn ang="0">
                  <a:pos x="2" y="432"/>
                </a:cxn>
                <a:cxn ang="0">
                  <a:pos x="127" y="136"/>
                </a:cxn>
                <a:cxn ang="0">
                  <a:pos x="422" y="12"/>
                </a:cxn>
                <a:cxn ang="0">
                  <a:pos x="422" y="14"/>
                </a:cxn>
                <a:cxn ang="0">
                  <a:pos x="422" y="12"/>
                </a:cxn>
                <a:cxn ang="0">
                  <a:pos x="630" y="69"/>
                </a:cxn>
                <a:cxn ang="0">
                  <a:pos x="629" y="67"/>
                </a:cxn>
                <a:cxn ang="0">
                  <a:pos x="630" y="69"/>
                </a:cxn>
                <a:cxn ang="0">
                  <a:pos x="557" y="113"/>
                </a:cxn>
                <a:cxn ang="0">
                  <a:pos x="609" y="94"/>
                </a:cxn>
                <a:cxn ang="0">
                  <a:pos x="608" y="95"/>
                </a:cxn>
                <a:cxn ang="0">
                  <a:pos x="422" y="48"/>
                </a:cxn>
                <a:cxn ang="0">
                  <a:pos x="422" y="46"/>
                </a:cxn>
              </a:cxnLst>
              <a:rect l="0" t="0" r="r" b="b"/>
              <a:pathLst>
                <a:path w="730" h="436">
                  <a:moveTo>
                    <a:pt x="422" y="46"/>
                  </a:moveTo>
                  <a:cubicBezTo>
                    <a:pt x="420" y="46"/>
                    <a:pt x="420" y="46"/>
                    <a:pt x="420" y="46"/>
                  </a:cubicBezTo>
                  <a:cubicBezTo>
                    <a:pt x="420" y="48"/>
                    <a:pt x="420" y="48"/>
                    <a:pt x="420" y="48"/>
                  </a:cubicBezTo>
                  <a:cubicBezTo>
                    <a:pt x="420" y="50"/>
                    <a:pt x="420" y="50"/>
                    <a:pt x="420" y="50"/>
                  </a:cubicBezTo>
                  <a:cubicBezTo>
                    <a:pt x="422" y="50"/>
                    <a:pt x="422" y="50"/>
                    <a:pt x="422" y="50"/>
                  </a:cubicBezTo>
                  <a:cubicBezTo>
                    <a:pt x="489" y="50"/>
                    <a:pt x="552" y="67"/>
                    <a:pt x="607" y="97"/>
                  </a:cubicBezTo>
                  <a:cubicBezTo>
                    <a:pt x="608" y="98"/>
                    <a:pt x="608" y="98"/>
                    <a:pt x="608" y="98"/>
                  </a:cubicBezTo>
                  <a:cubicBezTo>
                    <a:pt x="611" y="94"/>
                    <a:pt x="611" y="94"/>
                    <a:pt x="611" y="94"/>
                  </a:cubicBezTo>
                  <a:cubicBezTo>
                    <a:pt x="610" y="91"/>
                    <a:pt x="610" y="91"/>
                    <a:pt x="610" y="91"/>
                  </a:cubicBezTo>
                  <a:cubicBezTo>
                    <a:pt x="609" y="89"/>
                    <a:pt x="609" y="89"/>
                    <a:pt x="609" y="89"/>
                  </a:cubicBezTo>
                  <a:cubicBezTo>
                    <a:pt x="544" y="114"/>
                    <a:pt x="544" y="114"/>
                    <a:pt x="544" y="114"/>
                  </a:cubicBezTo>
                  <a:cubicBezTo>
                    <a:pt x="730" y="170"/>
                    <a:pt x="730" y="170"/>
                    <a:pt x="730" y="170"/>
                  </a:cubicBezTo>
                  <a:cubicBezTo>
                    <a:pt x="636" y="0"/>
                    <a:pt x="636" y="0"/>
                    <a:pt x="636" y="0"/>
                  </a:cubicBezTo>
                  <a:cubicBezTo>
                    <a:pt x="626" y="70"/>
                    <a:pt x="626" y="70"/>
                    <a:pt x="626" y="70"/>
                  </a:cubicBezTo>
                  <a:cubicBezTo>
                    <a:pt x="629" y="71"/>
                    <a:pt x="629" y="71"/>
                    <a:pt x="629" y="71"/>
                  </a:cubicBezTo>
                  <a:cubicBezTo>
                    <a:pt x="631" y="71"/>
                    <a:pt x="631" y="71"/>
                    <a:pt x="631" y="71"/>
                  </a:cubicBezTo>
                  <a:cubicBezTo>
                    <a:pt x="632" y="68"/>
                    <a:pt x="632" y="68"/>
                    <a:pt x="632" y="68"/>
                  </a:cubicBezTo>
                  <a:cubicBezTo>
                    <a:pt x="633" y="66"/>
                    <a:pt x="633" y="66"/>
                    <a:pt x="633" y="66"/>
                  </a:cubicBezTo>
                  <a:cubicBezTo>
                    <a:pt x="632" y="65"/>
                    <a:pt x="632" y="65"/>
                    <a:pt x="632" y="65"/>
                  </a:cubicBezTo>
                  <a:cubicBezTo>
                    <a:pt x="570" y="30"/>
                    <a:pt x="498" y="10"/>
                    <a:pt x="422" y="10"/>
                  </a:cubicBezTo>
                  <a:cubicBezTo>
                    <a:pt x="422" y="10"/>
                    <a:pt x="422" y="10"/>
                    <a:pt x="422" y="10"/>
                  </a:cubicBezTo>
                  <a:cubicBezTo>
                    <a:pt x="420" y="10"/>
                    <a:pt x="420" y="10"/>
                    <a:pt x="420" y="10"/>
                  </a:cubicBezTo>
                  <a:cubicBezTo>
                    <a:pt x="420" y="14"/>
                    <a:pt x="420" y="14"/>
                    <a:pt x="420" y="14"/>
                  </a:cubicBezTo>
                  <a:cubicBezTo>
                    <a:pt x="424" y="14"/>
                    <a:pt x="424" y="14"/>
                    <a:pt x="424" y="14"/>
                  </a:cubicBezTo>
                  <a:cubicBezTo>
                    <a:pt x="424" y="12"/>
                    <a:pt x="424" y="12"/>
                    <a:pt x="424" y="12"/>
                  </a:cubicBezTo>
                  <a:cubicBezTo>
                    <a:pt x="424" y="10"/>
                    <a:pt x="424" y="10"/>
                    <a:pt x="424" y="10"/>
                  </a:cubicBezTo>
                  <a:cubicBezTo>
                    <a:pt x="422" y="10"/>
                    <a:pt x="422" y="10"/>
                    <a:pt x="422" y="10"/>
                  </a:cubicBezTo>
                  <a:cubicBezTo>
                    <a:pt x="306" y="10"/>
                    <a:pt x="200" y="57"/>
                    <a:pt x="124" y="133"/>
                  </a:cubicBezTo>
                  <a:cubicBezTo>
                    <a:pt x="47" y="210"/>
                    <a:pt x="0" y="315"/>
                    <a:pt x="0" y="432"/>
                  </a:cubicBezTo>
                  <a:cubicBezTo>
                    <a:pt x="0" y="432"/>
                    <a:pt x="0" y="432"/>
                    <a:pt x="0" y="432"/>
                  </a:cubicBezTo>
                  <a:cubicBezTo>
                    <a:pt x="0" y="432"/>
                    <a:pt x="0" y="432"/>
                    <a:pt x="0" y="432"/>
                  </a:cubicBezTo>
                  <a:cubicBezTo>
                    <a:pt x="0" y="434"/>
                    <a:pt x="0" y="434"/>
                    <a:pt x="0" y="434"/>
                  </a:cubicBezTo>
                  <a:cubicBezTo>
                    <a:pt x="0" y="436"/>
                    <a:pt x="0" y="436"/>
                    <a:pt x="0" y="436"/>
                  </a:cubicBezTo>
                  <a:cubicBezTo>
                    <a:pt x="40" y="436"/>
                    <a:pt x="40" y="436"/>
                    <a:pt x="40" y="436"/>
                  </a:cubicBezTo>
                  <a:cubicBezTo>
                    <a:pt x="40" y="432"/>
                    <a:pt x="40" y="432"/>
                    <a:pt x="40" y="432"/>
                  </a:cubicBezTo>
                  <a:cubicBezTo>
                    <a:pt x="40" y="326"/>
                    <a:pt x="83" y="231"/>
                    <a:pt x="152" y="162"/>
                  </a:cubicBezTo>
                  <a:cubicBezTo>
                    <a:pt x="221" y="92"/>
                    <a:pt x="317" y="50"/>
                    <a:pt x="422" y="50"/>
                  </a:cubicBezTo>
                  <a:cubicBezTo>
                    <a:pt x="424" y="50"/>
                    <a:pt x="424" y="50"/>
                    <a:pt x="424" y="50"/>
                  </a:cubicBezTo>
                  <a:cubicBezTo>
                    <a:pt x="424" y="46"/>
                    <a:pt x="424" y="46"/>
                    <a:pt x="424" y="46"/>
                  </a:cubicBezTo>
                  <a:cubicBezTo>
                    <a:pt x="424" y="44"/>
                    <a:pt x="424" y="44"/>
                    <a:pt x="424" y="44"/>
                  </a:cubicBezTo>
                  <a:cubicBezTo>
                    <a:pt x="424" y="42"/>
                    <a:pt x="424" y="42"/>
                    <a:pt x="424" y="42"/>
                  </a:cubicBezTo>
                  <a:cubicBezTo>
                    <a:pt x="422" y="42"/>
                    <a:pt x="422" y="42"/>
                    <a:pt x="422" y="42"/>
                  </a:cubicBezTo>
                  <a:cubicBezTo>
                    <a:pt x="314" y="42"/>
                    <a:pt x="217" y="85"/>
                    <a:pt x="146" y="156"/>
                  </a:cubicBezTo>
                  <a:cubicBezTo>
                    <a:pt x="76" y="227"/>
                    <a:pt x="32" y="324"/>
                    <a:pt x="32" y="432"/>
                  </a:cubicBezTo>
                  <a:cubicBezTo>
                    <a:pt x="32" y="434"/>
                    <a:pt x="32" y="434"/>
                    <a:pt x="32" y="434"/>
                  </a:cubicBezTo>
                  <a:cubicBezTo>
                    <a:pt x="36" y="434"/>
                    <a:pt x="36" y="434"/>
                    <a:pt x="36" y="434"/>
                  </a:cubicBezTo>
                  <a:cubicBezTo>
                    <a:pt x="38" y="434"/>
                    <a:pt x="38" y="434"/>
                    <a:pt x="38" y="434"/>
                  </a:cubicBezTo>
                  <a:cubicBezTo>
                    <a:pt x="38" y="430"/>
                    <a:pt x="38" y="430"/>
                    <a:pt x="38" y="430"/>
                  </a:cubicBezTo>
                  <a:cubicBezTo>
                    <a:pt x="38" y="428"/>
                    <a:pt x="38" y="428"/>
                    <a:pt x="38" y="428"/>
                  </a:cubicBezTo>
                  <a:cubicBezTo>
                    <a:pt x="2" y="428"/>
                    <a:pt x="2" y="428"/>
                    <a:pt x="2" y="428"/>
                  </a:cubicBezTo>
                  <a:cubicBezTo>
                    <a:pt x="2" y="432"/>
                    <a:pt x="2" y="432"/>
                    <a:pt x="2" y="432"/>
                  </a:cubicBezTo>
                  <a:cubicBezTo>
                    <a:pt x="2" y="434"/>
                    <a:pt x="2" y="434"/>
                    <a:pt x="2" y="434"/>
                  </a:cubicBezTo>
                  <a:cubicBezTo>
                    <a:pt x="6" y="434"/>
                    <a:pt x="6" y="434"/>
                    <a:pt x="6" y="434"/>
                  </a:cubicBezTo>
                  <a:cubicBezTo>
                    <a:pt x="6" y="430"/>
                    <a:pt x="6" y="430"/>
                    <a:pt x="6" y="430"/>
                  </a:cubicBezTo>
                  <a:cubicBezTo>
                    <a:pt x="6" y="430"/>
                    <a:pt x="6" y="430"/>
                    <a:pt x="6" y="430"/>
                  </a:cubicBezTo>
                  <a:cubicBezTo>
                    <a:pt x="6" y="434"/>
                    <a:pt x="6" y="434"/>
                    <a:pt x="6" y="434"/>
                  </a:cubicBezTo>
                  <a:cubicBezTo>
                    <a:pt x="6" y="434"/>
                    <a:pt x="6" y="434"/>
                    <a:pt x="6" y="434"/>
                  </a:cubicBezTo>
                  <a:cubicBezTo>
                    <a:pt x="8" y="434"/>
                    <a:pt x="8" y="434"/>
                    <a:pt x="8" y="434"/>
                  </a:cubicBezTo>
                  <a:cubicBezTo>
                    <a:pt x="8" y="432"/>
                    <a:pt x="8" y="432"/>
                    <a:pt x="8" y="432"/>
                  </a:cubicBezTo>
                  <a:cubicBezTo>
                    <a:pt x="8" y="430"/>
                    <a:pt x="8" y="430"/>
                    <a:pt x="8" y="430"/>
                  </a:cubicBezTo>
                  <a:cubicBezTo>
                    <a:pt x="6" y="430"/>
                    <a:pt x="6" y="430"/>
                    <a:pt x="6" y="430"/>
                  </a:cubicBezTo>
                  <a:cubicBezTo>
                    <a:pt x="6" y="434"/>
                    <a:pt x="6" y="434"/>
                    <a:pt x="6" y="434"/>
                  </a:cubicBezTo>
                  <a:cubicBezTo>
                    <a:pt x="6" y="434"/>
                    <a:pt x="6" y="434"/>
                    <a:pt x="6" y="434"/>
                  </a:cubicBezTo>
                  <a:cubicBezTo>
                    <a:pt x="8" y="434"/>
                    <a:pt x="8" y="434"/>
                    <a:pt x="8" y="434"/>
                  </a:cubicBezTo>
                  <a:cubicBezTo>
                    <a:pt x="8" y="432"/>
                    <a:pt x="8" y="432"/>
                    <a:pt x="8" y="432"/>
                  </a:cubicBezTo>
                  <a:cubicBezTo>
                    <a:pt x="8" y="318"/>
                    <a:pt x="54" y="214"/>
                    <a:pt x="129" y="139"/>
                  </a:cubicBezTo>
                  <a:cubicBezTo>
                    <a:pt x="204" y="64"/>
                    <a:pt x="308" y="18"/>
                    <a:pt x="422" y="18"/>
                  </a:cubicBezTo>
                  <a:cubicBezTo>
                    <a:pt x="422" y="18"/>
                    <a:pt x="422" y="18"/>
                    <a:pt x="422" y="18"/>
                  </a:cubicBezTo>
                  <a:cubicBezTo>
                    <a:pt x="422" y="18"/>
                    <a:pt x="422" y="18"/>
                    <a:pt x="422" y="18"/>
                  </a:cubicBezTo>
                  <a:cubicBezTo>
                    <a:pt x="422" y="18"/>
                    <a:pt x="422" y="18"/>
                    <a:pt x="422" y="18"/>
                  </a:cubicBezTo>
                  <a:cubicBezTo>
                    <a:pt x="422" y="18"/>
                    <a:pt x="422" y="18"/>
                    <a:pt x="422" y="18"/>
                  </a:cubicBezTo>
                  <a:cubicBezTo>
                    <a:pt x="497" y="18"/>
                    <a:pt x="567" y="38"/>
                    <a:pt x="628" y="72"/>
                  </a:cubicBezTo>
                  <a:cubicBezTo>
                    <a:pt x="630" y="74"/>
                    <a:pt x="630" y="74"/>
                    <a:pt x="630" y="74"/>
                  </a:cubicBezTo>
                  <a:cubicBezTo>
                    <a:pt x="633" y="75"/>
                    <a:pt x="633" y="75"/>
                    <a:pt x="633" y="75"/>
                  </a:cubicBezTo>
                  <a:cubicBezTo>
                    <a:pt x="641" y="24"/>
                    <a:pt x="641" y="24"/>
                    <a:pt x="641" y="24"/>
                  </a:cubicBezTo>
                  <a:cubicBezTo>
                    <a:pt x="713" y="156"/>
                    <a:pt x="713" y="156"/>
                    <a:pt x="713" y="156"/>
                  </a:cubicBezTo>
                  <a:cubicBezTo>
                    <a:pt x="569" y="113"/>
                    <a:pt x="569" y="113"/>
                    <a:pt x="569" y="113"/>
                  </a:cubicBezTo>
                  <a:cubicBezTo>
                    <a:pt x="618" y="94"/>
                    <a:pt x="618" y="94"/>
                    <a:pt x="618" y="94"/>
                  </a:cubicBezTo>
                  <a:cubicBezTo>
                    <a:pt x="610" y="90"/>
                    <a:pt x="610" y="90"/>
                    <a:pt x="610" y="90"/>
                  </a:cubicBezTo>
                  <a:cubicBezTo>
                    <a:pt x="555" y="59"/>
                    <a:pt x="491" y="42"/>
                    <a:pt x="422" y="42"/>
                  </a:cubicBezTo>
                  <a:cubicBezTo>
                    <a:pt x="420" y="42"/>
                    <a:pt x="420" y="42"/>
                    <a:pt x="420" y="42"/>
                  </a:cubicBezTo>
                  <a:cubicBezTo>
                    <a:pt x="420" y="46"/>
                    <a:pt x="420" y="46"/>
                    <a:pt x="420" y="46"/>
                  </a:cubicBezTo>
                  <a:cubicBezTo>
                    <a:pt x="422" y="46"/>
                    <a:pt x="422" y="46"/>
                    <a:pt x="422" y="46"/>
                  </a:cubicBezTo>
                  <a:cubicBezTo>
                    <a:pt x="424" y="46"/>
                    <a:pt x="424" y="46"/>
                    <a:pt x="424" y="46"/>
                  </a:cubicBezTo>
                  <a:cubicBezTo>
                    <a:pt x="424" y="44"/>
                    <a:pt x="424" y="44"/>
                    <a:pt x="424" y="44"/>
                  </a:cubicBezTo>
                  <a:cubicBezTo>
                    <a:pt x="422" y="44"/>
                    <a:pt x="422" y="44"/>
                    <a:pt x="422" y="44"/>
                  </a:cubicBezTo>
                  <a:cubicBezTo>
                    <a:pt x="422" y="46"/>
                    <a:pt x="422" y="46"/>
                    <a:pt x="422" y="46"/>
                  </a:cubicBezTo>
                  <a:cubicBezTo>
                    <a:pt x="490" y="46"/>
                    <a:pt x="553" y="63"/>
                    <a:pt x="609" y="94"/>
                  </a:cubicBezTo>
                  <a:cubicBezTo>
                    <a:pt x="609" y="94"/>
                    <a:pt x="609" y="94"/>
                    <a:pt x="609" y="94"/>
                  </a:cubicBezTo>
                  <a:cubicBezTo>
                    <a:pt x="557" y="113"/>
                    <a:pt x="557" y="113"/>
                    <a:pt x="557" y="113"/>
                  </a:cubicBezTo>
                  <a:cubicBezTo>
                    <a:pt x="721" y="163"/>
                    <a:pt x="721" y="163"/>
                    <a:pt x="721" y="163"/>
                  </a:cubicBezTo>
                  <a:cubicBezTo>
                    <a:pt x="639" y="12"/>
                    <a:pt x="639" y="12"/>
                    <a:pt x="639" y="12"/>
                  </a:cubicBezTo>
                  <a:cubicBezTo>
                    <a:pt x="630" y="69"/>
                    <a:pt x="630" y="69"/>
                    <a:pt x="630" y="69"/>
                  </a:cubicBezTo>
                  <a:cubicBezTo>
                    <a:pt x="630" y="69"/>
                    <a:pt x="630" y="69"/>
                    <a:pt x="630" y="69"/>
                  </a:cubicBezTo>
                  <a:cubicBezTo>
                    <a:pt x="569" y="34"/>
                    <a:pt x="498" y="14"/>
                    <a:pt x="422" y="14"/>
                  </a:cubicBezTo>
                  <a:cubicBezTo>
                    <a:pt x="422" y="14"/>
                    <a:pt x="422" y="14"/>
                    <a:pt x="422" y="14"/>
                  </a:cubicBezTo>
                  <a:cubicBezTo>
                    <a:pt x="422" y="14"/>
                    <a:pt x="422" y="14"/>
                    <a:pt x="422" y="14"/>
                  </a:cubicBezTo>
                  <a:cubicBezTo>
                    <a:pt x="422" y="14"/>
                    <a:pt x="422" y="14"/>
                    <a:pt x="422" y="14"/>
                  </a:cubicBezTo>
                  <a:cubicBezTo>
                    <a:pt x="422" y="14"/>
                    <a:pt x="422" y="14"/>
                    <a:pt x="422" y="14"/>
                  </a:cubicBezTo>
                  <a:cubicBezTo>
                    <a:pt x="307" y="14"/>
                    <a:pt x="202" y="61"/>
                    <a:pt x="127" y="136"/>
                  </a:cubicBezTo>
                  <a:cubicBezTo>
                    <a:pt x="51" y="212"/>
                    <a:pt x="4" y="316"/>
                    <a:pt x="4" y="432"/>
                  </a:cubicBezTo>
                  <a:cubicBezTo>
                    <a:pt x="6" y="432"/>
                    <a:pt x="6" y="432"/>
                    <a:pt x="6" y="432"/>
                  </a:cubicBezTo>
                  <a:cubicBezTo>
                    <a:pt x="6" y="430"/>
                    <a:pt x="6" y="430"/>
                    <a:pt x="6" y="430"/>
                  </a:cubicBezTo>
                  <a:cubicBezTo>
                    <a:pt x="6" y="430"/>
                    <a:pt x="6" y="430"/>
                    <a:pt x="6" y="430"/>
                  </a:cubicBezTo>
                  <a:cubicBezTo>
                    <a:pt x="6" y="432"/>
                    <a:pt x="6" y="432"/>
                    <a:pt x="6" y="432"/>
                  </a:cubicBezTo>
                  <a:cubicBezTo>
                    <a:pt x="6" y="434"/>
                    <a:pt x="6" y="434"/>
                    <a:pt x="6" y="434"/>
                  </a:cubicBezTo>
                  <a:cubicBezTo>
                    <a:pt x="6" y="434"/>
                    <a:pt x="6" y="434"/>
                    <a:pt x="6" y="434"/>
                  </a:cubicBezTo>
                  <a:cubicBezTo>
                    <a:pt x="6" y="432"/>
                    <a:pt x="6" y="432"/>
                    <a:pt x="6" y="432"/>
                  </a:cubicBezTo>
                  <a:cubicBezTo>
                    <a:pt x="4" y="432"/>
                    <a:pt x="4" y="432"/>
                    <a:pt x="4" y="432"/>
                  </a:cubicBezTo>
                  <a:cubicBezTo>
                    <a:pt x="4" y="432"/>
                    <a:pt x="4" y="432"/>
                    <a:pt x="4" y="432"/>
                  </a:cubicBezTo>
                  <a:cubicBezTo>
                    <a:pt x="6" y="432"/>
                    <a:pt x="6" y="432"/>
                    <a:pt x="6" y="432"/>
                  </a:cubicBezTo>
                  <a:cubicBezTo>
                    <a:pt x="6" y="430"/>
                    <a:pt x="6" y="430"/>
                    <a:pt x="6" y="430"/>
                  </a:cubicBezTo>
                  <a:cubicBezTo>
                    <a:pt x="6" y="430"/>
                    <a:pt x="6" y="430"/>
                    <a:pt x="6" y="430"/>
                  </a:cubicBezTo>
                  <a:cubicBezTo>
                    <a:pt x="6" y="432"/>
                    <a:pt x="6" y="432"/>
                    <a:pt x="6" y="432"/>
                  </a:cubicBezTo>
                  <a:cubicBezTo>
                    <a:pt x="6" y="434"/>
                    <a:pt x="6" y="434"/>
                    <a:pt x="6" y="434"/>
                  </a:cubicBezTo>
                  <a:cubicBezTo>
                    <a:pt x="6" y="434"/>
                    <a:pt x="6" y="434"/>
                    <a:pt x="6" y="434"/>
                  </a:cubicBezTo>
                  <a:cubicBezTo>
                    <a:pt x="6" y="430"/>
                    <a:pt x="6" y="430"/>
                    <a:pt x="6" y="430"/>
                  </a:cubicBezTo>
                  <a:cubicBezTo>
                    <a:pt x="4" y="430"/>
                    <a:pt x="4" y="430"/>
                    <a:pt x="4" y="430"/>
                  </a:cubicBezTo>
                  <a:cubicBezTo>
                    <a:pt x="4" y="432"/>
                    <a:pt x="4" y="432"/>
                    <a:pt x="4" y="432"/>
                  </a:cubicBezTo>
                  <a:cubicBezTo>
                    <a:pt x="6" y="432"/>
                    <a:pt x="6" y="432"/>
                    <a:pt x="6" y="432"/>
                  </a:cubicBezTo>
                  <a:cubicBezTo>
                    <a:pt x="34" y="432"/>
                    <a:pt x="34" y="432"/>
                    <a:pt x="34" y="432"/>
                  </a:cubicBezTo>
                  <a:cubicBezTo>
                    <a:pt x="34" y="432"/>
                    <a:pt x="34" y="432"/>
                    <a:pt x="34" y="432"/>
                  </a:cubicBezTo>
                  <a:cubicBezTo>
                    <a:pt x="36" y="432"/>
                    <a:pt x="36" y="432"/>
                    <a:pt x="36" y="432"/>
                  </a:cubicBezTo>
                  <a:cubicBezTo>
                    <a:pt x="36" y="430"/>
                    <a:pt x="36" y="430"/>
                    <a:pt x="36" y="430"/>
                  </a:cubicBezTo>
                  <a:cubicBezTo>
                    <a:pt x="34" y="430"/>
                    <a:pt x="34" y="430"/>
                    <a:pt x="34" y="430"/>
                  </a:cubicBezTo>
                  <a:cubicBezTo>
                    <a:pt x="34" y="432"/>
                    <a:pt x="34" y="432"/>
                    <a:pt x="34" y="432"/>
                  </a:cubicBezTo>
                  <a:cubicBezTo>
                    <a:pt x="36" y="432"/>
                    <a:pt x="36" y="432"/>
                    <a:pt x="36" y="432"/>
                  </a:cubicBezTo>
                  <a:cubicBezTo>
                    <a:pt x="36" y="325"/>
                    <a:pt x="79" y="229"/>
                    <a:pt x="149" y="159"/>
                  </a:cubicBezTo>
                  <a:cubicBezTo>
                    <a:pt x="219" y="89"/>
                    <a:pt x="316" y="46"/>
                    <a:pt x="422" y="46"/>
                  </a:cubicBezTo>
                  <a:cubicBezTo>
                    <a:pt x="422" y="44"/>
                    <a:pt x="422" y="44"/>
                    <a:pt x="422" y="44"/>
                  </a:cubicBezTo>
                  <a:cubicBezTo>
                    <a:pt x="420" y="44"/>
                    <a:pt x="420" y="44"/>
                    <a:pt x="420" y="44"/>
                  </a:cubicBezTo>
                  <a:cubicBezTo>
                    <a:pt x="420" y="46"/>
                    <a:pt x="420" y="46"/>
                    <a:pt x="420" y="46"/>
                  </a:cubicBezTo>
                  <a:cubicBezTo>
                    <a:pt x="420" y="48"/>
                    <a:pt x="420" y="48"/>
                    <a:pt x="420" y="48"/>
                  </a:cubicBezTo>
                  <a:cubicBezTo>
                    <a:pt x="422" y="48"/>
                    <a:pt x="422" y="48"/>
                    <a:pt x="422" y="48"/>
                  </a:cubicBezTo>
                  <a:cubicBezTo>
                    <a:pt x="422" y="46"/>
                    <a:pt x="422" y="46"/>
                    <a:pt x="422" y="46"/>
                  </a:cubicBezTo>
                  <a:cubicBezTo>
                    <a:pt x="316" y="46"/>
                    <a:pt x="219" y="89"/>
                    <a:pt x="149" y="159"/>
                  </a:cubicBezTo>
                  <a:cubicBezTo>
                    <a:pt x="79" y="229"/>
                    <a:pt x="36" y="325"/>
                    <a:pt x="36" y="432"/>
                  </a:cubicBezTo>
                  <a:cubicBezTo>
                    <a:pt x="36" y="432"/>
                    <a:pt x="36" y="432"/>
                    <a:pt x="36" y="432"/>
                  </a:cubicBezTo>
                  <a:cubicBezTo>
                    <a:pt x="4" y="432"/>
                    <a:pt x="4" y="432"/>
                    <a:pt x="4" y="432"/>
                  </a:cubicBezTo>
                  <a:cubicBezTo>
                    <a:pt x="4" y="432"/>
                    <a:pt x="4" y="432"/>
                    <a:pt x="4" y="432"/>
                  </a:cubicBezTo>
                  <a:cubicBezTo>
                    <a:pt x="2" y="432"/>
                    <a:pt x="2" y="432"/>
                    <a:pt x="2" y="432"/>
                  </a:cubicBezTo>
                  <a:cubicBezTo>
                    <a:pt x="4" y="432"/>
                    <a:pt x="4" y="432"/>
                    <a:pt x="4" y="432"/>
                  </a:cubicBezTo>
                  <a:cubicBezTo>
                    <a:pt x="4" y="432"/>
                    <a:pt x="4" y="432"/>
                    <a:pt x="4" y="432"/>
                  </a:cubicBezTo>
                  <a:cubicBezTo>
                    <a:pt x="4" y="316"/>
                    <a:pt x="51" y="212"/>
                    <a:pt x="127" y="136"/>
                  </a:cubicBezTo>
                  <a:cubicBezTo>
                    <a:pt x="202" y="61"/>
                    <a:pt x="307" y="14"/>
                    <a:pt x="422" y="14"/>
                  </a:cubicBezTo>
                  <a:cubicBezTo>
                    <a:pt x="422" y="14"/>
                    <a:pt x="422" y="14"/>
                    <a:pt x="422" y="14"/>
                  </a:cubicBezTo>
                  <a:cubicBezTo>
                    <a:pt x="422" y="12"/>
                    <a:pt x="422" y="12"/>
                    <a:pt x="422" y="12"/>
                  </a:cubicBezTo>
                  <a:cubicBezTo>
                    <a:pt x="420" y="12"/>
                    <a:pt x="420" y="12"/>
                    <a:pt x="420" y="12"/>
                  </a:cubicBezTo>
                  <a:cubicBezTo>
                    <a:pt x="420" y="14"/>
                    <a:pt x="420" y="14"/>
                    <a:pt x="420" y="14"/>
                  </a:cubicBezTo>
                  <a:cubicBezTo>
                    <a:pt x="422" y="14"/>
                    <a:pt x="422" y="14"/>
                    <a:pt x="422" y="14"/>
                  </a:cubicBezTo>
                  <a:cubicBezTo>
                    <a:pt x="424" y="14"/>
                    <a:pt x="424" y="14"/>
                    <a:pt x="424" y="14"/>
                  </a:cubicBezTo>
                  <a:cubicBezTo>
                    <a:pt x="424" y="12"/>
                    <a:pt x="424" y="12"/>
                    <a:pt x="424" y="12"/>
                  </a:cubicBezTo>
                  <a:cubicBezTo>
                    <a:pt x="422" y="12"/>
                    <a:pt x="422" y="12"/>
                    <a:pt x="422" y="12"/>
                  </a:cubicBezTo>
                  <a:cubicBezTo>
                    <a:pt x="422" y="14"/>
                    <a:pt x="422" y="14"/>
                    <a:pt x="422" y="14"/>
                  </a:cubicBezTo>
                  <a:cubicBezTo>
                    <a:pt x="422" y="14"/>
                    <a:pt x="422" y="14"/>
                    <a:pt x="422" y="14"/>
                  </a:cubicBezTo>
                  <a:cubicBezTo>
                    <a:pt x="498" y="14"/>
                    <a:pt x="569" y="34"/>
                    <a:pt x="630" y="69"/>
                  </a:cubicBezTo>
                  <a:cubicBezTo>
                    <a:pt x="631" y="67"/>
                    <a:pt x="631" y="67"/>
                    <a:pt x="631" y="67"/>
                  </a:cubicBezTo>
                  <a:cubicBezTo>
                    <a:pt x="629" y="66"/>
                    <a:pt x="629" y="66"/>
                    <a:pt x="629" y="66"/>
                  </a:cubicBezTo>
                  <a:cubicBezTo>
                    <a:pt x="629" y="67"/>
                    <a:pt x="629" y="67"/>
                    <a:pt x="629" y="67"/>
                  </a:cubicBezTo>
                  <a:cubicBezTo>
                    <a:pt x="628" y="66"/>
                    <a:pt x="628" y="66"/>
                    <a:pt x="628" y="66"/>
                  </a:cubicBezTo>
                  <a:cubicBezTo>
                    <a:pt x="628" y="68"/>
                    <a:pt x="628" y="68"/>
                    <a:pt x="628" y="68"/>
                  </a:cubicBezTo>
                  <a:cubicBezTo>
                    <a:pt x="630" y="69"/>
                    <a:pt x="630" y="69"/>
                    <a:pt x="630" y="69"/>
                  </a:cubicBezTo>
                  <a:cubicBezTo>
                    <a:pt x="639" y="12"/>
                    <a:pt x="639" y="12"/>
                    <a:pt x="639" y="12"/>
                  </a:cubicBezTo>
                  <a:cubicBezTo>
                    <a:pt x="721" y="163"/>
                    <a:pt x="721" y="163"/>
                    <a:pt x="721" y="163"/>
                  </a:cubicBezTo>
                  <a:cubicBezTo>
                    <a:pt x="557" y="113"/>
                    <a:pt x="557" y="113"/>
                    <a:pt x="557" y="113"/>
                  </a:cubicBezTo>
                  <a:cubicBezTo>
                    <a:pt x="607" y="94"/>
                    <a:pt x="607" y="94"/>
                    <a:pt x="607" y="94"/>
                  </a:cubicBezTo>
                  <a:cubicBezTo>
                    <a:pt x="607" y="94"/>
                    <a:pt x="607" y="94"/>
                    <a:pt x="607" y="94"/>
                  </a:cubicBezTo>
                  <a:cubicBezTo>
                    <a:pt x="609" y="94"/>
                    <a:pt x="609" y="94"/>
                    <a:pt x="609" y="94"/>
                  </a:cubicBezTo>
                  <a:cubicBezTo>
                    <a:pt x="607" y="93"/>
                    <a:pt x="607" y="93"/>
                    <a:pt x="607" y="93"/>
                  </a:cubicBezTo>
                  <a:cubicBezTo>
                    <a:pt x="606" y="94"/>
                    <a:pt x="606" y="94"/>
                    <a:pt x="606" y="94"/>
                  </a:cubicBezTo>
                  <a:cubicBezTo>
                    <a:pt x="608" y="95"/>
                    <a:pt x="608" y="95"/>
                    <a:pt x="608" y="95"/>
                  </a:cubicBezTo>
                  <a:cubicBezTo>
                    <a:pt x="609" y="94"/>
                    <a:pt x="609" y="94"/>
                    <a:pt x="609" y="94"/>
                  </a:cubicBezTo>
                  <a:cubicBezTo>
                    <a:pt x="553" y="63"/>
                    <a:pt x="490" y="46"/>
                    <a:pt x="422" y="46"/>
                  </a:cubicBezTo>
                  <a:cubicBezTo>
                    <a:pt x="422" y="48"/>
                    <a:pt x="422" y="48"/>
                    <a:pt x="422" y="48"/>
                  </a:cubicBezTo>
                  <a:cubicBezTo>
                    <a:pt x="424" y="48"/>
                    <a:pt x="424" y="48"/>
                    <a:pt x="424" y="48"/>
                  </a:cubicBezTo>
                  <a:cubicBezTo>
                    <a:pt x="424" y="46"/>
                    <a:pt x="424" y="46"/>
                    <a:pt x="424" y="46"/>
                  </a:cubicBezTo>
                  <a:lnTo>
                    <a:pt x="422"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a:ea typeface="ＭＳ Ｐゴシック"/>
              </a:endParaRPr>
            </a:p>
          </p:txBody>
        </p:sp>
        <p:sp>
          <p:nvSpPr>
            <p:cNvPr id="36" name="Freeform 30"/>
            <p:cNvSpPr>
              <a:spLocks/>
            </p:cNvSpPr>
            <p:nvPr/>
          </p:nvSpPr>
          <p:spPr bwMode="auto">
            <a:xfrm>
              <a:off x="2027" y="1811"/>
              <a:ext cx="1795" cy="838"/>
            </a:xfrm>
            <a:custGeom>
              <a:avLst/>
              <a:gdLst/>
              <a:ahLst/>
              <a:cxnLst>
                <a:cxn ang="0">
                  <a:pos x="726" y="3"/>
                </a:cxn>
                <a:cxn ang="0">
                  <a:pos x="724" y="2"/>
                </a:cxn>
                <a:cxn ang="0">
                  <a:pos x="591" y="230"/>
                </a:cxn>
                <a:cxn ang="0">
                  <a:pos x="346" y="319"/>
                </a:cxn>
                <a:cxn ang="0">
                  <a:pos x="278" y="312"/>
                </a:cxn>
                <a:cxn ang="0">
                  <a:pos x="104" y="233"/>
                </a:cxn>
                <a:cxn ang="0">
                  <a:pos x="103" y="234"/>
                </a:cxn>
                <a:cxn ang="0">
                  <a:pos x="103" y="236"/>
                </a:cxn>
                <a:cxn ang="0">
                  <a:pos x="163" y="225"/>
                </a:cxn>
                <a:cxn ang="0">
                  <a:pos x="0" y="142"/>
                </a:cxn>
                <a:cxn ang="0">
                  <a:pos x="59" y="315"/>
                </a:cxn>
                <a:cxn ang="0">
                  <a:pos x="79" y="256"/>
                </a:cxn>
                <a:cxn ang="0">
                  <a:pos x="77" y="255"/>
                </a:cxn>
                <a:cxn ang="0">
                  <a:pos x="76" y="256"/>
                </a:cxn>
                <a:cxn ang="0">
                  <a:pos x="271" y="348"/>
                </a:cxn>
                <a:cxn ang="0">
                  <a:pos x="346" y="355"/>
                </a:cxn>
                <a:cxn ang="0">
                  <a:pos x="614" y="258"/>
                </a:cxn>
                <a:cxn ang="0">
                  <a:pos x="760" y="9"/>
                </a:cxn>
                <a:cxn ang="0">
                  <a:pos x="760" y="7"/>
                </a:cxn>
                <a:cxn ang="0">
                  <a:pos x="724" y="0"/>
                </a:cxn>
                <a:cxn ang="0">
                  <a:pos x="724" y="2"/>
                </a:cxn>
                <a:cxn ang="0">
                  <a:pos x="726" y="3"/>
                </a:cxn>
                <a:cxn ang="0">
                  <a:pos x="726" y="5"/>
                </a:cxn>
                <a:cxn ang="0">
                  <a:pos x="757" y="10"/>
                </a:cxn>
                <a:cxn ang="0">
                  <a:pos x="758" y="8"/>
                </a:cxn>
                <a:cxn ang="0">
                  <a:pos x="756" y="8"/>
                </a:cxn>
                <a:cxn ang="0">
                  <a:pos x="611" y="255"/>
                </a:cxn>
                <a:cxn ang="0">
                  <a:pos x="346" y="351"/>
                </a:cxn>
                <a:cxn ang="0">
                  <a:pos x="272" y="344"/>
                </a:cxn>
                <a:cxn ang="0">
                  <a:pos x="79" y="253"/>
                </a:cxn>
                <a:cxn ang="0">
                  <a:pos x="76" y="251"/>
                </a:cxn>
                <a:cxn ang="0">
                  <a:pos x="59" y="303"/>
                </a:cxn>
                <a:cxn ang="0">
                  <a:pos x="7" y="150"/>
                </a:cxn>
                <a:cxn ang="0">
                  <a:pos x="151" y="223"/>
                </a:cxn>
                <a:cxn ang="0">
                  <a:pos x="98" y="233"/>
                </a:cxn>
                <a:cxn ang="0">
                  <a:pos x="101" y="236"/>
                </a:cxn>
                <a:cxn ang="0">
                  <a:pos x="277" y="316"/>
                </a:cxn>
                <a:cxn ang="0">
                  <a:pos x="346" y="323"/>
                </a:cxn>
                <a:cxn ang="0">
                  <a:pos x="594" y="233"/>
                </a:cxn>
                <a:cxn ang="0">
                  <a:pos x="728" y="3"/>
                </a:cxn>
                <a:cxn ang="0">
                  <a:pos x="726" y="3"/>
                </a:cxn>
                <a:cxn ang="0">
                  <a:pos x="726" y="5"/>
                </a:cxn>
                <a:cxn ang="0">
                  <a:pos x="726" y="3"/>
                </a:cxn>
              </a:cxnLst>
              <a:rect l="0" t="0" r="r" b="b"/>
              <a:pathLst>
                <a:path w="760" h="355">
                  <a:moveTo>
                    <a:pt x="726" y="3"/>
                  </a:moveTo>
                  <a:cubicBezTo>
                    <a:pt x="724" y="2"/>
                    <a:pt x="724" y="2"/>
                    <a:pt x="724" y="2"/>
                  </a:cubicBezTo>
                  <a:cubicBezTo>
                    <a:pt x="707" y="95"/>
                    <a:pt x="659" y="174"/>
                    <a:pt x="591" y="230"/>
                  </a:cubicBezTo>
                  <a:cubicBezTo>
                    <a:pt x="524" y="286"/>
                    <a:pt x="438" y="319"/>
                    <a:pt x="346" y="319"/>
                  </a:cubicBezTo>
                  <a:cubicBezTo>
                    <a:pt x="324" y="319"/>
                    <a:pt x="301" y="317"/>
                    <a:pt x="278" y="312"/>
                  </a:cubicBezTo>
                  <a:cubicBezTo>
                    <a:pt x="212" y="300"/>
                    <a:pt x="153" y="272"/>
                    <a:pt x="104" y="233"/>
                  </a:cubicBezTo>
                  <a:cubicBezTo>
                    <a:pt x="103" y="234"/>
                    <a:pt x="103" y="234"/>
                    <a:pt x="103" y="234"/>
                  </a:cubicBezTo>
                  <a:cubicBezTo>
                    <a:pt x="103" y="236"/>
                    <a:pt x="103" y="236"/>
                    <a:pt x="103" y="236"/>
                  </a:cubicBezTo>
                  <a:cubicBezTo>
                    <a:pt x="163" y="225"/>
                    <a:pt x="163" y="225"/>
                    <a:pt x="163" y="225"/>
                  </a:cubicBezTo>
                  <a:cubicBezTo>
                    <a:pt x="0" y="142"/>
                    <a:pt x="0" y="142"/>
                    <a:pt x="0" y="142"/>
                  </a:cubicBezTo>
                  <a:cubicBezTo>
                    <a:pt x="59" y="315"/>
                    <a:pt x="59" y="315"/>
                    <a:pt x="59" y="315"/>
                  </a:cubicBezTo>
                  <a:cubicBezTo>
                    <a:pt x="79" y="256"/>
                    <a:pt x="79" y="256"/>
                    <a:pt x="79" y="256"/>
                  </a:cubicBezTo>
                  <a:cubicBezTo>
                    <a:pt x="77" y="255"/>
                    <a:pt x="77" y="255"/>
                    <a:pt x="77" y="255"/>
                  </a:cubicBezTo>
                  <a:cubicBezTo>
                    <a:pt x="76" y="256"/>
                    <a:pt x="76" y="256"/>
                    <a:pt x="76" y="256"/>
                  </a:cubicBezTo>
                  <a:cubicBezTo>
                    <a:pt x="130" y="302"/>
                    <a:pt x="197" y="334"/>
                    <a:pt x="271" y="348"/>
                  </a:cubicBezTo>
                  <a:cubicBezTo>
                    <a:pt x="297" y="352"/>
                    <a:pt x="322" y="355"/>
                    <a:pt x="346" y="355"/>
                  </a:cubicBezTo>
                  <a:cubicBezTo>
                    <a:pt x="446" y="355"/>
                    <a:pt x="540" y="319"/>
                    <a:pt x="614" y="258"/>
                  </a:cubicBezTo>
                  <a:cubicBezTo>
                    <a:pt x="688" y="197"/>
                    <a:pt x="741" y="110"/>
                    <a:pt x="760" y="9"/>
                  </a:cubicBezTo>
                  <a:cubicBezTo>
                    <a:pt x="760" y="7"/>
                    <a:pt x="760" y="7"/>
                    <a:pt x="760" y="7"/>
                  </a:cubicBezTo>
                  <a:cubicBezTo>
                    <a:pt x="724" y="0"/>
                    <a:pt x="724" y="0"/>
                    <a:pt x="724" y="0"/>
                  </a:cubicBezTo>
                  <a:cubicBezTo>
                    <a:pt x="724" y="2"/>
                    <a:pt x="724" y="2"/>
                    <a:pt x="724" y="2"/>
                  </a:cubicBezTo>
                  <a:cubicBezTo>
                    <a:pt x="726" y="3"/>
                    <a:pt x="726" y="3"/>
                    <a:pt x="726" y="3"/>
                  </a:cubicBezTo>
                  <a:cubicBezTo>
                    <a:pt x="726" y="5"/>
                    <a:pt x="726" y="5"/>
                    <a:pt x="726" y="5"/>
                  </a:cubicBezTo>
                  <a:cubicBezTo>
                    <a:pt x="757" y="10"/>
                    <a:pt x="757" y="10"/>
                    <a:pt x="757" y="10"/>
                  </a:cubicBezTo>
                  <a:cubicBezTo>
                    <a:pt x="758" y="8"/>
                    <a:pt x="758" y="8"/>
                    <a:pt x="758" y="8"/>
                  </a:cubicBezTo>
                  <a:cubicBezTo>
                    <a:pt x="756" y="8"/>
                    <a:pt x="756" y="8"/>
                    <a:pt x="756" y="8"/>
                  </a:cubicBezTo>
                  <a:cubicBezTo>
                    <a:pt x="737" y="109"/>
                    <a:pt x="685" y="194"/>
                    <a:pt x="611" y="255"/>
                  </a:cubicBezTo>
                  <a:cubicBezTo>
                    <a:pt x="538" y="315"/>
                    <a:pt x="445" y="351"/>
                    <a:pt x="346" y="351"/>
                  </a:cubicBezTo>
                  <a:cubicBezTo>
                    <a:pt x="322" y="351"/>
                    <a:pt x="297" y="348"/>
                    <a:pt x="272" y="344"/>
                  </a:cubicBezTo>
                  <a:cubicBezTo>
                    <a:pt x="198" y="331"/>
                    <a:pt x="132" y="298"/>
                    <a:pt x="79" y="253"/>
                  </a:cubicBezTo>
                  <a:cubicBezTo>
                    <a:pt x="76" y="251"/>
                    <a:pt x="76" y="251"/>
                    <a:pt x="76" y="251"/>
                  </a:cubicBezTo>
                  <a:cubicBezTo>
                    <a:pt x="59" y="303"/>
                    <a:pt x="59" y="303"/>
                    <a:pt x="59" y="303"/>
                  </a:cubicBezTo>
                  <a:cubicBezTo>
                    <a:pt x="7" y="150"/>
                    <a:pt x="7" y="150"/>
                    <a:pt x="7" y="150"/>
                  </a:cubicBezTo>
                  <a:cubicBezTo>
                    <a:pt x="151" y="223"/>
                    <a:pt x="151" y="223"/>
                    <a:pt x="151" y="223"/>
                  </a:cubicBezTo>
                  <a:cubicBezTo>
                    <a:pt x="98" y="233"/>
                    <a:pt x="98" y="233"/>
                    <a:pt x="98" y="233"/>
                  </a:cubicBezTo>
                  <a:cubicBezTo>
                    <a:pt x="101" y="236"/>
                    <a:pt x="101" y="236"/>
                    <a:pt x="101" y="236"/>
                  </a:cubicBezTo>
                  <a:cubicBezTo>
                    <a:pt x="151" y="276"/>
                    <a:pt x="210" y="304"/>
                    <a:pt x="277" y="316"/>
                  </a:cubicBezTo>
                  <a:cubicBezTo>
                    <a:pt x="300" y="321"/>
                    <a:pt x="324" y="323"/>
                    <a:pt x="346" y="323"/>
                  </a:cubicBezTo>
                  <a:cubicBezTo>
                    <a:pt x="439" y="323"/>
                    <a:pt x="525" y="290"/>
                    <a:pt x="594" y="233"/>
                  </a:cubicBezTo>
                  <a:cubicBezTo>
                    <a:pt x="662" y="177"/>
                    <a:pt x="711" y="97"/>
                    <a:pt x="728" y="3"/>
                  </a:cubicBezTo>
                  <a:cubicBezTo>
                    <a:pt x="726" y="3"/>
                    <a:pt x="726" y="3"/>
                    <a:pt x="726" y="3"/>
                  </a:cubicBezTo>
                  <a:cubicBezTo>
                    <a:pt x="726" y="5"/>
                    <a:pt x="726" y="5"/>
                    <a:pt x="726" y="5"/>
                  </a:cubicBezTo>
                  <a:lnTo>
                    <a:pt x="726"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a:ea typeface="ＭＳ Ｐゴシック"/>
              </a:endParaRPr>
            </a:p>
          </p:txBody>
        </p:sp>
        <p:sp>
          <p:nvSpPr>
            <p:cNvPr id="37" name="Freeform 31"/>
            <p:cNvSpPr>
              <a:spLocks/>
            </p:cNvSpPr>
            <p:nvPr/>
          </p:nvSpPr>
          <p:spPr bwMode="auto">
            <a:xfrm>
              <a:off x="2020" y="1806"/>
              <a:ext cx="1807" cy="848"/>
            </a:xfrm>
            <a:custGeom>
              <a:avLst/>
              <a:gdLst/>
              <a:ahLst/>
              <a:cxnLst>
                <a:cxn ang="0">
                  <a:pos x="727" y="2"/>
                </a:cxn>
                <a:cxn ang="0">
                  <a:pos x="593" y="231"/>
                </a:cxn>
                <a:cxn ang="0">
                  <a:pos x="108" y="233"/>
                </a:cxn>
                <a:cxn ang="0">
                  <a:pos x="104" y="239"/>
                </a:cxn>
                <a:cxn ang="0">
                  <a:pos x="0" y="140"/>
                </a:cxn>
                <a:cxn ang="0">
                  <a:pos x="81" y="255"/>
                </a:cxn>
                <a:cxn ang="0">
                  <a:pos x="76" y="259"/>
                </a:cxn>
                <a:cxn ang="0">
                  <a:pos x="349" y="359"/>
                </a:cxn>
                <a:cxn ang="0">
                  <a:pos x="765" y="9"/>
                </a:cxn>
                <a:cxn ang="0">
                  <a:pos x="725" y="4"/>
                </a:cxn>
                <a:cxn ang="0">
                  <a:pos x="727" y="6"/>
                </a:cxn>
                <a:cxn ang="0">
                  <a:pos x="763" y="11"/>
                </a:cxn>
                <a:cxn ang="0">
                  <a:pos x="757" y="8"/>
                </a:cxn>
                <a:cxn ang="0">
                  <a:pos x="349" y="351"/>
                </a:cxn>
                <a:cxn ang="0">
                  <a:pos x="81" y="252"/>
                </a:cxn>
                <a:cxn ang="0">
                  <a:pos x="14" y="156"/>
                </a:cxn>
                <a:cxn ang="0">
                  <a:pos x="103" y="239"/>
                </a:cxn>
                <a:cxn ang="0">
                  <a:pos x="598" y="237"/>
                </a:cxn>
                <a:cxn ang="0">
                  <a:pos x="729" y="3"/>
                </a:cxn>
                <a:cxn ang="0">
                  <a:pos x="731" y="7"/>
                </a:cxn>
                <a:cxn ang="0">
                  <a:pos x="729" y="3"/>
                </a:cxn>
                <a:cxn ang="0">
                  <a:pos x="727" y="6"/>
                </a:cxn>
                <a:cxn ang="0">
                  <a:pos x="731" y="7"/>
                </a:cxn>
                <a:cxn ang="0">
                  <a:pos x="595" y="234"/>
                </a:cxn>
                <a:cxn ang="0">
                  <a:pos x="106" y="236"/>
                </a:cxn>
                <a:cxn ang="0">
                  <a:pos x="101" y="237"/>
                </a:cxn>
                <a:cxn ang="0">
                  <a:pos x="62" y="311"/>
                </a:cxn>
                <a:cxn ang="0">
                  <a:pos x="78" y="255"/>
                </a:cxn>
                <a:cxn ang="0">
                  <a:pos x="349" y="355"/>
                </a:cxn>
                <a:cxn ang="0">
                  <a:pos x="759" y="10"/>
                </a:cxn>
                <a:cxn ang="0">
                  <a:pos x="758" y="12"/>
                </a:cxn>
                <a:cxn ang="0">
                  <a:pos x="731" y="5"/>
                </a:cxn>
                <a:cxn ang="0">
                  <a:pos x="729" y="3"/>
                </a:cxn>
                <a:cxn ang="0">
                  <a:pos x="727" y="4"/>
                </a:cxn>
                <a:cxn ang="0">
                  <a:pos x="616" y="258"/>
                </a:cxn>
                <a:cxn ang="0">
                  <a:pos x="80" y="257"/>
                </a:cxn>
                <a:cxn ang="0">
                  <a:pos x="81" y="259"/>
                </a:cxn>
                <a:cxn ang="0">
                  <a:pos x="80" y="257"/>
                </a:cxn>
                <a:cxn ang="0">
                  <a:pos x="160" y="226"/>
                </a:cxn>
                <a:cxn ang="0">
                  <a:pos x="108" y="238"/>
                </a:cxn>
                <a:cxn ang="0">
                  <a:pos x="107" y="235"/>
                </a:cxn>
                <a:cxn ang="0">
                  <a:pos x="349" y="323"/>
                </a:cxn>
                <a:cxn ang="0">
                  <a:pos x="727" y="4"/>
                </a:cxn>
                <a:cxn ang="0">
                  <a:pos x="729" y="5"/>
                </a:cxn>
              </a:cxnLst>
              <a:rect l="0" t="0" r="r" b="b"/>
              <a:pathLst>
                <a:path w="765" h="359">
                  <a:moveTo>
                    <a:pt x="729" y="5"/>
                  </a:moveTo>
                  <a:cubicBezTo>
                    <a:pt x="729" y="3"/>
                    <a:pt x="729" y="3"/>
                    <a:pt x="729" y="3"/>
                  </a:cubicBezTo>
                  <a:cubicBezTo>
                    <a:pt x="727" y="2"/>
                    <a:pt x="727" y="2"/>
                    <a:pt x="727" y="2"/>
                  </a:cubicBezTo>
                  <a:cubicBezTo>
                    <a:pt x="725" y="2"/>
                    <a:pt x="725" y="2"/>
                    <a:pt x="725" y="2"/>
                  </a:cubicBezTo>
                  <a:cubicBezTo>
                    <a:pt x="725" y="4"/>
                    <a:pt x="725" y="4"/>
                    <a:pt x="725" y="4"/>
                  </a:cubicBezTo>
                  <a:cubicBezTo>
                    <a:pt x="708" y="97"/>
                    <a:pt x="660" y="175"/>
                    <a:pt x="593" y="231"/>
                  </a:cubicBezTo>
                  <a:cubicBezTo>
                    <a:pt x="526" y="286"/>
                    <a:pt x="440" y="319"/>
                    <a:pt x="349" y="319"/>
                  </a:cubicBezTo>
                  <a:cubicBezTo>
                    <a:pt x="327" y="319"/>
                    <a:pt x="304" y="317"/>
                    <a:pt x="281" y="312"/>
                  </a:cubicBezTo>
                  <a:cubicBezTo>
                    <a:pt x="215" y="301"/>
                    <a:pt x="157" y="272"/>
                    <a:pt x="108" y="233"/>
                  </a:cubicBezTo>
                  <a:cubicBezTo>
                    <a:pt x="107" y="232"/>
                    <a:pt x="107" y="232"/>
                    <a:pt x="107" y="232"/>
                  </a:cubicBezTo>
                  <a:cubicBezTo>
                    <a:pt x="104" y="236"/>
                    <a:pt x="104" y="236"/>
                    <a:pt x="104" y="236"/>
                  </a:cubicBezTo>
                  <a:cubicBezTo>
                    <a:pt x="104" y="239"/>
                    <a:pt x="104" y="239"/>
                    <a:pt x="104" y="239"/>
                  </a:cubicBezTo>
                  <a:cubicBezTo>
                    <a:pt x="104" y="241"/>
                    <a:pt x="104" y="241"/>
                    <a:pt x="104" y="241"/>
                  </a:cubicBezTo>
                  <a:cubicBezTo>
                    <a:pt x="172" y="228"/>
                    <a:pt x="172" y="228"/>
                    <a:pt x="172" y="228"/>
                  </a:cubicBezTo>
                  <a:cubicBezTo>
                    <a:pt x="0" y="140"/>
                    <a:pt x="0" y="140"/>
                    <a:pt x="0" y="140"/>
                  </a:cubicBezTo>
                  <a:cubicBezTo>
                    <a:pt x="62" y="323"/>
                    <a:pt x="62" y="323"/>
                    <a:pt x="62" y="323"/>
                  </a:cubicBezTo>
                  <a:cubicBezTo>
                    <a:pt x="85" y="256"/>
                    <a:pt x="85" y="256"/>
                    <a:pt x="85" y="256"/>
                  </a:cubicBezTo>
                  <a:cubicBezTo>
                    <a:pt x="81" y="255"/>
                    <a:pt x="81" y="255"/>
                    <a:pt x="81" y="255"/>
                  </a:cubicBezTo>
                  <a:cubicBezTo>
                    <a:pt x="80" y="255"/>
                    <a:pt x="80" y="255"/>
                    <a:pt x="80" y="255"/>
                  </a:cubicBezTo>
                  <a:cubicBezTo>
                    <a:pt x="78" y="257"/>
                    <a:pt x="78" y="257"/>
                    <a:pt x="78" y="257"/>
                  </a:cubicBezTo>
                  <a:cubicBezTo>
                    <a:pt x="76" y="259"/>
                    <a:pt x="76" y="259"/>
                    <a:pt x="76" y="259"/>
                  </a:cubicBezTo>
                  <a:cubicBezTo>
                    <a:pt x="78" y="260"/>
                    <a:pt x="78" y="260"/>
                    <a:pt x="78" y="260"/>
                  </a:cubicBezTo>
                  <a:cubicBezTo>
                    <a:pt x="132" y="306"/>
                    <a:pt x="199" y="338"/>
                    <a:pt x="274" y="352"/>
                  </a:cubicBezTo>
                  <a:cubicBezTo>
                    <a:pt x="299" y="356"/>
                    <a:pt x="325" y="359"/>
                    <a:pt x="349" y="359"/>
                  </a:cubicBezTo>
                  <a:cubicBezTo>
                    <a:pt x="450" y="359"/>
                    <a:pt x="544" y="323"/>
                    <a:pt x="618" y="261"/>
                  </a:cubicBezTo>
                  <a:cubicBezTo>
                    <a:pt x="692" y="200"/>
                    <a:pt x="746" y="113"/>
                    <a:pt x="764" y="11"/>
                  </a:cubicBezTo>
                  <a:cubicBezTo>
                    <a:pt x="765" y="9"/>
                    <a:pt x="765" y="9"/>
                    <a:pt x="765" y="9"/>
                  </a:cubicBezTo>
                  <a:cubicBezTo>
                    <a:pt x="765" y="7"/>
                    <a:pt x="765" y="7"/>
                    <a:pt x="765" y="7"/>
                  </a:cubicBezTo>
                  <a:cubicBezTo>
                    <a:pt x="726" y="0"/>
                    <a:pt x="726" y="0"/>
                    <a:pt x="726" y="0"/>
                  </a:cubicBezTo>
                  <a:cubicBezTo>
                    <a:pt x="725" y="4"/>
                    <a:pt x="725" y="4"/>
                    <a:pt x="725" y="4"/>
                  </a:cubicBezTo>
                  <a:cubicBezTo>
                    <a:pt x="725" y="6"/>
                    <a:pt x="725" y="6"/>
                    <a:pt x="725" y="6"/>
                  </a:cubicBezTo>
                  <a:cubicBezTo>
                    <a:pt x="727" y="6"/>
                    <a:pt x="727" y="6"/>
                    <a:pt x="727" y="6"/>
                  </a:cubicBezTo>
                  <a:cubicBezTo>
                    <a:pt x="727" y="6"/>
                    <a:pt x="727" y="6"/>
                    <a:pt x="727" y="6"/>
                  </a:cubicBezTo>
                  <a:cubicBezTo>
                    <a:pt x="726" y="8"/>
                    <a:pt x="726" y="8"/>
                    <a:pt x="726" y="8"/>
                  </a:cubicBezTo>
                  <a:cubicBezTo>
                    <a:pt x="762" y="15"/>
                    <a:pt x="762" y="15"/>
                    <a:pt x="762" y="15"/>
                  </a:cubicBezTo>
                  <a:cubicBezTo>
                    <a:pt x="763" y="11"/>
                    <a:pt x="763" y="11"/>
                    <a:pt x="763" y="11"/>
                  </a:cubicBezTo>
                  <a:cubicBezTo>
                    <a:pt x="763" y="9"/>
                    <a:pt x="763" y="9"/>
                    <a:pt x="763" y="9"/>
                  </a:cubicBezTo>
                  <a:cubicBezTo>
                    <a:pt x="759" y="8"/>
                    <a:pt x="759" y="8"/>
                    <a:pt x="759" y="8"/>
                  </a:cubicBezTo>
                  <a:cubicBezTo>
                    <a:pt x="757" y="8"/>
                    <a:pt x="757" y="8"/>
                    <a:pt x="757" y="8"/>
                  </a:cubicBezTo>
                  <a:cubicBezTo>
                    <a:pt x="757" y="10"/>
                    <a:pt x="757" y="10"/>
                    <a:pt x="757" y="10"/>
                  </a:cubicBezTo>
                  <a:cubicBezTo>
                    <a:pt x="739" y="110"/>
                    <a:pt x="686" y="195"/>
                    <a:pt x="613" y="255"/>
                  </a:cubicBezTo>
                  <a:cubicBezTo>
                    <a:pt x="541" y="315"/>
                    <a:pt x="448" y="351"/>
                    <a:pt x="349" y="351"/>
                  </a:cubicBezTo>
                  <a:cubicBezTo>
                    <a:pt x="325" y="351"/>
                    <a:pt x="300" y="348"/>
                    <a:pt x="276" y="344"/>
                  </a:cubicBezTo>
                  <a:cubicBezTo>
                    <a:pt x="202" y="331"/>
                    <a:pt x="136" y="299"/>
                    <a:pt x="83" y="254"/>
                  </a:cubicBezTo>
                  <a:cubicBezTo>
                    <a:pt x="81" y="252"/>
                    <a:pt x="81" y="252"/>
                    <a:pt x="81" y="252"/>
                  </a:cubicBezTo>
                  <a:cubicBezTo>
                    <a:pt x="78" y="250"/>
                    <a:pt x="78" y="250"/>
                    <a:pt x="78" y="250"/>
                  </a:cubicBezTo>
                  <a:cubicBezTo>
                    <a:pt x="62" y="299"/>
                    <a:pt x="62" y="299"/>
                    <a:pt x="62" y="299"/>
                  </a:cubicBezTo>
                  <a:cubicBezTo>
                    <a:pt x="14" y="156"/>
                    <a:pt x="14" y="156"/>
                    <a:pt x="14" y="156"/>
                  </a:cubicBezTo>
                  <a:cubicBezTo>
                    <a:pt x="148" y="224"/>
                    <a:pt x="148" y="224"/>
                    <a:pt x="148" y="224"/>
                  </a:cubicBezTo>
                  <a:cubicBezTo>
                    <a:pt x="96" y="234"/>
                    <a:pt x="96" y="234"/>
                    <a:pt x="96" y="234"/>
                  </a:cubicBezTo>
                  <a:cubicBezTo>
                    <a:pt x="103" y="239"/>
                    <a:pt x="103" y="239"/>
                    <a:pt x="103" y="239"/>
                  </a:cubicBezTo>
                  <a:cubicBezTo>
                    <a:pt x="153" y="280"/>
                    <a:pt x="213" y="308"/>
                    <a:pt x="280" y="320"/>
                  </a:cubicBezTo>
                  <a:cubicBezTo>
                    <a:pt x="303" y="325"/>
                    <a:pt x="326" y="327"/>
                    <a:pt x="349" y="327"/>
                  </a:cubicBezTo>
                  <a:cubicBezTo>
                    <a:pt x="442" y="327"/>
                    <a:pt x="529" y="293"/>
                    <a:pt x="598" y="237"/>
                  </a:cubicBezTo>
                  <a:cubicBezTo>
                    <a:pt x="666" y="180"/>
                    <a:pt x="716" y="100"/>
                    <a:pt x="733" y="6"/>
                  </a:cubicBezTo>
                  <a:cubicBezTo>
                    <a:pt x="733" y="4"/>
                    <a:pt x="733" y="4"/>
                    <a:pt x="733" y="4"/>
                  </a:cubicBezTo>
                  <a:cubicBezTo>
                    <a:pt x="729" y="3"/>
                    <a:pt x="729" y="3"/>
                    <a:pt x="729" y="3"/>
                  </a:cubicBezTo>
                  <a:cubicBezTo>
                    <a:pt x="727" y="2"/>
                    <a:pt x="727" y="2"/>
                    <a:pt x="727" y="2"/>
                  </a:cubicBezTo>
                  <a:cubicBezTo>
                    <a:pt x="727" y="6"/>
                    <a:pt x="727" y="6"/>
                    <a:pt x="727" y="6"/>
                  </a:cubicBezTo>
                  <a:cubicBezTo>
                    <a:pt x="731" y="7"/>
                    <a:pt x="731" y="7"/>
                    <a:pt x="731" y="7"/>
                  </a:cubicBezTo>
                  <a:cubicBezTo>
                    <a:pt x="731" y="5"/>
                    <a:pt x="731" y="5"/>
                    <a:pt x="731" y="5"/>
                  </a:cubicBezTo>
                  <a:cubicBezTo>
                    <a:pt x="731" y="3"/>
                    <a:pt x="731" y="3"/>
                    <a:pt x="731" y="3"/>
                  </a:cubicBezTo>
                  <a:cubicBezTo>
                    <a:pt x="729" y="3"/>
                    <a:pt x="729" y="3"/>
                    <a:pt x="729" y="3"/>
                  </a:cubicBezTo>
                  <a:cubicBezTo>
                    <a:pt x="729" y="5"/>
                    <a:pt x="729" y="5"/>
                    <a:pt x="729" y="5"/>
                  </a:cubicBezTo>
                  <a:cubicBezTo>
                    <a:pt x="727" y="4"/>
                    <a:pt x="727" y="4"/>
                    <a:pt x="727" y="4"/>
                  </a:cubicBezTo>
                  <a:cubicBezTo>
                    <a:pt x="727" y="6"/>
                    <a:pt x="727" y="6"/>
                    <a:pt x="727" y="6"/>
                  </a:cubicBezTo>
                  <a:cubicBezTo>
                    <a:pt x="731" y="7"/>
                    <a:pt x="731" y="7"/>
                    <a:pt x="731" y="7"/>
                  </a:cubicBezTo>
                  <a:cubicBezTo>
                    <a:pt x="731" y="7"/>
                    <a:pt x="731" y="7"/>
                    <a:pt x="731" y="7"/>
                  </a:cubicBezTo>
                  <a:cubicBezTo>
                    <a:pt x="731" y="7"/>
                    <a:pt x="731" y="7"/>
                    <a:pt x="731" y="7"/>
                  </a:cubicBezTo>
                  <a:cubicBezTo>
                    <a:pt x="731" y="5"/>
                    <a:pt x="731" y="5"/>
                    <a:pt x="731" y="5"/>
                  </a:cubicBezTo>
                  <a:cubicBezTo>
                    <a:pt x="729" y="5"/>
                    <a:pt x="729" y="5"/>
                    <a:pt x="729" y="5"/>
                  </a:cubicBezTo>
                  <a:cubicBezTo>
                    <a:pt x="712" y="98"/>
                    <a:pt x="663" y="178"/>
                    <a:pt x="595" y="234"/>
                  </a:cubicBezTo>
                  <a:cubicBezTo>
                    <a:pt x="528" y="290"/>
                    <a:pt x="441" y="323"/>
                    <a:pt x="349" y="323"/>
                  </a:cubicBezTo>
                  <a:cubicBezTo>
                    <a:pt x="327" y="323"/>
                    <a:pt x="304" y="321"/>
                    <a:pt x="280" y="316"/>
                  </a:cubicBezTo>
                  <a:cubicBezTo>
                    <a:pt x="214" y="304"/>
                    <a:pt x="155" y="276"/>
                    <a:pt x="106" y="236"/>
                  </a:cubicBezTo>
                  <a:cubicBezTo>
                    <a:pt x="102" y="233"/>
                    <a:pt x="102" y="233"/>
                    <a:pt x="102" y="233"/>
                  </a:cubicBezTo>
                  <a:cubicBezTo>
                    <a:pt x="101" y="235"/>
                    <a:pt x="101" y="235"/>
                    <a:pt x="101" y="235"/>
                  </a:cubicBezTo>
                  <a:cubicBezTo>
                    <a:pt x="101" y="237"/>
                    <a:pt x="101" y="237"/>
                    <a:pt x="101" y="237"/>
                  </a:cubicBezTo>
                  <a:cubicBezTo>
                    <a:pt x="160" y="226"/>
                    <a:pt x="160" y="226"/>
                    <a:pt x="160" y="226"/>
                  </a:cubicBezTo>
                  <a:cubicBezTo>
                    <a:pt x="7" y="148"/>
                    <a:pt x="7" y="148"/>
                    <a:pt x="7" y="148"/>
                  </a:cubicBezTo>
                  <a:cubicBezTo>
                    <a:pt x="62" y="311"/>
                    <a:pt x="62" y="311"/>
                    <a:pt x="62" y="311"/>
                  </a:cubicBezTo>
                  <a:cubicBezTo>
                    <a:pt x="81" y="254"/>
                    <a:pt x="81" y="254"/>
                    <a:pt x="81" y="254"/>
                  </a:cubicBezTo>
                  <a:cubicBezTo>
                    <a:pt x="79" y="253"/>
                    <a:pt x="79" y="253"/>
                    <a:pt x="79" y="253"/>
                  </a:cubicBezTo>
                  <a:cubicBezTo>
                    <a:pt x="78" y="255"/>
                    <a:pt x="78" y="255"/>
                    <a:pt x="78" y="255"/>
                  </a:cubicBezTo>
                  <a:cubicBezTo>
                    <a:pt x="80" y="257"/>
                    <a:pt x="80" y="257"/>
                    <a:pt x="80" y="257"/>
                  </a:cubicBezTo>
                  <a:cubicBezTo>
                    <a:pt x="134" y="302"/>
                    <a:pt x="201" y="334"/>
                    <a:pt x="275" y="348"/>
                  </a:cubicBezTo>
                  <a:cubicBezTo>
                    <a:pt x="300" y="352"/>
                    <a:pt x="325" y="355"/>
                    <a:pt x="349" y="355"/>
                  </a:cubicBezTo>
                  <a:cubicBezTo>
                    <a:pt x="449" y="355"/>
                    <a:pt x="542" y="319"/>
                    <a:pt x="616" y="258"/>
                  </a:cubicBezTo>
                  <a:cubicBezTo>
                    <a:pt x="689" y="198"/>
                    <a:pt x="742" y="112"/>
                    <a:pt x="761" y="10"/>
                  </a:cubicBezTo>
                  <a:cubicBezTo>
                    <a:pt x="759" y="10"/>
                    <a:pt x="759" y="10"/>
                    <a:pt x="759" y="10"/>
                  </a:cubicBezTo>
                  <a:cubicBezTo>
                    <a:pt x="758" y="12"/>
                    <a:pt x="758" y="12"/>
                    <a:pt x="758" y="12"/>
                  </a:cubicBezTo>
                  <a:cubicBezTo>
                    <a:pt x="758" y="12"/>
                    <a:pt x="758" y="12"/>
                    <a:pt x="758" y="12"/>
                  </a:cubicBezTo>
                  <a:cubicBezTo>
                    <a:pt x="758" y="12"/>
                    <a:pt x="758" y="12"/>
                    <a:pt x="758" y="12"/>
                  </a:cubicBezTo>
                  <a:cubicBezTo>
                    <a:pt x="760" y="12"/>
                    <a:pt x="760" y="12"/>
                    <a:pt x="760" y="12"/>
                  </a:cubicBezTo>
                  <a:cubicBezTo>
                    <a:pt x="761" y="10"/>
                    <a:pt x="761" y="10"/>
                    <a:pt x="761" y="10"/>
                  </a:cubicBezTo>
                  <a:cubicBezTo>
                    <a:pt x="731" y="5"/>
                    <a:pt x="731" y="5"/>
                    <a:pt x="731" y="5"/>
                  </a:cubicBezTo>
                  <a:cubicBezTo>
                    <a:pt x="731" y="5"/>
                    <a:pt x="731" y="5"/>
                    <a:pt x="731" y="5"/>
                  </a:cubicBezTo>
                  <a:cubicBezTo>
                    <a:pt x="731" y="3"/>
                    <a:pt x="731" y="3"/>
                    <a:pt x="731" y="3"/>
                  </a:cubicBezTo>
                  <a:cubicBezTo>
                    <a:pt x="729" y="3"/>
                    <a:pt x="729" y="3"/>
                    <a:pt x="729" y="3"/>
                  </a:cubicBezTo>
                  <a:cubicBezTo>
                    <a:pt x="729" y="3"/>
                    <a:pt x="729" y="3"/>
                    <a:pt x="729" y="3"/>
                  </a:cubicBezTo>
                  <a:cubicBezTo>
                    <a:pt x="727" y="2"/>
                    <a:pt x="727" y="2"/>
                    <a:pt x="727" y="2"/>
                  </a:cubicBezTo>
                  <a:cubicBezTo>
                    <a:pt x="727" y="4"/>
                    <a:pt x="727" y="4"/>
                    <a:pt x="727" y="4"/>
                  </a:cubicBezTo>
                  <a:cubicBezTo>
                    <a:pt x="761" y="10"/>
                    <a:pt x="761" y="10"/>
                    <a:pt x="761" y="10"/>
                  </a:cubicBezTo>
                  <a:cubicBezTo>
                    <a:pt x="761" y="10"/>
                    <a:pt x="761" y="10"/>
                    <a:pt x="761" y="10"/>
                  </a:cubicBezTo>
                  <a:cubicBezTo>
                    <a:pt x="742" y="112"/>
                    <a:pt x="689" y="198"/>
                    <a:pt x="616" y="258"/>
                  </a:cubicBezTo>
                  <a:cubicBezTo>
                    <a:pt x="542" y="319"/>
                    <a:pt x="449" y="355"/>
                    <a:pt x="349" y="355"/>
                  </a:cubicBezTo>
                  <a:cubicBezTo>
                    <a:pt x="325" y="355"/>
                    <a:pt x="300" y="352"/>
                    <a:pt x="275" y="348"/>
                  </a:cubicBezTo>
                  <a:cubicBezTo>
                    <a:pt x="201" y="334"/>
                    <a:pt x="134" y="302"/>
                    <a:pt x="80" y="257"/>
                  </a:cubicBezTo>
                  <a:cubicBezTo>
                    <a:pt x="79" y="258"/>
                    <a:pt x="79" y="258"/>
                    <a:pt x="79" y="258"/>
                  </a:cubicBezTo>
                  <a:cubicBezTo>
                    <a:pt x="81" y="260"/>
                    <a:pt x="81" y="260"/>
                    <a:pt x="81" y="260"/>
                  </a:cubicBezTo>
                  <a:cubicBezTo>
                    <a:pt x="81" y="259"/>
                    <a:pt x="81" y="259"/>
                    <a:pt x="81" y="259"/>
                  </a:cubicBezTo>
                  <a:cubicBezTo>
                    <a:pt x="82" y="259"/>
                    <a:pt x="82" y="259"/>
                    <a:pt x="82" y="259"/>
                  </a:cubicBezTo>
                  <a:cubicBezTo>
                    <a:pt x="82" y="258"/>
                    <a:pt x="82" y="258"/>
                    <a:pt x="82" y="258"/>
                  </a:cubicBezTo>
                  <a:cubicBezTo>
                    <a:pt x="80" y="257"/>
                    <a:pt x="80" y="257"/>
                    <a:pt x="80" y="257"/>
                  </a:cubicBezTo>
                  <a:cubicBezTo>
                    <a:pt x="62" y="311"/>
                    <a:pt x="62" y="311"/>
                    <a:pt x="62" y="311"/>
                  </a:cubicBezTo>
                  <a:cubicBezTo>
                    <a:pt x="7" y="148"/>
                    <a:pt x="7" y="148"/>
                    <a:pt x="7" y="148"/>
                  </a:cubicBezTo>
                  <a:cubicBezTo>
                    <a:pt x="160" y="226"/>
                    <a:pt x="160" y="226"/>
                    <a:pt x="160" y="226"/>
                  </a:cubicBezTo>
                  <a:cubicBezTo>
                    <a:pt x="106" y="236"/>
                    <a:pt x="106" y="236"/>
                    <a:pt x="106" y="236"/>
                  </a:cubicBezTo>
                  <a:cubicBezTo>
                    <a:pt x="106" y="238"/>
                    <a:pt x="106" y="238"/>
                    <a:pt x="106" y="238"/>
                  </a:cubicBezTo>
                  <a:cubicBezTo>
                    <a:pt x="108" y="238"/>
                    <a:pt x="108" y="238"/>
                    <a:pt x="108" y="238"/>
                  </a:cubicBezTo>
                  <a:cubicBezTo>
                    <a:pt x="108" y="237"/>
                    <a:pt x="108" y="237"/>
                    <a:pt x="108" y="237"/>
                  </a:cubicBezTo>
                  <a:cubicBezTo>
                    <a:pt x="108" y="236"/>
                    <a:pt x="108" y="236"/>
                    <a:pt x="108" y="236"/>
                  </a:cubicBezTo>
                  <a:cubicBezTo>
                    <a:pt x="107" y="235"/>
                    <a:pt x="107" y="235"/>
                    <a:pt x="107" y="235"/>
                  </a:cubicBezTo>
                  <a:cubicBezTo>
                    <a:pt x="106" y="236"/>
                    <a:pt x="106" y="236"/>
                    <a:pt x="106" y="236"/>
                  </a:cubicBezTo>
                  <a:cubicBezTo>
                    <a:pt x="155" y="276"/>
                    <a:pt x="214" y="304"/>
                    <a:pt x="280" y="316"/>
                  </a:cubicBezTo>
                  <a:cubicBezTo>
                    <a:pt x="304" y="321"/>
                    <a:pt x="327" y="323"/>
                    <a:pt x="349" y="323"/>
                  </a:cubicBezTo>
                  <a:cubicBezTo>
                    <a:pt x="441" y="323"/>
                    <a:pt x="528" y="290"/>
                    <a:pt x="595" y="234"/>
                  </a:cubicBezTo>
                  <a:cubicBezTo>
                    <a:pt x="663" y="178"/>
                    <a:pt x="712" y="98"/>
                    <a:pt x="729" y="5"/>
                  </a:cubicBezTo>
                  <a:cubicBezTo>
                    <a:pt x="727" y="4"/>
                    <a:pt x="727" y="4"/>
                    <a:pt x="727" y="4"/>
                  </a:cubicBezTo>
                  <a:cubicBezTo>
                    <a:pt x="727" y="6"/>
                    <a:pt x="727" y="6"/>
                    <a:pt x="727" y="6"/>
                  </a:cubicBezTo>
                  <a:cubicBezTo>
                    <a:pt x="729" y="7"/>
                    <a:pt x="729" y="7"/>
                    <a:pt x="729" y="7"/>
                  </a:cubicBezTo>
                  <a:cubicBezTo>
                    <a:pt x="729" y="5"/>
                    <a:pt x="729" y="5"/>
                    <a:pt x="729" y="5"/>
                  </a:cubicBezTo>
                  <a:cubicBezTo>
                    <a:pt x="727" y="4"/>
                    <a:pt x="727" y="4"/>
                    <a:pt x="727" y="4"/>
                  </a:cubicBezTo>
                  <a:lnTo>
                    <a:pt x="729" y="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a:ea typeface="ＭＳ Ｐゴシック"/>
              </a:endParaRPr>
            </a:p>
          </p:txBody>
        </p:sp>
      </p:grpSp>
      <p:grpSp>
        <p:nvGrpSpPr>
          <p:cNvPr id="38" name="Group 40"/>
          <p:cNvGrpSpPr/>
          <p:nvPr/>
        </p:nvGrpSpPr>
        <p:grpSpPr>
          <a:xfrm>
            <a:off x="7196958" y="2843149"/>
            <a:ext cx="480328" cy="572594"/>
            <a:chOff x="5720137" y="2725440"/>
            <a:chExt cx="480328" cy="572594"/>
          </a:xfrm>
          <a:noFill/>
        </p:grpSpPr>
        <p:sp>
          <p:nvSpPr>
            <p:cNvPr id="39" name="Freeform 12"/>
            <p:cNvSpPr>
              <a:spLocks/>
            </p:cNvSpPr>
            <p:nvPr/>
          </p:nvSpPr>
          <p:spPr bwMode="auto">
            <a:xfrm>
              <a:off x="5720137" y="2725440"/>
              <a:ext cx="268658" cy="470830"/>
            </a:xfrm>
            <a:custGeom>
              <a:avLst/>
              <a:gdLst>
                <a:gd name="T0" fmla="*/ 77 w 99"/>
                <a:gd name="T1" fmla="*/ 2 h 174"/>
                <a:gd name="T2" fmla="*/ 52 w 99"/>
                <a:gd name="T3" fmla="*/ 4 h 174"/>
                <a:gd name="T4" fmla="*/ 59 w 99"/>
                <a:gd name="T5" fmla="*/ 14 h 174"/>
                <a:gd name="T6" fmla="*/ 2 w 99"/>
                <a:gd name="T7" fmla="*/ 98 h 174"/>
                <a:gd name="T8" fmla="*/ 23 w 99"/>
                <a:gd name="T9" fmla="*/ 162 h 174"/>
                <a:gd name="T10" fmla="*/ 41 w 99"/>
                <a:gd name="T11" fmla="*/ 174 h 174"/>
                <a:gd name="T12" fmla="*/ 67 w 99"/>
                <a:gd name="T13" fmla="*/ 174 h 174"/>
                <a:gd name="T14" fmla="*/ 45 w 99"/>
                <a:gd name="T15" fmla="*/ 158 h 174"/>
                <a:gd name="T16" fmla="*/ 22 w 99"/>
                <a:gd name="T17" fmla="*/ 100 h 174"/>
                <a:gd name="T18" fmla="*/ 71 w 99"/>
                <a:gd name="T19" fmla="*/ 30 h 174"/>
                <a:gd name="T20" fmla="*/ 79 w 99"/>
                <a:gd name="T21" fmla="*/ 42 h 174"/>
                <a:gd name="T22" fmla="*/ 91 w 99"/>
                <a:gd name="T23" fmla="*/ 17 h 174"/>
                <a:gd name="T24" fmla="*/ 99 w 99"/>
                <a:gd name="T25" fmla="*/ 0 h 174"/>
                <a:gd name="T26" fmla="*/ 77 w 99"/>
                <a:gd name="T27" fmla="*/ 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74">
                  <a:moveTo>
                    <a:pt x="77" y="2"/>
                  </a:moveTo>
                  <a:cubicBezTo>
                    <a:pt x="52" y="4"/>
                    <a:pt x="52" y="4"/>
                    <a:pt x="52" y="4"/>
                  </a:cubicBezTo>
                  <a:cubicBezTo>
                    <a:pt x="59" y="14"/>
                    <a:pt x="59" y="14"/>
                    <a:pt x="59" y="14"/>
                  </a:cubicBezTo>
                  <a:cubicBezTo>
                    <a:pt x="24" y="40"/>
                    <a:pt x="5" y="69"/>
                    <a:pt x="2" y="98"/>
                  </a:cubicBezTo>
                  <a:cubicBezTo>
                    <a:pt x="0" y="120"/>
                    <a:pt x="8" y="142"/>
                    <a:pt x="23" y="162"/>
                  </a:cubicBezTo>
                  <a:cubicBezTo>
                    <a:pt x="26" y="166"/>
                    <a:pt x="33" y="174"/>
                    <a:pt x="41" y="174"/>
                  </a:cubicBezTo>
                  <a:cubicBezTo>
                    <a:pt x="46" y="174"/>
                    <a:pt x="67" y="174"/>
                    <a:pt x="67" y="174"/>
                  </a:cubicBezTo>
                  <a:cubicBezTo>
                    <a:pt x="57" y="171"/>
                    <a:pt x="50" y="163"/>
                    <a:pt x="45" y="158"/>
                  </a:cubicBezTo>
                  <a:cubicBezTo>
                    <a:pt x="30" y="143"/>
                    <a:pt x="20" y="125"/>
                    <a:pt x="22" y="100"/>
                  </a:cubicBezTo>
                  <a:cubicBezTo>
                    <a:pt x="24" y="77"/>
                    <a:pt x="41" y="53"/>
                    <a:pt x="71" y="30"/>
                  </a:cubicBezTo>
                  <a:cubicBezTo>
                    <a:pt x="79" y="42"/>
                    <a:pt x="79" y="42"/>
                    <a:pt x="79" y="42"/>
                  </a:cubicBezTo>
                  <a:cubicBezTo>
                    <a:pt x="91" y="17"/>
                    <a:pt x="91" y="17"/>
                    <a:pt x="91" y="17"/>
                  </a:cubicBezTo>
                  <a:cubicBezTo>
                    <a:pt x="99" y="0"/>
                    <a:pt x="99" y="0"/>
                    <a:pt x="99" y="0"/>
                  </a:cubicBezTo>
                  <a:lnTo>
                    <a:pt x="77" y="2"/>
                  </a:lnTo>
                  <a:close/>
                </a:path>
              </a:pathLst>
            </a:custGeom>
            <a:grpFill/>
            <a:ln>
              <a:solidFill>
                <a:schemeClr val="bg2"/>
              </a:solidFill>
            </a:ln>
            <a:extLst/>
          </p:spPr>
          <p:txBody>
            <a:bodyPr vert="horz" wrap="square" lIns="91440" tIns="45720" rIns="91440" bIns="45720" numCol="1" anchor="t" anchorCtr="0" compatLnSpc="1">
              <a:prstTxWarp prst="textNoShape">
                <a:avLst/>
              </a:prstTxWarp>
            </a:bodyPr>
            <a:lstStyle/>
            <a:p>
              <a:endParaRPr lang="en-US" dirty="0">
                <a:latin typeface="Arial"/>
                <a:ea typeface="ＭＳ Ｐゴシック"/>
              </a:endParaRPr>
            </a:p>
          </p:txBody>
        </p:sp>
        <p:sp>
          <p:nvSpPr>
            <p:cNvPr id="40" name="Freeform 13"/>
            <p:cNvSpPr>
              <a:spLocks/>
            </p:cNvSpPr>
            <p:nvPr/>
          </p:nvSpPr>
          <p:spPr bwMode="auto">
            <a:xfrm>
              <a:off x="5931807" y="2847557"/>
              <a:ext cx="268658" cy="450477"/>
            </a:xfrm>
            <a:custGeom>
              <a:avLst/>
              <a:gdLst>
                <a:gd name="T0" fmla="*/ 73 w 99"/>
                <a:gd name="T1" fmla="*/ 0 h 167"/>
                <a:gd name="T2" fmla="*/ 72 w 99"/>
                <a:gd name="T3" fmla="*/ 0 h 167"/>
                <a:gd name="T4" fmla="*/ 56 w 99"/>
                <a:gd name="T5" fmla="*/ 12 h 167"/>
                <a:gd name="T6" fmla="*/ 77 w 99"/>
                <a:gd name="T7" fmla="*/ 66 h 167"/>
                <a:gd name="T8" fmla="*/ 28 w 99"/>
                <a:gd name="T9" fmla="*/ 136 h 167"/>
                <a:gd name="T10" fmla="*/ 20 w 99"/>
                <a:gd name="T11" fmla="*/ 124 h 167"/>
                <a:gd name="T12" fmla="*/ 8 w 99"/>
                <a:gd name="T13" fmla="*/ 150 h 167"/>
                <a:gd name="T14" fmla="*/ 0 w 99"/>
                <a:gd name="T15" fmla="*/ 167 h 167"/>
                <a:gd name="T16" fmla="*/ 22 w 99"/>
                <a:gd name="T17" fmla="*/ 165 h 167"/>
                <a:gd name="T18" fmla="*/ 47 w 99"/>
                <a:gd name="T19" fmla="*/ 163 h 167"/>
                <a:gd name="T20" fmla="*/ 40 w 99"/>
                <a:gd name="T21" fmla="*/ 152 h 167"/>
                <a:gd name="T22" fmla="*/ 97 w 99"/>
                <a:gd name="T23" fmla="*/ 68 h 167"/>
                <a:gd name="T24" fmla="*/ 73 w 99"/>
                <a:gd name="T2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67">
                  <a:moveTo>
                    <a:pt x="73" y="0"/>
                  </a:moveTo>
                  <a:cubicBezTo>
                    <a:pt x="72" y="0"/>
                    <a:pt x="72" y="0"/>
                    <a:pt x="72" y="0"/>
                  </a:cubicBezTo>
                  <a:cubicBezTo>
                    <a:pt x="66" y="2"/>
                    <a:pt x="61" y="6"/>
                    <a:pt x="56" y="12"/>
                  </a:cubicBezTo>
                  <a:cubicBezTo>
                    <a:pt x="69" y="27"/>
                    <a:pt x="79" y="45"/>
                    <a:pt x="77" y="66"/>
                  </a:cubicBezTo>
                  <a:cubicBezTo>
                    <a:pt x="75" y="90"/>
                    <a:pt x="58" y="113"/>
                    <a:pt x="28" y="136"/>
                  </a:cubicBezTo>
                  <a:cubicBezTo>
                    <a:pt x="20" y="124"/>
                    <a:pt x="20" y="124"/>
                    <a:pt x="20" y="124"/>
                  </a:cubicBezTo>
                  <a:cubicBezTo>
                    <a:pt x="8" y="150"/>
                    <a:pt x="8" y="150"/>
                    <a:pt x="8" y="150"/>
                  </a:cubicBezTo>
                  <a:cubicBezTo>
                    <a:pt x="0" y="167"/>
                    <a:pt x="0" y="167"/>
                    <a:pt x="0" y="167"/>
                  </a:cubicBezTo>
                  <a:cubicBezTo>
                    <a:pt x="22" y="165"/>
                    <a:pt x="22" y="165"/>
                    <a:pt x="22" y="165"/>
                  </a:cubicBezTo>
                  <a:cubicBezTo>
                    <a:pt x="47" y="163"/>
                    <a:pt x="47" y="163"/>
                    <a:pt x="47" y="163"/>
                  </a:cubicBezTo>
                  <a:cubicBezTo>
                    <a:pt x="40" y="152"/>
                    <a:pt x="40" y="152"/>
                    <a:pt x="40" y="152"/>
                  </a:cubicBezTo>
                  <a:cubicBezTo>
                    <a:pt x="75" y="126"/>
                    <a:pt x="94" y="98"/>
                    <a:pt x="97" y="68"/>
                  </a:cubicBezTo>
                  <a:cubicBezTo>
                    <a:pt x="99" y="45"/>
                    <a:pt x="90" y="22"/>
                    <a:pt x="73" y="0"/>
                  </a:cubicBezTo>
                  <a:close/>
                </a:path>
              </a:pathLst>
            </a:custGeom>
            <a:grpFill/>
            <a:ln>
              <a:solidFill>
                <a:schemeClr val="bg2"/>
              </a:solidFill>
            </a:ln>
            <a:extLst/>
          </p:spPr>
          <p:txBody>
            <a:bodyPr vert="horz" wrap="square" lIns="91440" tIns="45720" rIns="91440" bIns="45720" numCol="1" anchor="t" anchorCtr="0" compatLnSpc="1">
              <a:prstTxWarp prst="textNoShape">
                <a:avLst/>
              </a:prstTxWarp>
            </a:bodyPr>
            <a:lstStyle/>
            <a:p>
              <a:endParaRPr lang="en-US" dirty="0">
                <a:latin typeface="Arial"/>
                <a:ea typeface="ＭＳ Ｐゴシック"/>
              </a:endParaRPr>
            </a:p>
          </p:txBody>
        </p:sp>
        <p:sp>
          <p:nvSpPr>
            <p:cNvPr id="41" name="Freeform 16"/>
            <p:cNvSpPr>
              <a:spLocks/>
            </p:cNvSpPr>
            <p:nvPr/>
          </p:nvSpPr>
          <p:spPr bwMode="auto">
            <a:xfrm>
              <a:off x="5863964" y="2809565"/>
              <a:ext cx="257803" cy="381277"/>
            </a:xfrm>
            <a:custGeom>
              <a:avLst/>
              <a:gdLst>
                <a:gd name="T0" fmla="*/ 94 w 95"/>
                <a:gd name="T1" fmla="*/ 10 h 141"/>
                <a:gd name="T2" fmla="*/ 94 w 95"/>
                <a:gd name="T3" fmla="*/ 10 h 141"/>
                <a:gd name="T4" fmla="*/ 64 w 95"/>
                <a:gd name="T5" fmla="*/ 10 h 141"/>
                <a:gd name="T6" fmla="*/ 62 w 95"/>
                <a:gd name="T7" fmla="*/ 12 h 141"/>
                <a:gd name="T8" fmla="*/ 38 w 95"/>
                <a:gd name="T9" fmla="*/ 67 h 141"/>
                <a:gd name="T10" fmla="*/ 0 w 95"/>
                <a:gd name="T11" fmla="*/ 129 h 141"/>
                <a:gd name="T12" fmla="*/ 18 w 95"/>
                <a:gd name="T13" fmla="*/ 141 h 141"/>
                <a:gd name="T14" fmla="*/ 26 w 95"/>
                <a:gd name="T15" fmla="*/ 135 h 141"/>
                <a:gd name="T16" fmla="*/ 57 w 95"/>
                <a:gd name="T17" fmla="*/ 72 h 141"/>
                <a:gd name="T18" fmla="*/ 79 w 95"/>
                <a:gd name="T19" fmla="*/ 23 h 141"/>
                <a:gd name="T20" fmla="*/ 95 w 95"/>
                <a:gd name="T21" fmla="*/ 11 h 141"/>
                <a:gd name="T22" fmla="*/ 94 w 95"/>
                <a:gd name="T23" fmla="*/ 1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41">
                  <a:moveTo>
                    <a:pt x="94" y="10"/>
                  </a:moveTo>
                  <a:cubicBezTo>
                    <a:pt x="94" y="10"/>
                    <a:pt x="94" y="10"/>
                    <a:pt x="94" y="10"/>
                  </a:cubicBezTo>
                  <a:cubicBezTo>
                    <a:pt x="84" y="0"/>
                    <a:pt x="71" y="1"/>
                    <a:pt x="64" y="10"/>
                  </a:cubicBezTo>
                  <a:cubicBezTo>
                    <a:pt x="64" y="10"/>
                    <a:pt x="62" y="12"/>
                    <a:pt x="62" y="12"/>
                  </a:cubicBezTo>
                  <a:cubicBezTo>
                    <a:pt x="48" y="30"/>
                    <a:pt x="41" y="53"/>
                    <a:pt x="38" y="67"/>
                  </a:cubicBezTo>
                  <a:cubicBezTo>
                    <a:pt x="31" y="94"/>
                    <a:pt x="16" y="113"/>
                    <a:pt x="0" y="129"/>
                  </a:cubicBezTo>
                  <a:cubicBezTo>
                    <a:pt x="5" y="134"/>
                    <a:pt x="10" y="137"/>
                    <a:pt x="18" y="141"/>
                  </a:cubicBezTo>
                  <a:cubicBezTo>
                    <a:pt x="20" y="140"/>
                    <a:pt x="23" y="137"/>
                    <a:pt x="26" y="135"/>
                  </a:cubicBezTo>
                  <a:cubicBezTo>
                    <a:pt x="42" y="117"/>
                    <a:pt x="50" y="101"/>
                    <a:pt x="57" y="72"/>
                  </a:cubicBezTo>
                  <a:cubicBezTo>
                    <a:pt x="62" y="54"/>
                    <a:pt x="68" y="35"/>
                    <a:pt x="79" y="23"/>
                  </a:cubicBezTo>
                  <a:cubicBezTo>
                    <a:pt x="83" y="17"/>
                    <a:pt x="89" y="13"/>
                    <a:pt x="95" y="11"/>
                  </a:cubicBezTo>
                  <a:lnTo>
                    <a:pt x="94" y="10"/>
                  </a:lnTo>
                  <a:close/>
                </a:path>
              </a:pathLst>
            </a:custGeom>
            <a:grpFill/>
            <a:ln>
              <a:solidFill>
                <a:schemeClr val="bg2"/>
              </a:solidFill>
            </a:ln>
            <a:extLst/>
          </p:spPr>
          <p:txBody>
            <a:bodyPr vert="horz" wrap="square" lIns="91440" tIns="45720" rIns="91440" bIns="45720" numCol="1" anchor="t" anchorCtr="0" compatLnSpc="1">
              <a:prstTxWarp prst="textNoShape">
                <a:avLst/>
              </a:prstTxWarp>
            </a:bodyPr>
            <a:lstStyle/>
            <a:p>
              <a:endParaRPr lang="en-US" dirty="0">
                <a:latin typeface="Arial"/>
                <a:ea typeface="ＭＳ Ｐゴシック"/>
              </a:endParaRPr>
            </a:p>
          </p:txBody>
        </p:sp>
      </p:grpSp>
      <p:sp>
        <p:nvSpPr>
          <p:cNvPr id="42" name="Rectangle 41"/>
          <p:cNvSpPr/>
          <p:nvPr/>
        </p:nvSpPr>
        <p:spPr>
          <a:xfrm>
            <a:off x="273051" y="4873357"/>
            <a:ext cx="2834640" cy="45719"/>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43" name="Rectangle 42"/>
          <p:cNvSpPr/>
          <p:nvPr/>
        </p:nvSpPr>
        <p:spPr>
          <a:xfrm>
            <a:off x="3146426" y="4873357"/>
            <a:ext cx="2834640" cy="45719"/>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44" name="Rectangle 43"/>
          <p:cNvSpPr/>
          <p:nvPr/>
        </p:nvSpPr>
        <p:spPr>
          <a:xfrm>
            <a:off x="6019801" y="4873357"/>
            <a:ext cx="2834640" cy="45719"/>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3" name="正方形/長方形 2"/>
          <p:cNvSpPr/>
          <p:nvPr/>
        </p:nvSpPr>
        <p:spPr>
          <a:xfrm>
            <a:off x="0" y="779527"/>
            <a:ext cx="9144000" cy="830997"/>
          </a:xfrm>
          <a:prstGeom prst="rect">
            <a:avLst/>
          </a:prstGeom>
        </p:spPr>
        <p:txBody>
          <a:bodyPr wrap="square">
            <a:spAutoFit/>
          </a:bodyPr>
          <a:lstStyle/>
          <a:p>
            <a:r>
              <a:rPr kumimoji="1" lang="ja-JP" altLang="en-US" sz="1600" dirty="0"/>
              <a:t>「</a:t>
            </a:r>
            <a:r>
              <a:rPr kumimoji="1" lang="en-US" altLang="ja-JP" sz="1600" dirty="0" smtClean="0"/>
              <a:t>Spark </a:t>
            </a:r>
            <a:r>
              <a:rPr kumimoji="1" lang="en-US" altLang="ja-JP" sz="1600" dirty="0"/>
              <a:t>Flex</a:t>
            </a:r>
            <a:r>
              <a:rPr kumimoji="1" lang="ja-JP" altLang="en-US" sz="1600" dirty="0"/>
              <a:t>」と</a:t>
            </a:r>
            <a:r>
              <a:rPr kumimoji="1" lang="ja-JP" altLang="en-US" sz="1600" dirty="0" smtClean="0"/>
              <a:t>は</a:t>
            </a:r>
            <a:r>
              <a:rPr kumimoji="1" lang="ja-JP" altLang="en-US" sz="1600" dirty="0"/>
              <a:t> </a:t>
            </a:r>
            <a:r>
              <a:rPr kumimoji="1" lang="ja-JP" altLang="en-US" sz="1600" dirty="0" smtClean="0"/>
              <a:t>オンプレとクラウドのサブスクリプションをワンストップ</a:t>
            </a:r>
            <a:r>
              <a:rPr kumimoji="1" lang="ja-JP" altLang="en-US" sz="1600" dirty="0"/>
              <a:t>で提供する</a:t>
            </a:r>
            <a:r>
              <a:rPr kumimoji="1" lang="ja-JP" altLang="en-US" sz="1600" dirty="0" smtClean="0"/>
              <a:t>新しい提供モデル</a:t>
            </a:r>
            <a:r>
              <a:rPr kumimoji="1" lang="ja-JP" altLang="en-US" sz="1600" dirty="0"/>
              <a:t>です</a:t>
            </a:r>
            <a:r>
              <a:rPr kumimoji="1" lang="ja-JP" altLang="en-US" sz="1600" dirty="0" smtClean="0"/>
              <a:t>。</a:t>
            </a:r>
            <a:endParaRPr kumimoji="1" lang="en-US" altLang="ja-JP" sz="1600" dirty="0" smtClean="0"/>
          </a:p>
          <a:p>
            <a:r>
              <a:rPr kumimoji="1" lang="ja-JP" altLang="en-US" sz="1600" dirty="0" smtClean="0"/>
              <a:t>これまでパーペチュアルでオンプレ製品を導入</a:t>
            </a:r>
            <a:r>
              <a:rPr kumimoji="1" lang="ja-JP" altLang="en-US" sz="1600" dirty="0"/>
              <a:t>されていたお客様も「</a:t>
            </a:r>
            <a:r>
              <a:rPr kumimoji="1" lang="en-US" altLang="ja-JP" sz="1600" dirty="0"/>
              <a:t>Spark Flex</a:t>
            </a:r>
            <a:r>
              <a:rPr kumimoji="1" lang="ja-JP" altLang="en-US" sz="1600" dirty="0"/>
              <a:t>」で</a:t>
            </a:r>
            <a:r>
              <a:rPr kumimoji="1" lang="ja-JP" altLang="en-US" sz="1600" dirty="0" smtClean="0"/>
              <a:t>サブスクリプション</a:t>
            </a:r>
            <a:r>
              <a:rPr kumimoji="1" lang="en-US" altLang="ja-JP" sz="1600" dirty="0" smtClean="0"/>
              <a:t/>
            </a:r>
            <a:br>
              <a:rPr kumimoji="1" lang="en-US" altLang="ja-JP" sz="1600" dirty="0" smtClean="0"/>
            </a:br>
            <a:r>
              <a:rPr kumimoji="1" lang="ja-JP" altLang="en-US" sz="1600" dirty="0" smtClean="0"/>
              <a:t>モデルに移行</a:t>
            </a:r>
            <a:r>
              <a:rPr kumimoji="1" lang="ja-JP" altLang="en-US" sz="1600" dirty="0"/>
              <a:t>でき</a:t>
            </a:r>
            <a:r>
              <a:rPr kumimoji="1" lang="ja-JP" altLang="en-US" sz="1600" dirty="0" smtClean="0"/>
              <a:t>、クラウド</a:t>
            </a:r>
            <a:r>
              <a:rPr kumimoji="1" lang="ja-JP" altLang="en-US" sz="1600" dirty="0"/>
              <a:t>のサブスクリプションと一緒</a:t>
            </a:r>
            <a:r>
              <a:rPr kumimoji="1" lang="ja-JP" altLang="en-US" sz="1600" dirty="0" smtClean="0"/>
              <a:t>に一元</a:t>
            </a:r>
            <a:r>
              <a:rPr kumimoji="1" lang="ja-JP" altLang="en-US" sz="1600" dirty="0"/>
              <a:t>購入ができ、コスト削減にもつながります。</a:t>
            </a:r>
            <a:endParaRPr lang="ja-JP" altLang="en-US" sz="1600" dirty="0"/>
          </a:p>
        </p:txBody>
      </p:sp>
      <p:sp>
        <p:nvSpPr>
          <p:cNvPr id="45" name="Title 2"/>
          <p:cNvSpPr txBox="1">
            <a:spLocks/>
          </p:cNvSpPr>
          <p:nvPr/>
        </p:nvSpPr>
        <p:spPr bwMode="auto">
          <a:xfrm>
            <a:off x="216938" y="232681"/>
            <a:ext cx="9048522" cy="3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kumimoji="1" lang="en-US" altLang="ja-JP" sz="2700" dirty="0">
                <a:solidFill>
                  <a:schemeClr val="tx1"/>
                </a:solidFill>
                <a:latin typeface="Arial" panose="020B0604020202020204" pitchFamily="34" charset="0"/>
                <a:ea typeface="メイリオ"/>
                <a:cs typeface="Arial" panose="020B0604020202020204" pitchFamily="34" charset="0"/>
              </a:rPr>
              <a:t>Cisco Spark Flex Plan</a:t>
            </a:r>
            <a:endParaRPr kumimoji="1" lang="ja-JP" altLang="en-US" sz="2700" dirty="0">
              <a:solidFill>
                <a:schemeClr val="tx1"/>
              </a:solidFill>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403212287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1031" name="think-cell Slide" r:id="rId5" imgW="476" imgH="357" progId="TCLayout.ActiveDocument.1">
                  <p:embed/>
                </p:oleObj>
              </mc:Choice>
              <mc:Fallback>
                <p:oleObj name="think-cell Slide" r:id="rId5" imgW="476" imgH="357" progId="TCLayout.ActiveDocument.1">
                  <p:embed/>
                  <p:pic>
                    <p:nvPicPr>
                      <p:cNvPr id="25" name="Object 24"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4916339" y="1637983"/>
            <a:ext cx="3685032" cy="222789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ctr" anchorCtr="0"/>
          <a:lstStyle/>
          <a:p>
            <a:pPr algn="ctr"/>
            <a:endParaRPr lang="en-US" sz="1200" dirty="0">
              <a:solidFill>
                <a:schemeClr val="tx2"/>
              </a:solidFill>
              <a:latin typeface="Arial"/>
              <a:ea typeface="ＭＳ Ｐゴシック"/>
            </a:endParaRPr>
          </a:p>
        </p:txBody>
      </p:sp>
      <p:pic>
        <p:nvPicPr>
          <p:cNvPr id="24" name="Picture 1" descr="C:\Users\rr116676\Downloads\AN15370.jpg"/>
          <p:cNvPicPr>
            <a:picLocks noChangeAspect="1" noChangeArrowheads="1"/>
          </p:cNvPicPr>
          <p:nvPr/>
        </p:nvPicPr>
        <p:blipFill>
          <a:blip r:embed="rId7" cstate="print"/>
          <a:srcRect/>
          <a:stretch>
            <a:fillRect/>
          </a:stretch>
        </p:blipFill>
        <p:spPr bwMode="auto">
          <a:xfrm>
            <a:off x="4916339" y="2180621"/>
            <a:ext cx="3685032" cy="2065713"/>
          </a:xfrm>
          <a:prstGeom prst="rect">
            <a:avLst/>
          </a:prstGeom>
          <a:noFill/>
        </p:spPr>
      </p:pic>
      <p:sp>
        <p:nvSpPr>
          <p:cNvPr id="3" name="Rectangle 2"/>
          <p:cNvSpPr/>
          <p:nvPr/>
        </p:nvSpPr>
        <p:spPr>
          <a:xfrm>
            <a:off x="550862" y="4324352"/>
            <a:ext cx="8048625" cy="3937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latin typeface="Arial"/>
                <a:ea typeface="ＭＳ Ｐゴシック"/>
              </a:rPr>
              <a:t>サブスクリプションに技術サービスも含まれる</a:t>
            </a:r>
          </a:p>
        </p:txBody>
      </p:sp>
      <p:grpSp>
        <p:nvGrpSpPr>
          <p:cNvPr id="4" name="Group 27"/>
          <p:cNvGrpSpPr/>
          <p:nvPr/>
        </p:nvGrpSpPr>
        <p:grpSpPr>
          <a:xfrm>
            <a:off x="550862" y="1154113"/>
            <a:ext cx="3685858" cy="3092768"/>
            <a:chOff x="550861" y="1077913"/>
            <a:chExt cx="3685858" cy="3092768"/>
          </a:xfrm>
        </p:grpSpPr>
        <p:sp>
          <p:nvSpPr>
            <p:cNvPr id="5" name="Rectangle 12"/>
            <p:cNvSpPr>
              <a:spLocks noChangeArrowheads="1"/>
            </p:cNvSpPr>
            <p:nvPr/>
          </p:nvSpPr>
          <p:spPr bwMode="auto">
            <a:xfrm>
              <a:off x="550862" y="1077913"/>
              <a:ext cx="3685857" cy="483870"/>
            </a:xfrm>
            <a:prstGeom prst="rect">
              <a:avLst/>
            </a:prstGeom>
            <a:solidFill>
              <a:schemeClr val="bg2"/>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altLang="ja-JP" sz="1400" dirty="0">
                  <a:solidFill>
                    <a:schemeClr val="bg1"/>
                  </a:solidFill>
                  <a:latin typeface="Arial"/>
                  <a:ea typeface="ＭＳ Ｐゴシック"/>
                </a:rPr>
                <a:t>Employee Count</a:t>
              </a:r>
            </a:p>
          </p:txBody>
        </p:sp>
        <p:sp>
          <p:nvSpPr>
            <p:cNvPr id="6" name="Rectangle 5"/>
            <p:cNvSpPr/>
            <p:nvPr/>
          </p:nvSpPr>
          <p:spPr>
            <a:xfrm>
              <a:off x="550862" y="1561783"/>
              <a:ext cx="3685857" cy="2227898"/>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74320" rtlCol="0" anchor="ctr" anchorCtr="0"/>
            <a:lstStyle/>
            <a:p>
              <a:pPr algn="ctr"/>
              <a:endParaRPr lang="en-US" sz="1200" dirty="0">
                <a:solidFill>
                  <a:schemeClr val="tx2"/>
                </a:solidFill>
                <a:latin typeface="Arial"/>
                <a:ea typeface="ＭＳ Ｐゴシック"/>
              </a:endParaRPr>
            </a:p>
          </p:txBody>
        </p:sp>
        <p:pic>
          <p:nvPicPr>
            <p:cNvPr id="7" name="Picture 2" descr="Y:\Administration\Team Member Files\Martin\Downloads\AN29318.jpg"/>
            <p:cNvPicPr>
              <a:picLocks noChangeAspect="1" noChangeArrowheads="1"/>
            </p:cNvPicPr>
            <p:nvPr/>
          </p:nvPicPr>
          <p:blipFill>
            <a:blip r:embed="rId8" cstate="print"/>
            <a:srcRect/>
            <a:stretch>
              <a:fillRect/>
            </a:stretch>
          </p:blipFill>
          <p:spPr bwMode="auto">
            <a:xfrm>
              <a:off x="550863" y="2104420"/>
              <a:ext cx="3685856" cy="2066261"/>
            </a:xfrm>
            <a:prstGeom prst="rect">
              <a:avLst/>
            </a:prstGeom>
            <a:noFill/>
            <a:ln>
              <a:noFill/>
            </a:ln>
          </p:spPr>
        </p:pic>
        <p:sp>
          <p:nvSpPr>
            <p:cNvPr id="8" name="Rectangle 7"/>
            <p:cNvSpPr/>
            <p:nvPr/>
          </p:nvSpPr>
          <p:spPr>
            <a:xfrm>
              <a:off x="550861" y="3847826"/>
              <a:ext cx="3685857" cy="322855"/>
            </a:xfrm>
            <a:prstGeom prst="rect">
              <a:avLst/>
            </a:prstGeom>
            <a:solidFill>
              <a:schemeClr val="bg2">
                <a:alpha val="7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500" dirty="0">
                  <a:solidFill>
                    <a:schemeClr val="bg1"/>
                  </a:solidFill>
                  <a:latin typeface="Arial"/>
                  <a:ea typeface="ＭＳ Ｐゴシック"/>
                </a:rPr>
                <a:t>広範囲型：すべての</a:t>
              </a:r>
              <a:r>
                <a:rPr lang="ja-JP" altLang="en-US" sz="1500" dirty="0" smtClean="0">
                  <a:solidFill>
                    <a:schemeClr val="bg1"/>
                  </a:solidFill>
                  <a:latin typeface="Arial"/>
                  <a:ea typeface="ＭＳ Ｐゴシック"/>
                </a:rPr>
                <a:t>ナレッジ </a:t>
              </a:r>
              <a:r>
                <a:rPr lang="ja-JP" altLang="en-US" sz="1500" dirty="0">
                  <a:solidFill>
                    <a:schemeClr val="bg1"/>
                  </a:solidFill>
                  <a:latin typeface="Arial"/>
                  <a:ea typeface="ＭＳ Ｐゴシック"/>
                </a:rPr>
                <a:t>ワーカーが対象</a:t>
              </a:r>
            </a:p>
          </p:txBody>
        </p:sp>
        <p:grpSp>
          <p:nvGrpSpPr>
            <p:cNvPr id="9" name="Group 17"/>
            <p:cNvGrpSpPr/>
            <p:nvPr/>
          </p:nvGrpSpPr>
          <p:grpSpPr>
            <a:xfrm>
              <a:off x="2290920" y="1473701"/>
              <a:ext cx="205740" cy="205740"/>
              <a:chOff x="1587500" y="1557521"/>
              <a:chExt cx="205740" cy="205740"/>
            </a:xfrm>
          </p:grpSpPr>
          <p:sp>
            <p:nvSpPr>
              <p:cNvPr id="10" name="Oval 9"/>
              <p:cNvSpPr/>
              <p:nvPr/>
            </p:nvSpPr>
            <p:spPr>
              <a:xfrm>
                <a:off x="1587500" y="1557521"/>
                <a:ext cx="205740" cy="205740"/>
              </a:xfrm>
              <a:prstGeom prst="ellipse">
                <a:avLst/>
              </a:prstGeom>
              <a:solidFill>
                <a:schemeClr val="bg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11" name="Isosceles Triangle 10"/>
              <p:cNvSpPr/>
              <p:nvPr/>
            </p:nvSpPr>
            <p:spPr>
              <a:xfrm rot="10800000">
                <a:off x="1655128" y="1630009"/>
                <a:ext cx="70485" cy="60763"/>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grpSp>
      </p:grpSp>
      <p:sp>
        <p:nvSpPr>
          <p:cNvPr id="14" name="Rectangle 12"/>
          <p:cNvSpPr>
            <a:spLocks noChangeArrowheads="1"/>
          </p:cNvSpPr>
          <p:nvPr/>
        </p:nvSpPr>
        <p:spPr bwMode="auto">
          <a:xfrm>
            <a:off x="4916339" y="1154113"/>
            <a:ext cx="3685032" cy="483870"/>
          </a:xfrm>
          <a:prstGeom prst="rect">
            <a:avLst/>
          </a:prstGeom>
          <a:solidFill>
            <a:schemeClr val="tx2"/>
          </a:solidFill>
          <a:ln w="9525">
            <a:noFill/>
            <a:miter lim="800000"/>
            <a:headEnd/>
            <a:tailEnd/>
          </a:ln>
        </p:spPr>
        <p:txBody>
          <a:bodyPr vert="horz" wrap="square" lIns="91440" tIns="45720" rIns="91440" bIns="45720" numCol="1" anchor="ctr" anchorCtr="0" compatLnSpc="1">
            <a:prstTxWarp prst="textNoShape">
              <a:avLst/>
            </a:prstTxWarp>
          </a:bodyPr>
          <a:lstStyle/>
          <a:p>
            <a:pPr algn="ctr"/>
            <a:r>
              <a:rPr lang="en-US" altLang="ja-JP" sz="1400" dirty="0">
                <a:solidFill>
                  <a:schemeClr val="bg1"/>
                </a:solidFill>
                <a:latin typeface="Arial"/>
                <a:ea typeface="ＭＳ Ｐゴシック"/>
              </a:rPr>
              <a:t>Shared Meetings</a:t>
            </a:r>
          </a:p>
        </p:txBody>
      </p:sp>
      <p:sp>
        <p:nvSpPr>
          <p:cNvPr id="16" name="Rectangle 15"/>
          <p:cNvSpPr/>
          <p:nvPr/>
        </p:nvSpPr>
        <p:spPr>
          <a:xfrm>
            <a:off x="4916339" y="3924027"/>
            <a:ext cx="3685032" cy="322855"/>
          </a:xfrm>
          <a:prstGeom prst="rect">
            <a:avLst/>
          </a:prstGeom>
          <a:solidFill>
            <a:schemeClr val="tx2">
              <a:alpha val="7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500" dirty="0">
                <a:solidFill>
                  <a:schemeClr val="bg1"/>
                </a:solidFill>
                <a:latin typeface="Arial"/>
                <a:ea typeface="ＭＳ Ｐゴシック"/>
              </a:rPr>
              <a:t>共有デバイスから始める</a:t>
            </a:r>
          </a:p>
        </p:txBody>
      </p:sp>
      <p:grpSp>
        <p:nvGrpSpPr>
          <p:cNvPr id="17" name="Group 22"/>
          <p:cNvGrpSpPr/>
          <p:nvPr/>
        </p:nvGrpSpPr>
        <p:grpSpPr>
          <a:xfrm>
            <a:off x="6659880" y="1549901"/>
            <a:ext cx="205740" cy="205740"/>
            <a:chOff x="1587500" y="1557521"/>
            <a:chExt cx="205740" cy="205740"/>
          </a:xfrm>
        </p:grpSpPr>
        <p:sp>
          <p:nvSpPr>
            <p:cNvPr id="18" name="Oval 17"/>
            <p:cNvSpPr/>
            <p:nvPr/>
          </p:nvSpPr>
          <p:spPr>
            <a:xfrm>
              <a:off x="1587500" y="1557521"/>
              <a:ext cx="205740" cy="205740"/>
            </a:xfrm>
            <a:prstGeom prst="ellipse">
              <a:avLst/>
            </a:prstGeom>
            <a:solidFill>
              <a:schemeClr val="tx2"/>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19" name="Isosceles Triangle 18"/>
            <p:cNvSpPr/>
            <p:nvPr/>
          </p:nvSpPr>
          <p:spPr>
            <a:xfrm rot="10800000">
              <a:off x="1655128" y="1630009"/>
              <a:ext cx="70485" cy="60763"/>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grpSp>
      <p:sp>
        <p:nvSpPr>
          <p:cNvPr id="20" name="Oval 6"/>
          <p:cNvSpPr>
            <a:spLocks noChangeArrowheads="1"/>
          </p:cNvSpPr>
          <p:nvPr/>
        </p:nvSpPr>
        <p:spPr bwMode="auto">
          <a:xfrm flipH="1">
            <a:off x="4353008" y="2817025"/>
            <a:ext cx="447042" cy="446459"/>
          </a:xfrm>
          <a:prstGeom prst="ellipse">
            <a:avLst/>
          </a:prstGeom>
          <a:solidFill>
            <a:schemeClr val="accent1"/>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defTabSz="457178"/>
            <a:r>
              <a:rPr lang="ja-JP" altLang="en-US" sz="800" dirty="0">
                <a:solidFill>
                  <a:srgbClr val="FFFFFF"/>
                </a:solidFill>
                <a:latin typeface="Arial"/>
                <a:ea typeface="ＭＳ Ｐゴシック"/>
              </a:rPr>
              <a:t>または</a:t>
            </a:r>
          </a:p>
        </p:txBody>
      </p:sp>
      <p:sp>
        <p:nvSpPr>
          <p:cNvPr id="21" name="Rectangle 20"/>
          <p:cNvSpPr/>
          <p:nvPr/>
        </p:nvSpPr>
        <p:spPr>
          <a:xfrm>
            <a:off x="550863" y="1154113"/>
            <a:ext cx="77470" cy="483870"/>
          </a:xfrm>
          <a:prstGeom prst="rect">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22" name="Rectangle 21"/>
          <p:cNvSpPr/>
          <p:nvPr/>
        </p:nvSpPr>
        <p:spPr>
          <a:xfrm>
            <a:off x="4916340" y="1154113"/>
            <a:ext cx="77470" cy="483870"/>
          </a:xfrm>
          <a:prstGeom prst="rect">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a typeface="ＭＳ Ｐゴシック"/>
            </a:endParaRPr>
          </a:p>
        </p:txBody>
      </p:sp>
      <p:sp>
        <p:nvSpPr>
          <p:cNvPr id="28" name="Title 2"/>
          <p:cNvSpPr txBox="1">
            <a:spLocks/>
          </p:cNvSpPr>
          <p:nvPr/>
        </p:nvSpPr>
        <p:spPr bwMode="auto">
          <a:xfrm>
            <a:off x="159026" y="228600"/>
            <a:ext cx="7096539" cy="80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kumimoji="1" lang="en-US" altLang="ja-JP" sz="2700" smtClean="0">
                <a:solidFill>
                  <a:schemeClr val="tx1"/>
                </a:solidFill>
                <a:latin typeface="Arial" panose="020B0604020202020204" pitchFamily="34" charset="0"/>
                <a:ea typeface="メイリオ"/>
                <a:cs typeface="Arial" panose="020B0604020202020204" pitchFamily="34" charset="0"/>
              </a:rPr>
              <a:t>Employee Count &amp; Shared Meetings</a:t>
            </a:r>
            <a:endParaRPr kumimoji="1" lang="ja-JP" altLang="en-US" sz="2700" dirty="0">
              <a:solidFill>
                <a:schemeClr val="tx1"/>
              </a:solidFill>
              <a:latin typeface="Arial" panose="020B0604020202020204" pitchFamily="34" charset="0"/>
              <a:ea typeface="メイリオ"/>
              <a:cs typeface="Arial" panose="020B0604020202020204" pitchFamily="34" charset="0"/>
            </a:endParaRPr>
          </a:p>
        </p:txBody>
      </p:sp>
      <p:sp>
        <p:nvSpPr>
          <p:cNvPr id="2" name="正方形/長方形 1"/>
          <p:cNvSpPr/>
          <p:nvPr/>
        </p:nvSpPr>
        <p:spPr>
          <a:xfrm>
            <a:off x="159026" y="596348"/>
            <a:ext cx="5641035" cy="369332"/>
          </a:xfrm>
          <a:prstGeom prst="rect">
            <a:avLst/>
          </a:prstGeom>
        </p:spPr>
        <p:txBody>
          <a:bodyPr wrap="square">
            <a:spAutoFit/>
          </a:bodyPr>
          <a:lstStyle/>
          <a:p>
            <a:r>
              <a:rPr kumimoji="1" lang="ja-JP" altLang="en-US" dirty="0">
                <a:latin typeface="Arial" panose="020B0604020202020204" pitchFamily="34" charset="0"/>
                <a:ea typeface="ＭＳ Ｐゴシック" panose="020B0600070205080204" pitchFamily="50" charset="-128"/>
                <a:cs typeface="メイリオ"/>
              </a:rPr>
              <a:t>（エンプロイー </a:t>
            </a:r>
            <a:r>
              <a:rPr kumimoji="1" lang="ja-JP" altLang="en-US" dirty="0" smtClean="0">
                <a:latin typeface="Arial" panose="020B0604020202020204" pitchFamily="34" charset="0"/>
                <a:ea typeface="ＭＳ Ｐゴシック" panose="020B0600070205080204" pitchFamily="50" charset="-128"/>
                <a:cs typeface="メイリオ"/>
              </a:rPr>
              <a:t>カウント と シェアード ミーティング）</a:t>
            </a:r>
            <a:endParaRPr kumimoji="1" lang="ja-JP" altLang="en-US" dirty="0">
              <a:latin typeface="メイリオ"/>
              <a:ea typeface="メイリオ"/>
              <a:cs typeface="メイリオ"/>
            </a:endParaRPr>
          </a:p>
        </p:txBody>
      </p:sp>
    </p:spTree>
    <p:extLst>
      <p:ext uri="{BB962C8B-B14F-4D97-AF65-F5344CB8AC3E}">
        <p14:creationId xmlns:p14="http://schemas.microsoft.com/office/powerpoint/2010/main" val="67881335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07504" y="117379"/>
            <a:ext cx="8042953" cy="1453004"/>
          </a:xfrm>
        </p:spPr>
        <p:txBody>
          <a:bodyPr/>
          <a:lstStyle/>
          <a:p>
            <a:r>
              <a:rPr lang="ja-JP" altLang="en-US" dirty="0" smtClean="0">
                <a:solidFill>
                  <a:schemeClr val="tx1"/>
                </a:solidFill>
              </a:rPr>
              <a:t>シスコ クラウド コラボレーション</a:t>
            </a:r>
            <a:endParaRPr lang="ja-JP" altLang="en-US" dirty="0">
              <a:solidFill>
                <a:schemeClr val="tx1"/>
              </a:solidFill>
            </a:endParaRPr>
          </a:p>
        </p:txBody>
      </p:sp>
      <p:sp>
        <p:nvSpPr>
          <p:cNvPr id="8" name="テキスト ボックス 7"/>
          <p:cNvSpPr txBox="1"/>
          <p:nvPr/>
        </p:nvSpPr>
        <p:spPr>
          <a:xfrm>
            <a:off x="2932043" y="2534478"/>
            <a:ext cx="4086911" cy="715581"/>
          </a:xfrm>
          <a:prstGeom prst="rect">
            <a:avLst/>
          </a:prstGeom>
          <a:noFill/>
        </p:spPr>
        <p:txBody>
          <a:bodyPr wrap="square" rtlCol="0">
            <a:spAutoFit/>
          </a:bodyPr>
          <a:lstStyle/>
          <a:p>
            <a:r>
              <a:rPr kumimoji="1" lang="en-US" altLang="ja-JP" sz="4050" dirty="0"/>
              <a:t>Cisco Spark</a:t>
            </a:r>
            <a:endParaRPr kumimoji="1" lang="ja-JP" altLang="en-US" sz="4050" dirty="0"/>
          </a:p>
        </p:txBody>
      </p:sp>
      <p:sp>
        <p:nvSpPr>
          <p:cNvPr id="10" name="テキスト ボックス 9"/>
          <p:cNvSpPr txBox="1"/>
          <p:nvPr/>
        </p:nvSpPr>
        <p:spPr>
          <a:xfrm>
            <a:off x="2932043" y="3472404"/>
            <a:ext cx="4086911" cy="715581"/>
          </a:xfrm>
          <a:prstGeom prst="rect">
            <a:avLst/>
          </a:prstGeom>
          <a:noFill/>
        </p:spPr>
        <p:txBody>
          <a:bodyPr wrap="square" rtlCol="0">
            <a:spAutoFit/>
          </a:bodyPr>
          <a:lstStyle/>
          <a:p>
            <a:r>
              <a:rPr kumimoji="1" lang="en-US" altLang="ja-JP" sz="4050" dirty="0"/>
              <a:t>Cisco WebEx</a:t>
            </a:r>
            <a:endParaRPr kumimoji="1" lang="ja-JP" altLang="en-US" sz="4050" dirty="0"/>
          </a:p>
        </p:txBody>
      </p:sp>
      <p:sp>
        <p:nvSpPr>
          <p:cNvPr id="11" name="テキスト ボックス 10"/>
          <p:cNvSpPr txBox="1"/>
          <p:nvPr/>
        </p:nvSpPr>
        <p:spPr>
          <a:xfrm>
            <a:off x="407504" y="1338507"/>
            <a:ext cx="8418444" cy="707886"/>
          </a:xfrm>
          <a:prstGeom prst="rect">
            <a:avLst/>
          </a:prstGeom>
          <a:noFill/>
        </p:spPr>
        <p:txBody>
          <a:bodyPr wrap="square" rtlCol="0">
            <a:spAutoFit/>
          </a:bodyPr>
          <a:lstStyle/>
          <a:p>
            <a:r>
              <a:rPr kumimoji="1" lang="ja-JP" altLang="en-US" sz="2000" dirty="0">
                <a:latin typeface="Arial" panose="020B0604020202020204" pitchFamily="34" charset="0"/>
                <a:ea typeface="ＭＳ Ｐゴシック" panose="020B0600070205080204" pitchFamily="50" charset="-128"/>
              </a:rPr>
              <a:t>シスコのクラウドコラボレーションの中核をなす「</a:t>
            </a:r>
            <a:r>
              <a:rPr kumimoji="1" lang="en-US" altLang="ja-JP" sz="2000" dirty="0">
                <a:latin typeface="Arial" panose="020B0604020202020204" pitchFamily="34" charset="0"/>
                <a:ea typeface="ＭＳ Ｐゴシック" panose="020B0600070205080204" pitchFamily="50" charset="-128"/>
              </a:rPr>
              <a:t>Spark</a:t>
            </a:r>
            <a:r>
              <a:rPr kumimoji="1" lang="ja-JP" altLang="en-US" sz="2000" dirty="0">
                <a:latin typeface="Arial" panose="020B0604020202020204" pitchFamily="34" charset="0"/>
                <a:ea typeface="ＭＳ Ｐゴシック" panose="020B0600070205080204" pitchFamily="50" charset="-128"/>
              </a:rPr>
              <a:t>」と「</a:t>
            </a:r>
            <a:r>
              <a:rPr kumimoji="1" lang="en-US" altLang="ja-JP" sz="2000" dirty="0">
                <a:latin typeface="Arial" panose="020B0604020202020204" pitchFamily="34" charset="0"/>
                <a:ea typeface="ＭＳ Ｐゴシック" panose="020B0600070205080204" pitchFamily="50" charset="-128"/>
              </a:rPr>
              <a:t>WebEx</a:t>
            </a:r>
            <a:r>
              <a:rPr kumimoji="1" lang="ja-JP" altLang="en-US" sz="2000" dirty="0">
                <a:latin typeface="Arial" panose="020B0604020202020204" pitchFamily="34" charset="0"/>
                <a:ea typeface="ＭＳ Ｐゴシック" panose="020B0600070205080204" pitchFamily="50" charset="-128"/>
              </a:rPr>
              <a:t>」を</a:t>
            </a:r>
            <a:endParaRPr kumimoji="1" lang="en-US" altLang="ja-JP" sz="2000" dirty="0">
              <a:latin typeface="Arial" panose="020B0604020202020204" pitchFamily="34" charset="0"/>
              <a:ea typeface="ＭＳ Ｐゴシック" panose="020B0600070205080204" pitchFamily="50" charset="-128"/>
            </a:endParaRPr>
          </a:p>
          <a:p>
            <a:r>
              <a:rPr kumimoji="1" lang="en-US" altLang="ja-JP" sz="2000" dirty="0">
                <a:latin typeface="Arial" panose="020B0604020202020204" pitchFamily="34" charset="0"/>
                <a:ea typeface="ＭＳ Ｐゴシック" panose="020B0600070205080204" pitchFamily="50" charset="-128"/>
              </a:rPr>
              <a:t>SaaS Program</a:t>
            </a:r>
            <a:r>
              <a:rPr kumimoji="1" lang="ja-JP" altLang="en-US" sz="2000" dirty="0">
                <a:latin typeface="Arial" panose="020B0604020202020204" pitchFamily="34" charset="0"/>
                <a:ea typeface="ＭＳ Ｐゴシック" panose="020B0600070205080204" pitchFamily="50" charset="-128"/>
              </a:rPr>
              <a:t>でご販売いただく際のライセンスの</a:t>
            </a:r>
            <a:r>
              <a:rPr kumimoji="1" lang="ja-JP" altLang="en-US" sz="2000" dirty="0" smtClean="0">
                <a:latin typeface="Arial" panose="020B0604020202020204" pitchFamily="34" charset="0"/>
                <a:ea typeface="ＭＳ Ｐゴシック" panose="020B0600070205080204" pitchFamily="50" charset="-128"/>
              </a:rPr>
              <a:t>考え方について</a:t>
            </a:r>
            <a:r>
              <a:rPr kumimoji="1" lang="ja-JP" altLang="en-US" sz="2000" dirty="0">
                <a:latin typeface="Arial" panose="020B0604020202020204" pitchFamily="34" charset="0"/>
                <a:ea typeface="ＭＳ Ｐゴシック" panose="020B0600070205080204" pitchFamily="50" charset="-128"/>
              </a:rPr>
              <a:t>説明します。</a:t>
            </a:r>
          </a:p>
        </p:txBody>
      </p:sp>
    </p:spTree>
    <p:extLst>
      <p:ext uri="{BB962C8B-B14F-4D97-AF65-F5344CB8AC3E}">
        <p14:creationId xmlns:p14="http://schemas.microsoft.com/office/powerpoint/2010/main" val="169454389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6"/>
          <p:cNvSpPr/>
          <p:nvPr/>
        </p:nvSpPr>
        <p:spPr>
          <a:xfrm>
            <a:off x="570505" y="775516"/>
            <a:ext cx="5177942" cy="1237963"/>
          </a:xfrm>
          <a:prstGeom prst="rect">
            <a:avLst/>
          </a:prstGeom>
          <a:noFill/>
          <a:ln w="12700">
            <a:noFill/>
            <a:miter lim="800000"/>
          </a:ln>
        </p:spPr>
        <p:style>
          <a:lnRef idx="2">
            <a:schemeClr val="accent6"/>
          </a:lnRef>
          <a:fillRef idx="1">
            <a:schemeClr val="lt1"/>
          </a:fillRef>
          <a:effectRef idx="0">
            <a:schemeClr val="accent6"/>
          </a:effectRef>
          <a:fontRef idx="minor">
            <a:schemeClr val="dk1"/>
          </a:fontRef>
        </p:style>
        <p:txBody>
          <a:bodyPr vert="horz" wrap="none" lIns="0" tIns="0" rIns="0" bIns="0" numCol="1" anchor="ctr" anchorCtr="0" compatLnSpc="1">
            <a:prstTxWarp prst="textNoShape">
              <a:avLst/>
            </a:prstTxWarp>
          </a:bodyPr>
          <a:lstStyle/>
          <a:p>
            <a:pPr algn="ctr" defTabSz="609570">
              <a:spcBef>
                <a:spcPts val="1600"/>
              </a:spcBef>
            </a:pPr>
            <a:r>
              <a:rPr lang="en-US" dirty="0">
                <a:solidFill>
                  <a:srgbClr val="FFFFFF"/>
                </a:solidFill>
                <a:ea typeface="ＭＳ Ｐゴシック" charset="0"/>
              </a:rPr>
              <a:t>Calling</a:t>
            </a:r>
            <a:endParaRPr lang="en-US" dirty="0">
              <a:solidFill>
                <a:srgbClr val="FFFFFF"/>
              </a:solidFill>
              <a:ea typeface="ＭＳ Ｐゴシック" charset="0"/>
              <a:cs typeface="ＭＳ Ｐゴシック" charset="0"/>
            </a:endParaRPr>
          </a:p>
        </p:txBody>
      </p:sp>
      <p:sp>
        <p:nvSpPr>
          <p:cNvPr id="33" name="Oval 6"/>
          <p:cNvSpPr/>
          <p:nvPr/>
        </p:nvSpPr>
        <p:spPr>
          <a:xfrm>
            <a:off x="578082" y="2264735"/>
            <a:ext cx="1645200" cy="2746383"/>
          </a:xfrm>
          <a:prstGeom prst="rect">
            <a:avLst/>
          </a:prstGeom>
          <a:solidFill>
            <a:schemeClr val="bg1">
              <a:lumMod val="50000"/>
            </a:schemeClr>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lnSpc>
                <a:spcPct val="95000"/>
              </a:lnSpc>
              <a:spcBef>
                <a:spcPts val="600"/>
              </a:spcBef>
              <a:spcAft>
                <a:spcPts val="1000"/>
              </a:spcAft>
            </a:pPr>
            <a:r>
              <a:rPr lang="en-US" altLang="ja-JP" sz="2000" b="1" dirty="0">
                <a:solidFill>
                  <a:schemeClr val="bg1"/>
                </a:solidFill>
                <a:ea typeface="Avenir Book" charset="0"/>
                <a:cs typeface="Avenir Book" charset="0"/>
              </a:rPr>
              <a:t>M1</a:t>
            </a:r>
          </a:p>
          <a:p>
            <a:pPr algn="ctr">
              <a:lnSpc>
                <a:spcPct val="95000"/>
              </a:lnSpc>
              <a:spcBef>
                <a:spcPts val="600"/>
              </a:spcBef>
              <a:spcAft>
                <a:spcPts val="1000"/>
              </a:spcAft>
            </a:pPr>
            <a:r>
              <a:rPr lang="ja-JP" altLang="en-US" sz="1200" dirty="0" smtClean="0">
                <a:solidFill>
                  <a:schemeClr val="bg1"/>
                </a:solidFill>
                <a:latin typeface="+mn-ea"/>
                <a:cs typeface="Avenir Book" charset="0"/>
              </a:rPr>
              <a:t>ビジネス メッセージ</a:t>
            </a:r>
            <a:endParaRPr lang="en-US" altLang="ja-JP" sz="1200" dirty="0">
              <a:solidFill>
                <a:schemeClr val="bg1"/>
              </a:solidFill>
              <a:latin typeface="+mn-ea"/>
              <a:cs typeface="Avenir Book" charset="0"/>
            </a:endParaRPr>
          </a:p>
        </p:txBody>
      </p:sp>
      <p:sp>
        <p:nvSpPr>
          <p:cNvPr id="35" name="Oval 6"/>
          <p:cNvSpPr/>
          <p:nvPr/>
        </p:nvSpPr>
        <p:spPr>
          <a:xfrm>
            <a:off x="2342612" y="2264735"/>
            <a:ext cx="1645200" cy="2746383"/>
          </a:xfrm>
          <a:prstGeom prst="rect">
            <a:avLst/>
          </a:prstGeom>
          <a:solidFill>
            <a:schemeClr val="bg1">
              <a:lumMod val="50000"/>
            </a:schemeClr>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spcBef>
                <a:spcPts val="1200"/>
              </a:spcBef>
            </a:pPr>
            <a:r>
              <a:rPr lang="en-US" altLang="ja-JP" sz="2000" b="1" dirty="0">
                <a:solidFill>
                  <a:schemeClr val="bg1"/>
                </a:solidFill>
              </a:rPr>
              <a:t>M2</a:t>
            </a:r>
          </a:p>
          <a:p>
            <a:pPr algn="ctr">
              <a:spcBef>
                <a:spcPts val="1200"/>
              </a:spcBef>
            </a:pPr>
            <a:r>
              <a:rPr lang="en-US" altLang="ja-JP" sz="1600" dirty="0">
                <a:solidFill>
                  <a:schemeClr val="bg1"/>
                </a:solidFill>
              </a:rPr>
              <a:t>M1</a:t>
            </a:r>
            <a:r>
              <a:rPr lang="ja-JP" altLang="en-US" sz="1600" dirty="0">
                <a:solidFill>
                  <a:schemeClr val="bg1"/>
                </a:solidFill>
              </a:rPr>
              <a:t>の全て　</a:t>
            </a:r>
            <a:r>
              <a:rPr lang="ja-JP" altLang="en-US" sz="2000" dirty="0">
                <a:solidFill>
                  <a:schemeClr val="bg1"/>
                </a:solidFill>
              </a:rPr>
              <a:t>　　　　　　　</a:t>
            </a:r>
            <a:r>
              <a:rPr lang="en-US" altLang="ja-JP" sz="2800" dirty="0">
                <a:solidFill>
                  <a:schemeClr val="bg1"/>
                </a:solidFill>
              </a:rPr>
              <a:t>+</a:t>
            </a:r>
          </a:p>
          <a:p>
            <a:pPr algn="ctr">
              <a:spcBef>
                <a:spcPts val="1200"/>
              </a:spcBef>
            </a:pPr>
            <a:r>
              <a:rPr lang="en-US" altLang="ja-JP" sz="1200" dirty="0">
                <a:solidFill>
                  <a:schemeClr val="bg1"/>
                </a:solidFill>
                <a:latin typeface="Arial" panose="020B0604020202020204" pitchFamily="34" charset="0"/>
                <a:ea typeface="ＭＳ Ｐゴシック" panose="020B0600070205080204" pitchFamily="50" charset="-128"/>
                <a:cs typeface="Avenir Book" charset="0"/>
              </a:rPr>
              <a:t>25</a:t>
            </a:r>
            <a:r>
              <a:rPr lang="ja-JP" altLang="en-US" sz="1200" dirty="0">
                <a:solidFill>
                  <a:schemeClr val="bg1"/>
                </a:solidFill>
                <a:latin typeface="Arial" panose="020B0604020202020204" pitchFamily="34" charset="0"/>
                <a:ea typeface="ＭＳ Ｐゴシック" panose="020B0600070205080204" pitchFamily="50" charset="-128"/>
                <a:cs typeface="Avenir Book" charset="0"/>
              </a:rPr>
              <a:t>パーティ間の　　　　　ビデオコール　　　　　　　　　　　（画面共有可）</a:t>
            </a:r>
            <a:endParaRPr lang="en-US" altLang="ja-JP" sz="1200" dirty="0">
              <a:solidFill>
                <a:schemeClr val="bg1"/>
              </a:solidFill>
              <a:latin typeface="Arial" panose="020B0604020202020204" pitchFamily="34" charset="0"/>
              <a:ea typeface="ＭＳ Ｐゴシック" panose="020B0600070205080204" pitchFamily="50" charset="-128"/>
              <a:cs typeface="Avenir Book" charset="0"/>
            </a:endParaRPr>
          </a:p>
        </p:txBody>
      </p:sp>
      <p:sp>
        <p:nvSpPr>
          <p:cNvPr id="37" name="Oval 6"/>
          <p:cNvSpPr/>
          <p:nvPr/>
        </p:nvSpPr>
        <p:spPr>
          <a:xfrm>
            <a:off x="4074854" y="2264736"/>
            <a:ext cx="1645200" cy="2746384"/>
          </a:xfrm>
          <a:prstGeom prst="rect">
            <a:avLst/>
          </a:prstGeom>
          <a:solidFill>
            <a:srgbClr val="00B050"/>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spcBef>
                <a:spcPts val="1200"/>
              </a:spcBef>
            </a:pPr>
            <a:r>
              <a:rPr lang="en-US" sz="2000" b="1" dirty="0">
                <a:solidFill>
                  <a:schemeClr val="bg1"/>
                </a:solidFill>
              </a:rPr>
              <a:t>M</a:t>
            </a:r>
            <a:r>
              <a:rPr lang="pl-PL" sz="2000" b="1" dirty="0">
                <a:solidFill>
                  <a:schemeClr val="bg1"/>
                </a:solidFill>
              </a:rPr>
              <a:t>3</a:t>
            </a:r>
          </a:p>
          <a:p>
            <a:pPr algn="ctr">
              <a:spcBef>
                <a:spcPts val="1200"/>
              </a:spcBef>
            </a:pPr>
            <a:r>
              <a:rPr lang="en-US" altLang="ja-JP" sz="1600" dirty="0">
                <a:solidFill>
                  <a:schemeClr val="bg1"/>
                </a:solidFill>
              </a:rPr>
              <a:t>M2</a:t>
            </a:r>
            <a:r>
              <a:rPr lang="ja-JP" altLang="en-US" sz="1600" dirty="0">
                <a:solidFill>
                  <a:schemeClr val="bg1"/>
                </a:solidFill>
              </a:rPr>
              <a:t>の全て</a:t>
            </a:r>
            <a:r>
              <a:rPr lang="ja-JP" altLang="en-US" sz="1200" dirty="0">
                <a:solidFill>
                  <a:schemeClr val="bg1"/>
                </a:solidFill>
              </a:rPr>
              <a:t>　　　　　　　　　</a:t>
            </a:r>
            <a:r>
              <a:rPr lang="en-US" altLang="ja-JP" sz="1200" dirty="0">
                <a:solidFill>
                  <a:schemeClr val="bg1"/>
                </a:solidFill>
              </a:rPr>
              <a:t>+</a:t>
            </a:r>
          </a:p>
          <a:p>
            <a:pPr algn="ctr">
              <a:spcBef>
                <a:spcPts val="1200"/>
              </a:spcBef>
            </a:pPr>
            <a:endParaRPr lang="en-US" sz="1200" dirty="0">
              <a:solidFill>
                <a:schemeClr val="bg1"/>
              </a:solidFill>
            </a:endParaRPr>
          </a:p>
          <a:p>
            <a:pPr algn="ctr">
              <a:spcBef>
                <a:spcPts val="1200"/>
              </a:spcBef>
            </a:pPr>
            <a:endParaRPr lang="en-US" sz="2000" b="1" dirty="0">
              <a:solidFill>
                <a:schemeClr val="bg1"/>
              </a:solidFill>
            </a:endParaRPr>
          </a:p>
        </p:txBody>
      </p:sp>
      <p:sp>
        <p:nvSpPr>
          <p:cNvPr id="25" name="Freeform 2031"/>
          <p:cNvSpPr>
            <a:spLocks/>
          </p:cNvSpPr>
          <p:nvPr/>
        </p:nvSpPr>
        <p:spPr bwMode="auto">
          <a:xfrm flipH="1">
            <a:off x="1860919" y="2441998"/>
            <a:ext cx="310115" cy="181662"/>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2">
              <a:lumMod val="20000"/>
              <a:lumOff val="80000"/>
            </a:schemeClr>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kern="0" dirty="0">
              <a:solidFill>
                <a:srgbClr val="FFFFFF"/>
              </a:solidFill>
            </a:endParaRPr>
          </a:p>
        </p:txBody>
      </p:sp>
      <p:sp>
        <p:nvSpPr>
          <p:cNvPr id="26" name="Freeform 2031"/>
          <p:cNvSpPr>
            <a:spLocks/>
          </p:cNvSpPr>
          <p:nvPr/>
        </p:nvSpPr>
        <p:spPr bwMode="auto">
          <a:xfrm flipH="1">
            <a:off x="3657772" y="2441998"/>
            <a:ext cx="310115" cy="181662"/>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2">
              <a:lumMod val="20000"/>
              <a:lumOff val="80000"/>
            </a:schemeClr>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kern="0" dirty="0">
              <a:solidFill>
                <a:srgbClr val="FFFFFF"/>
              </a:solidFill>
            </a:endParaRPr>
          </a:p>
        </p:txBody>
      </p:sp>
      <p:sp>
        <p:nvSpPr>
          <p:cNvPr id="27" name="Freeform 2031"/>
          <p:cNvSpPr>
            <a:spLocks/>
          </p:cNvSpPr>
          <p:nvPr/>
        </p:nvSpPr>
        <p:spPr bwMode="auto">
          <a:xfrm flipH="1">
            <a:off x="5377191" y="2441998"/>
            <a:ext cx="310115" cy="181662"/>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2">
              <a:lumMod val="20000"/>
              <a:lumOff val="80000"/>
            </a:schemeClr>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kern="0" dirty="0">
              <a:solidFill>
                <a:srgbClr val="FFFFFF"/>
              </a:solidFill>
            </a:endParaRPr>
          </a:p>
        </p:txBody>
      </p:sp>
      <p:sp>
        <p:nvSpPr>
          <p:cNvPr id="3" name="正方形/長方形 2"/>
          <p:cNvSpPr/>
          <p:nvPr/>
        </p:nvSpPr>
        <p:spPr>
          <a:xfrm>
            <a:off x="4145194" y="3106433"/>
            <a:ext cx="1655249" cy="1174937"/>
          </a:xfrm>
          <a:prstGeom prst="rect">
            <a:avLst/>
          </a:prstGeom>
        </p:spPr>
        <p:txBody>
          <a:bodyPr wrap="square">
            <a:spAutoFit/>
          </a:bodyPr>
          <a:lstStyle/>
          <a:p>
            <a:pPr>
              <a:lnSpc>
                <a:spcPct val="95000"/>
              </a:lnSpc>
              <a:spcBef>
                <a:spcPts val="600"/>
              </a:spcBef>
            </a:pPr>
            <a:r>
              <a:rPr lang="en-US" altLang="ja-JP" sz="900" dirty="0">
                <a:solidFill>
                  <a:schemeClr val="bg1"/>
                </a:solidFill>
                <a:ea typeface="Avenir Book" charset="0"/>
                <a:cs typeface="Avenir Book" charset="0"/>
              </a:rPr>
              <a:t>WebEx                                 </a:t>
            </a:r>
            <a:r>
              <a:rPr lang="ja-JP" altLang="en-US" sz="900" dirty="0">
                <a:solidFill>
                  <a:schemeClr val="bg1"/>
                </a:solidFill>
                <a:ea typeface="Avenir Book" charset="0"/>
                <a:cs typeface="Avenir Book" charset="0"/>
              </a:rPr>
              <a:t>・</a:t>
            </a:r>
            <a:r>
              <a:rPr lang="en-US" altLang="ja-JP" sz="900" dirty="0">
                <a:solidFill>
                  <a:schemeClr val="bg1"/>
                </a:solidFill>
                <a:ea typeface="Avenir Book" charset="0"/>
                <a:cs typeface="Avenir Book" charset="0"/>
              </a:rPr>
              <a:t>Meeting Center</a:t>
            </a:r>
            <a:r>
              <a:rPr lang="ja-JP" altLang="en-US" sz="900" dirty="0">
                <a:solidFill>
                  <a:schemeClr val="bg1"/>
                </a:solidFill>
                <a:ea typeface="Avenir Book" charset="0"/>
                <a:cs typeface="Avenir Book" charset="0"/>
              </a:rPr>
              <a:t> </a:t>
            </a:r>
            <a:r>
              <a:rPr lang="en-US" altLang="ja-JP" sz="900" dirty="0">
                <a:solidFill>
                  <a:schemeClr val="bg1"/>
                </a:solidFill>
                <a:ea typeface="Avenir Book" charset="0"/>
                <a:cs typeface="Avenir Book" charset="0"/>
              </a:rPr>
              <a:t>1000</a:t>
            </a:r>
            <a:r>
              <a:rPr lang="ja-JP" altLang="en-US" sz="900" dirty="0">
                <a:solidFill>
                  <a:schemeClr val="bg1"/>
                </a:solidFill>
                <a:ea typeface="Avenir Book" charset="0"/>
                <a:cs typeface="Avenir Book" charset="0"/>
              </a:rPr>
              <a:t>　　　　　　　　</a:t>
            </a:r>
            <a:endParaRPr lang="en-US" altLang="ja-JP" sz="900" dirty="0">
              <a:solidFill>
                <a:schemeClr val="bg1"/>
              </a:solidFill>
              <a:ea typeface="Avenir Book" charset="0"/>
              <a:cs typeface="Avenir Book" charset="0"/>
            </a:endParaRPr>
          </a:p>
          <a:p>
            <a:pPr>
              <a:lnSpc>
                <a:spcPct val="95000"/>
              </a:lnSpc>
              <a:spcBef>
                <a:spcPts val="600"/>
              </a:spcBef>
            </a:pPr>
            <a:r>
              <a:rPr lang="ja-JP" altLang="en-US" sz="900" dirty="0">
                <a:solidFill>
                  <a:schemeClr val="bg1"/>
                </a:solidFill>
                <a:ea typeface="Avenir Book" charset="0"/>
                <a:cs typeface="Avenir Book" charset="0"/>
              </a:rPr>
              <a:t>・</a:t>
            </a:r>
            <a:r>
              <a:rPr lang="en-US" altLang="ja-JP" sz="900" dirty="0">
                <a:solidFill>
                  <a:schemeClr val="bg1"/>
                </a:solidFill>
                <a:ea typeface="Avenir Book" charset="0"/>
                <a:cs typeface="Avenir Book" charset="0"/>
              </a:rPr>
              <a:t>Event Center 1000</a:t>
            </a:r>
            <a:r>
              <a:rPr lang="ja-JP" altLang="en-US" sz="900" dirty="0">
                <a:solidFill>
                  <a:schemeClr val="bg1"/>
                </a:solidFill>
                <a:ea typeface="Avenir Book" charset="0"/>
                <a:cs typeface="Avenir Book" charset="0"/>
              </a:rPr>
              <a:t>　　　　　　　　　　　　　　</a:t>
            </a:r>
            <a:endParaRPr lang="en-US" altLang="ja-JP" sz="900" dirty="0">
              <a:solidFill>
                <a:schemeClr val="bg1"/>
              </a:solidFill>
              <a:ea typeface="Avenir Book" charset="0"/>
              <a:cs typeface="Avenir Book" charset="0"/>
            </a:endParaRPr>
          </a:p>
          <a:p>
            <a:pPr>
              <a:lnSpc>
                <a:spcPct val="95000"/>
              </a:lnSpc>
              <a:spcBef>
                <a:spcPts val="600"/>
              </a:spcBef>
            </a:pPr>
            <a:r>
              <a:rPr lang="ja-JP" altLang="en-US" sz="900" dirty="0">
                <a:solidFill>
                  <a:schemeClr val="bg1"/>
                </a:solidFill>
                <a:ea typeface="Avenir Book" charset="0"/>
                <a:cs typeface="Avenir Book" charset="0"/>
              </a:rPr>
              <a:t>・</a:t>
            </a:r>
            <a:r>
              <a:rPr lang="en-US" altLang="ja-JP" sz="900" dirty="0">
                <a:solidFill>
                  <a:schemeClr val="bg1"/>
                </a:solidFill>
                <a:ea typeface="Avenir Book" charset="0"/>
                <a:cs typeface="Avenir Book" charset="0"/>
              </a:rPr>
              <a:t>Training Center 200</a:t>
            </a:r>
          </a:p>
          <a:p>
            <a:pPr>
              <a:lnSpc>
                <a:spcPct val="95000"/>
              </a:lnSpc>
              <a:spcBef>
                <a:spcPts val="600"/>
              </a:spcBef>
            </a:pPr>
            <a:r>
              <a:rPr lang="ja-JP" altLang="en-US" sz="900" dirty="0">
                <a:solidFill>
                  <a:schemeClr val="bg1"/>
                </a:solidFill>
                <a:ea typeface="Avenir Book" charset="0"/>
                <a:cs typeface="Avenir Book" charset="0"/>
              </a:rPr>
              <a:t>・</a:t>
            </a:r>
            <a:r>
              <a:rPr lang="en-US" altLang="ja-JP" sz="900" dirty="0">
                <a:solidFill>
                  <a:schemeClr val="bg1"/>
                </a:solidFill>
                <a:ea typeface="Avenir Book" charset="0"/>
                <a:cs typeface="Avenir Book" charset="0"/>
              </a:rPr>
              <a:t>Spark Room System</a:t>
            </a:r>
          </a:p>
          <a:p>
            <a:pPr>
              <a:lnSpc>
                <a:spcPct val="95000"/>
              </a:lnSpc>
              <a:spcBef>
                <a:spcPts val="600"/>
              </a:spcBef>
              <a:buSzPct val="80000"/>
            </a:pPr>
            <a:endParaRPr lang="en-US" altLang="ja-JP" sz="800" dirty="0">
              <a:solidFill>
                <a:schemeClr val="bg1"/>
              </a:solidFill>
              <a:ea typeface="Avenir Book" charset="0"/>
              <a:cs typeface="Avenir Book" charset="0"/>
            </a:endParaRPr>
          </a:p>
        </p:txBody>
      </p:sp>
      <p:sp>
        <p:nvSpPr>
          <p:cNvPr id="28" name="Oval 6"/>
          <p:cNvSpPr/>
          <p:nvPr/>
        </p:nvSpPr>
        <p:spPr>
          <a:xfrm>
            <a:off x="4145194" y="4152454"/>
            <a:ext cx="792881" cy="783338"/>
          </a:xfrm>
          <a:prstGeom prst="rect">
            <a:avLst/>
          </a:prstGeom>
          <a:solidFill>
            <a:schemeClr val="bg2"/>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27432" tIns="27432" rIns="27432" bIns="45720" numCol="1" anchor="ctr" anchorCtr="0" compatLnSpc="1">
            <a:prstTxWarp prst="textNoShape">
              <a:avLst/>
            </a:prstTxWarp>
          </a:bodyPr>
          <a:lstStyle/>
          <a:p>
            <a:pPr algn="ctr">
              <a:lnSpc>
                <a:spcPct val="95000"/>
              </a:lnSpc>
            </a:pPr>
            <a:r>
              <a:rPr lang="en-US" sz="1600" dirty="0">
                <a:solidFill>
                  <a:schemeClr val="bg1"/>
                </a:solidFill>
                <a:ea typeface="Avenir Book" charset="0"/>
                <a:cs typeface="Avenir Book" charset="0"/>
              </a:rPr>
              <a:t>Video</a:t>
            </a:r>
          </a:p>
        </p:txBody>
      </p:sp>
      <p:sp>
        <p:nvSpPr>
          <p:cNvPr id="36" name="Oval 6"/>
          <p:cNvSpPr/>
          <p:nvPr/>
        </p:nvSpPr>
        <p:spPr>
          <a:xfrm>
            <a:off x="5033123" y="4114058"/>
            <a:ext cx="644628" cy="383848"/>
          </a:xfrm>
          <a:prstGeom prst="rect">
            <a:avLst/>
          </a:prstGeom>
          <a:solidFill>
            <a:schemeClr val="bg2"/>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27432" tIns="27432" rIns="27432" bIns="45720" numCol="1" anchor="t" anchorCtr="0" compatLnSpc="1">
            <a:prstTxWarp prst="textNoShape">
              <a:avLst/>
            </a:prstTxWarp>
          </a:bodyPr>
          <a:lstStyle/>
          <a:p>
            <a:pPr>
              <a:lnSpc>
                <a:spcPct val="95000"/>
              </a:lnSpc>
            </a:pPr>
            <a:r>
              <a:rPr lang="en-US" sz="1100" dirty="0">
                <a:solidFill>
                  <a:schemeClr val="bg1"/>
                </a:solidFill>
                <a:ea typeface="Avenir Book" charset="0"/>
                <a:cs typeface="Avenir Book" charset="0"/>
              </a:rPr>
              <a:t>Cloud</a:t>
            </a:r>
          </a:p>
        </p:txBody>
      </p:sp>
      <p:sp>
        <p:nvSpPr>
          <p:cNvPr id="38" name="Oval 6"/>
          <p:cNvSpPr/>
          <p:nvPr/>
        </p:nvSpPr>
        <p:spPr>
          <a:xfrm>
            <a:off x="5017206" y="4575798"/>
            <a:ext cx="644628" cy="391669"/>
          </a:xfrm>
          <a:prstGeom prst="rect">
            <a:avLst/>
          </a:prstGeom>
          <a:solidFill>
            <a:schemeClr val="bg2"/>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27432" tIns="27432" rIns="27432" bIns="45720" numCol="1" anchor="t" anchorCtr="0" compatLnSpc="1">
            <a:prstTxWarp prst="textNoShape">
              <a:avLst/>
            </a:prstTxWarp>
          </a:bodyPr>
          <a:lstStyle/>
          <a:p>
            <a:pPr>
              <a:lnSpc>
                <a:spcPct val="95000"/>
              </a:lnSpc>
            </a:pPr>
            <a:r>
              <a:rPr lang="en-US" sz="1200" dirty="0">
                <a:solidFill>
                  <a:schemeClr val="bg1"/>
                </a:solidFill>
                <a:ea typeface="Avenir Book" charset="0"/>
                <a:cs typeface="Avenir Book" charset="0"/>
              </a:rPr>
              <a:t>CMS  </a:t>
            </a:r>
          </a:p>
        </p:txBody>
      </p:sp>
      <p:sp>
        <p:nvSpPr>
          <p:cNvPr id="39" name="Freeform 2031"/>
          <p:cNvSpPr>
            <a:spLocks/>
          </p:cNvSpPr>
          <p:nvPr/>
        </p:nvSpPr>
        <p:spPr bwMode="auto">
          <a:xfrm flipH="1">
            <a:off x="5347027" y="4316243"/>
            <a:ext cx="310115" cy="181662"/>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2">
              <a:lumMod val="20000"/>
              <a:lumOff val="80000"/>
            </a:schemeClr>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kern="0" dirty="0">
              <a:solidFill>
                <a:srgbClr val="FFFFFF"/>
              </a:solidFill>
            </a:endParaRPr>
          </a:p>
        </p:txBody>
      </p:sp>
      <p:pic>
        <p:nvPicPr>
          <p:cNvPr id="40" name="Picture 7"/>
          <p:cNvPicPr>
            <a:picLocks noChangeAspect="1"/>
          </p:cNvPicPr>
          <p:nvPr/>
        </p:nvPicPr>
        <p:blipFill>
          <a:blip r:embed="rId3"/>
          <a:stretch>
            <a:fillRect/>
          </a:stretch>
        </p:blipFill>
        <p:spPr>
          <a:xfrm flipV="1">
            <a:off x="5418733" y="4666672"/>
            <a:ext cx="189296" cy="202817"/>
          </a:xfrm>
          <a:prstGeom prst="rect">
            <a:avLst/>
          </a:prstGeom>
        </p:spPr>
      </p:pic>
      <p:sp>
        <p:nvSpPr>
          <p:cNvPr id="51" name="Freeform 2031"/>
          <p:cNvSpPr>
            <a:spLocks/>
          </p:cNvSpPr>
          <p:nvPr/>
        </p:nvSpPr>
        <p:spPr bwMode="auto">
          <a:xfrm flipH="1">
            <a:off x="5045324" y="1303665"/>
            <a:ext cx="310115" cy="181662"/>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2">
              <a:lumMod val="20000"/>
              <a:lumOff val="80000"/>
            </a:schemeClr>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kern="0" dirty="0">
              <a:solidFill>
                <a:srgbClr val="FFFFFF"/>
              </a:solidFill>
            </a:endParaRPr>
          </a:p>
        </p:txBody>
      </p:sp>
      <p:sp>
        <p:nvSpPr>
          <p:cNvPr id="54" name="Freeform 23"/>
          <p:cNvSpPr>
            <a:spLocks noEditPoints="1"/>
          </p:cNvSpPr>
          <p:nvPr/>
        </p:nvSpPr>
        <p:spPr bwMode="auto">
          <a:xfrm>
            <a:off x="5121533" y="1875650"/>
            <a:ext cx="168833" cy="194317"/>
          </a:xfrm>
          <a:custGeom>
            <a:avLst/>
            <a:gdLst/>
            <a:ahLst/>
            <a:cxnLst>
              <a:cxn ang="0">
                <a:pos x="74" y="9"/>
              </a:cxn>
              <a:cxn ang="0">
                <a:pos x="151" y="342"/>
              </a:cxn>
              <a:cxn ang="0">
                <a:pos x="297" y="411"/>
              </a:cxn>
              <a:cxn ang="0">
                <a:pos x="143" y="317"/>
              </a:cxn>
              <a:cxn ang="0">
                <a:pos x="143" y="283"/>
              </a:cxn>
              <a:cxn ang="0">
                <a:pos x="91" y="223"/>
              </a:cxn>
              <a:cxn ang="0">
                <a:pos x="91" y="257"/>
              </a:cxn>
              <a:cxn ang="0">
                <a:pos x="91" y="163"/>
              </a:cxn>
              <a:cxn ang="0">
                <a:pos x="143" y="137"/>
              </a:cxn>
              <a:cxn ang="0">
                <a:pos x="143" y="103"/>
              </a:cxn>
              <a:cxn ang="0">
                <a:pos x="91" y="77"/>
              </a:cxn>
              <a:cxn ang="0">
                <a:pos x="143" y="77"/>
              </a:cxn>
              <a:cxn ang="0">
                <a:pos x="160" y="283"/>
              </a:cxn>
              <a:cxn ang="0">
                <a:pos x="160" y="257"/>
              </a:cxn>
              <a:cxn ang="0">
                <a:pos x="211" y="257"/>
              </a:cxn>
              <a:cxn ang="0">
                <a:pos x="160" y="197"/>
              </a:cxn>
              <a:cxn ang="0">
                <a:pos x="211" y="197"/>
              </a:cxn>
              <a:cxn ang="0">
                <a:pos x="160" y="103"/>
              </a:cxn>
              <a:cxn ang="0">
                <a:pos x="211" y="77"/>
              </a:cxn>
              <a:cxn ang="0">
                <a:pos x="211" y="43"/>
              </a:cxn>
              <a:cxn ang="0">
                <a:pos x="228" y="317"/>
              </a:cxn>
              <a:cxn ang="0">
                <a:pos x="279" y="317"/>
              </a:cxn>
              <a:cxn ang="0">
                <a:pos x="279" y="223"/>
              </a:cxn>
              <a:cxn ang="0">
                <a:pos x="279" y="197"/>
              </a:cxn>
              <a:cxn ang="0">
                <a:pos x="279" y="163"/>
              </a:cxn>
              <a:cxn ang="0">
                <a:pos x="228" y="137"/>
              </a:cxn>
              <a:cxn ang="0">
                <a:pos x="279" y="137"/>
              </a:cxn>
              <a:cxn ang="0">
                <a:pos x="228" y="43"/>
              </a:cxn>
              <a:cxn ang="0">
                <a:pos x="0" y="95"/>
              </a:cxn>
              <a:cxn ang="0">
                <a:pos x="68" y="77"/>
              </a:cxn>
              <a:cxn ang="0">
                <a:pos x="54" y="355"/>
              </a:cxn>
              <a:cxn ang="0">
                <a:pos x="54" y="339"/>
              </a:cxn>
              <a:cxn ang="0">
                <a:pos x="54" y="99"/>
              </a:cxn>
              <a:cxn ang="0">
                <a:pos x="20" y="99"/>
              </a:cxn>
              <a:cxn ang="0">
                <a:pos x="54" y="176"/>
              </a:cxn>
              <a:cxn ang="0">
                <a:pos x="20" y="219"/>
              </a:cxn>
              <a:cxn ang="0">
                <a:pos x="20" y="236"/>
              </a:cxn>
              <a:cxn ang="0">
                <a:pos x="54" y="278"/>
              </a:cxn>
              <a:cxn ang="0">
                <a:pos x="20" y="278"/>
              </a:cxn>
              <a:cxn ang="0">
                <a:pos x="303" y="411"/>
              </a:cxn>
              <a:cxn ang="0">
                <a:pos x="348" y="137"/>
              </a:cxn>
              <a:cxn ang="0">
                <a:pos x="347" y="176"/>
              </a:cxn>
              <a:cxn ang="0">
                <a:pos x="313" y="219"/>
              </a:cxn>
              <a:cxn ang="0">
                <a:pos x="313" y="236"/>
              </a:cxn>
              <a:cxn ang="0">
                <a:pos x="313" y="355"/>
              </a:cxn>
              <a:cxn ang="0">
                <a:pos x="347" y="355"/>
              </a:cxn>
              <a:cxn ang="0">
                <a:pos x="313" y="278"/>
              </a:cxn>
            </a:cxnLst>
            <a:rect l="0" t="0" r="r" b="b"/>
            <a:pathLst>
              <a:path w="365" h="411">
                <a:moveTo>
                  <a:pt x="288" y="0"/>
                </a:moveTo>
                <a:cubicBezTo>
                  <a:pt x="83" y="0"/>
                  <a:pt x="83" y="0"/>
                  <a:pt x="83" y="0"/>
                </a:cubicBezTo>
                <a:cubicBezTo>
                  <a:pt x="78" y="0"/>
                  <a:pt x="74" y="4"/>
                  <a:pt x="74" y="9"/>
                </a:cubicBezTo>
                <a:cubicBezTo>
                  <a:pt x="74" y="411"/>
                  <a:pt x="74" y="411"/>
                  <a:pt x="74" y="411"/>
                </a:cubicBezTo>
                <a:cubicBezTo>
                  <a:pt x="151" y="411"/>
                  <a:pt x="151" y="411"/>
                  <a:pt x="151" y="411"/>
                </a:cubicBezTo>
                <a:cubicBezTo>
                  <a:pt x="151" y="342"/>
                  <a:pt x="151" y="342"/>
                  <a:pt x="151" y="342"/>
                </a:cubicBezTo>
                <a:cubicBezTo>
                  <a:pt x="220" y="342"/>
                  <a:pt x="220" y="342"/>
                  <a:pt x="220" y="342"/>
                </a:cubicBezTo>
                <a:cubicBezTo>
                  <a:pt x="220" y="411"/>
                  <a:pt x="220" y="411"/>
                  <a:pt x="220" y="411"/>
                </a:cubicBezTo>
                <a:cubicBezTo>
                  <a:pt x="297" y="411"/>
                  <a:pt x="297" y="411"/>
                  <a:pt x="297" y="411"/>
                </a:cubicBezTo>
                <a:cubicBezTo>
                  <a:pt x="297" y="9"/>
                  <a:pt x="297" y="9"/>
                  <a:pt x="297" y="9"/>
                </a:cubicBezTo>
                <a:cubicBezTo>
                  <a:pt x="297" y="4"/>
                  <a:pt x="293" y="0"/>
                  <a:pt x="288" y="0"/>
                </a:cubicBezTo>
                <a:close/>
                <a:moveTo>
                  <a:pt x="143" y="317"/>
                </a:moveTo>
                <a:cubicBezTo>
                  <a:pt x="91" y="317"/>
                  <a:pt x="91" y="317"/>
                  <a:pt x="91" y="317"/>
                </a:cubicBezTo>
                <a:cubicBezTo>
                  <a:pt x="91" y="283"/>
                  <a:pt x="91" y="283"/>
                  <a:pt x="91" y="283"/>
                </a:cubicBezTo>
                <a:cubicBezTo>
                  <a:pt x="143" y="283"/>
                  <a:pt x="143" y="283"/>
                  <a:pt x="143" y="283"/>
                </a:cubicBezTo>
                <a:lnTo>
                  <a:pt x="143" y="317"/>
                </a:lnTo>
                <a:close/>
                <a:moveTo>
                  <a:pt x="91" y="257"/>
                </a:moveTo>
                <a:cubicBezTo>
                  <a:pt x="91" y="223"/>
                  <a:pt x="91" y="223"/>
                  <a:pt x="91" y="223"/>
                </a:cubicBezTo>
                <a:cubicBezTo>
                  <a:pt x="143" y="223"/>
                  <a:pt x="143" y="223"/>
                  <a:pt x="143" y="223"/>
                </a:cubicBezTo>
                <a:cubicBezTo>
                  <a:pt x="143" y="257"/>
                  <a:pt x="143" y="257"/>
                  <a:pt x="143" y="257"/>
                </a:cubicBezTo>
                <a:lnTo>
                  <a:pt x="91" y="257"/>
                </a:lnTo>
                <a:close/>
                <a:moveTo>
                  <a:pt x="143" y="197"/>
                </a:moveTo>
                <a:cubicBezTo>
                  <a:pt x="91" y="197"/>
                  <a:pt x="91" y="197"/>
                  <a:pt x="91" y="197"/>
                </a:cubicBezTo>
                <a:cubicBezTo>
                  <a:pt x="91" y="163"/>
                  <a:pt x="91" y="163"/>
                  <a:pt x="91" y="163"/>
                </a:cubicBezTo>
                <a:cubicBezTo>
                  <a:pt x="143" y="163"/>
                  <a:pt x="143" y="163"/>
                  <a:pt x="143" y="163"/>
                </a:cubicBezTo>
                <a:lnTo>
                  <a:pt x="143" y="197"/>
                </a:lnTo>
                <a:close/>
                <a:moveTo>
                  <a:pt x="143" y="137"/>
                </a:moveTo>
                <a:cubicBezTo>
                  <a:pt x="91" y="137"/>
                  <a:pt x="91" y="137"/>
                  <a:pt x="91" y="137"/>
                </a:cubicBezTo>
                <a:cubicBezTo>
                  <a:pt x="91" y="103"/>
                  <a:pt x="91" y="103"/>
                  <a:pt x="91" y="103"/>
                </a:cubicBezTo>
                <a:cubicBezTo>
                  <a:pt x="143" y="103"/>
                  <a:pt x="143" y="103"/>
                  <a:pt x="143" y="103"/>
                </a:cubicBezTo>
                <a:lnTo>
                  <a:pt x="143" y="137"/>
                </a:lnTo>
                <a:close/>
                <a:moveTo>
                  <a:pt x="143" y="77"/>
                </a:moveTo>
                <a:cubicBezTo>
                  <a:pt x="91" y="77"/>
                  <a:pt x="91" y="77"/>
                  <a:pt x="91" y="77"/>
                </a:cubicBezTo>
                <a:cubicBezTo>
                  <a:pt x="91" y="43"/>
                  <a:pt x="91" y="43"/>
                  <a:pt x="91" y="43"/>
                </a:cubicBezTo>
                <a:cubicBezTo>
                  <a:pt x="143" y="43"/>
                  <a:pt x="143" y="43"/>
                  <a:pt x="143" y="43"/>
                </a:cubicBezTo>
                <a:lnTo>
                  <a:pt x="143" y="77"/>
                </a:lnTo>
                <a:close/>
                <a:moveTo>
                  <a:pt x="211" y="317"/>
                </a:moveTo>
                <a:cubicBezTo>
                  <a:pt x="160" y="317"/>
                  <a:pt x="160" y="317"/>
                  <a:pt x="160" y="317"/>
                </a:cubicBezTo>
                <a:cubicBezTo>
                  <a:pt x="160" y="283"/>
                  <a:pt x="160" y="283"/>
                  <a:pt x="160" y="283"/>
                </a:cubicBezTo>
                <a:cubicBezTo>
                  <a:pt x="211" y="283"/>
                  <a:pt x="211" y="283"/>
                  <a:pt x="211" y="283"/>
                </a:cubicBezTo>
                <a:lnTo>
                  <a:pt x="211" y="317"/>
                </a:lnTo>
                <a:close/>
                <a:moveTo>
                  <a:pt x="160" y="257"/>
                </a:moveTo>
                <a:cubicBezTo>
                  <a:pt x="160" y="223"/>
                  <a:pt x="160" y="223"/>
                  <a:pt x="160" y="223"/>
                </a:cubicBezTo>
                <a:cubicBezTo>
                  <a:pt x="211" y="223"/>
                  <a:pt x="211" y="223"/>
                  <a:pt x="211" y="223"/>
                </a:cubicBezTo>
                <a:cubicBezTo>
                  <a:pt x="211" y="257"/>
                  <a:pt x="211" y="257"/>
                  <a:pt x="211" y="257"/>
                </a:cubicBezTo>
                <a:lnTo>
                  <a:pt x="160" y="257"/>
                </a:lnTo>
                <a:close/>
                <a:moveTo>
                  <a:pt x="211" y="197"/>
                </a:moveTo>
                <a:cubicBezTo>
                  <a:pt x="160" y="197"/>
                  <a:pt x="160" y="197"/>
                  <a:pt x="160" y="197"/>
                </a:cubicBezTo>
                <a:cubicBezTo>
                  <a:pt x="160" y="163"/>
                  <a:pt x="160" y="163"/>
                  <a:pt x="160" y="163"/>
                </a:cubicBezTo>
                <a:cubicBezTo>
                  <a:pt x="211" y="163"/>
                  <a:pt x="211" y="163"/>
                  <a:pt x="211" y="163"/>
                </a:cubicBezTo>
                <a:lnTo>
                  <a:pt x="211" y="197"/>
                </a:lnTo>
                <a:close/>
                <a:moveTo>
                  <a:pt x="211" y="137"/>
                </a:moveTo>
                <a:cubicBezTo>
                  <a:pt x="160" y="137"/>
                  <a:pt x="160" y="137"/>
                  <a:pt x="160" y="137"/>
                </a:cubicBezTo>
                <a:cubicBezTo>
                  <a:pt x="160" y="103"/>
                  <a:pt x="160" y="103"/>
                  <a:pt x="160" y="103"/>
                </a:cubicBezTo>
                <a:cubicBezTo>
                  <a:pt x="211" y="103"/>
                  <a:pt x="211" y="103"/>
                  <a:pt x="211" y="103"/>
                </a:cubicBezTo>
                <a:lnTo>
                  <a:pt x="211" y="137"/>
                </a:lnTo>
                <a:close/>
                <a:moveTo>
                  <a:pt x="211" y="77"/>
                </a:moveTo>
                <a:cubicBezTo>
                  <a:pt x="160" y="77"/>
                  <a:pt x="160" y="77"/>
                  <a:pt x="160" y="77"/>
                </a:cubicBezTo>
                <a:cubicBezTo>
                  <a:pt x="160" y="43"/>
                  <a:pt x="160" y="43"/>
                  <a:pt x="160" y="43"/>
                </a:cubicBezTo>
                <a:cubicBezTo>
                  <a:pt x="211" y="43"/>
                  <a:pt x="211" y="43"/>
                  <a:pt x="211" y="43"/>
                </a:cubicBezTo>
                <a:lnTo>
                  <a:pt x="211" y="77"/>
                </a:lnTo>
                <a:close/>
                <a:moveTo>
                  <a:pt x="279" y="317"/>
                </a:moveTo>
                <a:cubicBezTo>
                  <a:pt x="228" y="317"/>
                  <a:pt x="228" y="317"/>
                  <a:pt x="228" y="317"/>
                </a:cubicBezTo>
                <a:cubicBezTo>
                  <a:pt x="228" y="283"/>
                  <a:pt x="228" y="283"/>
                  <a:pt x="228" y="283"/>
                </a:cubicBezTo>
                <a:cubicBezTo>
                  <a:pt x="279" y="283"/>
                  <a:pt x="279" y="283"/>
                  <a:pt x="279" y="283"/>
                </a:cubicBezTo>
                <a:lnTo>
                  <a:pt x="279" y="317"/>
                </a:lnTo>
                <a:close/>
                <a:moveTo>
                  <a:pt x="228" y="257"/>
                </a:moveTo>
                <a:cubicBezTo>
                  <a:pt x="228" y="223"/>
                  <a:pt x="228" y="223"/>
                  <a:pt x="228" y="223"/>
                </a:cubicBezTo>
                <a:cubicBezTo>
                  <a:pt x="279" y="223"/>
                  <a:pt x="279" y="223"/>
                  <a:pt x="279" y="223"/>
                </a:cubicBezTo>
                <a:cubicBezTo>
                  <a:pt x="279" y="257"/>
                  <a:pt x="279" y="257"/>
                  <a:pt x="279" y="257"/>
                </a:cubicBezTo>
                <a:lnTo>
                  <a:pt x="228" y="257"/>
                </a:lnTo>
                <a:close/>
                <a:moveTo>
                  <a:pt x="279" y="197"/>
                </a:moveTo>
                <a:cubicBezTo>
                  <a:pt x="228" y="197"/>
                  <a:pt x="228" y="197"/>
                  <a:pt x="228" y="197"/>
                </a:cubicBezTo>
                <a:cubicBezTo>
                  <a:pt x="228" y="163"/>
                  <a:pt x="228" y="163"/>
                  <a:pt x="228" y="163"/>
                </a:cubicBezTo>
                <a:cubicBezTo>
                  <a:pt x="279" y="163"/>
                  <a:pt x="279" y="163"/>
                  <a:pt x="279" y="163"/>
                </a:cubicBezTo>
                <a:lnTo>
                  <a:pt x="279" y="197"/>
                </a:lnTo>
                <a:close/>
                <a:moveTo>
                  <a:pt x="279" y="137"/>
                </a:moveTo>
                <a:cubicBezTo>
                  <a:pt x="228" y="137"/>
                  <a:pt x="228" y="137"/>
                  <a:pt x="228" y="137"/>
                </a:cubicBezTo>
                <a:cubicBezTo>
                  <a:pt x="228" y="103"/>
                  <a:pt x="228" y="103"/>
                  <a:pt x="228" y="103"/>
                </a:cubicBezTo>
                <a:cubicBezTo>
                  <a:pt x="279" y="103"/>
                  <a:pt x="279" y="103"/>
                  <a:pt x="279" y="103"/>
                </a:cubicBezTo>
                <a:lnTo>
                  <a:pt x="279" y="137"/>
                </a:lnTo>
                <a:close/>
                <a:moveTo>
                  <a:pt x="279" y="77"/>
                </a:moveTo>
                <a:cubicBezTo>
                  <a:pt x="228" y="77"/>
                  <a:pt x="228" y="77"/>
                  <a:pt x="228" y="77"/>
                </a:cubicBezTo>
                <a:cubicBezTo>
                  <a:pt x="228" y="43"/>
                  <a:pt x="228" y="43"/>
                  <a:pt x="228" y="43"/>
                </a:cubicBezTo>
                <a:cubicBezTo>
                  <a:pt x="279" y="43"/>
                  <a:pt x="279" y="43"/>
                  <a:pt x="279" y="43"/>
                </a:cubicBezTo>
                <a:lnTo>
                  <a:pt x="279" y="77"/>
                </a:lnTo>
                <a:close/>
                <a:moveTo>
                  <a:pt x="0" y="95"/>
                </a:moveTo>
                <a:cubicBezTo>
                  <a:pt x="0" y="411"/>
                  <a:pt x="0" y="411"/>
                  <a:pt x="0" y="411"/>
                </a:cubicBezTo>
                <a:cubicBezTo>
                  <a:pt x="68" y="411"/>
                  <a:pt x="68" y="411"/>
                  <a:pt x="68" y="411"/>
                </a:cubicBezTo>
                <a:cubicBezTo>
                  <a:pt x="68" y="77"/>
                  <a:pt x="68" y="77"/>
                  <a:pt x="68" y="77"/>
                </a:cubicBezTo>
                <a:cubicBezTo>
                  <a:pt x="17" y="77"/>
                  <a:pt x="17" y="77"/>
                  <a:pt x="17" y="77"/>
                </a:cubicBezTo>
                <a:cubicBezTo>
                  <a:pt x="8" y="77"/>
                  <a:pt x="0" y="85"/>
                  <a:pt x="0" y="95"/>
                </a:cubicBezTo>
                <a:close/>
                <a:moveTo>
                  <a:pt x="54" y="355"/>
                </a:moveTo>
                <a:cubicBezTo>
                  <a:pt x="20" y="355"/>
                  <a:pt x="20" y="355"/>
                  <a:pt x="20" y="355"/>
                </a:cubicBezTo>
                <a:cubicBezTo>
                  <a:pt x="20" y="339"/>
                  <a:pt x="20" y="339"/>
                  <a:pt x="20" y="339"/>
                </a:cubicBezTo>
                <a:cubicBezTo>
                  <a:pt x="54" y="339"/>
                  <a:pt x="54" y="339"/>
                  <a:pt x="54" y="339"/>
                </a:cubicBezTo>
                <a:lnTo>
                  <a:pt x="54" y="355"/>
                </a:lnTo>
                <a:close/>
                <a:moveTo>
                  <a:pt x="20" y="99"/>
                </a:moveTo>
                <a:cubicBezTo>
                  <a:pt x="54" y="99"/>
                  <a:pt x="54" y="99"/>
                  <a:pt x="54" y="99"/>
                </a:cubicBezTo>
                <a:cubicBezTo>
                  <a:pt x="54" y="116"/>
                  <a:pt x="54" y="116"/>
                  <a:pt x="54" y="116"/>
                </a:cubicBezTo>
                <a:cubicBezTo>
                  <a:pt x="20" y="116"/>
                  <a:pt x="20" y="116"/>
                  <a:pt x="20" y="116"/>
                </a:cubicBezTo>
                <a:lnTo>
                  <a:pt x="20" y="99"/>
                </a:lnTo>
                <a:close/>
                <a:moveTo>
                  <a:pt x="20" y="159"/>
                </a:moveTo>
                <a:cubicBezTo>
                  <a:pt x="54" y="159"/>
                  <a:pt x="54" y="159"/>
                  <a:pt x="54" y="159"/>
                </a:cubicBezTo>
                <a:cubicBezTo>
                  <a:pt x="54" y="176"/>
                  <a:pt x="54" y="176"/>
                  <a:pt x="54" y="176"/>
                </a:cubicBezTo>
                <a:cubicBezTo>
                  <a:pt x="20" y="176"/>
                  <a:pt x="20" y="176"/>
                  <a:pt x="20" y="176"/>
                </a:cubicBezTo>
                <a:lnTo>
                  <a:pt x="20" y="159"/>
                </a:lnTo>
                <a:close/>
                <a:moveTo>
                  <a:pt x="20" y="219"/>
                </a:moveTo>
                <a:cubicBezTo>
                  <a:pt x="54" y="219"/>
                  <a:pt x="54" y="219"/>
                  <a:pt x="54" y="219"/>
                </a:cubicBezTo>
                <a:cubicBezTo>
                  <a:pt x="54" y="236"/>
                  <a:pt x="54" y="236"/>
                  <a:pt x="54" y="236"/>
                </a:cubicBezTo>
                <a:cubicBezTo>
                  <a:pt x="20" y="236"/>
                  <a:pt x="20" y="236"/>
                  <a:pt x="20" y="236"/>
                </a:cubicBezTo>
                <a:lnTo>
                  <a:pt x="20" y="219"/>
                </a:lnTo>
                <a:close/>
                <a:moveTo>
                  <a:pt x="20" y="278"/>
                </a:moveTo>
                <a:cubicBezTo>
                  <a:pt x="54" y="278"/>
                  <a:pt x="54" y="278"/>
                  <a:pt x="54" y="278"/>
                </a:cubicBezTo>
                <a:cubicBezTo>
                  <a:pt x="54" y="296"/>
                  <a:pt x="54" y="296"/>
                  <a:pt x="54" y="296"/>
                </a:cubicBezTo>
                <a:cubicBezTo>
                  <a:pt x="20" y="296"/>
                  <a:pt x="20" y="296"/>
                  <a:pt x="20" y="296"/>
                </a:cubicBezTo>
                <a:lnTo>
                  <a:pt x="20" y="278"/>
                </a:lnTo>
                <a:close/>
                <a:moveTo>
                  <a:pt x="348" y="137"/>
                </a:moveTo>
                <a:cubicBezTo>
                  <a:pt x="303" y="137"/>
                  <a:pt x="303" y="137"/>
                  <a:pt x="303" y="137"/>
                </a:cubicBezTo>
                <a:cubicBezTo>
                  <a:pt x="303" y="411"/>
                  <a:pt x="303" y="411"/>
                  <a:pt x="303" y="411"/>
                </a:cubicBezTo>
                <a:cubicBezTo>
                  <a:pt x="365" y="411"/>
                  <a:pt x="365" y="411"/>
                  <a:pt x="365" y="411"/>
                </a:cubicBezTo>
                <a:cubicBezTo>
                  <a:pt x="365" y="154"/>
                  <a:pt x="365" y="154"/>
                  <a:pt x="365" y="154"/>
                </a:cubicBezTo>
                <a:cubicBezTo>
                  <a:pt x="365" y="145"/>
                  <a:pt x="357" y="137"/>
                  <a:pt x="348" y="137"/>
                </a:cubicBezTo>
                <a:close/>
                <a:moveTo>
                  <a:pt x="313" y="159"/>
                </a:moveTo>
                <a:cubicBezTo>
                  <a:pt x="347" y="159"/>
                  <a:pt x="347" y="159"/>
                  <a:pt x="347" y="159"/>
                </a:cubicBezTo>
                <a:cubicBezTo>
                  <a:pt x="347" y="176"/>
                  <a:pt x="347" y="176"/>
                  <a:pt x="347" y="176"/>
                </a:cubicBezTo>
                <a:cubicBezTo>
                  <a:pt x="313" y="176"/>
                  <a:pt x="313" y="176"/>
                  <a:pt x="313" y="176"/>
                </a:cubicBezTo>
                <a:lnTo>
                  <a:pt x="313" y="159"/>
                </a:lnTo>
                <a:close/>
                <a:moveTo>
                  <a:pt x="313" y="219"/>
                </a:moveTo>
                <a:cubicBezTo>
                  <a:pt x="347" y="219"/>
                  <a:pt x="347" y="219"/>
                  <a:pt x="347" y="219"/>
                </a:cubicBezTo>
                <a:cubicBezTo>
                  <a:pt x="347" y="236"/>
                  <a:pt x="347" y="236"/>
                  <a:pt x="347" y="236"/>
                </a:cubicBezTo>
                <a:cubicBezTo>
                  <a:pt x="313" y="236"/>
                  <a:pt x="313" y="236"/>
                  <a:pt x="313" y="236"/>
                </a:cubicBezTo>
                <a:lnTo>
                  <a:pt x="313" y="219"/>
                </a:lnTo>
                <a:close/>
                <a:moveTo>
                  <a:pt x="347" y="355"/>
                </a:moveTo>
                <a:cubicBezTo>
                  <a:pt x="313" y="355"/>
                  <a:pt x="313" y="355"/>
                  <a:pt x="313" y="355"/>
                </a:cubicBezTo>
                <a:cubicBezTo>
                  <a:pt x="313" y="339"/>
                  <a:pt x="313" y="339"/>
                  <a:pt x="313" y="339"/>
                </a:cubicBezTo>
                <a:cubicBezTo>
                  <a:pt x="347" y="339"/>
                  <a:pt x="347" y="339"/>
                  <a:pt x="347" y="339"/>
                </a:cubicBezTo>
                <a:lnTo>
                  <a:pt x="347" y="355"/>
                </a:lnTo>
                <a:close/>
                <a:moveTo>
                  <a:pt x="347" y="296"/>
                </a:moveTo>
                <a:cubicBezTo>
                  <a:pt x="313" y="296"/>
                  <a:pt x="313" y="296"/>
                  <a:pt x="313" y="296"/>
                </a:cubicBezTo>
                <a:cubicBezTo>
                  <a:pt x="313" y="278"/>
                  <a:pt x="313" y="278"/>
                  <a:pt x="313" y="278"/>
                </a:cubicBezTo>
                <a:cubicBezTo>
                  <a:pt x="347" y="278"/>
                  <a:pt x="347" y="278"/>
                  <a:pt x="347" y="278"/>
                </a:cubicBezTo>
                <a:lnTo>
                  <a:pt x="347" y="296"/>
                </a:lnTo>
                <a:close/>
              </a:path>
            </a:pathLst>
          </a:custGeom>
          <a:solidFill>
            <a:schemeClr val="tx2">
              <a:lumMod val="20000"/>
              <a:lumOff val="80000"/>
            </a:schemeClr>
          </a:solidFill>
          <a:ln w="9525">
            <a:noFill/>
            <a:round/>
            <a:headEnd/>
            <a:tailEnd/>
          </a:ln>
        </p:spPr>
        <p:txBody>
          <a:bodyPr vert="horz" wrap="square" lIns="91418" tIns="45709" rIns="91418"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Arial"/>
            </a:endParaRPr>
          </a:p>
        </p:txBody>
      </p:sp>
      <p:sp>
        <p:nvSpPr>
          <p:cNvPr id="55" name="Oval 6"/>
          <p:cNvSpPr/>
          <p:nvPr/>
        </p:nvSpPr>
        <p:spPr>
          <a:xfrm>
            <a:off x="578083" y="775516"/>
            <a:ext cx="5195145" cy="1378233"/>
          </a:xfrm>
          <a:prstGeom prst="rect">
            <a:avLst/>
          </a:prstGeom>
          <a:solidFill>
            <a:srgbClr val="00B050"/>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spcBef>
                <a:spcPts val="1200"/>
              </a:spcBef>
            </a:pPr>
            <a:r>
              <a:rPr lang="ja-JP" altLang="en-US" sz="1200" b="1" dirty="0">
                <a:solidFill>
                  <a:schemeClr val="bg1"/>
                </a:solidFill>
                <a:ea typeface="ＭＳ Ｐゴシック" charset="0"/>
              </a:rPr>
              <a:t>通話</a:t>
            </a:r>
            <a:r>
              <a:rPr lang="ja-JP" altLang="en-US" sz="1200" dirty="0">
                <a:solidFill>
                  <a:schemeClr val="bg1"/>
                </a:solidFill>
                <a:ea typeface="ＭＳ Ｐゴシック" charset="0"/>
              </a:rPr>
              <a:t>サブスクリプション：</a:t>
            </a:r>
            <a:r>
              <a:rPr lang="en-US" altLang="ja-JP" sz="1200" dirty="0">
                <a:solidFill>
                  <a:schemeClr val="bg1"/>
                </a:solidFill>
                <a:ea typeface="ＭＳ Ｐゴシック" charset="0"/>
              </a:rPr>
              <a:t> </a:t>
            </a:r>
            <a:r>
              <a:rPr lang="ja-JP" altLang="en-US" sz="1200" dirty="0">
                <a:solidFill>
                  <a:schemeClr val="bg1"/>
                </a:solidFill>
                <a:ea typeface="ＭＳ Ｐゴシック" charset="0"/>
              </a:rPr>
              <a:t>クラウドもしくはオンプレを選択　</a:t>
            </a:r>
            <a:r>
              <a:rPr lang="en-US" altLang="ja-JP" sz="1200" dirty="0">
                <a:solidFill>
                  <a:schemeClr val="bg1"/>
                </a:solidFill>
                <a:ea typeface="ＭＳ Ｐゴシック" charset="0"/>
              </a:rPr>
              <a:t>(C1, C2, C3)</a:t>
            </a:r>
            <a:endParaRPr lang="en-US" altLang="ja-JP" sz="1200" dirty="0">
              <a:solidFill>
                <a:schemeClr val="bg1"/>
              </a:solidFill>
              <a:ea typeface="ＭＳ Ｐゴシック" charset="0"/>
              <a:cs typeface="ＭＳ Ｐゴシック" charset="0"/>
            </a:endParaRPr>
          </a:p>
        </p:txBody>
      </p:sp>
      <p:sp>
        <p:nvSpPr>
          <p:cNvPr id="56" name="Oval 6"/>
          <p:cNvSpPr/>
          <p:nvPr/>
        </p:nvSpPr>
        <p:spPr>
          <a:xfrm>
            <a:off x="578085" y="1177645"/>
            <a:ext cx="5195147" cy="433703"/>
          </a:xfrm>
          <a:prstGeom prst="rect">
            <a:avLst/>
          </a:prstGeom>
          <a:solidFill>
            <a:schemeClr val="bg2"/>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lnSpc>
                <a:spcPct val="95000"/>
              </a:lnSpc>
              <a:spcBef>
                <a:spcPts val="1200"/>
              </a:spcBef>
              <a:spcAft>
                <a:spcPts val="1000"/>
              </a:spcAft>
            </a:pPr>
            <a:r>
              <a:rPr lang="en-US" sz="1200" dirty="0">
                <a:solidFill>
                  <a:schemeClr val="bg1"/>
                </a:solidFill>
                <a:ea typeface="Avenir Book" charset="0"/>
                <a:cs typeface="Avenir Book" charset="0"/>
              </a:rPr>
              <a:t>Spark Hosted*</a:t>
            </a:r>
          </a:p>
        </p:txBody>
      </p:sp>
      <p:sp>
        <p:nvSpPr>
          <p:cNvPr id="57" name="Oval 6"/>
          <p:cNvSpPr/>
          <p:nvPr/>
        </p:nvSpPr>
        <p:spPr>
          <a:xfrm>
            <a:off x="578083" y="1654540"/>
            <a:ext cx="5195149" cy="453794"/>
          </a:xfrm>
          <a:prstGeom prst="rect">
            <a:avLst/>
          </a:prstGeom>
          <a:solidFill>
            <a:schemeClr val="bg2"/>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gn="ctr">
              <a:lnSpc>
                <a:spcPct val="95000"/>
              </a:lnSpc>
              <a:spcBef>
                <a:spcPts val="1200"/>
              </a:spcBef>
              <a:spcAft>
                <a:spcPts val="1000"/>
              </a:spcAft>
            </a:pPr>
            <a:r>
              <a:rPr lang="en-US" sz="1200" dirty="0">
                <a:solidFill>
                  <a:schemeClr val="bg1"/>
                </a:solidFill>
                <a:ea typeface="Avenir Book" charset="0"/>
                <a:cs typeface="Avenir Book" charset="0"/>
              </a:rPr>
              <a:t>Premise UCM/BE</a:t>
            </a:r>
          </a:p>
        </p:txBody>
      </p:sp>
      <p:sp>
        <p:nvSpPr>
          <p:cNvPr id="58" name="Freeform 23"/>
          <p:cNvSpPr>
            <a:spLocks noEditPoints="1"/>
          </p:cNvSpPr>
          <p:nvPr/>
        </p:nvSpPr>
        <p:spPr bwMode="auto">
          <a:xfrm>
            <a:off x="5271022" y="1784280"/>
            <a:ext cx="168833" cy="194317"/>
          </a:xfrm>
          <a:custGeom>
            <a:avLst/>
            <a:gdLst/>
            <a:ahLst/>
            <a:cxnLst>
              <a:cxn ang="0">
                <a:pos x="74" y="9"/>
              </a:cxn>
              <a:cxn ang="0">
                <a:pos x="151" y="342"/>
              </a:cxn>
              <a:cxn ang="0">
                <a:pos x="297" y="411"/>
              </a:cxn>
              <a:cxn ang="0">
                <a:pos x="143" y="317"/>
              </a:cxn>
              <a:cxn ang="0">
                <a:pos x="143" y="283"/>
              </a:cxn>
              <a:cxn ang="0">
                <a:pos x="91" y="223"/>
              </a:cxn>
              <a:cxn ang="0">
                <a:pos x="91" y="257"/>
              </a:cxn>
              <a:cxn ang="0">
                <a:pos x="91" y="163"/>
              </a:cxn>
              <a:cxn ang="0">
                <a:pos x="143" y="137"/>
              </a:cxn>
              <a:cxn ang="0">
                <a:pos x="143" y="103"/>
              </a:cxn>
              <a:cxn ang="0">
                <a:pos x="91" y="77"/>
              </a:cxn>
              <a:cxn ang="0">
                <a:pos x="143" y="77"/>
              </a:cxn>
              <a:cxn ang="0">
                <a:pos x="160" y="283"/>
              </a:cxn>
              <a:cxn ang="0">
                <a:pos x="160" y="257"/>
              </a:cxn>
              <a:cxn ang="0">
                <a:pos x="211" y="257"/>
              </a:cxn>
              <a:cxn ang="0">
                <a:pos x="160" y="197"/>
              </a:cxn>
              <a:cxn ang="0">
                <a:pos x="211" y="197"/>
              </a:cxn>
              <a:cxn ang="0">
                <a:pos x="160" y="103"/>
              </a:cxn>
              <a:cxn ang="0">
                <a:pos x="211" y="77"/>
              </a:cxn>
              <a:cxn ang="0">
                <a:pos x="211" y="43"/>
              </a:cxn>
              <a:cxn ang="0">
                <a:pos x="228" y="317"/>
              </a:cxn>
              <a:cxn ang="0">
                <a:pos x="279" y="317"/>
              </a:cxn>
              <a:cxn ang="0">
                <a:pos x="279" y="223"/>
              </a:cxn>
              <a:cxn ang="0">
                <a:pos x="279" y="197"/>
              </a:cxn>
              <a:cxn ang="0">
                <a:pos x="279" y="163"/>
              </a:cxn>
              <a:cxn ang="0">
                <a:pos x="228" y="137"/>
              </a:cxn>
              <a:cxn ang="0">
                <a:pos x="279" y="137"/>
              </a:cxn>
              <a:cxn ang="0">
                <a:pos x="228" y="43"/>
              </a:cxn>
              <a:cxn ang="0">
                <a:pos x="0" y="95"/>
              </a:cxn>
              <a:cxn ang="0">
                <a:pos x="68" y="77"/>
              </a:cxn>
              <a:cxn ang="0">
                <a:pos x="54" y="355"/>
              </a:cxn>
              <a:cxn ang="0">
                <a:pos x="54" y="339"/>
              </a:cxn>
              <a:cxn ang="0">
                <a:pos x="54" y="99"/>
              </a:cxn>
              <a:cxn ang="0">
                <a:pos x="20" y="99"/>
              </a:cxn>
              <a:cxn ang="0">
                <a:pos x="54" y="176"/>
              </a:cxn>
              <a:cxn ang="0">
                <a:pos x="20" y="219"/>
              </a:cxn>
              <a:cxn ang="0">
                <a:pos x="20" y="236"/>
              </a:cxn>
              <a:cxn ang="0">
                <a:pos x="54" y="278"/>
              </a:cxn>
              <a:cxn ang="0">
                <a:pos x="20" y="278"/>
              </a:cxn>
              <a:cxn ang="0">
                <a:pos x="303" y="411"/>
              </a:cxn>
              <a:cxn ang="0">
                <a:pos x="348" y="137"/>
              </a:cxn>
              <a:cxn ang="0">
                <a:pos x="347" y="176"/>
              </a:cxn>
              <a:cxn ang="0">
                <a:pos x="313" y="219"/>
              </a:cxn>
              <a:cxn ang="0">
                <a:pos x="313" y="236"/>
              </a:cxn>
              <a:cxn ang="0">
                <a:pos x="313" y="355"/>
              </a:cxn>
              <a:cxn ang="0">
                <a:pos x="347" y="355"/>
              </a:cxn>
              <a:cxn ang="0">
                <a:pos x="313" y="278"/>
              </a:cxn>
            </a:cxnLst>
            <a:rect l="0" t="0" r="r" b="b"/>
            <a:pathLst>
              <a:path w="365" h="411">
                <a:moveTo>
                  <a:pt x="288" y="0"/>
                </a:moveTo>
                <a:cubicBezTo>
                  <a:pt x="83" y="0"/>
                  <a:pt x="83" y="0"/>
                  <a:pt x="83" y="0"/>
                </a:cubicBezTo>
                <a:cubicBezTo>
                  <a:pt x="78" y="0"/>
                  <a:pt x="74" y="4"/>
                  <a:pt x="74" y="9"/>
                </a:cubicBezTo>
                <a:cubicBezTo>
                  <a:pt x="74" y="411"/>
                  <a:pt x="74" y="411"/>
                  <a:pt x="74" y="411"/>
                </a:cubicBezTo>
                <a:cubicBezTo>
                  <a:pt x="151" y="411"/>
                  <a:pt x="151" y="411"/>
                  <a:pt x="151" y="411"/>
                </a:cubicBezTo>
                <a:cubicBezTo>
                  <a:pt x="151" y="342"/>
                  <a:pt x="151" y="342"/>
                  <a:pt x="151" y="342"/>
                </a:cubicBezTo>
                <a:cubicBezTo>
                  <a:pt x="220" y="342"/>
                  <a:pt x="220" y="342"/>
                  <a:pt x="220" y="342"/>
                </a:cubicBezTo>
                <a:cubicBezTo>
                  <a:pt x="220" y="411"/>
                  <a:pt x="220" y="411"/>
                  <a:pt x="220" y="411"/>
                </a:cubicBezTo>
                <a:cubicBezTo>
                  <a:pt x="297" y="411"/>
                  <a:pt x="297" y="411"/>
                  <a:pt x="297" y="411"/>
                </a:cubicBezTo>
                <a:cubicBezTo>
                  <a:pt x="297" y="9"/>
                  <a:pt x="297" y="9"/>
                  <a:pt x="297" y="9"/>
                </a:cubicBezTo>
                <a:cubicBezTo>
                  <a:pt x="297" y="4"/>
                  <a:pt x="293" y="0"/>
                  <a:pt x="288" y="0"/>
                </a:cubicBezTo>
                <a:close/>
                <a:moveTo>
                  <a:pt x="143" y="317"/>
                </a:moveTo>
                <a:cubicBezTo>
                  <a:pt x="91" y="317"/>
                  <a:pt x="91" y="317"/>
                  <a:pt x="91" y="317"/>
                </a:cubicBezTo>
                <a:cubicBezTo>
                  <a:pt x="91" y="283"/>
                  <a:pt x="91" y="283"/>
                  <a:pt x="91" y="283"/>
                </a:cubicBezTo>
                <a:cubicBezTo>
                  <a:pt x="143" y="283"/>
                  <a:pt x="143" y="283"/>
                  <a:pt x="143" y="283"/>
                </a:cubicBezTo>
                <a:lnTo>
                  <a:pt x="143" y="317"/>
                </a:lnTo>
                <a:close/>
                <a:moveTo>
                  <a:pt x="91" y="257"/>
                </a:moveTo>
                <a:cubicBezTo>
                  <a:pt x="91" y="223"/>
                  <a:pt x="91" y="223"/>
                  <a:pt x="91" y="223"/>
                </a:cubicBezTo>
                <a:cubicBezTo>
                  <a:pt x="143" y="223"/>
                  <a:pt x="143" y="223"/>
                  <a:pt x="143" y="223"/>
                </a:cubicBezTo>
                <a:cubicBezTo>
                  <a:pt x="143" y="257"/>
                  <a:pt x="143" y="257"/>
                  <a:pt x="143" y="257"/>
                </a:cubicBezTo>
                <a:lnTo>
                  <a:pt x="91" y="257"/>
                </a:lnTo>
                <a:close/>
                <a:moveTo>
                  <a:pt x="143" y="197"/>
                </a:moveTo>
                <a:cubicBezTo>
                  <a:pt x="91" y="197"/>
                  <a:pt x="91" y="197"/>
                  <a:pt x="91" y="197"/>
                </a:cubicBezTo>
                <a:cubicBezTo>
                  <a:pt x="91" y="163"/>
                  <a:pt x="91" y="163"/>
                  <a:pt x="91" y="163"/>
                </a:cubicBezTo>
                <a:cubicBezTo>
                  <a:pt x="143" y="163"/>
                  <a:pt x="143" y="163"/>
                  <a:pt x="143" y="163"/>
                </a:cubicBezTo>
                <a:lnTo>
                  <a:pt x="143" y="197"/>
                </a:lnTo>
                <a:close/>
                <a:moveTo>
                  <a:pt x="143" y="137"/>
                </a:moveTo>
                <a:cubicBezTo>
                  <a:pt x="91" y="137"/>
                  <a:pt x="91" y="137"/>
                  <a:pt x="91" y="137"/>
                </a:cubicBezTo>
                <a:cubicBezTo>
                  <a:pt x="91" y="103"/>
                  <a:pt x="91" y="103"/>
                  <a:pt x="91" y="103"/>
                </a:cubicBezTo>
                <a:cubicBezTo>
                  <a:pt x="143" y="103"/>
                  <a:pt x="143" y="103"/>
                  <a:pt x="143" y="103"/>
                </a:cubicBezTo>
                <a:lnTo>
                  <a:pt x="143" y="137"/>
                </a:lnTo>
                <a:close/>
                <a:moveTo>
                  <a:pt x="143" y="77"/>
                </a:moveTo>
                <a:cubicBezTo>
                  <a:pt x="91" y="77"/>
                  <a:pt x="91" y="77"/>
                  <a:pt x="91" y="77"/>
                </a:cubicBezTo>
                <a:cubicBezTo>
                  <a:pt x="91" y="43"/>
                  <a:pt x="91" y="43"/>
                  <a:pt x="91" y="43"/>
                </a:cubicBezTo>
                <a:cubicBezTo>
                  <a:pt x="143" y="43"/>
                  <a:pt x="143" y="43"/>
                  <a:pt x="143" y="43"/>
                </a:cubicBezTo>
                <a:lnTo>
                  <a:pt x="143" y="77"/>
                </a:lnTo>
                <a:close/>
                <a:moveTo>
                  <a:pt x="211" y="317"/>
                </a:moveTo>
                <a:cubicBezTo>
                  <a:pt x="160" y="317"/>
                  <a:pt x="160" y="317"/>
                  <a:pt x="160" y="317"/>
                </a:cubicBezTo>
                <a:cubicBezTo>
                  <a:pt x="160" y="283"/>
                  <a:pt x="160" y="283"/>
                  <a:pt x="160" y="283"/>
                </a:cubicBezTo>
                <a:cubicBezTo>
                  <a:pt x="211" y="283"/>
                  <a:pt x="211" y="283"/>
                  <a:pt x="211" y="283"/>
                </a:cubicBezTo>
                <a:lnTo>
                  <a:pt x="211" y="317"/>
                </a:lnTo>
                <a:close/>
                <a:moveTo>
                  <a:pt x="160" y="257"/>
                </a:moveTo>
                <a:cubicBezTo>
                  <a:pt x="160" y="223"/>
                  <a:pt x="160" y="223"/>
                  <a:pt x="160" y="223"/>
                </a:cubicBezTo>
                <a:cubicBezTo>
                  <a:pt x="211" y="223"/>
                  <a:pt x="211" y="223"/>
                  <a:pt x="211" y="223"/>
                </a:cubicBezTo>
                <a:cubicBezTo>
                  <a:pt x="211" y="257"/>
                  <a:pt x="211" y="257"/>
                  <a:pt x="211" y="257"/>
                </a:cubicBezTo>
                <a:lnTo>
                  <a:pt x="160" y="257"/>
                </a:lnTo>
                <a:close/>
                <a:moveTo>
                  <a:pt x="211" y="197"/>
                </a:moveTo>
                <a:cubicBezTo>
                  <a:pt x="160" y="197"/>
                  <a:pt x="160" y="197"/>
                  <a:pt x="160" y="197"/>
                </a:cubicBezTo>
                <a:cubicBezTo>
                  <a:pt x="160" y="163"/>
                  <a:pt x="160" y="163"/>
                  <a:pt x="160" y="163"/>
                </a:cubicBezTo>
                <a:cubicBezTo>
                  <a:pt x="211" y="163"/>
                  <a:pt x="211" y="163"/>
                  <a:pt x="211" y="163"/>
                </a:cubicBezTo>
                <a:lnTo>
                  <a:pt x="211" y="197"/>
                </a:lnTo>
                <a:close/>
                <a:moveTo>
                  <a:pt x="211" y="137"/>
                </a:moveTo>
                <a:cubicBezTo>
                  <a:pt x="160" y="137"/>
                  <a:pt x="160" y="137"/>
                  <a:pt x="160" y="137"/>
                </a:cubicBezTo>
                <a:cubicBezTo>
                  <a:pt x="160" y="103"/>
                  <a:pt x="160" y="103"/>
                  <a:pt x="160" y="103"/>
                </a:cubicBezTo>
                <a:cubicBezTo>
                  <a:pt x="211" y="103"/>
                  <a:pt x="211" y="103"/>
                  <a:pt x="211" y="103"/>
                </a:cubicBezTo>
                <a:lnTo>
                  <a:pt x="211" y="137"/>
                </a:lnTo>
                <a:close/>
                <a:moveTo>
                  <a:pt x="211" y="77"/>
                </a:moveTo>
                <a:cubicBezTo>
                  <a:pt x="160" y="77"/>
                  <a:pt x="160" y="77"/>
                  <a:pt x="160" y="77"/>
                </a:cubicBezTo>
                <a:cubicBezTo>
                  <a:pt x="160" y="43"/>
                  <a:pt x="160" y="43"/>
                  <a:pt x="160" y="43"/>
                </a:cubicBezTo>
                <a:cubicBezTo>
                  <a:pt x="211" y="43"/>
                  <a:pt x="211" y="43"/>
                  <a:pt x="211" y="43"/>
                </a:cubicBezTo>
                <a:lnTo>
                  <a:pt x="211" y="77"/>
                </a:lnTo>
                <a:close/>
                <a:moveTo>
                  <a:pt x="279" y="317"/>
                </a:moveTo>
                <a:cubicBezTo>
                  <a:pt x="228" y="317"/>
                  <a:pt x="228" y="317"/>
                  <a:pt x="228" y="317"/>
                </a:cubicBezTo>
                <a:cubicBezTo>
                  <a:pt x="228" y="283"/>
                  <a:pt x="228" y="283"/>
                  <a:pt x="228" y="283"/>
                </a:cubicBezTo>
                <a:cubicBezTo>
                  <a:pt x="279" y="283"/>
                  <a:pt x="279" y="283"/>
                  <a:pt x="279" y="283"/>
                </a:cubicBezTo>
                <a:lnTo>
                  <a:pt x="279" y="317"/>
                </a:lnTo>
                <a:close/>
                <a:moveTo>
                  <a:pt x="228" y="257"/>
                </a:moveTo>
                <a:cubicBezTo>
                  <a:pt x="228" y="223"/>
                  <a:pt x="228" y="223"/>
                  <a:pt x="228" y="223"/>
                </a:cubicBezTo>
                <a:cubicBezTo>
                  <a:pt x="279" y="223"/>
                  <a:pt x="279" y="223"/>
                  <a:pt x="279" y="223"/>
                </a:cubicBezTo>
                <a:cubicBezTo>
                  <a:pt x="279" y="257"/>
                  <a:pt x="279" y="257"/>
                  <a:pt x="279" y="257"/>
                </a:cubicBezTo>
                <a:lnTo>
                  <a:pt x="228" y="257"/>
                </a:lnTo>
                <a:close/>
                <a:moveTo>
                  <a:pt x="279" y="197"/>
                </a:moveTo>
                <a:cubicBezTo>
                  <a:pt x="228" y="197"/>
                  <a:pt x="228" y="197"/>
                  <a:pt x="228" y="197"/>
                </a:cubicBezTo>
                <a:cubicBezTo>
                  <a:pt x="228" y="163"/>
                  <a:pt x="228" y="163"/>
                  <a:pt x="228" y="163"/>
                </a:cubicBezTo>
                <a:cubicBezTo>
                  <a:pt x="279" y="163"/>
                  <a:pt x="279" y="163"/>
                  <a:pt x="279" y="163"/>
                </a:cubicBezTo>
                <a:lnTo>
                  <a:pt x="279" y="197"/>
                </a:lnTo>
                <a:close/>
                <a:moveTo>
                  <a:pt x="279" y="137"/>
                </a:moveTo>
                <a:cubicBezTo>
                  <a:pt x="228" y="137"/>
                  <a:pt x="228" y="137"/>
                  <a:pt x="228" y="137"/>
                </a:cubicBezTo>
                <a:cubicBezTo>
                  <a:pt x="228" y="103"/>
                  <a:pt x="228" y="103"/>
                  <a:pt x="228" y="103"/>
                </a:cubicBezTo>
                <a:cubicBezTo>
                  <a:pt x="279" y="103"/>
                  <a:pt x="279" y="103"/>
                  <a:pt x="279" y="103"/>
                </a:cubicBezTo>
                <a:lnTo>
                  <a:pt x="279" y="137"/>
                </a:lnTo>
                <a:close/>
                <a:moveTo>
                  <a:pt x="279" y="77"/>
                </a:moveTo>
                <a:cubicBezTo>
                  <a:pt x="228" y="77"/>
                  <a:pt x="228" y="77"/>
                  <a:pt x="228" y="77"/>
                </a:cubicBezTo>
                <a:cubicBezTo>
                  <a:pt x="228" y="43"/>
                  <a:pt x="228" y="43"/>
                  <a:pt x="228" y="43"/>
                </a:cubicBezTo>
                <a:cubicBezTo>
                  <a:pt x="279" y="43"/>
                  <a:pt x="279" y="43"/>
                  <a:pt x="279" y="43"/>
                </a:cubicBezTo>
                <a:lnTo>
                  <a:pt x="279" y="77"/>
                </a:lnTo>
                <a:close/>
                <a:moveTo>
                  <a:pt x="0" y="95"/>
                </a:moveTo>
                <a:cubicBezTo>
                  <a:pt x="0" y="411"/>
                  <a:pt x="0" y="411"/>
                  <a:pt x="0" y="411"/>
                </a:cubicBezTo>
                <a:cubicBezTo>
                  <a:pt x="68" y="411"/>
                  <a:pt x="68" y="411"/>
                  <a:pt x="68" y="411"/>
                </a:cubicBezTo>
                <a:cubicBezTo>
                  <a:pt x="68" y="77"/>
                  <a:pt x="68" y="77"/>
                  <a:pt x="68" y="77"/>
                </a:cubicBezTo>
                <a:cubicBezTo>
                  <a:pt x="17" y="77"/>
                  <a:pt x="17" y="77"/>
                  <a:pt x="17" y="77"/>
                </a:cubicBezTo>
                <a:cubicBezTo>
                  <a:pt x="8" y="77"/>
                  <a:pt x="0" y="85"/>
                  <a:pt x="0" y="95"/>
                </a:cubicBezTo>
                <a:close/>
                <a:moveTo>
                  <a:pt x="54" y="355"/>
                </a:moveTo>
                <a:cubicBezTo>
                  <a:pt x="20" y="355"/>
                  <a:pt x="20" y="355"/>
                  <a:pt x="20" y="355"/>
                </a:cubicBezTo>
                <a:cubicBezTo>
                  <a:pt x="20" y="339"/>
                  <a:pt x="20" y="339"/>
                  <a:pt x="20" y="339"/>
                </a:cubicBezTo>
                <a:cubicBezTo>
                  <a:pt x="54" y="339"/>
                  <a:pt x="54" y="339"/>
                  <a:pt x="54" y="339"/>
                </a:cubicBezTo>
                <a:lnTo>
                  <a:pt x="54" y="355"/>
                </a:lnTo>
                <a:close/>
                <a:moveTo>
                  <a:pt x="20" y="99"/>
                </a:moveTo>
                <a:cubicBezTo>
                  <a:pt x="54" y="99"/>
                  <a:pt x="54" y="99"/>
                  <a:pt x="54" y="99"/>
                </a:cubicBezTo>
                <a:cubicBezTo>
                  <a:pt x="54" y="116"/>
                  <a:pt x="54" y="116"/>
                  <a:pt x="54" y="116"/>
                </a:cubicBezTo>
                <a:cubicBezTo>
                  <a:pt x="20" y="116"/>
                  <a:pt x="20" y="116"/>
                  <a:pt x="20" y="116"/>
                </a:cubicBezTo>
                <a:lnTo>
                  <a:pt x="20" y="99"/>
                </a:lnTo>
                <a:close/>
                <a:moveTo>
                  <a:pt x="20" y="159"/>
                </a:moveTo>
                <a:cubicBezTo>
                  <a:pt x="54" y="159"/>
                  <a:pt x="54" y="159"/>
                  <a:pt x="54" y="159"/>
                </a:cubicBezTo>
                <a:cubicBezTo>
                  <a:pt x="54" y="176"/>
                  <a:pt x="54" y="176"/>
                  <a:pt x="54" y="176"/>
                </a:cubicBezTo>
                <a:cubicBezTo>
                  <a:pt x="20" y="176"/>
                  <a:pt x="20" y="176"/>
                  <a:pt x="20" y="176"/>
                </a:cubicBezTo>
                <a:lnTo>
                  <a:pt x="20" y="159"/>
                </a:lnTo>
                <a:close/>
                <a:moveTo>
                  <a:pt x="20" y="219"/>
                </a:moveTo>
                <a:cubicBezTo>
                  <a:pt x="54" y="219"/>
                  <a:pt x="54" y="219"/>
                  <a:pt x="54" y="219"/>
                </a:cubicBezTo>
                <a:cubicBezTo>
                  <a:pt x="54" y="236"/>
                  <a:pt x="54" y="236"/>
                  <a:pt x="54" y="236"/>
                </a:cubicBezTo>
                <a:cubicBezTo>
                  <a:pt x="20" y="236"/>
                  <a:pt x="20" y="236"/>
                  <a:pt x="20" y="236"/>
                </a:cubicBezTo>
                <a:lnTo>
                  <a:pt x="20" y="219"/>
                </a:lnTo>
                <a:close/>
                <a:moveTo>
                  <a:pt x="20" y="278"/>
                </a:moveTo>
                <a:cubicBezTo>
                  <a:pt x="54" y="278"/>
                  <a:pt x="54" y="278"/>
                  <a:pt x="54" y="278"/>
                </a:cubicBezTo>
                <a:cubicBezTo>
                  <a:pt x="54" y="296"/>
                  <a:pt x="54" y="296"/>
                  <a:pt x="54" y="296"/>
                </a:cubicBezTo>
                <a:cubicBezTo>
                  <a:pt x="20" y="296"/>
                  <a:pt x="20" y="296"/>
                  <a:pt x="20" y="296"/>
                </a:cubicBezTo>
                <a:lnTo>
                  <a:pt x="20" y="278"/>
                </a:lnTo>
                <a:close/>
                <a:moveTo>
                  <a:pt x="348" y="137"/>
                </a:moveTo>
                <a:cubicBezTo>
                  <a:pt x="303" y="137"/>
                  <a:pt x="303" y="137"/>
                  <a:pt x="303" y="137"/>
                </a:cubicBezTo>
                <a:cubicBezTo>
                  <a:pt x="303" y="411"/>
                  <a:pt x="303" y="411"/>
                  <a:pt x="303" y="411"/>
                </a:cubicBezTo>
                <a:cubicBezTo>
                  <a:pt x="365" y="411"/>
                  <a:pt x="365" y="411"/>
                  <a:pt x="365" y="411"/>
                </a:cubicBezTo>
                <a:cubicBezTo>
                  <a:pt x="365" y="154"/>
                  <a:pt x="365" y="154"/>
                  <a:pt x="365" y="154"/>
                </a:cubicBezTo>
                <a:cubicBezTo>
                  <a:pt x="365" y="145"/>
                  <a:pt x="357" y="137"/>
                  <a:pt x="348" y="137"/>
                </a:cubicBezTo>
                <a:close/>
                <a:moveTo>
                  <a:pt x="313" y="159"/>
                </a:moveTo>
                <a:cubicBezTo>
                  <a:pt x="347" y="159"/>
                  <a:pt x="347" y="159"/>
                  <a:pt x="347" y="159"/>
                </a:cubicBezTo>
                <a:cubicBezTo>
                  <a:pt x="347" y="176"/>
                  <a:pt x="347" y="176"/>
                  <a:pt x="347" y="176"/>
                </a:cubicBezTo>
                <a:cubicBezTo>
                  <a:pt x="313" y="176"/>
                  <a:pt x="313" y="176"/>
                  <a:pt x="313" y="176"/>
                </a:cubicBezTo>
                <a:lnTo>
                  <a:pt x="313" y="159"/>
                </a:lnTo>
                <a:close/>
                <a:moveTo>
                  <a:pt x="313" y="219"/>
                </a:moveTo>
                <a:cubicBezTo>
                  <a:pt x="347" y="219"/>
                  <a:pt x="347" y="219"/>
                  <a:pt x="347" y="219"/>
                </a:cubicBezTo>
                <a:cubicBezTo>
                  <a:pt x="347" y="236"/>
                  <a:pt x="347" y="236"/>
                  <a:pt x="347" y="236"/>
                </a:cubicBezTo>
                <a:cubicBezTo>
                  <a:pt x="313" y="236"/>
                  <a:pt x="313" y="236"/>
                  <a:pt x="313" y="236"/>
                </a:cubicBezTo>
                <a:lnTo>
                  <a:pt x="313" y="219"/>
                </a:lnTo>
                <a:close/>
                <a:moveTo>
                  <a:pt x="347" y="355"/>
                </a:moveTo>
                <a:cubicBezTo>
                  <a:pt x="313" y="355"/>
                  <a:pt x="313" y="355"/>
                  <a:pt x="313" y="355"/>
                </a:cubicBezTo>
                <a:cubicBezTo>
                  <a:pt x="313" y="339"/>
                  <a:pt x="313" y="339"/>
                  <a:pt x="313" y="339"/>
                </a:cubicBezTo>
                <a:cubicBezTo>
                  <a:pt x="347" y="339"/>
                  <a:pt x="347" y="339"/>
                  <a:pt x="347" y="339"/>
                </a:cubicBezTo>
                <a:lnTo>
                  <a:pt x="347" y="355"/>
                </a:lnTo>
                <a:close/>
                <a:moveTo>
                  <a:pt x="347" y="296"/>
                </a:moveTo>
                <a:cubicBezTo>
                  <a:pt x="313" y="296"/>
                  <a:pt x="313" y="296"/>
                  <a:pt x="313" y="296"/>
                </a:cubicBezTo>
                <a:cubicBezTo>
                  <a:pt x="313" y="278"/>
                  <a:pt x="313" y="278"/>
                  <a:pt x="313" y="278"/>
                </a:cubicBezTo>
                <a:cubicBezTo>
                  <a:pt x="347" y="278"/>
                  <a:pt x="347" y="278"/>
                  <a:pt x="347" y="278"/>
                </a:cubicBezTo>
                <a:lnTo>
                  <a:pt x="347" y="296"/>
                </a:lnTo>
                <a:close/>
              </a:path>
            </a:pathLst>
          </a:custGeom>
          <a:solidFill>
            <a:schemeClr val="tx2">
              <a:lumMod val="20000"/>
              <a:lumOff val="80000"/>
            </a:schemeClr>
          </a:solidFill>
          <a:ln w="9525">
            <a:noFill/>
            <a:round/>
            <a:headEnd/>
            <a:tailEnd/>
          </a:ln>
        </p:spPr>
        <p:txBody>
          <a:bodyPr vert="horz" wrap="square" lIns="91418" tIns="45709" rIns="91418" bIns="45709"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black"/>
              </a:solidFill>
              <a:latin typeface="Arial"/>
            </a:endParaRPr>
          </a:p>
        </p:txBody>
      </p:sp>
      <p:sp>
        <p:nvSpPr>
          <p:cNvPr id="59" name="Freeform 2031"/>
          <p:cNvSpPr>
            <a:spLocks/>
          </p:cNvSpPr>
          <p:nvPr/>
        </p:nvSpPr>
        <p:spPr bwMode="auto">
          <a:xfrm flipH="1">
            <a:off x="5203266" y="1303664"/>
            <a:ext cx="310115" cy="181662"/>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2">
              <a:lumMod val="20000"/>
              <a:lumOff val="80000"/>
            </a:schemeClr>
          </a:solidFill>
          <a:ln>
            <a:noFill/>
          </a:ln>
        </p:spPr>
        <p:txBody>
          <a:bodyPr vert="horz" wrap="square" lIns="205649" tIns="34283" rIns="68552" bIns="68552" numCol="1" anchor="b" anchorCtr="0" compatLnSpc="1">
            <a:prstTxWarp prst="textNoShape">
              <a:avLst/>
            </a:prstTxWarp>
          </a:bodyPr>
          <a:lstStyle/>
          <a:p>
            <a:pPr defTabSz="456638">
              <a:defRPr/>
            </a:pPr>
            <a:endParaRPr lang="en-US" sz="1200" kern="0" dirty="0">
              <a:solidFill>
                <a:srgbClr val="FFFFFF"/>
              </a:solidFill>
            </a:endParaRPr>
          </a:p>
        </p:txBody>
      </p:sp>
      <p:sp>
        <p:nvSpPr>
          <p:cNvPr id="2" name="テキスト ボックス 1"/>
          <p:cNvSpPr txBox="1"/>
          <p:nvPr/>
        </p:nvSpPr>
        <p:spPr>
          <a:xfrm>
            <a:off x="6040934" y="1219759"/>
            <a:ext cx="3343558" cy="738664"/>
          </a:xfrm>
          <a:prstGeom prst="rect">
            <a:avLst/>
          </a:prstGeom>
          <a:noFill/>
        </p:spPr>
        <p:txBody>
          <a:bodyPr wrap="square" rtlCol="0">
            <a:spAutoFit/>
          </a:bodyPr>
          <a:lstStyle/>
          <a:p>
            <a:r>
              <a:rPr kumimoji="1" lang="en-US" altLang="ja-JP" sz="2100" u="sng" dirty="0"/>
              <a:t>Employee Count</a:t>
            </a:r>
            <a:r>
              <a:rPr kumimoji="1" lang="en-US" altLang="ja-JP" sz="2100" dirty="0"/>
              <a:t>  &gt;250</a:t>
            </a:r>
          </a:p>
          <a:p>
            <a:endParaRPr kumimoji="1" lang="en-US" altLang="ja-JP" sz="2100" dirty="0"/>
          </a:p>
        </p:txBody>
      </p:sp>
      <p:sp>
        <p:nvSpPr>
          <p:cNvPr id="30" name="Rectangle 92"/>
          <p:cNvSpPr/>
          <p:nvPr/>
        </p:nvSpPr>
        <p:spPr>
          <a:xfrm>
            <a:off x="6114126" y="2540343"/>
            <a:ext cx="1646212" cy="1531073"/>
          </a:xfrm>
          <a:prstGeom prst="rect">
            <a:avLst/>
          </a:prstGeom>
          <a:solidFill>
            <a:schemeClr val="bg1">
              <a:lumMod val="50000"/>
            </a:schemeClr>
          </a:solidFill>
          <a:ln w="12700">
            <a:noFill/>
            <a:miter lim="800000"/>
          </a:ln>
        </p:spPr>
        <p:style>
          <a:lnRef idx="2">
            <a:schemeClr val="accent6"/>
          </a:lnRef>
          <a:fillRef idx="1">
            <a:schemeClr val="lt1"/>
          </a:fillRef>
          <a:effectRef idx="0">
            <a:schemeClr val="accent6"/>
          </a:effectRef>
          <a:fontRef idx="minor">
            <a:schemeClr val="dk1"/>
          </a:fontRef>
        </p:style>
        <p:txBody>
          <a:bodyPr vert="horz" wrap="none" lIns="45720" tIns="45720" rIns="45720" bIns="45720" numCol="1" anchor="t" anchorCtr="0" compatLnSpc="1">
            <a:prstTxWarp prst="textNoShape">
              <a:avLst/>
            </a:prstTxWarp>
          </a:bodyPr>
          <a:lstStyle/>
          <a:p>
            <a:pPr algn="ctr"/>
            <a:endParaRPr lang="en-US" altLang="ja-JP" sz="1400" dirty="0">
              <a:solidFill>
                <a:schemeClr val="bg1"/>
              </a:solidFill>
            </a:endParaRPr>
          </a:p>
          <a:p>
            <a:pPr algn="ctr"/>
            <a:r>
              <a:rPr lang="ja-JP" altLang="en-US" sz="2000" dirty="0">
                <a:solidFill>
                  <a:schemeClr val="bg1"/>
                </a:solidFill>
                <a:latin typeface="+mn-ea"/>
              </a:rPr>
              <a:t>会議音声</a:t>
            </a:r>
            <a:endParaRPr lang="en-US" sz="2000" dirty="0">
              <a:solidFill>
                <a:schemeClr val="bg1"/>
              </a:solidFill>
              <a:latin typeface="+mn-ea"/>
            </a:endParaRPr>
          </a:p>
        </p:txBody>
      </p:sp>
      <p:sp>
        <p:nvSpPr>
          <p:cNvPr id="31" name="Rectangle 95"/>
          <p:cNvSpPr/>
          <p:nvPr/>
        </p:nvSpPr>
        <p:spPr>
          <a:xfrm>
            <a:off x="6169662" y="3187551"/>
            <a:ext cx="1543051" cy="69760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45720" tIns="45720" rIns="45720" bIns="45720" rtlCol="0" anchor="ctr"/>
          <a:lstStyle/>
          <a:p>
            <a:pPr algn="ctr"/>
            <a:r>
              <a:rPr lang="en-US" sz="1200" dirty="0">
                <a:solidFill>
                  <a:schemeClr val="bg1"/>
                </a:solidFill>
                <a:ea typeface="Avenir Book" charset="0"/>
                <a:cs typeface="Avenir Book" charset="0"/>
              </a:rPr>
              <a:t>CCA-SP</a:t>
            </a:r>
          </a:p>
          <a:p>
            <a:pPr algn="ctr"/>
            <a:r>
              <a:rPr lang="en-US" sz="1200" dirty="0">
                <a:solidFill>
                  <a:schemeClr val="bg1"/>
                </a:solidFill>
                <a:ea typeface="Avenir Book" charset="0"/>
                <a:cs typeface="Avenir Book" charset="0"/>
              </a:rPr>
              <a:t>/TEC</a:t>
            </a:r>
            <a:endParaRPr lang="en-US" sz="900" dirty="0">
              <a:solidFill>
                <a:schemeClr val="bg1"/>
              </a:solidFill>
              <a:ea typeface="Avenir Book" charset="0"/>
              <a:cs typeface="Avenir Book" charset="0"/>
            </a:endParaRPr>
          </a:p>
        </p:txBody>
      </p:sp>
      <p:sp>
        <p:nvSpPr>
          <p:cNvPr id="45" name="Oval 6"/>
          <p:cNvSpPr/>
          <p:nvPr/>
        </p:nvSpPr>
        <p:spPr>
          <a:xfrm>
            <a:off x="6717111" y="4140827"/>
            <a:ext cx="440242" cy="189663"/>
          </a:xfrm>
          <a:prstGeom prst="rect">
            <a:avLst/>
          </a:prstGeom>
          <a:solidFill>
            <a:schemeClr val="bg2"/>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nSpc>
                <a:spcPct val="95000"/>
              </a:lnSpc>
            </a:pPr>
            <a:endParaRPr lang="en-US" sz="700" dirty="0">
              <a:solidFill>
                <a:schemeClr val="accent3">
                  <a:lumMod val="75000"/>
                </a:schemeClr>
              </a:solidFill>
              <a:ea typeface="Avenir Book" charset="0"/>
              <a:cs typeface="Avenir Book" charset="0"/>
            </a:endParaRPr>
          </a:p>
        </p:txBody>
      </p:sp>
      <p:sp>
        <p:nvSpPr>
          <p:cNvPr id="46" name="Oval 6"/>
          <p:cNvSpPr/>
          <p:nvPr/>
        </p:nvSpPr>
        <p:spPr>
          <a:xfrm>
            <a:off x="6717111" y="4340220"/>
            <a:ext cx="441586" cy="190448"/>
          </a:xfrm>
          <a:prstGeom prst="rect">
            <a:avLst/>
          </a:prstGeom>
          <a:solidFill>
            <a:schemeClr val="tx1">
              <a:lumMod val="60000"/>
              <a:lumOff val="40000"/>
            </a:schemeClr>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spcBef>
                <a:spcPts val="1200"/>
              </a:spcBef>
            </a:pPr>
            <a:endParaRPr lang="is-IS" sz="1200" dirty="0">
              <a:solidFill>
                <a:schemeClr val="accent3">
                  <a:lumMod val="75000"/>
                </a:schemeClr>
              </a:solidFill>
            </a:endParaRPr>
          </a:p>
        </p:txBody>
      </p:sp>
      <p:sp>
        <p:nvSpPr>
          <p:cNvPr id="48" name="Oval 6"/>
          <p:cNvSpPr/>
          <p:nvPr/>
        </p:nvSpPr>
        <p:spPr>
          <a:xfrm>
            <a:off x="6717111" y="4543580"/>
            <a:ext cx="440242" cy="189663"/>
          </a:xfrm>
          <a:prstGeom prst="rect">
            <a:avLst/>
          </a:prstGeom>
          <a:solidFill>
            <a:srgbClr val="0070C0"/>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nSpc>
                <a:spcPct val="95000"/>
              </a:lnSpc>
            </a:pPr>
            <a:endParaRPr lang="en-US" sz="700" dirty="0">
              <a:solidFill>
                <a:schemeClr val="accent3">
                  <a:lumMod val="75000"/>
                </a:schemeClr>
              </a:solidFill>
              <a:ea typeface="Avenir Book" charset="0"/>
              <a:cs typeface="Avenir Book" charset="0"/>
            </a:endParaRPr>
          </a:p>
        </p:txBody>
      </p:sp>
      <p:sp>
        <p:nvSpPr>
          <p:cNvPr id="49" name="TextBox 4"/>
          <p:cNvSpPr txBox="1"/>
          <p:nvPr/>
        </p:nvSpPr>
        <p:spPr>
          <a:xfrm>
            <a:off x="7133779" y="4542541"/>
            <a:ext cx="1532792" cy="215444"/>
          </a:xfrm>
          <a:prstGeom prst="rect">
            <a:avLst/>
          </a:prstGeom>
          <a:noFill/>
        </p:spPr>
        <p:txBody>
          <a:bodyPr wrap="none" rtlCol="0">
            <a:spAutoFit/>
          </a:bodyPr>
          <a:lstStyle/>
          <a:p>
            <a:r>
              <a:rPr lang="en-US" sz="800" dirty="0"/>
              <a:t>Calling purchased Separately</a:t>
            </a:r>
          </a:p>
        </p:txBody>
      </p:sp>
      <p:sp>
        <p:nvSpPr>
          <p:cNvPr id="50" name="Oval 6"/>
          <p:cNvSpPr/>
          <p:nvPr/>
        </p:nvSpPr>
        <p:spPr>
          <a:xfrm>
            <a:off x="7177078" y="4322642"/>
            <a:ext cx="1718281" cy="221482"/>
          </a:xfrm>
          <a:prstGeom prst="rect">
            <a:avLst/>
          </a:prstGeom>
          <a:solidFill>
            <a:schemeClr val="bg1"/>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spcBef>
                <a:spcPts val="1200"/>
              </a:spcBef>
            </a:pPr>
            <a:r>
              <a:rPr lang="is-IS" sz="800" dirty="0">
                <a:solidFill>
                  <a:schemeClr val="tx1"/>
                </a:solidFill>
              </a:rPr>
              <a:t>Cloud deployment</a:t>
            </a:r>
          </a:p>
        </p:txBody>
      </p:sp>
      <p:sp>
        <p:nvSpPr>
          <p:cNvPr id="52" name="Oval 6"/>
          <p:cNvSpPr/>
          <p:nvPr/>
        </p:nvSpPr>
        <p:spPr>
          <a:xfrm>
            <a:off x="7177077" y="4119650"/>
            <a:ext cx="1838866" cy="220569"/>
          </a:xfrm>
          <a:prstGeom prst="rect">
            <a:avLst/>
          </a:prstGeom>
          <a:solidFill>
            <a:schemeClr val="bg1"/>
          </a:solidFill>
          <a:ln w="12700">
            <a:noFill/>
            <a:miter lim="800000"/>
          </a:ln>
        </p:spPr>
        <p:style>
          <a:lnRef idx="2">
            <a:schemeClr val="accent6"/>
          </a:lnRef>
          <a:fillRef idx="1">
            <a:schemeClr val="lt1"/>
          </a:fillRef>
          <a:effectRef idx="0">
            <a:schemeClr val="accent6"/>
          </a:effectRef>
          <a:fontRef idx="minor">
            <a:schemeClr val="dk1"/>
          </a:fontRef>
        </p:style>
        <p:txBody>
          <a:bodyPr vert="horz" wrap="square" lIns="45720" tIns="45720" rIns="45720" bIns="45720" numCol="1" anchor="t" anchorCtr="0" compatLnSpc="1">
            <a:prstTxWarp prst="textNoShape">
              <a:avLst/>
            </a:prstTxWarp>
          </a:bodyPr>
          <a:lstStyle/>
          <a:p>
            <a:pPr>
              <a:lnSpc>
                <a:spcPct val="95000"/>
              </a:lnSpc>
            </a:pPr>
            <a:r>
              <a:rPr lang="en-US" sz="800" dirty="0">
                <a:solidFill>
                  <a:schemeClr val="tx1"/>
                </a:solidFill>
                <a:ea typeface="Avenir Book" charset="0"/>
                <a:cs typeface="Avenir Book" charset="0"/>
              </a:rPr>
              <a:t>Collaboration Subscription</a:t>
            </a:r>
            <a:endParaRPr lang="en-US" sz="200" dirty="0">
              <a:solidFill>
                <a:schemeClr val="tx1"/>
              </a:solidFill>
              <a:ea typeface="Avenir Book" charset="0"/>
              <a:cs typeface="Avenir Book" charset="0"/>
            </a:endParaRPr>
          </a:p>
        </p:txBody>
      </p:sp>
      <p:sp>
        <p:nvSpPr>
          <p:cNvPr id="41" name="TextBox 33"/>
          <p:cNvSpPr txBox="1"/>
          <p:nvPr/>
        </p:nvSpPr>
        <p:spPr>
          <a:xfrm>
            <a:off x="596298" y="3389797"/>
            <a:ext cx="1608768" cy="1269578"/>
          </a:xfrm>
          <a:prstGeom prst="rect">
            <a:avLst/>
          </a:prstGeom>
          <a:noFill/>
        </p:spPr>
        <p:txBody>
          <a:bodyPr wrap="square" lIns="45720" rIns="45720" rtlCol="0">
            <a:spAutoFit/>
          </a:bodyPr>
          <a:lstStyle/>
          <a:p>
            <a:pPr marL="73151" indent="-73151">
              <a:lnSpc>
                <a:spcPct val="95000"/>
              </a:lnSpc>
              <a:spcBef>
                <a:spcPts val="600"/>
              </a:spcBef>
              <a:buSzPct val="80000"/>
              <a:buFont typeface="Arial"/>
              <a:buChar char="•"/>
            </a:pPr>
            <a:r>
              <a:rPr lang="ja-JP" altLang="en-US" sz="1000" dirty="0">
                <a:solidFill>
                  <a:schemeClr val="bg1"/>
                </a:solidFill>
                <a:ea typeface="ＭＳ Ｐゴシック" panose="020B0600070205080204" pitchFamily="50" charset="-128"/>
                <a:cs typeface="Avenir Book" charset="0"/>
              </a:rPr>
              <a:t>ビジネスクラス                   </a:t>
            </a:r>
            <a:r>
              <a:rPr lang="ja-JP" altLang="en-US" sz="1000" dirty="0" smtClean="0">
                <a:solidFill>
                  <a:schemeClr val="bg1"/>
                </a:solidFill>
                <a:ea typeface="ＭＳ Ｐゴシック" panose="020B0600070205080204" pitchFamily="50" charset="-128"/>
                <a:cs typeface="Avenir Book" charset="0"/>
              </a:rPr>
              <a:t>メッセージング サービス</a:t>
            </a:r>
            <a:endParaRPr lang="en-US" sz="1000" dirty="0">
              <a:solidFill>
                <a:schemeClr val="bg1"/>
              </a:solidFill>
              <a:ea typeface="ＭＳ Ｐゴシック" panose="020B0600070205080204" pitchFamily="50" charset="-128"/>
              <a:cs typeface="Avenir Book" charset="0"/>
            </a:endParaRPr>
          </a:p>
          <a:p>
            <a:pPr marL="73151" indent="-73151">
              <a:lnSpc>
                <a:spcPct val="95000"/>
              </a:lnSpc>
              <a:spcBef>
                <a:spcPts val="600"/>
              </a:spcBef>
              <a:buSzPct val="80000"/>
              <a:buFont typeface="Arial"/>
              <a:buChar char="•"/>
            </a:pPr>
            <a:r>
              <a:rPr lang="en-US" sz="1000" dirty="0">
                <a:solidFill>
                  <a:schemeClr val="bg1"/>
                </a:solidFill>
                <a:ea typeface="ＭＳ Ｐゴシック" panose="020B0600070205080204" pitchFamily="50" charset="-128"/>
                <a:cs typeface="Avenir Book" charset="0"/>
              </a:rPr>
              <a:t>1:1</a:t>
            </a:r>
            <a:r>
              <a:rPr lang="ja-JP" altLang="en-US" sz="1000" dirty="0">
                <a:solidFill>
                  <a:schemeClr val="bg1"/>
                </a:solidFill>
                <a:ea typeface="ＭＳ Ｐゴシック" panose="020B0600070205080204" pitchFamily="50" charset="-128"/>
                <a:cs typeface="Avenir Book" charset="0"/>
              </a:rPr>
              <a:t>および</a:t>
            </a:r>
            <a:r>
              <a:rPr lang="en-US" sz="1000" dirty="0">
                <a:solidFill>
                  <a:schemeClr val="bg1"/>
                </a:solidFill>
                <a:ea typeface="ＭＳ Ｐゴシック" panose="020B0600070205080204" pitchFamily="50" charset="-128"/>
                <a:cs typeface="Avenir Book" charset="0"/>
              </a:rPr>
              <a:t>3rd</a:t>
            </a:r>
            <a:r>
              <a:rPr lang="ja-JP" altLang="en-US" sz="1000" dirty="0">
                <a:solidFill>
                  <a:schemeClr val="bg1"/>
                </a:solidFill>
                <a:ea typeface="ＭＳ Ｐゴシック" panose="020B0600070205080204" pitchFamily="50" charset="-128"/>
                <a:cs typeface="Avenir Book" charset="0"/>
              </a:rPr>
              <a:t>パーティ     </a:t>
            </a:r>
            <a:r>
              <a:rPr lang="en-US" sz="1000" dirty="0">
                <a:solidFill>
                  <a:schemeClr val="bg1"/>
                </a:solidFill>
                <a:ea typeface="ＭＳ Ｐゴシック" panose="020B0600070205080204" pitchFamily="50" charset="-128"/>
                <a:cs typeface="Avenir Book" charset="0"/>
              </a:rPr>
              <a:t> </a:t>
            </a:r>
            <a:r>
              <a:rPr lang="ja-JP" altLang="en-US" sz="1000" dirty="0">
                <a:solidFill>
                  <a:schemeClr val="bg1"/>
                </a:solidFill>
                <a:ea typeface="ＭＳ Ｐゴシック" panose="020B0600070205080204" pitchFamily="50" charset="-128"/>
                <a:cs typeface="Avenir Book" charset="0"/>
              </a:rPr>
              <a:t>間のビデオコール　　　　　　　　　　　（画面共有可）</a:t>
            </a:r>
            <a:endParaRPr lang="en-US" sz="1000" dirty="0">
              <a:solidFill>
                <a:schemeClr val="bg1"/>
              </a:solidFill>
              <a:ea typeface="ＭＳ Ｐゴシック" panose="020B0600070205080204" pitchFamily="50" charset="-128"/>
              <a:cs typeface="Avenir Book" charset="0"/>
            </a:endParaRPr>
          </a:p>
          <a:p>
            <a:pPr marL="73151" indent="-73151">
              <a:lnSpc>
                <a:spcPct val="95000"/>
              </a:lnSpc>
              <a:spcBef>
                <a:spcPts val="600"/>
              </a:spcBef>
              <a:buSzPct val="80000"/>
              <a:buFont typeface="Arial"/>
              <a:buChar char="•"/>
            </a:pPr>
            <a:r>
              <a:rPr lang="en-US" altLang="ja-JP" sz="1000" dirty="0">
                <a:solidFill>
                  <a:schemeClr val="bg1"/>
                </a:solidFill>
                <a:ea typeface="ＭＳ Ｐゴシック" pitchFamily="50" charset="-128"/>
              </a:rPr>
              <a:t>Spark </a:t>
            </a:r>
            <a:r>
              <a:rPr lang="ja-JP" altLang="en-US" sz="1000" dirty="0">
                <a:solidFill>
                  <a:schemeClr val="bg1"/>
                </a:solidFill>
                <a:ea typeface="ＭＳ Ｐゴシック" pitchFamily="50" charset="-128"/>
              </a:rPr>
              <a:t>および </a:t>
            </a:r>
            <a:r>
              <a:rPr lang="en-US" altLang="ja-JP" sz="1000" dirty="0">
                <a:solidFill>
                  <a:schemeClr val="bg1"/>
                </a:solidFill>
                <a:ea typeface="ＭＳ Ｐゴシック" pitchFamily="50" charset="-128"/>
              </a:rPr>
              <a:t>SIP </a:t>
            </a:r>
            <a:r>
              <a:rPr lang="ja-JP" altLang="en-US" sz="1000" dirty="0">
                <a:solidFill>
                  <a:schemeClr val="bg1"/>
                </a:solidFill>
                <a:ea typeface="ＭＳ Ｐゴシック" pitchFamily="50" charset="-128"/>
              </a:rPr>
              <a:t>ベースの会議への参加</a:t>
            </a:r>
          </a:p>
        </p:txBody>
      </p:sp>
      <p:sp>
        <p:nvSpPr>
          <p:cNvPr id="42"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kumimoji="1" lang="en-US" altLang="ja-JP" sz="2700" dirty="0">
                <a:solidFill>
                  <a:schemeClr val="tx1"/>
                </a:solidFill>
                <a:latin typeface="Arial" panose="020B0604020202020204" pitchFamily="34" charset="0"/>
                <a:ea typeface="メイリオ"/>
                <a:cs typeface="Arial" panose="020B0604020202020204" pitchFamily="34" charset="0"/>
              </a:rPr>
              <a:t>Spark Flex Employee Count</a:t>
            </a:r>
            <a:endParaRPr kumimoji="1" lang="ja-JP" altLang="en-US" sz="2700" dirty="0">
              <a:solidFill>
                <a:schemeClr val="tx1"/>
              </a:solidFill>
              <a:latin typeface="Arial" panose="020B0604020202020204" pitchFamily="34" charset="0"/>
              <a:ea typeface="メイリオ"/>
              <a:cs typeface="Arial" panose="020B0604020202020204" pitchFamily="34" charset="0"/>
            </a:endParaRPr>
          </a:p>
        </p:txBody>
      </p:sp>
      <p:sp>
        <p:nvSpPr>
          <p:cNvPr id="43" name="正方形/長方形 42"/>
          <p:cNvSpPr/>
          <p:nvPr/>
        </p:nvSpPr>
        <p:spPr>
          <a:xfrm>
            <a:off x="4015070" y="2220750"/>
            <a:ext cx="1758161" cy="2852771"/>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50000"/>
                </a:schemeClr>
              </a:solidFill>
            </a:endParaRPr>
          </a:p>
        </p:txBody>
      </p:sp>
      <p:sp>
        <p:nvSpPr>
          <p:cNvPr id="4" name="正方形/長方形 3"/>
          <p:cNvSpPr/>
          <p:nvPr/>
        </p:nvSpPr>
        <p:spPr>
          <a:xfrm>
            <a:off x="277370" y="447261"/>
            <a:ext cx="5522691" cy="369332"/>
          </a:xfrm>
          <a:prstGeom prst="rect">
            <a:avLst/>
          </a:prstGeom>
        </p:spPr>
        <p:txBody>
          <a:bodyPr wrap="square">
            <a:spAutoFit/>
          </a:bodyPr>
          <a:lstStyle/>
          <a:p>
            <a:r>
              <a:rPr kumimoji="1" lang="ja-JP" altLang="en-US" dirty="0" smtClean="0">
                <a:latin typeface="Arial" panose="020B0604020202020204" pitchFamily="34" charset="0"/>
                <a:ea typeface="ＭＳ Ｐゴシック" panose="020B0600070205080204" pitchFamily="50" charset="-128"/>
                <a:cs typeface="メイリオ"/>
              </a:rPr>
              <a:t>（</a:t>
            </a:r>
            <a:r>
              <a:rPr kumimoji="1" lang="en-US" altLang="ja-JP" dirty="0" smtClean="0">
                <a:latin typeface="Arial" panose="020B0604020202020204" pitchFamily="34" charset="0"/>
                <a:ea typeface="ＭＳ Ｐゴシック" panose="020B0600070205080204" pitchFamily="50" charset="-128"/>
                <a:cs typeface="メイリオ"/>
              </a:rPr>
              <a:t>Spark Flex </a:t>
            </a:r>
            <a:r>
              <a:rPr kumimoji="1" lang="ja-JP" altLang="en-US" dirty="0" smtClean="0">
                <a:latin typeface="Arial" panose="020B0604020202020204" pitchFamily="34" charset="0"/>
                <a:ea typeface="ＭＳ Ｐゴシック" panose="020B0600070205080204" pitchFamily="50" charset="-128"/>
                <a:cs typeface="メイリオ"/>
              </a:rPr>
              <a:t>エンプロイー </a:t>
            </a:r>
            <a:r>
              <a:rPr kumimoji="1" lang="ja-JP" altLang="en-US" dirty="0">
                <a:latin typeface="Arial" panose="020B0604020202020204" pitchFamily="34" charset="0"/>
                <a:ea typeface="ＭＳ Ｐゴシック" panose="020B0600070205080204" pitchFamily="50" charset="-128"/>
                <a:cs typeface="メイリオ"/>
              </a:rPr>
              <a:t>カウント）</a:t>
            </a:r>
            <a:endParaRPr kumimoji="1" lang="ja-JP" altLang="en-US" dirty="0">
              <a:latin typeface="メイリオ"/>
              <a:ea typeface="メイリオ"/>
              <a:cs typeface="メイリオ"/>
            </a:endParaRPr>
          </a:p>
        </p:txBody>
      </p:sp>
    </p:spTree>
    <p:extLst>
      <p:ext uri="{BB962C8B-B14F-4D97-AF65-F5344CB8AC3E}">
        <p14:creationId xmlns:p14="http://schemas.microsoft.com/office/powerpoint/2010/main" val="3817728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550415" y="3206441"/>
            <a:ext cx="7912195" cy="1842856"/>
          </a:xfrm>
          <a:prstGeom prst="roundRect">
            <a:avLst>
              <a:gd name="adj" fmla="val 12663"/>
            </a:avLst>
          </a:prstGeom>
          <a:solidFill>
            <a:schemeClr val="bg1"/>
          </a:solidFill>
          <a:ln w="38100" algn="ctr">
            <a:solidFill>
              <a:schemeClr val="tx1">
                <a:lumMod val="50000"/>
                <a:lumOff val="50000"/>
              </a:schemeClr>
            </a:solidFill>
            <a:round/>
            <a:headEnd/>
            <a:tailEnd/>
          </a:ln>
        </p:spPr>
        <p:txBody>
          <a:bodyPr lIns="0" tIns="0" rIns="0" bIns="0" anchor="ctr"/>
          <a:lstStyle/>
          <a:p>
            <a:pPr defTabSz="457189">
              <a:lnSpc>
                <a:spcPct val="150000"/>
              </a:lnSpc>
              <a:buClr>
                <a:srgbClr val="7FC31C"/>
              </a:buClr>
              <a:buSzPct val="70000"/>
              <a:buFont typeface="Wingdings" pitchFamily="2" charset="2"/>
              <a:buChar char="l"/>
            </a:pPr>
            <a:r>
              <a:rPr kumimoji="1" lang="ja-JP" altLang="en-US" sz="1050" dirty="0">
                <a:solidFill>
                  <a:schemeClr val="tx1">
                    <a:lumMod val="75000"/>
                  </a:schemeClr>
                </a:solidFill>
                <a:latin typeface="Meiryo" charset="-128"/>
                <a:ea typeface="Meiryo" charset="-128"/>
                <a:cs typeface="Meiryo" charset="-128"/>
              </a:rPr>
              <a:t>　</a:t>
            </a:r>
            <a:r>
              <a:rPr kumimoji="1" lang="en-US" altLang="ja-JP" sz="1050" dirty="0">
                <a:solidFill>
                  <a:schemeClr val="tx1">
                    <a:lumMod val="75000"/>
                  </a:schemeClr>
                </a:solidFill>
                <a:latin typeface="Arial" panose="020B0604020202020204" pitchFamily="34" charset="0"/>
                <a:ea typeface="ＭＳ Ｐゴシック" panose="020B0600070205080204" pitchFamily="50" charset="-128"/>
                <a:cs typeface="Meiryo" charset="-128"/>
              </a:rPr>
              <a:t>1</a:t>
            </a:r>
            <a:r>
              <a:rPr kumimoji="1" lang="ja-JP" altLang="en-US" sz="1050" dirty="0">
                <a:solidFill>
                  <a:schemeClr val="tx1">
                    <a:lumMod val="75000"/>
                  </a:schemeClr>
                </a:solidFill>
                <a:latin typeface="Arial" panose="020B0604020202020204" pitchFamily="34" charset="0"/>
                <a:ea typeface="ＭＳ Ｐゴシック" panose="020B0600070205080204" pitchFamily="50" charset="-128"/>
                <a:cs typeface="Meiryo" charset="-128"/>
              </a:rPr>
              <a:t>ライセンス（会議室）につき、最大</a:t>
            </a:r>
            <a:r>
              <a:rPr kumimoji="1" lang="en-US" altLang="ja-JP" sz="1050" dirty="0">
                <a:solidFill>
                  <a:schemeClr val="tx1">
                    <a:lumMod val="75000"/>
                  </a:schemeClr>
                </a:solidFill>
                <a:latin typeface="Arial" panose="020B0604020202020204" pitchFamily="34" charset="0"/>
                <a:ea typeface="ＭＳ Ｐゴシック" panose="020B0600070205080204" pitchFamily="50" charset="-128"/>
                <a:cs typeface="Meiryo" charset="-128"/>
              </a:rPr>
              <a:t>250</a:t>
            </a:r>
            <a:r>
              <a:rPr kumimoji="1" lang="ja-JP" altLang="en-US" sz="1050" dirty="0">
                <a:solidFill>
                  <a:schemeClr val="tx1">
                    <a:lumMod val="75000"/>
                  </a:schemeClr>
                </a:solidFill>
                <a:latin typeface="Arial" panose="020B0604020202020204" pitchFamily="34" charset="0"/>
                <a:ea typeface="ＭＳ Ｐゴシック" panose="020B0600070205080204" pitchFamily="50" charset="-128"/>
                <a:cs typeface="Meiryo" charset="-128"/>
              </a:rPr>
              <a:t>名のユーザ登録が可能</a:t>
            </a:r>
            <a:endParaRPr kumimoji="1" lang="en-US" altLang="ja-JP" sz="1050" dirty="0">
              <a:solidFill>
                <a:schemeClr val="tx1">
                  <a:lumMod val="75000"/>
                </a:schemeClr>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50" dirty="0">
                <a:solidFill>
                  <a:schemeClr val="tx1">
                    <a:lumMod val="75000"/>
                  </a:schemeClr>
                </a:solidFill>
                <a:latin typeface="Arial" panose="020B0604020202020204" pitchFamily="34" charset="0"/>
                <a:ea typeface="ＭＳ Ｐゴシック" panose="020B0600070205080204" pitchFamily="50" charset="-128"/>
                <a:cs typeface="Meiryo" charset="-128"/>
              </a:rPr>
              <a:t>　各ユーザに提供されるライセンスは</a:t>
            </a:r>
            <a:r>
              <a:rPr kumimoji="1" lang="ja-JP" altLang="en-US" sz="1050" dirty="0">
                <a:solidFill>
                  <a:srgbClr val="FF0000"/>
                </a:solidFill>
                <a:latin typeface="Arial" panose="020B0604020202020204" pitchFamily="34" charset="0"/>
                <a:ea typeface="ＭＳ Ｐゴシック" panose="020B0600070205080204" pitchFamily="50" charset="-128"/>
                <a:cs typeface="Meiryo" charset="-128"/>
              </a:rPr>
              <a:t>「</a:t>
            </a:r>
            <a:r>
              <a:rPr kumimoji="1" lang="en-US" altLang="ja-JP" sz="1050" dirty="0">
                <a:solidFill>
                  <a:srgbClr val="FF0000"/>
                </a:solidFill>
                <a:latin typeface="Arial" panose="020B0604020202020204" pitchFamily="34" charset="0"/>
                <a:ea typeface="ＭＳ Ｐゴシック" panose="020B0600070205080204" pitchFamily="50" charset="-128"/>
                <a:cs typeface="Meiryo" charset="-128"/>
              </a:rPr>
              <a:t>M3</a:t>
            </a:r>
            <a:r>
              <a:rPr kumimoji="1" lang="ja-JP" altLang="en-US" sz="1050" dirty="0">
                <a:solidFill>
                  <a:srgbClr val="FF0000"/>
                </a:solidFill>
                <a:latin typeface="Arial" panose="020B0604020202020204" pitchFamily="34" charset="0"/>
                <a:ea typeface="ＭＳ Ｐゴシック" panose="020B0600070205080204" pitchFamily="50" charset="-128"/>
                <a:cs typeface="Meiryo" charset="-128"/>
              </a:rPr>
              <a:t>」</a:t>
            </a:r>
            <a:endParaRPr kumimoji="1" lang="en-US" altLang="ja-JP" sz="1050" dirty="0">
              <a:solidFill>
                <a:srgbClr val="FF0000"/>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50" dirty="0">
                <a:solidFill>
                  <a:schemeClr val="tx1">
                    <a:lumMod val="75000"/>
                  </a:schemeClr>
                </a:solidFill>
                <a:latin typeface="Arial" panose="020B0604020202020204" pitchFamily="34" charset="0"/>
                <a:ea typeface="ＭＳ Ｐゴシック" panose="020B0600070205080204" pitchFamily="50" charset="-128"/>
                <a:cs typeface="Meiryo" charset="-128"/>
              </a:rPr>
              <a:t>　ユーザはいつでも会議の開催が可能</a:t>
            </a:r>
            <a:endParaRPr kumimoji="1" lang="en-US" altLang="ja-JP" sz="1050" dirty="0">
              <a:solidFill>
                <a:schemeClr val="tx1">
                  <a:lumMod val="75000"/>
                </a:schemeClr>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50" dirty="0">
                <a:solidFill>
                  <a:schemeClr val="tx1">
                    <a:lumMod val="75000"/>
                  </a:schemeClr>
                </a:solidFill>
                <a:latin typeface="Arial" panose="020B0604020202020204" pitchFamily="34" charset="0"/>
                <a:ea typeface="ＭＳ Ｐゴシック" panose="020B0600070205080204" pitchFamily="50" charset="-128"/>
                <a:cs typeface="Meiryo" charset="-128"/>
              </a:rPr>
              <a:t>　会議の時間制限、回数制限、参加者対象制限 なし（社外</a:t>
            </a:r>
            <a:r>
              <a:rPr kumimoji="1" lang="ja-JP" altLang="en-US" sz="1050" dirty="0" smtClean="0">
                <a:solidFill>
                  <a:schemeClr val="tx1">
                    <a:lumMod val="75000"/>
                  </a:schemeClr>
                </a:solidFill>
                <a:latin typeface="Arial" panose="020B0604020202020204" pitchFamily="34" charset="0"/>
                <a:ea typeface="ＭＳ Ｐゴシック" panose="020B0600070205080204" pitchFamily="50" charset="-128"/>
                <a:cs typeface="Meiryo" charset="-128"/>
              </a:rPr>
              <a:t>ユーザの</a:t>
            </a:r>
            <a:r>
              <a:rPr kumimoji="1" lang="ja-JP" altLang="en-US" sz="1050" dirty="0">
                <a:solidFill>
                  <a:schemeClr val="tx1">
                    <a:lumMod val="75000"/>
                  </a:schemeClr>
                </a:solidFill>
                <a:latin typeface="Arial" panose="020B0604020202020204" pitchFamily="34" charset="0"/>
                <a:ea typeface="ＭＳ Ｐゴシック" panose="020B0600070205080204" pitchFamily="50" charset="-128"/>
                <a:cs typeface="Meiryo" charset="-128"/>
              </a:rPr>
              <a:t>参加も可能）</a:t>
            </a:r>
            <a:endParaRPr kumimoji="1" lang="en-US" altLang="ja-JP" sz="1050" dirty="0">
              <a:solidFill>
                <a:schemeClr val="tx1">
                  <a:lumMod val="75000"/>
                </a:schemeClr>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lang="ja-JP" altLang="en-US" sz="1050" dirty="0">
                <a:solidFill>
                  <a:schemeClr val="tx1">
                    <a:lumMod val="75000"/>
                  </a:schemeClr>
                </a:solidFill>
                <a:latin typeface="Arial" panose="020B0604020202020204" pitchFamily="34" charset="0"/>
                <a:ea typeface="ＭＳ Ｐゴシック" panose="020B0600070205080204" pitchFamily="50" charset="-128"/>
              </a:rPr>
              <a:t>　同時会議数が、購入したライセンス（会議室）の数を超えた場合、トゥルー フォワード プロセスが適用される</a:t>
            </a:r>
            <a:endParaRPr kumimoji="1" lang="en-US" altLang="ja-JP" sz="1050" dirty="0">
              <a:solidFill>
                <a:schemeClr val="tx1">
                  <a:lumMod val="75000"/>
                </a:schemeClr>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lang="ja-JP" altLang="en-US" sz="1050" dirty="0">
                <a:solidFill>
                  <a:schemeClr val="tx1">
                    <a:lumMod val="75000"/>
                  </a:schemeClr>
                </a:solidFill>
                <a:latin typeface="Arial" panose="020B0604020202020204" pitchFamily="34" charset="0"/>
                <a:ea typeface="ＭＳ Ｐゴシック" panose="020B0600070205080204" pitchFamily="50" charset="-128"/>
                <a:cs typeface="Meiryo" charset="-128"/>
              </a:rPr>
              <a:t>　「</a:t>
            </a:r>
            <a:r>
              <a:rPr lang="ja-JP" altLang="en-US" sz="1050" dirty="0">
                <a:solidFill>
                  <a:schemeClr val="tx1">
                    <a:lumMod val="75000"/>
                  </a:schemeClr>
                </a:solidFill>
                <a:latin typeface="Arial" panose="020B0604020202020204" pitchFamily="34" charset="0"/>
                <a:ea typeface="ＭＳ Ｐゴシック" panose="020B0600070205080204" pitchFamily="50" charset="-128"/>
              </a:rPr>
              <a:t>トゥルー フォワード </a:t>
            </a:r>
            <a:r>
              <a:rPr lang="ja-JP" altLang="en-US" sz="1050" dirty="0">
                <a:solidFill>
                  <a:schemeClr val="tx1">
                    <a:lumMod val="75000"/>
                  </a:schemeClr>
                </a:solidFill>
                <a:latin typeface="Arial" panose="020B0604020202020204" pitchFamily="34" charset="0"/>
                <a:ea typeface="ＭＳ Ｐゴシック" panose="020B0600070205080204" pitchFamily="50" charset="-128"/>
                <a:cs typeface="Meiryo" charset="-128"/>
              </a:rPr>
              <a:t>」→四半期毎にレポートを抽出。購入会議室数を超えて会議を同時開催している場合は、ライセンスの追加提案</a:t>
            </a:r>
            <a:endParaRPr lang="en-US" altLang="ja-JP" sz="1050" dirty="0">
              <a:solidFill>
                <a:schemeClr val="tx1">
                  <a:lumMod val="75000"/>
                </a:schemeClr>
              </a:solidFill>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lang="en-US" altLang="ja-JP" sz="1050" dirty="0">
                <a:solidFill>
                  <a:schemeClr val="tx1">
                    <a:lumMod val="75000"/>
                  </a:schemeClr>
                </a:solidFill>
                <a:latin typeface="Arial" panose="020B0604020202020204" pitchFamily="34" charset="0"/>
                <a:ea typeface="ＭＳ Ｐゴシック" panose="020B0600070205080204" pitchFamily="50" charset="-128"/>
                <a:cs typeface="Meiryo" charset="-128"/>
              </a:rPr>
              <a:t>  </a:t>
            </a:r>
            <a:r>
              <a:rPr lang="ja-JP" altLang="en-US" sz="1050" dirty="0">
                <a:solidFill>
                  <a:schemeClr val="tx1">
                    <a:lumMod val="75000"/>
                  </a:schemeClr>
                </a:solidFill>
                <a:latin typeface="Arial" panose="020B0604020202020204" pitchFamily="34" charset="0"/>
                <a:ea typeface="ＭＳ Ｐゴシック" panose="020B0600070205080204" pitchFamily="50" charset="-128"/>
                <a:cs typeface="Meiryo" charset="-128"/>
              </a:rPr>
              <a:t>最大</a:t>
            </a:r>
            <a:r>
              <a:rPr lang="en-US" altLang="ja-JP" sz="1050" dirty="0">
                <a:solidFill>
                  <a:schemeClr val="tx1">
                    <a:lumMod val="75000"/>
                  </a:schemeClr>
                </a:solidFill>
                <a:latin typeface="Arial" panose="020B0604020202020204" pitchFamily="34" charset="0"/>
                <a:ea typeface="ＭＳ Ｐゴシック" panose="020B0600070205080204" pitchFamily="50" charset="-128"/>
                <a:cs typeface="Meiryo" charset="-128"/>
              </a:rPr>
              <a:t>25</a:t>
            </a:r>
            <a:r>
              <a:rPr lang="ja-JP" altLang="en-US" sz="1050" dirty="0">
                <a:solidFill>
                  <a:schemeClr val="tx1">
                    <a:lumMod val="75000"/>
                  </a:schemeClr>
                </a:solidFill>
                <a:latin typeface="Arial" panose="020B0604020202020204" pitchFamily="34" charset="0"/>
                <a:ea typeface="ＭＳ Ｐゴシック" panose="020B0600070205080204" pitchFamily="50" charset="-128"/>
                <a:cs typeface="Meiryo" charset="-128"/>
              </a:rPr>
              <a:t>ライセンスまで購入可能</a:t>
            </a:r>
            <a:endParaRPr lang="en-US" altLang="ja-JP" sz="1050" dirty="0">
              <a:solidFill>
                <a:schemeClr val="tx1">
                  <a:lumMod val="75000"/>
                </a:schemeClr>
              </a:solidFill>
              <a:latin typeface="Arial" panose="020B0604020202020204" pitchFamily="34" charset="0"/>
              <a:ea typeface="ＭＳ Ｐゴシック" panose="020B0600070205080204" pitchFamily="50" charset="-128"/>
              <a:cs typeface="Meiryo" charset="-128"/>
            </a:endParaRPr>
          </a:p>
        </p:txBody>
      </p:sp>
      <p:sp>
        <p:nvSpPr>
          <p:cNvPr id="41" name="Title 2"/>
          <p:cNvSpPr txBox="1">
            <a:spLocks/>
          </p:cNvSpPr>
          <p:nvPr/>
        </p:nvSpPr>
        <p:spPr bwMode="auto">
          <a:xfrm>
            <a:off x="266119" y="189535"/>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nl-NL" altLang="ja-JP" sz="2700" dirty="0">
                <a:solidFill>
                  <a:schemeClr val="tx1"/>
                </a:solidFill>
                <a:latin typeface="Arial" panose="020B0604020202020204" pitchFamily="34" charset="0"/>
                <a:ea typeface="ＭＳ Ｐゴシック" panose="020B0600070205080204" pitchFamily="50" charset="-128"/>
              </a:rPr>
              <a:t>Spark Flex Shared Meetings</a:t>
            </a:r>
            <a:r>
              <a:rPr lang="ja-JP" altLang="en-US" sz="2700" dirty="0">
                <a:solidFill>
                  <a:schemeClr val="tx1"/>
                </a:solidFill>
                <a:latin typeface="Arial" panose="020B0604020202020204" pitchFamily="34" charset="0"/>
                <a:ea typeface="ＭＳ Ｐゴシック" panose="020B0600070205080204" pitchFamily="50" charset="-128"/>
              </a:rPr>
              <a:t>　</a:t>
            </a:r>
            <a:endParaRPr kumimoji="1" lang="ja-JP" altLang="en-US" sz="2700" dirty="0">
              <a:solidFill>
                <a:schemeClr val="tx1"/>
              </a:solidFill>
              <a:latin typeface="メイリオ"/>
              <a:ea typeface="メイリオ"/>
              <a:cs typeface="メイリオ"/>
            </a:endParaRPr>
          </a:p>
        </p:txBody>
      </p:sp>
      <p:pic>
        <p:nvPicPr>
          <p:cNvPr id="76"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5374203" y="1693424"/>
            <a:ext cx="371602" cy="390729"/>
          </a:xfrm>
          <a:prstGeom prst="rect">
            <a:avLst/>
          </a:prstGeom>
        </p:spPr>
      </p:pic>
      <p:pic>
        <p:nvPicPr>
          <p:cNvPr id="82"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5429607" y="2319181"/>
            <a:ext cx="305111" cy="335534"/>
          </a:xfrm>
          <a:prstGeom prst="rect">
            <a:avLst/>
          </a:prstGeom>
        </p:spPr>
      </p:pic>
      <p:pic>
        <p:nvPicPr>
          <p:cNvPr id="88" name="Picture 92" descr="laptop_color.png"/>
          <p:cNvPicPr>
            <a:picLocks noChangeAspect="1"/>
          </p:cNvPicPr>
          <p:nvPr/>
        </p:nvPicPr>
        <p:blipFill>
          <a:blip r:embed="rId3"/>
          <a:stretch>
            <a:fillRect/>
          </a:stretch>
        </p:blipFill>
        <p:spPr>
          <a:xfrm flipH="1">
            <a:off x="5406359" y="1946839"/>
            <a:ext cx="280690" cy="245990"/>
          </a:xfrm>
          <a:prstGeom prst="rect">
            <a:avLst/>
          </a:prstGeom>
          <a:noFill/>
          <a:ln>
            <a:noFill/>
          </a:ln>
        </p:spPr>
      </p:pic>
      <p:pic>
        <p:nvPicPr>
          <p:cNvPr id="93" name="Picture 92" descr="laptop_color.png"/>
          <p:cNvPicPr>
            <a:picLocks noChangeAspect="1"/>
          </p:cNvPicPr>
          <p:nvPr/>
        </p:nvPicPr>
        <p:blipFill>
          <a:blip r:embed="rId3"/>
          <a:stretch>
            <a:fillRect/>
          </a:stretch>
        </p:blipFill>
        <p:spPr>
          <a:xfrm flipH="1">
            <a:off x="5400267" y="2552467"/>
            <a:ext cx="280690" cy="245990"/>
          </a:xfrm>
          <a:prstGeom prst="rect">
            <a:avLst/>
          </a:prstGeom>
          <a:noFill/>
          <a:ln>
            <a:noFill/>
          </a:ln>
        </p:spPr>
      </p:pic>
      <p:pic>
        <p:nvPicPr>
          <p:cNvPr id="94"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7493432" y="1711138"/>
            <a:ext cx="388169" cy="436184"/>
          </a:xfrm>
          <a:prstGeom prst="rect">
            <a:avLst/>
          </a:prstGeom>
        </p:spPr>
      </p:pic>
      <p:pic>
        <p:nvPicPr>
          <p:cNvPr id="95"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6478577" y="1711137"/>
            <a:ext cx="315289" cy="394132"/>
          </a:xfrm>
          <a:prstGeom prst="rect">
            <a:avLst/>
          </a:prstGeom>
        </p:spPr>
      </p:pic>
      <p:pic>
        <p:nvPicPr>
          <p:cNvPr id="96"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5939913" y="1711137"/>
            <a:ext cx="355259" cy="394132"/>
          </a:xfrm>
          <a:prstGeom prst="rect">
            <a:avLst/>
          </a:prstGeom>
        </p:spPr>
      </p:pic>
      <p:pic>
        <p:nvPicPr>
          <p:cNvPr id="97"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8065004" y="1711138"/>
            <a:ext cx="371602" cy="390729"/>
          </a:xfrm>
          <a:prstGeom prst="rect">
            <a:avLst/>
          </a:prstGeom>
        </p:spPr>
      </p:pic>
      <p:pic>
        <p:nvPicPr>
          <p:cNvPr id="98" name="Picture 92" descr="laptop_color.png"/>
          <p:cNvPicPr>
            <a:picLocks noChangeAspect="1"/>
          </p:cNvPicPr>
          <p:nvPr/>
        </p:nvPicPr>
        <p:blipFill>
          <a:blip r:embed="rId3"/>
          <a:stretch>
            <a:fillRect/>
          </a:stretch>
        </p:blipFill>
        <p:spPr>
          <a:xfrm flipH="1">
            <a:off x="5972843" y="1964553"/>
            <a:ext cx="280690" cy="245990"/>
          </a:xfrm>
          <a:prstGeom prst="rect">
            <a:avLst/>
          </a:prstGeom>
          <a:noFill/>
          <a:ln>
            <a:noFill/>
          </a:ln>
        </p:spPr>
      </p:pic>
      <p:pic>
        <p:nvPicPr>
          <p:cNvPr id="99"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6977271" y="1711137"/>
            <a:ext cx="332756" cy="394132"/>
          </a:xfrm>
          <a:prstGeom prst="rect">
            <a:avLst/>
          </a:prstGeom>
        </p:spPr>
      </p:pic>
      <p:pic>
        <p:nvPicPr>
          <p:cNvPr id="100"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5938780" y="2336895"/>
            <a:ext cx="356082" cy="377489"/>
          </a:xfrm>
          <a:prstGeom prst="rect">
            <a:avLst/>
          </a:prstGeom>
        </p:spPr>
      </p:pic>
      <p:pic>
        <p:nvPicPr>
          <p:cNvPr id="101"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7571543" y="2336895"/>
            <a:ext cx="320927" cy="335534"/>
          </a:xfrm>
          <a:prstGeom prst="rect">
            <a:avLst/>
          </a:prstGeom>
        </p:spPr>
      </p:pic>
      <p:pic>
        <p:nvPicPr>
          <p:cNvPr id="102"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8120407" y="2336895"/>
            <a:ext cx="305111" cy="335534"/>
          </a:xfrm>
          <a:prstGeom prst="rect">
            <a:avLst/>
          </a:prstGeom>
        </p:spPr>
      </p:pic>
      <p:pic>
        <p:nvPicPr>
          <p:cNvPr id="103"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7062400" y="2336895"/>
            <a:ext cx="281204" cy="330658"/>
          </a:xfrm>
          <a:prstGeom prst="rect">
            <a:avLst/>
          </a:prstGeom>
        </p:spPr>
      </p:pic>
      <p:pic>
        <p:nvPicPr>
          <p:cNvPr id="104"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6522801" y="2336894"/>
            <a:ext cx="311662" cy="360549"/>
          </a:xfrm>
          <a:prstGeom prst="rect">
            <a:avLst/>
          </a:prstGeom>
        </p:spPr>
      </p:pic>
      <p:pic>
        <p:nvPicPr>
          <p:cNvPr id="105" name="Picture 92" descr="laptop_color.png"/>
          <p:cNvPicPr>
            <a:picLocks noChangeAspect="1"/>
          </p:cNvPicPr>
          <p:nvPr/>
        </p:nvPicPr>
        <p:blipFill>
          <a:blip r:embed="rId3"/>
          <a:stretch>
            <a:fillRect/>
          </a:stretch>
        </p:blipFill>
        <p:spPr>
          <a:xfrm flipH="1">
            <a:off x="6448055" y="1964553"/>
            <a:ext cx="280690" cy="245990"/>
          </a:xfrm>
          <a:prstGeom prst="rect">
            <a:avLst/>
          </a:prstGeom>
          <a:noFill/>
          <a:ln>
            <a:noFill/>
          </a:ln>
        </p:spPr>
      </p:pic>
      <p:pic>
        <p:nvPicPr>
          <p:cNvPr id="106" name="Picture 92" descr="laptop_color.png"/>
          <p:cNvPicPr>
            <a:picLocks noChangeAspect="1"/>
          </p:cNvPicPr>
          <p:nvPr/>
        </p:nvPicPr>
        <p:blipFill>
          <a:blip r:embed="rId3"/>
          <a:stretch>
            <a:fillRect/>
          </a:stretch>
        </p:blipFill>
        <p:spPr>
          <a:xfrm flipH="1">
            <a:off x="6982205" y="1964553"/>
            <a:ext cx="280690" cy="245990"/>
          </a:xfrm>
          <a:prstGeom prst="rect">
            <a:avLst/>
          </a:prstGeom>
          <a:noFill/>
          <a:ln>
            <a:noFill/>
          </a:ln>
        </p:spPr>
      </p:pic>
      <p:pic>
        <p:nvPicPr>
          <p:cNvPr id="112" name="Picture 92" descr="laptop_color.png"/>
          <p:cNvPicPr>
            <a:picLocks noChangeAspect="1"/>
          </p:cNvPicPr>
          <p:nvPr/>
        </p:nvPicPr>
        <p:blipFill>
          <a:blip r:embed="rId3"/>
          <a:stretch>
            <a:fillRect/>
          </a:stretch>
        </p:blipFill>
        <p:spPr>
          <a:xfrm flipH="1">
            <a:off x="7543515" y="1964553"/>
            <a:ext cx="280690" cy="245990"/>
          </a:xfrm>
          <a:prstGeom prst="rect">
            <a:avLst/>
          </a:prstGeom>
          <a:noFill/>
          <a:ln>
            <a:noFill/>
          </a:ln>
        </p:spPr>
      </p:pic>
      <p:pic>
        <p:nvPicPr>
          <p:cNvPr id="113" name="Picture 92" descr="laptop_color.png"/>
          <p:cNvPicPr>
            <a:picLocks noChangeAspect="1"/>
          </p:cNvPicPr>
          <p:nvPr/>
        </p:nvPicPr>
        <p:blipFill>
          <a:blip r:embed="rId3"/>
          <a:stretch>
            <a:fillRect/>
          </a:stretch>
        </p:blipFill>
        <p:spPr>
          <a:xfrm flipH="1">
            <a:off x="8097159" y="1964553"/>
            <a:ext cx="280690" cy="245990"/>
          </a:xfrm>
          <a:prstGeom prst="rect">
            <a:avLst/>
          </a:prstGeom>
          <a:noFill/>
          <a:ln>
            <a:noFill/>
          </a:ln>
        </p:spPr>
      </p:pic>
      <p:pic>
        <p:nvPicPr>
          <p:cNvPr id="114" name="Picture 92" descr="laptop_color.png"/>
          <p:cNvPicPr>
            <a:picLocks noChangeAspect="1"/>
          </p:cNvPicPr>
          <p:nvPr/>
        </p:nvPicPr>
        <p:blipFill>
          <a:blip r:embed="rId3"/>
          <a:stretch>
            <a:fillRect/>
          </a:stretch>
        </p:blipFill>
        <p:spPr>
          <a:xfrm flipH="1">
            <a:off x="5957697" y="2570182"/>
            <a:ext cx="280690" cy="245990"/>
          </a:xfrm>
          <a:prstGeom prst="rect">
            <a:avLst/>
          </a:prstGeom>
          <a:noFill/>
          <a:ln>
            <a:noFill/>
          </a:ln>
        </p:spPr>
      </p:pic>
      <p:pic>
        <p:nvPicPr>
          <p:cNvPr id="115" name="Picture 92" descr="laptop_color.png"/>
          <p:cNvPicPr>
            <a:picLocks noChangeAspect="1"/>
          </p:cNvPicPr>
          <p:nvPr/>
        </p:nvPicPr>
        <p:blipFill>
          <a:blip r:embed="rId3"/>
          <a:stretch>
            <a:fillRect/>
          </a:stretch>
        </p:blipFill>
        <p:spPr>
          <a:xfrm flipH="1">
            <a:off x="6441963" y="2570182"/>
            <a:ext cx="280690" cy="245990"/>
          </a:xfrm>
          <a:prstGeom prst="rect">
            <a:avLst/>
          </a:prstGeom>
          <a:noFill/>
          <a:ln>
            <a:noFill/>
          </a:ln>
        </p:spPr>
      </p:pic>
      <p:pic>
        <p:nvPicPr>
          <p:cNvPr id="116" name="Picture 92" descr="laptop_color.png"/>
          <p:cNvPicPr>
            <a:picLocks noChangeAspect="1"/>
          </p:cNvPicPr>
          <p:nvPr/>
        </p:nvPicPr>
        <p:blipFill>
          <a:blip r:embed="rId3"/>
          <a:stretch>
            <a:fillRect/>
          </a:stretch>
        </p:blipFill>
        <p:spPr>
          <a:xfrm flipH="1">
            <a:off x="6976113" y="2570182"/>
            <a:ext cx="280690" cy="245990"/>
          </a:xfrm>
          <a:prstGeom prst="rect">
            <a:avLst/>
          </a:prstGeom>
          <a:noFill/>
          <a:ln>
            <a:noFill/>
          </a:ln>
        </p:spPr>
      </p:pic>
      <p:pic>
        <p:nvPicPr>
          <p:cNvPr id="117" name="Picture 92" descr="laptop_color.png"/>
          <p:cNvPicPr>
            <a:picLocks noChangeAspect="1"/>
          </p:cNvPicPr>
          <p:nvPr/>
        </p:nvPicPr>
        <p:blipFill>
          <a:blip r:embed="rId3"/>
          <a:stretch>
            <a:fillRect/>
          </a:stretch>
        </p:blipFill>
        <p:spPr>
          <a:xfrm flipH="1">
            <a:off x="7537422" y="2570182"/>
            <a:ext cx="280690" cy="245990"/>
          </a:xfrm>
          <a:prstGeom prst="rect">
            <a:avLst/>
          </a:prstGeom>
          <a:noFill/>
          <a:ln>
            <a:noFill/>
          </a:ln>
        </p:spPr>
      </p:pic>
      <p:pic>
        <p:nvPicPr>
          <p:cNvPr id="118" name="Picture 92" descr="laptop_color.png"/>
          <p:cNvPicPr>
            <a:picLocks noChangeAspect="1"/>
          </p:cNvPicPr>
          <p:nvPr/>
        </p:nvPicPr>
        <p:blipFill>
          <a:blip r:embed="rId3"/>
          <a:stretch>
            <a:fillRect/>
          </a:stretch>
        </p:blipFill>
        <p:spPr>
          <a:xfrm flipH="1">
            <a:off x="8091068" y="2570182"/>
            <a:ext cx="280690" cy="245990"/>
          </a:xfrm>
          <a:prstGeom prst="rect">
            <a:avLst/>
          </a:prstGeom>
          <a:noFill/>
          <a:ln>
            <a:noFill/>
          </a:ln>
        </p:spPr>
      </p:pic>
      <p:sp>
        <p:nvSpPr>
          <p:cNvPr id="168" name="Freeform 2031"/>
          <p:cNvSpPr>
            <a:spLocks/>
          </p:cNvSpPr>
          <p:nvPr/>
        </p:nvSpPr>
        <p:spPr bwMode="auto">
          <a:xfrm flipH="1">
            <a:off x="1818365" y="649432"/>
            <a:ext cx="1768861" cy="707024"/>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2">
              <a:lumMod val="20000"/>
              <a:lumOff val="80000"/>
            </a:schemeClr>
          </a:solidFill>
          <a:ln>
            <a:noFill/>
          </a:ln>
        </p:spPr>
        <p:txBody>
          <a:bodyPr vert="horz" wrap="square" lIns="154237" tIns="25712" rIns="51414" bIns="51414" numCol="1" anchor="b" anchorCtr="0" compatLnSpc="1">
            <a:prstTxWarp prst="textNoShape">
              <a:avLst/>
            </a:prstTxWarp>
          </a:bodyPr>
          <a:lstStyle/>
          <a:p>
            <a:pPr defTabSz="342488">
              <a:defRPr/>
            </a:pPr>
            <a:endParaRPr lang="en-US" sz="900" kern="0" dirty="0">
              <a:solidFill>
                <a:srgbClr val="FFFFFF"/>
              </a:solidFill>
            </a:endParaRPr>
          </a:p>
        </p:txBody>
      </p:sp>
      <p:sp>
        <p:nvSpPr>
          <p:cNvPr id="8" name="テキスト ボックス 7"/>
          <p:cNvSpPr txBox="1"/>
          <p:nvPr/>
        </p:nvSpPr>
        <p:spPr>
          <a:xfrm>
            <a:off x="2090774" y="802656"/>
            <a:ext cx="1016140" cy="369332"/>
          </a:xfrm>
          <a:prstGeom prst="rect">
            <a:avLst/>
          </a:prstGeom>
          <a:noFill/>
        </p:spPr>
        <p:txBody>
          <a:bodyPr wrap="square" rtlCol="0">
            <a:spAutoFit/>
          </a:bodyPr>
          <a:lstStyle/>
          <a:p>
            <a:r>
              <a:rPr kumimoji="1" lang="ja-JP" altLang="en-US" dirty="0" smtClean="0"/>
              <a:t>会議室</a:t>
            </a:r>
            <a:endParaRPr kumimoji="1" lang="ja-JP" altLang="en-US" dirty="0"/>
          </a:p>
        </p:txBody>
      </p:sp>
      <p:sp>
        <p:nvSpPr>
          <p:cNvPr id="170" name="TextBox 96"/>
          <p:cNvSpPr txBox="1"/>
          <p:nvPr/>
        </p:nvSpPr>
        <p:spPr>
          <a:xfrm>
            <a:off x="3995477" y="760074"/>
            <a:ext cx="5407415" cy="553998"/>
          </a:xfrm>
          <a:prstGeom prst="rect">
            <a:avLst/>
          </a:prstGeom>
          <a:noFill/>
        </p:spPr>
        <p:txBody>
          <a:bodyPr wrap="square" rtlCol="0">
            <a:spAutoFit/>
          </a:bodyPr>
          <a:lstStyle/>
          <a:p>
            <a:pPr defTabSz="457189"/>
            <a:r>
              <a:rPr lang="en-US" altLang="ja-JP" sz="15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Shared Meeting</a:t>
            </a:r>
            <a:r>
              <a:rPr lang="ja-JP" altLang="en-US" sz="15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を</a:t>
            </a:r>
            <a:r>
              <a:rPr lang="en-US" altLang="ja-JP" sz="15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1</a:t>
            </a:r>
            <a:r>
              <a:rPr lang="ja-JP" altLang="en-US" sz="15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ライセンスご購入いただくと、</a:t>
            </a:r>
            <a:r>
              <a:rPr lang="ja-JP" altLang="en-US" sz="1500" dirty="0">
                <a:solidFill>
                  <a:srgbClr val="FF0000"/>
                </a:solidFill>
                <a:latin typeface="ＭＳ Ｐゴシック" panose="020B0600070205080204" pitchFamily="50" charset="-128"/>
                <a:ea typeface="ＭＳ Ｐゴシック" panose="020B0600070205080204" pitchFamily="50" charset="-128"/>
                <a:cs typeface="Meiryo" charset="-128"/>
              </a:rPr>
              <a:t>最大</a:t>
            </a:r>
            <a:r>
              <a:rPr lang="en-US" altLang="ja-JP" sz="1500" dirty="0">
                <a:solidFill>
                  <a:srgbClr val="FF0000"/>
                </a:solidFill>
                <a:latin typeface="ＭＳ Ｐゴシック" panose="020B0600070205080204" pitchFamily="50" charset="-128"/>
                <a:ea typeface="ＭＳ Ｐゴシック" panose="020B0600070205080204" pitchFamily="50" charset="-128"/>
                <a:cs typeface="Meiryo" charset="-128"/>
              </a:rPr>
              <a:t>250</a:t>
            </a:r>
            <a:r>
              <a:rPr lang="ja-JP" altLang="en-US" sz="1500" dirty="0">
                <a:solidFill>
                  <a:srgbClr val="FF0000"/>
                </a:solidFill>
                <a:latin typeface="ＭＳ Ｐゴシック" panose="020B0600070205080204" pitchFamily="50" charset="-128"/>
                <a:ea typeface="ＭＳ Ｐゴシック" panose="020B0600070205080204" pitchFamily="50" charset="-128"/>
                <a:cs typeface="Meiryo" charset="-128"/>
              </a:rPr>
              <a:t>名</a:t>
            </a:r>
            <a:r>
              <a:rPr lang="ja-JP" altLang="en-US" sz="15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を</a:t>
            </a:r>
            <a:endParaRPr lang="en-US" altLang="ja-JP" sz="15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endParaRPr>
          </a:p>
          <a:p>
            <a:pPr defTabSz="457189"/>
            <a:r>
              <a:rPr lang="ja-JP" altLang="en-US" sz="15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ユーザ登録でき、それぞれのユーザが自由に会議開催可能</a:t>
            </a:r>
            <a:endParaRPr lang="en-US" altLang="ja-JP" sz="1500" dirty="0">
              <a:solidFill>
                <a:srgbClr val="FF0000"/>
              </a:solidFill>
              <a:latin typeface="ＭＳ Ｐゴシック" panose="020B0600070205080204" pitchFamily="50" charset="-128"/>
              <a:ea typeface="ＭＳ Ｐゴシック" panose="020B0600070205080204" pitchFamily="50" charset="-128"/>
              <a:cs typeface="Meiryo" charset="-128"/>
            </a:endParaRPr>
          </a:p>
        </p:txBody>
      </p:sp>
      <p:sp>
        <p:nvSpPr>
          <p:cNvPr id="189" name="Rounded Rectangle 124"/>
          <p:cNvSpPr/>
          <p:nvPr/>
        </p:nvSpPr>
        <p:spPr>
          <a:xfrm>
            <a:off x="339437" y="1566472"/>
            <a:ext cx="4955113" cy="1446458"/>
          </a:xfrm>
          <a:prstGeom prst="roundRect">
            <a:avLst/>
          </a:prstGeom>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algn="ctr" defTabSz="457189"/>
            <a:endParaRPr lang="en-US" dirty="0">
              <a:solidFill>
                <a:srgbClr val="FFFFFF"/>
              </a:solidFill>
            </a:endParaRPr>
          </a:p>
        </p:txBody>
      </p:sp>
      <p:pic>
        <p:nvPicPr>
          <p:cNvPr id="190"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2105160" y="1709374"/>
            <a:ext cx="388169" cy="436184"/>
          </a:xfrm>
          <a:prstGeom prst="rect">
            <a:avLst/>
          </a:prstGeom>
        </p:spPr>
      </p:pic>
      <p:pic>
        <p:nvPicPr>
          <p:cNvPr id="191"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1090305" y="1709373"/>
            <a:ext cx="315289" cy="394132"/>
          </a:xfrm>
          <a:prstGeom prst="rect">
            <a:avLst/>
          </a:prstGeom>
        </p:spPr>
      </p:pic>
      <p:pic>
        <p:nvPicPr>
          <p:cNvPr id="192"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551641" y="1709373"/>
            <a:ext cx="355259" cy="394132"/>
          </a:xfrm>
          <a:prstGeom prst="rect">
            <a:avLst/>
          </a:prstGeom>
        </p:spPr>
      </p:pic>
      <p:pic>
        <p:nvPicPr>
          <p:cNvPr id="193"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2676732" y="1709374"/>
            <a:ext cx="371602" cy="390729"/>
          </a:xfrm>
          <a:prstGeom prst="rect">
            <a:avLst/>
          </a:prstGeom>
        </p:spPr>
      </p:pic>
      <p:pic>
        <p:nvPicPr>
          <p:cNvPr id="194" name="Picture 92" descr="laptop_color.png"/>
          <p:cNvPicPr>
            <a:picLocks noChangeAspect="1"/>
          </p:cNvPicPr>
          <p:nvPr/>
        </p:nvPicPr>
        <p:blipFill>
          <a:blip r:embed="rId3"/>
          <a:stretch>
            <a:fillRect/>
          </a:stretch>
        </p:blipFill>
        <p:spPr>
          <a:xfrm flipH="1">
            <a:off x="584571" y="1962789"/>
            <a:ext cx="280690" cy="245990"/>
          </a:xfrm>
          <a:prstGeom prst="rect">
            <a:avLst/>
          </a:prstGeom>
          <a:noFill/>
          <a:ln>
            <a:noFill/>
          </a:ln>
        </p:spPr>
      </p:pic>
      <p:pic>
        <p:nvPicPr>
          <p:cNvPr id="195"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1588999" y="1709373"/>
            <a:ext cx="332756" cy="394132"/>
          </a:xfrm>
          <a:prstGeom prst="rect">
            <a:avLst/>
          </a:prstGeom>
        </p:spPr>
      </p:pic>
      <p:pic>
        <p:nvPicPr>
          <p:cNvPr id="196"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550508" y="2335131"/>
            <a:ext cx="356082" cy="377489"/>
          </a:xfrm>
          <a:prstGeom prst="rect">
            <a:avLst/>
          </a:prstGeom>
        </p:spPr>
      </p:pic>
      <p:pic>
        <p:nvPicPr>
          <p:cNvPr id="197"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2183271" y="2335131"/>
            <a:ext cx="320927" cy="335534"/>
          </a:xfrm>
          <a:prstGeom prst="rect">
            <a:avLst/>
          </a:prstGeom>
        </p:spPr>
      </p:pic>
      <p:pic>
        <p:nvPicPr>
          <p:cNvPr id="198"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2732135" y="2335131"/>
            <a:ext cx="305111" cy="335534"/>
          </a:xfrm>
          <a:prstGeom prst="rect">
            <a:avLst/>
          </a:prstGeom>
        </p:spPr>
      </p:pic>
      <p:pic>
        <p:nvPicPr>
          <p:cNvPr id="199"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1674128" y="2335131"/>
            <a:ext cx="281204" cy="330658"/>
          </a:xfrm>
          <a:prstGeom prst="rect">
            <a:avLst/>
          </a:prstGeom>
        </p:spPr>
      </p:pic>
      <p:pic>
        <p:nvPicPr>
          <p:cNvPr id="200"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1134528" y="2335130"/>
            <a:ext cx="311662" cy="360549"/>
          </a:xfrm>
          <a:prstGeom prst="rect">
            <a:avLst/>
          </a:prstGeom>
        </p:spPr>
      </p:pic>
      <p:pic>
        <p:nvPicPr>
          <p:cNvPr id="201" name="Picture 92" descr="laptop_color.png"/>
          <p:cNvPicPr>
            <a:picLocks noChangeAspect="1"/>
          </p:cNvPicPr>
          <p:nvPr/>
        </p:nvPicPr>
        <p:blipFill>
          <a:blip r:embed="rId3"/>
          <a:stretch>
            <a:fillRect/>
          </a:stretch>
        </p:blipFill>
        <p:spPr>
          <a:xfrm flipH="1">
            <a:off x="1059783" y="1962789"/>
            <a:ext cx="280690" cy="245990"/>
          </a:xfrm>
          <a:prstGeom prst="rect">
            <a:avLst/>
          </a:prstGeom>
          <a:noFill/>
          <a:ln>
            <a:noFill/>
          </a:ln>
        </p:spPr>
      </p:pic>
      <p:pic>
        <p:nvPicPr>
          <p:cNvPr id="202" name="Picture 92" descr="laptop_color.png"/>
          <p:cNvPicPr>
            <a:picLocks noChangeAspect="1"/>
          </p:cNvPicPr>
          <p:nvPr/>
        </p:nvPicPr>
        <p:blipFill>
          <a:blip r:embed="rId3"/>
          <a:stretch>
            <a:fillRect/>
          </a:stretch>
        </p:blipFill>
        <p:spPr>
          <a:xfrm flipH="1">
            <a:off x="1593933" y="1962789"/>
            <a:ext cx="280690" cy="245990"/>
          </a:xfrm>
          <a:prstGeom prst="rect">
            <a:avLst/>
          </a:prstGeom>
          <a:noFill/>
          <a:ln>
            <a:noFill/>
          </a:ln>
        </p:spPr>
      </p:pic>
      <p:pic>
        <p:nvPicPr>
          <p:cNvPr id="203" name="Picture 92" descr="laptop_color.png"/>
          <p:cNvPicPr>
            <a:picLocks noChangeAspect="1"/>
          </p:cNvPicPr>
          <p:nvPr/>
        </p:nvPicPr>
        <p:blipFill>
          <a:blip r:embed="rId3"/>
          <a:stretch>
            <a:fillRect/>
          </a:stretch>
        </p:blipFill>
        <p:spPr>
          <a:xfrm flipH="1">
            <a:off x="2155242" y="1962789"/>
            <a:ext cx="280690" cy="245990"/>
          </a:xfrm>
          <a:prstGeom prst="rect">
            <a:avLst/>
          </a:prstGeom>
          <a:noFill/>
          <a:ln>
            <a:noFill/>
          </a:ln>
        </p:spPr>
      </p:pic>
      <p:pic>
        <p:nvPicPr>
          <p:cNvPr id="204" name="Picture 92" descr="laptop_color.png"/>
          <p:cNvPicPr>
            <a:picLocks noChangeAspect="1"/>
          </p:cNvPicPr>
          <p:nvPr/>
        </p:nvPicPr>
        <p:blipFill>
          <a:blip r:embed="rId3"/>
          <a:stretch>
            <a:fillRect/>
          </a:stretch>
        </p:blipFill>
        <p:spPr>
          <a:xfrm flipH="1">
            <a:off x="2708887" y="1962789"/>
            <a:ext cx="280690" cy="245990"/>
          </a:xfrm>
          <a:prstGeom prst="rect">
            <a:avLst/>
          </a:prstGeom>
          <a:noFill/>
          <a:ln>
            <a:noFill/>
          </a:ln>
        </p:spPr>
      </p:pic>
      <p:pic>
        <p:nvPicPr>
          <p:cNvPr id="205" name="Picture 92" descr="laptop_color.png"/>
          <p:cNvPicPr>
            <a:picLocks noChangeAspect="1"/>
          </p:cNvPicPr>
          <p:nvPr/>
        </p:nvPicPr>
        <p:blipFill>
          <a:blip r:embed="rId3"/>
          <a:stretch>
            <a:fillRect/>
          </a:stretch>
        </p:blipFill>
        <p:spPr>
          <a:xfrm flipH="1">
            <a:off x="569425" y="2568418"/>
            <a:ext cx="280690" cy="245990"/>
          </a:xfrm>
          <a:prstGeom prst="rect">
            <a:avLst/>
          </a:prstGeom>
          <a:noFill/>
          <a:ln>
            <a:noFill/>
          </a:ln>
        </p:spPr>
      </p:pic>
      <p:pic>
        <p:nvPicPr>
          <p:cNvPr id="206" name="Picture 92" descr="laptop_color.png"/>
          <p:cNvPicPr>
            <a:picLocks noChangeAspect="1"/>
          </p:cNvPicPr>
          <p:nvPr/>
        </p:nvPicPr>
        <p:blipFill>
          <a:blip r:embed="rId3"/>
          <a:stretch>
            <a:fillRect/>
          </a:stretch>
        </p:blipFill>
        <p:spPr>
          <a:xfrm flipH="1">
            <a:off x="1053690" y="2568418"/>
            <a:ext cx="280690" cy="245990"/>
          </a:xfrm>
          <a:prstGeom prst="rect">
            <a:avLst/>
          </a:prstGeom>
          <a:noFill/>
          <a:ln>
            <a:noFill/>
          </a:ln>
        </p:spPr>
      </p:pic>
      <p:pic>
        <p:nvPicPr>
          <p:cNvPr id="207" name="Picture 92" descr="laptop_color.png"/>
          <p:cNvPicPr>
            <a:picLocks noChangeAspect="1"/>
          </p:cNvPicPr>
          <p:nvPr/>
        </p:nvPicPr>
        <p:blipFill>
          <a:blip r:embed="rId3"/>
          <a:stretch>
            <a:fillRect/>
          </a:stretch>
        </p:blipFill>
        <p:spPr>
          <a:xfrm flipH="1">
            <a:off x="1587840" y="2568418"/>
            <a:ext cx="280690" cy="245990"/>
          </a:xfrm>
          <a:prstGeom prst="rect">
            <a:avLst/>
          </a:prstGeom>
          <a:noFill/>
          <a:ln>
            <a:noFill/>
          </a:ln>
        </p:spPr>
      </p:pic>
      <p:pic>
        <p:nvPicPr>
          <p:cNvPr id="208" name="Picture 92" descr="laptop_color.png"/>
          <p:cNvPicPr>
            <a:picLocks noChangeAspect="1"/>
          </p:cNvPicPr>
          <p:nvPr/>
        </p:nvPicPr>
        <p:blipFill>
          <a:blip r:embed="rId3"/>
          <a:stretch>
            <a:fillRect/>
          </a:stretch>
        </p:blipFill>
        <p:spPr>
          <a:xfrm flipH="1">
            <a:off x="2149150" y="2568418"/>
            <a:ext cx="280690" cy="245990"/>
          </a:xfrm>
          <a:prstGeom prst="rect">
            <a:avLst/>
          </a:prstGeom>
          <a:noFill/>
          <a:ln>
            <a:noFill/>
          </a:ln>
        </p:spPr>
      </p:pic>
      <p:pic>
        <p:nvPicPr>
          <p:cNvPr id="209" name="Picture 92" descr="laptop_color.png"/>
          <p:cNvPicPr>
            <a:picLocks noChangeAspect="1"/>
          </p:cNvPicPr>
          <p:nvPr/>
        </p:nvPicPr>
        <p:blipFill>
          <a:blip r:embed="rId3"/>
          <a:stretch>
            <a:fillRect/>
          </a:stretch>
        </p:blipFill>
        <p:spPr>
          <a:xfrm flipH="1">
            <a:off x="2702796" y="2568418"/>
            <a:ext cx="280690" cy="245990"/>
          </a:xfrm>
          <a:prstGeom prst="rect">
            <a:avLst/>
          </a:prstGeom>
          <a:noFill/>
          <a:ln>
            <a:noFill/>
          </a:ln>
        </p:spPr>
      </p:pic>
      <p:pic>
        <p:nvPicPr>
          <p:cNvPr id="210"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4695043" y="1701785"/>
            <a:ext cx="388169" cy="436184"/>
          </a:xfrm>
          <a:prstGeom prst="rect">
            <a:avLst/>
          </a:prstGeom>
        </p:spPr>
      </p:pic>
      <p:pic>
        <p:nvPicPr>
          <p:cNvPr id="211"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3680188" y="1701785"/>
            <a:ext cx="315289" cy="394132"/>
          </a:xfrm>
          <a:prstGeom prst="rect">
            <a:avLst/>
          </a:prstGeom>
        </p:spPr>
      </p:pic>
      <p:pic>
        <p:nvPicPr>
          <p:cNvPr id="212"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3141524" y="1701785"/>
            <a:ext cx="355259" cy="394132"/>
          </a:xfrm>
          <a:prstGeom prst="rect">
            <a:avLst/>
          </a:prstGeom>
        </p:spPr>
      </p:pic>
      <p:pic>
        <p:nvPicPr>
          <p:cNvPr id="213" name="Picture 92" descr="laptop_color.png"/>
          <p:cNvPicPr>
            <a:picLocks noChangeAspect="1"/>
          </p:cNvPicPr>
          <p:nvPr/>
        </p:nvPicPr>
        <p:blipFill>
          <a:blip r:embed="rId3"/>
          <a:stretch>
            <a:fillRect/>
          </a:stretch>
        </p:blipFill>
        <p:spPr>
          <a:xfrm flipH="1">
            <a:off x="3174454" y="1955200"/>
            <a:ext cx="280690" cy="245990"/>
          </a:xfrm>
          <a:prstGeom prst="rect">
            <a:avLst/>
          </a:prstGeom>
          <a:noFill/>
          <a:ln>
            <a:noFill/>
          </a:ln>
        </p:spPr>
      </p:pic>
      <p:pic>
        <p:nvPicPr>
          <p:cNvPr id="214"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4178882" y="1701785"/>
            <a:ext cx="332756" cy="394132"/>
          </a:xfrm>
          <a:prstGeom prst="rect">
            <a:avLst/>
          </a:prstGeom>
        </p:spPr>
      </p:pic>
      <p:pic>
        <p:nvPicPr>
          <p:cNvPr id="215"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3140391" y="2327542"/>
            <a:ext cx="356082" cy="377489"/>
          </a:xfrm>
          <a:prstGeom prst="rect">
            <a:avLst/>
          </a:prstGeom>
        </p:spPr>
      </p:pic>
      <p:pic>
        <p:nvPicPr>
          <p:cNvPr id="216"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4773154" y="2327542"/>
            <a:ext cx="320927" cy="335534"/>
          </a:xfrm>
          <a:prstGeom prst="rect">
            <a:avLst/>
          </a:prstGeom>
        </p:spPr>
      </p:pic>
      <p:pic>
        <p:nvPicPr>
          <p:cNvPr id="217"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4264012" y="2327542"/>
            <a:ext cx="281204" cy="330658"/>
          </a:xfrm>
          <a:prstGeom prst="rect">
            <a:avLst/>
          </a:prstGeom>
        </p:spPr>
      </p:pic>
      <p:pic>
        <p:nvPicPr>
          <p:cNvPr id="218"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3724412" y="2327542"/>
            <a:ext cx="311662" cy="360549"/>
          </a:xfrm>
          <a:prstGeom prst="rect">
            <a:avLst/>
          </a:prstGeom>
        </p:spPr>
      </p:pic>
      <p:pic>
        <p:nvPicPr>
          <p:cNvPr id="219" name="Picture 92" descr="laptop_color.png"/>
          <p:cNvPicPr>
            <a:picLocks noChangeAspect="1"/>
          </p:cNvPicPr>
          <p:nvPr/>
        </p:nvPicPr>
        <p:blipFill>
          <a:blip r:embed="rId3"/>
          <a:stretch>
            <a:fillRect/>
          </a:stretch>
        </p:blipFill>
        <p:spPr>
          <a:xfrm flipH="1">
            <a:off x="3649666" y="1955200"/>
            <a:ext cx="280690" cy="245990"/>
          </a:xfrm>
          <a:prstGeom prst="rect">
            <a:avLst/>
          </a:prstGeom>
          <a:noFill/>
          <a:ln>
            <a:noFill/>
          </a:ln>
        </p:spPr>
      </p:pic>
      <p:pic>
        <p:nvPicPr>
          <p:cNvPr id="220" name="Picture 92" descr="laptop_color.png"/>
          <p:cNvPicPr>
            <a:picLocks noChangeAspect="1"/>
          </p:cNvPicPr>
          <p:nvPr/>
        </p:nvPicPr>
        <p:blipFill>
          <a:blip r:embed="rId3"/>
          <a:stretch>
            <a:fillRect/>
          </a:stretch>
        </p:blipFill>
        <p:spPr>
          <a:xfrm flipH="1">
            <a:off x="4183816" y="1955200"/>
            <a:ext cx="280690" cy="245990"/>
          </a:xfrm>
          <a:prstGeom prst="rect">
            <a:avLst/>
          </a:prstGeom>
          <a:noFill/>
          <a:ln>
            <a:noFill/>
          </a:ln>
        </p:spPr>
      </p:pic>
      <p:pic>
        <p:nvPicPr>
          <p:cNvPr id="221" name="Picture 92" descr="laptop_color.png"/>
          <p:cNvPicPr>
            <a:picLocks noChangeAspect="1"/>
          </p:cNvPicPr>
          <p:nvPr/>
        </p:nvPicPr>
        <p:blipFill>
          <a:blip r:embed="rId3"/>
          <a:stretch>
            <a:fillRect/>
          </a:stretch>
        </p:blipFill>
        <p:spPr>
          <a:xfrm flipH="1">
            <a:off x="4745126" y="1955200"/>
            <a:ext cx="280690" cy="245990"/>
          </a:xfrm>
          <a:prstGeom prst="rect">
            <a:avLst/>
          </a:prstGeom>
          <a:noFill/>
          <a:ln>
            <a:noFill/>
          </a:ln>
        </p:spPr>
      </p:pic>
      <p:pic>
        <p:nvPicPr>
          <p:cNvPr id="222" name="Picture 92" descr="laptop_color.png"/>
          <p:cNvPicPr>
            <a:picLocks noChangeAspect="1"/>
          </p:cNvPicPr>
          <p:nvPr/>
        </p:nvPicPr>
        <p:blipFill>
          <a:blip r:embed="rId3"/>
          <a:stretch>
            <a:fillRect/>
          </a:stretch>
        </p:blipFill>
        <p:spPr>
          <a:xfrm flipH="1">
            <a:off x="3159309" y="2560829"/>
            <a:ext cx="280690" cy="245990"/>
          </a:xfrm>
          <a:prstGeom prst="rect">
            <a:avLst/>
          </a:prstGeom>
          <a:noFill/>
          <a:ln>
            <a:noFill/>
          </a:ln>
        </p:spPr>
      </p:pic>
      <p:pic>
        <p:nvPicPr>
          <p:cNvPr id="223" name="Picture 92" descr="laptop_color.png"/>
          <p:cNvPicPr>
            <a:picLocks noChangeAspect="1"/>
          </p:cNvPicPr>
          <p:nvPr/>
        </p:nvPicPr>
        <p:blipFill>
          <a:blip r:embed="rId3"/>
          <a:stretch>
            <a:fillRect/>
          </a:stretch>
        </p:blipFill>
        <p:spPr>
          <a:xfrm flipH="1">
            <a:off x="3643574" y="2560829"/>
            <a:ext cx="280690" cy="245990"/>
          </a:xfrm>
          <a:prstGeom prst="rect">
            <a:avLst/>
          </a:prstGeom>
          <a:noFill/>
          <a:ln>
            <a:noFill/>
          </a:ln>
        </p:spPr>
      </p:pic>
      <p:pic>
        <p:nvPicPr>
          <p:cNvPr id="224" name="Picture 92" descr="laptop_color.png"/>
          <p:cNvPicPr>
            <a:picLocks noChangeAspect="1"/>
          </p:cNvPicPr>
          <p:nvPr/>
        </p:nvPicPr>
        <p:blipFill>
          <a:blip r:embed="rId3"/>
          <a:stretch>
            <a:fillRect/>
          </a:stretch>
        </p:blipFill>
        <p:spPr>
          <a:xfrm flipH="1">
            <a:off x="4177724" y="2560829"/>
            <a:ext cx="280690" cy="245990"/>
          </a:xfrm>
          <a:prstGeom prst="rect">
            <a:avLst/>
          </a:prstGeom>
          <a:noFill/>
          <a:ln>
            <a:noFill/>
          </a:ln>
        </p:spPr>
      </p:pic>
      <p:pic>
        <p:nvPicPr>
          <p:cNvPr id="225" name="Picture 92" descr="laptop_color.png"/>
          <p:cNvPicPr>
            <a:picLocks noChangeAspect="1"/>
          </p:cNvPicPr>
          <p:nvPr/>
        </p:nvPicPr>
        <p:blipFill>
          <a:blip r:embed="rId3"/>
          <a:stretch>
            <a:fillRect/>
          </a:stretch>
        </p:blipFill>
        <p:spPr>
          <a:xfrm flipH="1">
            <a:off x="4739034" y="2560829"/>
            <a:ext cx="280690" cy="245990"/>
          </a:xfrm>
          <a:prstGeom prst="rect">
            <a:avLst/>
          </a:prstGeom>
          <a:noFill/>
          <a:ln>
            <a:noFill/>
          </a:ln>
        </p:spPr>
      </p:pic>
      <p:sp>
        <p:nvSpPr>
          <p:cNvPr id="226" name="上矢印 225"/>
          <p:cNvSpPr/>
          <p:nvPr/>
        </p:nvSpPr>
        <p:spPr>
          <a:xfrm>
            <a:off x="2090774" y="1243151"/>
            <a:ext cx="1080204" cy="449133"/>
          </a:xfrm>
          <a:prstGeom prst="up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227" name="Group 14"/>
          <p:cNvGrpSpPr>
            <a:grpSpLocks noChangeAspect="1"/>
          </p:cNvGrpSpPr>
          <p:nvPr/>
        </p:nvGrpSpPr>
        <p:grpSpPr>
          <a:xfrm>
            <a:off x="2412475" y="1385115"/>
            <a:ext cx="435547" cy="206255"/>
            <a:chOff x="4267200" y="2159310"/>
            <a:chExt cx="1809590" cy="856943"/>
          </a:xfrm>
          <a:solidFill>
            <a:srgbClr val="FFC000"/>
          </a:solidFill>
        </p:grpSpPr>
        <p:sp>
          <p:nvSpPr>
            <p:cNvPr id="228" name="Freeform 5"/>
            <p:cNvSpPr>
              <a:spLocks noEditPoints="1"/>
            </p:cNvSpPr>
            <p:nvPr/>
          </p:nvSpPr>
          <p:spPr bwMode="auto">
            <a:xfrm>
              <a:off x="4267200" y="2159310"/>
              <a:ext cx="1809590" cy="856943"/>
            </a:xfrm>
            <a:custGeom>
              <a:avLst/>
              <a:gdLst>
                <a:gd name="T0" fmla="*/ 412 w 419"/>
                <a:gd name="T1" fmla="*/ 84 h 198"/>
                <a:gd name="T2" fmla="*/ 379 w 419"/>
                <a:gd name="T3" fmla="*/ 50 h 198"/>
                <a:gd name="T4" fmla="*/ 182 w 419"/>
                <a:gd name="T5" fmla="*/ 50 h 198"/>
                <a:gd name="T6" fmla="*/ 97 w 419"/>
                <a:gd name="T7" fmla="*/ 0 h 198"/>
                <a:gd name="T8" fmla="*/ 0 w 419"/>
                <a:gd name="T9" fmla="*/ 99 h 198"/>
                <a:gd name="T10" fmla="*/ 97 w 419"/>
                <a:gd name="T11" fmla="*/ 198 h 198"/>
                <a:gd name="T12" fmla="*/ 182 w 419"/>
                <a:gd name="T13" fmla="*/ 148 h 198"/>
                <a:gd name="T14" fmla="*/ 221 w 419"/>
                <a:gd name="T15" fmla="*/ 148 h 198"/>
                <a:gd name="T16" fmla="*/ 253 w 419"/>
                <a:gd name="T17" fmla="*/ 117 h 198"/>
                <a:gd name="T18" fmla="*/ 277 w 419"/>
                <a:gd name="T19" fmla="*/ 141 h 198"/>
                <a:gd name="T20" fmla="*/ 300 w 419"/>
                <a:gd name="T21" fmla="*/ 118 h 198"/>
                <a:gd name="T22" fmla="*/ 324 w 419"/>
                <a:gd name="T23" fmla="*/ 142 h 198"/>
                <a:gd name="T24" fmla="*/ 348 w 419"/>
                <a:gd name="T25" fmla="*/ 118 h 198"/>
                <a:gd name="T26" fmla="*/ 372 w 419"/>
                <a:gd name="T27" fmla="*/ 142 h 198"/>
                <a:gd name="T28" fmla="*/ 412 w 419"/>
                <a:gd name="T29" fmla="*/ 101 h 198"/>
                <a:gd name="T30" fmla="*/ 412 w 419"/>
                <a:gd name="T31" fmla="*/ 84 h 198"/>
                <a:gd name="T32" fmla="*/ 118 w 419"/>
                <a:gd name="T33" fmla="*/ 114 h 198"/>
                <a:gd name="T34" fmla="*/ 118 w 419"/>
                <a:gd name="T35" fmla="*/ 113 h 198"/>
                <a:gd name="T36" fmla="*/ 99 w 419"/>
                <a:gd name="T37" fmla="*/ 105 h 198"/>
                <a:gd name="T38" fmla="*/ 79 w 419"/>
                <a:gd name="T39" fmla="*/ 113 h 198"/>
                <a:gd name="T40" fmla="*/ 79 w 419"/>
                <a:gd name="T41" fmla="*/ 114 h 198"/>
                <a:gd name="T42" fmla="*/ 69 w 419"/>
                <a:gd name="T43" fmla="*/ 104 h 198"/>
                <a:gd name="T44" fmla="*/ 70 w 419"/>
                <a:gd name="T45" fmla="*/ 104 h 198"/>
                <a:gd name="T46" fmla="*/ 99 w 419"/>
                <a:gd name="T47" fmla="*/ 92 h 198"/>
                <a:gd name="T48" fmla="*/ 128 w 419"/>
                <a:gd name="T49" fmla="*/ 104 h 198"/>
                <a:gd name="T50" fmla="*/ 128 w 419"/>
                <a:gd name="T51" fmla="*/ 104 h 198"/>
                <a:gd name="T52" fmla="*/ 118 w 419"/>
                <a:gd name="T53" fmla="*/ 114 h 198"/>
                <a:gd name="T54" fmla="*/ 137 w 419"/>
                <a:gd name="T55" fmla="*/ 95 h 198"/>
                <a:gd name="T56" fmla="*/ 137 w 419"/>
                <a:gd name="T57" fmla="*/ 95 h 198"/>
                <a:gd name="T58" fmla="*/ 99 w 419"/>
                <a:gd name="T59" fmla="*/ 79 h 198"/>
                <a:gd name="T60" fmla="*/ 60 w 419"/>
                <a:gd name="T61" fmla="*/ 95 h 198"/>
                <a:gd name="T62" fmla="*/ 60 w 419"/>
                <a:gd name="T63" fmla="*/ 95 h 198"/>
                <a:gd name="T64" fmla="*/ 51 w 419"/>
                <a:gd name="T65" fmla="*/ 85 h 198"/>
                <a:gd name="T66" fmla="*/ 51 w 419"/>
                <a:gd name="T67" fmla="*/ 85 h 198"/>
                <a:gd name="T68" fmla="*/ 99 w 419"/>
                <a:gd name="T69" fmla="*/ 66 h 198"/>
                <a:gd name="T70" fmla="*/ 146 w 419"/>
                <a:gd name="T71" fmla="*/ 85 h 198"/>
                <a:gd name="T72" fmla="*/ 147 w 419"/>
                <a:gd name="T73" fmla="*/ 85 h 198"/>
                <a:gd name="T74" fmla="*/ 137 w 419"/>
                <a:gd name="T75" fmla="*/ 95 h 198"/>
                <a:gd name="T76" fmla="*/ 156 w 419"/>
                <a:gd name="T77" fmla="*/ 76 h 198"/>
                <a:gd name="T78" fmla="*/ 156 w 419"/>
                <a:gd name="T79" fmla="*/ 76 h 198"/>
                <a:gd name="T80" fmla="*/ 99 w 419"/>
                <a:gd name="T81" fmla="*/ 52 h 198"/>
                <a:gd name="T82" fmla="*/ 42 w 419"/>
                <a:gd name="T83" fmla="*/ 76 h 198"/>
                <a:gd name="T84" fmla="*/ 41 w 419"/>
                <a:gd name="T85" fmla="*/ 76 h 198"/>
                <a:gd name="T86" fmla="*/ 32 w 419"/>
                <a:gd name="T87" fmla="*/ 67 h 198"/>
                <a:gd name="T88" fmla="*/ 32 w 419"/>
                <a:gd name="T89" fmla="*/ 66 h 198"/>
                <a:gd name="T90" fmla="*/ 99 w 419"/>
                <a:gd name="T91" fmla="*/ 39 h 198"/>
                <a:gd name="T92" fmla="*/ 165 w 419"/>
                <a:gd name="T93" fmla="*/ 66 h 198"/>
                <a:gd name="T94" fmla="*/ 165 w 419"/>
                <a:gd name="T95" fmla="*/ 67 h 198"/>
                <a:gd name="T96" fmla="*/ 156 w 419"/>
                <a:gd name="T97" fmla="*/ 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9" h="198">
                  <a:moveTo>
                    <a:pt x="412" y="84"/>
                  </a:moveTo>
                  <a:cubicBezTo>
                    <a:pt x="379" y="50"/>
                    <a:pt x="379" y="50"/>
                    <a:pt x="379" y="50"/>
                  </a:cubicBezTo>
                  <a:cubicBezTo>
                    <a:pt x="182" y="50"/>
                    <a:pt x="182" y="50"/>
                    <a:pt x="182" y="50"/>
                  </a:cubicBezTo>
                  <a:cubicBezTo>
                    <a:pt x="165" y="20"/>
                    <a:pt x="134" y="0"/>
                    <a:pt x="97" y="0"/>
                  </a:cubicBezTo>
                  <a:cubicBezTo>
                    <a:pt x="43" y="0"/>
                    <a:pt x="0" y="45"/>
                    <a:pt x="0" y="99"/>
                  </a:cubicBezTo>
                  <a:cubicBezTo>
                    <a:pt x="0" y="154"/>
                    <a:pt x="43" y="198"/>
                    <a:pt x="97" y="198"/>
                  </a:cubicBezTo>
                  <a:cubicBezTo>
                    <a:pt x="133" y="198"/>
                    <a:pt x="165" y="178"/>
                    <a:pt x="182" y="148"/>
                  </a:cubicBezTo>
                  <a:cubicBezTo>
                    <a:pt x="221" y="148"/>
                    <a:pt x="221" y="148"/>
                    <a:pt x="221" y="148"/>
                  </a:cubicBezTo>
                  <a:cubicBezTo>
                    <a:pt x="253" y="117"/>
                    <a:pt x="253" y="117"/>
                    <a:pt x="253" y="117"/>
                  </a:cubicBezTo>
                  <a:cubicBezTo>
                    <a:pt x="277" y="141"/>
                    <a:pt x="277" y="141"/>
                    <a:pt x="277" y="141"/>
                  </a:cubicBezTo>
                  <a:cubicBezTo>
                    <a:pt x="300" y="118"/>
                    <a:pt x="300" y="118"/>
                    <a:pt x="300" y="118"/>
                  </a:cubicBezTo>
                  <a:cubicBezTo>
                    <a:pt x="324" y="142"/>
                    <a:pt x="324" y="142"/>
                    <a:pt x="324" y="142"/>
                  </a:cubicBezTo>
                  <a:cubicBezTo>
                    <a:pt x="348" y="118"/>
                    <a:pt x="348" y="118"/>
                    <a:pt x="348" y="118"/>
                  </a:cubicBezTo>
                  <a:cubicBezTo>
                    <a:pt x="372" y="142"/>
                    <a:pt x="372" y="142"/>
                    <a:pt x="372" y="142"/>
                  </a:cubicBezTo>
                  <a:cubicBezTo>
                    <a:pt x="412" y="101"/>
                    <a:pt x="412" y="101"/>
                    <a:pt x="412" y="101"/>
                  </a:cubicBezTo>
                  <a:cubicBezTo>
                    <a:pt x="418" y="95"/>
                    <a:pt x="419" y="90"/>
                    <a:pt x="412" y="84"/>
                  </a:cubicBezTo>
                  <a:close/>
                  <a:moveTo>
                    <a:pt x="118" y="114"/>
                  </a:moveTo>
                  <a:cubicBezTo>
                    <a:pt x="118" y="114"/>
                    <a:pt x="118" y="113"/>
                    <a:pt x="118" y="113"/>
                  </a:cubicBezTo>
                  <a:cubicBezTo>
                    <a:pt x="113" y="108"/>
                    <a:pt x="106" y="105"/>
                    <a:pt x="99" y="105"/>
                  </a:cubicBezTo>
                  <a:cubicBezTo>
                    <a:pt x="91" y="105"/>
                    <a:pt x="84" y="108"/>
                    <a:pt x="79" y="113"/>
                  </a:cubicBezTo>
                  <a:cubicBezTo>
                    <a:pt x="79" y="113"/>
                    <a:pt x="79" y="114"/>
                    <a:pt x="79" y="114"/>
                  </a:cubicBezTo>
                  <a:cubicBezTo>
                    <a:pt x="69" y="104"/>
                    <a:pt x="69" y="104"/>
                    <a:pt x="69" y="104"/>
                  </a:cubicBezTo>
                  <a:cubicBezTo>
                    <a:pt x="70" y="104"/>
                    <a:pt x="70" y="104"/>
                    <a:pt x="70" y="104"/>
                  </a:cubicBezTo>
                  <a:cubicBezTo>
                    <a:pt x="77" y="97"/>
                    <a:pt x="87" y="92"/>
                    <a:pt x="99" y="92"/>
                  </a:cubicBezTo>
                  <a:cubicBezTo>
                    <a:pt x="110" y="92"/>
                    <a:pt x="120" y="97"/>
                    <a:pt x="128" y="104"/>
                  </a:cubicBezTo>
                  <a:cubicBezTo>
                    <a:pt x="128" y="104"/>
                    <a:pt x="128" y="104"/>
                    <a:pt x="128" y="104"/>
                  </a:cubicBezTo>
                  <a:lnTo>
                    <a:pt x="118" y="114"/>
                  </a:lnTo>
                  <a:close/>
                  <a:moveTo>
                    <a:pt x="137" y="95"/>
                  </a:moveTo>
                  <a:cubicBezTo>
                    <a:pt x="137" y="95"/>
                    <a:pt x="137" y="95"/>
                    <a:pt x="137" y="95"/>
                  </a:cubicBezTo>
                  <a:cubicBezTo>
                    <a:pt x="127" y="85"/>
                    <a:pt x="114" y="79"/>
                    <a:pt x="99" y="79"/>
                  </a:cubicBezTo>
                  <a:cubicBezTo>
                    <a:pt x="84" y="79"/>
                    <a:pt x="70" y="85"/>
                    <a:pt x="60" y="95"/>
                  </a:cubicBezTo>
                  <a:cubicBezTo>
                    <a:pt x="60" y="95"/>
                    <a:pt x="60" y="95"/>
                    <a:pt x="60" y="95"/>
                  </a:cubicBezTo>
                  <a:cubicBezTo>
                    <a:pt x="51" y="85"/>
                    <a:pt x="51" y="85"/>
                    <a:pt x="51" y="85"/>
                  </a:cubicBezTo>
                  <a:cubicBezTo>
                    <a:pt x="51" y="85"/>
                    <a:pt x="51" y="85"/>
                    <a:pt x="51" y="85"/>
                  </a:cubicBezTo>
                  <a:cubicBezTo>
                    <a:pt x="63" y="73"/>
                    <a:pt x="80" y="66"/>
                    <a:pt x="99" y="66"/>
                  </a:cubicBezTo>
                  <a:cubicBezTo>
                    <a:pt x="117" y="66"/>
                    <a:pt x="134" y="73"/>
                    <a:pt x="146" y="85"/>
                  </a:cubicBezTo>
                  <a:cubicBezTo>
                    <a:pt x="146" y="85"/>
                    <a:pt x="147" y="85"/>
                    <a:pt x="147" y="85"/>
                  </a:cubicBezTo>
                  <a:lnTo>
                    <a:pt x="137" y="95"/>
                  </a:lnTo>
                  <a:close/>
                  <a:moveTo>
                    <a:pt x="156" y="76"/>
                  </a:moveTo>
                  <a:cubicBezTo>
                    <a:pt x="156" y="76"/>
                    <a:pt x="156" y="76"/>
                    <a:pt x="156" y="76"/>
                  </a:cubicBezTo>
                  <a:cubicBezTo>
                    <a:pt x="141" y="61"/>
                    <a:pt x="121" y="52"/>
                    <a:pt x="99" y="52"/>
                  </a:cubicBezTo>
                  <a:cubicBezTo>
                    <a:pt x="76" y="52"/>
                    <a:pt x="56" y="61"/>
                    <a:pt x="42" y="76"/>
                  </a:cubicBezTo>
                  <a:cubicBezTo>
                    <a:pt x="42" y="76"/>
                    <a:pt x="41" y="76"/>
                    <a:pt x="41" y="76"/>
                  </a:cubicBezTo>
                  <a:cubicBezTo>
                    <a:pt x="32" y="67"/>
                    <a:pt x="32" y="67"/>
                    <a:pt x="32" y="67"/>
                  </a:cubicBezTo>
                  <a:cubicBezTo>
                    <a:pt x="32" y="67"/>
                    <a:pt x="32" y="67"/>
                    <a:pt x="32" y="66"/>
                  </a:cubicBezTo>
                  <a:cubicBezTo>
                    <a:pt x="49" y="50"/>
                    <a:pt x="73" y="39"/>
                    <a:pt x="99" y="39"/>
                  </a:cubicBezTo>
                  <a:cubicBezTo>
                    <a:pt x="125" y="39"/>
                    <a:pt x="148" y="50"/>
                    <a:pt x="165" y="66"/>
                  </a:cubicBezTo>
                  <a:cubicBezTo>
                    <a:pt x="165" y="67"/>
                    <a:pt x="165" y="67"/>
                    <a:pt x="165" y="67"/>
                  </a:cubicBezTo>
                  <a:lnTo>
                    <a:pt x="156" y="76"/>
                  </a:lnTo>
                  <a:close/>
                </a:path>
              </a:pathLst>
            </a:custGeom>
            <a:grpFill/>
            <a:ln>
              <a:noFill/>
            </a:ln>
            <a:effectLst/>
          </p:spPr>
          <p:txBody>
            <a:bodyPr vert="horz" wrap="square" lIns="91440" tIns="45720" rIns="91440" bIns="45720" numCol="1" anchor="t" anchorCtr="0" compatLnSpc="1">
              <a:prstTxWarp prst="textNoShape">
                <a:avLst/>
              </a:prstTxWarp>
            </a:bodyPr>
            <a:lstStyle/>
            <a:p>
              <a:pPr defTabSz="913886"/>
              <a:endParaRPr lang="en-US">
                <a:solidFill>
                  <a:srgbClr val="000000"/>
                </a:solidFill>
              </a:endParaRPr>
            </a:p>
          </p:txBody>
        </p:sp>
        <p:sp>
          <p:nvSpPr>
            <p:cNvPr id="229" name="Oval 16"/>
            <p:cNvSpPr/>
            <p:nvPr/>
          </p:nvSpPr>
          <p:spPr>
            <a:xfrm>
              <a:off x="4343400" y="2244886"/>
              <a:ext cx="685800" cy="6858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86"/>
              <a:endParaRPr lang="en-US" dirty="0">
                <a:solidFill>
                  <a:srgbClr val="FFFFFF"/>
                </a:solidFill>
              </a:endParaRPr>
            </a:p>
          </p:txBody>
        </p:sp>
      </p:grpSp>
      <p:sp>
        <p:nvSpPr>
          <p:cNvPr id="230" name="Text Box 5"/>
          <p:cNvSpPr txBox="1">
            <a:spLocks noChangeArrowheads="1"/>
          </p:cNvSpPr>
          <p:nvPr/>
        </p:nvSpPr>
        <p:spPr bwMode="auto">
          <a:xfrm>
            <a:off x="1538022" y="2946157"/>
            <a:ext cx="2240449" cy="163528"/>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dirty="0">
                <a:solidFill>
                  <a:srgbClr val="000000"/>
                </a:solidFill>
                <a:latin typeface="Meiryo" charset="-128"/>
                <a:ea typeface="Meiryo" charset="-128"/>
                <a:cs typeface="Meiryo" charset="-128"/>
              </a:rPr>
              <a:t> </a:t>
            </a:r>
            <a:r>
              <a:rPr kumimoji="1" lang="ja-JP" altLang="en-US" sz="1200" dirty="0">
                <a:solidFill>
                  <a:schemeClr val="tx1"/>
                </a:solidFill>
                <a:latin typeface="+mn-ea"/>
                <a:cs typeface="Meiryo" charset="-128"/>
              </a:rPr>
              <a:t>最大</a:t>
            </a:r>
            <a:r>
              <a:rPr kumimoji="1" lang="en-US" altLang="ja-JP" sz="1200" dirty="0">
                <a:solidFill>
                  <a:schemeClr val="tx1"/>
                </a:solidFill>
                <a:latin typeface="+mn-ea"/>
                <a:cs typeface="Meiryo" charset="-128"/>
              </a:rPr>
              <a:t>250</a:t>
            </a:r>
            <a:r>
              <a:rPr kumimoji="1" lang="ja-JP" altLang="en-US" sz="1200" dirty="0">
                <a:solidFill>
                  <a:schemeClr val="tx1"/>
                </a:solidFill>
                <a:latin typeface="+mn-ea"/>
                <a:cs typeface="Meiryo" charset="-128"/>
              </a:rPr>
              <a:t>名に「</a:t>
            </a:r>
            <a:r>
              <a:rPr kumimoji="1" lang="en-US" altLang="ja-JP" sz="1200" dirty="0">
                <a:solidFill>
                  <a:schemeClr val="tx1"/>
                </a:solidFill>
                <a:latin typeface="+mn-ea"/>
                <a:cs typeface="Meiryo" charset="-128"/>
              </a:rPr>
              <a:t>M3</a:t>
            </a:r>
            <a:r>
              <a:rPr kumimoji="1" lang="ja-JP" altLang="en-US" sz="1200" dirty="0">
                <a:solidFill>
                  <a:schemeClr val="tx1"/>
                </a:solidFill>
                <a:latin typeface="+mn-ea"/>
                <a:cs typeface="Meiryo" charset="-128"/>
              </a:rPr>
              <a:t>」を提供</a:t>
            </a:r>
          </a:p>
        </p:txBody>
      </p:sp>
      <p:sp>
        <p:nvSpPr>
          <p:cNvPr id="78" name="正方形/長方形 77"/>
          <p:cNvSpPr/>
          <p:nvPr/>
        </p:nvSpPr>
        <p:spPr>
          <a:xfrm>
            <a:off x="266120" y="517683"/>
            <a:ext cx="5533942" cy="369332"/>
          </a:xfrm>
          <a:prstGeom prst="rect">
            <a:avLst/>
          </a:prstGeom>
        </p:spPr>
        <p:txBody>
          <a:bodyPr wrap="square">
            <a:spAutoFit/>
          </a:bodyPr>
          <a:lstStyle/>
          <a:p>
            <a:r>
              <a:rPr kumimoji="1" lang="ja-JP" altLang="en-US" dirty="0" smtClean="0">
                <a:latin typeface="Arial" panose="020B0604020202020204" pitchFamily="34" charset="0"/>
                <a:ea typeface="ＭＳ Ｐゴシック" panose="020B0600070205080204" pitchFamily="50" charset="-128"/>
                <a:cs typeface="メイリオ"/>
              </a:rPr>
              <a:t>（</a:t>
            </a:r>
            <a:r>
              <a:rPr kumimoji="1" lang="en-US" altLang="ja-JP" dirty="0" smtClean="0">
                <a:latin typeface="Arial" panose="020B0604020202020204" pitchFamily="34" charset="0"/>
                <a:ea typeface="ＭＳ Ｐゴシック" panose="020B0600070205080204" pitchFamily="50" charset="-128"/>
                <a:cs typeface="メイリオ"/>
              </a:rPr>
              <a:t>Spark Flex </a:t>
            </a:r>
            <a:r>
              <a:rPr kumimoji="1" lang="ja-JP" altLang="en-US" dirty="0" smtClean="0">
                <a:latin typeface="Arial" panose="020B0604020202020204" pitchFamily="34" charset="0"/>
                <a:ea typeface="ＭＳ Ｐゴシック" panose="020B0600070205080204" pitchFamily="50" charset="-128"/>
                <a:cs typeface="メイリオ"/>
              </a:rPr>
              <a:t>シェアード ミーティング）</a:t>
            </a:r>
            <a:endParaRPr kumimoji="1" lang="ja-JP" altLang="en-US" dirty="0">
              <a:latin typeface="メイリオ"/>
              <a:ea typeface="メイリオ"/>
              <a:cs typeface="メイリオ"/>
            </a:endParaRPr>
          </a:p>
        </p:txBody>
      </p:sp>
    </p:spTree>
    <p:extLst>
      <p:ext uri="{BB962C8B-B14F-4D97-AF65-F5344CB8AC3E}">
        <p14:creationId xmlns:p14="http://schemas.microsoft.com/office/powerpoint/2010/main" val="33750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84683" y="2268499"/>
            <a:ext cx="6396136" cy="715581"/>
          </a:xfrm>
          <a:prstGeom prst="rect">
            <a:avLst/>
          </a:prstGeom>
          <a:noFill/>
        </p:spPr>
        <p:txBody>
          <a:bodyPr wrap="square" rtlCol="0">
            <a:spAutoFit/>
          </a:bodyPr>
          <a:lstStyle/>
          <a:p>
            <a:r>
              <a:rPr kumimoji="1" lang="en-US" altLang="ja-JP" sz="4050" dirty="0" smtClean="0"/>
              <a:t>Cisco Spark </a:t>
            </a:r>
            <a:r>
              <a:rPr kumimoji="1" lang="en-US" altLang="ja-JP" sz="4050" dirty="0"/>
              <a:t>Board</a:t>
            </a:r>
            <a:endParaRPr kumimoji="1" lang="ja-JP" altLang="en-US" sz="4050" dirty="0"/>
          </a:p>
        </p:txBody>
      </p:sp>
    </p:spTree>
    <p:extLst>
      <p:ext uri="{BB962C8B-B14F-4D97-AF65-F5344CB8AC3E}">
        <p14:creationId xmlns:p14="http://schemas.microsoft.com/office/powerpoint/2010/main" val="142258812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2" y="643"/>
            <a:ext cx="9142856" cy="5142857"/>
          </a:xfrm>
          <a:prstGeom prst="rect">
            <a:avLst/>
          </a:prstGeom>
        </p:spPr>
      </p:pic>
      <p:sp>
        <p:nvSpPr>
          <p:cNvPr id="5" name="Shape 699"/>
          <p:cNvSpPr/>
          <p:nvPr/>
        </p:nvSpPr>
        <p:spPr>
          <a:xfrm>
            <a:off x="5169052" y="1112971"/>
            <a:ext cx="3259143" cy="1043326"/>
          </a:xfrm>
          <a:prstGeom prst="rect">
            <a:avLst/>
          </a:prstGeom>
          <a:ln w="12700">
            <a:miter lim="400000"/>
          </a:ln>
          <a:extLst>
            <a:ext uri="{C572A759-6A51-4108-AA02-DFA0A04FC94B}">
              <ma14:wrappingTextBoxFlag xmlns="" xmlns:ma14="http://schemas.microsoft.com/office/mac/drawingml/2011/main" val="1"/>
            </a:ext>
          </a:extLst>
        </p:spPr>
        <p:txBody>
          <a:bodyPr wrap="square" lIns="22842" tIns="22842" rIns="22842" bIns="22842" anchor="b">
            <a:spAutoFit/>
          </a:bodyPr>
          <a:lstStyle/>
          <a:p>
            <a:pPr algn="ctr" defTabSz="371429">
              <a:lnSpc>
                <a:spcPct val="80000"/>
              </a:lnSpc>
              <a:defRPr sz="8000">
                <a:solidFill>
                  <a:srgbClr val="FFFFFF"/>
                </a:solidFill>
              </a:defRPr>
            </a:pPr>
            <a:r>
              <a:rPr lang="en-US" sz="4050" dirty="0">
                <a:solidFill>
                  <a:srgbClr val="02BACC"/>
                </a:solidFill>
                <a:latin typeface="+mj-lt"/>
              </a:rPr>
              <a:t>Cisco</a:t>
            </a:r>
            <a:br>
              <a:rPr lang="en-US" sz="4050" dirty="0">
                <a:solidFill>
                  <a:srgbClr val="02BACC"/>
                </a:solidFill>
                <a:latin typeface="+mj-lt"/>
              </a:rPr>
            </a:br>
            <a:r>
              <a:rPr lang="en-US" sz="4050" dirty="0">
                <a:solidFill>
                  <a:srgbClr val="02BACC"/>
                </a:solidFill>
                <a:latin typeface="+mj-lt"/>
              </a:rPr>
              <a:t>Spark Board</a:t>
            </a:r>
          </a:p>
        </p:txBody>
      </p:sp>
      <p:cxnSp>
        <p:nvCxnSpPr>
          <p:cNvPr id="6" name="Straight Connector 5"/>
          <p:cNvCxnSpPr/>
          <p:nvPr/>
        </p:nvCxnSpPr>
        <p:spPr>
          <a:xfrm>
            <a:off x="5169052" y="2388136"/>
            <a:ext cx="3261360" cy="0"/>
          </a:xfrm>
          <a:prstGeom prst="line">
            <a:avLst/>
          </a:prstGeom>
          <a:ln w="12700">
            <a:solidFill>
              <a:srgbClr val="02BACC"/>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691229" y="2365034"/>
            <a:ext cx="275749" cy="46203"/>
            <a:chOff x="5952807" y="3710877"/>
            <a:chExt cx="367665" cy="61604"/>
          </a:xfrm>
        </p:grpSpPr>
        <p:sp>
          <p:nvSpPr>
            <p:cNvPr id="9" name="Oval 8"/>
            <p:cNvSpPr/>
            <p:nvPr/>
          </p:nvSpPr>
          <p:spPr>
            <a:xfrm>
              <a:off x="5952807" y="3710877"/>
              <a:ext cx="367665" cy="61604"/>
            </a:xfrm>
            <a:prstGeom prst="ellipse">
              <a:avLst/>
            </a:prstGeom>
            <a:gradFill flip="none" rotWithShape="1">
              <a:gsLst>
                <a:gs pos="0">
                  <a:srgbClr val="02BACC">
                    <a:alpha val="62000"/>
                  </a:srgbClr>
                </a:gs>
                <a:gs pos="100000">
                  <a:srgbClr val="02BAC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 name="Oval 7"/>
            <p:cNvSpPr/>
            <p:nvPr/>
          </p:nvSpPr>
          <p:spPr>
            <a:xfrm>
              <a:off x="5969000" y="3710877"/>
              <a:ext cx="117475" cy="61604"/>
            </a:xfrm>
            <a:prstGeom prst="ellipse">
              <a:avLst/>
            </a:prstGeom>
            <a:gradFill flip="none" rotWithShape="1">
              <a:gsLst>
                <a:gs pos="0">
                  <a:srgbClr val="02BACC"/>
                </a:gs>
                <a:gs pos="100000">
                  <a:srgbClr val="02BAC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10" name="Group 9"/>
          <p:cNvGrpSpPr/>
          <p:nvPr/>
        </p:nvGrpSpPr>
        <p:grpSpPr>
          <a:xfrm flipH="1">
            <a:off x="6691229" y="2365034"/>
            <a:ext cx="275749" cy="46203"/>
            <a:chOff x="5952807" y="3710877"/>
            <a:chExt cx="367665" cy="61604"/>
          </a:xfrm>
        </p:grpSpPr>
        <p:sp>
          <p:nvSpPr>
            <p:cNvPr id="12" name="Oval 11"/>
            <p:cNvSpPr/>
            <p:nvPr/>
          </p:nvSpPr>
          <p:spPr>
            <a:xfrm>
              <a:off x="5952807" y="3710877"/>
              <a:ext cx="367665" cy="61604"/>
            </a:xfrm>
            <a:prstGeom prst="ellipse">
              <a:avLst/>
            </a:prstGeom>
            <a:gradFill flip="none" rotWithShape="1">
              <a:gsLst>
                <a:gs pos="0">
                  <a:srgbClr val="02BACC">
                    <a:alpha val="62000"/>
                  </a:srgbClr>
                </a:gs>
                <a:gs pos="100000">
                  <a:srgbClr val="02BAC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Oval 10"/>
            <p:cNvSpPr/>
            <p:nvPr/>
          </p:nvSpPr>
          <p:spPr>
            <a:xfrm>
              <a:off x="5969000" y="3710877"/>
              <a:ext cx="117475" cy="61604"/>
            </a:xfrm>
            <a:prstGeom prst="ellipse">
              <a:avLst/>
            </a:prstGeom>
            <a:gradFill flip="none" rotWithShape="1">
              <a:gsLst>
                <a:gs pos="0">
                  <a:srgbClr val="02BACC"/>
                </a:gs>
                <a:gs pos="100000">
                  <a:srgbClr val="02BACC">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cxnSp>
        <p:nvCxnSpPr>
          <p:cNvPr id="13" name="Straight Connector 12"/>
          <p:cNvCxnSpPr/>
          <p:nvPr/>
        </p:nvCxnSpPr>
        <p:spPr>
          <a:xfrm>
            <a:off x="5169052" y="2388136"/>
            <a:ext cx="3261360" cy="0"/>
          </a:xfrm>
          <a:prstGeom prst="line">
            <a:avLst/>
          </a:prstGeom>
          <a:ln w="12700">
            <a:solidFill>
              <a:srgbClr val="02BA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523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10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0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50" fill="hold"/>
                                        <p:tgtEl>
                                          <p:spTgt spid="7"/>
                                        </p:tgtEl>
                                        <p:attrNameLst>
                                          <p:attrName>ppt_w</p:attrName>
                                        </p:attrNameLst>
                                      </p:cBhvr>
                                      <p:tavLst>
                                        <p:tav tm="0">
                                          <p:val>
                                            <p:fltVal val="0"/>
                                          </p:val>
                                        </p:tav>
                                        <p:tav tm="100000">
                                          <p:val>
                                            <p:strVal val="#ppt_w"/>
                                          </p:val>
                                        </p:tav>
                                      </p:tavLst>
                                    </p:anim>
                                    <p:anim calcmode="lin" valueType="num">
                                      <p:cBhvr>
                                        <p:cTn id="11" dur="250" fill="hold"/>
                                        <p:tgtEl>
                                          <p:spTgt spid="7"/>
                                        </p:tgtEl>
                                        <p:attrNameLst>
                                          <p:attrName>ppt_h</p:attrName>
                                        </p:attrNameLst>
                                      </p:cBhvr>
                                      <p:tavLst>
                                        <p:tav tm="0">
                                          <p:val>
                                            <p:fltVal val="0"/>
                                          </p:val>
                                        </p:tav>
                                        <p:tav tm="100000">
                                          <p:val>
                                            <p:strVal val="#ppt_h"/>
                                          </p:val>
                                        </p:tav>
                                      </p:tavLst>
                                    </p:anim>
                                    <p:animEffect transition="in" filter="fade">
                                      <p:cBhvr>
                                        <p:cTn id="12" dur="250"/>
                                        <p:tgtEl>
                                          <p:spTgt spid="7"/>
                                        </p:tgtEl>
                                      </p:cBhvr>
                                    </p:animEffect>
                                  </p:childTnLst>
                                </p:cTn>
                              </p:par>
                              <p:par>
                                <p:cTn id="13" presetID="10" presetClass="exit" presetSubtype="0" fill="hold" nodeType="withEffect">
                                  <p:stCondLst>
                                    <p:cond delay="60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35" presetClass="path" presetSubtype="0" fill="hold" nodeType="withEffect">
                                  <p:stCondLst>
                                    <p:cond delay="100"/>
                                  </p:stCondLst>
                                  <p:childTnLst>
                                    <p:animMotion origin="layout" path="M 5E-6 -3.7037E-7 L -0.17956 -3.7037E-7 " pathEditMode="relative" rAng="0" ptsTypes="AA">
                                      <p:cBhvr>
                                        <p:cTn id="17" dur="1000" fill="hold"/>
                                        <p:tgtEl>
                                          <p:spTgt spid="7"/>
                                        </p:tgtEl>
                                        <p:attrNameLst>
                                          <p:attrName>ppt_x</p:attrName>
                                          <p:attrName>ppt_y</p:attrName>
                                        </p:attrNameLst>
                                      </p:cBhvr>
                                      <p:rCtr x="-8984" y="0"/>
                                    </p:animMotion>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250" fill="hold"/>
                                        <p:tgtEl>
                                          <p:spTgt spid="10"/>
                                        </p:tgtEl>
                                        <p:attrNameLst>
                                          <p:attrName>ppt_w</p:attrName>
                                        </p:attrNameLst>
                                      </p:cBhvr>
                                      <p:tavLst>
                                        <p:tav tm="0">
                                          <p:val>
                                            <p:fltVal val="0"/>
                                          </p:val>
                                        </p:tav>
                                        <p:tav tm="100000">
                                          <p:val>
                                            <p:strVal val="#ppt_w"/>
                                          </p:val>
                                        </p:tav>
                                      </p:tavLst>
                                    </p:anim>
                                    <p:anim calcmode="lin" valueType="num">
                                      <p:cBhvr>
                                        <p:cTn id="21" dur="250" fill="hold"/>
                                        <p:tgtEl>
                                          <p:spTgt spid="10"/>
                                        </p:tgtEl>
                                        <p:attrNameLst>
                                          <p:attrName>ppt_h</p:attrName>
                                        </p:attrNameLst>
                                      </p:cBhvr>
                                      <p:tavLst>
                                        <p:tav tm="0">
                                          <p:val>
                                            <p:fltVal val="0"/>
                                          </p:val>
                                        </p:tav>
                                        <p:tav tm="100000">
                                          <p:val>
                                            <p:strVal val="#ppt_h"/>
                                          </p:val>
                                        </p:tav>
                                      </p:tavLst>
                                    </p:anim>
                                    <p:animEffect transition="in" filter="fade">
                                      <p:cBhvr>
                                        <p:cTn id="22" dur="250"/>
                                        <p:tgtEl>
                                          <p:spTgt spid="10"/>
                                        </p:tgtEl>
                                      </p:cBhvr>
                                    </p:animEffect>
                                  </p:childTnLst>
                                </p:cTn>
                              </p:par>
                              <p:par>
                                <p:cTn id="23" presetID="10" presetClass="exit" presetSubtype="0" fill="hold" nodeType="withEffect">
                                  <p:stCondLst>
                                    <p:cond delay="60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35" presetClass="path" presetSubtype="0" fill="hold" nodeType="withEffect">
                                  <p:stCondLst>
                                    <p:cond delay="100"/>
                                  </p:stCondLst>
                                  <p:childTnLst>
                                    <p:animMotion origin="layout" path="M 5E-6 -3.7037E-7 L 0.17527 -3.7037E-7 " pathEditMode="relative" rAng="0" ptsTypes="AA">
                                      <p:cBhvr>
                                        <p:cTn id="27" dur="1000" fill="hold"/>
                                        <p:tgtEl>
                                          <p:spTgt spid="10"/>
                                        </p:tgtEl>
                                        <p:attrNameLst>
                                          <p:attrName>ppt_x</p:attrName>
                                          <p:attrName>ppt_y</p:attrName>
                                        </p:attrNameLst>
                                      </p:cBhvr>
                                      <p:rCtr x="8763" y="0"/>
                                    </p:animMotion>
                                  </p:childTnLst>
                                </p:cTn>
                              </p:par>
                              <p:par>
                                <p:cTn id="28" presetID="16" presetClass="entr" presetSubtype="37" fill="hold" nodeType="withEffect">
                                  <p:stCondLst>
                                    <p:cond delay="100"/>
                                  </p:stCondLst>
                                  <p:childTnLst>
                                    <p:set>
                                      <p:cBhvr>
                                        <p:cTn id="29" dur="1" fill="hold">
                                          <p:stCondLst>
                                            <p:cond delay="0"/>
                                          </p:stCondLst>
                                        </p:cTn>
                                        <p:tgtEl>
                                          <p:spTgt spid="13"/>
                                        </p:tgtEl>
                                        <p:attrNameLst>
                                          <p:attrName>style.visibility</p:attrName>
                                        </p:attrNameLst>
                                      </p:cBhvr>
                                      <p:to>
                                        <p:strVal val="visible"/>
                                      </p:to>
                                    </p:set>
                                    <p:animEffect transition="in" filter="barn(outVertical)">
                                      <p:cBhvr>
                                        <p:cTn id="30" dur="1000"/>
                                        <p:tgtEl>
                                          <p:spTgt spid="13"/>
                                        </p:tgtEl>
                                      </p:cBhvr>
                                    </p:animEffect>
                                  </p:childTnLst>
                                </p:cTn>
                              </p:par>
                              <p:par>
                                <p:cTn id="31" presetID="10" presetClass="exit" presetSubtype="0" fill="hold"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ntr" presetSubtype="0" fill="hold" grpId="0" nodeType="withEffect">
                                  <p:stCondLst>
                                    <p:cond delay="50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750"/>
                                        <p:tgtEl>
                                          <p:spTgt spid="5"/>
                                        </p:tgtEl>
                                      </p:cBhvr>
                                    </p:animEffect>
                                  </p:childTnLst>
                                </p:cTn>
                              </p:par>
                              <p:par>
                                <p:cTn id="37" presetID="42" presetClass="path" presetSubtype="0" decel="100000" fill="hold" grpId="1" nodeType="withEffect">
                                  <p:stCondLst>
                                    <p:cond delay="0"/>
                                  </p:stCondLst>
                                  <p:childTnLst>
                                    <p:animMotion origin="layout" path="M 4.16667E-7 -4.07407E-6 L 4.16667E-7 -0.20439 " pathEditMode="relative" rAng="0" ptsTypes="AA">
                                      <p:cBhvr>
                                        <p:cTn id="38" dur="1250" spd="-100000" fill="hold"/>
                                        <p:tgtEl>
                                          <p:spTgt spid="5"/>
                                        </p:tgtEl>
                                        <p:attrNameLst>
                                          <p:attrName>ppt_x</p:attrName>
                                          <p:attrName>ppt_y</p:attrName>
                                        </p:attrNameLst>
                                      </p:cBhvr>
                                      <p:rCtr x="0" y="-10231"/>
                                    </p:animMotion>
                                  </p:childTnLst>
                                </p:cTn>
                              </p:par>
                              <p:par>
                                <p:cTn id="39" presetID="6" presetClass="emph" presetSubtype="0" fill="hold" grpId="2" nodeType="withEffect">
                                  <p:stCondLst>
                                    <p:cond delay="0"/>
                                  </p:stCondLst>
                                  <p:childTnLst>
                                    <p:animScale>
                                      <p:cBhvr>
                                        <p:cTn id="40" dur="10" fill="hold"/>
                                        <p:tgtEl>
                                          <p:spTgt spid="5"/>
                                        </p:tgtEl>
                                      </p:cBhvr>
                                      <p:by x="1000" y="1000"/>
                                    </p:animScale>
                                  </p:childTnLst>
                                </p:cTn>
                              </p:par>
                              <p:par>
                                <p:cTn id="41" presetID="6" presetClass="emph" presetSubtype="0" decel="100000" fill="hold" grpId="3" nodeType="withEffect">
                                  <p:stCondLst>
                                    <p:cond delay="0"/>
                                  </p:stCondLst>
                                  <p:childTnLst>
                                    <p:animScale>
                                      <p:cBhvr>
                                        <p:cTn id="42" dur="1250" fill="hold"/>
                                        <p:tgtEl>
                                          <p:spTgt spid="5"/>
                                        </p:tgtEl>
                                      </p:cBhvr>
                                      <p:by x="9999000" y="9999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5" grpId="3"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277370" y="437322"/>
            <a:ext cx="8988090" cy="1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2700" dirty="0" smtClean="0">
                <a:solidFill>
                  <a:schemeClr val="tx1"/>
                </a:solidFill>
                <a:latin typeface="Arial" panose="020B0604020202020204" pitchFamily="34" charset="0"/>
                <a:ea typeface="ＭＳ Ｐゴシック" panose="020B0600070205080204" pitchFamily="50" charset="-128"/>
                <a:cs typeface="メイリオ"/>
              </a:rPr>
              <a:t>Cisco Spark </a:t>
            </a:r>
            <a:r>
              <a:rPr lang="en-US" altLang="ja-JP" sz="2700" dirty="0">
                <a:solidFill>
                  <a:schemeClr val="tx1"/>
                </a:solidFill>
                <a:latin typeface="Arial" panose="020B0604020202020204" pitchFamily="34" charset="0"/>
                <a:ea typeface="ＭＳ Ｐゴシック" panose="020B0600070205080204" pitchFamily="50" charset="-128"/>
                <a:cs typeface="メイリオ"/>
              </a:rPr>
              <a:t>Board </a:t>
            </a:r>
            <a:r>
              <a:rPr lang="ja-JP" altLang="en-US" sz="2700" dirty="0">
                <a:solidFill>
                  <a:schemeClr val="tx1"/>
                </a:solidFill>
                <a:latin typeface="Arial" panose="020B0604020202020204" pitchFamily="34" charset="0"/>
                <a:ea typeface="ＭＳ Ｐゴシック" panose="020B0600070205080204" pitchFamily="50" charset="-128"/>
                <a:cs typeface="メイリオ"/>
              </a:rPr>
              <a:t>端末、サブスクリプション、保守</a:t>
            </a:r>
            <a:endParaRPr lang="en-US" altLang="ja-JP" sz="2700" dirty="0">
              <a:solidFill>
                <a:schemeClr val="tx1"/>
              </a:solidFill>
              <a:latin typeface="Arial" panose="020B0604020202020204" pitchFamily="34" charset="0"/>
              <a:ea typeface="ＭＳ Ｐゴシック" panose="020B0600070205080204" pitchFamily="50" charset="-128"/>
              <a:cs typeface="メイリオ"/>
            </a:endParaRPr>
          </a:p>
        </p:txBody>
      </p:sp>
      <p:graphicFrame>
        <p:nvGraphicFramePr>
          <p:cNvPr id="6" name="表 5"/>
          <p:cNvGraphicFramePr>
            <a:graphicFrameLocks noGrp="1"/>
          </p:cNvGraphicFramePr>
          <p:nvPr>
            <p:extLst/>
          </p:nvPr>
        </p:nvGraphicFramePr>
        <p:xfrm>
          <a:off x="277370" y="1216678"/>
          <a:ext cx="8259160" cy="1112678"/>
        </p:xfrm>
        <a:graphic>
          <a:graphicData uri="http://schemas.openxmlformats.org/drawingml/2006/table">
            <a:tbl>
              <a:tblPr firstRow="1" bandRow="1">
                <a:tableStyleId>{7DF18680-E054-41AD-8BC1-D1AEF772440D}</a:tableStyleId>
              </a:tblPr>
              <a:tblGrid>
                <a:gridCol w="1646987">
                  <a:extLst>
                    <a:ext uri="{9D8B030D-6E8A-4147-A177-3AD203B41FA5}">
                      <a16:colId xmlns:a16="http://schemas.microsoft.com/office/drawing/2014/main" val="20000"/>
                    </a:ext>
                  </a:extLst>
                </a:gridCol>
                <a:gridCol w="3209204">
                  <a:extLst>
                    <a:ext uri="{9D8B030D-6E8A-4147-A177-3AD203B41FA5}">
                      <a16:colId xmlns:a16="http://schemas.microsoft.com/office/drawing/2014/main" val="2344506814"/>
                    </a:ext>
                  </a:extLst>
                </a:gridCol>
                <a:gridCol w="3402969">
                  <a:extLst>
                    <a:ext uri="{9D8B030D-6E8A-4147-A177-3AD203B41FA5}">
                      <a16:colId xmlns:a16="http://schemas.microsoft.com/office/drawing/2014/main" val="2265366512"/>
                    </a:ext>
                  </a:extLst>
                </a:gridCol>
              </a:tblGrid>
              <a:tr h="523490">
                <a:tc>
                  <a:txBody>
                    <a:bodyPr/>
                    <a:lstStyle/>
                    <a:p>
                      <a:pPr algn="l"/>
                      <a:r>
                        <a:rPr kumimoji="1" lang="ja-JP" altLang="en-US" sz="900" dirty="0" smtClean="0">
                          <a:solidFill>
                            <a:schemeClr val="bg1"/>
                          </a:solidFill>
                        </a:rPr>
                        <a:t>項目</a:t>
                      </a:r>
                      <a:endParaRPr kumimoji="1" lang="ja-JP" altLang="en-US" sz="900" dirty="0">
                        <a:solidFill>
                          <a:schemeClr val="bg1"/>
                        </a:solidFill>
                      </a:endParaRPr>
                    </a:p>
                  </a:txBody>
                  <a:tcPr anchor="ctr"/>
                </a:tc>
                <a:tc>
                  <a:txBody>
                    <a:bodyPr/>
                    <a:lstStyle/>
                    <a:p>
                      <a:pPr marL="0" marR="0" lvl="0" indent="0" algn="l" defTabSz="914346" rtl="0" eaLnBrk="1" fontAlgn="auto" latinLnBrk="0" hangingPunct="1">
                        <a:lnSpc>
                          <a:spcPct val="100000"/>
                        </a:lnSpc>
                        <a:spcBef>
                          <a:spcPts val="0"/>
                        </a:spcBef>
                        <a:spcAft>
                          <a:spcPts val="0"/>
                        </a:spcAft>
                        <a:buClrTx/>
                        <a:buSzTx/>
                        <a:buFontTx/>
                        <a:buNone/>
                        <a:tabLst/>
                        <a:defRPr/>
                      </a:pPr>
                      <a:r>
                        <a:rPr lang="en-US" altLang="ja-JP" sz="900" b="1" dirty="0" smtClean="0">
                          <a:solidFill>
                            <a:schemeClr val="bg1"/>
                          </a:solidFill>
                        </a:rPr>
                        <a:t>Spark Board(HW) </a:t>
                      </a:r>
                      <a:endParaRPr kumimoji="1" lang="ja-JP" altLang="en-US" sz="900" b="1" dirty="0" smtClean="0">
                        <a:solidFill>
                          <a:schemeClr val="bg1"/>
                        </a:solidFill>
                      </a:endParaRPr>
                    </a:p>
                  </a:txBody>
                  <a:tcPr anchor="ctr">
                    <a:solidFill>
                      <a:srgbClr val="92D050"/>
                    </a:solidFill>
                  </a:tcPr>
                </a:tc>
                <a:tc>
                  <a:txBody>
                    <a:bodyPr/>
                    <a:lstStyle/>
                    <a:p>
                      <a:pPr marL="0" marR="0" lvl="0" indent="0" algn="l" defTabSz="914346" rtl="0" eaLnBrk="1" fontAlgn="auto" latinLnBrk="0" hangingPunct="1">
                        <a:lnSpc>
                          <a:spcPct val="100000"/>
                        </a:lnSpc>
                        <a:spcBef>
                          <a:spcPts val="0"/>
                        </a:spcBef>
                        <a:spcAft>
                          <a:spcPts val="0"/>
                        </a:spcAft>
                        <a:buClrTx/>
                        <a:buSzTx/>
                        <a:buFontTx/>
                        <a:buNone/>
                        <a:tabLst/>
                        <a:defRPr/>
                      </a:pPr>
                      <a:r>
                        <a:rPr lang="en-US" altLang="ja-JP" sz="900" b="1" dirty="0" smtClean="0">
                          <a:solidFill>
                            <a:schemeClr val="bg1"/>
                          </a:solidFill>
                        </a:rPr>
                        <a:t>Cisco Spark Board subscription</a:t>
                      </a:r>
                      <a:endParaRPr kumimoji="1" lang="ja-JP" altLang="en-US" sz="900" b="1" dirty="0" smtClean="0">
                        <a:solidFill>
                          <a:schemeClr val="bg1"/>
                        </a:solidFill>
                      </a:endParaRPr>
                    </a:p>
                  </a:txBody>
                  <a:tcPr anchor="ctr">
                    <a:solidFill>
                      <a:srgbClr val="92D050"/>
                    </a:solidFill>
                  </a:tcPr>
                </a:tc>
                <a:extLst>
                  <a:ext uri="{0D108BD9-81ED-4DB2-BD59-A6C34878D82A}">
                    <a16:rowId xmlns:a16="http://schemas.microsoft.com/office/drawing/2014/main" val="10000"/>
                  </a:ext>
                </a:extLst>
              </a:tr>
              <a:tr h="589188">
                <a:tc>
                  <a:txBody>
                    <a:bodyPr/>
                    <a:lstStyle/>
                    <a:p>
                      <a:r>
                        <a:rPr lang="en-US" altLang="ja-JP" sz="900" dirty="0" smtClean="0">
                          <a:solidFill>
                            <a:schemeClr val="bg1"/>
                          </a:solidFill>
                        </a:rPr>
                        <a:t>SKU</a:t>
                      </a:r>
                      <a:endParaRPr lang="ja-JP" altLang="en-US" sz="900" dirty="0">
                        <a:solidFill>
                          <a:schemeClr val="bg1"/>
                        </a:solidFill>
                      </a:endParaRPr>
                    </a:p>
                  </a:txBody>
                  <a:tcPr anchor="ctr">
                    <a:solidFill>
                      <a:schemeClr val="bg2"/>
                    </a:solidFill>
                  </a:tcPr>
                </a:tc>
                <a:tc>
                  <a:txBody>
                    <a:bodyPr/>
                    <a:lstStyle/>
                    <a:p>
                      <a:pPr marL="0" marR="0" lvl="0" indent="0" algn="ctr" defTabSz="914346" rtl="0" eaLnBrk="1" fontAlgn="auto" latinLnBrk="0" hangingPunct="1">
                        <a:lnSpc>
                          <a:spcPct val="100000"/>
                        </a:lnSpc>
                        <a:spcBef>
                          <a:spcPts val="0"/>
                        </a:spcBef>
                        <a:spcAft>
                          <a:spcPts val="0"/>
                        </a:spcAft>
                        <a:buClrTx/>
                        <a:buSzTx/>
                        <a:buFontTx/>
                        <a:buNone/>
                        <a:tabLst/>
                        <a:defRPr/>
                      </a:pPr>
                      <a:r>
                        <a:rPr lang="en-US" altLang="ja-JP" sz="900" b="1" dirty="0" smtClean="0"/>
                        <a:t>SPARK-BOARD55-K9 </a:t>
                      </a:r>
                      <a:endParaRPr kumimoji="0" lang="ja-JP" altLang="en-US" sz="900" b="1" i="0" u="none" strike="noStrike" kern="1200" cap="none" spc="0" normalizeH="0" baseline="0" noProof="0" dirty="0" smtClean="0">
                        <a:ln>
                          <a:noFill/>
                        </a:ln>
                        <a:solidFill>
                          <a:srgbClr val="58585B"/>
                        </a:solidFill>
                        <a:effectLst/>
                        <a:uLnTx/>
                        <a:uFillTx/>
                        <a:latin typeface="+mn-lt"/>
                        <a:ea typeface="+mn-ea"/>
                        <a:cs typeface="+mn-cs"/>
                      </a:endParaRPr>
                    </a:p>
                    <a:p>
                      <a:pPr marL="0" marR="0" lvl="0" indent="0" algn="ctr" defTabSz="914346" rtl="0" eaLnBrk="1" fontAlgn="auto" latinLnBrk="0" hangingPunct="1">
                        <a:lnSpc>
                          <a:spcPct val="100000"/>
                        </a:lnSpc>
                        <a:spcBef>
                          <a:spcPts val="0"/>
                        </a:spcBef>
                        <a:spcAft>
                          <a:spcPts val="0"/>
                        </a:spcAft>
                        <a:buClrTx/>
                        <a:buSzTx/>
                        <a:buFontTx/>
                        <a:buNone/>
                        <a:tabLst/>
                        <a:defRPr/>
                      </a:pPr>
                      <a:endParaRPr kumimoji="0" lang="ja-JP" altLang="en-US" sz="900" b="1"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nchor="ctr"/>
                </a:tc>
                <a:tc>
                  <a:txBody>
                    <a:bodyPr/>
                    <a:lstStyle/>
                    <a:p>
                      <a:pPr marL="0" marR="0" lvl="0" indent="0" algn="l" defTabSz="914346" rtl="0" eaLnBrk="1" fontAlgn="auto" latinLnBrk="0" hangingPunct="1">
                        <a:lnSpc>
                          <a:spcPct val="100000"/>
                        </a:lnSpc>
                        <a:spcBef>
                          <a:spcPts val="0"/>
                        </a:spcBef>
                        <a:spcAft>
                          <a:spcPts val="0"/>
                        </a:spcAft>
                        <a:buClrTx/>
                        <a:buSzTx/>
                        <a:buFontTx/>
                        <a:buNone/>
                        <a:tabLst/>
                        <a:defRPr/>
                      </a:pPr>
                      <a:r>
                        <a:rPr lang="en-US" altLang="ja-JP" sz="900" b="1" dirty="0" smtClean="0"/>
                        <a:t>                              A-SPK-SH</a:t>
                      </a:r>
                      <a:r>
                        <a:rPr lang="ja-JP" altLang="en-US" sz="900" b="1" dirty="0" smtClean="0"/>
                        <a:t>（親型番）</a:t>
                      </a:r>
                      <a:endParaRPr lang="en-US" altLang="ja-JP" sz="900" b="1" dirty="0" smtClean="0"/>
                    </a:p>
                    <a:p>
                      <a:pPr marL="0" marR="0" lvl="0" indent="0" algn="l" defTabSz="914346" rtl="0" eaLnBrk="1" fontAlgn="auto" latinLnBrk="0" hangingPunct="1">
                        <a:lnSpc>
                          <a:spcPct val="100000"/>
                        </a:lnSpc>
                        <a:spcBef>
                          <a:spcPts val="0"/>
                        </a:spcBef>
                        <a:spcAft>
                          <a:spcPts val="0"/>
                        </a:spcAft>
                        <a:buClrTx/>
                        <a:buSzTx/>
                        <a:buFontTx/>
                        <a:buNone/>
                        <a:tabLst/>
                        <a:defRPr/>
                      </a:pPr>
                      <a:r>
                        <a:rPr lang="en-US" altLang="ja-JP" sz="900" b="1" dirty="0" smtClean="0"/>
                        <a:t>                              A-SPK-SH-ND-BRD</a:t>
                      </a:r>
                      <a:r>
                        <a:rPr lang="ja-JP" altLang="en-US" sz="900" b="1" dirty="0" smtClean="0"/>
                        <a:t>（子型番）</a:t>
                      </a:r>
                      <a:endParaRPr kumimoji="0" lang="ja-JP" altLang="en-US" sz="900" b="1" i="0" u="none" strike="noStrike" kern="1200" cap="none" spc="0" normalizeH="0" baseline="0" noProof="0" dirty="0" smtClean="0">
                        <a:ln>
                          <a:noFill/>
                        </a:ln>
                        <a:solidFill>
                          <a:srgbClr val="58585B"/>
                        </a:solidFill>
                        <a:effectLst/>
                        <a:uLnTx/>
                        <a:uFillTx/>
                        <a:latin typeface="+mn-lt"/>
                        <a:ea typeface="+mn-ea"/>
                        <a:cs typeface="+mn-cs"/>
                      </a:endParaRPr>
                    </a:p>
                    <a:p>
                      <a:pPr marL="0" marR="0" lvl="0" indent="0" algn="ctr" defTabSz="914346" rtl="0" eaLnBrk="1" fontAlgn="auto" latinLnBrk="0" hangingPunct="1">
                        <a:lnSpc>
                          <a:spcPct val="100000"/>
                        </a:lnSpc>
                        <a:spcBef>
                          <a:spcPts val="0"/>
                        </a:spcBef>
                        <a:spcAft>
                          <a:spcPts val="0"/>
                        </a:spcAft>
                        <a:buClrTx/>
                        <a:buSzTx/>
                        <a:buFontTx/>
                        <a:buNone/>
                        <a:tabLst/>
                        <a:defRPr/>
                      </a:pPr>
                      <a:endParaRPr kumimoji="0" lang="ja-JP" altLang="en-US" sz="900" b="1" i="0" u="none" strike="noStrike" kern="1200" cap="none" spc="0" normalizeH="0" baseline="0" noProof="0" dirty="0">
                        <a:ln>
                          <a:noFill/>
                        </a:ln>
                        <a:solidFill>
                          <a:srgbClr val="58585B"/>
                        </a:solidFill>
                        <a:effectLst/>
                        <a:uLnTx/>
                        <a:uFillTx/>
                        <a:latin typeface="Arial"/>
                        <a:ea typeface="ＭＳ Ｐゴシック" panose="020B0600070205080204" pitchFamily="50" charset="-128"/>
                        <a:cs typeface="+mn-cs"/>
                      </a:endParaRPr>
                    </a:p>
                  </a:txBody>
                  <a:tcPr anchor="ctr"/>
                </a:tc>
                <a:extLst>
                  <a:ext uri="{0D108BD9-81ED-4DB2-BD59-A6C34878D82A}">
                    <a16:rowId xmlns:a16="http://schemas.microsoft.com/office/drawing/2014/main" val="10001"/>
                  </a:ext>
                </a:extLst>
              </a:tr>
            </a:tbl>
          </a:graphicData>
        </a:graphic>
      </p:graphicFrame>
      <p:sp>
        <p:nvSpPr>
          <p:cNvPr id="7" name="Text Placeholder 1"/>
          <p:cNvSpPr>
            <a:spLocks noGrp="1"/>
          </p:cNvSpPr>
          <p:nvPr>
            <p:ph type="body" sz="quarter" idx="10"/>
          </p:nvPr>
        </p:nvSpPr>
        <p:spPr>
          <a:xfrm>
            <a:off x="0" y="2802836"/>
            <a:ext cx="8723327" cy="2068710"/>
          </a:xfrm>
          <a:solidFill>
            <a:schemeClr val="bg1"/>
          </a:solidFill>
        </p:spPr>
        <p:txBody>
          <a:bodyPr/>
          <a:lstStyle/>
          <a:p>
            <a:pPr marL="292044" lvl="1" indent="0">
              <a:buNone/>
            </a:pPr>
            <a:r>
              <a:rPr lang="en-US" sz="1200" b="1" dirty="0">
                <a:latin typeface="Arial" panose="020B0604020202020204" pitchFamily="34" charset="0"/>
              </a:rPr>
              <a:t>Cisco Spark Board 55</a:t>
            </a:r>
            <a:r>
              <a:rPr lang="ja-JP" altLang="en-US" sz="1200" b="1" dirty="0">
                <a:latin typeface="Arial" panose="020B0604020202020204" pitchFamily="34" charset="0"/>
              </a:rPr>
              <a:t>の発注方法</a:t>
            </a:r>
            <a:r>
              <a:rPr lang="en-US" sz="1200" b="1" dirty="0">
                <a:latin typeface="Arial" panose="020B0604020202020204" pitchFamily="34" charset="0"/>
              </a:rPr>
              <a:t>:</a:t>
            </a:r>
          </a:p>
          <a:p>
            <a:pPr lvl="1"/>
            <a:r>
              <a:rPr lang="en-US" sz="1200" dirty="0">
                <a:latin typeface="Arial" panose="020B0604020202020204" pitchFamily="34" charset="0"/>
              </a:rPr>
              <a:t>Cisco Spark Board 55</a:t>
            </a:r>
            <a:r>
              <a:rPr lang="ja-JP" altLang="en-US" sz="1200" dirty="0">
                <a:latin typeface="Arial" panose="020B0604020202020204" pitchFamily="34" charset="0"/>
              </a:rPr>
              <a:t>の発注は</a:t>
            </a:r>
            <a:r>
              <a:rPr lang="en-US" sz="1200" b="1" dirty="0">
                <a:latin typeface="Arial" panose="020B0604020202020204" pitchFamily="34" charset="0"/>
              </a:rPr>
              <a:t>Spark Board(HW) </a:t>
            </a:r>
            <a:r>
              <a:rPr lang="ja-JP" altLang="en-US" sz="1200" b="1" dirty="0">
                <a:latin typeface="Arial" panose="020B0604020202020204" pitchFamily="34" charset="0"/>
              </a:rPr>
              <a:t>と</a:t>
            </a:r>
            <a:r>
              <a:rPr lang="en-US" sz="1200" b="1" dirty="0">
                <a:latin typeface="Arial" panose="020B0604020202020204" pitchFamily="34" charset="0"/>
              </a:rPr>
              <a:t>Cisco Spark Board subscription </a:t>
            </a:r>
            <a:r>
              <a:rPr lang="ja-JP" altLang="en-US" sz="1200" b="1" dirty="0">
                <a:latin typeface="Arial" panose="020B0604020202020204" pitchFamily="34" charset="0"/>
              </a:rPr>
              <a:t>を</a:t>
            </a:r>
            <a:r>
              <a:rPr lang="en-US" altLang="ja-JP" sz="1200" b="1" dirty="0">
                <a:latin typeface="Arial" panose="020B0604020202020204" pitchFamily="34" charset="0"/>
              </a:rPr>
              <a:t>CCW</a:t>
            </a:r>
            <a:r>
              <a:rPr lang="ja-JP" altLang="en-US" sz="1200" b="1" dirty="0">
                <a:latin typeface="Arial" panose="020B0604020202020204" pitchFamily="34" charset="0"/>
              </a:rPr>
              <a:t>経由で実施</a:t>
            </a:r>
            <a:endParaRPr lang="en-US" sz="1200" b="1" dirty="0">
              <a:latin typeface="Arial" panose="020B0604020202020204" pitchFamily="34" charset="0"/>
            </a:endParaRPr>
          </a:p>
          <a:p>
            <a:pPr lvl="1"/>
            <a:r>
              <a:rPr lang="en-US" sz="1200" dirty="0">
                <a:latin typeface="Arial" panose="020B0604020202020204" pitchFamily="34" charset="0"/>
              </a:rPr>
              <a:t>Cisco Spark Board subscription </a:t>
            </a:r>
            <a:r>
              <a:rPr lang="ja-JP" altLang="en-US" sz="1200" dirty="0">
                <a:latin typeface="Arial" panose="020B0604020202020204" pitchFamily="34" charset="0"/>
              </a:rPr>
              <a:t>は</a:t>
            </a:r>
            <a:r>
              <a:rPr lang="en-US" altLang="ja-JP" sz="1200" dirty="0">
                <a:latin typeface="Arial" panose="020B0604020202020204" pitchFamily="34" charset="0"/>
              </a:rPr>
              <a:t>Spark</a:t>
            </a:r>
            <a:r>
              <a:rPr lang="en-US" sz="1200" dirty="0">
                <a:latin typeface="Arial" panose="020B0604020202020204" pitchFamily="34" charset="0"/>
              </a:rPr>
              <a:t> board (HW</a:t>
            </a:r>
            <a:r>
              <a:rPr lang="ja-JP" altLang="en-US" sz="1200" dirty="0">
                <a:latin typeface="Arial" panose="020B0604020202020204" pitchFamily="34" charset="0"/>
              </a:rPr>
              <a:t>）１台につき、１</a:t>
            </a:r>
            <a:r>
              <a:rPr lang="en-US" altLang="ja-JP" sz="1200" dirty="0">
                <a:latin typeface="Arial" panose="020B0604020202020204" pitchFamily="34" charset="0"/>
              </a:rPr>
              <a:t>Subscription</a:t>
            </a:r>
            <a:r>
              <a:rPr lang="ja-JP" altLang="en-US" sz="1200" dirty="0">
                <a:latin typeface="Arial" panose="020B0604020202020204" pitchFamily="34" charset="0"/>
              </a:rPr>
              <a:t>必要となります。</a:t>
            </a:r>
            <a:r>
              <a:rPr lang="en-US" sz="1200" dirty="0">
                <a:latin typeface="Arial" panose="020B0604020202020204" pitchFamily="34" charset="0"/>
              </a:rPr>
              <a:t> </a:t>
            </a:r>
            <a:r>
              <a:rPr lang="en-US" sz="1200" b="1" dirty="0">
                <a:latin typeface="Arial" panose="020B0604020202020204" pitchFamily="34" charset="0"/>
              </a:rPr>
              <a:t>SPARK-BOARD55-K9 </a:t>
            </a:r>
            <a:r>
              <a:rPr lang="en-US" sz="1200" dirty="0">
                <a:latin typeface="Arial" panose="020B0604020202020204" pitchFamily="34" charset="0"/>
              </a:rPr>
              <a:t>(Cisco Spark Board) </a:t>
            </a:r>
            <a:r>
              <a:rPr lang="ja-JP" altLang="en-US" sz="1200" dirty="0" err="1">
                <a:latin typeface="Arial" panose="020B0604020202020204" pitchFamily="34" charset="0"/>
              </a:rPr>
              <a:t>、</a:t>
            </a:r>
            <a:r>
              <a:rPr lang="en-US" sz="1200" b="1" dirty="0" smtClean="0">
                <a:latin typeface="Arial" panose="020B0604020202020204" pitchFamily="34" charset="0"/>
              </a:rPr>
              <a:t>A-SPK-SH-ND-BRD</a:t>
            </a:r>
            <a:r>
              <a:rPr lang="en-US" sz="1200" dirty="0" smtClean="0">
                <a:latin typeface="Arial" panose="020B0604020202020204" pitchFamily="34" charset="0"/>
              </a:rPr>
              <a:t> </a:t>
            </a:r>
            <a:r>
              <a:rPr lang="en-US" sz="1200" dirty="0">
                <a:latin typeface="Arial" panose="020B0604020202020204" pitchFamily="34" charset="0"/>
              </a:rPr>
              <a:t>(Cisco Spark Board subscription)</a:t>
            </a:r>
            <a:endParaRPr lang="en-US" sz="1200" b="1" i="1" dirty="0">
              <a:solidFill>
                <a:srgbClr val="C00000"/>
              </a:solidFill>
              <a:latin typeface="Arial" panose="020B0604020202020204" pitchFamily="34" charset="0"/>
            </a:endParaRPr>
          </a:p>
          <a:p>
            <a:pPr lvl="1"/>
            <a:r>
              <a:rPr lang="ja-JP" altLang="en-US" sz="1200" dirty="0">
                <a:latin typeface="Arial" panose="020B0604020202020204" pitchFamily="34" charset="0"/>
              </a:rPr>
              <a:t>発注プロセスにおいてパートナーは</a:t>
            </a:r>
            <a:r>
              <a:rPr lang="en-US" sz="1200" b="1" dirty="0">
                <a:latin typeface="Arial" panose="020B0604020202020204" pitchFamily="34" charset="0"/>
              </a:rPr>
              <a:t>subscription start date. </a:t>
            </a:r>
            <a:r>
              <a:rPr lang="ja-JP" altLang="en-US" sz="1200" dirty="0">
                <a:latin typeface="Arial" panose="020B0604020202020204" pitchFamily="34" charset="0"/>
              </a:rPr>
              <a:t>設定・変更する必要があります。最長</a:t>
            </a:r>
            <a:r>
              <a:rPr lang="en-US" altLang="ja-JP" sz="1200" dirty="0">
                <a:latin typeface="Arial" panose="020B0604020202020204" pitchFamily="34" charset="0"/>
              </a:rPr>
              <a:t>90</a:t>
            </a:r>
            <a:r>
              <a:rPr lang="ja-JP" altLang="en-US" sz="1200" dirty="0">
                <a:latin typeface="Arial" panose="020B0604020202020204" pitchFamily="34" charset="0"/>
              </a:rPr>
              <a:t>日を設定すること</a:t>
            </a:r>
            <a:r>
              <a:rPr lang="ja-JP" altLang="en-US" sz="1200" dirty="0" smtClean="0">
                <a:latin typeface="Arial" panose="020B0604020202020204" pitchFamily="34" charset="0"/>
              </a:rPr>
              <a:t>が</a:t>
            </a:r>
            <a:r>
              <a:rPr lang="en-US" altLang="ja-JP" sz="1200" dirty="0" smtClean="0">
                <a:latin typeface="Arial" panose="020B0604020202020204" pitchFamily="34" charset="0"/>
              </a:rPr>
              <a:t/>
            </a:r>
            <a:br>
              <a:rPr lang="en-US" altLang="ja-JP" sz="1200" dirty="0" smtClean="0">
                <a:latin typeface="Arial" panose="020B0604020202020204" pitchFamily="34" charset="0"/>
              </a:rPr>
            </a:br>
            <a:r>
              <a:rPr lang="ja-JP" altLang="en-US" sz="1200" dirty="0" smtClean="0">
                <a:latin typeface="Arial" panose="020B0604020202020204" pitchFamily="34" charset="0"/>
              </a:rPr>
              <a:t>できます</a:t>
            </a:r>
            <a:r>
              <a:rPr lang="ja-JP" altLang="en-US" sz="1200" dirty="0">
                <a:latin typeface="Arial" panose="020B0604020202020204" pitchFamily="34" charset="0"/>
              </a:rPr>
              <a:t>。</a:t>
            </a:r>
            <a:r>
              <a:rPr lang="en-US" altLang="ja-JP" sz="1200" dirty="0">
                <a:latin typeface="Arial" panose="020B0604020202020204" pitchFamily="34" charset="0"/>
              </a:rPr>
              <a:t>Cisco Spark </a:t>
            </a:r>
            <a:r>
              <a:rPr lang="en-US" altLang="ja-JP" sz="1200" dirty="0" smtClean="0">
                <a:latin typeface="Arial" panose="020B0604020202020204" pitchFamily="34" charset="0"/>
              </a:rPr>
              <a:t>Board</a:t>
            </a:r>
            <a:r>
              <a:rPr lang="ja-JP" altLang="en-US" sz="1200" dirty="0" smtClean="0">
                <a:latin typeface="Arial" panose="020B0604020202020204" pitchFamily="34" charset="0"/>
              </a:rPr>
              <a:t>の</a:t>
            </a:r>
            <a:r>
              <a:rPr lang="en-US" altLang="ja-JP" sz="1200" dirty="0" smtClean="0">
                <a:latin typeface="Arial" panose="020B0604020202020204" pitchFamily="34" charset="0"/>
              </a:rPr>
              <a:t>Subscription</a:t>
            </a:r>
            <a:r>
              <a:rPr lang="ja-JP" altLang="en-US" sz="1200" dirty="0">
                <a:latin typeface="Arial" panose="020B0604020202020204" pitchFamily="34" charset="0"/>
              </a:rPr>
              <a:t>が開始される前に到着・納品されるように調整が必要です。</a:t>
            </a:r>
            <a:endParaRPr lang="en-US" sz="1200" dirty="0">
              <a:latin typeface="Arial" panose="020B0604020202020204" pitchFamily="34" charset="0"/>
            </a:endParaRPr>
          </a:p>
          <a:p>
            <a:pPr lvl="1"/>
            <a:r>
              <a:rPr lang="ja-JP" altLang="en-US" sz="1200" dirty="0">
                <a:latin typeface="Arial" panose="020B0604020202020204" pitchFamily="34" charset="0"/>
              </a:rPr>
              <a:t>詳細は</a:t>
            </a:r>
            <a:r>
              <a:rPr lang="en-US" sz="1200" dirty="0">
                <a:latin typeface="Arial" panose="020B0604020202020204" pitchFamily="34" charset="0"/>
              </a:rPr>
              <a:t> </a:t>
            </a:r>
            <a:r>
              <a:rPr lang="en-US" sz="1200" dirty="0">
                <a:latin typeface="Arial" panose="020B0604020202020204" pitchFamily="34" charset="0"/>
                <a:hlinkClick r:id="rId2"/>
              </a:rPr>
              <a:t>Cisco Spark Services Ordering Guide </a:t>
            </a:r>
            <a:r>
              <a:rPr lang="ja-JP" altLang="en-US" sz="1200" dirty="0">
                <a:latin typeface="Arial" panose="020B0604020202020204" pitchFamily="34" charset="0"/>
              </a:rPr>
              <a:t>をご確認ください。</a:t>
            </a:r>
            <a:endParaRPr lang="en-US" sz="1200" dirty="0">
              <a:latin typeface="Arial" panose="020B0604020202020204" pitchFamily="34" charset="0"/>
            </a:endParaRPr>
          </a:p>
        </p:txBody>
      </p:sp>
    </p:spTree>
    <p:extLst>
      <p:ext uri="{BB962C8B-B14F-4D97-AF65-F5344CB8AC3E}">
        <p14:creationId xmlns:p14="http://schemas.microsoft.com/office/powerpoint/2010/main" val="1033465438"/>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84683" y="2268499"/>
            <a:ext cx="6396136" cy="715581"/>
          </a:xfrm>
          <a:prstGeom prst="rect">
            <a:avLst/>
          </a:prstGeom>
          <a:noFill/>
        </p:spPr>
        <p:txBody>
          <a:bodyPr wrap="square" rtlCol="0">
            <a:spAutoFit/>
          </a:bodyPr>
          <a:lstStyle/>
          <a:p>
            <a:r>
              <a:rPr kumimoji="1" lang="ja-JP" altLang="en-US" sz="4050" dirty="0"/>
              <a:t>導入事例</a:t>
            </a:r>
          </a:p>
        </p:txBody>
      </p:sp>
    </p:spTree>
    <p:extLst>
      <p:ext uri="{BB962C8B-B14F-4D97-AF65-F5344CB8AC3E}">
        <p14:creationId xmlns:p14="http://schemas.microsoft.com/office/powerpoint/2010/main" val="321157248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226127"/>
            <a:ext cx="9144000" cy="391737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bg1"/>
              </a:solidFill>
            </a:endParaRPr>
          </a:p>
        </p:txBody>
      </p:sp>
      <p:sp>
        <p:nvSpPr>
          <p:cNvPr id="3" name="TextBox 9"/>
          <p:cNvSpPr txBox="1"/>
          <p:nvPr/>
        </p:nvSpPr>
        <p:spPr>
          <a:xfrm>
            <a:off x="273051" y="1414221"/>
            <a:ext cx="8794749" cy="3466667"/>
          </a:xfrm>
          <a:prstGeom prst="rect">
            <a:avLst/>
          </a:prstGeom>
          <a:noFill/>
        </p:spPr>
        <p:txBody>
          <a:bodyPr wrap="square" lIns="0" tIns="27000" bIns="0">
            <a:spAutoFit/>
          </a:bodyPr>
          <a:lstStyle/>
          <a:p>
            <a:pPr>
              <a:spcBef>
                <a:spcPts val="400"/>
              </a:spcBef>
              <a:spcAft>
                <a:spcPts val="400"/>
              </a:spcAft>
              <a:defRPr/>
            </a:pPr>
            <a:r>
              <a:rPr lang="ja-JP" altLang="en-US" sz="1050" b="1" dirty="0">
                <a:solidFill>
                  <a:schemeClr val="bg1"/>
                </a:solidFill>
                <a:latin typeface="Arial"/>
                <a:ea typeface="ＭＳ Ｐゴシック"/>
              </a:rPr>
              <a:t>（企業情報）</a:t>
            </a:r>
            <a:endParaRPr lang="en-US" altLang="ja-JP" sz="1050" b="1" dirty="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050" dirty="0">
                <a:solidFill>
                  <a:schemeClr val="bg1"/>
                </a:solidFill>
                <a:latin typeface="Arial"/>
                <a:ea typeface="ＭＳ Ｐゴシック"/>
              </a:rPr>
              <a:t>企業種別：　大手製造業</a:t>
            </a:r>
            <a:endParaRPr lang="en-US" altLang="ja-JP" sz="1050" dirty="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050" dirty="0">
                <a:solidFill>
                  <a:schemeClr val="bg1"/>
                </a:solidFill>
                <a:latin typeface="Arial"/>
                <a:ea typeface="ＭＳ Ｐゴシック"/>
              </a:rPr>
              <a:t>従業員：　従業員</a:t>
            </a:r>
            <a:r>
              <a:rPr lang="en-US" altLang="ja-JP" sz="1050" dirty="0">
                <a:solidFill>
                  <a:schemeClr val="bg1"/>
                </a:solidFill>
                <a:latin typeface="Arial"/>
                <a:ea typeface="ＭＳ Ｐゴシック"/>
              </a:rPr>
              <a:t>30,000</a:t>
            </a:r>
            <a:r>
              <a:rPr lang="ja-JP" altLang="en-US" sz="1050" dirty="0">
                <a:solidFill>
                  <a:schemeClr val="bg1"/>
                </a:solidFill>
                <a:latin typeface="Arial"/>
                <a:ea typeface="ＭＳ Ｐゴシック"/>
              </a:rPr>
              <a:t>名のうち、</a:t>
            </a:r>
            <a:r>
              <a:rPr lang="ja-JP" altLang="en-US" sz="1050" dirty="0" smtClean="0">
                <a:solidFill>
                  <a:schemeClr val="bg1"/>
                </a:solidFill>
                <a:latin typeface="Arial"/>
                <a:ea typeface="ＭＳ Ｐゴシック"/>
              </a:rPr>
              <a:t>ナレッジ  ワーカー</a:t>
            </a:r>
            <a:r>
              <a:rPr lang="en-US" altLang="ja-JP" sz="1050" dirty="0">
                <a:solidFill>
                  <a:schemeClr val="bg1"/>
                </a:solidFill>
                <a:latin typeface="Arial"/>
                <a:ea typeface="ＭＳ Ｐゴシック"/>
              </a:rPr>
              <a:t>22,000</a:t>
            </a:r>
            <a:r>
              <a:rPr lang="ja-JP" altLang="en-US" sz="1050" dirty="0">
                <a:solidFill>
                  <a:schemeClr val="bg1"/>
                </a:solidFill>
                <a:latin typeface="Arial"/>
                <a:ea typeface="ＭＳ Ｐゴシック"/>
              </a:rPr>
              <a:t>名</a:t>
            </a:r>
            <a:endParaRPr lang="en-US" altLang="ja-JP" sz="1050" dirty="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050" dirty="0">
                <a:solidFill>
                  <a:schemeClr val="bg1"/>
                </a:solidFill>
                <a:latin typeface="Arial"/>
                <a:ea typeface="ＭＳ Ｐゴシック"/>
              </a:rPr>
              <a:t>シスコ利用状況：　シスコのテレプレ端末を利用中だが、クラウド製品については導入実績なし</a:t>
            </a:r>
            <a:endParaRPr lang="en-US" altLang="ja-JP" sz="1050" dirty="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050" dirty="0">
                <a:solidFill>
                  <a:schemeClr val="bg1"/>
                </a:solidFill>
                <a:latin typeface="Arial"/>
                <a:ea typeface="ＭＳ Ｐゴシック"/>
              </a:rPr>
              <a:t>導入想定：　</a:t>
            </a:r>
            <a:r>
              <a:rPr lang="en-US" altLang="ja-JP" sz="1050" dirty="0">
                <a:solidFill>
                  <a:schemeClr val="bg1"/>
                </a:solidFill>
                <a:latin typeface="Arial"/>
                <a:ea typeface="ＭＳ Ｐゴシック"/>
              </a:rPr>
              <a:t>22,000</a:t>
            </a:r>
            <a:r>
              <a:rPr lang="ja-JP" altLang="en-US" sz="1050" dirty="0">
                <a:solidFill>
                  <a:schemeClr val="bg1"/>
                </a:solidFill>
                <a:latin typeface="Arial"/>
                <a:ea typeface="ＭＳ Ｐゴシック"/>
              </a:rPr>
              <a:t>名の</a:t>
            </a:r>
            <a:r>
              <a:rPr lang="ja-JP" altLang="en-US" sz="1050" dirty="0" smtClean="0">
                <a:solidFill>
                  <a:schemeClr val="bg1"/>
                </a:solidFill>
                <a:latin typeface="Arial"/>
                <a:ea typeface="ＭＳ Ｐゴシック"/>
              </a:rPr>
              <a:t>ナレッジ ワーカー</a:t>
            </a:r>
            <a:r>
              <a:rPr lang="ja-JP" altLang="en-US" sz="1050" dirty="0">
                <a:solidFill>
                  <a:schemeClr val="bg1"/>
                </a:solidFill>
                <a:latin typeface="Arial"/>
                <a:ea typeface="ＭＳ Ｐゴシック"/>
              </a:rPr>
              <a:t>が</a:t>
            </a:r>
            <a:r>
              <a:rPr lang="en-US" altLang="ja-JP" sz="1050" dirty="0">
                <a:solidFill>
                  <a:schemeClr val="bg1"/>
                </a:solidFill>
                <a:latin typeface="Arial"/>
                <a:ea typeface="ＭＳ Ｐゴシック"/>
              </a:rPr>
              <a:t>WebEx Meeting Center</a:t>
            </a:r>
            <a:r>
              <a:rPr lang="ja-JP" altLang="en-US" sz="1050" dirty="0">
                <a:solidFill>
                  <a:schemeClr val="bg1"/>
                </a:solidFill>
                <a:latin typeface="Arial"/>
                <a:ea typeface="ＭＳ Ｐゴシック"/>
              </a:rPr>
              <a:t>と</a:t>
            </a:r>
            <a:r>
              <a:rPr lang="en-US" altLang="ja-JP" sz="1050" dirty="0">
                <a:solidFill>
                  <a:schemeClr val="bg1"/>
                </a:solidFill>
                <a:latin typeface="Arial"/>
                <a:ea typeface="ＭＳ Ｐゴシック"/>
              </a:rPr>
              <a:t>Spark</a:t>
            </a:r>
            <a:r>
              <a:rPr lang="ja-JP" altLang="en-US" sz="1050" dirty="0">
                <a:solidFill>
                  <a:schemeClr val="bg1"/>
                </a:solidFill>
                <a:latin typeface="Arial"/>
                <a:ea typeface="ＭＳ Ｐゴシック"/>
              </a:rPr>
              <a:t> </a:t>
            </a:r>
            <a:r>
              <a:rPr lang="en-US" altLang="ja-JP" sz="1050" dirty="0">
                <a:solidFill>
                  <a:schemeClr val="bg1"/>
                </a:solidFill>
                <a:latin typeface="Arial"/>
                <a:ea typeface="ＭＳ Ｐゴシック"/>
              </a:rPr>
              <a:t>Business Messaging</a:t>
            </a:r>
            <a:r>
              <a:rPr lang="ja-JP" altLang="en-US" sz="1050" dirty="0">
                <a:solidFill>
                  <a:schemeClr val="bg1"/>
                </a:solidFill>
                <a:latin typeface="Arial"/>
                <a:ea typeface="ＭＳ Ｐゴシック"/>
              </a:rPr>
              <a:t>を利用できる環境を整備し、働き方改革を推進したい</a:t>
            </a:r>
            <a:r>
              <a:rPr lang="en-US" altLang="ja-JP" sz="1050" dirty="0">
                <a:solidFill>
                  <a:schemeClr val="bg1"/>
                </a:solidFill>
                <a:latin typeface="Arial"/>
                <a:ea typeface="ＭＳ Ｐゴシック"/>
              </a:rPr>
              <a:t> </a:t>
            </a:r>
            <a:endParaRPr lang="ja-JP" altLang="en-US" sz="1050" dirty="0">
              <a:solidFill>
                <a:schemeClr val="bg1"/>
              </a:solidFill>
              <a:latin typeface="Arial"/>
              <a:ea typeface="ＭＳ Ｐゴシック"/>
            </a:endParaRPr>
          </a:p>
          <a:p>
            <a:pPr>
              <a:spcBef>
                <a:spcPts val="400"/>
              </a:spcBef>
              <a:spcAft>
                <a:spcPts val="100"/>
              </a:spcAft>
              <a:defRPr/>
            </a:pPr>
            <a:endParaRPr lang="en-US" altLang="ja-JP" sz="1200" dirty="0">
              <a:solidFill>
                <a:schemeClr val="bg1"/>
              </a:solidFill>
              <a:latin typeface="Arial"/>
              <a:ea typeface="ＭＳ Ｐゴシック"/>
            </a:endParaRPr>
          </a:p>
          <a:p>
            <a:pPr>
              <a:spcBef>
                <a:spcPts val="400"/>
              </a:spcBef>
              <a:spcAft>
                <a:spcPts val="100"/>
              </a:spcAft>
              <a:defRPr/>
            </a:pPr>
            <a:r>
              <a:rPr lang="ja-JP" altLang="en-US" sz="1050" b="1" dirty="0">
                <a:solidFill>
                  <a:schemeClr val="bg1"/>
                </a:solidFill>
                <a:latin typeface="Arial"/>
                <a:ea typeface="ＭＳ Ｐゴシック"/>
              </a:rPr>
              <a:t>（オーダー）</a:t>
            </a:r>
            <a:endParaRPr lang="en-US" altLang="ja-JP" sz="1050" b="1" dirty="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050" dirty="0">
                <a:solidFill>
                  <a:schemeClr val="bg1"/>
                </a:solidFill>
                <a:ea typeface="ＭＳ Ｐゴシック"/>
              </a:rPr>
              <a:t>購入型番：　</a:t>
            </a:r>
            <a:r>
              <a:rPr lang="en-US" altLang="ja-JP" sz="1050" dirty="0">
                <a:solidFill>
                  <a:schemeClr val="bg1"/>
                </a:solidFill>
                <a:ea typeface="ＭＳ Ｐゴシック"/>
              </a:rPr>
              <a:t>A-WX</a:t>
            </a:r>
            <a:r>
              <a:rPr lang="ja-JP" altLang="en-US" sz="1050" dirty="0">
                <a:solidFill>
                  <a:schemeClr val="bg1"/>
                </a:solidFill>
                <a:ea typeface="ＭＳ Ｐゴシック"/>
              </a:rPr>
              <a:t>の</a:t>
            </a:r>
            <a:r>
              <a:rPr lang="en-US" altLang="ja-JP" sz="1050" dirty="0">
                <a:solidFill>
                  <a:schemeClr val="bg1"/>
                </a:solidFill>
                <a:ea typeface="ＭＳ Ｐゴシック"/>
              </a:rPr>
              <a:t>Active User</a:t>
            </a:r>
            <a:r>
              <a:rPr lang="ja-JP" altLang="en-US" sz="1050" dirty="0">
                <a:solidFill>
                  <a:schemeClr val="bg1"/>
                </a:solidFill>
                <a:ea typeface="ＭＳ Ｐゴシック"/>
              </a:rPr>
              <a:t>（</a:t>
            </a:r>
            <a:r>
              <a:rPr lang="en-US" altLang="ja-JP" sz="1050" dirty="0">
                <a:solidFill>
                  <a:schemeClr val="bg1"/>
                </a:solidFill>
                <a:ea typeface="ＭＳ Ｐゴシック"/>
              </a:rPr>
              <a:t>A-WX-ACTIVE-USER)</a:t>
            </a:r>
          </a:p>
          <a:p>
            <a:pPr marL="111122" indent="-111122">
              <a:spcBef>
                <a:spcPts val="400"/>
              </a:spcBef>
              <a:spcAft>
                <a:spcPts val="400"/>
              </a:spcAft>
              <a:buFont typeface="Arial" pitchFamily="34" charset="0"/>
              <a:buChar char="•"/>
              <a:defRPr/>
            </a:pPr>
            <a:r>
              <a:rPr lang="ja-JP" altLang="en-US" sz="1050" dirty="0">
                <a:solidFill>
                  <a:schemeClr val="bg1"/>
                </a:solidFill>
                <a:ea typeface="ＭＳ Ｐゴシック"/>
              </a:rPr>
              <a:t>購入ライセンス数：　</a:t>
            </a:r>
            <a:r>
              <a:rPr lang="ja-JP" altLang="en-US" sz="1050" dirty="0" smtClean="0">
                <a:solidFill>
                  <a:schemeClr val="bg1"/>
                </a:solidFill>
                <a:ea typeface="ＭＳ Ｐゴシック"/>
              </a:rPr>
              <a:t>ナレッジ ワーカー</a:t>
            </a:r>
            <a:r>
              <a:rPr lang="en-US" altLang="ja-JP" sz="1050" dirty="0">
                <a:solidFill>
                  <a:schemeClr val="bg1"/>
                </a:solidFill>
                <a:ea typeface="ＭＳ Ｐゴシック"/>
              </a:rPr>
              <a:t>22,000</a:t>
            </a:r>
            <a:r>
              <a:rPr lang="ja-JP" altLang="en-US" sz="1050" dirty="0">
                <a:solidFill>
                  <a:schemeClr val="bg1"/>
                </a:solidFill>
                <a:ea typeface="ＭＳ Ｐゴシック"/>
              </a:rPr>
              <a:t>名の</a:t>
            </a:r>
            <a:r>
              <a:rPr lang="en-US" altLang="ja-JP" sz="1050" dirty="0">
                <a:solidFill>
                  <a:schemeClr val="bg1"/>
                </a:solidFill>
                <a:ea typeface="ＭＳ Ｐゴシック"/>
              </a:rPr>
              <a:t>15%</a:t>
            </a:r>
            <a:r>
              <a:rPr lang="ja-JP" altLang="en-US" sz="1050" dirty="0">
                <a:solidFill>
                  <a:schemeClr val="bg1"/>
                </a:solidFill>
                <a:ea typeface="ＭＳ Ｐゴシック"/>
              </a:rPr>
              <a:t>にあたる</a:t>
            </a:r>
            <a:r>
              <a:rPr lang="en-US" altLang="ja-JP" sz="1050" dirty="0">
                <a:solidFill>
                  <a:schemeClr val="bg1"/>
                </a:solidFill>
                <a:ea typeface="ＭＳ Ｐゴシック"/>
              </a:rPr>
              <a:t>3,300</a:t>
            </a:r>
            <a:r>
              <a:rPr lang="ja-JP" altLang="en-US" sz="1050" dirty="0">
                <a:solidFill>
                  <a:schemeClr val="bg1"/>
                </a:solidFill>
                <a:ea typeface="ＭＳ Ｐゴシック"/>
              </a:rPr>
              <a:t>ライセンス発注</a:t>
            </a:r>
            <a:endParaRPr lang="en-US" altLang="ja-JP" sz="1050" dirty="0">
              <a:solidFill>
                <a:schemeClr val="bg1"/>
              </a:solidFill>
              <a:ea typeface="ＭＳ Ｐゴシック"/>
            </a:endParaRPr>
          </a:p>
          <a:p>
            <a:pPr>
              <a:spcBef>
                <a:spcPts val="400"/>
              </a:spcBef>
              <a:spcAft>
                <a:spcPts val="400"/>
              </a:spcAft>
              <a:defRPr/>
            </a:pPr>
            <a:endParaRPr lang="en-US" altLang="ja-JP" sz="1050" dirty="0">
              <a:solidFill>
                <a:schemeClr val="bg1"/>
              </a:solidFill>
              <a:ea typeface="ＭＳ Ｐゴシック"/>
            </a:endParaRPr>
          </a:p>
          <a:p>
            <a:pPr>
              <a:spcBef>
                <a:spcPts val="400"/>
              </a:spcBef>
              <a:spcAft>
                <a:spcPts val="400"/>
              </a:spcAft>
              <a:defRPr/>
            </a:pPr>
            <a:r>
              <a:rPr lang="ja-JP" altLang="en-US" sz="1050" dirty="0">
                <a:solidFill>
                  <a:schemeClr val="bg1"/>
                </a:solidFill>
                <a:ea typeface="ＭＳ Ｐゴシック"/>
              </a:rPr>
              <a:t>（導入結果）</a:t>
            </a:r>
            <a:endParaRPr lang="en-US" altLang="ja-JP" sz="1050" dirty="0">
              <a:solidFill>
                <a:schemeClr val="bg1"/>
              </a:solidFill>
              <a:ea typeface="ＭＳ Ｐゴシック"/>
            </a:endParaRPr>
          </a:p>
          <a:p>
            <a:pPr marL="111122" indent="-111122">
              <a:spcBef>
                <a:spcPts val="400"/>
              </a:spcBef>
              <a:spcAft>
                <a:spcPts val="400"/>
              </a:spcAft>
              <a:buFont typeface="Arial" pitchFamily="34" charset="0"/>
              <a:buChar char="•"/>
              <a:defRPr/>
            </a:pPr>
            <a:r>
              <a:rPr lang="en-US" altLang="ja-JP" sz="1050" dirty="0">
                <a:solidFill>
                  <a:schemeClr val="bg1"/>
                </a:solidFill>
                <a:latin typeface="Arial"/>
                <a:ea typeface="ＭＳ Ｐゴシック"/>
              </a:rPr>
              <a:t>22,000</a:t>
            </a:r>
            <a:r>
              <a:rPr lang="ja-JP" altLang="en-US" sz="1050" dirty="0">
                <a:solidFill>
                  <a:schemeClr val="bg1"/>
                </a:solidFill>
                <a:latin typeface="Arial"/>
                <a:ea typeface="ＭＳ Ｐゴシック"/>
              </a:rPr>
              <a:t>名の全</a:t>
            </a:r>
            <a:r>
              <a:rPr lang="ja-JP" altLang="en-US" sz="1050" dirty="0" smtClean="0">
                <a:solidFill>
                  <a:schemeClr val="bg1"/>
                </a:solidFill>
                <a:latin typeface="Arial"/>
                <a:ea typeface="ＭＳ Ｐゴシック"/>
              </a:rPr>
              <a:t>ナレッジ ワーカー</a:t>
            </a:r>
            <a:r>
              <a:rPr lang="ja-JP" altLang="en-US" sz="1050" dirty="0">
                <a:solidFill>
                  <a:schemeClr val="bg1"/>
                </a:solidFill>
                <a:latin typeface="Arial"/>
                <a:ea typeface="ＭＳ Ｐゴシック"/>
              </a:rPr>
              <a:t>が自由に</a:t>
            </a:r>
            <a:r>
              <a:rPr lang="en-US" altLang="ja-JP" sz="1050" dirty="0">
                <a:solidFill>
                  <a:schemeClr val="bg1"/>
                </a:solidFill>
                <a:latin typeface="Arial"/>
                <a:ea typeface="ＭＳ Ｐゴシック"/>
              </a:rPr>
              <a:t>WebEx</a:t>
            </a:r>
            <a:r>
              <a:rPr lang="ja-JP" altLang="en-US" sz="1050" dirty="0">
                <a:solidFill>
                  <a:schemeClr val="bg1"/>
                </a:solidFill>
                <a:latin typeface="Arial"/>
                <a:ea typeface="ＭＳ Ｐゴシック"/>
              </a:rPr>
              <a:t>を開催可能に。</a:t>
            </a:r>
            <a:r>
              <a:rPr lang="en-US" altLang="ja-JP" sz="1050" dirty="0">
                <a:solidFill>
                  <a:schemeClr val="bg1"/>
                </a:solidFill>
                <a:latin typeface="Arial"/>
                <a:ea typeface="ＭＳ Ｐゴシック"/>
              </a:rPr>
              <a:t>WebEx</a:t>
            </a:r>
            <a:r>
              <a:rPr lang="ja-JP" altLang="en-US" sz="1050" dirty="0">
                <a:solidFill>
                  <a:schemeClr val="bg1"/>
                </a:solidFill>
                <a:latin typeface="Arial"/>
                <a:ea typeface="ＭＳ Ｐゴシック"/>
              </a:rPr>
              <a:t>のセッションには既に導入済みのテレプレ端末からも接続可能になり　　　　　　　　　　　　　　　　　　（</a:t>
            </a:r>
            <a:r>
              <a:rPr lang="en-US" altLang="ja-JP" sz="1050" dirty="0">
                <a:solidFill>
                  <a:schemeClr val="bg1"/>
                </a:solidFill>
                <a:latin typeface="Arial"/>
                <a:ea typeface="ＭＳ Ｐゴシック"/>
              </a:rPr>
              <a:t>CMR Cloud</a:t>
            </a:r>
            <a:r>
              <a:rPr lang="ja-JP" altLang="en-US" sz="1050" dirty="0">
                <a:solidFill>
                  <a:schemeClr val="bg1"/>
                </a:solidFill>
                <a:latin typeface="Arial"/>
                <a:ea typeface="ＭＳ Ｐゴシック"/>
              </a:rPr>
              <a:t>）、既存投資を有効に活用する事にも成功</a:t>
            </a:r>
            <a:endParaRPr lang="en-US" altLang="ja-JP" sz="1050" dirty="0">
              <a:solidFill>
                <a:schemeClr val="bg1"/>
              </a:solidFill>
              <a:ea typeface="ＭＳ Ｐゴシック"/>
            </a:endParaRPr>
          </a:p>
          <a:p>
            <a:pPr marL="111122" indent="-111122">
              <a:spcBef>
                <a:spcPts val="400"/>
              </a:spcBef>
              <a:spcAft>
                <a:spcPts val="400"/>
              </a:spcAft>
              <a:buFont typeface="Arial" pitchFamily="34" charset="0"/>
              <a:buChar char="•"/>
              <a:defRPr/>
            </a:pPr>
            <a:r>
              <a:rPr lang="en-US" altLang="ja-JP" sz="1050" dirty="0">
                <a:solidFill>
                  <a:schemeClr val="bg1"/>
                </a:solidFill>
                <a:ea typeface="ＭＳ Ｐゴシック"/>
              </a:rPr>
              <a:t>Spark Business Messaging</a:t>
            </a:r>
            <a:r>
              <a:rPr lang="ja-JP" altLang="en-US" sz="1050" dirty="0">
                <a:solidFill>
                  <a:schemeClr val="bg1"/>
                </a:solidFill>
                <a:ea typeface="ＭＳ Ｐゴシック"/>
              </a:rPr>
              <a:t>の利用も開始。</a:t>
            </a:r>
            <a:r>
              <a:rPr lang="en-US" altLang="ja-JP" sz="1050" dirty="0">
                <a:solidFill>
                  <a:schemeClr val="bg1"/>
                </a:solidFill>
                <a:ea typeface="ＭＳ Ｐゴシック"/>
              </a:rPr>
              <a:t>WebEx</a:t>
            </a:r>
            <a:r>
              <a:rPr lang="ja-JP" altLang="en-US" sz="1050" dirty="0">
                <a:solidFill>
                  <a:schemeClr val="bg1"/>
                </a:solidFill>
                <a:ea typeface="ＭＳ Ｐゴシック"/>
              </a:rPr>
              <a:t>会議以外にもチーム単位での社内外コラボレーションが可能となる。</a:t>
            </a:r>
            <a:r>
              <a:rPr lang="ja-JP" altLang="en-US" sz="1050" dirty="0">
                <a:solidFill>
                  <a:schemeClr val="tx2"/>
                </a:solidFill>
                <a:latin typeface="Arial"/>
                <a:ea typeface="ＭＳ Ｐゴシック"/>
              </a:rPr>
              <a:t>　　　　　　　　　　　　                                                           　　　　　　　</a:t>
            </a:r>
            <a:endParaRPr lang="en-US" altLang="ja-JP" sz="1050" dirty="0">
              <a:solidFill>
                <a:schemeClr val="tx2"/>
              </a:solidFill>
              <a:ea typeface="ＭＳ Ｐゴシック"/>
            </a:endParaRPr>
          </a:p>
        </p:txBody>
      </p:sp>
      <p:pic>
        <p:nvPicPr>
          <p:cNvPr id="5" name="Picture 2" descr="Y:\Administration\Team Member Files\Martin\Downloads\AR48426.jpg"/>
          <p:cNvPicPr>
            <a:picLocks noChangeAspect="1" noChangeArrowheads="1"/>
          </p:cNvPicPr>
          <p:nvPr/>
        </p:nvPicPr>
        <p:blipFill>
          <a:blip r:embed="rId2">
            <a:extLst>
              <a:ext uri="{28A0092B-C50C-407E-A947-70E740481C1C}">
                <a14:useLocalDpi xmlns:a14="http://schemas.microsoft.com/office/drawing/2010/main" val="0"/>
              </a:ext>
            </a:extLst>
          </a:blip>
          <a:srcRect t="38789" b="38069"/>
          <a:stretch>
            <a:fillRect/>
          </a:stretch>
        </p:blipFill>
        <p:spPr bwMode="auto">
          <a:xfrm>
            <a:off x="4387851" y="933451"/>
            <a:ext cx="47561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p:nvPr/>
        </p:nvSpPr>
        <p:spPr>
          <a:xfrm>
            <a:off x="677430" y="623527"/>
            <a:ext cx="6178550" cy="706437"/>
          </a:xfrm>
          <a:prstGeom prst="rect">
            <a:avLst/>
          </a:prstGeom>
          <a:noFill/>
        </p:spPr>
        <p:txBody>
          <a:bodyPr lIns="0" anchor="ctr"/>
          <a:lstStyle/>
          <a:p>
            <a:pPr>
              <a:defRPr/>
            </a:pPr>
            <a:r>
              <a:rPr lang="ja-JP" altLang="en-US" sz="2000" dirty="0">
                <a:solidFill>
                  <a:schemeClr val="bg2"/>
                </a:solidFill>
                <a:latin typeface="Arial"/>
                <a:ea typeface="ＭＳ Ｐゴシック"/>
              </a:rPr>
              <a:t>製造業のお客様の例</a:t>
            </a:r>
          </a:p>
        </p:txBody>
      </p:sp>
      <p:sp>
        <p:nvSpPr>
          <p:cNvPr id="7"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a:solidFill>
                  <a:schemeClr val="tx1"/>
                </a:solidFill>
                <a:latin typeface="Arial" panose="020B0604020202020204" pitchFamily="34" charset="0"/>
                <a:ea typeface="ＭＳ Ｐゴシック" panose="020B0600070205080204" pitchFamily="50" charset="-128"/>
                <a:cs typeface="メイリオ"/>
              </a:rPr>
              <a:t>導入事例①</a:t>
            </a:r>
            <a:endParaRPr kumimoji="1" lang="ja-JP" altLang="en-US" sz="2700" dirty="0">
              <a:solidFill>
                <a:schemeClr val="tx1"/>
              </a:solidFill>
              <a:latin typeface="メイリオ"/>
              <a:ea typeface="メイリオ"/>
              <a:cs typeface="メイリオ"/>
            </a:endParaRPr>
          </a:p>
        </p:txBody>
      </p:sp>
      <p:grpSp>
        <p:nvGrpSpPr>
          <p:cNvPr id="11" name="グループ化 10"/>
          <p:cNvGrpSpPr/>
          <p:nvPr/>
        </p:nvGrpSpPr>
        <p:grpSpPr>
          <a:xfrm>
            <a:off x="8060157" y="1252987"/>
            <a:ext cx="801155" cy="370735"/>
            <a:chOff x="10746875" y="205483"/>
            <a:chExt cx="1068207" cy="495289"/>
          </a:xfrm>
        </p:grpSpPr>
        <p:pic>
          <p:nvPicPr>
            <p:cNvPr id="12" name="Picture 11" descr="\\vmware-host\Shared Folders\Desktop\512x512 spark 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46875" y="205483"/>
              <a:ext cx="528424" cy="4952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9" descr="Webex logo_revised_x102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66594" y="206459"/>
              <a:ext cx="448488" cy="44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15463072"/>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226127"/>
            <a:ext cx="9144000" cy="3917373"/>
          </a:xfrm>
          <a:prstGeom prst="rect">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pic>
        <p:nvPicPr>
          <p:cNvPr id="5" name="Picture 2" descr="Y:\Administration\Team Member Files\Martin\Downloads\AR48426.jpg"/>
          <p:cNvPicPr>
            <a:picLocks noChangeAspect="1" noChangeArrowheads="1"/>
          </p:cNvPicPr>
          <p:nvPr/>
        </p:nvPicPr>
        <p:blipFill>
          <a:blip r:embed="rId2">
            <a:extLst>
              <a:ext uri="{28A0092B-C50C-407E-A947-70E740481C1C}">
                <a14:useLocalDpi xmlns:a14="http://schemas.microsoft.com/office/drawing/2010/main" val="0"/>
              </a:ext>
            </a:extLst>
          </a:blip>
          <a:srcRect t="38789" b="38069"/>
          <a:stretch>
            <a:fillRect/>
          </a:stretch>
        </p:blipFill>
        <p:spPr bwMode="auto">
          <a:xfrm>
            <a:off x="4387851" y="933451"/>
            <a:ext cx="47561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8"/>
          <p:cNvSpPr txBox="1"/>
          <p:nvPr/>
        </p:nvSpPr>
        <p:spPr>
          <a:xfrm>
            <a:off x="677430" y="623527"/>
            <a:ext cx="6178550" cy="706437"/>
          </a:xfrm>
          <a:prstGeom prst="rect">
            <a:avLst/>
          </a:prstGeom>
          <a:noFill/>
        </p:spPr>
        <p:txBody>
          <a:bodyPr lIns="0" anchor="ctr"/>
          <a:lstStyle/>
          <a:p>
            <a:pPr>
              <a:defRPr/>
            </a:pPr>
            <a:r>
              <a:rPr lang="ja-JP" altLang="en-US" sz="2000" dirty="0">
                <a:solidFill>
                  <a:schemeClr val="bg2"/>
                </a:solidFill>
                <a:latin typeface="Arial"/>
                <a:ea typeface="ＭＳ Ｐゴシック"/>
              </a:rPr>
              <a:t>不動産業のお客様の例</a:t>
            </a:r>
          </a:p>
        </p:txBody>
      </p:sp>
      <p:sp>
        <p:nvSpPr>
          <p:cNvPr id="7" name="Title 2"/>
          <p:cNvSpPr txBox="1">
            <a:spLocks/>
          </p:cNvSpPr>
          <p:nvPr/>
        </p:nvSpPr>
        <p:spPr bwMode="auto">
          <a:xfrm>
            <a:off x="277370" y="140974"/>
            <a:ext cx="8988090" cy="47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ja-JP" altLang="en-US" sz="2700" dirty="0">
                <a:solidFill>
                  <a:schemeClr val="tx1"/>
                </a:solidFill>
                <a:latin typeface="Arial" panose="020B0604020202020204" pitchFamily="34" charset="0"/>
                <a:ea typeface="ＭＳ Ｐゴシック" panose="020B0600070205080204" pitchFamily="50" charset="-128"/>
                <a:cs typeface="メイリオ"/>
              </a:rPr>
              <a:t>導入事例②</a:t>
            </a:r>
            <a:endParaRPr kumimoji="1" lang="ja-JP" altLang="en-US" sz="2700" dirty="0">
              <a:solidFill>
                <a:schemeClr val="tx1"/>
              </a:solidFill>
              <a:latin typeface="メイリオ"/>
              <a:ea typeface="メイリオ"/>
              <a:cs typeface="メイリオ"/>
            </a:endParaRPr>
          </a:p>
        </p:txBody>
      </p:sp>
      <p:grpSp>
        <p:nvGrpSpPr>
          <p:cNvPr id="8" name="グループ化 7"/>
          <p:cNvGrpSpPr/>
          <p:nvPr/>
        </p:nvGrpSpPr>
        <p:grpSpPr>
          <a:xfrm>
            <a:off x="8060157" y="1252987"/>
            <a:ext cx="801155" cy="370735"/>
            <a:chOff x="10746875" y="205483"/>
            <a:chExt cx="1068207" cy="495289"/>
          </a:xfrm>
        </p:grpSpPr>
        <p:pic>
          <p:nvPicPr>
            <p:cNvPr id="9" name="Picture 11" descr="\\vmware-host\Shared Folders\Desktop\512x512 spark 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46875" y="205483"/>
              <a:ext cx="528424" cy="4952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9" descr="Webex logo_revised_x102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366594" y="206459"/>
              <a:ext cx="448488" cy="44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9"/>
          <p:cNvSpPr txBox="1"/>
          <p:nvPr/>
        </p:nvSpPr>
        <p:spPr>
          <a:xfrm>
            <a:off x="277371" y="1438355"/>
            <a:ext cx="8783503" cy="3682110"/>
          </a:xfrm>
          <a:prstGeom prst="rect">
            <a:avLst/>
          </a:prstGeom>
          <a:noFill/>
        </p:spPr>
        <p:txBody>
          <a:bodyPr wrap="square" lIns="0" tIns="27000" bIns="0">
            <a:spAutoFit/>
          </a:bodyPr>
          <a:lstStyle/>
          <a:p>
            <a:pPr>
              <a:spcBef>
                <a:spcPts val="400"/>
              </a:spcBef>
              <a:spcAft>
                <a:spcPts val="400"/>
              </a:spcAft>
              <a:defRPr/>
            </a:pPr>
            <a:r>
              <a:rPr lang="ja-JP" altLang="en-US" sz="1050" b="1" dirty="0">
                <a:solidFill>
                  <a:schemeClr val="bg1"/>
                </a:solidFill>
                <a:latin typeface="Arial"/>
                <a:ea typeface="ＭＳ Ｐゴシック"/>
              </a:rPr>
              <a:t>（企業情報）</a:t>
            </a:r>
            <a:endParaRPr lang="en-US" altLang="ja-JP" sz="1050" b="1" dirty="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050" dirty="0">
                <a:solidFill>
                  <a:schemeClr val="bg1"/>
                </a:solidFill>
                <a:latin typeface="Arial"/>
                <a:ea typeface="ＭＳ Ｐゴシック"/>
              </a:rPr>
              <a:t>企業種別：　中堅不動産業</a:t>
            </a:r>
            <a:endParaRPr lang="en-US" altLang="ja-JP" sz="1050" dirty="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050" dirty="0">
                <a:solidFill>
                  <a:schemeClr val="bg1"/>
                </a:solidFill>
                <a:latin typeface="Arial"/>
                <a:ea typeface="ＭＳ Ｐゴシック"/>
              </a:rPr>
              <a:t>従業員：　従業員</a:t>
            </a:r>
            <a:r>
              <a:rPr lang="en-US" altLang="ja-JP" sz="1050" dirty="0">
                <a:solidFill>
                  <a:schemeClr val="bg1"/>
                </a:solidFill>
                <a:latin typeface="Arial"/>
                <a:ea typeface="ＭＳ Ｐゴシック"/>
              </a:rPr>
              <a:t>200</a:t>
            </a:r>
            <a:r>
              <a:rPr lang="ja-JP" altLang="en-US" sz="1050" dirty="0">
                <a:solidFill>
                  <a:schemeClr val="bg1"/>
                </a:solidFill>
                <a:latin typeface="Arial"/>
                <a:ea typeface="ＭＳ Ｐゴシック"/>
              </a:rPr>
              <a:t>名</a:t>
            </a:r>
            <a:endParaRPr lang="en-US" altLang="ja-JP" sz="1050" dirty="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050" dirty="0">
                <a:solidFill>
                  <a:schemeClr val="bg1"/>
                </a:solidFill>
                <a:latin typeface="Arial"/>
                <a:ea typeface="ＭＳ Ｐゴシック"/>
              </a:rPr>
              <a:t>シスコ利用状況：　既に</a:t>
            </a:r>
            <a:r>
              <a:rPr lang="en-US" altLang="ja-JP" sz="1050" dirty="0">
                <a:solidFill>
                  <a:schemeClr val="bg1"/>
                </a:solidFill>
                <a:latin typeface="Arial"/>
                <a:ea typeface="ＭＳ Ｐゴシック"/>
              </a:rPr>
              <a:t>GPL</a:t>
            </a:r>
            <a:r>
              <a:rPr lang="ja-JP" altLang="en-US" sz="1050" dirty="0">
                <a:solidFill>
                  <a:schemeClr val="bg1"/>
                </a:solidFill>
                <a:latin typeface="Arial"/>
                <a:ea typeface="ＭＳ Ｐゴシック"/>
              </a:rPr>
              <a:t>の部門導入オファー</a:t>
            </a:r>
            <a:r>
              <a:rPr lang="ja-JP" altLang="en-US" sz="1050" dirty="0">
                <a:solidFill>
                  <a:schemeClr val="bg1"/>
                </a:solidFill>
                <a:ea typeface="ＭＳ Ｐゴシック"/>
              </a:rPr>
              <a:t>（</a:t>
            </a:r>
            <a:r>
              <a:rPr lang="en-US" altLang="ja-JP" sz="1050" b="1" dirty="0">
                <a:solidFill>
                  <a:schemeClr val="bg1"/>
                </a:solidFill>
              </a:rPr>
              <a:t>L-WBX-MC-NU-S2-NY1</a:t>
            </a:r>
            <a:r>
              <a:rPr lang="ja-JP" altLang="en-US" sz="1050" b="1" dirty="0">
                <a:solidFill>
                  <a:schemeClr val="bg1"/>
                </a:solidFill>
              </a:rPr>
              <a:t>）</a:t>
            </a:r>
            <a:r>
              <a:rPr lang="ja-JP" altLang="en-US" sz="1050" dirty="0">
                <a:solidFill>
                  <a:schemeClr val="bg1"/>
                </a:solidFill>
                <a:latin typeface="Arial"/>
                <a:ea typeface="ＭＳ Ｐゴシック"/>
              </a:rPr>
              <a:t>で</a:t>
            </a:r>
            <a:r>
              <a:rPr lang="en-US" altLang="ja-JP" sz="1050" dirty="0">
                <a:solidFill>
                  <a:schemeClr val="bg1"/>
                </a:solidFill>
                <a:latin typeface="Arial"/>
                <a:ea typeface="ＭＳ Ｐゴシック"/>
              </a:rPr>
              <a:t>WebEx Meeting Center</a:t>
            </a:r>
            <a:r>
              <a:rPr lang="ja-JP" altLang="en-US" sz="1050" dirty="0">
                <a:solidFill>
                  <a:schemeClr val="bg1"/>
                </a:solidFill>
                <a:latin typeface="Arial"/>
                <a:ea typeface="ＭＳ Ｐゴシック"/>
              </a:rPr>
              <a:t>を</a:t>
            </a:r>
            <a:r>
              <a:rPr lang="en-US" altLang="ja-JP" sz="1050" dirty="0">
                <a:solidFill>
                  <a:schemeClr val="bg1"/>
                </a:solidFill>
                <a:latin typeface="Arial"/>
                <a:ea typeface="ＭＳ Ｐゴシック"/>
              </a:rPr>
              <a:t>25</a:t>
            </a:r>
            <a:r>
              <a:rPr lang="ja-JP" altLang="en-US" sz="1050" dirty="0">
                <a:solidFill>
                  <a:schemeClr val="bg1"/>
                </a:solidFill>
                <a:latin typeface="Arial"/>
                <a:ea typeface="ＭＳ Ｐゴシック"/>
              </a:rPr>
              <a:t>ライセンス導入済み</a:t>
            </a:r>
            <a:endParaRPr lang="en-US" altLang="ja-JP" sz="1050" dirty="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050" dirty="0">
                <a:solidFill>
                  <a:schemeClr val="bg1"/>
                </a:solidFill>
                <a:latin typeface="Arial"/>
                <a:ea typeface="ＭＳ Ｐゴシック"/>
              </a:rPr>
              <a:t>導入想定：　</a:t>
            </a:r>
            <a:r>
              <a:rPr lang="en-US" altLang="ja-JP" sz="1050" dirty="0">
                <a:solidFill>
                  <a:schemeClr val="bg1"/>
                </a:solidFill>
                <a:ea typeface="ＭＳ Ｐゴシック"/>
              </a:rPr>
              <a:t>GPL</a:t>
            </a:r>
            <a:r>
              <a:rPr lang="ja-JP" altLang="en-US" sz="1050" dirty="0">
                <a:solidFill>
                  <a:schemeClr val="bg1"/>
                </a:solidFill>
                <a:ea typeface="ＭＳ Ｐゴシック"/>
              </a:rPr>
              <a:t>契約の更新のタイミングで</a:t>
            </a:r>
            <a:r>
              <a:rPr lang="en-US" altLang="ja-JP" sz="1050" dirty="0">
                <a:solidFill>
                  <a:schemeClr val="bg1"/>
                </a:solidFill>
                <a:ea typeface="ＭＳ Ｐゴシック"/>
              </a:rPr>
              <a:t>SaaS</a:t>
            </a:r>
            <a:r>
              <a:rPr lang="ja-JP" altLang="en-US" sz="1050" dirty="0">
                <a:solidFill>
                  <a:schemeClr val="bg1"/>
                </a:solidFill>
                <a:ea typeface="ＭＳ Ｐゴシック"/>
              </a:rPr>
              <a:t>に切り替え、新たに</a:t>
            </a:r>
            <a:r>
              <a:rPr lang="en-US" altLang="ja-JP" sz="1050" dirty="0">
                <a:solidFill>
                  <a:schemeClr val="bg1"/>
                </a:solidFill>
                <a:ea typeface="ＭＳ Ｐゴシック"/>
              </a:rPr>
              <a:t>Cisco Spark Business Messaging</a:t>
            </a:r>
            <a:r>
              <a:rPr lang="ja-JP" altLang="en-US" sz="1050" dirty="0">
                <a:solidFill>
                  <a:schemeClr val="bg1"/>
                </a:solidFill>
                <a:ea typeface="ＭＳ Ｐゴシック"/>
              </a:rPr>
              <a:t>を</a:t>
            </a:r>
            <a:r>
              <a:rPr lang="en-US" altLang="ja-JP" sz="1050" dirty="0">
                <a:solidFill>
                  <a:schemeClr val="bg1"/>
                </a:solidFill>
                <a:ea typeface="ＭＳ Ｐゴシック"/>
              </a:rPr>
              <a:t>25</a:t>
            </a:r>
            <a:r>
              <a:rPr lang="ja-JP" altLang="en-US" sz="1050" dirty="0">
                <a:solidFill>
                  <a:schemeClr val="bg1"/>
                </a:solidFill>
                <a:ea typeface="ＭＳ Ｐゴシック"/>
              </a:rPr>
              <a:t>名のユーザにテスト的に利用させ、　　　　　　　　　　　　　　　　　　　　　　　　利用の拡大が望めるようなら将来的に全社導入を検討</a:t>
            </a:r>
            <a:endParaRPr lang="en-US" altLang="ja-JP" sz="1050" dirty="0">
              <a:solidFill>
                <a:schemeClr val="bg1"/>
              </a:solidFill>
              <a:latin typeface="Arial"/>
              <a:ea typeface="ＭＳ Ｐゴシック"/>
            </a:endParaRPr>
          </a:p>
          <a:p>
            <a:pPr marL="111122" indent="-111122">
              <a:spcBef>
                <a:spcPts val="400"/>
              </a:spcBef>
              <a:spcAft>
                <a:spcPts val="400"/>
              </a:spcAft>
              <a:buFont typeface="Arial" pitchFamily="34" charset="0"/>
              <a:buChar char="•"/>
              <a:defRPr/>
            </a:pPr>
            <a:endParaRPr lang="en-US" altLang="ja-JP" sz="1050" dirty="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ja-JP" altLang="en-US" sz="1050" b="1" dirty="0">
                <a:solidFill>
                  <a:schemeClr val="bg1"/>
                </a:solidFill>
                <a:latin typeface="Arial"/>
                <a:ea typeface="ＭＳ Ｐゴシック"/>
              </a:rPr>
              <a:t>（オーダー）</a:t>
            </a:r>
            <a:endParaRPr lang="en-US" altLang="ja-JP" sz="1050" b="1" dirty="0">
              <a:solidFill>
                <a:schemeClr val="bg1"/>
              </a:solidFill>
              <a:latin typeface="Arial"/>
              <a:ea typeface="ＭＳ Ｐゴシック"/>
            </a:endParaRPr>
          </a:p>
          <a:p>
            <a:pPr marL="111122" indent="-111122">
              <a:spcBef>
                <a:spcPts val="400"/>
              </a:spcBef>
              <a:spcAft>
                <a:spcPts val="400"/>
              </a:spcAft>
              <a:buFont typeface="Arial" pitchFamily="34" charset="0"/>
              <a:buChar char="•"/>
              <a:defRPr/>
            </a:pPr>
            <a:r>
              <a:rPr lang="en-US" altLang="ja-JP" sz="1050" dirty="0">
                <a:solidFill>
                  <a:schemeClr val="bg1"/>
                </a:solidFill>
                <a:latin typeface="Arial"/>
                <a:ea typeface="ＭＳ Ｐゴシック"/>
              </a:rPr>
              <a:t>GPL</a:t>
            </a:r>
            <a:r>
              <a:rPr lang="ja-JP" altLang="en-US" sz="1050" dirty="0">
                <a:solidFill>
                  <a:schemeClr val="bg1"/>
                </a:solidFill>
                <a:latin typeface="Arial"/>
                <a:ea typeface="ＭＳ Ｐゴシック"/>
              </a:rPr>
              <a:t>から</a:t>
            </a:r>
            <a:r>
              <a:rPr lang="en-US" altLang="ja-JP" sz="1050" dirty="0">
                <a:solidFill>
                  <a:schemeClr val="bg1"/>
                </a:solidFill>
                <a:latin typeface="Arial"/>
                <a:ea typeface="ＭＳ Ｐゴシック"/>
              </a:rPr>
              <a:t>SaaS</a:t>
            </a:r>
            <a:r>
              <a:rPr lang="ja-JP" altLang="en-US" sz="1050" dirty="0">
                <a:solidFill>
                  <a:schemeClr val="bg1"/>
                </a:solidFill>
                <a:latin typeface="Arial"/>
                <a:ea typeface="ＭＳ Ｐゴシック"/>
              </a:rPr>
              <a:t>に切り替える際に</a:t>
            </a:r>
            <a:r>
              <a:rPr lang="en-US" altLang="ja-JP" sz="1050" dirty="0">
                <a:solidFill>
                  <a:schemeClr val="bg1"/>
                </a:solidFill>
                <a:latin typeface="Arial"/>
                <a:ea typeface="ＭＳ Ｐゴシック"/>
              </a:rPr>
              <a:t>Migration Tool</a:t>
            </a:r>
            <a:r>
              <a:rPr lang="ja-JP" altLang="en-US" sz="1050" dirty="0">
                <a:solidFill>
                  <a:schemeClr val="bg1"/>
                </a:solidFill>
                <a:latin typeface="Arial"/>
                <a:ea typeface="ＭＳ Ｐゴシック"/>
              </a:rPr>
              <a:t>で申請し、「</a:t>
            </a:r>
            <a:r>
              <a:rPr lang="en-US" altLang="ja-JP" sz="1050" dirty="0">
                <a:solidFill>
                  <a:schemeClr val="bg1"/>
                </a:solidFill>
                <a:latin typeface="Arial"/>
                <a:ea typeface="ＭＳ Ｐゴシック"/>
              </a:rPr>
              <a:t>Approve</a:t>
            </a:r>
            <a:r>
              <a:rPr lang="ja-JP" altLang="en-US" sz="1050" dirty="0">
                <a:solidFill>
                  <a:schemeClr val="bg1"/>
                </a:solidFill>
                <a:latin typeface="Arial"/>
                <a:ea typeface="ＭＳ Ｐゴシック"/>
              </a:rPr>
              <a:t>」される。</a:t>
            </a:r>
            <a:r>
              <a:rPr lang="en-US" altLang="ja-JP" sz="1050" dirty="0">
                <a:solidFill>
                  <a:schemeClr val="bg1"/>
                </a:solidFill>
                <a:ea typeface="ＭＳ Ｐゴシック"/>
              </a:rPr>
              <a:t>Migration Tool </a:t>
            </a:r>
            <a:r>
              <a:rPr lang="en-US" altLang="ja-JP" sz="1050" dirty="0">
                <a:solidFill>
                  <a:schemeClr val="bg1"/>
                </a:solidFill>
                <a:ea typeface="ＭＳ Ｐゴシック"/>
                <a:hlinkClick r:id="rId5"/>
              </a:rPr>
              <a:t>http://try.webex.com/mk/get/ciscowebexmigration</a:t>
            </a:r>
            <a:r>
              <a:rPr lang="ja-JP" altLang="en-US" sz="1050" dirty="0">
                <a:solidFill>
                  <a:schemeClr val="bg1"/>
                </a:solidFill>
                <a:ea typeface="ＭＳ Ｐゴシック"/>
              </a:rPr>
              <a:t>　</a:t>
            </a:r>
            <a:r>
              <a:rPr lang="ja-JP" altLang="en-US" sz="1050" dirty="0">
                <a:solidFill>
                  <a:schemeClr val="bg1"/>
                </a:solidFill>
                <a:latin typeface="Arial"/>
                <a:ea typeface="ＭＳ Ｐゴシック"/>
              </a:rPr>
              <a:t>　　　　　　　　　　　                                                           　　　　　　　</a:t>
            </a:r>
            <a:r>
              <a:rPr lang="ja-JP" altLang="en-US" sz="1050" dirty="0">
                <a:solidFill>
                  <a:schemeClr val="bg1"/>
                </a:solidFill>
                <a:ea typeface="ＭＳ Ｐゴシック"/>
              </a:rPr>
              <a:t>　　　　　　　　　　　　　　　　　　　　　　　　　　　　　　　　　　　　　　　　　　　　　　　　　　　　　　　　　　　　　　　　　</a:t>
            </a:r>
            <a:endParaRPr lang="en-US" altLang="ja-JP" sz="1050" dirty="0">
              <a:solidFill>
                <a:schemeClr val="bg1"/>
              </a:solidFill>
              <a:ea typeface="ＭＳ Ｐゴシック"/>
            </a:endParaRPr>
          </a:p>
          <a:p>
            <a:pPr marL="111122" indent="-111122">
              <a:spcBef>
                <a:spcPts val="400"/>
              </a:spcBef>
              <a:spcAft>
                <a:spcPts val="400"/>
              </a:spcAft>
              <a:buFont typeface="Arial" pitchFamily="34" charset="0"/>
              <a:buChar char="•"/>
              <a:defRPr/>
            </a:pPr>
            <a:r>
              <a:rPr lang="en-US" altLang="ja-JP" sz="1050" dirty="0">
                <a:solidFill>
                  <a:schemeClr val="bg1"/>
                </a:solidFill>
                <a:ea typeface="ＭＳ Ｐゴシック"/>
              </a:rPr>
              <a:t>M3</a:t>
            </a:r>
            <a:r>
              <a:rPr lang="ja-JP" altLang="en-US" sz="1050" dirty="0">
                <a:solidFill>
                  <a:schemeClr val="bg1"/>
                </a:solidFill>
                <a:ea typeface="ＭＳ Ｐゴシック"/>
              </a:rPr>
              <a:t>の型番（</a:t>
            </a:r>
            <a:r>
              <a:rPr lang="en-US" altLang="ja-JP" sz="1050" b="1" dirty="0">
                <a:solidFill>
                  <a:schemeClr val="bg1"/>
                </a:solidFill>
              </a:rPr>
              <a:t>A-SPK-NU-M3</a:t>
            </a:r>
            <a:r>
              <a:rPr lang="ja-JP" altLang="en-US" sz="1050" dirty="0">
                <a:solidFill>
                  <a:schemeClr val="bg1"/>
                </a:solidFill>
                <a:ea typeface="ＭＳ Ｐゴシック"/>
              </a:rPr>
              <a:t>）を</a:t>
            </a:r>
            <a:r>
              <a:rPr lang="en-US" altLang="ja-JP" sz="1050" dirty="0">
                <a:solidFill>
                  <a:schemeClr val="bg1"/>
                </a:solidFill>
                <a:ea typeface="ＭＳ Ｐゴシック"/>
              </a:rPr>
              <a:t>25</a:t>
            </a:r>
            <a:r>
              <a:rPr lang="ja-JP" altLang="en-US" sz="1050" dirty="0">
                <a:solidFill>
                  <a:schemeClr val="bg1"/>
                </a:solidFill>
                <a:ea typeface="ＭＳ Ｐゴシック"/>
              </a:rPr>
              <a:t>ライセンス発注</a:t>
            </a:r>
            <a:endParaRPr lang="en-US" altLang="ja-JP" sz="1050" dirty="0">
              <a:solidFill>
                <a:schemeClr val="bg1"/>
              </a:solidFill>
              <a:ea typeface="ＭＳ Ｐゴシック"/>
            </a:endParaRPr>
          </a:p>
          <a:p>
            <a:pPr>
              <a:spcBef>
                <a:spcPts val="400"/>
              </a:spcBef>
              <a:spcAft>
                <a:spcPts val="400"/>
              </a:spcAft>
              <a:defRPr/>
            </a:pPr>
            <a:endParaRPr lang="en-US" altLang="ja-JP" sz="1050" b="1" dirty="0">
              <a:solidFill>
                <a:schemeClr val="bg1"/>
              </a:solidFill>
              <a:ea typeface="ＭＳ Ｐゴシック"/>
            </a:endParaRPr>
          </a:p>
          <a:p>
            <a:pPr>
              <a:spcBef>
                <a:spcPts val="400"/>
              </a:spcBef>
              <a:spcAft>
                <a:spcPts val="400"/>
              </a:spcAft>
              <a:defRPr/>
            </a:pPr>
            <a:r>
              <a:rPr lang="ja-JP" altLang="en-US" sz="1050" b="1" dirty="0">
                <a:solidFill>
                  <a:schemeClr val="bg1"/>
                </a:solidFill>
                <a:ea typeface="ＭＳ Ｐゴシック"/>
              </a:rPr>
              <a:t>（導入結果）</a:t>
            </a:r>
            <a:endParaRPr lang="en-US" altLang="ja-JP" sz="1050" b="1" dirty="0">
              <a:solidFill>
                <a:schemeClr val="bg1"/>
              </a:solidFill>
              <a:ea typeface="ＭＳ Ｐゴシック"/>
            </a:endParaRPr>
          </a:p>
          <a:p>
            <a:pPr marL="111122" indent="-111122">
              <a:spcBef>
                <a:spcPts val="400"/>
              </a:spcBef>
              <a:spcAft>
                <a:spcPts val="400"/>
              </a:spcAft>
              <a:buFont typeface="Arial" pitchFamily="34" charset="0"/>
              <a:buChar char="•"/>
              <a:defRPr/>
            </a:pPr>
            <a:r>
              <a:rPr lang="en-US" altLang="ja-JP" sz="1050" dirty="0">
                <a:solidFill>
                  <a:schemeClr val="bg1"/>
                </a:solidFill>
                <a:ea typeface="ＭＳ Ｐゴシック"/>
              </a:rPr>
              <a:t>25</a:t>
            </a:r>
            <a:r>
              <a:rPr lang="ja-JP" altLang="en-US" sz="1050" dirty="0">
                <a:solidFill>
                  <a:schemeClr val="bg1"/>
                </a:solidFill>
                <a:ea typeface="ＭＳ Ｐゴシック"/>
              </a:rPr>
              <a:t>名のユーザは</a:t>
            </a:r>
            <a:r>
              <a:rPr lang="en-US" altLang="ja-JP" sz="1050" dirty="0">
                <a:solidFill>
                  <a:schemeClr val="bg1"/>
                </a:solidFill>
                <a:ea typeface="ＭＳ Ｐゴシック"/>
              </a:rPr>
              <a:t>WebEx</a:t>
            </a:r>
            <a:r>
              <a:rPr lang="ja-JP" altLang="en-US" sz="1050" dirty="0">
                <a:solidFill>
                  <a:schemeClr val="bg1"/>
                </a:solidFill>
                <a:ea typeface="ＭＳ Ｐゴシック"/>
              </a:rPr>
              <a:t>の最大接続数がこれまでの</a:t>
            </a:r>
            <a:r>
              <a:rPr lang="en-US" altLang="ja-JP" sz="1050" dirty="0">
                <a:solidFill>
                  <a:schemeClr val="bg1"/>
                </a:solidFill>
                <a:ea typeface="ＭＳ Ｐゴシック"/>
              </a:rPr>
              <a:t>25</a:t>
            </a:r>
            <a:r>
              <a:rPr lang="ja-JP" altLang="en-US" sz="1050" dirty="0">
                <a:solidFill>
                  <a:schemeClr val="bg1"/>
                </a:solidFill>
                <a:ea typeface="ＭＳ Ｐゴシック"/>
              </a:rPr>
              <a:t>拠点から</a:t>
            </a:r>
            <a:r>
              <a:rPr lang="en-US" altLang="ja-JP" sz="1050" dirty="0">
                <a:solidFill>
                  <a:schemeClr val="bg1"/>
                </a:solidFill>
                <a:ea typeface="ＭＳ Ｐゴシック"/>
              </a:rPr>
              <a:t>200</a:t>
            </a:r>
            <a:r>
              <a:rPr lang="ja-JP" altLang="en-US" sz="1050" dirty="0">
                <a:solidFill>
                  <a:schemeClr val="bg1"/>
                </a:solidFill>
                <a:ea typeface="ＭＳ Ｐゴシック"/>
              </a:rPr>
              <a:t>拠点にアップグレードされ、さらにテレプレ端末からも最大</a:t>
            </a:r>
            <a:r>
              <a:rPr lang="en-US" altLang="ja-JP" sz="1050" dirty="0">
                <a:solidFill>
                  <a:schemeClr val="bg1"/>
                </a:solidFill>
                <a:ea typeface="ＭＳ Ｐゴシック"/>
              </a:rPr>
              <a:t>25</a:t>
            </a:r>
            <a:r>
              <a:rPr lang="ja-JP" altLang="en-US" sz="1050" dirty="0">
                <a:solidFill>
                  <a:schemeClr val="bg1"/>
                </a:solidFill>
                <a:ea typeface="ＭＳ Ｐゴシック"/>
              </a:rPr>
              <a:t>拠点まで接続可能になる（</a:t>
            </a:r>
            <a:r>
              <a:rPr lang="en-US" altLang="ja-JP" sz="1050" dirty="0">
                <a:solidFill>
                  <a:schemeClr val="bg1"/>
                </a:solidFill>
                <a:ea typeface="ＭＳ Ｐゴシック"/>
              </a:rPr>
              <a:t>CMR</a:t>
            </a:r>
            <a:r>
              <a:rPr lang="ja-JP" altLang="en-US" sz="1050" dirty="0">
                <a:solidFill>
                  <a:schemeClr val="bg1"/>
                </a:solidFill>
                <a:ea typeface="ＭＳ Ｐゴシック"/>
              </a:rPr>
              <a:t> </a:t>
            </a:r>
            <a:r>
              <a:rPr lang="en-US" altLang="ja-JP" sz="1050" dirty="0">
                <a:solidFill>
                  <a:schemeClr val="bg1"/>
                </a:solidFill>
                <a:ea typeface="ＭＳ Ｐゴシック"/>
              </a:rPr>
              <a:t>Cloud</a:t>
            </a:r>
            <a:r>
              <a:rPr lang="ja-JP" altLang="en-US" sz="1050" dirty="0">
                <a:solidFill>
                  <a:schemeClr val="bg1"/>
                </a:solidFill>
                <a:ea typeface="ＭＳ Ｐゴシック"/>
              </a:rPr>
              <a:t>）</a:t>
            </a:r>
            <a:endParaRPr lang="en-US" altLang="ja-JP" sz="1050" dirty="0">
              <a:solidFill>
                <a:schemeClr val="bg1"/>
              </a:solidFill>
              <a:ea typeface="ＭＳ Ｐゴシック"/>
            </a:endParaRPr>
          </a:p>
          <a:p>
            <a:pPr marL="111122" indent="-111122">
              <a:spcBef>
                <a:spcPts val="400"/>
              </a:spcBef>
              <a:spcAft>
                <a:spcPts val="400"/>
              </a:spcAft>
              <a:buFont typeface="Arial" pitchFamily="34" charset="0"/>
              <a:buChar char="•"/>
              <a:defRPr/>
            </a:pPr>
            <a:r>
              <a:rPr lang="en-US" altLang="ja-JP" sz="1050" dirty="0">
                <a:solidFill>
                  <a:schemeClr val="bg1"/>
                </a:solidFill>
                <a:ea typeface="ＭＳ Ｐゴシック"/>
              </a:rPr>
              <a:t>Spark Business Messaging</a:t>
            </a:r>
            <a:r>
              <a:rPr lang="ja-JP" altLang="en-US" sz="1050" dirty="0">
                <a:solidFill>
                  <a:schemeClr val="bg1"/>
                </a:solidFill>
                <a:ea typeface="ＭＳ Ｐゴシック"/>
              </a:rPr>
              <a:t>の利用を試験的に開始。メッセージングサービスの良さを体感し、全社導入へ向けて検討中</a:t>
            </a:r>
            <a:endParaRPr lang="en-US" altLang="ja-JP" sz="1050" dirty="0">
              <a:solidFill>
                <a:schemeClr val="bg1"/>
              </a:solidFill>
              <a:ea typeface="ＭＳ Ｐゴシック"/>
            </a:endParaRPr>
          </a:p>
        </p:txBody>
      </p:sp>
    </p:spTree>
    <p:extLst>
      <p:ext uri="{BB962C8B-B14F-4D97-AF65-F5344CB8AC3E}">
        <p14:creationId xmlns:p14="http://schemas.microsoft.com/office/powerpoint/2010/main" val="3113037281"/>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86035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84683" y="2268499"/>
            <a:ext cx="4800601" cy="715581"/>
          </a:xfrm>
          <a:prstGeom prst="rect">
            <a:avLst/>
          </a:prstGeom>
          <a:noFill/>
        </p:spPr>
        <p:txBody>
          <a:bodyPr wrap="square" rtlCol="0">
            <a:spAutoFit/>
          </a:bodyPr>
          <a:lstStyle/>
          <a:p>
            <a:r>
              <a:rPr kumimoji="1" lang="ja-JP" altLang="en-US" sz="4050" dirty="0"/>
              <a:t>まず</a:t>
            </a:r>
            <a:r>
              <a:rPr kumimoji="1" lang="ja-JP" altLang="en-US" sz="4050" dirty="0" smtClean="0"/>
              <a:t>は 基本</a:t>
            </a:r>
            <a:r>
              <a:rPr kumimoji="1" lang="ja-JP" altLang="en-US" sz="4050" dirty="0"/>
              <a:t>から</a:t>
            </a:r>
          </a:p>
        </p:txBody>
      </p:sp>
    </p:spTree>
    <p:extLst>
      <p:ext uri="{BB962C8B-B14F-4D97-AF65-F5344CB8AC3E}">
        <p14:creationId xmlns:p14="http://schemas.microsoft.com/office/powerpoint/2010/main" val="202585596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14837932"/>
              </p:ext>
            </p:extLst>
          </p:nvPr>
        </p:nvGraphicFramePr>
        <p:xfrm>
          <a:off x="924339" y="1639958"/>
          <a:ext cx="7004347" cy="3259713"/>
        </p:xfrm>
        <a:graphic>
          <a:graphicData uri="http://schemas.openxmlformats.org/drawingml/2006/table">
            <a:tbl>
              <a:tblPr/>
              <a:tblGrid>
                <a:gridCol w="2474844">
                  <a:extLst>
                    <a:ext uri="{9D8B030D-6E8A-4147-A177-3AD203B41FA5}">
                      <a16:colId xmlns:a16="http://schemas.microsoft.com/office/drawing/2014/main" val="20000"/>
                    </a:ext>
                  </a:extLst>
                </a:gridCol>
                <a:gridCol w="4529503">
                  <a:extLst>
                    <a:ext uri="{9D8B030D-6E8A-4147-A177-3AD203B41FA5}">
                      <a16:colId xmlns:a16="http://schemas.microsoft.com/office/drawing/2014/main" val="20001"/>
                    </a:ext>
                  </a:extLst>
                </a:gridCol>
              </a:tblGrid>
              <a:tr h="346678">
                <a:tc>
                  <a:txBody>
                    <a:bodyPr/>
                    <a:lstStyle/>
                    <a:p>
                      <a:pPr algn="ctr"/>
                      <a:r>
                        <a:rPr lang="nl-NL" sz="1800" b="0" dirty="0">
                          <a:solidFill>
                            <a:schemeClr val="bg1"/>
                          </a:solidFill>
                          <a:latin typeface="Arial" panose="020B0604020202020204" pitchFamily="34" charset="0"/>
                          <a:ea typeface="ＭＳ Ｐゴシック" panose="020B0600070205080204" pitchFamily="50" charset="-128"/>
                        </a:rPr>
                        <a:t> </a:t>
                      </a:r>
                      <a:r>
                        <a:rPr lang="ja-JP" altLang="en-US" sz="1800" b="0" dirty="0" smtClean="0">
                          <a:solidFill>
                            <a:schemeClr val="bg1"/>
                          </a:solidFill>
                          <a:latin typeface="Arial" panose="020B0604020202020204" pitchFamily="34" charset="0"/>
                          <a:ea typeface="ＭＳ Ｐゴシック" panose="020B0600070205080204" pitchFamily="50" charset="-128"/>
                        </a:rPr>
                        <a:t>ライセンス名</a:t>
                      </a:r>
                      <a:endParaRPr lang="nl-NL" sz="1800" b="0" dirty="0">
                        <a:solidFill>
                          <a:schemeClr val="bg1"/>
                        </a:solidFill>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tc>
                  <a:txBody>
                    <a:bodyPr/>
                    <a:lstStyle/>
                    <a:p>
                      <a:pPr algn="ctr"/>
                      <a:r>
                        <a:rPr lang="ja-JP" altLang="en-US" sz="1800" b="0" dirty="0" smtClean="0">
                          <a:solidFill>
                            <a:schemeClr val="bg1"/>
                          </a:solidFill>
                          <a:latin typeface="Arial" panose="020B0604020202020204" pitchFamily="34" charset="0"/>
                          <a:ea typeface="ＭＳ Ｐゴシック" panose="020B0600070205080204" pitchFamily="50" charset="-128"/>
                        </a:rPr>
                        <a:t>特 徴</a:t>
                      </a:r>
                      <a:endParaRPr lang="nl-NL" sz="1800" b="0" dirty="0">
                        <a:solidFill>
                          <a:schemeClr val="bg1"/>
                        </a:solidFill>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582607">
                <a:tc>
                  <a:txBody>
                    <a:bodyPr/>
                    <a:lstStyle/>
                    <a:p>
                      <a:pPr algn="l"/>
                      <a:r>
                        <a:rPr lang="nl-NL" sz="1500" b="0" dirty="0" smtClean="0">
                          <a:solidFill>
                            <a:schemeClr val="tx1"/>
                          </a:solidFill>
                          <a:effectLst/>
                          <a:latin typeface="Arial" panose="020B0604020202020204" pitchFamily="34" charset="0"/>
                          <a:ea typeface="ＭＳ Ｐゴシック" panose="020B0600070205080204" pitchFamily="50" charset="-128"/>
                        </a:rPr>
                        <a:t>Employee Count</a:t>
                      </a:r>
                    </a:p>
                    <a:p>
                      <a:pPr algn="l"/>
                      <a:r>
                        <a:rPr lang="ja-JP" altLang="en-US" sz="1500" b="0" dirty="0" smtClean="0">
                          <a:solidFill>
                            <a:schemeClr val="tx1"/>
                          </a:solidFill>
                          <a:effectLst/>
                          <a:latin typeface="Arial" panose="020B0604020202020204" pitchFamily="34" charset="0"/>
                          <a:ea typeface="ＭＳ Ｐゴシック" panose="020B0600070205080204" pitchFamily="50" charset="-128"/>
                        </a:rPr>
                        <a:t>（エンプロイー カウント）</a:t>
                      </a:r>
                      <a:endParaRPr lang="nl-NL" sz="1500" b="0" dirty="0">
                        <a:solidFill>
                          <a:schemeClr val="tx1"/>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l"/>
                      <a:r>
                        <a:rPr lang="ja-JP" altLang="en-US" sz="1500" b="0" dirty="0" smtClean="0">
                          <a:solidFill>
                            <a:schemeClr val="tx1"/>
                          </a:solidFill>
                          <a:effectLst/>
                          <a:latin typeface="Arial" panose="020B0604020202020204" pitchFamily="34" charset="0"/>
                          <a:ea typeface="ＭＳ Ｐゴシック" panose="020B0600070205080204" pitchFamily="50" charset="-128"/>
                        </a:rPr>
                        <a:t>全ナレッジワーカー購入型</a:t>
                      </a:r>
                      <a:endParaRPr lang="nl-NL" sz="1500" b="0" dirty="0">
                        <a:solidFill>
                          <a:schemeClr val="tx1"/>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582607">
                <a:tc>
                  <a:txBody>
                    <a:bodyPr/>
                    <a:lstStyle/>
                    <a:p>
                      <a:pPr algn="l"/>
                      <a:r>
                        <a:rPr lang="nl-NL" sz="1500" b="0" dirty="0" smtClean="0">
                          <a:solidFill>
                            <a:schemeClr val="tx1"/>
                          </a:solidFill>
                          <a:effectLst/>
                          <a:latin typeface="Arial" panose="020B0604020202020204" pitchFamily="34" charset="0"/>
                          <a:ea typeface="ＭＳ Ｐゴシック" panose="020B0600070205080204" pitchFamily="50" charset="-128"/>
                        </a:rPr>
                        <a:t>Active Host</a:t>
                      </a:r>
                      <a:endParaRPr lang="en-US" sz="1500" b="0" dirty="0" smtClean="0">
                        <a:solidFill>
                          <a:schemeClr val="tx1"/>
                        </a:solidFill>
                        <a:effectLst/>
                        <a:latin typeface="Arial" panose="020B0604020202020204" pitchFamily="34" charset="0"/>
                        <a:ea typeface="ＭＳ Ｐゴシック" panose="020B0600070205080204" pitchFamily="50" charset="-128"/>
                      </a:endParaRPr>
                    </a:p>
                    <a:p>
                      <a:pPr algn="l"/>
                      <a:r>
                        <a:rPr lang="ja-JP" altLang="en-US" sz="1500" b="0" dirty="0" smtClean="0">
                          <a:solidFill>
                            <a:schemeClr val="tx1"/>
                          </a:solidFill>
                          <a:effectLst/>
                          <a:latin typeface="Arial" panose="020B0604020202020204" pitchFamily="34" charset="0"/>
                          <a:ea typeface="ＭＳ Ｐゴシック" panose="020B0600070205080204" pitchFamily="50" charset="-128"/>
                        </a:rPr>
                        <a:t>（アクティブホスト）</a:t>
                      </a:r>
                      <a:endParaRPr lang="nl-NL" sz="1500" b="0" dirty="0">
                        <a:solidFill>
                          <a:schemeClr val="tx1"/>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l"/>
                      <a:r>
                        <a:rPr lang="ja-JP" altLang="en-US" sz="1500" b="0" dirty="0" smtClean="0">
                          <a:solidFill>
                            <a:schemeClr val="tx1"/>
                          </a:solidFill>
                          <a:effectLst/>
                          <a:latin typeface="Arial" panose="020B0604020202020204" pitchFamily="34" charset="0"/>
                          <a:ea typeface="ＭＳ Ｐゴシック" panose="020B0600070205080204" pitchFamily="50" charset="-128"/>
                        </a:rPr>
                        <a:t>アクティブユーザー型</a:t>
                      </a:r>
                      <a:endParaRPr lang="nl-NL" sz="1500" b="0" dirty="0">
                        <a:solidFill>
                          <a:schemeClr val="tx1"/>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38790658"/>
                  </a:ext>
                </a:extLst>
              </a:tr>
              <a:tr h="582607">
                <a:tc>
                  <a:txBody>
                    <a:bodyPr/>
                    <a:lstStyle/>
                    <a:p>
                      <a:pPr algn="l"/>
                      <a:r>
                        <a:rPr lang="nl-NL" sz="1500" b="0" dirty="0" smtClean="0">
                          <a:solidFill>
                            <a:schemeClr val="tx1"/>
                          </a:solidFill>
                          <a:effectLst/>
                          <a:latin typeface="Arial" panose="020B0604020202020204" pitchFamily="34" charset="0"/>
                          <a:ea typeface="ＭＳ Ｐゴシック" panose="020B0600070205080204" pitchFamily="50" charset="-128"/>
                        </a:rPr>
                        <a:t>Port</a:t>
                      </a:r>
                    </a:p>
                    <a:p>
                      <a:pPr algn="l"/>
                      <a:r>
                        <a:rPr lang="ja-JP" altLang="en-US" sz="1500" b="0" dirty="0" smtClean="0">
                          <a:solidFill>
                            <a:schemeClr val="tx1"/>
                          </a:solidFill>
                          <a:effectLst/>
                          <a:latin typeface="Arial" panose="020B0604020202020204" pitchFamily="34" charset="0"/>
                          <a:ea typeface="ＭＳ Ｐゴシック" panose="020B0600070205080204" pitchFamily="50" charset="-128"/>
                        </a:rPr>
                        <a:t>（ポート）</a:t>
                      </a:r>
                      <a:endParaRPr lang="nl-NL" sz="1500" b="0" dirty="0">
                        <a:solidFill>
                          <a:schemeClr val="tx1"/>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l"/>
                      <a:r>
                        <a:rPr kumimoji="1" lang="ja-JP" altLang="en-US" sz="1500" dirty="0" smtClean="0">
                          <a:solidFill>
                            <a:schemeClr val="tx1"/>
                          </a:solidFill>
                          <a:latin typeface="Arial" panose="020B0604020202020204" pitchFamily="34" charset="0"/>
                          <a:ea typeface="ＭＳ Ｐゴシック" panose="020B0600070205080204" pitchFamily="50" charset="-128"/>
                          <a:cs typeface="メイリオ"/>
                        </a:rPr>
                        <a:t>同時接続数型</a:t>
                      </a:r>
                      <a:endParaRPr lang="nl-NL" sz="1500" b="0" dirty="0">
                        <a:solidFill>
                          <a:schemeClr val="tx1"/>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55886323"/>
                  </a:ext>
                </a:extLst>
              </a:tr>
              <a:tr h="582607">
                <a:tc>
                  <a:txBody>
                    <a:bodyPr/>
                    <a:lstStyle/>
                    <a:p>
                      <a:pPr algn="l"/>
                      <a:r>
                        <a:rPr lang="nl-NL" sz="1500" b="0" dirty="0" smtClean="0">
                          <a:solidFill>
                            <a:schemeClr val="tx1"/>
                          </a:solidFill>
                          <a:effectLst/>
                          <a:latin typeface="Arial" panose="020B0604020202020204" pitchFamily="34" charset="0"/>
                          <a:ea typeface="ＭＳ Ｐゴシック" panose="020B0600070205080204" pitchFamily="50" charset="-128"/>
                        </a:rPr>
                        <a:t>Named Host</a:t>
                      </a:r>
                    </a:p>
                    <a:p>
                      <a:pPr algn="l"/>
                      <a:r>
                        <a:rPr lang="ja-JP" altLang="en-US" sz="1500" b="0" dirty="0" smtClean="0">
                          <a:solidFill>
                            <a:schemeClr val="tx1"/>
                          </a:solidFill>
                          <a:effectLst/>
                          <a:latin typeface="Arial" panose="020B0604020202020204" pitchFamily="34" charset="0"/>
                          <a:ea typeface="ＭＳ Ｐゴシック" panose="020B0600070205080204" pitchFamily="50" charset="-128"/>
                        </a:rPr>
                        <a:t>（</a:t>
                      </a:r>
                      <a:r>
                        <a:rPr lang="ja-JP" altLang="en-US" sz="1500" b="0" dirty="0" smtClean="0">
                          <a:solidFill>
                            <a:schemeClr val="tx1"/>
                          </a:solidFill>
                          <a:effectLst/>
                          <a:latin typeface="Arial" panose="020B0604020202020204" pitchFamily="34" charset="0"/>
                          <a:ea typeface="ＭＳ Ｐゴシック" panose="020B0600070205080204" pitchFamily="50" charset="-128"/>
                        </a:rPr>
                        <a:t>ネームド ホスト</a:t>
                      </a:r>
                      <a:r>
                        <a:rPr lang="ja-JP" altLang="en-US" sz="1500" b="0" dirty="0" smtClean="0">
                          <a:solidFill>
                            <a:schemeClr val="tx1"/>
                          </a:solidFill>
                          <a:effectLst/>
                          <a:latin typeface="Arial" panose="020B0604020202020204" pitchFamily="34" charset="0"/>
                          <a:ea typeface="ＭＳ Ｐゴシック" panose="020B0600070205080204" pitchFamily="50" charset="-128"/>
                        </a:rPr>
                        <a:t>）</a:t>
                      </a:r>
                      <a:endParaRPr lang="nl-NL" sz="1500" b="0" dirty="0">
                        <a:solidFill>
                          <a:schemeClr val="tx1"/>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l"/>
                      <a:r>
                        <a:rPr lang="ja-JP" altLang="en-US" sz="1500" b="0" dirty="0" smtClean="0">
                          <a:solidFill>
                            <a:schemeClr val="tx1"/>
                          </a:solidFill>
                          <a:effectLst/>
                          <a:latin typeface="Arial" panose="020B0604020202020204" pitchFamily="34" charset="0"/>
                          <a:ea typeface="ＭＳ Ｐゴシック" panose="020B0600070205080204" pitchFamily="50" charset="-128"/>
                        </a:rPr>
                        <a:t>ユーザ指名型</a:t>
                      </a:r>
                      <a:endParaRPr lang="nl-NL" sz="1500" b="0" dirty="0">
                        <a:solidFill>
                          <a:schemeClr val="tx1"/>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58910756"/>
                  </a:ext>
                </a:extLst>
              </a:tr>
              <a:tr h="582607">
                <a:tc>
                  <a:txBody>
                    <a:bodyPr/>
                    <a:lstStyle/>
                    <a:p>
                      <a:pPr algn="l"/>
                      <a:r>
                        <a:rPr lang="nl-NL" sz="1500" b="0" dirty="0" smtClean="0">
                          <a:solidFill>
                            <a:schemeClr val="tx1"/>
                          </a:solidFill>
                          <a:effectLst/>
                          <a:latin typeface="Arial" panose="020B0604020202020204" pitchFamily="34" charset="0"/>
                          <a:ea typeface="ＭＳ Ｐゴシック" panose="020B0600070205080204" pitchFamily="50" charset="-128"/>
                        </a:rPr>
                        <a:t>Shared</a:t>
                      </a:r>
                      <a:r>
                        <a:rPr lang="nl-NL" sz="1500" b="0" baseline="0" dirty="0" smtClean="0">
                          <a:solidFill>
                            <a:schemeClr val="tx1"/>
                          </a:solidFill>
                          <a:effectLst/>
                          <a:latin typeface="Arial" panose="020B0604020202020204" pitchFamily="34" charset="0"/>
                          <a:ea typeface="ＭＳ Ｐゴシック" panose="020B0600070205080204" pitchFamily="50" charset="-128"/>
                        </a:rPr>
                        <a:t> Meetings</a:t>
                      </a:r>
                    </a:p>
                    <a:p>
                      <a:pPr algn="l"/>
                      <a:r>
                        <a:rPr lang="ja-JP" altLang="en-US" sz="1500" b="0" baseline="0" dirty="0" smtClean="0">
                          <a:solidFill>
                            <a:schemeClr val="tx1"/>
                          </a:solidFill>
                          <a:effectLst/>
                          <a:latin typeface="Arial" panose="020B0604020202020204" pitchFamily="34" charset="0"/>
                          <a:ea typeface="ＭＳ Ｐゴシック" panose="020B0600070205080204" pitchFamily="50" charset="-128"/>
                        </a:rPr>
                        <a:t>（シェアード ミーティング）</a:t>
                      </a:r>
                      <a:endParaRPr lang="nl-NL" sz="1500" b="0" dirty="0">
                        <a:solidFill>
                          <a:schemeClr val="tx1"/>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tc>
                  <a:txBody>
                    <a:bodyPr/>
                    <a:lstStyle/>
                    <a:p>
                      <a:pPr algn="l"/>
                      <a:r>
                        <a:rPr lang="ja-JP" altLang="en-US" sz="1500" b="0" dirty="0" smtClean="0">
                          <a:solidFill>
                            <a:schemeClr val="tx1"/>
                          </a:solidFill>
                          <a:effectLst/>
                          <a:latin typeface="Arial" panose="020B0604020202020204" pitchFamily="34" charset="0"/>
                          <a:ea typeface="ＭＳ Ｐゴシック" panose="020B0600070205080204" pitchFamily="50" charset="-128"/>
                        </a:rPr>
                        <a:t>会議室型</a:t>
                      </a:r>
                      <a:endParaRPr lang="nl-NL" sz="1500" b="0" dirty="0">
                        <a:solidFill>
                          <a:schemeClr val="tx1"/>
                        </a:solidFill>
                        <a:effectLst/>
                        <a:latin typeface="Arial" panose="020B0604020202020204" pitchFamily="34" charset="0"/>
                        <a:ea typeface="ＭＳ Ｐゴシック" panose="020B0600070205080204" pitchFamily="50" charset="-128"/>
                      </a:endParaRPr>
                    </a:p>
                  </a:txBody>
                  <a:tcPr marL="54000" marR="54000" marT="20250" marB="2025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63068752"/>
                  </a:ext>
                </a:extLst>
              </a:tr>
            </a:tbl>
          </a:graphicData>
        </a:graphic>
      </p:graphicFrame>
      <p:sp>
        <p:nvSpPr>
          <p:cNvPr id="5" name="爆発 2 4"/>
          <p:cNvSpPr/>
          <p:nvPr/>
        </p:nvSpPr>
        <p:spPr>
          <a:xfrm>
            <a:off x="2375452" y="4198775"/>
            <a:ext cx="1152939" cy="377889"/>
          </a:xfrm>
          <a:prstGeom prst="irregularSeal2">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t>New</a:t>
            </a:r>
            <a:endParaRPr kumimoji="1" lang="ja-JP" altLang="en-US" sz="900" dirty="0"/>
          </a:p>
        </p:txBody>
      </p:sp>
      <p:sp>
        <p:nvSpPr>
          <p:cNvPr id="4" name="テキスト ボックス 3"/>
          <p:cNvSpPr txBox="1"/>
          <p:nvPr/>
        </p:nvSpPr>
        <p:spPr>
          <a:xfrm>
            <a:off x="387626" y="665921"/>
            <a:ext cx="8756374" cy="923330"/>
          </a:xfrm>
          <a:prstGeom prst="rect">
            <a:avLst/>
          </a:prstGeom>
          <a:noFill/>
        </p:spPr>
        <p:txBody>
          <a:bodyPr wrap="square" rtlCol="0">
            <a:spAutoFit/>
          </a:bodyPr>
          <a:lstStyle/>
          <a:p>
            <a:r>
              <a:rPr kumimoji="1" lang="ja-JP" altLang="en-US" dirty="0" smtClean="0">
                <a:latin typeface="Arial" panose="020B0604020202020204" pitchFamily="34" charset="0"/>
                <a:ea typeface="ＭＳ Ｐゴシック" panose="020B0600070205080204" pitchFamily="50" charset="-128"/>
              </a:rPr>
              <a:t>シスコの</a:t>
            </a:r>
            <a:r>
              <a:rPr kumimoji="1" lang="ja-JP" altLang="en-US" dirty="0" smtClean="0">
                <a:latin typeface="Arial" panose="020B0604020202020204" pitchFamily="34" charset="0"/>
                <a:ea typeface="ＭＳ Ｐゴシック" panose="020B0600070205080204" pitchFamily="50" charset="-128"/>
              </a:rPr>
              <a:t>クラウド コラボレーション</a:t>
            </a:r>
            <a:r>
              <a:rPr kumimoji="1" lang="ja-JP" altLang="en-US" dirty="0" smtClean="0">
                <a:latin typeface="Arial" panose="020B0604020202020204" pitchFamily="34" charset="0"/>
                <a:ea typeface="ＭＳ Ｐゴシック" panose="020B0600070205080204" pitchFamily="50" charset="-128"/>
              </a:rPr>
              <a:t>のライセンスは 以下</a:t>
            </a:r>
            <a:r>
              <a:rPr kumimoji="1" lang="en-US" altLang="ja-JP" dirty="0">
                <a:latin typeface="Arial" panose="020B0604020202020204" pitchFamily="34" charset="0"/>
                <a:ea typeface="ＭＳ Ｐゴシック" panose="020B0600070205080204" pitchFamily="50" charset="-128"/>
              </a:rPr>
              <a:t>5</a:t>
            </a:r>
            <a:r>
              <a:rPr kumimoji="1" lang="ja-JP" altLang="en-US" dirty="0" err="1" smtClean="0">
                <a:latin typeface="Arial" panose="020B0604020202020204" pitchFamily="34" charset="0"/>
                <a:ea typeface="ＭＳ Ｐゴシック" panose="020B0600070205080204" pitchFamily="50" charset="-128"/>
              </a:rPr>
              <a:t>つの</a:t>
            </a:r>
            <a:r>
              <a:rPr kumimoji="1" lang="ja-JP" altLang="en-US" dirty="0" smtClean="0">
                <a:latin typeface="Arial" panose="020B0604020202020204" pitchFamily="34" charset="0"/>
                <a:ea typeface="ＭＳ Ｐゴシック" panose="020B0600070205080204" pitchFamily="50" charset="-128"/>
              </a:rPr>
              <a:t>モデルが母体となっている。</a:t>
            </a:r>
            <a:endParaRPr kumimoji="1" lang="en-US" altLang="ja-JP" dirty="0" smtClean="0">
              <a:latin typeface="Arial" panose="020B0604020202020204" pitchFamily="34" charset="0"/>
              <a:ea typeface="ＭＳ Ｐゴシック" panose="020B0600070205080204" pitchFamily="50" charset="-128"/>
            </a:endParaRPr>
          </a:p>
          <a:p>
            <a:r>
              <a:rPr kumimoji="1" lang="ja-JP" altLang="en-US" dirty="0" smtClean="0">
                <a:latin typeface="Arial" panose="020B0604020202020204" pitchFamily="34" charset="0"/>
                <a:ea typeface="ＭＳ Ｐゴシック" panose="020B0600070205080204" pitchFamily="50" charset="-128"/>
              </a:rPr>
              <a:t>そのうち「</a:t>
            </a:r>
            <a:r>
              <a:rPr kumimoji="1" lang="en-US" altLang="ja-JP" dirty="0" smtClean="0">
                <a:latin typeface="Arial" panose="020B0604020202020204" pitchFamily="34" charset="0"/>
                <a:ea typeface="ＭＳ Ｐゴシック" panose="020B0600070205080204" pitchFamily="50" charset="-128"/>
              </a:rPr>
              <a:t>Shared Meetings</a:t>
            </a:r>
            <a:r>
              <a:rPr kumimoji="1" lang="ja-JP" altLang="en-US" dirty="0" smtClean="0">
                <a:latin typeface="Arial" panose="020B0604020202020204" pitchFamily="34" charset="0"/>
                <a:ea typeface="ＭＳ Ｐゴシック" panose="020B0600070205080204" pitchFamily="50" charset="-128"/>
              </a:rPr>
              <a:t>」は </a:t>
            </a:r>
            <a:r>
              <a:rPr kumimoji="1" lang="en-US" altLang="ja-JP" dirty="0" smtClean="0">
                <a:latin typeface="Arial" panose="020B0604020202020204" pitchFamily="34" charset="0"/>
                <a:ea typeface="ＭＳ Ｐゴシック" panose="020B0600070205080204" pitchFamily="50" charset="-128"/>
              </a:rPr>
              <a:t>2017</a:t>
            </a:r>
            <a:r>
              <a:rPr kumimoji="1" lang="ja-JP" altLang="en-US" dirty="0" smtClean="0">
                <a:latin typeface="Arial" panose="020B0604020202020204" pitchFamily="34" charset="0"/>
                <a:ea typeface="ＭＳ Ｐゴシック" panose="020B0600070205080204" pitchFamily="50" charset="-128"/>
              </a:rPr>
              <a:t>年</a:t>
            </a:r>
            <a:r>
              <a:rPr kumimoji="1" lang="en-US" altLang="ja-JP" dirty="0" smtClean="0">
                <a:latin typeface="Arial" panose="020B0604020202020204" pitchFamily="34" charset="0"/>
                <a:ea typeface="ＭＳ Ｐゴシック" panose="020B0600070205080204" pitchFamily="50" charset="-128"/>
              </a:rPr>
              <a:t>3</a:t>
            </a:r>
            <a:r>
              <a:rPr kumimoji="1" lang="ja-JP" altLang="en-US" dirty="0" smtClean="0">
                <a:latin typeface="Arial" panose="020B0604020202020204" pitchFamily="34" charset="0"/>
                <a:ea typeface="ＭＳ Ｐゴシック" panose="020B0600070205080204" pitchFamily="50" charset="-128"/>
              </a:rPr>
              <a:t>月に シスコとして初めて導入した「会議室型」の</a:t>
            </a:r>
            <a:r>
              <a:rPr kumimoji="1" lang="en-US" altLang="ja-JP" dirty="0" smtClean="0">
                <a:latin typeface="Arial" panose="020B0604020202020204" pitchFamily="34" charset="0"/>
                <a:ea typeface="ＭＳ Ｐゴシック" panose="020B0600070205080204" pitchFamily="50" charset="-128"/>
              </a:rPr>
              <a:t/>
            </a:r>
            <a:br>
              <a:rPr kumimoji="1" lang="en-US" altLang="ja-JP" dirty="0" smtClean="0">
                <a:latin typeface="Arial" panose="020B0604020202020204" pitchFamily="34" charset="0"/>
                <a:ea typeface="ＭＳ Ｐゴシック" panose="020B0600070205080204" pitchFamily="50" charset="-128"/>
              </a:rPr>
            </a:br>
            <a:r>
              <a:rPr kumimoji="1" lang="ja-JP" altLang="en-US" dirty="0" smtClean="0">
                <a:latin typeface="Arial" panose="020B0604020202020204" pitchFamily="34" charset="0"/>
                <a:ea typeface="ＭＳ Ｐゴシック" panose="020B0600070205080204" pitchFamily="50" charset="-128"/>
              </a:rPr>
              <a:t>ライセンスです。</a:t>
            </a:r>
            <a:endParaRPr kumimoji="1" lang="ja-JP" altLang="en-US" dirty="0">
              <a:latin typeface="Arial" panose="020B0604020202020204" pitchFamily="34" charset="0"/>
              <a:ea typeface="ＭＳ Ｐゴシック" panose="020B0600070205080204" pitchFamily="50" charset="-128"/>
            </a:endParaRPr>
          </a:p>
        </p:txBody>
      </p:sp>
      <p:sp>
        <p:nvSpPr>
          <p:cNvPr id="9" name="Title 2"/>
          <p:cNvSpPr txBox="1">
            <a:spLocks/>
          </p:cNvSpPr>
          <p:nvPr/>
        </p:nvSpPr>
        <p:spPr bwMode="auto">
          <a:xfrm>
            <a:off x="316804" y="228600"/>
            <a:ext cx="6958639" cy="62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kumimoji="1" lang="ja-JP" altLang="en-US" sz="2700" dirty="0">
                <a:solidFill>
                  <a:schemeClr val="tx1"/>
                </a:solidFill>
                <a:latin typeface="Arial" panose="020B0604020202020204" pitchFamily="34" charset="0"/>
                <a:ea typeface="ＭＳ Ｐゴシック" panose="020B0600070205080204" pitchFamily="50" charset="-128"/>
                <a:cs typeface="メイリオ"/>
              </a:rPr>
              <a:t>まず</a:t>
            </a:r>
            <a:r>
              <a:rPr kumimoji="1" lang="ja-JP" altLang="en-US" sz="2700" dirty="0" smtClean="0">
                <a:solidFill>
                  <a:schemeClr val="tx1"/>
                </a:solidFill>
                <a:latin typeface="Arial" panose="020B0604020202020204" pitchFamily="34" charset="0"/>
                <a:ea typeface="ＭＳ Ｐゴシック" panose="020B0600070205080204" pitchFamily="50" charset="-128"/>
                <a:cs typeface="メイリオ"/>
              </a:rPr>
              <a:t>は 基本</a:t>
            </a:r>
            <a:r>
              <a:rPr kumimoji="1" lang="ja-JP" altLang="en-US" sz="2700" dirty="0">
                <a:solidFill>
                  <a:schemeClr val="tx1"/>
                </a:solidFill>
                <a:latin typeface="Arial" panose="020B0604020202020204" pitchFamily="34" charset="0"/>
                <a:ea typeface="ＭＳ Ｐゴシック" panose="020B0600070205080204" pitchFamily="50" charset="-128"/>
                <a:cs typeface="メイリオ"/>
              </a:rPr>
              <a:t>のライセンス体系を知ろう</a:t>
            </a:r>
            <a:endParaRPr kumimoji="1" lang="ja-JP" altLang="en-US" sz="2700" dirty="0">
              <a:solidFill>
                <a:schemeClr val="tx1"/>
              </a:solidFill>
              <a:latin typeface="メイリオ"/>
              <a:ea typeface="メイリオ"/>
              <a:cs typeface="メイリオ"/>
            </a:endParaRPr>
          </a:p>
        </p:txBody>
      </p:sp>
    </p:spTree>
    <p:extLst>
      <p:ext uri="{BB962C8B-B14F-4D97-AF65-F5344CB8AC3E}">
        <p14:creationId xmlns:p14="http://schemas.microsoft.com/office/powerpoint/2010/main" val="215426284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ounded Rectangle 124"/>
          <p:cNvSpPr/>
          <p:nvPr/>
        </p:nvSpPr>
        <p:spPr>
          <a:xfrm>
            <a:off x="358568" y="971883"/>
            <a:ext cx="8470664" cy="724496"/>
          </a:xfrm>
          <a:prstGeom prst="roundRect">
            <a:avLst/>
          </a:prstGeom>
          <a:solidFill>
            <a:schemeClr val="accent6"/>
          </a:solidFill>
          <a:ln/>
        </p:spPr>
        <p:style>
          <a:lnRef idx="0">
            <a:schemeClr val="accent1"/>
          </a:lnRef>
          <a:fillRef idx="3">
            <a:schemeClr val="accent1"/>
          </a:fillRef>
          <a:effectRef idx="3">
            <a:schemeClr val="accent1"/>
          </a:effectRef>
          <a:fontRef idx="minor">
            <a:schemeClr val="lt1"/>
          </a:fontRef>
        </p:style>
        <p:txBody>
          <a:bodyPr rtlCol="0" anchor="ctr"/>
          <a:lstStyle/>
          <a:p>
            <a:pPr algn="ctr" defTabSz="457189"/>
            <a:endParaRPr lang="en-US" dirty="0">
              <a:solidFill>
                <a:srgbClr val="FFFFFF"/>
              </a:solidFill>
            </a:endParaRPr>
          </a:p>
        </p:txBody>
      </p:sp>
      <p:sp>
        <p:nvSpPr>
          <p:cNvPr id="4" name="AutoShape 6"/>
          <p:cNvSpPr>
            <a:spLocks noChangeArrowheads="1"/>
          </p:cNvSpPr>
          <p:nvPr/>
        </p:nvSpPr>
        <p:spPr bwMode="auto">
          <a:xfrm>
            <a:off x="1091683" y="3147635"/>
            <a:ext cx="7165910" cy="1848908"/>
          </a:xfrm>
          <a:prstGeom prst="roundRect">
            <a:avLst>
              <a:gd name="adj" fmla="val 12663"/>
            </a:avLst>
          </a:prstGeom>
          <a:solidFill>
            <a:schemeClr val="bg1"/>
          </a:solidFill>
          <a:ln w="38100" algn="ctr">
            <a:solidFill>
              <a:schemeClr val="tx1">
                <a:lumMod val="50000"/>
                <a:lumOff val="50000"/>
              </a:schemeClr>
            </a:solidFill>
            <a:round/>
            <a:headEnd/>
            <a:tailEnd/>
          </a:ln>
        </p:spPr>
        <p:txBody>
          <a:bodyPr lIns="0" tIns="0" rIns="0" bIns="0" anchor="ctr"/>
          <a:lstStyle/>
          <a:p>
            <a:pPr marL="260741" indent="-134538" defTabSz="457189">
              <a:lnSpc>
                <a:spcPct val="150000"/>
              </a:lnSpc>
              <a:buClr>
                <a:srgbClr val="7FC31C"/>
              </a:buClr>
              <a:buSzPct val="70000"/>
              <a:buFont typeface="Wingdings" pitchFamily="2" charset="2"/>
              <a:buChar char="l"/>
              <a:defRPr/>
            </a:pPr>
            <a:r>
              <a:rPr kumimoji="1" lang="ja-JP" altLang="en-US" sz="1100" dirty="0">
                <a:latin typeface="Arial" panose="020B0604020202020204" pitchFamily="34" charset="0"/>
                <a:ea typeface="ＭＳ Ｐゴシック" panose="020B0600070205080204" pitchFamily="50" charset="-128"/>
                <a:cs typeface="Meiryo" charset="-128"/>
              </a:rPr>
              <a:t>企業に所属する</a:t>
            </a:r>
            <a:r>
              <a:rPr kumimoji="1" lang="ja-JP" altLang="en-US" sz="1100" dirty="0" smtClean="0">
                <a:latin typeface="Arial" panose="020B0604020202020204" pitchFamily="34" charset="0"/>
                <a:ea typeface="ＭＳ Ｐゴシック" panose="020B0600070205080204" pitchFamily="50" charset="-128"/>
                <a:cs typeface="Meiryo" charset="-128"/>
              </a:rPr>
              <a:t>ナレッジ ワーカー</a:t>
            </a:r>
            <a:r>
              <a:rPr kumimoji="1" lang="ja-JP" altLang="en-US" sz="1100" dirty="0">
                <a:latin typeface="Arial" panose="020B0604020202020204" pitchFamily="34" charset="0"/>
                <a:ea typeface="ＭＳ Ｐゴシック" panose="020B0600070205080204" pitchFamily="50" charset="-128"/>
                <a:cs typeface="Meiryo" charset="-128"/>
              </a:rPr>
              <a:t>の数だけライセンスを購入</a:t>
            </a:r>
            <a:endParaRPr kumimoji="1" lang="en-US" altLang="ja-JP" sz="1100" dirty="0">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100" dirty="0" smtClean="0">
                <a:latin typeface="Arial" panose="020B0604020202020204" pitchFamily="34" charset="0"/>
                <a:ea typeface="ＭＳ Ｐゴシック" panose="020B0600070205080204" pitchFamily="50" charset="-128"/>
                <a:cs typeface="Meiryo" charset="-128"/>
              </a:rPr>
              <a:t>ナレッジ ワーカー</a:t>
            </a:r>
            <a:r>
              <a:rPr kumimoji="1" lang="ja-JP" altLang="en-US" sz="1100" dirty="0">
                <a:latin typeface="Arial" panose="020B0604020202020204" pitchFamily="34" charset="0"/>
                <a:ea typeface="ＭＳ Ｐゴシック" panose="020B0600070205080204" pitchFamily="50" charset="-128"/>
                <a:cs typeface="Meiryo" charset="-128"/>
              </a:rPr>
              <a:t>ひとりひとりに対してライセンスを付与する事で、全員が主催者になる事が可能</a:t>
            </a:r>
            <a:endParaRPr kumimoji="1" lang="en-US" altLang="ja-JP" sz="1100" dirty="0">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100" dirty="0" smtClean="0">
                <a:latin typeface="Arial" panose="020B0604020202020204" pitchFamily="34" charset="0"/>
                <a:ea typeface="ＭＳ Ｐゴシック" panose="020B0600070205080204" pitchFamily="50" charset="-128"/>
                <a:cs typeface="Meiryo" charset="-128"/>
              </a:rPr>
              <a:t>ナレッジ ワーカー</a:t>
            </a:r>
            <a:r>
              <a:rPr kumimoji="1" lang="ja-JP" altLang="en-US" sz="1100" dirty="0">
                <a:latin typeface="Arial" panose="020B0604020202020204" pitchFamily="34" charset="0"/>
                <a:ea typeface="ＭＳ Ｐゴシック" panose="020B0600070205080204" pitchFamily="50" charset="-128"/>
                <a:cs typeface="Meiryo" charset="-128"/>
              </a:rPr>
              <a:t>の数を申請するための申請フォームに記入して提出。シスコにより承認されれば</a:t>
            </a:r>
            <a:r>
              <a:rPr kumimoji="1" lang="en-US" altLang="ja-JP" sz="1100" dirty="0">
                <a:latin typeface="Arial" panose="020B0604020202020204" pitchFamily="34" charset="0"/>
                <a:ea typeface="ＭＳ Ｐゴシック" panose="020B0600070205080204" pitchFamily="50" charset="-128"/>
                <a:cs typeface="Meiryo" charset="-128"/>
              </a:rPr>
              <a:t>OK</a:t>
            </a:r>
          </a:p>
          <a:p>
            <a:pPr marL="260741" indent="-134538" defTabSz="457189">
              <a:lnSpc>
                <a:spcPct val="150000"/>
              </a:lnSpc>
              <a:buClr>
                <a:srgbClr val="7FC31C"/>
              </a:buClr>
              <a:buSzPct val="70000"/>
              <a:buFont typeface="Wingdings" pitchFamily="2" charset="2"/>
              <a:buChar char="l"/>
              <a:defRPr/>
            </a:pPr>
            <a:r>
              <a:rPr kumimoji="1" lang="ja-JP" altLang="en-US" sz="1100" dirty="0">
                <a:latin typeface="Arial" panose="020B0604020202020204" pitchFamily="34" charset="0"/>
                <a:ea typeface="ＭＳ Ｐゴシック" panose="020B0600070205080204" pitchFamily="50" charset="-128"/>
                <a:cs typeface="Meiryo" charset="-128"/>
              </a:rPr>
              <a:t>承認された</a:t>
            </a:r>
            <a:r>
              <a:rPr kumimoji="1" lang="ja-JP" altLang="en-US" sz="1100" dirty="0" smtClean="0">
                <a:latin typeface="Arial" panose="020B0604020202020204" pitchFamily="34" charset="0"/>
                <a:ea typeface="ＭＳ Ｐゴシック" panose="020B0600070205080204" pitchFamily="50" charset="-128"/>
                <a:cs typeface="Meiryo" charset="-128"/>
              </a:rPr>
              <a:t>ナレッジ ワーカー数</a:t>
            </a:r>
            <a:r>
              <a:rPr kumimoji="1" lang="ja-JP" altLang="en-US" sz="1100" dirty="0">
                <a:latin typeface="Arial" panose="020B0604020202020204" pitchFamily="34" charset="0"/>
                <a:ea typeface="ＭＳ Ｐゴシック" panose="020B0600070205080204" pitchFamily="50" charset="-128"/>
                <a:cs typeface="Meiryo" charset="-128"/>
              </a:rPr>
              <a:t>に</a:t>
            </a:r>
            <a:r>
              <a:rPr kumimoji="1" lang="en-US" altLang="ja-JP" sz="1100" dirty="0">
                <a:latin typeface="Arial" panose="020B0604020202020204" pitchFamily="34" charset="0"/>
                <a:ea typeface="ＭＳ Ｐゴシック" panose="020B0600070205080204" pitchFamily="50" charset="-128"/>
                <a:cs typeface="Meiryo" charset="-128"/>
              </a:rPr>
              <a:t>20%</a:t>
            </a:r>
            <a:r>
              <a:rPr kumimoji="1" lang="ja-JP" altLang="en-US" sz="1100" dirty="0">
                <a:latin typeface="Arial" panose="020B0604020202020204" pitchFamily="34" charset="0"/>
                <a:ea typeface="ＭＳ Ｐゴシック" panose="020B0600070205080204" pitchFamily="50" charset="-128"/>
                <a:cs typeface="Meiryo" charset="-128"/>
              </a:rPr>
              <a:t>のバッファが付与される</a:t>
            </a:r>
            <a:endParaRPr kumimoji="1" lang="en-US" altLang="ja-JP" sz="1100" dirty="0">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en-US" altLang="ja-JP" sz="1100" dirty="0">
                <a:latin typeface="Arial" panose="020B0604020202020204" pitchFamily="34" charset="0"/>
                <a:ea typeface="ＭＳ Ｐゴシック" panose="020B0600070205080204" pitchFamily="50" charset="-128"/>
                <a:cs typeface="Meiryo" charset="-128"/>
              </a:rPr>
              <a:t>1</a:t>
            </a:r>
            <a:r>
              <a:rPr kumimoji="1" lang="ja-JP" altLang="en-US" sz="1100" dirty="0">
                <a:latin typeface="Arial" panose="020B0604020202020204" pitchFamily="34" charset="0"/>
                <a:ea typeface="ＭＳ Ｐゴシック" panose="020B0600070205080204" pitchFamily="50" charset="-128"/>
                <a:cs typeface="Meiryo" charset="-128"/>
              </a:rPr>
              <a:t>ライセンスあたりの単価が安いのが特徴</a:t>
            </a:r>
          </a:p>
          <a:p>
            <a:pPr marL="260741" indent="-134538" defTabSz="457189">
              <a:lnSpc>
                <a:spcPct val="150000"/>
              </a:lnSpc>
              <a:buClr>
                <a:srgbClr val="7FC31C"/>
              </a:buClr>
              <a:buSzPct val="70000"/>
              <a:buFont typeface="Wingdings" pitchFamily="2" charset="2"/>
              <a:buChar char="l"/>
              <a:defRPr/>
            </a:pPr>
            <a:r>
              <a:rPr kumimoji="1" lang="ja-JP" altLang="en-US" sz="1100" dirty="0">
                <a:latin typeface="Arial" panose="020B0604020202020204" pitchFamily="34" charset="0"/>
                <a:ea typeface="ＭＳ Ｐゴシック" panose="020B0600070205080204" pitchFamily="50" charset="-128"/>
                <a:cs typeface="Meiryo" charset="-128"/>
              </a:rPr>
              <a:t>全社的に導入したい場合に適した</a:t>
            </a:r>
            <a:r>
              <a:rPr kumimoji="1" lang="ja-JP" altLang="en-US" sz="1100" dirty="0" smtClean="0">
                <a:latin typeface="Arial" panose="020B0604020202020204" pitchFamily="34" charset="0"/>
                <a:ea typeface="ＭＳ Ｐゴシック" panose="020B0600070205080204" pitchFamily="50" charset="-128"/>
                <a:cs typeface="Meiryo" charset="-128"/>
              </a:rPr>
              <a:t>ライセンス モデル</a:t>
            </a:r>
            <a:endParaRPr kumimoji="1" lang="en-US" altLang="ja-JP" sz="1100" dirty="0">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100" dirty="0">
                <a:latin typeface="Arial" panose="020B0604020202020204" pitchFamily="34" charset="0"/>
                <a:ea typeface="ＭＳ Ｐゴシック" panose="020B0600070205080204" pitchFamily="50" charset="-128"/>
                <a:cs typeface="Meiryo" charset="-128"/>
              </a:rPr>
              <a:t>会議の時間制限、回数制限、参加者対象制限 なし（社外</a:t>
            </a:r>
            <a:r>
              <a:rPr kumimoji="1" lang="ja-JP" altLang="en-US" sz="1100" dirty="0" smtClean="0">
                <a:latin typeface="Arial" panose="020B0604020202020204" pitchFamily="34" charset="0"/>
                <a:ea typeface="ＭＳ Ｐゴシック" panose="020B0600070205080204" pitchFamily="50" charset="-128"/>
                <a:cs typeface="Meiryo" charset="-128"/>
              </a:rPr>
              <a:t>ユーザの</a:t>
            </a:r>
            <a:r>
              <a:rPr kumimoji="1" lang="ja-JP" altLang="en-US" sz="1100" dirty="0">
                <a:latin typeface="Arial" panose="020B0604020202020204" pitchFamily="34" charset="0"/>
                <a:ea typeface="ＭＳ Ｐゴシック" panose="020B0600070205080204" pitchFamily="50" charset="-128"/>
                <a:cs typeface="Meiryo" charset="-128"/>
              </a:rPr>
              <a:t>参加も可能）</a:t>
            </a:r>
            <a:endParaRPr kumimoji="1" lang="en-US" altLang="ja-JP" sz="1100" dirty="0">
              <a:latin typeface="Arial" panose="020B0604020202020204" pitchFamily="34" charset="0"/>
              <a:ea typeface="ＭＳ Ｐゴシック" panose="020B0600070205080204" pitchFamily="50" charset="-128"/>
              <a:cs typeface="Meiryo" charset="-128"/>
            </a:endParaRPr>
          </a:p>
        </p:txBody>
      </p:sp>
      <p:pic>
        <p:nvPicPr>
          <p:cNvPr id="126"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2240647" y="1875826"/>
            <a:ext cx="388169" cy="436184"/>
          </a:xfrm>
          <a:prstGeom prst="rect">
            <a:avLst/>
          </a:prstGeom>
        </p:spPr>
      </p:pic>
      <p:pic>
        <p:nvPicPr>
          <p:cNvPr id="127"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1225791" y="1875826"/>
            <a:ext cx="315289" cy="394132"/>
          </a:xfrm>
          <a:prstGeom prst="rect">
            <a:avLst/>
          </a:prstGeom>
        </p:spPr>
      </p:pic>
      <p:pic>
        <p:nvPicPr>
          <p:cNvPr id="128"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687127" y="1875826"/>
            <a:ext cx="355259" cy="394132"/>
          </a:xfrm>
          <a:prstGeom prst="rect">
            <a:avLst/>
          </a:prstGeom>
        </p:spPr>
      </p:pic>
      <p:pic>
        <p:nvPicPr>
          <p:cNvPr id="129"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2812218" y="1875827"/>
            <a:ext cx="371602" cy="390729"/>
          </a:xfrm>
          <a:prstGeom prst="rect">
            <a:avLst/>
          </a:prstGeom>
        </p:spPr>
      </p:pic>
      <p:pic>
        <p:nvPicPr>
          <p:cNvPr id="234" name="Picture 92" descr="laptop_color.png"/>
          <p:cNvPicPr>
            <a:picLocks noChangeAspect="1"/>
          </p:cNvPicPr>
          <p:nvPr/>
        </p:nvPicPr>
        <p:blipFill>
          <a:blip r:embed="rId3"/>
          <a:stretch>
            <a:fillRect/>
          </a:stretch>
        </p:blipFill>
        <p:spPr>
          <a:xfrm flipH="1">
            <a:off x="720057" y="2129242"/>
            <a:ext cx="280690" cy="245990"/>
          </a:xfrm>
          <a:prstGeom prst="rect">
            <a:avLst/>
          </a:prstGeom>
          <a:noFill/>
          <a:ln>
            <a:noFill/>
          </a:ln>
        </p:spPr>
      </p:pic>
      <p:sp>
        <p:nvSpPr>
          <p:cNvPr id="265" name="Rectangle 264"/>
          <p:cNvSpPr/>
          <p:nvPr/>
        </p:nvSpPr>
        <p:spPr>
          <a:xfrm>
            <a:off x="358568" y="1769165"/>
            <a:ext cx="8470664" cy="1331138"/>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pic>
        <p:nvPicPr>
          <p:cNvPr id="268"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1724485" y="1875826"/>
            <a:ext cx="332756" cy="394132"/>
          </a:xfrm>
          <a:prstGeom prst="rect">
            <a:avLst/>
          </a:prstGeom>
        </p:spPr>
      </p:pic>
      <p:sp>
        <p:nvSpPr>
          <p:cNvPr id="96" name="Title 2"/>
          <p:cNvSpPr txBox="1">
            <a:spLocks/>
          </p:cNvSpPr>
          <p:nvPr/>
        </p:nvSpPr>
        <p:spPr bwMode="auto">
          <a:xfrm>
            <a:off x="248886" y="305259"/>
            <a:ext cx="8988090" cy="56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kumimoji="1" lang="en-US" altLang="ja-JP" sz="2700" dirty="0">
                <a:solidFill>
                  <a:schemeClr val="tx1"/>
                </a:solidFill>
                <a:latin typeface="Arial" panose="020B0604020202020204" pitchFamily="34" charset="0"/>
                <a:ea typeface="ＭＳ Ｐゴシック" panose="020B0600070205080204" pitchFamily="50" charset="-128"/>
                <a:cs typeface="メイリオ"/>
              </a:rPr>
              <a:t>Employee </a:t>
            </a:r>
            <a:r>
              <a:rPr kumimoji="1" lang="en-US" altLang="ja-JP" sz="2700" dirty="0" smtClean="0">
                <a:solidFill>
                  <a:schemeClr val="tx1"/>
                </a:solidFill>
                <a:latin typeface="Arial" panose="020B0604020202020204" pitchFamily="34" charset="0"/>
                <a:ea typeface="ＭＳ Ｐゴシック" panose="020B0600070205080204" pitchFamily="50" charset="-128"/>
                <a:cs typeface="メイリオ"/>
              </a:rPr>
              <a:t>Count</a:t>
            </a:r>
            <a:r>
              <a:rPr kumimoji="1" lang="ja-JP" altLang="en-US" sz="2700" dirty="0" smtClean="0">
                <a:solidFill>
                  <a:schemeClr val="tx1"/>
                </a:solidFill>
                <a:latin typeface="Arial" panose="020B0604020202020204" pitchFamily="34" charset="0"/>
                <a:ea typeface="ＭＳ Ｐゴシック" panose="020B0600070205080204" pitchFamily="50" charset="-128"/>
                <a:cs typeface="メイリオ"/>
              </a:rPr>
              <a:t>（エンプロイー カウント）</a:t>
            </a:r>
            <a:endParaRPr kumimoji="1" lang="ja-JP" altLang="en-US" sz="2700" dirty="0">
              <a:solidFill>
                <a:schemeClr val="tx1"/>
              </a:solidFill>
              <a:latin typeface="メイリオ"/>
              <a:ea typeface="メイリオ"/>
              <a:cs typeface="メイリオ"/>
            </a:endParaRPr>
          </a:p>
        </p:txBody>
      </p:sp>
      <p:pic>
        <p:nvPicPr>
          <p:cNvPr id="107"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685994" y="2501584"/>
            <a:ext cx="356082" cy="377489"/>
          </a:xfrm>
          <a:prstGeom prst="rect">
            <a:avLst/>
          </a:prstGeom>
        </p:spPr>
      </p:pic>
      <p:pic>
        <p:nvPicPr>
          <p:cNvPr id="108"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2318758" y="2501584"/>
            <a:ext cx="320927" cy="335534"/>
          </a:xfrm>
          <a:prstGeom prst="rect">
            <a:avLst/>
          </a:prstGeom>
        </p:spPr>
      </p:pic>
      <p:pic>
        <p:nvPicPr>
          <p:cNvPr id="109"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2867622" y="2501584"/>
            <a:ext cx="305111" cy="335534"/>
          </a:xfrm>
          <a:prstGeom prst="rect">
            <a:avLst/>
          </a:prstGeom>
        </p:spPr>
      </p:pic>
      <p:pic>
        <p:nvPicPr>
          <p:cNvPr id="110"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1809615" y="2501583"/>
            <a:ext cx="281204" cy="330658"/>
          </a:xfrm>
          <a:prstGeom prst="rect">
            <a:avLst/>
          </a:prstGeom>
        </p:spPr>
      </p:pic>
      <p:pic>
        <p:nvPicPr>
          <p:cNvPr id="111"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1270015" y="2501583"/>
            <a:ext cx="311662" cy="360549"/>
          </a:xfrm>
          <a:prstGeom prst="rect">
            <a:avLst/>
          </a:prstGeom>
        </p:spPr>
      </p:pic>
      <p:pic>
        <p:nvPicPr>
          <p:cNvPr id="112" name="Picture 92" descr="laptop_color.png"/>
          <p:cNvPicPr>
            <a:picLocks noChangeAspect="1"/>
          </p:cNvPicPr>
          <p:nvPr/>
        </p:nvPicPr>
        <p:blipFill>
          <a:blip r:embed="rId3"/>
          <a:stretch>
            <a:fillRect/>
          </a:stretch>
        </p:blipFill>
        <p:spPr>
          <a:xfrm flipH="1">
            <a:off x="1195269" y="2129242"/>
            <a:ext cx="280690" cy="245990"/>
          </a:xfrm>
          <a:prstGeom prst="rect">
            <a:avLst/>
          </a:prstGeom>
          <a:noFill/>
          <a:ln>
            <a:noFill/>
          </a:ln>
        </p:spPr>
      </p:pic>
      <p:pic>
        <p:nvPicPr>
          <p:cNvPr id="113" name="Picture 92" descr="laptop_color.png"/>
          <p:cNvPicPr>
            <a:picLocks noChangeAspect="1"/>
          </p:cNvPicPr>
          <p:nvPr/>
        </p:nvPicPr>
        <p:blipFill>
          <a:blip r:embed="rId3"/>
          <a:stretch>
            <a:fillRect/>
          </a:stretch>
        </p:blipFill>
        <p:spPr>
          <a:xfrm flipH="1">
            <a:off x="1729419" y="2129242"/>
            <a:ext cx="280690" cy="245990"/>
          </a:xfrm>
          <a:prstGeom prst="rect">
            <a:avLst/>
          </a:prstGeom>
          <a:noFill/>
          <a:ln>
            <a:noFill/>
          </a:ln>
        </p:spPr>
      </p:pic>
      <p:pic>
        <p:nvPicPr>
          <p:cNvPr id="114" name="Picture 92" descr="laptop_color.png"/>
          <p:cNvPicPr>
            <a:picLocks noChangeAspect="1"/>
          </p:cNvPicPr>
          <p:nvPr/>
        </p:nvPicPr>
        <p:blipFill>
          <a:blip r:embed="rId3"/>
          <a:stretch>
            <a:fillRect/>
          </a:stretch>
        </p:blipFill>
        <p:spPr>
          <a:xfrm flipH="1">
            <a:off x="2290729" y="2129242"/>
            <a:ext cx="280690" cy="245990"/>
          </a:xfrm>
          <a:prstGeom prst="rect">
            <a:avLst/>
          </a:prstGeom>
          <a:noFill/>
          <a:ln>
            <a:noFill/>
          </a:ln>
        </p:spPr>
      </p:pic>
      <p:pic>
        <p:nvPicPr>
          <p:cNvPr id="115" name="Picture 92" descr="laptop_color.png"/>
          <p:cNvPicPr>
            <a:picLocks noChangeAspect="1"/>
          </p:cNvPicPr>
          <p:nvPr/>
        </p:nvPicPr>
        <p:blipFill>
          <a:blip r:embed="rId3"/>
          <a:stretch>
            <a:fillRect/>
          </a:stretch>
        </p:blipFill>
        <p:spPr>
          <a:xfrm flipH="1">
            <a:off x="2844374" y="2129242"/>
            <a:ext cx="280690" cy="245990"/>
          </a:xfrm>
          <a:prstGeom prst="rect">
            <a:avLst/>
          </a:prstGeom>
          <a:noFill/>
          <a:ln>
            <a:noFill/>
          </a:ln>
        </p:spPr>
      </p:pic>
      <p:pic>
        <p:nvPicPr>
          <p:cNvPr id="116" name="Picture 92" descr="laptop_color.png"/>
          <p:cNvPicPr>
            <a:picLocks noChangeAspect="1"/>
          </p:cNvPicPr>
          <p:nvPr/>
        </p:nvPicPr>
        <p:blipFill>
          <a:blip r:embed="rId3"/>
          <a:stretch>
            <a:fillRect/>
          </a:stretch>
        </p:blipFill>
        <p:spPr>
          <a:xfrm flipH="1">
            <a:off x="704912" y="2734870"/>
            <a:ext cx="280690" cy="245990"/>
          </a:xfrm>
          <a:prstGeom prst="rect">
            <a:avLst/>
          </a:prstGeom>
          <a:noFill/>
          <a:ln>
            <a:noFill/>
          </a:ln>
        </p:spPr>
      </p:pic>
      <p:pic>
        <p:nvPicPr>
          <p:cNvPr id="118" name="Picture 92" descr="laptop_color.png"/>
          <p:cNvPicPr>
            <a:picLocks noChangeAspect="1"/>
          </p:cNvPicPr>
          <p:nvPr/>
        </p:nvPicPr>
        <p:blipFill>
          <a:blip r:embed="rId3"/>
          <a:stretch>
            <a:fillRect/>
          </a:stretch>
        </p:blipFill>
        <p:spPr>
          <a:xfrm flipH="1">
            <a:off x="1189177" y="2734870"/>
            <a:ext cx="280690" cy="245990"/>
          </a:xfrm>
          <a:prstGeom prst="rect">
            <a:avLst/>
          </a:prstGeom>
          <a:noFill/>
          <a:ln>
            <a:noFill/>
          </a:ln>
        </p:spPr>
      </p:pic>
      <p:pic>
        <p:nvPicPr>
          <p:cNvPr id="119" name="Picture 92" descr="laptop_color.png"/>
          <p:cNvPicPr>
            <a:picLocks noChangeAspect="1"/>
          </p:cNvPicPr>
          <p:nvPr/>
        </p:nvPicPr>
        <p:blipFill>
          <a:blip r:embed="rId3"/>
          <a:stretch>
            <a:fillRect/>
          </a:stretch>
        </p:blipFill>
        <p:spPr>
          <a:xfrm flipH="1">
            <a:off x="1723327" y="2734870"/>
            <a:ext cx="280690" cy="245990"/>
          </a:xfrm>
          <a:prstGeom prst="rect">
            <a:avLst/>
          </a:prstGeom>
          <a:noFill/>
          <a:ln>
            <a:noFill/>
          </a:ln>
        </p:spPr>
      </p:pic>
      <p:pic>
        <p:nvPicPr>
          <p:cNvPr id="120" name="Picture 92" descr="laptop_color.png"/>
          <p:cNvPicPr>
            <a:picLocks noChangeAspect="1"/>
          </p:cNvPicPr>
          <p:nvPr/>
        </p:nvPicPr>
        <p:blipFill>
          <a:blip r:embed="rId3"/>
          <a:stretch>
            <a:fillRect/>
          </a:stretch>
        </p:blipFill>
        <p:spPr>
          <a:xfrm flipH="1">
            <a:off x="2284637" y="2734870"/>
            <a:ext cx="280690" cy="245990"/>
          </a:xfrm>
          <a:prstGeom prst="rect">
            <a:avLst/>
          </a:prstGeom>
          <a:noFill/>
          <a:ln>
            <a:noFill/>
          </a:ln>
        </p:spPr>
      </p:pic>
      <p:pic>
        <p:nvPicPr>
          <p:cNvPr id="121" name="Picture 92" descr="laptop_color.png"/>
          <p:cNvPicPr>
            <a:picLocks noChangeAspect="1"/>
          </p:cNvPicPr>
          <p:nvPr/>
        </p:nvPicPr>
        <p:blipFill>
          <a:blip r:embed="rId3"/>
          <a:stretch>
            <a:fillRect/>
          </a:stretch>
        </p:blipFill>
        <p:spPr>
          <a:xfrm flipH="1">
            <a:off x="2838282" y="2734870"/>
            <a:ext cx="280690" cy="245990"/>
          </a:xfrm>
          <a:prstGeom prst="rect">
            <a:avLst/>
          </a:prstGeom>
          <a:noFill/>
          <a:ln>
            <a:noFill/>
          </a:ln>
        </p:spPr>
      </p:pic>
      <p:sp>
        <p:nvSpPr>
          <p:cNvPr id="122" name="Text Box 5"/>
          <p:cNvSpPr txBox="1">
            <a:spLocks noChangeArrowheads="1"/>
          </p:cNvSpPr>
          <p:nvPr/>
        </p:nvSpPr>
        <p:spPr bwMode="auto">
          <a:xfrm>
            <a:off x="248886" y="3009903"/>
            <a:ext cx="793500" cy="180800"/>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1200" dirty="0">
                <a:solidFill>
                  <a:srgbClr val="000000"/>
                </a:solidFill>
                <a:latin typeface="Meiryo" charset="-128"/>
                <a:ea typeface="Meiryo" charset="-128"/>
                <a:cs typeface="Meiryo" charset="-128"/>
              </a:rPr>
              <a:t> </a:t>
            </a:r>
            <a:r>
              <a:rPr kumimoji="1" lang="ja-JP" altLang="en-US" sz="1200" dirty="0">
                <a:solidFill>
                  <a:schemeClr val="tx1"/>
                </a:solidFill>
                <a:latin typeface="+mn-ea"/>
                <a:cs typeface="Meiryo" charset="-128"/>
              </a:rPr>
              <a:t>主催者</a:t>
            </a:r>
          </a:p>
        </p:txBody>
      </p:sp>
      <p:pic>
        <p:nvPicPr>
          <p:cNvPr id="54"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4830530" y="1868238"/>
            <a:ext cx="388169" cy="436184"/>
          </a:xfrm>
          <a:prstGeom prst="rect">
            <a:avLst/>
          </a:prstGeom>
        </p:spPr>
      </p:pic>
      <p:pic>
        <p:nvPicPr>
          <p:cNvPr id="55"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3815675" y="1868238"/>
            <a:ext cx="315289" cy="394132"/>
          </a:xfrm>
          <a:prstGeom prst="rect">
            <a:avLst/>
          </a:prstGeom>
        </p:spPr>
      </p:pic>
      <p:pic>
        <p:nvPicPr>
          <p:cNvPr id="56"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3277011" y="1868238"/>
            <a:ext cx="355259" cy="394132"/>
          </a:xfrm>
          <a:prstGeom prst="rect">
            <a:avLst/>
          </a:prstGeom>
        </p:spPr>
      </p:pic>
      <p:pic>
        <p:nvPicPr>
          <p:cNvPr id="57"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5402102" y="1868238"/>
            <a:ext cx="371602" cy="390729"/>
          </a:xfrm>
          <a:prstGeom prst="rect">
            <a:avLst/>
          </a:prstGeom>
        </p:spPr>
      </p:pic>
      <p:pic>
        <p:nvPicPr>
          <p:cNvPr id="58" name="Picture 92" descr="laptop_color.png"/>
          <p:cNvPicPr>
            <a:picLocks noChangeAspect="1"/>
          </p:cNvPicPr>
          <p:nvPr/>
        </p:nvPicPr>
        <p:blipFill>
          <a:blip r:embed="rId3"/>
          <a:stretch>
            <a:fillRect/>
          </a:stretch>
        </p:blipFill>
        <p:spPr>
          <a:xfrm flipH="1">
            <a:off x="3309941" y="2121653"/>
            <a:ext cx="280690" cy="245990"/>
          </a:xfrm>
          <a:prstGeom prst="rect">
            <a:avLst/>
          </a:prstGeom>
          <a:noFill/>
          <a:ln>
            <a:noFill/>
          </a:ln>
        </p:spPr>
      </p:pic>
      <p:pic>
        <p:nvPicPr>
          <p:cNvPr id="59"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4314369" y="1868238"/>
            <a:ext cx="332756" cy="394132"/>
          </a:xfrm>
          <a:prstGeom prst="rect">
            <a:avLst/>
          </a:prstGeom>
        </p:spPr>
      </p:pic>
      <p:pic>
        <p:nvPicPr>
          <p:cNvPr id="60"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3275878" y="2493995"/>
            <a:ext cx="356082" cy="377489"/>
          </a:xfrm>
          <a:prstGeom prst="rect">
            <a:avLst/>
          </a:prstGeom>
        </p:spPr>
      </p:pic>
      <p:pic>
        <p:nvPicPr>
          <p:cNvPr id="61"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4908641" y="2493995"/>
            <a:ext cx="320927" cy="335534"/>
          </a:xfrm>
          <a:prstGeom prst="rect">
            <a:avLst/>
          </a:prstGeom>
        </p:spPr>
      </p:pic>
      <p:pic>
        <p:nvPicPr>
          <p:cNvPr id="62"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5457505" y="2493995"/>
            <a:ext cx="305111" cy="335534"/>
          </a:xfrm>
          <a:prstGeom prst="rect">
            <a:avLst/>
          </a:prstGeom>
        </p:spPr>
      </p:pic>
      <p:pic>
        <p:nvPicPr>
          <p:cNvPr id="63"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4399498" y="2493995"/>
            <a:ext cx="281204" cy="330658"/>
          </a:xfrm>
          <a:prstGeom prst="rect">
            <a:avLst/>
          </a:prstGeom>
        </p:spPr>
      </p:pic>
      <p:pic>
        <p:nvPicPr>
          <p:cNvPr id="64"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3859899" y="2493995"/>
            <a:ext cx="311662" cy="360549"/>
          </a:xfrm>
          <a:prstGeom prst="rect">
            <a:avLst/>
          </a:prstGeom>
        </p:spPr>
      </p:pic>
      <p:pic>
        <p:nvPicPr>
          <p:cNvPr id="65" name="Picture 92" descr="laptop_color.png"/>
          <p:cNvPicPr>
            <a:picLocks noChangeAspect="1"/>
          </p:cNvPicPr>
          <p:nvPr/>
        </p:nvPicPr>
        <p:blipFill>
          <a:blip r:embed="rId3"/>
          <a:stretch>
            <a:fillRect/>
          </a:stretch>
        </p:blipFill>
        <p:spPr>
          <a:xfrm flipH="1">
            <a:off x="3785153" y="2121653"/>
            <a:ext cx="280690" cy="245990"/>
          </a:xfrm>
          <a:prstGeom prst="rect">
            <a:avLst/>
          </a:prstGeom>
          <a:noFill/>
          <a:ln>
            <a:noFill/>
          </a:ln>
        </p:spPr>
      </p:pic>
      <p:pic>
        <p:nvPicPr>
          <p:cNvPr id="66" name="Picture 92" descr="laptop_color.png"/>
          <p:cNvPicPr>
            <a:picLocks noChangeAspect="1"/>
          </p:cNvPicPr>
          <p:nvPr/>
        </p:nvPicPr>
        <p:blipFill>
          <a:blip r:embed="rId3"/>
          <a:stretch>
            <a:fillRect/>
          </a:stretch>
        </p:blipFill>
        <p:spPr>
          <a:xfrm flipH="1">
            <a:off x="4319303" y="2121653"/>
            <a:ext cx="280690" cy="245990"/>
          </a:xfrm>
          <a:prstGeom prst="rect">
            <a:avLst/>
          </a:prstGeom>
          <a:noFill/>
          <a:ln>
            <a:noFill/>
          </a:ln>
        </p:spPr>
      </p:pic>
      <p:pic>
        <p:nvPicPr>
          <p:cNvPr id="67" name="Picture 92" descr="laptop_color.png"/>
          <p:cNvPicPr>
            <a:picLocks noChangeAspect="1"/>
          </p:cNvPicPr>
          <p:nvPr/>
        </p:nvPicPr>
        <p:blipFill>
          <a:blip r:embed="rId3"/>
          <a:stretch>
            <a:fillRect/>
          </a:stretch>
        </p:blipFill>
        <p:spPr>
          <a:xfrm flipH="1">
            <a:off x="4880613" y="2121653"/>
            <a:ext cx="280690" cy="245990"/>
          </a:xfrm>
          <a:prstGeom prst="rect">
            <a:avLst/>
          </a:prstGeom>
          <a:noFill/>
          <a:ln>
            <a:noFill/>
          </a:ln>
        </p:spPr>
      </p:pic>
      <p:pic>
        <p:nvPicPr>
          <p:cNvPr id="68" name="Picture 92" descr="laptop_color.png"/>
          <p:cNvPicPr>
            <a:picLocks noChangeAspect="1"/>
          </p:cNvPicPr>
          <p:nvPr/>
        </p:nvPicPr>
        <p:blipFill>
          <a:blip r:embed="rId3"/>
          <a:stretch>
            <a:fillRect/>
          </a:stretch>
        </p:blipFill>
        <p:spPr>
          <a:xfrm flipH="1">
            <a:off x="5434257" y="2121653"/>
            <a:ext cx="280690" cy="245990"/>
          </a:xfrm>
          <a:prstGeom prst="rect">
            <a:avLst/>
          </a:prstGeom>
          <a:noFill/>
          <a:ln>
            <a:noFill/>
          </a:ln>
        </p:spPr>
      </p:pic>
      <p:pic>
        <p:nvPicPr>
          <p:cNvPr id="69" name="Picture 92" descr="laptop_color.png"/>
          <p:cNvPicPr>
            <a:picLocks noChangeAspect="1"/>
          </p:cNvPicPr>
          <p:nvPr/>
        </p:nvPicPr>
        <p:blipFill>
          <a:blip r:embed="rId3"/>
          <a:stretch>
            <a:fillRect/>
          </a:stretch>
        </p:blipFill>
        <p:spPr>
          <a:xfrm flipH="1">
            <a:off x="3294795" y="2727282"/>
            <a:ext cx="280690" cy="245990"/>
          </a:xfrm>
          <a:prstGeom prst="rect">
            <a:avLst/>
          </a:prstGeom>
          <a:noFill/>
          <a:ln>
            <a:noFill/>
          </a:ln>
        </p:spPr>
      </p:pic>
      <p:pic>
        <p:nvPicPr>
          <p:cNvPr id="70" name="Picture 92" descr="laptop_color.png"/>
          <p:cNvPicPr>
            <a:picLocks noChangeAspect="1"/>
          </p:cNvPicPr>
          <p:nvPr/>
        </p:nvPicPr>
        <p:blipFill>
          <a:blip r:embed="rId3"/>
          <a:stretch>
            <a:fillRect/>
          </a:stretch>
        </p:blipFill>
        <p:spPr>
          <a:xfrm flipH="1">
            <a:off x="3779061" y="2727282"/>
            <a:ext cx="280690" cy="245990"/>
          </a:xfrm>
          <a:prstGeom prst="rect">
            <a:avLst/>
          </a:prstGeom>
          <a:noFill/>
          <a:ln>
            <a:noFill/>
          </a:ln>
        </p:spPr>
      </p:pic>
      <p:pic>
        <p:nvPicPr>
          <p:cNvPr id="71" name="Picture 92" descr="laptop_color.png"/>
          <p:cNvPicPr>
            <a:picLocks noChangeAspect="1"/>
          </p:cNvPicPr>
          <p:nvPr/>
        </p:nvPicPr>
        <p:blipFill>
          <a:blip r:embed="rId3"/>
          <a:stretch>
            <a:fillRect/>
          </a:stretch>
        </p:blipFill>
        <p:spPr>
          <a:xfrm flipH="1">
            <a:off x="4313211" y="2727282"/>
            <a:ext cx="280690" cy="245990"/>
          </a:xfrm>
          <a:prstGeom prst="rect">
            <a:avLst/>
          </a:prstGeom>
          <a:noFill/>
          <a:ln>
            <a:noFill/>
          </a:ln>
        </p:spPr>
      </p:pic>
      <p:pic>
        <p:nvPicPr>
          <p:cNvPr id="72" name="Picture 92" descr="laptop_color.png"/>
          <p:cNvPicPr>
            <a:picLocks noChangeAspect="1"/>
          </p:cNvPicPr>
          <p:nvPr/>
        </p:nvPicPr>
        <p:blipFill>
          <a:blip r:embed="rId3"/>
          <a:stretch>
            <a:fillRect/>
          </a:stretch>
        </p:blipFill>
        <p:spPr>
          <a:xfrm flipH="1">
            <a:off x="4874520" y="2727282"/>
            <a:ext cx="280690" cy="245990"/>
          </a:xfrm>
          <a:prstGeom prst="rect">
            <a:avLst/>
          </a:prstGeom>
          <a:noFill/>
          <a:ln>
            <a:noFill/>
          </a:ln>
        </p:spPr>
      </p:pic>
      <p:pic>
        <p:nvPicPr>
          <p:cNvPr id="73" name="Picture 92" descr="laptop_color.png"/>
          <p:cNvPicPr>
            <a:picLocks noChangeAspect="1"/>
          </p:cNvPicPr>
          <p:nvPr/>
        </p:nvPicPr>
        <p:blipFill>
          <a:blip r:embed="rId3"/>
          <a:stretch>
            <a:fillRect/>
          </a:stretch>
        </p:blipFill>
        <p:spPr>
          <a:xfrm flipH="1">
            <a:off x="5428166" y="2727282"/>
            <a:ext cx="280690" cy="245990"/>
          </a:xfrm>
          <a:prstGeom prst="rect">
            <a:avLst/>
          </a:prstGeom>
          <a:noFill/>
          <a:ln>
            <a:noFill/>
          </a:ln>
        </p:spPr>
      </p:pic>
      <p:pic>
        <p:nvPicPr>
          <p:cNvPr id="75"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7521331" y="1885952"/>
            <a:ext cx="388169" cy="436184"/>
          </a:xfrm>
          <a:prstGeom prst="rect">
            <a:avLst/>
          </a:prstGeom>
        </p:spPr>
      </p:pic>
      <p:pic>
        <p:nvPicPr>
          <p:cNvPr id="76"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6506475" y="1885952"/>
            <a:ext cx="315289" cy="394132"/>
          </a:xfrm>
          <a:prstGeom prst="rect">
            <a:avLst/>
          </a:prstGeom>
        </p:spPr>
      </p:pic>
      <p:pic>
        <p:nvPicPr>
          <p:cNvPr id="77"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5967811" y="1885952"/>
            <a:ext cx="355259" cy="394132"/>
          </a:xfrm>
          <a:prstGeom prst="rect">
            <a:avLst/>
          </a:prstGeom>
        </p:spPr>
      </p:pic>
      <p:pic>
        <p:nvPicPr>
          <p:cNvPr id="78"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8092902" y="1885952"/>
            <a:ext cx="371602" cy="390729"/>
          </a:xfrm>
          <a:prstGeom prst="rect">
            <a:avLst/>
          </a:prstGeom>
        </p:spPr>
      </p:pic>
      <p:pic>
        <p:nvPicPr>
          <p:cNvPr id="79" name="Picture 92" descr="laptop_color.png"/>
          <p:cNvPicPr>
            <a:picLocks noChangeAspect="1"/>
          </p:cNvPicPr>
          <p:nvPr/>
        </p:nvPicPr>
        <p:blipFill>
          <a:blip r:embed="rId3"/>
          <a:stretch>
            <a:fillRect/>
          </a:stretch>
        </p:blipFill>
        <p:spPr>
          <a:xfrm flipH="1">
            <a:off x="6000741" y="2139367"/>
            <a:ext cx="280690" cy="245990"/>
          </a:xfrm>
          <a:prstGeom prst="rect">
            <a:avLst/>
          </a:prstGeom>
          <a:noFill/>
          <a:ln>
            <a:noFill/>
          </a:ln>
        </p:spPr>
      </p:pic>
      <p:pic>
        <p:nvPicPr>
          <p:cNvPr id="80"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7005169" y="1885952"/>
            <a:ext cx="332756" cy="394132"/>
          </a:xfrm>
          <a:prstGeom prst="rect">
            <a:avLst/>
          </a:prstGeom>
        </p:spPr>
      </p:pic>
      <p:pic>
        <p:nvPicPr>
          <p:cNvPr id="81"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5966678" y="2511709"/>
            <a:ext cx="356082" cy="377489"/>
          </a:xfrm>
          <a:prstGeom prst="rect">
            <a:avLst/>
          </a:prstGeom>
        </p:spPr>
      </p:pic>
      <p:pic>
        <p:nvPicPr>
          <p:cNvPr id="82"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7599442" y="2511709"/>
            <a:ext cx="320927" cy="335534"/>
          </a:xfrm>
          <a:prstGeom prst="rect">
            <a:avLst/>
          </a:prstGeom>
        </p:spPr>
      </p:pic>
      <p:pic>
        <p:nvPicPr>
          <p:cNvPr id="83"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8148306" y="2511709"/>
            <a:ext cx="305111" cy="335534"/>
          </a:xfrm>
          <a:prstGeom prst="rect">
            <a:avLst/>
          </a:prstGeom>
        </p:spPr>
      </p:pic>
      <p:pic>
        <p:nvPicPr>
          <p:cNvPr id="84"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7090299" y="2511709"/>
            <a:ext cx="281204" cy="330658"/>
          </a:xfrm>
          <a:prstGeom prst="rect">
            <a:avLst/>
          </a:prstGeom>
        </p:spPr>
      </p:pic>
      <p:pic>
        <p:nvPicPr>
          <p:cNvPr id="85"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6550699" y="2511709"/>
            <a:ext cx="311662" cy="360549"/>
          </a:xfrm>
          <a:prstGeom prst="rect">
            <a:avLst/>
          </a:prstGeom>
        </p:spPr>
      </p:pic>
      <p:pic>
        <p:nvPicPr>
          <p:cNvPr id="86" name="Picture 92" descr="laptop_color.png"/>
          <p:cNvPicPr>
            <a:picLocks noChangeAspect="1"/>
          </p:cNvPicPr>
          <p:nvPr/>
        </p:nvPicPr>
        <p:blipFill>
          <a:blip r:embed="rId3"/>
          <a:stretch>
            <a:fillRect/>
          </a:stretch>
        </p:blipFill>
        <p:spPr>
          <a:xfrm flipH="1">
            <a:off x="6475953" y="2139367"/>
            <a:ext cx="280690" cy="245990"/>
          </a:xfrm>
          <a:prstGeom prst="rect">
            <a:avLst/>
          </a:prstGeom>
          <a:noFill/>
          <a:ln>
            <a:noFill/>
          </a:ln>
        </p:spPr>
      </p:pic>
      <p:pic>
        <p:nvPicPr>
          <p:cNvPr id="87" name="Picture 92" descr="laptop_color.png"/>
          <p:cNvPicPr>
            <a:picLocks noChangeAspect="1"/>
          </p:cNvPicPr>
          <p:nvPr/>
        </p:nvPicPr>
        <p:blipFill>
          <a:blip r:embed="rId3"/>
          <a:stretch>
            <a:fillRect/>
          </a:stretch>
        </p:blipFill>
        <p:spPr>
          <a:xfrm flipH="1">
            <a:off x="7010103" y="2139367"/>
            <a:ext cx="280690" cy="245990"/>
          </a:xfrm>
          <a:prstGeom prst="rect">
            <a:avLst/>
          </a:prstGeom>
          <a:noFill/>
          <a:ln>
            <a:noFill/>
          </a:ln>
        </p:spPr>
      </p:pic>
      <p:pic>
        <p:nvPicPr>
          <p:cNvPr id="88" name="Picture 92" descr="laptop_color.png"/>
          <p:cNvPicPr>
            <a:picLocks noChangeAspect="1"/>
          </p:cNvPicPr>
          <p:nvPr/>
        </p:nvPicPr>
        <p:blipFill>
          <a:blip r:embed="rId3"/>
          <a:stretch>
            <a:fillRect/>
          </a:stretch>
        </p:blipFill>
        <p:spPr>
          <a:xfrm flipH="1">
            <a:off x="7571413" y="2139367"/>
            <a:ext cx="280690" cy="245990"/>
          </a:xfrm>
          <a:prstGeom prst="rect">
            <a:avLst/>
          </a:prstGeom>
          <a:noFill/>
          <a:ln>
            <a:noFill/>
          </a:ln>
        </p:spPr>
      </p:pic>
      <p:pic>
        <p:nvPicPr>
          <p:cNvPr id="89" name="Picture 92" descr="laptop_color.png"/>
          <p:cNvPicPr>
            <a:picLocks noChangeAspect="1"/>
          </p:cNvPicPr>
          <p:nvPr/>
        </p:nvPicPr>
        <p:blipFill>
          <a:blip r:embed="rId3"/>
          <a:stretch>
            <a:fillRect/>
          </a:stretch>
        </p:blipFill>
        <p:spPr>
          <a:xfrm flipH="1">
            <a:off x="8125058" y="2139367"/>
            <a:ext cx="280690" cy="245990"/>
          </a:xfrm>
          <a:prstGeom prst="rect">
            <a:avLst/>
          </a:prstGeom>
          <a:noFill/>
          <a:ln>
            <a:noFill/>
          </a:ln>
        </p:spPr>
      </p:pic>
      <p:pic>
        <p:nvPicPr>
          <p:cNvPr id="90" name="Picture 92" descr="laptop_color.png"/>
          <p:cNvPicPr>
            <a:picLocks noChangeAspect="1"/>
          </p:cNvPicPr>
          <p:nvPr/>
        </p:nvPicPr>
        <p:blipFill>
          <a:blip r:embed="rId3"/>
          <a:stretch>
            <a:fillRect/>
          </a:stretch>
        </p:blipFill>
        <p:spPr>
          <a:xfrm flipH="1">
            <a:off x="5985596" y="2744996"/>
            <a:ext cx="280690" cy="245990"/>
          </a:xfrm>
          <a:prstGeom prst="rect">
            <a:avLst/>
          </a:prstGeom>
          <a:noFill/>
          <a:ln>
            <a:noFill/>
          </a:ln>
        </p:spPr>
      </p:pic>
      <p:pic>
        <p:nvPicPr>
          <p:cNvPr id="91" name="Picture 92" descr="laptop_color.png"/>
          <p:cNvPicPr>
            <a:picLocks noChangeAspect="1"/>
          </p:cNvPicPr>
          <p:nvPr/>
        </p:nvPicPr>
        <p:blipFill>
          <a:blip r:embed="rId3"/>
          <a:stretch>
            <a:fillRect/>
          </a:stretch>
        </p:blipFill>
        <p:spPr>
          <a:xfrm flipH="1">
            <a:off x="6469861" y="2744996"/>
            <a:ext cx="280690" cy="245990"/>
          </a:xfrm>
          <a:prstGeom prst="rect">
            <a:avLst/>
          </a:prstGeom>
          <a:noFill/>
          <a:ln>
            <a:noFill/>
          </a:ln>
        </p:spPr>
      </p:pic>
      <p:pic>
        <p:nvPicPr>
          <p:cNvPr id="92" name="Picture 92" descr="laptop_color.png"/>
          <p:cNvPicPr>
            <a:picLocks noChangeAspect="1"/>
          </p:cNvPicPr>
          <p:nvPr/>
        </p:nvPicPr>
        <p:blipFill>
          <a:blip r:embed="rId3"/>
          <a:stretch>
            <a:fillRect/>
          </a:stretch>
        </p:blipFill>
        <p:spPr>
          <a:xfrm flipH="1">
            <a:off x="7004011" y="2744996"/>
            <a:ext cx="280690" cy="245990"/>
          </a:xfrm>
          <a:prstGeom prst="rect">
            <a:avLst/>
          </a:prstGeom>
          <a:noFill/>
          <a:ln>
            <a:noFill/>
          </a:ln>
        </p:spPr>
      </p:pic>
      <p:pic>
        <p:nvPicPr>
          <p:cNvPr id="93" name="Picture 92" descr="laptop_color.png"/>
          <p:cNvPicPr>
            <a:picLocks noChangeAspect="1"/>
          </p:cNvPicPr>
          <p:nvPr/>
        </p:nvPicPr>
        <p:blipFill>
          <a:blip r:embed="rId3"/>
          <a:stretch>
            <a:fillRect/>
          </a:stretch>
        </p:blipFill>
        <p:spPr>
          <a:xfrm flipH="1">
            <a:off x="7565321" y="2744996"/>
            <a:ext cx="280690" cy="245990"/>
          </a:xfrm>
          <a:prstGeom prst="rect">
            <a:avLst/>
          </a:prstGeom>
          <a:noFill/>
          <a:ln>
            <a:noFill/>
          </a:ln>
        </p:spPr>
      </p:pic>
      <p:pic>
        <p:nvPicPr>
          <p:cNvPr id="94" name="Picture 92" descr="laptop_color.png"/>
          <p:cNvPicPr>
            <a:picLocks noChangeAspect="1"/>
          </p:cNvPicPr>
          <p:nvPr/>
        </p:nvPicPr>
        <p:blipFill>
          <a:blip r:embed="rId3"/>
          <a:stretch>
            <a:fillRect/>
          </a:stretch>
        </p:blipFill>
        <p:spPr>
          <a:xfrm flipH="1">
            <a:off x="8118966" y="2744996"/>
            <a:ext cx="280690" cy="245990"/>
          </a:xfrm>
          <a:prstGeom prst="rect">
            <a:avLst/>
          </a:prstGeom>
          <a:noFill/>
          <a:ln>
            <a:noFill/>
          </a:ln>
        </p:spPr>
      </p:pic>
      <p:sp>
        <p:nvSpPr>
          <p:cNvPr id="2" name="正方形/長方形 1"/>
          <p:cNvSpPr/>
          <p:nvPr/>
        </p:nvSpPr>
        <p:spPr>
          <a:xfrm>
            <a:off x="720057" y="1018886"/>
            <a:ext cx="7498757" cy="646331"/>
          </a:xfrm>
          <a:prstGeom prst="rect">
            <a:avLst/>
          </a:prstGeom>
        </p:spPr>
        <p:txBody>
          <a:bodyPr wrap="square">
            <a:spAutoFit/>
          </a:bodyPr>
          <a:lstStyle/>
          <a:p>
            <a:r>
              <a:rPr lang="ja-JP" altLang="en-US" dirty="0">
                <a:solidFill>
                  <a:schemeClr val="bg1"/>
                </a:solidFill>
                <a:latin typeface="Arial" panose="020B0604020202020204" pitchFamily="34" charset="0"/>
                <a:ea typeface="ＭＳ Ｐゴシック" panose="020B0600070205080204" pitchFamily="50" charset="-128"/>
              </a:rPr>
              <a:t>企業に所属する全</a:t>
            </a:r>
            <a:r>
              <a:rPr lang="ja-JP" altLang="en-US" dirty="0" smtClean="0">
                <a:solidFill>
                  <a:schemeClr val="bg1"/>
                </a:solidFill>
                <a:latin typeface="Arial" panose="020B0604020202020204" pitchFamily="34" charset="0"/>
                <a:ea typeface="ＭＳ Ｐゴシック" panose="020B0600070205080204" pitchFamily="50" charset="-128"/>
              </a:rPr>
              <a:t>ナレッジ ワーカー分</a:t>
            </a:r>
            <a:r>
              <a:rPr lang="ja-JP" altLang="en-US" dirty="0">
                <a:solidFill>
                  <a:schemeClr val="bg1"/>
                </a:solidFill>
                <a:latin typeface="Arial" panose="020B0604020202020204" pitchFamily="34" charset="0"/>
                <a:ea typeface="ＭＳ Ｐゴシック" panose="020B0600070205080204" pitchFamily="50" charset="-128"/>
              </a:rPr>
              <a:t>のライセンスを購入いただくモデル。</a:t>
            </a:r>
            <a:endParaRPr lang="en-US" altLang="ja-JP" dirty="0">
              <a:solidFill>
                <a:schemeClr val="bg1"/>
              </a:solidFill>
              <a:latin typeface="Arial" panose="020B0604020202020204" pitchFamily="34" charset="0"/>
              <a:ea typeface="ＭＳ Ｐゴシック" panose="020B0600070205080204" pitchFamily="50" charset="-128"/>
            </a:endParaRPr>
          </a:p>
          <a:p>
            <a:r>
              <a:rPr lang="en-US" altLang="ja-JP" dirty="0">
                <a:solidFill>
                  <a:schemeClr val="bg1"/>
                </a:solidFill>
                <a:latin typeface="Arial" panose="020B0604020202020204" pitchFamily="34" charset="0"/>
                <a:ea typeface="ＭＳ Ｐゴシック" panose="020B0600070205080204" pitchFamily="50" charset="-128"/>
              </a:rPr>
              <a:t>1</a:t>
            </a:r>
            <a:r>
              <a:rPr lang="ja-JP" altLang="en-US" dirty="0">
                <a:solidFill>
                  <a:schemeClr val="bg1"/>
                </a:solidFill>
                <a:latin typeface="Arial" panose="020B0604020202020204" pitchFamily="34" charset="0"/>
                <a:ea typeface="ＭＳ Ｐゴシック" panose="020B0600070205080204" pitchFamily="50" charset="-128"/>
              </a:rPr>
              <a:t>ライセンスあたりの単価が非常に安いのが魅力。</a:t>
            </a:r>
            <a:endParaRPr lang="nl-NL" altLang="ja-JP" dirty="0">
              <a:solidFill>
                <a:schemeClr val="bg1"/>
              </a:solidFill>
              <a:latin typeface="Arial" panose="020B0604020202020204" pitchFamily="34" charset="0"/>
              <a:ea typeface="ＭＳ Ｐゴシック" panose="020B0600070205080204" pitchFamily="50" charset="-128"/>
            </a:endParaRPr>
          </a:p>
        </p:txBody>
      </p:sp>
      <p:sp>
        <p:nvSpPr>
          <p:cNvPr id="3" name="テキスト ボックス 2"/>
          <p:cNvSpPr txBox="1"/>
          <p:nvPr/>
        </p:nvSpPr>
        <p:spPr>
          <a:xfrm>
            <a:off x="2013386" y="664898"/>
            <a:ext cx="7122432" cy="276999"/>
          </a:xfrm>
          <a:prstGeom prst="rect">
            <a:avLst/>
          </a:prstGeom>
          <a:noFill/>
        </p:spPr>
        <p:txBody>
          <a:bodyPr wrap="square" rtlCol="0">
            <a:spAutoFit/>
          </a:bodyPr>
          <a:lstStyle/>
          <a:p>
            <a:r>
              <a:rPr kumimoji="1" lang="en-US" altLang="ja-JP" sz="1200" dirty="0"/>
              <a:t>※</a:t>
            </a:r>
            <a:r>
              <a:rPr kumimoji="1" lang="ja-JP" altLang="en-US" sz="1200" dirty="0"/>
              <a:t>「</a:t>
            </a:r>
            <a:r>
              <a:rPr kumimoji="1" lang="ja-JP" altLang="en-US" sz="1200" dirty="0" smtClean="0"/>
              <a:t>ナレッジ ワーカー</a:t>
            </a:r>
            <a:r>
              <a:rPr kumimoji="1" lang="ja-JP" altLang="en-US" sz="1200" dirty="0"/>
              <a:t>」とは企業に所属する従業員のうち、実際にサービスを利用しうる方の事を指します。</a:t>
            </a:r>
            <a:endParaRPr kumimoji="1" lang="en-US" altLang="ja-JP" sz="1200" dirty="0"/>
          </a:p>
        </p:txBody>
      </p:sp>
    </p:spTree>
    <p:extLst>
      <p:ext uri="{BB962C8B-B14F-4D97-AF65-F5344CB8AC3E}">
        <p14:creationId xmlns:p14="http://schemas.microsoft.com/office/powerpoint/2010/main" val="257172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ounded Rectangle 124"/>
          <p:cNvSpPr/>
          <p:nvPr/>
        </p:nvSpPr>
        <p:spPr>
          <a:xfrm>
            <a:off x="706853" y="614756"/>
            <a:ext cx="3656917" cy="707711"/>
          </a:xfrm>
          <a:prstGeom prst="roundRect">
            <a:avLst/>
          </a:prstGeom>
          <a:solidFill>
            <a:srgbClr val="FA661C"/>
          </a:solidFill>
          <a:ln/>
        </p:spPr>
        <p:style>
          <a:lnRef idx="0">
            <a:schemeClr val="accent1"/>
          </a:lnRef>
          <a:fillRef idx="3">
            <a:schemeClr val="accent1"/>
          </a:fillRef>
          <a:effectRef idx="3">
            <a:schemeClr val="accent1"/>
          </a:effectRef>
          <a:fontRef idx="minor">
            <a:schemeClr val="lt1"/>
          </a:fontRef>
        </p:style>
        <p:txBody>
          <a:bodyPr rtlCol="0" anchor="ctr" anchorCtr="1"/>
          <a:lstStyle/>
          <a:p>
            <a:pPr defTabSz="457189"/>
            <a:r>
              <a:rPr kumimoji="1" lang="ja-JP" altLang="en-US" sz="1200" b="1" dirty="0">
                <a:solidFill>
                  <a:srgbClr val="FFFFFF"/>
                </a:solidFill>
                <a:latin typeface="+mn-ea"/>
                <a:cs typeface="Meiryo" charset="-128"/>
              </a:rPr>
              <a:t>登録ユーザーの中で月に一回以上利用している</a:t>
            </a:r>
          </a:p>
          <a:p>
            <a:pPr defTabSz="457189"/>
            <a:r>
              <a:rPr kumimoji="1" lang="ja-JP" altLang="en-US" sz="1200" b="1" dirty="0">
                <a:solidFill>
                  <a:srgbClr val="FFFFFF"/>
                </a:solidFill>
                <a:latin typeface="+mn-ea"/>
                <a:cs typeface="Meiryo" charset="-128"/>
              </a:rPr>
              <a:t>「</a:t>
            </a:r>
            <a:r>
              <a:rPr kumimoji="1" lang="ja-JP" altLang="en-US" sz="1200" b="1" dirty="0" smtClean="0">
                <a:solidFill>
                  <a:srgbClr val="FFFFFF"/>
                </a:solidFill>
                <a:latin typeface="+mn-ea"/>
                <a:cs typeface="Meiryo" charset="-128"/>
              </a:rPr>
              <a:t>アクティブ ホスト</a:t>
            </a:r>
            <a:r>
              <a:rPr kumimoji="1" lang="ja-JP" altLang="en-US" sz="1200" b="1" dirty="0">
                <a:solidFill>
                  <a:srgbClr val="FFFFFF"/>
                </a:solidFill>
                <a:latin typeface="+mn-ea"/>
                <a:cs typeface="Meiryo" charset="-128"/>
              </a:rPr>
              <a:t>」数を課金対象とするプラン</a:t>
            </a:r>
            <a:endParaRPr lang="ja-JP" altLang="en-US" sz="1600" b="1" dirty="0">
              <a:solidFill>
                <a:srgbClr val="FFFFFF"/>
              </a:solidFill>
              <a:latin typeface="+mn-ea"/>
              <a:cs typeface="Meiryo" charset="-128"/>
            </a:endParaRPr>
          </a:p>
        </p:txBody>
      </p:sp>
      <p:pic>
        <p:nvPicPr>
          <p:cNvPr id="126" name="図 25"/>
          <p:cNvPicPr>
            <a:picLocks noChangeAspect="1"/>
          </p:cNvPicPr>
          <p:nvPr/>
        </p:nvPicPr>
        <p:blipFill rotWithShape="1">
          <a:blip r:embed="rId3" cstate="print">
            <a:extLst>
              <a:ext uri="{28A0092B-C50C-407E-A947-70E740481C1C}">
                <a14:useLocalDpi xmlns:a14="http://schemas.microsoft.com/office/drawing/2010/main"/>
              </a:ext>
            </a:extLst>
          </a:blip>
          <a:srcRect l="28980" t="40877" r="57220" b="43616"/>
          <a:stretch/>
        </p:blipFill>
        <p:spPr>
          <a:xfrm>
            <a:off x="2296598" y="1387044"/>
            <a:ext cx="354869" cy="398765"/>
          </a:xfrm>
          <a:prstGeom prst="rect">
            <a:avLst/>
          </a:prstGeom>
        </p:spPr>
      </p:pic>
      <p:pic>
        <p:nvPicPr>
          <p:cNvPr id="127" name="図 19"/>
          <p:cNvPicPr>
            <a:picLocks noChangeAspect="1"/>
          </p:cNvPicPr>
          <p:nvPr/>
        </p:nvPicPr>
        <p:blipFill rotWithShape="1">
          <a:blip r:embed="rId3" cstate="print">
            <a:extLst>
              <a:ext uri="{28A0092B-C50C-407E-A947-70E740481C1C}">
                <a14:useLocalDpi xmlns:a14="http://schemas.microsoft.com/office/drawing/2010/main"/>
              </a:ext>
            </a:extLst>
          </a:blip>
          <a:srcRect l="25567" t="26666" r="63224" b="59322"/>
          <a:stretch/>
        </p:blipFill>
        <p:spPr>
          <a:xfrm>
            <a:off x="1577219" y="1391678"/>
            <a:ext cx="315289" cy="394132"/>
          </a:xfrm>
          <a:prstGeom prst="rect">
            <a:avLst/>
          </a:prstGeom>
        </p:spPr>
      </p:pic>
      <p:pic>
        <p:nvPicPr>
          <p:cNvPr id="128" name="図 23"/>
          <p:cNvPicPr>
            <a:picLocks noChangeAspect="1"/>
          </p:cNvPicPr>
          <p:nvPr/>
        </p:nvPicPr>
        <p:blipFill rotWithShape="1">
          <a:blip r:embed="rId3" cstate="print">
            <a:extLst>
              <a:ext uri="{28A0092B-C50C-407E-A947-70E740481C1C}">
                <a14:useLocalDpi xmlns:a14="http://schemas.microsoft.com/office/drawing/2010/main"/>
              </a:ext>
            </a:extLst>
          </a:blip>
          <a:srcRect l="786" t="26666" r="86584" b="59322"/>
          <a:stretch/>
        </p:blipFill>
        <p:spPr>
          <a:xfrm>
            <a:off x="1186293" y="1391678"/>
            <a:ext cx="355259" cy="394132"/>
          </a:xfrm>
          <a:prstGeom prst="rect">
            <a:avLst/>
          </a:prstGeom>
        </p:spPr>
      </p:pic>
      <p:pic>
        <p:nvPicPr>
          <p:cNvPr id="129" name="図 27"/>
          <p:cNvPicPr>
            <a:picLocks noChangeAspect="1"/>
          </p:cNvPicPr>
          <p:nvPr/>
        </p:nvPicPr>
        <p:blipFill rotWithShape="1">
          <a:blip r:embed="rId3" cstate="print">
            <a:extLst>
              <a:ext uri="{28A0092B-C50C-407E-A947-70E740481C1C}">
                <a14:useLocalDpi xmlns:a14="http://schemas.microsoft.com/office/drawing/2010/main"/>
              </a:ext>
            </a:extLst>
          </a:blip>
          <a:srcRect l="74544" t="27159" r="12245" b="58950"/>
          <a:stretch/>
        </p:blipFill>
        <p:spPr>
          <a:xfrm>
            <a:off x="2720433" y="1395080"/>
            <a:ext cx="371602" cy="390729"/>
          </a:xfrm>
          <a:prstGeom prst="rect">
            <a:avLst/>
          </a:prstGeom>
        </p:spPr>
      </p:pic>
      <p:sp>
        <p:nvSpPr>
          <p:cNvPr id="265" name="Rectangle 264"/>
          <p:cNvSpPr/>
          <p:nvPr/>
        </p:nvSpPr>
        <p:spPr>
          <a:xfrm>
            <a:off x="1113578" y="1337460"/>
            <a:ext cx="2850147" cy="1331138"/>
          </a:xfrm>
          <a:prstGeom prst="rect">
            <a:avLst/>
          </a:prstGeom>
          <a:noFill/>
          <a:ln>
            <a:solidFill>
              <a:schemeClr val="tx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pic>
        <p:nvPicPr>
          <p:cNvPr id="268" name="図 22"/>
          <p:cNvPicPr>
            <a:picLocks noChangeAspect="1"/>
          </p:cNvPicPr>
          <p:nvPr/>
        </p:nvPicPr>
        <p:blipFill rotWithShape="1">
          <a:blip r:embed="rId3" cstate="print">
            <a:extLst>
              <a:ext uri="{28A0092B-C50C-407E-A947-70E740481C1C}">
                <a14:useLocalDpi xmlns:a14="http://schemas.microsoft.com/office/drawing/2010/main"/>
              </a:ext>
            </a:extLst>
          </a:blip>
          <a:srcRect l="38170" t="26666" r="50000" b="59322"/>
          <a:stretch/>
        </p:blipFill>
        <p:spPr>
          <a:xfrm>
            <a:off x="1928175" y="1391678"/>
            <a:ext cx="332756" cy="394132"/>
          </a:xfrm>
          <a:prstGeom prst="rect">
            <a:avLst/>
          </a:prstGeom>
        </p:spPr>
      </p:pic>
      <p:pic>
        <p:nvPicPr>
          <p:cNvPr id="107" name="図 30"/>
          <p:cNvPicPr>
            <a:picLocks noChangeAspect="1"/>
          </p:cNvPicPr>
          <p:nvPr/>
        </p:nvPicPr>
        <p:blipFill rotWithShape="1">
          <a:blip r:embed="rId3" cstate="print">
            <a:extLst>
              <a:ext uri="{28A0092B-C50C-407E-A947-70E740481C1C}">
                <a14:useLocalDpi xmlns:a14="http://schemas.microsoft.com/office/drawing/2010/main"/>
              </a:ext>
            </a:extLst>
          </a:blip>
          <a:srcRect l="38010" t="13276" r="48939" b="72888"/>
          <a:stretch/>
        </p:blipFill>
        <p:spPr>
          <a:xfrm>
            <a:off x="3127702" y="1408321"/>
            <a:ext cx="356082" cy="377489"/>
          </a:xfrm>
          <a:prstGeom prst="rect">
            <a:avLst/>
          </a:prstGeom>
        </p:spPr>
      </p:pic>
      <p:pic>
        <p:nvPicPr>
          <p:cNvPr id="108" name="図 45"/>
          <p:cNvPicPr>
            <a:picLocks noChangeAspect="1"/>
          </p:cNvPicPr>
          <p:nvPr/>
        </p:nvPicPr>
        <p:blipFill rotWithShape="1">
          <a:blip r:embed="rId3" cstate="print">
            <a:extLst>
              <a:ext uri="{28A0092B-C50C-407E-A947-70E740481C1C}">
                <a14:useLocalDpi xmlns:a14="http://schemas.microsoft.com/office/drawing/2010/main"/>
              </a:ext>
            </a:extLst>
          </a:blip>
          <a:srcRect l="1577" t="13345" r="85976" b="73642"/>
          <a:stretch/>
        </p:blipFill>
        <p:spPr>
          <a:xfrm>
            <a:off x="1558018" y="1807321"/>
            <a:ext cx="320927" cy="335534"/>
          </a:xfrm>
          <a:prstGeom prst="rect">
            <a:avLst/>
          </a:prstGeom>
        </p:spPr>
      </p:pic>
      <p:pic>
        <p:nvPicPr>
          <p:cNvPr id="109" name="図 46"/>
          <p:cNvPicPr>
            <a:picLocks noChangeAspect="1"/>
          </p:cNvPicPr>
          <p:nvPr/>
        </p:nvPicPr>
        <p:blipFill rotWithShape="1">
          <a:blip r:embed="rId3" cstate="print">
            <a:extLst>
              <a:ext uri="{28A0092B-C50C-407E-A947-70E740481C1C}">
                <a14:useLocalDpi xmlns:a14="http://schemas.microsoft.com/office/drawing/2010/main"/>
              </a:ext>
            </a:extLst>
          </a:blip>
          <a:srcRect l="13409" t="13345" r="74757" b="73642"/>
          <a:stretch/>
        </p:blipFill>
        <p:spPr>
          <a:xfrm>
            <a:off x="1933112" y="1807321"/>
            <a:ext cx="305111" cy="335534"/>
          </a:xfrm>
          <a:prstGeom prst="rect">
            <a:avLst/>
          </a:prstGeom>
        </p:spPr>
      </p:pic>
      <p:pic>
        <p:nvPicPr>
          <p:cNvPr id="110" name="図 48"/>
          <p:cNvPicPr>
            <a:picLocks noChangeAspect="1"/>
          </p:cNvPicPr>
          <p:nvPr/>
        </p:nvPicPr>
        <p:blipFill rotWithShape="1">
          <a:blip r:embed="rId3" cstate="print">
            <a:extLst>
              <a:ext uri="{28A0092B-C50C-407E-A947-70E740481C1C}">
                <a14:useLocalDpi xmlns:a14="http://schemas.microsoft.com/office/drawing/2010/main"/>
              </a:ext>
            </a:extLst>
          </a:blip>
          <a:srcRect l="76410" t="13346" r="12684" b="73830"/>
          <a:stretch/>
        </p:blipFill>
        <p:spPr>
          <a:xfrm>
            <a:off x="1222647" y="1812197"/>
            <a:ext cx="281204" cy="330658"/>
          </a:xfrm>
          <a:prstGeom prst="rect">
            <a:avLst/>
          </a:prstGeom>
        </p:spPr>
      </p:pic>
      <p:pic>
        <p:nvPicPr>
          <p:cNvPr id="111" name="図 53"/>
          <p:cNvPicPr>
            <a:picLocks noChangeAspect="1"/>
          </p:cNvPicPr>
          <p:nvPr/>
        </p:nvPicPr>
        <p:blipFill rotWithShape="1">
          <a:blip r:embed="rId3" cstate="print">
            <a:extLst>
              <a:ext uri="{28A0092B-C50C-407E-A947-70E740481C1C}">
                <a14:useLocalDpi xmlns:a14="http://schemas.microsoft.com/office/drawing/2010/main"/>
              </a:ext>
            </a:extLst>
          </a:blip>
          <a:srcRect l="72915" t="42459" r="14638" b="43142"/>
          <a:stretch/>
        </p:blipFill>
        <p:spPr>
          <a:xfrm>
            <a:off x="3519453" y="1425260"/>
            <a:ext cx="311662" cy="360549"/>
          </a:xfrm>
          <a:prstGeom prst="rect">
            <a:avLst/>
          </a:prstGeom>
        </p:spPr>
      </p:pic>
      <p:grpSp>
        <p:nvGrpSpPr>
          <p:cNvPr id="7" name="Group 6"/>
          <p:cNvGrpSpPr/>
          <p:nvPr/>
        </p:nvGrpSpPr>
        <p:grpSpPr>
          <a:xfrm>
            <a:off x="5750900" y="1287749"/>
            <a:ext cx="2529810" cy="1517886"/>
            <a:chOff x="6470189" y="1278307"/>
            <a:chExt cx="2529810" cy="1517886"/>
          </a:xfrm>
        </p:grpSpPr>
        <p:pic>
          <p:nvPicPr>
            <p:cNvPr id="2" name="Picture 1"/>
            <p:cNvPicPr>
              <a:picLocks noChangeAspect="1"/>
            </p:cNvPicPr>
            <p:nvPr/>
          </p:nvPicPr>
          <p:blipFill>
            <a:blip r:embed="rId4"/>
            <a:stretch>
              <a:fillRect/>
            </a:stretch>
          </p:blipFill>
          <p:spPr>
            <a:xfrm>
              <a:off x="6470189" y="1278307"/>
              <a:ext cx="2529810" cy="1517886"/>
            </a:xfrm>
            <a:prstGeom prst="rect">
              <a:avLst/>
            </a:prstGeom>
          </p:spPr>
        </p:pic>
        <p:sp>
          <p:nvSpPr>
            <p:cNvPr id="55" name="角丸四角形 614"/>
            <p:cNvSpPr>
              <a:spLocks noChangeArrowheads="1"/>
            </p:cNvSpPr>
            <p:nvPr/>
          </p:nvSpPr>
          <p:spPr bwMode="auto">
            <a:xfrm>
              <a:off x="7413071" y="2244753"/>
              <a:ext cx="1202531" cy="434578"/>
            </a:xfrm>
            <a:prstGeom prst="roundRect">
              <a:avLst>
                <a:gd name="adj" fmla="val 16667"/>
              </a:avLst>
            </a:prstGeom>
            <a:noFill/>
            <a:ln w="76200">
              <a:solidFill>
                <a:srgbClr val="FFC000">
                  <a:alpha val="43921"/>
                </a:srgbClr>
              </a:solidFill>
              <a:miter lim="800000"/>
              <a:headEnd/>
              <a:tailEnd/>
            </a:ln>
          </p:spPr>
          <p:txBody>
            <a:bodyPr wrap="none" lIns="54769" tIns="27383" rIns="54769" bIns="27383" anchor="ctr"/>
            <a:lstStyle/>
            <a:p>
              <a:pPr algn="ctr" defTabSz="457189"/>
              <a:endParaRPr kumimoji="1" lang="ja-JP" altLang="en-US">
                <a:solidFill>
                  <a:srgbClr val="676767"/>
                </a:solidFill>
                <a:cs typeface="ＭＳ Ｐゴシック" charset="0"/>
              </a:endParaRPr>
            </a:p>
          </p:txBody>
        </p:sp>
      </p:grpSp>
      <p:pic>
        <p:nvPicPr>
          <p:cNvPr id="59" name="Picture 2" descr="C:\Users\hitoya\Desktop\FreeVectorBusinessPeopleIcons.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222366" y="1815516"/>
            <a:ext cx="247366" cy="34544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C:\Users\hitoya\Desktop\FreeVectorBusinessPeopleIcons.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931552" y="2266426"/>
            <a:ext cx="275806" cy="33663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hitoya\Desktop\FreeVectorBusinessPeopleIcons.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523900" y="1851742"/>
            <a:ext cx="293232" cy="30921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hitoya\Desktop\FreeVectorBusinessPeopleIcons.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562966" y="2251257"/>
            <a:ext cx="319232" cy="36697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Users\hitoya\Desktop\FreeVectorBusinessPeopleIcons.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625956" y="1832927"/>
            <a:ext cx="255150" cy="33708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hitoya\Desktop\FreeVectorBusinessPeopleIcons.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rcRect r="-433"/>
          <a:stretch/>
        </p:blipFill>
        <p:spPr bwMode="auto">
          <a:xfrm>
            <a:off x="2890008" y="1858823"/>
            <a:ext cx="251032" cy="28403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C:\Users\hitoya\Desktop\FreeVectorBusinessPeopleIcons.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l="-43"/>
          <a:stretch/>
        </p:blipFill>
        <p:spPr bwMode="auto">
          <a:xfrm>
            <a:off x="2314754" y="2268526"/>
            <a:ext cx="234003" cy="31895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hitoya\Desktop\FreeVectorBusinessPeopleIcons.jpg"/>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292389" y="1847204"/>
            <a:ext cx="234135" cy="29565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Users\hitoya\Desktop\FreeVectorBusinessPeopleIcons.jpg"/>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r="-1144"/>
          <a:stretch/>
        </p:blipFill>
        <p:spPr bwMode="auto">
          <a:xfrm>
            <a:off x="1619348" y="2255671"/>
            <a:ext cx="223353" cy="34423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C:\Users\hitoya\Desktop\FreeVectorBusinessPeopleIcons.jpg"/>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899995" y="2236081"/>
            <a:ext cx="312928" cy="3733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C:\Users\hitoya\Desktop\FreeVectorBusinessPeopleIcons.jpg"/>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a:ext>
            </a:extLst>
          </a:blip>
          <a:srcRect r="-14137"/>
          <a:stretch/>
        </p:blipFill>
        <p:spPr bwMode="auto">
          <a:xfrm>
            <a:off x="3212048" y="2226598"/>
            <a:ext cx="326835" cy="373310"/>
          </a:xfrm>
          <a:prstGeom prst="rect">
            <a:avLst/>
          </a:prstGeom>
          <a:noFill/>
          <a:extLst>
            <a:ext uri="{909E8E84-426E-40DD-AFC4-6F175D3DCCD1}">
              <a14:hiddenFill xmlns:a14="http://schemas.microsoft.com/office/drawing/2010/main">
                <a:solidFill>
                  <a:srgbClr val="FFFFFF"/>
                </a:solidFill>
              </a14:hiddenFill>
            </a:ext>
          </a:extLst>
        </p:spPr>
      </p:pic>
      <p:pic>
        <p:nvPicPr>
          <p:cNvPr id="70" name="図 26"/>
          <p:cNvPicPr>
            <a:picLocks noChangeAspect="1"/>
          </p:cNvPicPr>
          <p:nvPr/>
        </p:nvPicPr>
        <p:blipFill rotWithShape="1">
          <a:blip r:embed="rId3" cstate="print">
            <a:extLst>
              <a:ext uri="{28A0092B-C50C-407E-A947-70E740481C1C}">
                <a14:useLocalDpi xmlns:a14="http://schemas.microsoft.com/office/drawing/2010/main"/>
              </a:ext>
            </a:extLst>
          </a:blip>
          <a:srcRect l="88025" t="13165" r="87" b="73159"/>
          <a:stretch/>
        </p:blipFill>
        <p:spPr>
          <a:xfrm>
            <a:off x="1197745" y="2237020"/>
            <a:ext cx="343806" cy="395450"/>
          </a:xfrm>
          <a:prstGeom prst="rect">
            <a:avLst/>
          </a:prstGeom>
        </p:spPr>
      </p:pic>
      <p:pic>
        <p:nvPicPr>
          <p:cNvPr id="71" name="図 35"/>
          <p:cNvPicPr>
            <a:picLocks noChangeAspect="1"/>
          </p:cNvPicPr>
          <p:nvPr/>
        </p:nvPicPr>
        <p:blipFill rotWithShape="1">
          <a:blip r:embed="rId3" cstate="print">
            <a:extLst>
              <a:ext uri="{28A0092B-C50C-407E-A947-70E740481C1C}">
                <a14:useLocalDpi xmlns:a14="http://schemas.microsoft.com/office/drawing/2010/main"/>
              </a:ext>
            </a:extLst>
          </a:blip>
          <a:srcRect l="26447" t="55592" r="61105" b="30009"/>
          <a:stretch/>
        </p:blipFill>
        <p:spPr>
          <a:xfrm>
            <a:off x="3523900" y="2193649"/>
            <a:ext cx="367014" cy="424584"/>
          </a:xfrm>
          <a:prstGeom prst="rect">
            <a:avLst/>
          </a:prstGeom>
        </p:spPr>
      </p:pic>
      <p:sp>
        <p:nvSpPr>
          <p:cNvPr id="3" name="Oval 2"/>
          <p:cNvSpPr/>
          <p:nvPr/>
        </p:nvSpPr>
        <p:spPr>
          <a:xfrm>
            <a:off x="1197745" y="1390214"/>
            <a:ext cx="343806" cy="3990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73" name="Oval 72"/>
          <p:cNvSpPr/>
          <p:nvPr/>
        </p:nvSpPr>
        <p:spPr>
          <a:xfrm>
            <a:off x="1530988" y="1795529"/>
            <a:ext cx="343806" cy="3990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74" name="Oval 73"/>
          <p:cNvSpPr/>
          <p:nvPr/>
        </p:nvSpPr>
        <p:spPr>
          <a:xfrm>
            <a:off x="2561989" y="2229203"/>
            <a:ext cx="343806" cy="3990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75" name="Oval 74"/>
          <p:cNvSpPr/>
          <p:nvPr/>
        </p:nvSpPr>
        <p:spPr>
          <a:xfrm>
            <a:off x="3510668" y="1801338"/>
            <a:ext cx="343806" cy="3990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76" name="Oval 75"/>
          <p:cNvSpPr/>
          <p:nvPr/>
        </p:nvSpPr>
        <p:spPr>
          <a:xfrm>
            <a:off x="2713226" y="1386808"/>
            <a:ext cx="343806" cy="399000"/>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77" name="Oval 76"/>
          <p:cNvSpPr/>
          <p:nvPr/>
        </p:nvSpPr>
        <p:spPr>
          <a:xfrm>
            <a:off x="4057072" y="1346593"/>
            <a:ext cx="146622" cy="207549"/>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5" name="TextBox 4"/>
          <p:cNvSpPr txBox="1"/>
          <p:nvPr/>
        </p:nvSpPr>
        <p:spPr>
          <a:xfrm>
            <a:off x="4003417" y="1548900"/>
            <a:ext cx="1112805" cy="253916"/>
          </a:xfrm>
          <a:prstGeom prst="rect">
            <a:avLst/>
          </a:prstGeom>
          <a:noFill/>
        </p:spPr>
        <p:txBody>
          <a:bodyPr wrap="none" rtlCol="0">
            <a:spAutoFit/>
          </a:bodyPr>
          <a:lstStyle/>
          <a:p>
            <a:pPr defTabSz="457189"/>
            <a:r>
              <a:rPr lang="ja-JP" altLang="en-US" sz="1050" dirty="0" smtClean="0">
                <a:solidFill>
                  <a:srgbClr val="676767">
                    <a:lumMod val="50000"/>
                  </a:srgbClr>
                </a:solidFill>
                <a:latin typeface="+mn-ea"/>
                <a:cs typeface="Meiryo" charset="-128"/>
              </a:rPr>
              <a:t>アクティブ ホスト</a:t>
            </a:r>
            <a:endParaRPr lang="en-US" sz="1050" dirty="0">
              <a:solidFill>
                <a:srgbClr val="676767">
                  <a:lumMod val="50000"/>
                </a:srgbClr>
              </a:solidFill>
              <a:latin typeface="+mn-ea"/>
              <a:cs typeface="Meiryo" charset="-128"/>
            </a:endParaRPr>
          </a:p>
        </p:txBody>
      </p:sp>
      <p:sp>
        <p:nvSpPr>
          <p:cNvPr id="56" name="角丸四角形吹き出し 631"/>
          <p:cNvSpPr/>
          <p:nvPr/>
        </p:nvSpPr>
        <p:spPr bwMode="auto">
          <a:xfrm>
            <a:off x="5636216" y="440554"/>
            <a:ext cx="1718741" cy="850106"/>
          </a:xfrm>
          <a:prstGeom prst="wedgeRoundRectCallout">
            <a:avLst>
              <a:gd name="adj1" fmla="val 51310"/>
              <a:gd name="adj2" fmla="val 165965"/>
              <a:gd name="adj3" fmla="val 16667"/>
            </a:avLst>
          </a:prstGeom>
          <a:solidFill>
            <a:srgbClr val="FFC000">
              <a:alpha val="75000"/>
            </a:srgbClr>
          </a:solidFill>
          <a:ln>
            <a:noFill/>
            <a:headEnd/>
            <a:tailEnd/>
          </a:ln>
        </p:spPr>
        <p:style>
          <a:lnRef idx="2">
            <a:schemeClr val="accent2"/>
          </a:lnRef>
          <a:fillRef idx="1">
            <a:schemeClr val="lt1"/>
          </a:fillRef>
          <a:effectRef idx="0">
            <a:schemeClr val="accent2"/>
          </a:effectRef>
          <a:fontRef idx="minor">
            <a:schemeClr val="dk1"/>
          </a:fontRef>
        </p:style>
        <p:txBody>
          <a:bodyPr lIns="54769" tIns="27383" rIns="54769" bIns="27383" anchor="ctr"/>
          <a:lstStyle/>
          <a:p>
            <a:pPr algn="ctr" defTabSz="457189">
              <a:defRPr/>
            </a:pPr>
            <a:r>
              <a:rPr kumimoji="1" lang="ja-JP" altLang="en-US" sz="1000" dirty="0">
                <a:solidFill>
                  <a:schemeClr val="tx1"/>
                </a:solidFill>
                <a:latin typeface="+mn-ea"/>
                <a:cs typeface="Meiryo" charset="-128"/>
              </a:rPr>
              <a:t>契約終了月の前月、前々月、前々々月の</a:t>
            </a:r>
            <a:r>
              <a:rPr kumimoji="1" lang="en-US" altLang="ja-JP" sz="1000" dirty="0">
                <a:solidFill>
                  <a:schemeClr val="tx1"/>
                </a:solidFill>
                <a:latin typeface="+mn-ea"/>
                <a:cs typeface="Meiryo" charset="-128"/>
              </a:rPr>
              <a:t>3</a:t>
            </a:r>
            <a:r>
              <a:rPr kumimoji="1" lang="ja-JP" altLang="en-US" sz="1000" dirty="0">
                <a:solidFill>
                  <a:schemeClr val="tx1"/>
                </a:solidFill>
                <a:latin typeface="+mn-ea"/>
                <a:cs typeface="Meiryo" charset="-128"/>
              </a:rPr>
              <a:t>ヶ月間の平均アクティブホスト数が次の契約期間の契約数になります</a:t>
            </a:r>
            <a:endParaRPr kumimoji="1" lang="en-US" altLang="ja-JP" sz="1000" dirty="0">
              <a:solidFill>
                <a:schemeClr val="tx1"/>
              </a:solidFill>
              <a:latin typeface="+mn-ea"/>
              <a:cs typeface="Meiryo" charset="-128"/>
            </a:endParaRPr>
          </a:p>
        </p:txBody>
      </p:sp>
      <p:sp>
        <p:nvSpPr>
          <p:cNvPr id="81" name="TextBox 80"/>
          <p:cNvSpPr txBox="1"/>
          <p:nvPr/>
        </p:nvSpPr>
        <p:spPr>
          <a:xfrm>
            <a:off x="375722" y="1509400"/>
            <a:ext cx="681597" cy="415498"/>
          </a:xfrm>
          <a:prstGeom prst="rect">
            <a:avLst/>
          </a:prstGeom>
          <a:noFill/>
        </p:spPr>
        <p:txBody>
          <a:bodyPr wrap="none" rtlCol="0">
            <a:spAutoFit/>
          </a:bodyPr>
          <a:lstStyle/>
          <a:p>
            <a:pPr defTabSz="457189"/>
            <a:r>
              <a:rPr lang="ja-JP" altLang="en-US" sz="1050" dirty="0">
                <a:solidFill>
                  <a:srgbClr val="676767">
                    <a:lumMod val="50000"/>
                  </a:srgbClr>
                </a:solidFill>
                <a:latin typeface="+mn-ea"/>
                <a:cs typeface="Meiryo" charset="-128"/>
              </a:rPr>
              <a:t>ナレッジ</a:t>
            </a:r>
            <a:endParaRPr lang="en-US" altLang="ja-JP" sz="1050" dirty="0">
              <a:solidFill>
                <a:srgbClr val="676767">
                  <a:lumMod val="50000"/>
                </a:srgbClr>
              </a:solidFill>
              <a:latin typeface="+mn-ea"/>
              <a:cs typeface="Meiryo" charset="-128"/>
            </a:endParaRPr>
          </a:p>
          <a:p>
            <a:pPr defTabSz="457189"/>
            <a:r>
              <a:rPr lang="ja-JP" altLang="en-US" sz="1050" dirty="0">
                <a:solidFill>
                  <a:srgbClr val="676767">
                    <a:lumMod val="50000"/>
                  </a:srgbClr>
                </a:solidFill>
                <a:latin typeface="+mn-ea"/>
                <a:cs typeface="Meiryo" charset="-128"/>
              </a:rPr>
              <a:t>ワーカー</a:t>
            </a:r>
            <a:endParaRPr lang="en-US" sz="1050" dirty="0">
              <a:solidFill>
                <a:srgbClr val="676767">
                  <a:lumMod val="50000"/>
                </a:srgbClr>
              </a:solidFill>
              <a:latin typeface="+mn-ea"/>
              <a:cs typeface="Meiryo" charset="-128"/>
            </a:endParaRPr>
          </a:p>
        </p:txBody>
      </p:sp>
      <p:sp>
        <p:nvSpPr>
          <p:cNvPr id="41" name="Title 2"/>
          <p:cNvSpPr txBox="1">
            <a:spLocks/>
          </p:cNvSpPr>
          <p:nvPr/>
        </p:nvSpPr>
        <p:spPr bwMode="auto">
          <a:xfrm>
            <a:off x="277370" y="140974"/>
            <a:ext cx="898809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kumimoji="1" lang="en-US" altLang="ja-JP" sz="2700" dirty="0">
                <a:solidFill>
                  <a:schemeClr val="tx1"/>
                </a:solidFill>
                <a:latin typeface="Arial" panose="020B0604020202020204" pitchFamily="34" charset="0"/>
                <a:ea typeface="ＭＳ Ｐゴシック" panose="020B0600070205080204" pitchFamily="50" charset="-128"/>
                <a:cs typeface="メイリオ"/>
              </a:rPr>
              <a:t>Active </a:t>
            </a:r>
            <a:r>
              <a:rPr kumimoji="1" lang="en-US" altLang="ja-JP" sz="2700" dirty="0" smtClean="0">
                <a:solidFill>
                  <a:schemeClr val="tx1"/>
                </a:solidFill>
                <a:latin typeface="Arial" panose="020B0604020202020204" pitchFamily="34" charset="0"/>
                <a:ea typeface="ＭＳ Ｐゴシック" panose="020B0600070205080204" pitchFamily="50" charset="-128"/>
                <a:cs typeface="メイリオ"/>
              </a:rPr>
              <a:t>Host</a:t>
            </a:r>
            <a:r>
              <a:rPr kumimoji="1" lang="ja-JP" altLang="en-US" sz="2700" dirty="0" smtClean="0">
                <a:solidFill>
                  <a:schemeClr val="tx1"/>
                </a:solidFill>
                <a:latin typeface="Arial" panose="020B0604020202020204" pitchFamily="34" charset="0"/>
                <a:ea typeface="ＭＳ Ｐゴシック" panose="020B0600070205080204" pitchFamily="50" charset="-128"/>
                <a:cs typeface="メイリオ"/>
              </a:rPr>
              <a:t>（アクティブ ホスト）</a:t>
            </a:r>
            <a:r>
              <a:rPr kumimoji="1" lang="ja-JP" altLang="en-US" sz="2700" dirty="0">
                <a:solidFill>
                  <a:schemeClr val="tx1"/>
                </a:solidFill>
                <a:latin typeface="メイリオ"/>
                <a:ea typeface="メイリオ"/>
                <a:cs typeface="メイリオ"/>
              </a:rPr>
              <a:t/>
            </a:r>
            <a:br>
              <a:rPr kumimoji="1" lang="ja-JP" altLang="en-US" sz="2700" dirty="0">
                <a:solidFill>
                  <a:schemeClr val="tx1"/>
                </a:solidFill>
                <a:latin typeface="メイリオ"/>
                <a:ea typeface="メイリオ"/>
                <a:cs typeface="メイリオ"/>
              </a:rPr>
            </a:br>
            <a:endParaRPr kumimoji="1" lang="ja-JP" altLang="en-US" sz="2700" dirty="0">
              <a:solidFill>
                <a:schemeClr val="tx1"/>
              </a:solidFill>
              <a:latin typeface="メイリオ"/>
              <a:ea typeface="メイリオ"/>
              <a:cs typeface="メイリオ"/>
            </a:endParaRPr>
          </a:p>
        </p:txBody>
      </p:sp>
      <p:sp>
        <p:nvSpPr>
          <p:cNvPr id="42" name="AutoShape 6"/>
          <p:cNvSpPr>
            <a:spLocks noChangeArrowheads="1"/>
          </p:cNvSpPr>
          <p:nvPr/>
        </p:nvSpPr>
        <p:spPr bwMode="auto">
          <a:xfrm>
            <a:off x="905669" y="2866852"/>
            <a:ext cx="7517217" cy="2029972"/>
          </a:xfrm>
          <a:prstGeom prst="roundRect">
            <a:avLst>
              <a:gd name="adj" fmla="val 12663"/>
            </a:avLst>
          </a:prstGeom>
          <a:solidFill>
            <a:schemeClr val="bg1"/>
          </a:solidFill>
          <a:ln w="38100" algn="ctr">
            <a:solidFill>
              <a:schemeClr val="tx1">
                <a:lumMod val="50000"/>
                <a:lumOff val="50000"/>
              </a:schemeClr>
            </a:solidFill>
            <a:round/>
            <a:headEnd/>
            <a:tailEnd/>
          </a:ln>
        </p:spPr>
        <p:txBody>
          <a:bodyPr lIns="0" tIns="0" rIns="0" bIns="0" anchor="ctr"/>
          <a:lstStyle/>
          <a:p>
            <a:pPr defTabSz="457189">
              <a:lnSpc>
                <a:spcPct val="150000"/>
              </a:lnSpc>
              <a:buClr>
                <a:srgbClr val="7FC31C"/>
              </a:buClr>
              <a:buSzPct val="70000"/>
              <a:buFont typeface="Wingdings" pitchFamily="2" charset="2"/>
              <a:buChar char="l"/>
            </a:pPr>
            <a:r>
              <a:rPr kumimoji="1" lang="ja-JP" altLang="en-US" sz="1100" dirty="0">
                <a:latin typeface="Meiryo" charset="-128"/>
                <a:ea typeface="Meiryo" charset="-128"/>
                <a:cs typeface="Meiryo" charset="-128"/>
              </a:rPr>
              <a:t>　</a:t>
            </a:r>
            <a:r>
              <a:rPr kumimoji="1" lang="ja-JP" altLang="en-US" sz="1050" dirty="0">
                <a:latin typeface="Arial" panose="020B0604020202020204" pitchFamily="34" charset="0"/>
                <a:ea typeface="ＭＳ Ｐゴシック" panose="020B0600070205080204" pitchFamily="50" charset="-128"/>
                <a:cs typeface="Meiryo" charset="-128"/>
              </a:rPr>
              <a:t>「実際の利用主催者」の数に応じて、料金を課金するモデル</a:t>
            </a:r>
            <a:endParaRPr kumimoji="1" lang="en-US" altLang="ja-JP" sz="1050" dirty="0">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50" dirty="0">
                <a:latin typeface="Arial" panose="020B0604020202020204" pitchFamily="34" charset="0"/>
                <a:ea typeface="ＭＳ Ｐゴシック" panose="020B0600070205080204" pitchFamily="50" charset="-128"/>
                <a:cs typeface="Meiryo" charset="-128"/>
              </a:rPr>
              <a:t>　全</a:t>
            </a:r>
            <a:r>
              <a:rPr kumimoji="1" lang="ja-JP" altLang="en-US" sz="1050" dirty="0" smtClean="0">
                <a:latin typeface="Arial" panose="020B0604020202020204" pitchFamily="34" charset="0"/>
                <a:ea typeface="ＭＳ Ｐゴシック" panose="020B0600070205080204" pitchFamily="50" charset="-128"/>
                <a:cs typeface="Meiryo" charset="-128"/>
              </a:rPr>
              <a:t>ナレッジ ワーカー</a:t>
            </a:r>
            <a:r>
              <a:rPr kumimoji="1" lang="ja-JP" altLang="en-US" sz="1050" dirty="0">
                <a:latin typeface="Arial" panose="020B0604020202020204" pitchFamily="34" charset="0"/>
                <a:ea typeface="ＭＳ Ｐゴシック" panose="020B0600070205080204" pitchFamily="50" charset="-128"/>
                <a:cs typeface="Meiryo" charset="-128"/>
              </a:rPr>
              <a:t>に対してライセンスの配布が可能</a:t>
            </a:r>
            <a:endParaRPr kumimoji="1" lang="en-US" altLang="ja-JP" sz="1050" dirty="0">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50" dirty="0">
                <a:latin typeface="Arial" panose="020B0604020202020204" pitchFamily="34" charset="0"/>
                <a:ea typeface="ＭＳ Ｐゴシック" panose="020B0600070205080204" pitchFamily="50" charset="-128"/>
                <a:cs typeface="Meiryo" charset="-128"/>
              </a:rPr>
              <a:t>　会議の時間制限、回数制限、参加者対象制限 なし（社外</a:t>
            </a:r>
            <a:r>
              <a:rPr kumimoji="1" lang="ja-JP" altLang="en-US" sz="1050" dirty="0" smtClean="0">
                <a:latin typeface="Arial" panose="020B0604020202020204" pitchFamily="34" charset="0"/>
                <a:ea typeface="ＭＳ Ｐゴシック" panose="020B0600070205080204" pitchFamily="50" charset="-128"/>
                <a:cs typeface="Meiryo" charset="-128"/>
              </a:rPr>
              <a:t>ユーザの</a:t>
            </a:r>
            <a:r>
              <a:rPr kumimoji="1" lang="ja-JP" altLang="en-US" sz="1050" dirty="0">
                <a:latin typeface="Arial" panose="020B0604020202020204" pitchFamily="34" charset="0"/>
                <a:ea typeface="ＭＳ Ｐゴシック" panose="020B0600070205080204" pitchFamily="50" charset="-128"/>
                <a:cs typeface="Meiryo" charset="-128"/>
              </a:rPr>
              <a:t>参加も可能）</a:t>
            </a:r>
            <a:endParaRPr kumimoji="1" lang="en-US" altLang="ja-JP" sz="1050" dirty="0">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lang="ja-JP" altLang="en-US" sz="1050" dirty="0">
                <a:latin typeface="Arial" panose="020B0604020202020204" pitchFamily="34" charset="0"/>
                <a:ea typeface="ＭＳ Ｐゴシック" panose="020B0600070205080204" pitchFamily="50" charset="-128"/>
                <a:cs typeface="Meiryo" charset="-128"/>
              </a:rPr>
              <a:t>　初年度は「全</a:t>
            </a:r>
            <a:r>
              <a:rPr lang="ja-JP" altLang="en-US" sz="1050" dirty="0" smtClean="0">
                <a:latin typeface="Arial" panose="020B0604020202020204" pitchFamily="34" charset="0"/>
                <a:ea typeface="ＭＳ Ｐゴシック" panose="020B0600070205080204" pitchFamily="50" charset="-128"/>
                <a:cs typeface="Meiryo" charset="-128"/>
              </a:rPr>
              <a:t>ナレッジ ワーカー</a:t>
            </a:r>
            <a:r>
              <a:rPr lang="ja-JP" altLang="en-US" sz="1050" dirty="0">
                <a:latin typeface="Arial" panose="020B0604020202020204" pitchFamily="34" charset="0"/>
                <a:ea typeface="ＭＳ Ｐゴシック" panose="020B0600070205080204" pitchFamily="50" charset="-128"/>
                <a:cs typeface="Meiryo" charset="-128"/>
              </a:rPr>
              <a:t>の</a:t>
            </a:r>
            <a:r>
              <a:rPr lang="en-US" altLang="ja-JP" sz="1050" dirty="0">
                <a:latin typeface="Arial" panose="020B0604020202020204" pitchFamily="34" charset="0"/>
                <a:ea typeface="ＭＳ Ｐゴシック" panose="020B0600070205080204" pitchFamily="50" charset="-128"/>
                <a:cs typeface="Meiryo" charset="-128"/>
              </a:rPr>
              <a:t>15%</a:t>
            </a:r>
            <a:r>
              <a:rPr lang="ja-JP" altLang="en-US" sz="1050" dirty="0">
                <a:latin typeface="Arial" panose="020B0604020202020204" pitchFamily="34" charset="0"/>
                <a:ea typeface="ＭＳ Ｐゴシック" panose="020B0600070205080204" pitchFamily="50" charset="-128"/>
                <a:cs typeface="Meiryo" charset="-128"/>
              </a:rPr>
              <a:t>」もしくは「</a:t>
            </a:r>
            <a:r>
              <a:rPr lang="en-US" altLang="ja-JP" sz="1050" dirty="0">
                <a:latin typeface="Arial" panose="020B0604020202020204" pitchFamily="34" charset="0"/>
                <a:ea typeface="ＭＳ Ｐゴシック" panose="020B0600070205080204" pitchFamily="50" charset="-128"/>
                <a:cs typeface="Meiryo" charset="-128"/>
              </a:rPr>
              <a:t>75</a:t>
            </a:r>
            <a:r>
              <a:rPr lang="ja-JP" altLang="en-US" sz="1050" dirty="0">
                <a:latin typeface="Arial" panose="020B0604020202020204" pitchFamily="34" charset="0"/>
                <a:ea typeface="ＭＳ Ｐゴシック" panose="020B0600070205080204" pitchFamily="50" charset="-128"/>
                <a:cs typeface="Meiryo" charset="-128"/>
              </a:rPr>
              <a:t>名」の多い方が最低契約数</a:t>
            </a:r>
            <a:endParaRPr lang="en-US" altLang="ja-JP" sz="1050" dirty="0">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lang="ja-JP" altLang="en-US" sz="1050" dirty="0">
                <a:latin typeface="Arial" panose="020B0604020202020204" pitchFamily="34" charset="0"/>
                <a:ea typeface="ＭＳ Ｐゴシック" panose="020B0600070205080204" pitchFamily="50" charset="-128"/>
                <a:cs typeface="Meiryo" charset="-128"/>
              </a:rPr>
              <a:t>　更新時は「実際の直近の</a:t>
            </a:r>
            <a:r>
              <a:rPr lang="en-US" altLang="ja-JP" sz="1050" dirty="0">
                <a:latin typeface="Arial" panose="020B0604020202020204" pitchFamily="34" charset="0"/>
                <a:ea typeface="ＭＳ Ｐゴシック" panose="020B0600070205080204" pitchFamily="50" charset="-128"/>
                <a:cs typeface="Meiryo" charset="-128"/>
              </a:rPr>
              <a:t>『</a:t>
            </a:r>
            <a:r>
              <a:rPr lang="ja-JP" altLang="en-US" sz="1050" dirty="0" smtClean="0">
                <a:latin typeface="Arial" panose="020B0604020202020204" pitchFamily="34" charset="0"/>
                <a:ea typeface="ＭＳ Ｐゴシック" panose="020B0600070205080204" pitchFamily="50" charset="-128"/>
                <a:cs typeface="Meiryo" charset="-128"/>
              </a:rPr>
              <a:t>アクティブ ホスト</a:t>
            </a:r>
            <a:r>
              <a:rPr lang="en-US" altLang="ja-JP" sz="1050" dirty="0">
                <a:latin typeface="Arial" panose="020B0604020202020204" pitchFamily="34" charset="0"/>
                <a:ea typeface="ＭＳ Ｐゴシック" panose="020B0600070205080204" pitchFamily="50" charset="-128"/>
                <a:cs typeface="Meiryo" charset="-128"/>
              </a:rPr>
              <a:t>』</a:t>
            </a:r>
            <a:r>
              <a:rPr lang="ja-JP" altLang="en-US" sz="1050" dirty="0">
                <a:latin typeface="Arial" panose="020B0604020202020204" pitchFamily="34" charset="0"/>
                <a:ea typeface="ＭＳ Ｐゴシック" panose="020B0600070205080204" pitchFamily="50" charset="-128"/>
                <a:cs typeface="Meiryo" charset="-128"/>
              </a:rPr>
              <a:t>数（月</a:t>
            </a:r>
            <a:r>
              <a:rPr lang="en-US" altLang="ja-JP" sz="1050" dirty="0">
                <a:latin typeface="Arial" panose="020B0604020202020204" pitchFamily="34" charset="0"/>
                <a:ea typeface="ＭＳ Ｐゴシック" panose="020B0600070205080204" pitchFamily="50" charset="-128"/>
                <a:cs typeface="Meiryo" charset="-128"/>
              </a:rPr>
              <a:t>1</a:t>
            </a:r>
            <a:r>
              <a:rPr lang="ja-JP" altLang="en-US" sz="1050" dirty="0">
                <a:latin typeface="Arial" panose="020B0604020202020204" pitchFamily="34" charset="0"/>
                <a:ea typeface="ＭＳ Ｐゴシック" panose="020B0600070205080204" pitchFamily="50" charset="-128"/>
                <a:cs typeface="Meiryo" charset="-128"/>
              </a:rPr>
              <a:t>回以上の利用</a:t>
            </a:r>
            <a:r>
              <a:rPr lang="ja-JP" altLang="en-US" sz="1050" dirty="0" smtClean="0">
                <a:latin typeface="Arial" panose="020B0604020202020204" pitchFamily="34" charset="0"/>
                <a:ea typeface="ＭＳ Ｐゴシック" panose="020B0600070205080204" pitchFamily="50" charset="-128"/>
                <a:cs typeface="Meiryo" charset="-128"/>
              </a:rPr>
              <a:t>ユーザ数</a:t>
            </a:r>
            <a:r>
              <a:rPr lang="ja-JP" altLang="en-US" sz="1050" dirty="0">
                <a:latin typeface="Arial" panose="020B0604020202020204" pitchFamily="34" charset="0"/>
                <a:ea typeface="ＭＳ Ｐゴシック" panose="020B0600070205080204" pitchFamily="50" charset="-128"/>
                <a:cs typeface="Meiryo" charset="-128"/>
              </a:rPr>
              <a:t>）」で契約数が多い方となります　　　　　</a:t>
            </a:r>
            <a:endParaRPr lang="en-US" altLang="ja-JP" sz="1050" dirty="0">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50" dirty="0">
                <a:latin typeface="Arial" panose="020B0604020202020204" pitchFamily="34" charset="0"/>
                <a:ea typeface="ＭＳ Ｐゴシック" panose="020B0600070205080204" pitchFamily="50" charset="-128"/>
                <a:cs typeface="Meiryo" charset="-128"/>
              </a:rPr>
              <a:t>　契約期間</a:t>
            </a:r>
            <a:r>
              <a:rPr kumimoji="1" lang="en-US" altLang="ja-JP" sz="1050" dirty="0">
                <a:latin typeface="Arial" panose="020B0604020202020204" pitchFamily="34" charset="0"/>
                <a:ea typeface="ＭＳ Ｐゴシック" panose="020B0600070205080204" pitchFamily="50" charset="-128"/>
                <a:cs typeface="Meiryo" charset="-128"/>
              </a:rPr>
              <a:t>12</a:t>
            </a:r>
            <a:r>
              <a:rPr kumimoji="1" lang="ja-JP" altLang="en-US" sz="1050" dirty="0">
                <a:latin typeface="Arial" panose="020B0604020202020204" pitchFamily="34" charset="0"/>
                <a:ea typeface="ＭＳ Ｐゴシック" panose="020B0600070205080204" pitchFamily="50" charset="-128"/>
                <a:cs typeface="Meiryo" charset="-128"/>
              </a:rPr>
              <a:t>ヶ月　</a:t>
            </a:r>
            <a:r>
              <a:rPr kumimoji="1" lang="en-US" altLang="ja-JP" sz="1050" dirty="0">
                <a:latin typeface="Arial" panose="020B0604020202020204" pitchFamily="34" charset="0"/>
                <a:ea typeface="ＭＳ Ｐゴシック" panose="020B0600070205080204" pitchFamily="50" charset="-128"/>
                <a:cs typeface="Meiryo" charset="-128"/>
              </a:rPr>
              <a:t> ※</a:t>
            </a:r>
            <a:r>
              <a:rPr kumimoji="1" lang="ja-JP" altLang="en-US" sz="1050" dirty="0">
                <a:latin typeface="Arial" panose="020B0604020202020204" pitchFamily="34" charset="0"/>
                <a:ea typeface="ＭＳ Ｐゴシック" panose="020B0600070205080204" pitchFamily="50" charset="-128"/>
                <a:cs typeface="Meiryo" charset="-128"/>
              </a:rPr>
              <a:t>契約自動更新ではありません。　毎年オーダー手続きが必要になります</a:t>
            </a:r>
            <a:endParaRPr kumimoji="1" lang="en-US" altLang="ja-JP" sz="1050" dirty="0">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50" dirty="0">
                <a:latin typeface="Arial" panose="020B0604020202020204" pitchFamily="34" charset="0"/>
                <a:ea typeface="ＭＳ Ｐゴシック" panose="020B0600070205080204" pitchFamily="50" charset="-128"/>
                <a:cs typeface="Meiryo" charset="-128"/>
              </a:rPr>
              <a:t>　全社的に導入したい場合に適した</a:t>
            </a:r>
            <a:r>
              <a:rPr kumimoji="1" lang="ja-JP" altLang="en-US" sz="1050" dirty="0" smtClean="0">
                <a:latin typeface="Arial" panose="020B0604020202020204" pitchFamily="34" charset="0"/>
                <a:ea typeface="ＭＳ Ｐゴシック" panose="020B0600070205080204" pitchFamily="50" charset="-128"/>
                <a:cs typeface="Meiryo" charset="-128"/>
              </a:rPr>
              <a:t>ライセンス モデル</a:t>
            </a:r>
            <a:endParaRPr kumimoji="1" lang="en-US" altLang="ja-JP" sz="1050" dirty="0">
              <a:latin typeface="Arial" panose="020B0604020202020204" pitchFamily="34" charset="0"/>
              <a:ea typeface="ＭＳ Ｐゴシック" panose="020B0600070205080204" pitchFamily="50" charset="-128"/>
              <a:cs typeface="Meiryo" charset="-128"/>
            </a:endParaRPr>
          </a:p>
        </p:txBody>
      </p:sp>
    </p:spTree>
    <p:extLst>
      <p:ext uri="{BB962C8B-B14F-4D97-AF65-F5344CB8AC3E}">
        <p14:creationId xmlns:p14="http://schemas.microsoft.com/office/powerpoint/2010/main" val="362203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ounded Rectangle 124"/>
          <p:cNvSpPr/>
          <p:nvPr/>
        </p:nvSpPr>
        <p:spPr>
          <a:xfrm>
            <a:off x="681686" y="1017469"/>
            <a:ext cx="3505134" cy="707711"/>
          </a:xfrm>
          <a:prstGeom prst="roundRect">
            <a:avLst/>
          </a:prstGeom>
          <a:solidFill>
            <a:schemeClr val="accent3">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defTabSz="457189"/>
            <a:endParaRPr lang="en-US" dirty="0">
              <a:solidFill>
                <a:srgbClr val="FFFFFF"/>
              </a:solidFill>
              <a:latin typeface="+mn-ea"/>
            </a:endParaRPr>
          </a:p>
        </p:txBody>
      </p:sp>
      <p:sp>
        <p:nvSpPr>
          <p:cNvPr id="4" name="AutoShape 6"/>
          <p:cNvSpPr>
            <a:spLocks noChangeArrowheads="1"/>
          </p:cNvSpPr>
          <p:nvPr/>
        </p:nvSpPr>
        <p:spPr bwMode="auto">
          <a:xfrm>
            <a:off x="1213572" y="3224613"/>
            <a:ext cx="6622469" cy="1698262"/>
          </a:xfrm>
          <a:prstGeom prst="roundRect">
            <a:avLst>
              <a:gd name="adj" fmla="val 12663"/>
            </a:avLst>
          </a:prstGeom>
          <a:solidFill>
            <a:schemeClr val="bg1"/>
          </a:solidFill>
          <a:ln w="38100" algn="ctr">
            <a:solidFill>
              <a:schemeClr val="tx1">
                <a:lumMod val="50000"/>
                <a:lumOff val="50000"/>
              </a:schemeClr>
            </a:solidFill>
            <a:round/>
            <a:headEnd/>
            <a:tailEnd/>
          </a:ln>
        </p:spPr>
        <p:txBody>
          <a:bodyPr lIns="0" tIns="0" rIns="0" bIns="0" anchor="ctr"/>
          <a:lstStyle/>
          <a:p>
            <a:pPr marL="260741" indent="-134538" defTabSz="457189">
              <a:lnSpc>
                <a:spcPct val="150000"/>
              </a:lnSpc>
              <a:buClr>
                <a:srgbClr val="7FC31C"/>
              </a:buClr>
              <a:buSzPct val="70000"/>
              <a:buFont typeface="Wingdings" pitchFamily="2" charset="2"/>
              <a:buChar char="l"/>
              <a:defRPr/>
            </a:pPr>
            <a:r>
              <a:rPr kumimoji="1" lang="ja-JP" altLang="en-US" sz="1050" dirty="0">
                <a:latin typeface="Arial" panose="020B0604020202020204" pitchFamily="34" charset="0"/>
                <a:ea typeface="ＭＳ Ｐゴシック" panose="020B0600070205080204" pitchFamily="50" charset="-128"/>
                <a:cs typeface="Meiryo" charset="-128"/>
              </a:rPr>
              <a:t>契約ポート数に応じて料金を課金する体系</a:t>
            </a:r>
            <a:endParaRPr kumimoji="1" lang="en-US" altLang="ja-JP" sz="1050" dirty="0">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50" dirty="0">
                <a:latin typeface="Arial" panose="020B0604020202020204" pitchFamily="34" charset="0"/>
                <a:ea typeface="ＭＳ Ｐゴシック" panose="020B0600070205080204" pitchFamily="50" charset="-128"/>
                <a:cs typeface="Meiryo" charset="-128"/>
              </a:rPr>
              <a:t>契約ポート数とは、お客様</a:t>
            </a:r>
            <a:r>
              <a:rPr kumimoji="1" lang="en-US" altLang="ja-JP" sz="1050" dirty="0">
                <a:latin typeface="Arial" panose="020B0604020202020204" pitchFamily="34" charset="0"/>
                <a:ea typeface="ＭＳ Ｐゴシック" panose="020B0600070205080204" pitchFamily="50" charset="-128"/>
                <a:cs typeface="Meiryo" charset="-128"/>
              </a:rPr>
              <a:t>WebEx</a:t>
            </a:r>
            <a:r>
              <a:rPr kumimoji="1" lang="ja-JP" altLang="en-US" sz="1050" dirty="0">
                <a:latin typeface="Arial" panose="020B0604020202020204" pitchFamily="34" charset="0"/>
                <a:ea typeface="ＭＳ Ｐゴシック" panose="020B0600070205080204" pitchFamily="50" charset="-128"/>
                <a:cs typeface="Meiryo" charset="-128"/>
              </a:rPr>
              <a:t>サイトにアクセスする拠点（</a:t>
            </a:r>
            <a:r>
              <a:rPr kumimoji="1" lang="en-US" altLang="ja-JP" sz="1050" dirty="0">
                <a:latin typeface="Arial" panose="020B0604020202020204" pitchFamily="34" charset="0"/>
                <a:ea typeface="ＭＳ Ｐゴシック" panose="020B0600070205080204" pitchFamily="50" charset="-128"/>
                <a:cs typeface="Meiryo" charset="-128"/>
              </a:rPr>
              <a:t>PC</a:t>
            </a:r>
            <a:r>
              <a:rPr kumimoji="1" lang="ja-JP" altLang="en-US" sz="1050" dirty="0">
                <a:latin typeface="Arial" panose="020B0604020202020204" pitchFamily="34" charset="0"/>
                <a:ea typeface="ＭＳ Ｐゴシック" panose="020B0600070205080204" pitchFamily="50" charset="-128"/>
                <a:cs typeface="Meiryo" charset="-128"/>
              </a:rPr>
              <a:t>）の数</a:t>
            </a:r>
            <a:endParaRPr kumimoji="1" lang="en-US" altLang="ja-JP" sz="1050" dirty="0">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50" dirty="0">
                <a:latin typeface="Arial" panose="020B0604020202020204" pitchFamily="34" charset="0"/>
                <a:ea typeface="ＭＳ Ｐゴシック" panose="020B0600070205080204" pitchFamily="50" charset="-128"/>
                <a:cs typeface="Meiryo" charset="-128"/>
              </a:rPr>
              <a:t>会議の時間制限、回数制限、参加者対象制限 なし（社外</a:t>
            </a:r>
            <a:r>
              <a:rPr kumimoji="1" lang="ja-JP" altLang="en-US" sz="1050" dirty="0" smtClean="0">
                <a:latin typeface="Arial" panose="020B0604020202020204" pitchFamily="34" charset="0"/>
                <a:ea typeface="ＭＳ Ｐゴシック" panose="020B0600070205080204" pitchFamily="50" charset="-128"/>
                <a:cs typeface="Meiryo" charset="-128"/>
              </a:rPr>
              <a:t>ユーザの</a:t>
            </a:r>
            <a:r>
              <a:rPr kumimoji="1" lang="ja-JP" altLang="en-US" sz="1050" dirty="0">
                <a:latin typeface="Arial" panose="020B0604020202020204" pitchFamily="34" charset="0"/>
                <a:ea typeface="ＭＳ Ｐゴシック" panose="020B0600070205080204" pitchFamily="50" charset="-128"/>
                <a:cs typeface="Meiryo" charset="-128"/>
              </a:rPr>
              <a:t>参加も可能）</a:t>
            </a:r>
            <a:endParaRPr kumimoji="1" lang="en-US" altLang="ja-JP" sz="1050" dirty="0">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50" dirty="0">
                <a:latin typeface="Arial" panose="020B0604020202020204" pitchFamily="34" charset="0"/>
                <a:ea typeface="ＭＳ Ｐゴシック" panose="020B0600070205080204" pitchFamily="50" charset="-128"/>
                <a:cs typeface="Meiryo" charset="-128"/>
              </a:rPr>
              <a:t>契約ポート数を超えた場合、超過料金が発生</a:t>
            </a:r>
          </a:p>
          <a:p>
            <a:pPr marL="260741" indent="-134538" defTabSz="457189">
              <a:lnSpc>
                <a:spcPct val="150000"/>
              </a:lnSpc>
              <a:buClr>
                <a:srgbClr val="7FC31C"/>
              </a:buClr>
              <a:buSzPct val="70000"/>
              <a:buFont typeface="Wingdings" pitchFamily="2" charset="2"/>
              <a:buChar char="l"/>
              <a:defRPr/>
            </a:pPr>
            <a:r>
              <a:rPr kumimoji="1" lang="ja-JP" altLang="en-US" sz="1050" dirty="0">
                <a:latin typeface="Arial" panose="020B0604020202020204" pitchFamily="34" charset="0"/>
                <a:ea typeface="ＭＳ Ｐゴシック" panose="020B0600070205080204" pitchFamily="50" charset="-128"/>
                <a:cs typeface="Meiryo" charset="-128"/>
              </a:rPr>
              <a:t>無制限にライセンスの配布が可能</a:t>
            </a:r>
            <a:endParaRPr kumimoji="1" lang="en-US" altLang="ja-JP" sz="1050" dirty="0">
              <a:latin typeface="Arial" panose="020B0604020202020204" pitchFamily="34" charset="0"/>
              <a:ea typeface="ＭＳ Ｐゴシック" panose="020B0600070205080204" pitchFamily="50" charset="-128"/>
              <a:cs typeface="Meiryo" charset="-128"/>
            </a:endParaRPr>
          </a:p>
        </p:txBody>
      </p:sp>
      <p:sp>
        <p:nvSpPr>
          <p:cNvPr id="117" name="正方形/長方形 123"/>
          <p:cNvSpPr>
            <a:spLocks noChangeArrowheads="1"/>
          </p:cNvSpPr>
          <p:nvPr/>
        </p:nvSpPr>
        <p:spPr bwMode="auto">
          <a:xfrm>
            <a:off x="778100" y="1042563"/>
            <a:ext cx="603647" cy="235744"/>
          </a:xfrm>
          <a:prstGeom prst="rect">
            <a:avLst/>
          </a:prstGeom>
          <a:noFill/>
          <a:ln w="9525">
            <a:noFill/>
            <a:miter lim="800000"/>
            <a:headEnd/>
            <a:tailEnd/>
          </a:ln>
        </p:spPr>
        <p:txBody>
          <a:bodyPr wrap="none"/>
          <a:lstStyle/>
          <a:p>
            <a:pPr defTabSz="457189"/>
            <a:r>
              <a:rPr kumimoji="1" lang="ja-JP" altLang="en-US" sz="1200" b="1" dirty="0">
                <a:solidFill>
                  <a:srgbClr val="FFFFFF"/>
                </a:solidFill>
                <a:latin typeface="+mn-ea"/>
                <a:cs typeface="Meiryo" charset="-128"/>
              </a:rPr>
              <a:t>■パターン</a:t>
            </a:r>
            <a:r>
              <a:rPr kumimoji="1" lang="en-US" altLang="ja-JP" sz="1200" b="1" dirty="0">
                <a:solidFill>
                  <a:srgbClr val="FFFFFF"/>
                </a:solidFill>
                <a:latin typeface="+mn-ea"/>
                <a:cs typeface="Meiryo" charset="-128"/>
              </a:rPr>
              <a:t>1</a:t>
            </a:r>
          </a:p>
          <a:p>
            <a:pPr defTabSz="457189"/>
            <a:r>
              <a:rPr kumimoji="1" lang="ja-JP" altLang="en-US" sz="1200" b="1" dirty="0">
                <a:solidFill>
                  <a:srgbClr val="FFFFFF"/>
                </a:solidFill>
                <a:latin typeface="+mn-ea"/>
                <a:cs typeface="Meiryo" charset="-128"/>
              </a:rPr>
              <a:t>会議室　：</a:t>
            </a:r>
            <a:r>
              <a:rPr kumimoji="1" lang="en-US" altLang="ja-JP" sz="1200" b="1" dirty="0">
                <a:solidFill>
                  <a:srgbClr val="FFFFFF"/>
                </a:solidFill>
                <a:latin typeface="+mn-ea"/>
                <a:cs typeface="Meiryo" charset="-128"/>
              </a:rPr>
              <a:t>1</a:t>
            </a:r>
            <a:r>
              <a:rPr kumimoji="1" lang="ja-JP" altLang="en-US" sz="1200" b="1" dirty="0">
                <a:solidFill>
                  <a:srgbClr val="FFFFFF"/>
                </a:solidFill>
                <a:latin typeface="+mn-ea"/>
                <a:cs typeface="Meiryo" charset="-128"/>
              </a:rPr>
              <a:t>つ</a:t>
            </a:r>
            <a:endParaRPr kumimoji="1" lang="en-US" altLang="ja-JP" sz="1200" b="1" dirty="0">
              <a:solidFill>
                <a:srgbClr val="FFFFFF"/>
              </a:solidFill>
              <a:latin typeface="+mn-ea"/>
              <a:cs typeface="Meiryo" charset="-128"/>
            </a:endParaRPr>
          </a:p>
          <a:p>
            <a:pPr defTabSz="457189"/>
            <a:r>
              <a:rPr kumimoji="1" lang="ja-JP" altLang="en-US" sz="1200" b="1" dirty="0">
                <a:solidFill>
                  <a:srgbClr val="FFFFFF"/>
                </a:solidFill>
                <a:latin typeface="+mn-ea"/>
                <a:cs typeface="Meiryo" charset="-128"/>
              </a:rPr>
              <a:t>参加者数：</a:t>
            </a:r>
            <a:r>
              <a:rPr kumimoji="1" lang="en-US" altLang="ja-JP" sz="1200" b="1" dirty="0">
                <a:solidFill>
                  <a:srgbClr val="FFFFFF"/>
                </a:solidFill>
                <a:latin typeface="+mn-ea"/>
                <a:cs typeface="Meiryo" charset="-128"/>
              </a:rPr>
              <a:t>10</a:t>
            </a:r>
            <a:r>
              <a:rPr kumimoji="1" lang="ja-JP" altLang="en-US" sz="1200" b="1" dirty="0">
                <a:solidFill>
                  <a:srgbClr val="FFFFFF"/>
                </a:solidFill>
                <a:latin typeface="+mn-ea"/>
                <a:cs typeface="Meiryo" charset="-128"/>
              </a:rPr>
              <a:t>人（＝</a:t>
            </a:r>
            <a:r>
              <a:rPr kumimoji="1" lang="en-US" altLang="ja-JP" sz="1200" b="1" dirty="0">
                <a:solidFill>
                  <a:srgbClr val="FFFFFF"/>
                </a:solidFill>
                <a:latin typeface="+mn-ea"/>
                <a:cs typeface="Meiryo" charset="-128"/>
              </a:rPr>
              <a:t>10</a:t>
            </a:r>
            <a:r>
              <a:rPr kumimoji="1" lang="ja-JP" altLang="en-US" sz="1200" b="1" dirty="0">
                <a:solidFill>
                  <a:srgbClr val="FFFFFF"/>
                </a:solidFill>
                <a:latin typeface="+mn-ea"/>
                <a:cs typeface="Meiryo" charset="-128"/>
              </a:rPr>
              <a:t>端末）</a:t>
            </a:r>
            <a:endParaRPr lang="ja-JP" altLang="en-US" sz="1500" dirty="0">
              <a:solidFill>
                <a:srgbClr val="FFFFFF"/>
              </a:solidFill>
              <a:latin typeface="+mn-ea"/>
              <a:cs typeface="Meiryo" charset="-128"/>
            </a:endParaRPr>
          </a:p>
        </p:txBody>
      </p:sp>
      <p:pic>
        <p:nvPicPr>
          <p:cNvPr id="126"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2767091" y="1846834"/>
            <a:ext cx="388169" cy="436184"/>
          </a:xfrm>
          <a:prstGeom prst="rect">
            <a:avLst/>
          </a:prstGeom>
        </p:spPr>
      </p:pic>
      <p:pic>
        <p:nvPicPr>
          <p:cNvPr id="127"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1752236" y="1846833"/>
            <a:ext cx="315289" cy="394132"/>
          </a:xfrm>
          <a:prstGeom prst="rect">
            <a:avLst/>
          </a:prstGeom>
        </p:spPr>
      </p:pic>
      <p:pic>
        <p:nvPicPr>
          <p:cNvPr id="128"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1213572" y="1846833"/>
            <a:ext cx="355259" cy="394132"/>
          </a:xfrm>
          <a:prstGeom prst="rect">
            <a:avLst/>
          </a:prstGeom>
        </p:spPr>
      </p:pic>
      <p:pic>
        <p:nvPicPr>
          <p:cNvPr id="129"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3338663" y="1846834"/>
            <a:ext cx="371602" cy="390729"/>
          </a:xfrm>
          <a:prstGeom prst="rect">
            <a:avLst/>
          </a:prstGeom>
        </p:spPr>
      </p:pic>
      <p:pic>
        <p:nvPicPr>
          <p:cNvPr id="234" name="Picture 92" descr="laptop_color.png"/>
          <p:cNvPicPr>
            <a:picLocks noChangeAspect="1"/>
          </p:cNvPicPr>
          <p:nvPr/>
        </p:nvPicPr>
        <p:blipFill>
          <a:blip r:embed="rId3"/>
          <a:stretch>
            <a:fillRect/>
          </a:stretch>
        </p:blipFill>
        <p:spPr>
          <a:xfrm flipH="1">
            <a:off x="1246502" y="2100249"/>
            <a:ext cx="280690" cy="245990"/>
          </a:xfrm>
          <a:prstGeom prst="rect">
            <a:avLst/>
          </a:prstGeom>
          <a:noFill/>
          <a:ln>
            <a:noFill/>
          </a:ln>
        </p:spPr>
      </p:pic>
      <p:sp>
        <p:nvSpPr>
          <p:cNvPr id="265" name="Rectangle 264"/>
          <p:cNvSpPr/>
          <p:nvPr/>
        </p:nvSpPr>
        <p:spPr>
          <a:xfrm>
            <a:off x="1113578" y="1740172"/>
            <a:ext cx="2850147" cy="1331138"/>
          </a:xfrm>
          <a:prstGeom prst="rect">
            <a:avLst/>
          </a:prstGeom>
          <a:noFill/>
          <a:ln>
            <a:solidFill>
              <a:schemeClr val="accent3">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pic>
        <p:nvPicPr>
          <p:cNvPr id="268"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2250930" y="1846833"/>
            <a:ext cx="332756" cy="394132"/>
          </a:xfrm>
          <a:prstGeom prst="rect">
            <a:avLst/>
          </a:prstGeom>
        </p:spPr>
      </p:pic>
      <p:sp>
        <p:nvSpPr>
          <p:cNvPr id="271" name="Rectangle 270"/>
          <p:cNvSpPr/>
          <p:nvPr/>
        </p:nvSpPr>
        <p:spPr>
          <a:xfrm>
            <a:off x="5093082" y="1734232"/>
            <a:ext cx="1558252" cy="1331138"/>
          </a:xfrm>
          <a:prstGeom prst="rect">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106" name="Rounded Rectangle 105"/>
          <p:cNvSpPr/>
          <p:nvPr/>
        </p:nvSpPr>
        <p:spPr>
          <a:xfrm>
            <a:off x="4972244" y="1022971"/>
            <a:ext cx="3505134" cy="707711"/>
          </a:xfrm>
          <a:prstGeom prst="round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defTabSz="457189"/>
            <a:r>
              <a:rPr kumimoji="1" lang="ja-JP" altLang="en-US" sz="1200" b="1" dirty="0">
                <a:solidFill>
                  <a:srgbClr val="FFFFFF"/>
                </a:solidFill>
                <a:latin typeface="+mn-ea"/>
                <a:cs typeface="Meiryo" charset="-128"/>
              </a:rPr>
              <a:t>■パターン</a:t>
            </a:r>
            <a:r>
              <a:rPr kumimoji="1" lang="en-US" altLang="ja-JP" sz="1200" b="1" dirty="0">
                <a:solidFill>
                  <a:srgbClr val="FFFFFF"/>
                </a:solidFill>
                <a:latin typeface="+mn-ea"/>
                <a:cs typeface="Meiryo" charset="-128"/>
              </a:rPr>
              <a:t>2</a:t>
            </a:r>
          </a:p>
          <a:p>
            <a:pPr defTabSz="457189"/>
            <a:r>
              <a:rPr kumimoji="1" lang="ja-JP" altLang="en-US" sz="1200" b="1" dirty="0">
                <a:solidFill>
                  <a:srgbClr val="FFFFFF"/>
                </a:solidFill>
                <a:latin typeface="+mn-ea"/>
                <a:cs typeface="Meiryo" charset="-128"/>
              </a:rPr>
              <a:t>会議室</a:t>
            </a:r>
            <a:r>
              <a:rPr kumimoji="1" lang="en-US" altLang="ja-JP" sz="1200" b="1" dirty="0">
                <a:solidFill>
                  <a:srgbClr val="FFFFFF"/>
                </a:solidFill>
                <a:latin typeface="+mn-ea"/>
                <a:cs typeface="Meiryo" charset="-128"/>
              </a:rPr>
              <a:t>1</a:t>
            </a:r>
            <a:r>
              <a:rPr kumimoji="1" lang="ja-JP" altLang="en-US" sz="1200" b="1" dirty="0">
                <a:solidFill>
                  <a:srgbClr val="FFFFFF"/>
                </a:solidFill>
                <a:latin typeface="+mn-ea"/>
                <a:cs typeface="Meiryo" charset="-128"/>
              </a:rPr>
              <a:t>⇒</a:t>
            </a:r>
            <a:r>
              <a:rPr kumimoji="1" lang="en-US" altLang="ja-JP" sz="1200" b="1" dirty="0">
                <a:solidFill>
                  <a:srgbClr val="FFFFFF"/>
                </a:solidFill>
                <a:latin typeface="+mn-ea"/>
                <a:cs typeface="Meiryo" charset="-128"/>
              </a:rPr>
              <a:t>6</a:t>
            </a:r>
            <a:r>
              <a:rPr kumimoji="1" lang="ja-JP" altLang="en-US" sz="1200" b="1" dirty="0">
                <a:solidFill>
                  <a:srgbClr val="FFFFFF"/>
                </a:solidFill>
                <a:latin typeface="+mn-ea"/>
                <a:cs typeface="Meiryo" charset="-128"/>
              </a:rPr>
              <a:t>名（＝</a:t>
            </a:r>
            <a:r>
              <a:rPr kumimoji="1" lang="en-US" altLang="ja-JP" sz="1200" b="1" dirty="0">
                <a:solidFill>
                  <a:srgbClr val="FFFFFF"/>
                </a:solidFill>
                <a:latin typeface="+mn-ea"/>
                <a:cs typeface="Meiryo" charset="-128"/>
              </a:rPr>
              <a:t>6</a:t>
            </a:r>
            <a:r>
              <a:rPr kumimoji="1" lang="ja-JP" altLang="en-US" sz="1200" b="1" dirty="0">
                <a:solidFill>
                  <a:srgbClr val="FFFFFF"/>
                </a:solidFill>
                <a:latin typeface="+mn-ea"/>
                <a:cs typeface="Meiryo" charset="-128"/>
              </a:rPr>
              <a:t>端末）参加</a:t>
            </a:r>
            <a:endParaRPr kumimoji="1" lang="en-US" altLang="ja-JP" sz="1200" b="1" dirty="0">
              <a:solidFill>
                <a:srgbClr val="FFFFFF"/>
              </a:solidFill>
              <a:latin typeface="+mn-ea"/>
              <a:cs typeface="Meiryo" charset="-128"/>
            </a:endParaRPr>
          </a:p>
          <a:p>
            <a:pPr defTabSz="457189"/>
            <a:r>
              <a:rPr kumimoji="1" lang="ja-JP" altLang="en-US" sz="1200" b="1" dirty="0">
                <a:solidFill>
                  <a:srgbClr val="FFFFFF"/>
                </a:solidFill>
                <a:latin typeface="+mn-ea"/>
                <a:cs typeface="Meiryo" charset="-128"/>
              </a:rPr>
              <a:t>会議室</a:t>
            </a:r>
            <a:r>
              <a:rPr kumimoji="1" lang="en-US" altLang="ja-JP" sz="1200" b="1" dirty="0">
                <a:solidFill>
                  <a:srgbClr val="FFFFFF"/>
                </a:solidFill>
                <a:latin typeface="+mn-ea"/>
                <a:cs typeface="Meiryo" charset="-128"/>
              </a:rPr>
              <a:t>2</a:t>
            </a:r>
            <a:r>
              <a:rPr kumimoji="1" lang="ja-JP" altLang="en-US" sz="1200" b="1" dirty="0">
                <a:solidFill>
                  <a:srgbClr val="FFFFFF"/>
                </a:solidFill>
                <a:latin typeface="+mn-ea"/>
                <a:cs typeface="Meiryo" charset="-128"/>
              </a:rPr>
              <a:t>⇒</a:t>
            </a:r>
            <a:r>
              <a:rPr kumimoji="1" lang="en-US" altLang="ja-JP" sz="1200" b="1" dirty="0">
                <a:solidFill>
                  <a:srgbClr val="FFFFFF"/>
                </a:solidFill>
                <a:latin typeface="+mn-ea"/>
                <a:cs typeface="Meiryo" charset="-128"/>
              </a:rPr>
              <a:t>4</a:t>
            </a:r>
            <a:r>
              <a:rPr kumimoji="1" lang="ja-JP" altLang="en-US" sz="1200" b="1" dirty="0">
                <a:solidFill>
                  <a:srgbClr val="FFFFFF"/>
                </a:solidFill>
                <a:latin typeface="+mn-ea"/>
                <a:cs typeface="Meiryo" charset="-128"/>
              </a:rPr>
              <a:t>名（＝</a:t>
            </a:r>
            <a:r>
              <a:rPr kumimoji="1" lang="en-US" altLang="ja-JP" sz="1200" b="1" dirty="0">
                <a:solidFill>
                  <a:srgbClr val="FFFFFF"/>
                </a:solidFill>
                <a:latin typeface="+mn-ea"/>
                <a:cs typeface="Meiryo" charset="-128"/>
              </a:rPr>
              <a:t>4</a:t>
            </a:r>
            <a:r>
              <a:rPr kumimoji="1" lang="ja-JP" altLang="en-US" sz="1200" b="1" dirty="0">
                <a:solidFill>
                  <a:srgbClr val="FFFFFF"/>
                </a:solidFill>
                <a:latin typeface="+mn-ea"/>
                <a:cs typeface="Meiryo" charset="-128"/>
              </a:rPr>
              <a:t>端末）参加</a:t>
            </a:r>
            <a:endParaRPr kumimoji="1" lang="en-US" altLang="ja-JP" sz="1200" b="1" dirty="0">
              <a:solidFill>
                <a:srgbClr val="FFFFFF"/>
              </a:solidFill>
              <a:latin typeface="+mn-ea"/>
              <a:cs typeface="Meiryo" charset="-128"/>
            </a:endParaRPr>
          </a:p>
        </p:txBody>
      </p:sp>
      <p:pic>
        <p:nvPicPr>
          <p:cNvPr id="107"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1212439" y="2472591"/>
            <a:ext cx="356082" cy="377489"/>
          </a:xfrm>
          <a:prstGeom prst="rect">
            <a:avLst/>
          </a:prstGeom>
        </p:spPr>
      </p:pic>
      <p:pic>
        <p:nvPicPr>
          <p:cNvPr id="108"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2845202" y="2472591"/>
            <a:ext cx="320927" cy="335534"/>
          </a:xfrm>
          <a:prstGeom prst="rect">
            <a:avLst/>
          </a:prstGeom>
        </p:spPr>
      </p:pic>
      <p:pic>
        <p:nvPicPr>
          <p:cNvPr id="109"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3394066" y="2472591"/>
            <a:ext cx="305111" cy="335534"/>
          </a:xfrm>
          <a:prstGeom prst="rect">
            <a:avLst/>
          </a:prstGeom>
        </p:spPr>
      </p:pic>
      <p:pic>
        <p:nvPicPr>
          <p:cNvPr id="110"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2336059" y="2472591"/>
            <a:ext cx="281204" cy="330658"/>
          </a:xfrm>
          <a:prstGeom prst="rect">
            <a:avLst/>
          </a:prstGeom>
        </p:spPr>
      </p:pic>
      <p:pic>
        <p:nvPicPr>
          <p:cNvPr id="111"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1796460" y="2472590"/>
            <a:ext cx="311662" cy="360549"/>
          </a:xfrm>
          <a:prstGeom prst="rect">
            <a:avLst/>
          </a:prstGeom>
        </p:spPr>
      </p:pic>
      <p:pic>
        <p:nvPicPr>
          <p:cNvPr id="112" name="Picture 92" descr="laptop_color.png"/>
          <p:cNvPicPr>
            <a:picLocks noChangeAspect="1"/>
          </p:cNvPicPr>
          <p:nvPr/>
        </p:nvPicPr>
        <p:blipFill>
          <a:blip r:embed="rId3"/>
          <a:stretch>
            <a:fillRect/>
          </a:stretch>
        </p:blipFill>
        <p:spPr>
          <a:xfrm flipH="1">
            <a:off x="1721714" y="2100249"/>
            <a:ext cx="280690" cy="245990"/>
          </a:xfrm>
          <a:prstGeom prst="rect">
            <a:avLst/>
          </a:prstGeom>
          <a:noFill/>
          <a:ln>
            <a:noFill/>
          </a:ln>
        </p:spPr>
      </p:pic>
      <p:pic>
        <p:nvPicPr>
          <p:cNvPr id="113" name="Picture 92" descr="laptop_color.png"/>
          <p:cNvPicPr>
            <a:picLocks noChangeAspect="1"/>
          </p:cNvPicPr>
          <p:nvPr/>
        </p:nvPicPr>
        <p:blipFill>
          <a:blip r:embed="rId3"/>
          <a:stretch>
            <a:fillRect/>
          </a:stretch>
        </p:blipFill>
        <p:spPr>
          <a:xfrm flipH="1">
            <a:off x="2255864" y="2100249"/>
            <a:ext cx="280690" cy="245990"/>
          </a:xfrm>
          <a:prstGeom prst="rect">
            <a:avLst/>
          </a:prstGeom>
          <a:noFill/>
          <a:ln>
            <a:noFill/>
          </a:ln>
        </p:spPr>
      </p:pic>
      <p:pic>
        <p:nvPicPr>
          <p:cNvPr id="114" name="Picture 92" descr="laptop_color.png"/>
          <p:cNvPicPr>
            <a:picLocks noChangeAspect="1"/>
          </p:cNvPicPr>
          <p:nvPr/>
        </p:nvPicPr>
        <p:blipFill>
          <a:blip r:embed="rId3"/>
          <a:stretch>
            <a:fillRect/>
          </a:stretch>
        </p:blipFill>
        <p:spPr>
          <a:xfrm flipH="1">
            <a:off x="2817174" y="2100249"/>
            <a:ext cx="280690" cy="245990"/>
          </a:xfrm>
          <a:prstGeom prst="rect">
            <a:avLst/>
          </a:prstGeom>
          <a:noFill/>
          <a:ln>
            <a:noFill/>
          </a:ln>
        </p:spPr>
      </p:pic>
      <p:pic>
        <p:nvPicPr>
          <p:cNvPr id="115" name="Picture 92" descr="laptop_color.png"/>
          <p:cNvPicPr>
            <a:picLocks noChangeAspect="1"/>
          </p:cNvPicPr>
          <p:nvPr/>
        </p:nvPicPr>
        <p:blipFill>
          <a:blip r:embed="rId3"/>
          <a:stretch>
            <a:fillRect/>
          </a:stretch>
        </p:blipFill>
        <p:spPr>
          <a:xfrm flipH="1">
            <a:off x="3370818" y="2100249"/>
            <a:ext cx="280690" cy="245990"/>
          </a:xfrm>
          <a:prstGeom prst="rect">
            <a:avLst/>
          </a:prstGeom>
          <a:noFill/>
          <a:ln>
            <a:noFill/>
          </a:ln>
        </p:spPr>
      </p:pic>
      <p:pic>
        <p:nvPicPr>
          <p:cNvPr id="116" name="Picture 92" descr="laptop_color.png"/>
          <p:cNvPicPr>
            <a:picLocks noChangeAspect="1"/>
          </p:cNvPicPr>
          <p:nvPr/>
        </p:nvPicPr>
        <p:blipFill>
          <a:blip r:embed="rId3"/>
          <a:stretch>
            <a:fillRect/>
          </a:stretch>
        </p:blipFill>
        <p:spPr>
          <a:xfrm flipH="1">
            <a:off x="1231356" y="2705878"/>
            <a:ext cx="280690" cy="245990"/>
          </a:xfrm>
          <a:prstGeom prst="rect">
            <a:avLst/>
          </a:prstGeom>
          <a:noFill/>
          <a:ln>
            <a:noFill/>
          </a:ln>
        </p:spPr>
      </p:pic>
      <p:pic>
        <p:nvPicPr>
          <p:cNvPr id="118" name="Picture 92" descr="laptop_color.png"/>
          <p:cNvPicPr>
            <a:picLocks noChangeAspect="1"/>
          </p:cNvPicPr>
          <p:nvPr/>
        </p:nvPicPr>
        <p:blipFill>
          <a:blip r:embed="rId3"/>
          <a:stretch>
            <a:fillRect/>
          </a:stretch>
        </p:blipFill>
        <p:spPr>
          <a:xfrm flipH="1">
            <a:off x="1715622" y="2705878"/>
            <a:ext cx="280690" cy="245990"/>
          </a:xfrm>
          <a:prstGeom prst="rect">
            <a:avLst/>
          </a:prstGeom>
          <a:noFill/>
          <a:ln>
            <a:noFill/>
          </a:ln>
        </p:spPr>
      </p:pic>
      <p:pic>
        <p:nvPicPr>
          <p:cNvPr id="119" name="Picture 92" descr="laptop_color.png"/>
          <p:cNvPicPr>
            <a:picLocks noChangeAspect="1"/>
          </p:cNvPicPr>
          <p:nvPr/>
        </p:nvPicPr>
        <p:blipFill>
          <a:blip r:embed="rId3"/>
          <a:stretch>
            <a:fillRect/>
          </a:stretch>
        </p:blipFill>
        <p:spPr>
          <a:xfrm flipH="1">
            <a:off x="2249772" y="2705878"/>
            <a:ext cx="280690" cy="245990"/>
          </a:xfrm>
          <a:prstGeom prst="rect">
            <a:avLst/>
          </a:prstGeom>
          <a:noFill/>
          <a:ln>
            <a:noFill/>
          </a:ln>
        </p:spPr>
      </p:pic>
      <p:pic>
        <p:nvPicPr>
          <p:cNvPr id="120" name="Picture 92" descr="laptop_color.png"/>
          <p:cNvPicPr>
            <a:picLocks noChangeAspect="1"/>
          </p:cNvPicPr>
          <p:nvPr/>
        </p:nvPicPr>
        <p:blipFill>
          <a:blip r:embed="rId3"/>
          <a:stretch>
            <a:fillRect/>
          </a:stretch>
        </p:blipFill>
        <p:spPr>
          <a:xfrm flipH="1">
            <a:off x="2811081" y="2705878"/>
            <a:ext cx="280690" cy="245990"/>
          </a:xfrm>
          <a:prstGeom prst="rect">
            <a:avLst/>
          </a:prstGeom>
          <a:noFill/>
          <a:ln>
            <a:noFill/>
          </a:ln>
        </p:spPr>
      </p:pic>
      <p:pic>
        <p:nvPicPr>
          <p:cNvPr id="121" name="Picture 92" descr="laptop_color.png"/>
          <p:cNvPicPr>
            <a:picLocks noChangeAspect="1"/>
          </p:cNvPicPr>
          <p:nvPr/>
        </p:nvPicPr>
        <p:blipFill>
          <a:blip r:embed="rId3"/>
          <a:stretch>
            <a:fillRect/>
          </a:stretch>
        </p:blipFill>
        <p:spPr>
          <a:xfrm flipH="1">
            <a:off x="3364727" y="2705878"/>
            <a:ext cx="280690" cy="245990"/>
          </a:xfrm>
          <a:prstGeom prst="rect">
            <a:avLst/>
          </a:prstGeom>
          <a:noFill/>
          <a:ln>
            <a:noFill/>
          </a:ln>
        </p:spPr>
      </p:pic>
      <p:sp>
        <p:nvSpPr>
          <p:cNvPr id="122" name="Text Box 5"/>
          <p:cNvSpPr txBox="1">
            <a:spLocks noChangeArrowheads="1"/>
          </p:cNvSpPr>
          <p:nvPr/>
        </p:nvSpPr>
        <p:spPr bwMode="auto">
          <a:xfrm>
            <a:off x="1172605" y="2344603"/>
            <a:ext cx="482204" cy="138113"/>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dirty="0">
                <a:solidFill>
                  <a:schemeClr val="tx1"/>
                </a:solidFill>
                <a:latin typeface="Meiryo" charset="-128"/>
                <a:ea typeface="Meiryo" charset="-128"/>
                <a:cs typeface="Meiryo" charset="-128"/>
              </a:rPr>
              <a:t> 主催者</a:t>
            </a:r>
          </a:p>
        </p:txBody>
      </p:sp>
      <p:sp>
        <p:nvSpPr>
          <p:cNvPr id="123" name="Rectangle 122"/>
          <p:cNvSpPr/>
          <p:nvPr/>
        </p:nvSpPr>
        <p:spPr>
          <a:xfrm>
            <a:off x="6781536" y="1734232"/>
            <a:ext cx="1558252" cy="1331138"/>
          </a:xfrm>
          <a:prstGeom prst="rect">
            <a:avLst/>
          </a:prstGeom>
          <a:no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pic>
        <p:nvPicPr>
          <p:cNvPr id="130"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5156403" y="2440339"/>
            <a:ext cx="388169" cy="436184"/>
          </a:xfrm>
          <a:prstGeom prst="rect">
            <a:avLst/>
          </a:prstGeom>
        </p:spPr>
      </p:pic>
      <p:pic>
        <p:nvPicPr>
          <p:cNvPr id="131"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5749004" y="1791474"/>
            <a:ext cx="315289" cy="394132"/>
          </a:xfrm>
          <a:prstGeom prst="rect">
            <a:avLst/>
          </a:prstGeom>
        </p:spPr>
      </p:pic>
      <p:pic>
        <p:nvPicPr>
          <p:cNvPr id="132"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5210340" y="1791474"/>
            <a:ext cx="355259" cy="394132"/>
          </a:xfrm>
          <a:prstGeom prst="rect">
            <a:avLst/>
          </a:prstGeom>
        </p:spPr>
      </p:pic>
      <p:pic>
        <p:nvPicPr>
          <p:cNvPr id="133"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5727975" y="2440339"/>
            <a:ext cx="371602" cy="390729"/>
          </a:xfrm>
          <a:prstGeom prst="rect">
            <a:avLst/>
          </a:prstGeom>
        </p:spPr>
      </p:pic>
      <p:pic>
        <p:nvPicPr>
          <p:cNvPr id="134" name="Picture 92" descr="laptop_color.png"/>
          <p:cNvPicPr>
            <a:picLocks noChangeAspect="1"/>
          </p:cNvPicPr>
          <p:nvPr/>
        </p:nvPicPr>
        <p:blipFill>
          <a:blip r:embed="rId3"/>
          <a:stretch>
            <a:fillRect/>
          </a:stretch>
        </p:blipFill>
        <p:spPr>
          <a:xfrm flipH="1">
            <a:off x="5243270" y="2044890"/>
            <a:ext cx="280690" cy="245990"/>
          </a:xfrm>
          <a:prstGeom prst="rect">
            <a:avLst/>
          </a:prstGeom>
          <a:noFill/>
          <a:ln>
            <a:noFill/>
          </a:ln>
        </p:spPr>
      </p:pic>
      <p:pic>
        <p:nvPicPr>
          <p:cNvPr id="135"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6247698" y="1791474"/>
            <a:ext cx="332756" cy="394132"/>
          </a:xfrm>
          <a:prstGeom prst="rect">
            <a:avLst/>
          </a:prstGeom>
        </p:spPr>
      </p:pic>
      <p:pic>
        <p:nvPicPr>
          <p:cNvPr id="136" name="Picture 92" descr="laptop_color.png"/>
          <p:cNvPicPr>
            <a:picLocks noChangeAspect="1"/>
          </p:cNvPicPr>
          <p:nvPr/>
        </p:nvPicPr>
        <p:blipFill>
          <a:blip r:embed="rId3"/>
          <a:stretch>
            <a:fillRect/>
          </a:stretch>
        </p:blipFill>
        <p:spPr>
          <a:xfrm flipH="1">
            <a:off x="5718482" y="2044890"/>
            <a:ext cx="280690" cy="245990"/>
          </a:xfrm>
          <a:prstGeom prst="rect">
            <a:avLst/>
          </a:prstGeom>
          <a:noFill/>
          <a:ln>
            <a:noFill/>
          </a:ln>
        </p:spPr>
      </p:pic>
      <p:pic>
        <p:nvPicPr>
          <p:cNvPr id="137" name="Picture 92" descr="laptop_color.png"/>
          <p:cNvPicPr>
            <a:picLocks noChangeAspect="1"/>
          </p:cNvPicPr>
          <p:nvPr/>
        </p:nvPicPr>
        <p:blipFill>
          <a:blip r:embed="rId3"/>
          <a:stretch>
            <a:fillRect/>
          </a:stretch>
        </p:blipFill>
        <p:spPr>
          <a:xfrm flipH="1">
            <a:off x="6252632" y="2044890"/>
            <a:ext cx="280690" cy="245990"/>
          </a:xfrm>
          <a:prstGeom prst="rect">
            <a:avLst/>
          </a:prstGeom>
          <a:noFill/>
          <a:ln>
            <a:noFill/>
          </a:ln>
        </p:spPr>
      </p:pic>
      <p:pic>
        <p:nvPicPr>
          <p:cNvPr id="138" name="Picture 92" descr="laptop_color.png"/>
          <p:cNvPicPr>
            <a:picLocks noChangeAspect="1"/>
          </p:cNvPicPr>
          <p:nvPr/>
        </p:nvPicPr>
        <p:blipFill>
          <a:blip r:embed="rId3"/>
          <a:stretch>
            <a:fillRect/>
          </a:stretch>
        </p:blipFill>
        <p:spPr>
          <a:xfrm flipH="1">
            <a:off x="5206485" y="2693754"/>
            <a:ext cx="280690" cy="245990"/>
          </a:xfrm>
          <a:prstGeom prst="rect">
            <a:avLst/>
          </a:prstGeom>
          <a:noFill/>
          <a:ln>
            <a:noFill/>
          </a:ln>
        </p:spPr>
      </p:pic>
      <p:pic>
        <p:nvPicPr>
          <p:cNvPr id="139" name="Picture 92" descr="laptop_color.png"/>
          <p:cNvPicPr>
            <a:picLocks noChangeAspect="1"/>
          </p:cNvPicPr>
          <p:nvPr/>
        </p:nvPicPr>
        <p:blipFill>
          <a:blip r:embed="rId3"/>
          <a:stretch>
            <a:fillRect/>
          </a:stretch>
        </p:blipFill>
        <p:spPr>
          <a:xfrm flipH="1">
            <a:off x="5760131" y="2693754"/>
            <a:ext cx="280690" cy="245990"/>
          </a:xfrm>
          <a:prstGeom prst="rect">
            <a:avLst/>
          </a:prstGeom>
          <a:noFill/>
          <a:ln>
            <a:noFill/>
          </a:ln>
        </p:spPr>
      </p:pic>
      <p:sp>
        <p:nvSpPr>
          <p:cNvPr id="140" name="Text Box 5"/>
          <p:cNvSpPr txBox="1">
            <a:spLocks noChangeArrowheads="1"/>
          </p:cNvSpPr>
          <p:nvPr/>
        </p:nvSpPr>
        <p:spPr bwMode="auto">
          <a:xfrm>
            <a:off x="5169373" y="2289244"/>
            <a:ext cx="482204" cy="138113"/>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dirty="0">
                <a:solidFill>
                  <a:srgbClr val="000000"/>
                </a:solidFill>
                <a:latin typeface="Meiryo" charset="-128"/>
                <a:ea typeface="Meiryo" charset="-128"/>
                <a:cs typeface="Meiryo" charset="-128"/>
              </a:rPr>
              <a:t> 主催者</a:t>
            </a:r>
            <a:r>
              <a:rPr kumimoji="1" lang="en-US" altLang="ja-JP" sz="900" dirty="0">
                <a:solidFill>
                  <a:srgbClr val="000000"/>
                </a:solidFill>
                <a:latin typeface="Meiryo" charset="-128"/>
                <a:ea typeface="Meiryo" charset="-128"/>
                <a:cs typeface="Meiryo" charset="-128"/>
              </a:rPr>
              <a:t>1</a:t>
            </a:r>
            <a:endParaRPr kumimoji="1" lang="ja-JP" altLang="en-US" sz="900" dirty="0">
              <a:solidFill>
                <a:srgbClr val="000000"/>
              </a:solidFill>
              <a:latin typeface="Meiryo" charset="-128"/>
              <a:ea typeface="Meiryo" charset="-128"/>
              <a:cs typeface="Meiryo" charset="-128"/>
            </a:endParaRPr>
          </a:p>
        </p:txBody>
      </p:sp>
      <p:pic>
        <p:nvPicPr>
          <p:cNvPr id="141"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6220414" y="2434747"/>
            <a:ext cx="356082" cy="377489"/>
          </a:xfrm>
          <a:prstGeom prst="rect">
            <a:avLst/>
          </a:prstGeom>
        </p:spPr>
      </p:pic>
      <p:pic>
        <p:nvPicPr>
          <p:cNvPr id="142" name="Picture 92" descr="laptop_color.png"/>
          <p:cNvPicPr>
            <a:picLocks noChangeAspect="1"/>
          </p:cNvPicPr>
          <p:nvPr/>
        </p:nvPicPr>
        <p:blipFill>
          <a:blip r:embed="rId3"/>
          <a:stretch>
            <a:fillRect/>
          </a:stretch>
        </p:blipFill>
        <p:spPr>
          <a:xfrm flipH="1">
            <a:off x="6239331" y="2668033"/>
            <a:ext cx="280690" cy="245990"/>
          </a:xfrm>
          <a:prstGeom prst="rect">
            <a:avLst/>
          </a:prstGeom>
          <a:noFill/>
          <a:ln>
            <a:noFill/>
          </a:ln>
        </p:spPr>
      </p:pic>
      <p:pic>
        <p:nvPicPr>
          <p:cNvPr id="143"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7080608" y="2470705"/>
            <a:ext cx="320927" cy="335534"/>
          </a:xfrm>
          <a:prstGeom prst="rect">
            <a:avLst/>
          </a:prstGeom>
        </p:spPr>
      </p:pic>
      <p:pic>
        <p:nvPicPr>
          <p:cNvPr id="144"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7629472" y="2470705"/>
            <a:ext cx="305111" cy="335534"/>
          </a:xfrm>
          <a:prstGeom prst="rect">
            <a:avLst/>
          </a:prstGeom>
        </p:spPr>
      </p:pic>
      <p:pic>
        <p:nvPicPr>
          <p:cNvPr id="145"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7639921" y="1800681"/>
            <a:ext cx="281204" cy="330658"/>
          </a:xfrm>
          <a:prstGeom prst="rect">
            <a:avLst/>
          </a:prstGeom>
        </p:spPr>
      </p:pic>
      <p:pic>
        <p:nvPicPr>
          <p:cNvPr id="146"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7100322" y="1800682"/>
            <a:ext cx="311662" cy="360549"/>
          </a:xfrm>
          <a:prstGeom prst="rect">
            <a:avLst/>
          </a:prstGeom>
        </p:spPr>
      </p:pic>
      <p:pic>
        <p:nvPicPr>
          <p:cNvPr id="147" name="Picture 92" descr="laptop_color.png"/>
          <p:cNvPicPr>
            <a:picLocks noChangeAspect="1"/>
          </p:cNvPicPr>
          <p:nvPr/>
        </p:nvPicPr>
        <p:blipFill>
          <a:blip r:embed="rId3"/>
          <a:stretch>
            <a:fillRect/>
          </a:stretch>
        </p:blipFill>
        <p:spPr>
          <a:xfrm flipH="1">
            <a:off x="7019484" y="2033968"/>
            <a:ext cx="280690" cy="245990"/>
          </a:xfrm>
          <a:prstGeom prst="rect">
            <a:avLst/>
          </a:prstGeom>
          <a:noFill/>
          <a:ln>
            <a:noFill/>
          </a:ln>
        </p:spPr>
      </p:pic>
      <p:pic>
        <p:nvPicPr>
          <p:cNvPr id="148" name="Picture 92" descr="laptop_color.png"/>
          <p:cNvPicPr>
            <a:picLocks noChangeAspect="1"/>
          </p:cNvPicPr>
          <p:nvPr/>
        </p:nvPicPr>
        <p:blipFill>
          <a:blip r:embed="rId3"/>
          <a:stretch>
            <a:fillRect/>
          </a:stretch>
        </p:blipFill>
        <p:spPr>
          <a:xfrm flipH="1">
            <a:off x="7553634" y="2033968"/>
            <a:ext cx="280690" cy="245990"/>
          </a:xfrm>
          <a:prstGeom prst="rect">
            <a:avLst/>
          </a:prstGeom>
          <a:noFill/>
          <a:ln>
            <a:noFill/>
          </a:ln>
        </p:spPr>
      </p:pic>
      <p:pic>
        <p:nvPicPr>
          <p:cNvPr id="149" name="Picture 92" descr="laptop_color.png"/>
          <p:cNvPicPr>
            <a:picLocks noChangeAspect="1"/>
          </p:cNvPicPr>
          <p:nvPr/>
        </p:nvPicPr>
        <p:blipFill>
          <a:blip r:embed="rId3"/>
          <a:stretch>
            <a:fillRect/>
          </a:stretch>
        </p:blipFill>
        <p:spPr>
          <a:xfrm flipH="1">
            <a:off x="7046487" y="2703991"/>
            <a:ext cx="280690" cy="245990"/>
          </a:xfrm>
          <a:prstGeom prst="rect">
            <a:avLst/>
          </a:prstGeom>
          <a:noFill/>
          <a:ln>
            <a:noFill/>
          </a:ln>
        </p:spPr>
      </p:pic>
      <p:pic>
        <p:nvPicPr>
          <p:cNvPr id="150" name="Picture 92" descr="laptop_color.png"/>
          <p:cNvPicPr>
            <a:picLocks noChangeAspect="1"/>
          </p:cNvPicPr>
          <p:nvPr/>
        </p:nvPicPr>
        <p:blipFill>
          <a:blip r:embed="rId3"/>
          <a:stretch>
            <a:fillRect/>
          </a:stretch>
        </p:blipFill>
        <p:spPr>
          <a:xfrm flipH="1">
            <a:off x="7600133" y="2703991"/>
            <a:ext cx="280690" cy="245990"/>
          </a:xfrm>
          <a:prstGeom prst="rect">
            <a:avLst/>
          </a:prstGeom>
          <a:noFill/>
          <a:ln>
            <a:noFill/>
          </a:ln>
        </p:spPr>
      </p:pic>
      <p:sp>
        <p:nvSpPr>
          <p:cNvPr id="151" name="Text Box 5"/>
          <p:cNvSpPr txBox="1">
            <a:spLocks noChangeArrowheads="1"/>
          </p:cNvSpPr>
          <p:nvPr/>
        </p:nvSpPr>
        <p:spPr bwMode="auto">
          <a:xfrm>
            <a:off x="6964771" y="2279959"/>
            <a:ext cx="482204" cy="138113"/>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dirty="0">
                <a:solidFill>
                  <a:srgbClr val="000000"/>
                </a:solidFill>
                <a:latin typeface="Meiryo" charset="-128"/>
                <a:ea typeface="Meiryo" charset="-128"/>
                <a:cs typeface="Meiryo" charset="-128"/>
              </a:rPr>
              <a:t> 主催者</a:t>
            </a:r>
            <a:r>
              <a:rPr kumimoji="1" lang="en-US" altLang="ja-JP" sz="900" dirty="0">
                <a:solidFill>
                  <a:srgbClr val="000000"/>
                </a:solidFill>
                <a:latin typeface="Meiryo" charset="-128"/>
                <a:ea typeface="Meiryo" charset="-128"/>
                <a:cs typeface="Meiryo" charset="-128"/>
              </a:rPr>
              <a:t>2</a:t>
            </a:r>
            <a:endParaRPr kumimoji="1" lang="ja-JP" altLang="en-US" sz="900" dirty="0">
              <a:solidFill>
                <a:srgbClr val="000000"/>
              </a:solidFill>
              <a:latin typeface="Meiryo" charset="-128"/>
              <a:ea typeface="Meiryo" charset="-128"/>
              <a:cs typeface="Meiryo" charset="-128"/>
            </a:endParaRPr>
          </a:p>
        </p:txBody>
      </p:sp>
      <p:sp>
        <p:nvSpPr>
          <p:cNvPr id="54" name="Title 2"/>
          <p:cNvSpPr txBox="1">
            <a:spLocks/>
          </p:cNvSpPr>
          <p:nvPr/>
        </p:nvSpPr>
        <p:spPr bwMode="auto">
          <a:xfrm>
            <a:off x="291368" y="140974"/>
            <a:ext cx="7308766" cy="439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2700" dirty="0" smtClean="0">
                <a:solidFill>
                  <a:schemeClr val="tx1"/>
                </a:solidFill>
                <a:latin typeface="Arial" panose="020B0604020202020204" pitchFamily="34" charset="0"/>
                <a:ea typeface="ＭＳ Ｐゴシック" panose="020B0600070205080204" pitchFamily="50" charset="-128"/>
              </a:rPr>
              <a:t>Port</a:t>
            </a:r>
            <a:r>
              <a:rPr lang="ja-JP" altLang="en-US" sz="2700" dirty="0" smtClean="0">
                <a:solidFill>
                  <a:schemeClr val="tx1"/>
                </a:solidFill>
                <a:latin typeface="Arial" panose="020B0604020202020204" pitchFamily="34" charset="0"/>
                <a:ea typeface="ＭＳ Ｐゴシック" panose="020B0600070205080204" pitchFamily="50" charset="-128"/>
              </a:rPr>
              <a:t>（ポート）</a:t>
            </a:r>
            <a:endParaRPr lang="nl-NL" altLang="ja-JP" sz="2700" dirty="0">
              <a:solidFill>
                <a:schemeClr val="tx1"/>
              </a:solidFill>
              <a:latin typeface="Arial" panose="020B0604020202020204" pitchFamily="34" charset="0"/>
              <a:ea typeface="ＭＳ Ｐゴシック" panose="020B0600070205080204" pitchFamily="50" charset="-128"/>
            </a:endParaRPr>
          </a:p>
          <a:p>
            <a:endParaRPr kumimoji="1" lang="ja-JP" altLang="en-US" sz="2700" dirty="0">
              <a:solidFill>
                <a:schemeClr val="tx1"/>
              </a:solidFill>
              <a:latin typeface="メイリオ"/>
              <a:ea typeface="メイリオ"/>
              <a:cs typeface="メイリオ"/>
            </a:endParaRPr>
          </a:p>
        </p:txBody>
      </p:sp>
      <p:sp>
        <p:nvSpPr>
          <p:cNvPr id="55" name="TextBox 96"/>
          <p:cNvSpPr txBox="1"/>
          <p:nvPr/>
        </p:nvSpPr>
        <p:spPr>
          <a:xfrm>
            <a:off x="681686" y="580715"/>
            <a:ext cx="8156736" cy="646331"/>
          </a:xfrm>
          <a:prstGeom prst="rect">
            <a:avLst/>
          </a:prstGeom>
          <a:noFill/>
        </p:spPr>
        <p:txBody>
          <a:bodyPr wrap="square" rtlCol="0">
            <a:spAutoFit/>
          </a:bodyPr>
          <a:lstStyle/>
          <a:p>
            <a:pPr defTabSz="457189"/>
            <a:r>
              <a:rPr lang="ja-JP" altLang="en-US" dirty="0">
                <a:latin typeface="+mn-ea"/>
                <a:cs typeface="Meiryo" charset="-128"/>
              </a:rPr>
              <a:t>同時に会議を主催</a:t>
            </a:r>
            <a:r>
              <a:rPr lang="en-US" altLang="ja-JP" dirty="0">
                <a:latin typeface="+mn-ea"/>
                <a:cs typeface="Meiryo" charset="-128"/>
              </a:rPr>
              <a:t>/</a:t>
            </a:r>
            <a:r>
              <a:rPr lang="ja-JP" altLang="en-US" dirty="0">
                <a:latin typeface="+mn-ea"/>
                <a:cs typeface="Meiryo" charset="-128"/>
              </a:rPr>
              <a:t>参加する人の数に応じて「ポート」を購入いただくモデル。</a:t>
            </a:r>
            <a:endParaRPr lang="en-US" altLang="ja-JP" dirty="0">
              <a:latin typeface="+mn-ea"/>
              <a:cs typeface="Meiryo" charset="-128"/>
            </a:endParaRPr>
          </a:p>
          <a:p>
            <a:pPr defTabSz="457189"/>
            <a:endParaRPr lang="en-US" dirty="0">
              <a:latin typeface="Meiryo" charset="-128"/>
              <a:ea typeface="Meiryo" charset="-128"/>
              <a:cs typeface="Meiryo" charset="-128"/>
            </a:endParaRPr>
          </a:p>
        </p:txBody>
      </p:sp>
      <p:sp>
        <p:nvSpPr>
          <p:cNvPr id="3" name="テキスト ボックス 2"/>
          <p:cNvSpPr txBox="1"/>
          <p:nvPr/>
        </p:nvSpPr>
        <p:spPr>
          <a:xfrm>
            <a:off x="4031871" y="2171285"/>
            <a:ext cx="1043742" cy="923330"/>
          </a:xfrm>
          <a:prstGeom prst="rect">
            <a:avLst/>
          </a:prstGeom>
          <a:noFill/>
        </p:spPr>
        <p:txBody>
          <a:bodyPr wrap="square" rtlCol="0">
            <a:spAutoFit/>
          </a:bodyPr>
          <a:lstStyle/>
          <a:p>
            <a:r>
              <a:rPr kumimoji="1" lang="en-US" altLang="ja-JP" dirty="0" smtClean="0"/>
              <a:t>10</a:t>
            </a:r>
            <a:r>
              <a:rPr kumimoji="1" lang="ja-JP" altLang="en-US" dirty="0" smtClean="0"/>
              <a:t>ポート</a:t>
            </a:r>
            <a:endParaRPr kumimoji="1" lang="en-US" altLang="ja-JP" dirty="0" smtClean="0"/>
          </a:p>
          <a:p>
            <a:r>
              <a:rPr kumimoji="1" lang="ja-JP" altLang="en-US" dirty="0" smtClean="0"/>
              <a:t>購入の場合</a:t>
            </a:r>
            <a:endParaRPr kumimoji="1" lang="ja-JP" altLang="en-US" dirty="0"/>
          </a:p>
        </p:txBody>
      </p:sp>
    </p:spTree>
    <p:extLst>
      <p:ext uri="{BB962C8B-B14F-4D97-AF65-F5344CB8AC3E}">
        <p14:creationId xmlns:p14="http://schemas.microsoft.com/office/powerpoint/2010/main" val="42013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Rounded Rectangle 124"/>
          <p:cNvSpPr/>
          <p:nvPr/>
        </p:nvSpPr>
        <p:spPr>
          <a:xfrm>
            <a:off x="706854" y="1017469"/>
            <a:ext cx="7385468" cy="70771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457189"/>
            <a:endParaRPr lang="en-US" dirty="0">
              <a:solidFill>
                <a:srgbClr val="FFFFFF"/>
              </a:solidFill>
            </a:endParaRPr>
          </a:p>
        </p:txBody>
      </p:sp>
      <p:sp>
        <p:nvSpPr>
          <p:cNvPr id="4" name="AutoShape 6"/>
          <p:cNvSpPr>
            <a:spLocks noChangeArrowheads="1"/>
          </p:cNvSpPr>
          <p:nvPr/>
        </p:nvSpPr>
        <p:spPr bwMode="auto">
          <a:xfrm>
            <a:off x="1213572" y="3107650"/>
            <a:ext cx="6622469" cy="1804593"/>
          </a:xfrm>
          <a:prstGeom prst="roundRect">
            <a:avLst>
              <a:gd name="adj" fmla="val 12663"/>
            </a:avLst>
          </a:prstGeom>
          <a:solidFill>
            <a:schemeClr val="bg1"/>
          </a:solidFill>
          <a:ln w="38100" algn="ctr">
            <a:solidFill>
              <a:schemeClr val="tx1">
                <a:lumMod val="50000"/>
                <a:lumOff val="50000"/>
              </a:schemeClr>
            </a:solidFill>
            <a:round/>
            <a:headEnd/>
            <a:tailEnd/>
          </a:ln>
        </p:spPr>
        <p:txBody>
          <a:bodyPr lIns="0" tIns="0" rIns="0" bIns="0" anchor="ctr"/>
          <a:lstStyle/>
          <a:p>
            <a:pPr marL="260741" indent="-134538" defTabSz="457189">
              <a:lnSpc>
                <a:spcPct val="150000"/>
              </a:lnSpc>
              <a:buClr>
                <a:srgbClr val="7FC31C"/>
              </a:buClr>
              <a:buSzPct val="70000"/>
              <a:buFont typeface="Wingdings" pitchFamily="2" charset="2"/>
              <a:buChar char="l"/>
              <a:defRPr/>
            </a:pPr>
            <a:r>
              <a:rPr kumimoji="1" lang="ja-JP" altLang="en-US" sz="1050" dirty="0">
                <a:latin typeface="Arial" panose="020B0604020202020204" pitchFamily="34" charset="0"/>
                <a:ea typeface="ＭＳ Ｐゴシック" panose="020B0600070205080204" pitchFamily="50" charset="-128"/>
                <a:cs typeface="Meiryo" charset="-128"/>
              </a:rPr>
              <a:t>主催者権限を持つユーザを指名し（</a:t>
            </a:r>
            <a:r>
              <a:rPr kumimoji="1" lang="en-US" altLang="ja-JP" sz="1050" dirty="0">
                <a:latin typeface="Arial" panose="020B0604020202020204" pitchFamily="34" charset="0"/>
                <a:ea typeface="ＭＳ Ｐゴシック" panose="020B0600070205080204" pitchFamily="50" charset="-128"/>
                <a:cs typeface="Meiryo" charset="-128"/>
              </a:rPr>
              <a:t>Named</a:t>
            </a:r>
            <a:r>
              <a:rPr kumimoji="1" lang="ja-JP" altLang="en-US" sz="1050" dirty="0">
                <a:latin typeface="Arial" panose="020B0604020202020204" pitchFamily="34" charset="0"/>
                <a:ea typeface="ＭＳ Ｐゴシック" panose="020B0600070205080204" pitchFamily="50" charset="-128"/>
                <a:cs typeface="Meiryo" charset="-128"/>
              </a:rPr>
              <a:t>）、その人数分のライセンスを購入</a:t>
            </a:r>
            <a:endParaRPr kumimoji="1" lang="en-US" altLang="ja-JP" sz="1050" dirty="0">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50" dirty="0">
                <a:latin typeface="Arial" panose="020B0604020202020204" pitchFamily="34" charset="0"/>
                <a:ea typeface="ＭＳ Ｐゴシック" panose="020B0600070205080204" pitchFamily="50" charset="-128"/>
                <a:cs typeface="Meiryo" charset="-128"/>
              </a:rPr>
              <a:t>各主催者は、本人を含め最大</a:t>
            </a:r>
            <a:r>
              <a:rPr kumimoji="1" lang="en-US" altLang="ja-JP" sz="1050" dirty="0">
                <a:latin typeface="Arial" panose="020B0604020202020204" pitchFamily="34" charset="0"/>
                <a:ea typeface="ＭＳ Ｐゴシック" panose="020B0600070205080204" pitchFamily="50" charset="-128"/>
                <a:cs typeface="Meiryo" charset="-128"/>
              </a:rPr>
              <a:t>225</a:t>
            </a:r>
            <a:r>
              <a:rPr kumimoji="1" lang="ja-JP" altLang="en-US" sz="1050" dirty="0">
                <a:latin typeface="Arial" panose="020B0604020202020204" pitchFamily="34" charset="0"/>
                <a:ea typeface="ＭＳ Ｐゴシック" panose="020B0600070205080204" pitchFamily="50" charset="-128"/>
                <a:cs typeface="Meiryo" charset="-128"/>
              </a:rPr>
              <a:t>名もしくは</a:t>
            </a:r>
            <a:r>
              <a:rPr kumimoji="1" lang="en-US" altLang="ja-JP" sz="1050" dirty="0">
                <a:latin typeface="Arial" panose="020B0604020202020204" pitchFamily="34" charset="0"/>
                <a:ea typeface="ＭＳ Ｐゴシック" panose="020B0600070205080204" pitchFamily="50" charset="-128"/>
                <a:cs typeface="Meiryo" charset="-128"/>
              </a:rPr>
              <a:t>1,025</a:t>
            </a:r>
            <a:r>
              <a:rPr kumimoji="1" lang="ja-JP" altLang="en-US" sz="1050" dirty="0">
                <a:latin typeface="Arial" panose="020B0604020202020204" pitchFamily="34" charset="0"/>
                <a:ea typeface="ＭＳ Ｐゴシック" panose="020B0600070205080204" pitchFamily="50" charset="-128"/>
                <a:cs typeface="Meiryo" charset="-128"/>
              </a:rPr>
              <a:t>名の会議を開催可能</a:t>
            </a:r>
            <a:endParaRPr kumimoji="1" lang="en-US" altLang="ja-JP" sz="1050" dirty="0">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50" dirty="0">
                <a:latin typeface="Arial" panose="020B0604020202020204" pitchFamily="34" charset="0"/>
                <a:ea typeface="ＭＳ Ｐゴシック" panose="020B0600070205080204" pitchFamily="50" charset="-128"/>
                <a:cs typeface="Meiryo" charset="-128"/>
              </a:rPr>
              <a:t>会議の時間制限、回数制限、参加者対象制限なし（社外</a:t>
            </a:r>
            <a:r>
              <a:rPr kumimoji="1" lang="ja-JP" altLang="en-US" sz="1050" dirty="0" smtClean="0">
                <a:latin typeface="Arial" panose="020B0604020202020204" pitchFamily="34" charset="0"/>
                <a:ea typeface="ＭＳ Ｐゴシック" panose="020B0600070205080204" pitchFamily="50" charset="-128"/>
                <a:cs typeface="Meiryo" charset="-128"/>
              </a:rPr>
              <a:t>ユーザの</a:t>
            </a:r>
            <a:r>
              <a:rPr kumimoji="1" lang="ja-JP" altLang="en-US" sz="1050" dirty="0">
                <a:latin typeface="Arial" panose="020B0604020202020204" pitchFamily="34" charset="0"/>
                <a:ea typeface="ＭＳ Ｐゴシック" panose="020B0600070205080204" pitchFamily="50" charset="-128"/>
                <a:cs typeface="Meiryo" charset="-128"/>
              </a:rPr>
              <a:t>参加も可能）</a:t>
            </a:r>
            <a:endParaRPr kumimoji="1" lang="en-US" altLang="ja-JP" sz="1050" dirty="0">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50" dirty="0">
                <a:latin typeface="Arial" panose="020B0604020202020204" pitchFamily="34" charset="0"/>
                <a:ea typeface="ＭＳ Ｐゴシック" panose="020B0600070205080204" pitchFamily="50" charset="-128"/>
                <a:cs typeface="Meiryo" charset="-128"/>
              </a:rPr>
              <a:t>主催者ライセンスは、個人</a:t>
            </a:r>
            <a:r>
              <a:rPr kumimoji="1" lang="en-US" altLang="ja-JP" sz="1050" dirty="0">
                <a:latin typeface="Arial" panose="020B0604020202020204" pitchFamily="34" charset="0"/>
                <a:ea typeface="ＭＳ Ｐゴシック" panose="020B0600070205080204" pitchFamily="50" charset="-128"/>
                <a:cs typeface="Meiryo" charset="-128"/>
              </a:rPr>
              <a:t>1</a:t>
            </a:r>
            <a:r>
              <a:rPr kumimoji="1" lang="ja-JP" altLang="en-US" sz="1050" dirty="0">
                <a:latin typeface="Arial" panose="020B0604020202020204" pitchFamily="34" charset="0"/>
                <a:ea typeface="ＭＳ Ｐゴシック" panose="020B0600070205080204" pitchFamily="50" charset="-128"/>
                <a:cs typeface="Meiryo" charset="-128"/>
              </a:rPr>
              <a:t>名につき</a:t>
            </a:r>
            <a:r>
              <a:rPr kumimoji="1" lang="en-US" altLang="ja-JP" sz="1050" dirty="0">
                <a:latin typeface="Arial" panose="020B0604020202020204" pitchFamily="34" charset="0"/>
                <a:ea typeface="ＭＳ Ｐゴシック" panose="020B0600070205080204" pitchFamily="50" charset="-128"/>
                <a:cs typeface="Meiryo" charset="-128"/>
              </a:rPr>
              <a:t>1</a:t>
            </a:r>
            <a:r>
              <a:rPr kumimoji="1" lang="ja-JP" altLang="en-US" sz="1050" dirty="0">
                <a:latin typeface="Arial" panose="020B0604020202020204" pitchFamily="34" charset="0"/>
                <a:ea typeface="ＭＳ Ｐゴシック" panose="020B0600070205080204" pitchFamily="50" charset="-128"/>
                <a:cs typeface="Meiryo" charset="-128"/>
              </a:rPr>
              <a:t>ライセンス</a:t>
            </a:r>
            <a:endParaRPr kumimoji="1" lang="en-US" altLang="ja-JP" sz="1050" dirty="0">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50" dirty="0">
                <a:latin typeface="Arial" panose="020B0604020202020204" pitchFamily="34" charset="0"/>
                <a:ea typeface="ＭＳ Ｐゴシック" panose="020B0600070205080204" pitchFamily="50" charset="-128"/>
                <a:cs typeface="メイリオ" pitchFamily="50" charset="-128"/>
              </a:rPr>
              <a:t>主催者アカウントの変更は不可</a:t>
            </a:r>
            <a:endParaRPr kumimoji="1" lang="en-US" altLang="ja-JP" sz="1050" dirty="0">
              <a:latin typeface="Arial" panose="020B0604020202020204" pitchFamily="34" charset="0"/>
              <a:ea typeface="ＭＳ Ｐゴシック" panose="020B0600070205080204" pitchFamily="50" charset="-128"/>
              <a:cs typeface="Meiryo" charset="-128"/>
            </a:endParaRPr>
          </a:p>
          <a:p>
            <a:pPr marL="260741" indent="-134538" defTabSz="457189">
              <a:lnSpc>
                <a:spcPct val="150000"/>
              </a:lnSpc>
              <a:buClr>
                <a:srgbClr val="7FC31C"/>
              </a:buClr>
              <a:buSzPct val="70000"/>
              <a:buFont typeface="Wingdings" pitchFamily="2" charset="2"/>
              <a:buChar char="l"/>
              <a:defRPr/>
            </a:pPr>
            <a:r>
              <a:rPr kumimoji="1" lang="ja-JP" altLang="en-US" sz="1050" dirty="0">
                <a:latin typeface="Arial" panose="020B0604020202020204" pitchFamily="34" charset="0"/>
                <a:ea typeface="ＭＳ Ｐゴシック" panose="020B0600070205080204" pitchFamily="50" charset="-128"/>
                <a:cs typeface="Meiryo" charset="-128"/>
              </a:rPr>
              <a:t>最低契約ライセンス数：</a:t>
            </a:r>
            <a:r>
              <a:rPr kumimoji="1" lang="en-US" altLang="ja-JP" sz="1050" dirty="0">
                <a:latin typeface="Arial" panose="020B0604020202020204" pitchFamily="34" charset="0"/>
                <a:ea typeface="ＭＳ Ｐゴシック" panose="020B0600070205080204" pitchFamily="50" charset="-128"/>
                <a:cs typeface="Meiryo" charset="-128"/>
              </a:rPr>
              <a:t>1</a:t>
            </a:r>
            <a:r>
              <a:rPr kumimoji="1" lang="ja-JP" altLang="en-US" sz="1050" dirty="0">
                <a:latin typeface="Arial" panose="020B0604020202020204" pitchFamily="34" charset="0"/>
                <a:ea typeface="ＭＳ Ｐゴシック" panose="020B0600070205080204" pitchFamily="50" charset="-128"/>
                <a:cs typeface="Meiryo" charset="-128"/>
              </a:rPr>
              <a:t>ライセンス</a:t>
            </a:r>
            <a:endParaRPr kumimoji="1" lang="en-US" altLang="ja-JP" sz="1050" dirty="0">
              <a:latin typeface="Arial" panose="020B0604020202020204" pitchFamily="34" charset="0"/>
              <a:ea typeface="ＭＳ Ｐゴシック" panose="020B0600070205080204" pitchFamily="50" charset="-128"/>
              <a:cs typeface="Meiryo" charset="-128"/>
            </a:endParaRPr>
          </a:p>
        </p:txBody>
      </p:sp>
      <p:sp>
        <p:nvSpPr>
          <p:cNvPr id="7" name="Text Box 5"/>
          <p:cNvSpPr txBox="1">
            <a:spLocks noChangeArrowheads="1"/>
          </p:cNvSpPr>
          <p:nvPr/>
        </p:nvSpPr>
        <p:spPr bwMode="auto">
          <a:xfrm>
            <a:off x="1524394" y="1554359"/>
            <a:ext cx="482204" cy="138113"/>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dirty="0">
                <a:solidFill>
                  <a:srgbClr val="000000"/>
                </a:solidFill>
                <a:latin typeface="Meiryo" charset="-128"/>
                <a:ea typeface="Meiryo" charset="-128"/>
                <a:cs typeface="Meiryo" charset="-128"/>
              </a:rPr>
              <a:t> </a:t>
            </a:r>
            <a:r>
              <a:rPr kumimoji="1" lang="en-US" altLang="ja-JP" sz="900" dirty="0">
                <a:solidFill>
                  <a:srgbClr val="000000"/>
                </a:solidFill>
                <a:latin typeface="Meiryo" charset="-128"/>
                <a:ea typeface="Meiryo" charset="-128"/>
                <a:cs typeface="Meiryo" charset="-128"/>
              </a:rPr>
              <a:t>A</a:t>
            </a:r>
            <a:r>
              <a:rPr kumimoji="1" lang="ja-JP" altLang="en-US" sz="900" dirty="0">
                <a:solidFill>
                  <a:srgbClr val="000000"/>
                </a:solidFill>
                <a:latin typeface="Meiryo" charset="-128"/>
                <a:ea typeface="Meiryo" charset="-128"/>
                <a:cs typeface="Meiryo" charset="-128"/>
              </a:rPr>
              <a:t>さん</a:t>
            </a:r>
          </a:p>
        </p:txBody>
      </p:sp>
      <p:sp>
        <p:nvSpPr>
          <p:cNvPr id="9" name="Text Box 5"/>
          <p:cNvSpPr txBox="1">
            <a:spLocks noChangeArrowheads="1"/>
          </p:cNvSpPr>
          <p:nvPr/>
        </p:nvSpPr>
        <p:spPr bwMode="auto">
          <a:xfrm>
            <a:off x="2919200" y="1554359"/>
            <a:ext cx="482203" cy="138113"/>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dirty="0">
                <a:solidFill>
                  <a:srgbClr val="000000"/>
                </a:solidFill>
                <a:latin typeface="Meiryo" charset="-128"/>
                <a:ea typeface="Meiryo" charset="-128"/>
                <a:cs typeface="Meiryo" charset="-128"/>
              </a:rPr>
              <a:t> </a:t>
            </a:r>
            <a:r>
              <a:rPr kumimoji="1" lang="en-US" altLang="ja-JP" sz="900" dirty="0">
                <a:solidFill>
                  <a:srgbClr val="000000"/>
                </a:solidFill>
                <a:latin typeface="Meiryo" charset="-128"/>
                <a:ea typeface="Meiryo" charset="-128"/>
                <a:cs typeface="Meiryo" charset="-128"/>
              </a:rPr>
              <a:t>B</a:t>
            </a:r>
            <a:r>
              <a:rPr kumimoji="1" lang="ja-JP" altLang="en-US" sz="900" dirty="0">
                <a:solidFill>
                  <a:srgbClr val="000000"/>
                </a:solidFill>
                <a:latin typeface="Meiryo" charset="-128"/>
                <a:ea typeface="Meiryo" charset="-128"/>
                <a:cs typeface="Meiryo" charset="-128"/>
              </a:rPr>
              <a:t>さん</a:t>
            </a:r>
          </a:p>
        </p:txBody>
      </p:sp>
      <p:sp>
        <p:nvSpPr>
          <p:cNvPr id="11" name="Text Box 5"/>
          <p:cNvSpPr txBox="1">
            <a:spLocks noChangeArrowheads="1"/>
          </p:cNvSpPr>
          <p:nvPr/>
        </p:nvSpPr>
        <p:spPr bwMode="auto">
          <a:xfrm>
            <a:off x="4275535" y="1554359"/>
            <a:ext cx="482203" cy="138113"/>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a:solidFill>
                  <a:srgbClr val="000000"/>
                </a:solidFill>
                <a:latin typeface="Meiryo" charset="-128"/>
                <a:ea typeface="Meiryo" charset="-128"/>
                <a:cs typeface="Meiryo" charset="-128"/>
              </a:rPr>
              <a:t> </a:t>
            </a:r>
            <a:r>
              <a:rPr kumimoji="1" lang="en-US" altLang="ja-JP" sz="900">
                <a:solidFill>
                  <a:srgbClr val="000000"/>
                </a:solidFill>
                <a:latin typeface="Meiryo" charset="-128"/>
                <a:ea typeface="Meiryo" charset="-128"/>
                <a:cs typeface="Meiryo" charset="-128"/>
              </a:rPr>
              <a:t>C</a:t>
            </a:r>
            <a:r>
              <a:rPr kumimoji="1" lang="ja-JP" altLang="en-US" sz="900">
                <a:solidFill>
                  <a:srgbClr val="000000"/>
                </a:solidFill>
                <a:latin typeface="Meiryo" charset="-128"/>
                <a:ea typeface="Meiryo" charset="-128"/>
                <a:cs typeface="Meiryo" charset="-128"/>
              </a:rPr>
              <a:t>さん</a:t>
            </a:r>
          </a:p>
        </p:txBody>
      </p:sp>
      <p:sp>
        <p:nvSpPr>
          <p:cNvPr id="13" name="Text Box 5"/>
          <p:cNvSpPr txBox="1">
            <a:spLocks noChangeArrowheads="1"/>
          </p:cNvSpPr>
          <p:nvPr/>
        </p:nvSpPr>
        <p:spPr bwMode="auto">
          <a:xfrm>
            <a:off x="5626927" y="1545789"/>
            <a:ext cx="482204" cy="138113"/>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dirty="0">
                <a:solidFill>
                  <a:srgbClr val="000000"/>
                </a:solidFill>
                <a:latin typeface="Meiryo" charset="-128"/>
                <a:ea typeface="Meiryo" charset="-128"/>
                <a:cs typeface="Meiryo" charset="-128"/>
              </a:rPr>
              <a:t> </a:t>
            </a:r>
            <a:r>
              <a:rPr kumimoji="1" lang="en-US" altLang="ja-JP" sz="900" dirty="0">
                <a:solidFill>
                  <a:srgbClr val="000000"/>
                </a:solidFill>
                <a:latin typeface="Meiryo" charset="-128"/>
                <a:ea typeface="Meiryo" charset="-128"/>
                <a:cs typeface="Meiryo" charset="-128"/>
              </a:rPr>
              <a:t>D</a:t>
            </a:r>
            <a:r>
              <a:rPr kumimoji="1" lang="ja-JP" altLang="en-US" sz="900" dirty="0">
                <a:solidFill>
                  <a:srgbClr val="000000"/>
                </a:solidFill>
                <a:latin typeface="Meiryo" charset="-128"/>
                <a:ea typeface="Meiryo" charset="-128"/>
                <a:cs typeface="Meiryo" charset="-128"/>
              </a:rPr>
              <a:t>さん</a:t>
            </a:r>
          </a:p>
        </p:txBody>
      </p:sp>
      <p:sp>
        <p:nvSpPr>
          <p:cNvPr id="15" name="Text Box 5"/>
          <p:cNvSpPr txBox="1">
            <a:spLocks noChangeArrowheads="1"/>
          </p:cNvSpPr>
          <p:nvPr/>
        </p:nvSpPr>
        <p:spPr bwMode="auto">
          <a:xfrm>
            <a:off x="6916847" y="1554359"/>
            <a:ext cx="482203" cy="138113"/>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dirty="0">
                <a:solidFill>
                  <a:srgbClr val="000000"/>
                </a:solidFill>
                <a:latin typeface="Meiryo" charset="-128"/>
                <a:ea typeface="Meiryo" charset="-128"/>
                <a:cs typeface="Meiryo" charset="-128"/>
              </a:rPr>
              <a:t> </a:t>
            </a:r>
            <a:r>
              <a:rPr kumimoji="1" lang="en-US" altLang="ja-JP" sz="900" dirty="0">
                <a:solidFill>
                  <a:srgbClr val="000000"/>
                </a:solidFill>
                <a:latin typeface="Meiryo" charset="-128"/>
                <a:ea typeface="Meiryo" charset="-128"/>
                <a:cs typeface="Meiryo" charset="-128"/>
              </a:rPr>
              <a:t>E</a:t>
            </a:r>
            <a:r>
              <a:rPr kumimoji="1" lang="ja-JP" altLang="en-US" sz="900" dirty="0">
                <a:solidFill>
                  <a:srgbClr val="000000"/>
                </a:solidFill>
                <a:latin typeface="Meiryo" charset="-128"/>
                <a:ea typeface="Meiryo" charset="-128"/>
                <a:cs typeface="Meiryo" charset="-128"/>
              </a:rPr>
              <a:t>さん</a:t>
            </a:r>
          </a:p>
        </p:txBody>
      </p:sp>
      <p:sp>
        <p:nvSpPr>
          <p:cNvPr id="117" name="正方形/長方形 123"/>
          <p:cNvSpPr>
            <a:spLocks noChangeArrowheads="1"/>
          </p:cNvSpPr>
          <p:nvPr/>
        </p:nvSpPr>
        <p:spPr bwMode="auto">
          <a:xfrm>
            <a:off x="778100" y="1042563"/>
            <a:ext cx="603647" cy="235744"/>
          </a:xfrm>
          <a:prstGeom prst="rect">
            <a:avLst/>
          </a:prstGeom>
          <a:noFill/>
          <a:ln w="9525">
            <a:noFill/>
            <a:miter lim="800000"/>
            <a:headEnd/>
            <a:tailEnd/>
          </a:ln>
        </p:spPr>
        <p:txBody>
          <a:bodyPr wrap="none"/>
          <a:lstStyle/>
          <a:p>
            <a:pPr defTabSz="457189"/>
            <a:r>
              <a:rPr kumimoji="1" lang="ja-JP" altLang="en-US" sz="1200" b="1" dirty="0">
                <a:solidFill>
                  <a:srgbClr val="FFFFFF"/>
                </a:solidFill>
                <a:latin typeface="+mn-ea"/>
                <a:cs typeface="Meiryo" charset="-128"/>
              </a:rPr>
              <a:t>主催者</a:t>
            </a:r>
            <a:endParaRPr lang="ja-JP" altLang="en-US" sz="1500" dirty="0">
              <a:solidFill>
                <a:srgbClr val="FFFFFF"/>
              </a:solidFill>
              <a:latin typeface="+mn-ea"/>
              <a:cs typeface="Meiryo" charset="-128"/>
            </a:endParaRPr>
          </a:p>
        </p:txBody>
      </p:sp>
      <p:sp>
        <p:nvSpPr>
          <p:cNvPr id="124" name="TextBox 123"/>
          <p:cNvSpPr txBox="1"/>
          <p:nvPr/>
        </p:nvSpPr>
        <p:spPr>
          <a:xfrm>
            <a:off x="289182" y="2173296"/>
            <a:ext cx="954107" cy="461665"/>
          </a:xfrm>
          <a:prstGeom prst="rect">
            <a:avLst/>
          </a:prstGeom>
          <a:noFill/>
        </p:spPr>
        <p:txBody>
          <a:bodyPr wrap="none" rtlCol="0">
            <a:spAutoFit/>
          </a:bodyPr>
          <a:lstStyle/>
          <a:p>
            <a:pPr defTabSz="457189"/>
            <a:r>
              <a:rPr lang="en-US" altLang="ja-JP" sz="1200" dirty="0">
                <a:latin typeface="Arial" panose="020B0604020202020204" pitchFamily="34" charset="0"/>
                <a:ea typeface="ＭＳ Ｐゴシック" panose="020B0600070205080204" pitchFamily="50" charset="-128"/>
                <a:cs typeface="Meiryo" charset="-128"/>
              </a:rPr>
              <a:t>5</a:t>
            </a:r>
            <a:r>
              <a:rPr lang="ja-JP" altLang="en-US" sz="1200" dirty="0">
                <a:latin typeface="Arial" panose="020B0604020202020204" pitchFamily="34" charset="0"/>
                <a:ea typeface="ＭＳ Ｐゴシック" panose="020B0600070205080204" pitchFamily="50" charset="-128"/>
                <a:cs typeface="Meiryo" charset="-128"/>
              </a:rPr>
              <a:t>ライセンス</a:t>
            </a:r>
            <a:endParaRPr lang="en-US" altLang="ja-JP" sz="1200" dirty="0">
              <a:latin typeface="Arial" panose="020B0604020202020204" pitchFamily="34" charset="0"/>
              <a:ea typeface="ＭＳ Ｐゴシック" panose="020B0600070205080204" pitchFamily="50" charset="-128"/>
              <a:cs typeface="Meiryo" charset="-128"/>
            </a:endParaRPr>
          </a:p>
          <a:p>
            <a:pPr defTabSz="457189"/>
            <a:r>
              <a:rPr lang="ja-JP" altLang="en-US" sz="1200" dirty="0">
                <a:latin typeface="Arial" panose="020B0604020202020204" pitchFamily="34" charset="0"/>
                <a:ea typeface="ＭＳ Ｐゴシック" panose="020B0600070205080204" pitchFamily="50" charset="-128"/>
                <a:cs typeface="Meiryo" charset="-128"/>
              </a:rPr>
              <a:t>契約の場合</a:t>
            </a:r>
            <a:endParaRPr lang="en-US" sz="1200" dirty="0">
              <a:latin typeface="Arial" panose="020B0604020202020204" pitchFamily="34" charset="0"/>
              <a:ea typeface="ＭＳ Ｐゴシック" panose="020B0600070205080204" pitchFamily="50" charset="-128"/>
              <a:cs typeface="Meiryo" charset="-128"/>
            </a:endParaRPr>
          </a:p>
        </p:txBody>
      </p:sp>
      <p:pic>
        <p:nvPicPr>
          <p:cNvPr id="126" name="図 25"/>
          <p:cNvPicPr>
            <a:picLocks noChangeAspect="1"/>
          </p:cNvPicPr>
          <p:nvPr/>
        </p:nvPicPr>
        <p:blipFill rotWithShape="1">
          <a:blip r:embed="rId3" cstate="print">
            <a:extLst>
              <a:ext uri="{28A0092B-C50C-407E-A947-70E740481C1C}">
                <a14:useLocalDpi xmlns:a14="http://schemas.microsoft.com/office/drawing/2010/main"/>
              </a:ext>
            </a:extLst>
          </a:blip>
          <a:srcRect l="28980" t="40877" r="57220" b="43616"/>
          <a:stretch/>
        </p:blipFill>
        <p:spPr>
          <a:xfrm>
            <a:off x="1480817" y="1016986"/>
            <a:ext cx="525780" cy="590817"/>
          </a:xfrm>
          <a:prstGeom prst="rect">
            <a:avLst/>
          </a:prstGeom>
        </p:spPr>
      </p:pic>
      <p:pic>
        <p:nvPicPr>
          <p:cNvPr id="127" name="図 19"/>
          <p:cNvPicPr>
            <a:picLocks noChangeAspect="1"/>
          </p:cNvPicPr>
          <p:nvPr/>
        </p:nvPicPr>
        <p:blipFill rotWithShape="1">
          <a:blip r:embed="rId3" cstate="print">
            <a:extLst>
              <a:ext uri="{28A0092B-C50C-407E-A947-70E740481C1C}">
                <a14:useLocalDpi xmlns:a14="http://schemas.microsoft.com/office/drawing/2010/main"/>
              </a:ext>
            </a:extLst>
          </a:blip>
          <a:srcRect l="25567" t="26666" r="63224" b="59322"/>
          <a:stretch/>
        </p:blipFill>
        <p:spPr>
          <a:xfrm>
            <a:off x="5626928" y="1016986"/>
            <a:ext cx="427063" cy="533857"/>
          </a:xfrm>
          <a:prstGeom prst="rect">
            <a:avLst/>
          </a:prstGeom>
        </p:spPr>
      </p:pic>
      <p:pic>
        <p:nvPicPr>
          <p:cNvPr id="128" name="図 23"/>
          <p:cNvPicPr>
            <a:picLocks noChangeAspect="1"/>
          </p:cNvPicPr>
          <p:nvPr/>
        </p:nvPicPr>
        <p:blipFill rotWithShape="1">
          <a:blip r:embed="rId3" cstate="print">
            <a:extLst>
              <a:ext uri="{28A0092B-C50C-407E-A947-70E740481C1C}">
                <a14:useLocalDpi xmlns:a14="http://schemas.microsoft.com/office/drawing/2010/main"/>
              </a:ext>
            </a:extLst>
          </a:blip>
          <a:srcRect l="786" t="26666" r="86584" b="59322"/>
          <a:stretch/>
        </p:blipFill>
        <p:spPr>
          <a:xfrm>
            <a:off x="4267129" y="1016986"/>
            <a:ext cx="481203" cy="533857"/>
          </a:xfrm>
          <a:prstGeom prst="rect">
            <a:avLst/>
          </a:prstGeom>
        </p:spPr>
      </p:pic>
      <p:pic>
        <p:nvPicPr>
          <p:cNvPr id="129" name="図 27"/>
          <p:cNvPicPr>
            <a:picLocks noChangeAspect="1"/>
          </p:cNvPicPr>
          <p:nvPr/>
        </p:nvPicPr>
        <p:blipFill rotWithShape="1">
          <a:blip r:embed="rId3" cstate="print">
            <a:extLst>
              <a:ext uri="{28A0092B-C50C-407E-A947-70E740481C1C}">
                <a14:useLocalDpi xmlns:a14="http://schemas.microsoft.com/office/drawing/2010/main"/>
              </a:ext>
            </a:extLst>
          </a:blip>
          <a:srcRect l="74544" t="27159" r="12245" b="58950"/>
          <a:stretch/>
        </p:blipFill>
        <p:spPr>
          <a:xfrm>
            <a:off x="2885194" y="1016986"/>
            <a:ext cx="503339" cy="529247"/>
          </a:xfrm>
          <a:prstGeom prst="rect">
            <a:avLst/>
          </a:prstGeom>
        </p:spPr>
      </p:pic>
      <p:pic>
        <p:nvPicPr>
          <p:cNvPr id="268" name="図 22"/>
          <p:cNvPicPr>
            <a:picLocks noChangeAspect="1"/>
          </p:cNvPicPr>
          <p:nvPr/>
        </p:nvPicPr>
        <p:blipFill rotWithShape="1">
          <a:blip r:embed="rId3" cstate="print">
            <a:extLst>
              <a:ext uri="{28A0092B-C50C-407E-A947-70E740481C1C}">
                <a14:useLocalDpi xmlns:a14="http://schemas.microsoft.com/office/drawing/2010/main"/>
              </a:ext>
            </a:extLst>
          </a:blip>
          <a:srcRect l="38170" t="26666" r="50000" b="59322"/>
          <a:stretch/>
        </p:blipFill>
        <p:spPr>
          <a:xfrm>
            <a:off x="6932588" y="1016985"/>
            <a:ext cx="450723" cy="533857"/>
          </a:xfrm>
          <a:prstGeom prst="rect">
            <a:avLst/>
          </a:prstGeom>
        </p:spPr>
      </p:pic>
      <p:grpSp>
        <p:nvGrpSpPr>
          <p:cNvPr id="467" name="Group 466"/>
          <p:cNvGrpSpPr/>
          <p:nvPr/>
        </p:nvGrpSpPr>
        <p:grpSpPr>
          <a:xfrm>
            <a:off x="2552930" y="1714021"/>
            <a:ext cx="1187421" cy="1369596"/>
            <a:chOff x="2573258" y="1714020"/>
            <a:chExt cx="1187421" cy="1369596"/>
          </a:xfrm>
        </p:grpSpPr>
        <p:pic>
          <p:nvPicPr>
            <p:cNvPr id="234" name="Picture 92" descr="laptop_color.png"/>
            <p:cNvPicPr>
              <a:picLocks noChangeAspect="1"/>
            </p:cNvPicPr>
            <p:nvPr/>
          </p:nvPicPr>
          <p:blipFill>
            <a:blip r:embed="rId4"/>
            <a:stretch>
              <a:fillRect/>
            </a:stretch>
          </p:blipFill>
          <p:spPr>
            <a:xfrm flipH="1">
              <a:off x="2767294" y="1922317"/>
              <a:ext cx="280690" cy="245990"/>
            </a:xfrm>
            <a:prstGeom prst="rect">
              <a:avLst/>
            </a:prstGeom>
            <a:noFill/>
            <a:ln>
              <a:noFill/>
            </a:ln>
          </p:spPr>
        </p:pic>
        <p:pic>
          <p:nvPicPr>
            <p:cNvPr id="235" name="Picture 92" descr="laptop_color.png"/>
            <p:cNvPicPr>
              <a:picLocks noChangeAspect="1"/>
            </p:cNvPicPr>
            <p:nvPr/>
          </p:nvPicPr>
          <p:blipFill>
            <a:blip r:embed="rId4"/>
            <a:stretch>
              <a:fillRect/>
            </a:stretch>
          </p:blipFill>
          <p:spPr>
            <a:xfrm flipH="1">
              <a:off x="3401402" y="2457520"/>
              <a:ext cx="280690" cy="245990"/>
            </a:xfrm>
            <a:prstGeom prst="rect">
              <a:avLst/>
            </a:prstGeom>
            <a:noFill/>
            <a:ln>
              <a:noFill/>
            </a:ln>
          </p:spPr>
        </p:pic>
        <p:pic>
          <p:nvPicPr>
            <p:cNvPr id="236" name="Picture 92" descr="laptop_color.png"/>
            <p:cNvPicPr>
              <a:picLocks noChangeAspect="1"/>
            </p:cNvPicPr>
            <p:nvPr/>
          </p:nvPicPr>
          <p:blipFill>
            <a:blip r:embed="rId4"/>
            <a:stretch>
              <a:fillRect/>
            </a:stretch>
          </p:blipFill>
          <p:spPr>
            <a:xfrm flipH="1">
              <a:off x="3248187" y="1926753"/>
              <a:ext cx="280690" cy="245990"/>
            </a:xfrm>
            <a:prstGeom prst="rect">
              <a:avLst/>
            </a:prstGeom>
            <a:noFill/>
            <a:ln>
              <a:noFill/>
            </a:ln>
          </p:spPr>
        </p:pic>
        <p:pic>
          <p:nvPicPr>
            <p:cNvPr id="237" name="Picture 92" descr="laptop_color.png"/>
            <p:cNvPicPr>
              <a:picLocks noChangeAspect="1"/>
            </p:cNvPicPr>
            <p:nvPr/>
          </p:nvPicPr>
          <p:blipFill>
            <a:blip r:embed="rId4"/>
            <a:stretch>
              <a:fillRect/>
            </a:stretch>
          </p:blipFill>
          <p:spPr>
            <a:xfrm flipH="1">
              <a:off x="2626949" y="2453408"/>
              <a:ext cx="280690" cy="245990"/>
            </a:xfrm>
            <a:prstGeom prst="rect">
              <a:avLst/>
            </a:prstGeom>
            <a:noFill/>
            <a:ln>
              <a:noFill/>
            </a:ln>
          </p:spPr>
        </p:pic>
        <p:pic>
          <p:nvPicPr>
            <p:cNvPr id="238" name="Picture 92" descr="laptop_color.png"/>
            <p:cNvPicPr>
              <a:picLocks noChangeAspect="1"/>
            </p:cNvPicPr>
            <p:nvPr/>
          </p:nvPicPr>
          <p:blipFill>
            <a:blip r:embed="rId4"/>
            <a:stretch>
              <a:fillRect/>
            </a:stretch>
          </p:blipFill>
          <p:spPr>
            <a:xfrm flipH="1">
              <a:off x="3026623" y="2446864"/>
              <a:ext cx="280690" cy="245990"/>
            </a:xfrm>
            <a:prstGeom prst="rect">
              <a:avLst/>
            </a:prstGeom>
            <a:noFill/>
            <a:ln>
              <a:noFill/>
            </a:ln>
          </p:spPr>
        </p:pic>
        <p:sp>
          <p:nvSpPr>
            <p:cNvPr id="271" name="Rectangle 270"/>
            <p:cNvSpPr/>
            <p:nvPr/>
          </p:nvSpPr>
          <p:spPr>
            <a:xfrm>
              <a:off x="2573258" y="1714020"/>
              <a:ext cx="1187421" cy="133113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272" name="TextBox 271"/>
            <p:cNvSpPr txBox="1"/>
            <p:nvPr/>
          </p:nvSpPr>
          <p:spPr>
            <a:xfrm>
              <a:off x="2704691" y="2714284"/>
              <a:ext cx="875560" cy="369332"/>
            </a:xfrm>
            <a:prstGeom prst="rect">
              <a:avLst/>
            </a:prstGeom>
            <a:noFill/>
          </p:spPr>
          <p:txBody>
            <a:bodyPr wrap="none" rtlCol="0">
              <a:spAutoFit/>
            </a:bodyPr>
            <a:lstStyle/>
            <a:p>
              <a:pPr algn="ctr" defTabSz="457189"/>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最大</a:t>
              </a:r>
              <a:r>
                <a:rPr lang="en-US" altLang="ja-JP"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25</a:t>
              </a:r>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端末</a:t>
              </a:r>
              <a:endParaRPr lang="en-US" altLang="ja-JP"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endParaRPr>
            </a:p>
            <a:p>
              <a:pPr algn="ctr" defTabSz="457189"/>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（主催者含む）</a:t>
              </a:r>
              <a:endParaRPr 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endParaRPr>
            </a:p>
          </p:txBody>
        </p:sp>
      </p:grpSp>
      <p:grpSp>
        <p:nvGrpSpPr>
          <p:cNvPr id="468" name="Group 467"/>
          <p:cNvGrpSpPr/>
          <p:nvPr/>
        </p:nvGrpSpPr>
        <p:grpSpPr>
          <a:xfrm>
            <a:off x="3918161" y="1714021"/>
            <a:ext cx="1187421" cy="1369596"/>
            <a:chOff x="3869465" y="1714020"/>
            <a:chExt cx="1187421" cy="1369596"/>
          </a:xfrm>
        </p:grpSpPr>
        <p:grpSp>
          <p:nvGrpSpPr>
            <p:cNvPr id="465" name="Group 464"/>
            <p:cNvGrpSpPr/>
            <p:nvPr/>
          </p:nvGrpSpPr>
          <p:grpSpPr>
            <a:xfrm>
              <a:off x="3937058" y="2468294"/>
              <a:ext cx="997910" cy="245990"/>
              <a:chOff x="4400955" y="2256233"/>
              <a:chExt cx="997910" cy="245990"/>
            </a:xfrm>
          </p:grpSpPr>
          <p:pic>
            <p:nvPicPr>
              <p:cNvPr id="253" name="Picture 92" descr="laptop_color.png"/>
              <p:cNvPicPr>
                <a:picLocks noChangeAspect="1"/>
              </p:cNvPicPr>
              <p:nvPr/>
            </p:nvPicPr>
            <p:blipFill>
              <a:blip r:embed="rId4"/>
              <a:stretch>
                <a:fillRect/>
              </a:stretch>
            </p:blipFill>
            <p:spPr>
              <a:xfrm flipH="1">
                <a:off x="4400955" y="2256233"/>
                <a:ext cx="280690" cy="245990"/>
              </a:xfrm>
              <a:prstGeom prst="rect">
                <a:avLst/>
              </a:prstGeom>
              <a:noFill/>
              <a:ln>
                <a:noFill/>
              </a:ln>
            </p:spPr>
          </p:pic>
          <p:pic>
            <p:nvPicPr>
              <p:cNvPr id="254" name="Picture 92" descr="laptop_color.png"/>
              <p:cNvPicPr>
                <a:picLocks noChangeAspect="1"/>
              </p:cNvPicPr>
              <p:nvPr/>
            </p:nvPicPr>
            <p:blipFill>
              <a:blip r:embed="rId4"/>
              <a:stretch>
                <a:fillRect/>
              </a:stretch>
            </p:blipFill>
            <p:spPr>
              <a:xfrm flipH="1">
                <a:off x="4580260" y="2256233"/>
                <a:ext cx="280690" cy="245990"/>
              </a:xfrm>
              <a:prstGeom prst="rect">
                <a:avLst/>
              </a:prstGeom>
              <a:noFill/>
              <a:ln>
                <a:noFill/>
              </a:ln>
            </p:spPr>
          </p:pic>
          <p:pic>
            <p:nvPicPr>
              <p:cNvPr id="255" name="Picture 92" descr="laptop_color.png"/>
              <p:cNvPicPr>
                <a:picLocks noChangeAspect="1"/>
              </p:cNvPicPr>
              <p:nvPr/>
            </p:nvPicPr>
            <p:blipFill>
              <a:blip r:embed="rId4"/>
              <a:stretch>
                <a:fillRect/>
              </a:stretch>
            </p:blipFill>
            <p:spPr>
              <a:xfrm flipH="1">
                <a:off x="4759565" y="2256233"/>
                <a:ext cx="280690" cy="245990"/>
              </a:xfrm>
              <a:prstGeom prst="rect">
                <a:avLst/>
              </a:prstGeom>
              <a:noFill/>
              <a:ln>
                <a:noFill/>
              </a:ln>
            </p:spPr>
          </p:pic>
          <p:pic>
            <p:nvPicPr>
              <p:cNvPr id="256" name="Picture 92" descr="laptop_color.png"/>
              <p:cNvPicPr>
                <a:picLocks noChangeAspect="1"/>
              </p:cNvPicPr>
              <p:nvPr/>
            </p:nvPicPr>
            <p:blipFill>
              <a:blip r:embed="rId4"/>
              <a:stretch>
                <a:fillRect/>
              </a:stretch>
            </p:blipFill>
            <p:spPr>
              <a:xfrm flipH="1">
                <a:off x="4938870" y="2256233"/>
                <a:ext cx="280690" cy="245990"/>
              </a:xfrm>
              <a:prstGeom prst="rect">
                <a:avLst/>
              </a:prstGeom>
              <a:noFill/>
              <a:ln>
                <a:noFill/>
              </a:ln>
            </p:spPr>
          </p:pic>
          <p:pic>
            <p:nvPicPr>
              <p:cNvPr id="257" name="Picture 92" descr="laptop_color.png"/>
              <p:cNvPicPr>
                <a:picLocks noChangeAspect="1"/>
              </p:cNvPicPr>
              <p:nvPr/>
            </p:nvPicPr>
            <p:blipFill>
              <a:blip r:embed="rId4"/>
              <a:stretch>
                <a:fillRect/>
              </a:stretch>
            </p:blipFill>
            <p:spPr>
              <a:xfrm flipH="1">
                <a:off x="5118175" y="2256233"/>
                <a:ext cx="280690" cy="245990"/>
              </a:xfrm>
              <a:prstGeom prst="rect">
                <a:avLst/>
              </a:prstGeom>
              <a:noFill/>
              <a:ln>
                <a:noFill/>
              </a:ln>
            </p:spPr>
          </p:pic>
        </p:grpSp>
        <p:pic>
          <p:nvPicPr>
            <p:cNvPr id="259" name="Picture 92" descr="laptop_color.png"/>
            <p:cNvPicPr>
              <a:picLocks noChangeAspect="1"/>
            </p:cNvPicPr>
            <p:nvPr/>
          </p:nvPicPr>
          <p:blipFill>
            <a:blip r:embed="rId4"/>
            <a:stretch>
              <a:fillRect/>
            </a:stretch>
          </p:blipFill>
          <p:spPr>
            <a:xfrm flipH="1">
              <a:off x="3937058" y="1825753"/>
              <a:ext cx="280690" cy="245990"/>
            </a:xfrm>
            <a:prstGeom prst="rect">
              <a:avLst/>
            </a:prstGeom>
            <a:noFill/>
            <a:ln>
              <a:noFill/>
            </a:ln>
          </p:spPr>
        </p:pic>
        <p:pic>
          <p:nvPicPr>
            <p:cNvPr id="260" name="Picture 92" descr="laptop_color.png"/>
            <p:cNvPicPr>
              <a:picLocks noChangeAspect="1"/>
            </p:cNvPicPr>
            <p:nvPr/>
          </p:nvPicPr>
          <p:blipFill>
            <a:blip r:embed="rId4"/>
            <a:stretch>
              <a:fillRect/>
            </a:stretch>
          </p:blipFill>
          <p:spPr>
            <a:xfrm flipH="1">
              <a:off x="4116363" y="1825753"/>
              <a:ext cx="280690" cy="245990"/>
            </a:xfrm>
            <a:prstGeom prst="rect">
              <a:avLst/>
            </a:prstGeom>
            <a:noFill/>
            <a:ln>
              <a:noFill/>
            </a:ln>
          </p:spPr>
        </p:pic>
        <p:pic>
          <p:nvPicPr>
            <p:cNvPr id="261" name="Picture 92" descr="laptop_color.png"/>
            <p:cNvPicPr>
              <a:picLocks noChangeAspect="1"/>
            </p:cNvPicPr>
            <p:nvPr/>
          </p:nvPicPr>
          <p:blipFill>
            <a:blip r:embed="rId4"/>
            <a:stretch>
              <a:fillRect/>
            </a:stretch>
          </p:blipFill>
          <p:spPr>
            <a:xfrm flipH="1">
              <a:off x="4295668" y="1825753"/>
              <a:ext cx="280690" cy="245990"/>
            </a:xfrm>
            <a:prstGeom prst="rect">
              <a:avLst/>
            </a:prstGeom>
            <a:noFill/>
            <a:ln>
              <a:noFill/>
            </a:ln>
          </p:spPr>
        </p:pic>
        <p:pic>
          <p:nvPicPr>
            <p:cNvPr id="262" name="Picture 92" descr="laptop_color.png"/>
            <p:cNvPicPr>
              <a:picLocks noChangeAspect="1"/>
            </p:cNvPicPr>
            <p:nvPr/>
          </p:nvPicPr>
          <p:blipFill>
            <a:blip r:embed="rId4"/>
            <a:stretch>
              <a:fillRect/>
            </a:stretch>
          </p:blipFill>
          <p:spPr>
            <a:xfrm flipH="1">
              <a:off x="4474973" y="1825753"/>
              <a:ext cx="280690" cy="245990"/>
            </a:xfrm>
            <a:prstGeom prst="rect">
              <a:avLst/>
            </a:prstGeom>
            <a:noFill/>
            <a:ln>
              <a:noFill/>
            </a:ln>
          </p:spPr>
        </p:pic>
        <p:pic>
          <p:nvPicPr>
            <p:cNvPr id="263" name="Picture 92" descr="laptop_color.png"/>
            <p:cNvPicPr>
              <a:picLocks noChangeAspect="1"/>
            </p:cNvPicPr>
            <p:nvPr/>
          </p:nvPicPr>
          <p:blipFill>
            <a:blip r:embed="rId4"/>
            <a:stretch>
              <a:fillRect/>
            </a:stretch>
          </p:blipFill>
          <p:spPr>
            <a:xfrm flipH="1">
              <a:off x="4654278" y="1825753"/>
              <a:ext cx="280690" cy="245990"/>
            </a:xfrm>
            <a:prstGeom prst="rect">
              <a:avLst/>
            </a:prstGeom>
            <a:noFill/>
            <a:ln>
              <a:noFill/>
            </a:ln>
          </p:spPr>
        </p:pic>
        <p:sp>
          <p:nvSpPr>
            <p:cNvPr id="306" name="Rectangle 305"/>
            <p:cNvSpPr/>
            <p:nvPr/>
          </p:nvSpPr>
          <p:spPr>
            <a:xfrm>
              <a:off x="3869465" y="1714020"/>
              <a:ext cx="1187421" cy="133113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307" name="TextBox 306"/>
            <p:cNvSpPr txBox="1"/>
            <p:nvPr/>
          </p:nvSpPr>
          <p:spPr>
            <a:xfrm>
              <a:off x="4000898" y="2714284"/>
              <a:ext cx="875560" cy="369332"/>
            </a:xfrm>
            <a:prstGeom prst="rect">
              <a:avLst/>
            </a:prstGeom>
            <a:noFill/>
          </p:spPr>
          <p:txBody>
            <a:bodyPr wrap="none" rtlCol="0">
              <a:spAutoFit/>
            </a:bodyPr>
            <a:lstStyle/>
            <a:p>
              <a:pPr algn="ctr" defTabSz="457189"/>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最大</a:t>
              </a:r>
              <a:r>
                <a:rPr lang="en-US" altLang="ja-JP"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25</a:t>
              </a:r>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端末</a:t>
              </a:r>
              <a:endParaRPr lang="en-US" altLang="ja-JP"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endParaRPr>
            </a:p>
            <a:p>
              <a:pPr algn="ctr" defTabSz="457189"/>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（主催者含む）</a:t>
              </a:r>
              <a:endParaRPr 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endParaRPr>
            </a:p>
          </p:txBody>
        </p:sp>
      </p:grpSp>
      <p:grpSp>
        <p:nvGrpSpPr>
          <p:cNvPr id="466" name="Group 465"/>
          <p:cNvGrpSpPr/>
          <p:nvPr/>
        </p:nvGrpSpPr>
        <p:grpSpPr>
          <a:xfrm>
            <a:off x="1187700" y="1714021"/>
            <a:ext cx="1187421" cy="1369596"/>
            <a:chOff x="1187699" y="1714020"/>
            <a:chExt cx="1187421" cy="1369596"/>
          </a:xfrm>
        </p:grpSpPr>
        <p:pic>
          <p:nvPicPr>
            <p:cNvPr id="247" name="Picture 92" descr="laptop_color.png"/>
            <p:cNvPicPr>
              <a:picLocks noChangeAspect="1"/>
            </p:cNvPicPr>
            <p:nvPr/>
          </p:nvPicPr>
          <p:blipFill>
            <a:blip r:embed="rId4"/>
            <a:stretch>
              <a:fillRect/>
            </a:stretch>
          </p:blipFill>
          <p:spPr>
            <a:xfrm flipH="1">
              <a:off x="1310910" y="2124925"/>
              <a:ext cx="280690" cy="245990"/>
            </a:xfrm>
            <a:prstGeom prst="rect">
              <a:avLst/>
            </a:prstGeom>
            <a:noFill/>
            <a:ln>
              <a:noFill/>
            </a:ln>
          </p:spPr>
        </p:pic>
        <p:sp>
          <p:nvSpPr>
            <p:cNvPr id="265" name="Rectangle 264"/>
            <p:cNvSpPr/>
            <p:nvPr/>
          </p:nvSpPr>
          <p:spPr>
            <a:xfrm>
              <a:off x="1187699" y="1714020"/>
              <a:ext cx="1187421" cy="133113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266" name="TextBox 265"/>
            <p:cNvSpPr txBox="1"/>
            <p:nvPr/>
          </p:nvSpPr>
          <p:spPr>
            <a:xfrm>
              <a:off x="1319132" y="2714284"/>
              <a:ext cx="875560" cy="369332"/>
            </a:xfrm>
            <a:prstGeom prst="rect">
              <a:avLst/>
            </a:prstGeom>
            <a:noFill/>
          </p:spPr>
          <p:txBody>
            <a:bodyPr wrap="none" rtlCol="0">
              <a:spAutoFit/>
            </a:bodyPr>
            <a:lstStyle/>
            <a:p>
              <a:pPr algn="ctr" defTabSz="457189"/>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最大</a:t>
              </a:r>
              <a:r>
                <a:rPr lang="en-US" altLang="ja-JP"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25</a:t>
              </a:r>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端末</a:t>
              </a:r>
              <a:endParaRPr lang="en-US" altLang="ja-JP"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endParaRPr>
            </a:p>
            <a:p>
              <a:pPr algn="ctr" defTabSz="457189"/>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（主催者含む）</a:t>
              </a:r>
              <a:endParaRPr 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endParaRPr>
            </a:p>
          </p:txBody>
        </p:sp>
        <p:pic>
          <p:nvPicPr>
            <p:cNvPr id="410" name="Picture 92" descr="laptop_color.png"/>
            <p:cNvPicPr>
              <a:picLocks noChangeAspect="1"/>
            </p:cNvPicPr>
            <p:nvPr/>
          </p:nvPicPr>
          <p:blipFill>
            <a:blip r:embed="rId4"/>
            <a:stretch>
              <a:fillRect/>
            </a:stretch>
          </p:blipFill>
          <p:spPr>
            <a:xfrm flipH="1">
              <a:off x="1904919" y="2124925"/>
              <a:ext cx="280690" cy="245990"/>
            </a:xfrm>
            <a:prstGeom prst="rect">
              <a:avLst/>
            </a:prstGeom>
            <a:noFill/>
            <a:ln>
              <a:noFill/>
            </a:ln>
          </p:spPr>
        </p:pic>
      </p:grpSp>
      <p:grpSp>
        <p:nvGrpSpPr>
          <p:cNvPr id="470" name="Group 469"/>
          <p:cNvGrpSpPr/>
          <p:nvPr/>
        </p:nvGrpSpPr>
        <p:grpSpPr>
          <a:xfrm>
            <a:off x="6648621" y="1714021"/>
            <a:ext cx="1187421" cy="1369596"/>
            <a:chOff x="6648619" y="1714020"/>
            <a:chExt cx="1187421" cy="1369596"/>
          </a:xfrm>
        </p:grpSpPr>
        <p:sp>
          <p:nvSpPr>
            <p:cNvPr id="376" name="Rectangle 375"/>
            <p:cNvSpPr/>
            <p:nvPr/>
          </p:nvSpPr>
          <p:spPr>
            <a:xfrm>
              <a:off x="6648619" y="1714020"/>
              <a:ext cx="1187421" cy="133113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377" name="TextBox 376"/>
            <p:cNvSpPr txBox="1"/>
            <p:nvPr/>
          </p:nvSpPr>
          <p:spPr>
            <a:xfrm>
              <a:off x="6780052" y="2714284"/>
              <a:ext cx="875560" cy="369332"/>
            </a:xfrm>
            <a:prstGeom prst="rect">
              <a:avLst/>
            </a:prstGeom>
            <a:noFill/>
          </p:spPr>
          <p:txBody>
            <a:bodyPr wrap="none" rtlCol="0">
              <a:spAutoFit/>
            </a:bodyPr>
            <a:lstStyle/>
            <a:p>
              <a:pPr algn="ctr" defTabSz="457189"/>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最大</a:t>
              </a:r>
              <a:r>
                <a:rPr lang="en-US" altLang="ja-JP"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25</a:t>
              </a:r>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端末</a:t>
              </a:r>
              <a:endParaRPr lang="en-US" altLang="ja-JP"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endParaRPr>
            </a:p>
            <a:p>
              <a:pPr algn="ctr" defTabSz="457189"/>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（主催者含む）</a:t>
              </a:r>
              <a:endParaRPr 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endParaRPr>
            </a:p>
          </p:txBody>
        </p:sp>
        <p:grpSp>
          <p:nvGrpSpPr>
            <p:cNvPr id="451" name="Group 450"/>
            <p:cNvGrpSpPr/>
            <p:nvPr/>
          </p:nvGrpSpPr>
          <p:grpSpPr>
            <a:xfrm>
              <a:off x="6716212" y="1800859"/>
              <a:ext cx="997910" cy="855590"/>
              <a:chOff x="-399898" y="3132637"/>
              <a:chExt cx="997910" cy="855590"/>
            </a:xfrm>
          </p:grpSpPr>
          <p:grpSp>
            <p:nvGrpSpPr>
              <p:cNvPr id="421" name="Group 420"/>
              <p:cNvGrpSpPr/>
              <p:nvPr/>
            </p:nvGrpSpPr>
            <p:grpSpPr>
              <a:xfrm>
                <a:off x="-399898" y="3132637"/>
                <a:ext cx="997910" cy="245990"/>
                <a:chOff x="-387843" y="2557612"/>
                <a:chExt cx="997910" cy="245990"/>
              </a:xfrm>
            </p:grpSpPr>
            <p:pic>
              <p:nvPicPr>
                <p:cNvPr id="422"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noFill/>
                </a:ln>
              </p:spPr>
            </p:pic>
            <p:pic>
              <p:nvPicPr>
                <p:cNvPr id="423"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noFill/>
                </a:ln>
              </p:spPr>
            </p:pic>
            <p:pic>
              <p:nvPicPr>
                <p:cNvPr id="424"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noFill/>
                </a:ln>
              </p:spPr>
            </p:pic>
            <p:pic>
              <p:nvPicPr>
                <p:cNvPr id="425"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noFill/>
                </a:ln>
              </p:spPr>
            </p:pic>
            <p:pic>
              <p:nvPicPr>
                <p:cNvPr id="426"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noFill/>
                </a:ln>
              </p:spPr>
            </p:pic>
          </p:grpSp>
          <p:grpSp>
            <p:nvGrpSpPr>
              <p:cNvPr id="427" name="Group 426"/>
              <p:cNvGrpSpPr/>
              <p:nvPr/>
            </p:nvGrpSpPr>
            <p:grpSpPr>
              <a:xfrm>
                <a:off x="-399898" y="3285037"/>
                <a:ext cx="997910" cy="245990"/>
                <a:chOff x="-387843" y="2557612"/>
                <a:chExt cx="997910" cy="245990"/>
              </a:xfrm>
            </p:grpSpPr>
            <p:pic>
              <p:nvPicPr>
                <p:cNvPr id="428"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noFill/>
                </a:ln>
              </p:spPr>
            </p:pic>
            <p:pic>
              <p:nvPicPr>
                <p:cNvPr id="429"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noFill/>
                </a:ln>
              </p:spPr>
            </p:pic>
            <p:pic>
              <p:nvPicPr>
                <p:cNvPr id="430"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noFill/>
                </a:ln>
              </p:spPr>
            </p:pic>
            <p:pic>
              <p:nvPicPr>
                <p:cNvPr id="431"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noFill/>
                </a:ln>
              </p:spPr>
            </p:pic>
            <p:pic>
              <p:nvPicPr>
                <p:cNvPr id="432"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noFill/>
                </a:ln>
              </p:spPr>
            </p:pic>
          </p:grpSp>
          <p:grpSp>
            <p:nvGrpSpPr>
              <p:cNvPr id="433" name="Group 432"/>
              <p:cNvGrpSpPr/>
              <p:nvPr/>
            </p:nvGrpSpPr>
            <p:grpSpPr>
              <a:xfrm>
                <a:off x="-399898" y="3437437"/>
                <a:ext cx="997910" cy="245990"/>
                <a:chOff x="-387843" y="2557612"/>
                <a:chExt cx="997910" cy="245990"/>
              </a:xfrm>
            </p:grpSpPr>
            <p:pic>
              <p:nvPicPr>
                <p:cNvPr id="434"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noFill/>
                </a:ln>
              </p:spPr>
            </p:pic>
            <p:pic>
              <p:nvPicPr>
                <p:cNvPr id="435"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noFill/>
                </a:ln>
              </p:spPr>
            </p:pic>
            <p:pic>
              <p:nvPicPr>
                <p:cNvPr id="436"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noFill/>
                </a:ln>
              </p:spPr>
            </p:pic>
            <p:pic>
              <p:nvPicPr>
                <p:cNvPr id="437"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noFill/>
                </a:ln>
              </p:spPr>
            </p:pic>
            <p:pic>
              <p:nvPicPr>
                <p:cNvPr id="438"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noFill/>
                </a:ln>
              </p:spPr>
            </p:pic>
          </p:grpSp>
          <p:grpSp>
            <p:nvGrpSpPr>
              <p:cNvPr id="439" name="Group 438"/>
              <p:cNvGrpSpPr/>
              <p:nvPr/>
            </p:nvGrpSpPr>
            <p:grpSpPr>
              <a:xfrm>
                <a:off x="-399898" y="3589837"/>
                <a:ext cx="997910" cy="245990"/>
                <a:chOff x="-387843" y="2557612"/>
                <a:chExt cx="997910" cy="245990"/>
              </a:xfrm>
            </p:grpSpPr>
            <p:pic>
              <p:nvPicPr>
                <p:cNvPr id="440"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noFill/>
                </a:ln>
              </p:spPr>
            </p:pic>
            <p:pic>
              <p:nvPicPr>
                <p:cNvPr id="441"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noFill/>
                </a:ln>
              </p:spPr>
            </p:pic>
            <p:pic>
              <p:nvPicPr>
                <p:cNvPr id="442"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noFill/>
                </a:ln>
              </p:spPr>
            </p:pic>
            <p:pic>
              <p:nvPicPr>
                <p:cNvPr id="443"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noFill/>
                </a:ln>
              </p:spPr>
            </p:pic>
            <p:pic>
              <p:nvPicPr>
                <p:cNvPr id="444"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noFill/>
                </a:ln>
              </p:spPr>
            </p:pic>
          </p:grpSp>
          <p:grpSp>
            <p:nvGrpSpPr>
              <p:cNvPr id="445" name="Group 444"/>
              <p:cNvGrpSpPr/>
              <p:nvPr/>
            </p:nvGrpSpPr>
            <p:grpSpPr>
              <a:xfrm>
                <a:off x="-399898" y="3742237"/>
                <a:ext cx="997910" cy="245990"/>
                <a:chOff x="-387843" y="2557612"/>
                <a:chExt cx="997910" cy="245990"/>
              </a:xfrm>
            </p:grpSpPr>
            <p:pic>
              <p:nvPicPr>
                <p:cNvPr id="446"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noFill/>
                </a:ln>
              </p:spPr>
            </p:pic>
            <p:pic>
              <p:nvPicPr>
                <p:cNvPr id="447"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noFill/>
                </a:ln>
              </p:spPr>
            </p:pic>
            <p:pic>
              <p:nvPicPr>
                <p:cNvPr id="448"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noFill/>
                </a:ln>
              </p:spPr>
            </p:pic>
            <p:pic>
              <p:nvPicPr>
                <p:cNvPr id="449"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noFill/>
                </a:ln>
              </p:spPr>
            </p:pic>
            <p:pic>
              <p:nvPicPr>
                <p:cNvPr id="450"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noFill/>
                </a:ln>
              </p:spPr>
            </p:pic>
          </p:grpSp>
        </p:grpSp>
      </p:grpSp>
      <p:grpSp>
        <p:nvGrpSpPr>
          <p:cNvPr id="469" name="Group 468"/>
          <p:cNvGrpSpPr/>
          <p:nvPr/>
        </p:nvGrpSpPr>
        <p:grpSpPr>
          <a:xfrm>
            <a:off x="5283391" y="1714021"/>
            <a:ext cx="1187421" cy="1369596"/>
            <a:chOff x="5308715" y="1714020"/>
            <a:chExt cx="1187421" cy="1369596"/>
          </a:xfrm>
        </p:grpSpPr>
        <p:sp>
          <p:nvSpPr>
            <p:cNvPr id="341" name="Rectangle 340"/>
            <p:cNvSpPr/>
            <p:nvPr/>
          </p:nvSpPr>
          <p:spPr>
            <a:xfrm>
              <a:off x="5308715" y="1714020"/>
              <a:ext cx="1187421" cy="133113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dirty="0">
                <a:solidFill>
                  <a:srgbClr val="FFFFFF"/>
                </a:solidFill>
              </a:endParaRPr>
            </a:p>
          </p:txBody>
        </p:sp>
        <p:sp>
          <p:nvSpPr>
            <p:cNvPr id="342" name="TextBox 341"/>
            <p:cNvSpPr txBox="1"/>
            <p:nvPr/>
          </p:nvSpPr>
          <p:spPr>
            <a:xfrm>
              <a:off x="5440148" y="2714284"/>
              <a:ext cx="875560" cy="369332"/>
            </a:xfrm>
            <a:prstGeom prst="rect">
              <a:avLst/>
            </a:prstGeom>
            <a:noFill/>
          </p:spPr>
          <p:txBody>
            <a:bodyPr wrap="none" rtlCol="0">
              <a:spAutoFit/>
            </a:bodyPr>
            <a:lstStyle/>
            <a:p>
              <a:pPr algn="ctr" defTabSz="457189"/>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最大</a:t>
              </a:r>
              <a:r>
                <a:rPr lang="en-US" altLang="ja-JP"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25</a:t>
              </a:r>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端末</a:t>
              </a:r>
              <a:endParaRPr lang="en-US" altLang="ja-JP"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endParaRPr>
            </a:p>
            <a:p>
              <a:pPr algn="ctr" defTabSz="457189"/>
              <a:r>
                <a:rPr lang="ja-JP" alt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rPr>
                <a:t>（主催者含む）</a:t>
              </a:r>
              <a:endParaRPr lang="en-US" sz="900" dirty="0">
                <a:solidFill>
                  <a:srgbClr val="676767">
                    <a:lumMod val="50000"/>
                  </a:srgbClr>
                </a:solidFill>
                <a:latin typeface="ＭＳ Ｐゴシック" panose="020B0600070205080204" pitchFamily="50" charset="-128"/>
                <a:ea typeface="ＭＳ Ｐゴシック" panose="020B0600070205080204" pitchFamily="50" charset="-128"/>
                <a:cs typeface="Meiryo" charset="-128"/>
              </a:endParaRPr>
            </a:p>
          </p:txBody>
        </p:sp>
        <p:grpSp>
          <p:nvGrpSpPr>
            <p:cNvPr id="420" name="Group 419"/>
            <p:cNvGrpSpPr/>
            <p:nvPr/>
          </p:nvGrpSpPr>
          <p:grpSpPr>
            <a:xfrm>
              <a:off x="5364399" y="1800859"/>
              <a:ext cx="997910" cy="245990"/>
              <a:chOff x="-387843" y="2557612"/>
              <a:chExt cx="997910" cy="245990"/>
            </a:xfrm>
          </p:grpSpPr>
          <p:pic>
            <p:nvPicPr>
              <p:cNvPr id="415"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noFill/>
              </a:ln>
            </p:spPr>
          </p:pic>
          <p:pic>
            <p:nvPicPr>
              <p:cNvPr id="416"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noFill/>
              </a:ln>
            </p:spPr>
          </p:pic>
          <p:pic>
            <p:nvPicPr>
              <p:cNvPr id="417"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noFill/>
              </a:ln>
            </p:spPr>
          </p:pic>
          <p:pic>
            <p:nvPicPr>
              <p:cNvPr id="418"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noFill/>
              </a:ln>
            </p:spPr>
          </p:pic>
          <p:pic>
            <p:nvPicPr>
              <p:cNvPr id="419"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noFill/>
              </a:ln>
            </p:spPr>
          </p:pic>
        </p:grpSp>
        <p:grpSp>
          <p:nvGrpSpPr>
            <p:cNvPr id="452" name="Group 451"/>
            <p:cNvGrpSpPr/>
            <p:nvPr/>
          </p:nvGrpSpPr>
          <p:grpSpPr>
            <a:xfrm>
              <a:off x="5381639" y="2124925"/>
              <a:ext cx="997910" cy="245990"/>
              <a:chOff x="-387843" y="2557612"/>
              <a:chExt cx="997910" cy="245990"/>
            </a:xfrm>
          </p:grpSpPr>
          <p:pic>
            <p:nvPicPr>
              <p:cNvPr id="453"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noFill/>
              </a:ln>
            </p:spPr>
          </p:pic>
          <p:pic>
            <p:nvPicPr>
              <p:cNvPr id="454"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noFill/>
              </a:ln>
            </p:spPr>
          </p:pic>
          <p:pic>
            <p:nvPicPr>
              <p:cNvPr id="455"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noFill/>
              </a:ln>
            </p:spPr>
          </p:pic>
          <p:pic>
            <p:nvPicPr>
              <p:cNvPr id="456"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noFill/>
              </a:ln>
            </p:spPr>
          </p:pic>
          <p:pic>
            <p:nvPicPr>
              <p:cNvPr id="457"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noFill/>
              </a:ln>
            </p:spPr>
          </p:pic>
        </p:grpSp>
        <p:grpSp>
          <p:nvGrpSpPr>
            <p:cNvPr id="458" name="Group 457"/>
            <p:cNvGrpSpPr/>
            <p:nvPr/>
          </p:nvGrpSpPr>
          <p:grpSpPr>
            <a:xfrm>
              <a:off x="5381639" y="2442267"/>
              <a:ext cx="997910" cy="245990"/>
              <a:chOff x="-387843" y="2557612"/>
              <a:chExt cx="997910" cy="245990"/>
            </a:xfrm>
          </p:grpSpPr>
          <p:pic>
            <p:nvPicPr>
              <p:cNvPr id="459" name="Picture 92" descr="laptop_color.png"/>
              <p:cNvPicPr>
                <a:picLocks noChangeAspect="1"/>
              </p:cNvPicPr>
              <p:nvPr/>
            </p:nvPicPr>
            <p:blipFill>
              <a:blip r:embed="rId4"/>
              <a:stretch>
                <a:fillRect/>
              </a:stretch>
            </p:blipFill>
            <p:spPr>
              <a:xfrm flipH="1">
                <a:off x="-387843" y="2557612"/>
                <a:ext cx="280690" cy="245990"/>
              </a:xfrm>
              <a:prstGeom prst="rect">
                <a:avLst/>
              </a:prstGeom>
              <a:noFill/>
              <a:ln>
                <a:noFill/>
              </a:ln>
            </p:spPr>
          </p:pic>
          <p:pic>
            <p:nvPicPr>
              <p:cNvPr id="460" name="Picture 92" descr="laptop_color.png"/>
              <p:cNvPicPr>
                <a:picLocks noChangeAspect="1"/>
              </p:cNvPicPr>
              <p:nvPr/>
            </p:nvPicPr>
            <p:blipFill>
              <a:blip r:embed="rId4"/>
              <a:stretch>
                <a:fillRect/>
              </a:stretch>
            </p:blipFill>
            <p:spPr>
              <a:xfrm flipH="1">
                <a:off x="-208538" y="2557612"/>
                <a:ext cx="280690" cy="245990"/>
              </a:xfrm>
              <a:prstGeom prst="rect">
                <a:avLst/>
              </a:prstGeom>
              <a:noFill/>
              <a:ln>
                <a:noFill/>
              </a:ln>
            </p:spPr>
          </p:pic>
          <p:pic>
            <p:nvPicPr>
              <p:cNvPr id="461" name="Picture 92" descr="laptop_color.png"/>
              <p:cNvPicPr>
                <a:picLocks noChangeAspect="1"/>
              </p:cNvPicPr>
              <p:nvPr/>
            </p:nvPicPr>
            <p:blipFill>
              <a:blip r:embed="rId4"/>
              <a:stretch>
                <a:fillRect/>
              </a:stretch>
            </p:blipFill>
            <p:spPr>
              <a:xfrm flipH="1">
                <a:off x="-29233" y="2557612"/>
                <a:ext cx="280690" cy="245990"/>
              </a:xfrm>
              <a:prstGeom prst="rect">
                <a:avLst/>
              </a:prstGeom>
              <a:noFill/>
              <a:ln>
                <a:noFill/>
              </a:ln>
            </p:spPr>
          </p:pic>
          <p:pic>
            <p:nvPicPr>
              <p:cNvPr id="462" name="Picture 92" descr="laptop_color.png"/>
              <p:cNvPicPr>
                <a:picLocks noChangeAspect="1"/>
              </p:cNvPicPr>
              <p:nvPr/>
            </p:nvPicPr>
            <p:blipFill>
              <a:blip r:embed="rId4"/>
              <a:stretch>
                <a:fillRect/>
              </a:stretch>
            </p:blipFill>
            <p:spPr>
              <a:xfrm flipH="1">
                <a:off x="150072" y="2557612"/>
                <a:ext cx="280690" cy="245990"/>
              </a:xfrm>
              <a:prstGeom prst="rect">
                <a:avLst/>
              </a:prstGeom>
              <a:noFill/>
              <a:ln>
                <a:noFill/>
              </a:ln>
            </p:spPr>
          </p:pic>
          <p:pic>
            <p:nvPicPr>
              <p:cNvPr id="463" name="Picture 92" descr="laptop_color.png"/>
              <p:cNvPicPr>
                <a:picLocks noChangeAspect="1"/>
              </p:cNvPicPr>
              <p:nvPr/>
            </p:nvPicPr>
            <p:blipFill>
              <a:blip r:embed="rId4"/>
              <a:stretch>
                <a:fillRect/>
              </a:stretch>
            </p:blipFill>
            <p:spPr>
              <a:xfrm flipH="1">
                <a:off x="329377" y="2557612"/>
                <a:ext cx="280690" cy="245990"/>
              </a:xfrm>
              <a:prstGeom prst="rect">
                <a:avLst/>
              </a:prstGeom>
              <a:noFill/>
              <a:ln>
                <a:noFill/>
              </a:ln>
            </p:spPr>
          </p:pic>
        </p:grpSp>
      </p:grpSp>
      <p:sp>
        <p:nvSpPr>
          <p:cNvPr id="100" name="Title 2"/>
          <p:cNvSpPr txBox="1">
            <a:spLocks/>
          </p:cNvSpPr>
          <p:nvPr/>
        </p:nvSpPr>
        <p:spPr bwMode="auto">
          <a:xfrm>
            <a:off x="277370" y="140973"/>
            <a:ext cx="8988090" cy="454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en-US" altLang="ja-JP" sz="2700" dirty="0">
                <a:solidFill>
                  <a:schemeClr val="tx1"/>
                </a:solidFill>
                <a:latin typeface="Arial" panose="020B0604020202020204" pitchFamily="34" charset="0"/>
                <a:ea typeface="ＭＳ Ｐゴシック" panose="020B0600070205080204" pitchFamily="50" charset="-128"/>
              </a:rPr>
              <a:t>Named </a:t>
            </a:r>
            <a:r>
              <a:rPr lang="en-US" altLang="ja-JP" sz="2700" dirty="0" smtClean="0">
                <a:solidFill>
                  <a:schemeClr val="tx1"/>
                </a:solidFill>
                <a:latin typeface="Arial" panose="020B0604020202020204" pitchFamily="34" charset="0"/>
                <a:ea typeface="ＭＳ Ｐゴシック" panose="020B0600070205080204" pitchFamily="50" charset="-128"/>
              </a:rPr>
              <a:t>Host</a:t>
            </a:r>
            <a:r>
              <a:rPr lang="ja-JP" altLang="en-US" sz="2700" dirty="0" smtClean="0">
                <a:solidFill>
                  <a:schemeClr val="tx1"/>
                </a:solidFill>
                <a:latin typeface="Arial" panose="020B0604020202020204" pitchFamily="34" charset="0"/>
                <a:ea typeface="ＭＳ Ｐゴシック" panose="020B0600070205080204" pitchFamily="50" charset="-128"/>
              </a:rPr>
              <a:t>（ネームド ホスト）</a:t>
            </a:r>
            <a:r>
              <a:rPr kumimoji="1" lang="ja-JP" altLang="en-US" sz="2700" dirty="0">
                <a:solidFill>
                  <a:schemeClr val="tx1"/>
                </a:solidFill>
                <a:latin typeface="メイリオ"/>
                <a:ea typeface="メイリオ"/>
                <a:cs typeface="メイリオ"/>
              </a:rPr>
              <a:t/>
            </a:r>
            <a:br>
              <a:rPr kumimoji="1" lang="ja-JP" altLang="en-US" sz="2700" dirty="0">
                <a:solidFill>
                  <a:schemeClr val="tx1"/>
                </a:solidFill>
                <a:latin typeface="メイリオ"/>
                <a:ea typeface="メイリオ"/>
                <a:cs typeface="メイリオ"/>
              </a:rPr>
            </a:br>
            <a:endParaRPr kumimoji="1" lang="ja-JP" altLang="en-US" sz="2700" dirty="0">
              <a:solidFill>
                <a:schemeClr val="tx1"/>
              </a:solidFill>
              <a:latin typeface="メイリオ"/>
              <a:ea typeface="メイリオ"/>
              <a:cs typeface="メイリオ"/>
            </a:endParaRPr>
          </a:p>
        </p:txBody>
      </p:sp>
      <p:sp>
        <p:nvSpPr>
          <p:cNvPr id="99" name="TextBox 96"/>
          <p:cNvSpPr txBox="1"/>
          <p:nvPr/>
        </p:nvSpPr>
        <p:spPr>
          <a:xfrm>
            <a:off x="681686" y="580715"/>
            <a:ext cx="8156736" cy="646331"/>
          </a:xfrm>
          <a:prstGeom prst="rect">
            <a:avLst/>
          </a:prstGeom>
          <a:noFill/>
        </p:spPr>
        <p:txBody>
          <a:bodyPr wrap="square" rtlCol="0">
            <a:spAutoFit/>
          </a:bodyPr>
          <a:lstStyle/>
          <a:p>
            <a:pPr defTabSz="457189"/>
            <a:r>
              <a:rPr lang="ja-JP" altLang="en-US" dirty="0">
                <a:latin typeface="+mn-ea"/>
                <a:cs typeface="Meiryo" charset="-128"/>
              </a:rPr>
              <a:t>会議を主催する可能性のあるユーザの数だけライセンスを購入するモデル</a:t>
            </a:r>
            <a:endParaRPr lang="en-US" altLang="ja-JP" dirty="0">
              <a:latin typeface="+mn-ea"/>
              <a:cs typeface="Meiryo" charset="-128"/>
            </a:endParaRPr>
          </a:p>
          <a:p>
            <a:pPr defTabSz="457189"/>
            <a:endParaRPr lang="en-US" dirty="0">
              <a:latin typeface="+mn-ea"/>
              <a:cs typeface="Meiryo" charset="-128"/>
            </a:endParaRPr>
          </a:p>
        </p:txBody>
      </p:sp>
    </p:spTree>
    <p:extLst>
      <p:ext uri="{BB962C8B-B14F-4D97-AF65-F5344CB8AC3E}">
        <p14:creationId xmlns:p14="http://schemas.microsoft.com/office/powerpoint/2010/main" val="48463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475862" y="3206441"/>
            <a:ext cx="7986748" cy="1757034"/>
          </a:xfrm>
          <a:prstGeom prst="roundRect">
            <a:avLst>
              <a:gd name="adj" fmla="val 12663"/>
            </a:avLst>
          </a:prstGeom>
          <a:solidFill>
            <a:schemeClr val="bg1"/>
          </a:solidFill>
          <a:ln w="38100" algn="ctr">
            <a:solidFill>
              <a:schemeClr val="tx1">
                <a:lumMod val="50000"/>
                <a:lumOff val="50000"/>
              </a:schemeClr>
            </a:solidFill>
            <a:round/>
            <a:headEnd/>
            <a:tailEnd/>
          </a:ln>
        </p:spPr>
        <p:txBody>
          <a:bodyPr lIns="0" tIns="0" rIns="0" bIns="0" anchor="ctr"/>
          <a:lstStyle/>
          <a:p>
            <a:pPr defTabSz="457189">
              <a:lnSpc>
                <a:spcPct val="150000"/>
              </a:lnSpc>
              <a:buClr>
                <a:srgbClr val="7FC31C"/>
              </a:buClr>
              <a:buSzPct val="70000"/>
              <a:buFont typeface="Wingdings" pitchFamily="2" charset="2"/>
              <a:buChar char="l"/>
            </a:pPr>
            <a:r>
              <a:rPr kumimoji="1" lang="ja-JP" altLang="en-US" sz="1050" dirty="0">
                <a:solidFill>
                  <a:schemeClr val="tx1">
                    <a:lumMod val="75000"/>
                  </a:schemeClr>
                </a:solidFill>
                <a:latin typeface="Meiryo" charset="-128"/>
                <a:ea typeface="Meiryo" charset="-128"/>
                <a:cs typeface="Meiryo" charset="-128"/>
              </a:rPr>
              <a:t>　</a:t>
            </a:r>
            <a:r>
              <a:rPr kumimoji="1" lang="en-US" altLang="ja-JP" sz="1050" dirty="0">
                <a:latin typeface="Arial" panose="020B0604020202020204" pitchFamily="34" charset="0"/>
                <a:ea typeface="ＭＳ Ｐゴシック" panose="020B0600070205080204" pitchFamily="50" charset="-128"/>
                <a:cs typeface="Meiryo" charset="-128"/>
              </a:rPr>
              <a:t>1</a:t>
            </a:r>
            <a:r>
              <a:rPr kumimoji="1" lang="ja-JP" altLang="en-US" sz="1050" dirty="0">
                <a:latin typeface="Arial" panose="020B0604020202020204" pitchFamily="34" charset="0"/>
                <a:ea typeface="ＭＳ Ｐゴシック" panose="020B0600070205080204" pitchFamily="50" charset="-128"/>
                <a:cs typeface="Meiryo" charset="-128"/>
              </a:rPr>
              <a:t>ライセンス（会議室）につき、最大</a:t>
            </a:r>
            <a:r>
              <a:rPr kumimoji="1" lang="en-US" altLang="ja-JP" sz="1050" dirty="0">
                <a:latin typeface="Arial" panose="020B0604020202020204" pitchFamily="34" charset="0"/>
                <a:ea typeface="ＭＳ Ｐゴシック" panose="020B0600070205080204" pitchFamily="50" charset="-128"/>
                <a:cs typeface="Meiryo" charset="-128"/>
              </a:rPr>
              <a:t>250</a:t>
            </a:r>
            <a:r>
              <a:rPr kumimoji="1" lang="ja-JP" altLang="en-US" sz="1050" dirty="0">
                <a:latin typeface="Arial" panose="020B0604020202020204" pitchFamily="34" charset="0"/>
                <a:ea typeface="ＭＳ Ｐゴシック" panose="020B0600070205080204" pitchFamily="50" charset="-128"/>
                <a:cs typeface="Meiryo" charset="-128"/>
              </a:rPr>
              <a:t>名のユーザ登録（主催者アカウントの提供）が可能</a:t>
            </a:r>
            <a:endParaRPr kumimoji="1" lang="en-US" altLang="ja-JP" sz="1050" dirty="0">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50" dirty="0">
                <a:latin typeface="Arial" panose="020B0604020202020204" pitchFamily="34" charset="0"/>
                <a:ea typeface="ＭＳ Ｐゴシック" panose="020B0600070205080204" pitchFamily="50" charset="-128"/>
                <a:cs typeface="Meiryo" charset="-128"/>
              </a:rPr>
              <a:t>　それぞれのユーザはいつでも会議の開催が可能</a:t>
            </a:r>
            <a:endParaRPr kumimoji="1" lang="en-US" altLang="ja-JP" sz="1050" dirty="0">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kumimoji="1" lang="ja-JP" altLang="en-US" sz="1050" dirty="0">
                <a:latin typeface="Arial" panose="020B0604020202020204" pitchFamily="34" charset="0"/>
                <a:ea typeface="ＭＳ Ｐゴシック" panose="020B0600070205080204" pitchFamily="50" charset="-128"/>
                <a:cs typeface="Meiryo" charset="-128"/>
              </a:rPr>
              <a:t>　会議の時間制限、回数制限、参加者対象制限 なし（社外</a:t>
            </a:r>
            <a:r>
              <a:rPr kumimoji="1" lang="ja-JP" altLang="en-US" sz="1050" dirty="0" smtClean="0">
                <a:latin typeface="Arial" panose="020B0604020202020204" pitchFamily="34" charset="0"/>
                <a:ea typeface="ＭＳ Ｐゴシック" panose="020B0600070205080204" pitchFamily="50" charset="-128"/>
                <a:cs typeface="Meiryo" charset="-128"/>
              </a:rPr>
              <a:t>ユーザの</a:t>
            </a:r>
            <a:r>
              <a:rPr kumimoji="1" lang="ja-JP" altLang="en-US" sz="1050" dirty="0">
                <a:latin typeface="Arial" panose="020B0604020202020204" pitchFamily="34" charset="0"/>
                <a:ea typeface="ＭＳ Ｐゴシック" panose="020B0600070205080204" pitchFamily="50" charset="-128"/>
                <a:cs typeface="Meiryo" charset="-128"/>
              </a:rPr>
              <a:t>参加も可能）</a:t>
            </a:r>
            <a:endParaRPr kumimoji="1" lang="en-US" altLang="ja-JP" sz="1050" dirty="0">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lang="ja-JP" altLang="en-US" sz="1050" dirty="0">
                <a:latin typeface="Arial" panose="020B0604020202020204" pitchFamily="34" charset="0"/>
                <a:ea typeface="ＭＳ Ｐゴシック" panose="020B0600070205080204" pitchFamily="50" charset="-128"/>
              </a:rPr>
              <a:t>　同時会議数が、購入したライセンス（会議室）の数を超えた場合、</a:t>
            </a:r>
            <a:r>
              <a:rPr lang="ja-JP" altLang="en-US" sz="1050" dirty="0" smtClean="0">
                <a:latin typeface="Arial" panose="020B0604020202020204" pitchFamily="34" charset="0"/>
                <a:ea typeface="ＭＳ Ｐゴシック" panose="020B0600070205080204" pitchFamily="50" charset="-128"/>
              </a:rPr>
              <a:t>トゥルー フォワード </a:t>
            </a:r>
            <a:r>
              <a:rPr lang="ja-JP" altLang="en-US" sz="1050" dirty="0">
                <a:latin typeface="Arial" panose="020B0604020202020204" pitchFamily="34" charset="0"/>
                <a:ea typeface="ＭＳ Ｐゴシック" panose="020B0600070205080204" pitchFamily="50" charset="-128"/>
              </a:rPr>
              <a:t>プロセスが適用される</a:t>
            </a:r>
            <a:endParaRPr kumimoji="1" lang="en-US" altLang="ja-JP" sz="1050" dirty="0">
              <a:latin typeface="Arial" panose="020B0604020202020204" pitchFamily="34" charset="0"/>
              <a:ea typeface="ＭＳ Ｐゴシック" panose="020B0600070205080204" pitchFamily="50" charset="-128"/>
              <a:cs typeface="Meiryo" charset="-128"/>
            </a:endParaRPr>
          </a:p>
          <a:p>
            <a:pPr defTabSz="457189">
              <a:lnSpc>
                <a:spcPct val="150000"/>
              </a:lnSpc>
              <a:buClr>
                <a:srgbClr val="7FC31C"/>
              </a:buClr>
              <a:buSzPct val="70000"/>
              <a:buFont typeface="Wingdings" pitchFamily="2" charset="2"/>
              <a:buChar char="l"/>
            </a:pPr>
            <a:r>
              <a:rPr lang="ja-JP" altLang="en-US" sz="1050" dirty="0">
                <a:latin typeface="Arial" panose="020B0604020202020204" pitchFamily="34" charset="0"/>
                <a:ea typeface="ＭＳ Ｐゴシック" panose="020B0600070205080204" pitchFamily="50" charset="-128"/>
                <a:cs typeface="Meiryo" charset="-128"/>
              </a:rPr>
              <a:t>　「</a:t>
            </a:r>
            <a:r>
              <a:rPr lang="ja-JP" altLang="en-US" sz="1050" dirty="0">
                <a:latin typeface="Arial" panose="020B0604020202020204" pitchFamily="34" charset="0"/>
                <a:ea typeface="ＭＳ Ｐゴシック" panose="020B0600070205080204" pitchFamily="50" charset="-128"/>
              </a:rPr>
              <a:t>トゥルー フォワード </a:t>
            </a:r>
            <a:r>
              <a:rPr lang="ja-JP" altLang="en-US" sz="1050" dirty="0">
                <a:latin typeface="Arial" panose="020B0604020202020204" pitchFamily="34" charset="0"/>
                <a:ea typeface="ＭＳ Ｐゴシック" panose="020B0600070205080204" pitchFamily="50" charset="-128"/>
                <a:cs typeface="Meiryo" charset="-128"/>
              </a:rPr>
              <a:t>」→四半期毎にレポートを抽出。購入会議室数を超えて会議を同時開催している場合は、ライセンスの追加提案</a:t>
            </a:r>
            <a:endParaRPr lang="en-US" altLang="ja-JP" sz="1050" dirty="0">
              <a:latin typeface="Arial" panose="020B0604020202020204" pitchFamily="34" charset="0"/>
              <a:ea typeface="ＭＳ Ｐゴシック" panose="020B0600070205080204" pitchFamily="50" charset="-128"/>
              <a:cs typeface="Meiryo" charset="-128"/>
            </a:endParaRPr>
          </a:p>
        </p:txBody>
      </p:sp>
      <p:sp>
        <p:nvSpPr>
          <p:cNvPr id="41" name="Title 2"/>
          <p:cNvSpPr txBox="1">
            <a:spLocks/>
          </p:cNvSpPr>
          <p:nvPr/>
        </p:nvSpPr>
        <p:spPr bwMode="auto">
          <a:xfrm>
            <a:off x="475861" y="398123"/>
            <a:ext cx="8778347" cy="265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4" tIns="45712" rIns="91424" bIns="45712" numCol="1" anchor="t" anchorCtr="0" compatLnSpc="1">
            <a:prstTxWarp prst="textNoShape">
              <a:avLst/>
            </a:prstTxWarp>
          </a:bodyPr>
          <a:lstStyle>
            <a:lvl1pPr algn="l" defTabSz="684213" rtl="0" eaLnBrk="1" fontAlgn="base" hangingPunct="1">
              <a:lnSpc>
                <a:spcPct val="80000"/>
              </a:lnSpc>
              <a:spcBef>
                <a:spcPct val="0"/>
              </a:spcBef>
              <a:spcAft>
                <a:spcPct val="0"/>
              </a:spcAft>
              <a:defRPr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a:lstStyle>
          <a:p>
            <a:r>
              <a:rPr lang="nl-NL" altLang="ja-JP" sz="2700" dirty="0">
                <a:solidFill>
                  <a:schemeClr val="tx1"/>
                </a:solidFill>
                <a:latin typeface="Arial" panose="020B0604020202020204" pitchFamily="34" charset="0"/>
                <a:ea typeface="ＭＳ Ｐゴシック" panose="020B0600070205080204" pitchFamily="50" charset="-128"/>
              </a:rPr>
              <a:t>Shared </a:t>
            </a:r>
            <a:r>
              <a:rPr lang="nl-NL" altLang="ja-JP" sz="2700" dirty="0" smtClean="0">
                <a:solidFill>
                  <a:schemeClr val="tx1"/>
                </a:solidFill>
                <a:latin typeface="Arial" panose="020B0604020202020204" pitchFamily="34" charset="0"/>
                <a:ea typeface="ＭＳ Ｐゴシック" panose="020B0600070205080204" pitchFamily="50" charset="-128"/>
              </a:rPr>
              <a:t>Meetings</a:t>
            </a:r>
            <a:r>
              <a:rPr lang="ja-JP" altLang="en-US" sz="2700" dirty="0" smtClean="0">
                <a:solidFill>
                  <a:schemeClr val="tx1"/>
                </a:solidFill>
                <a:latin typeface="Arial" panose="020B0604020202020204" pitchFamily="34" charset="0"/>
                <a:ea typeface="ＭＳ Ｐゴシック" panose="020B0600070205080204" pitchFamily="50" charset="-128"/>
              </a:rPr>
              <a:t>（シェアード ミーティング）</a:t>
            </a:r>
            <a:r>
              <a:rPr lang="ja-JP" altLang="en-US" sz="2700" dirty="0">
                <a:solidFill>
                  <a:schemeClr val="tx1"/>
                </a:solidFill>
                <a:latin typeface="Arial" panose="020B0604020202020204" pitchFamily="34" charset="0"/>
                <a:ea typeface="ＭＳ Ｐゴシック" panose="020B0600070205080204" pitchFamily="50" charset="-128"/>
              </a:rPr>
              <a:t>　</a:t>
            </a:r>
            <a:endParaRPr kumimoji="1" lang="ja-JP" altLang="en-US" sz="2700" dirty="0">
              <a:solidFill>
                <a:schemeClr val="tx1"/>
              </a:solidFill>
              <a:latin typeface="メイリオ"/>
              <a:ea typeface="メイリオ"/>
              <a:cs typeface="メイリオ"/>
            </a:endParaRPr>
          </a:p>
        </p:txBody>
      </p:sp>
      <p:pic>
        <p:nvPicPr>
          <p:cNvPr id="76"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5374203" y="1693424"/>
            <a:ext cx="371602" cy="390729"/>
          </a:xfrm>
          <a:prstGeom prst="rect">
            <a:avLst/>
          </a:prstGeom>
        </p:spPr>
      </p:pic>
      <p:pic>
        <p:nvPicPr>
          <p:cNvPr id="82"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5429607" y="2319181"/>
            <a:ext cx="305111" cy="335534"/>
          </a:xfrm>
          <a:prstGeom prst="rect">
            <a:avLst/>
          </a:prstGeom>
        </p:spPr>
      </p:pic>
      <p:pic>
        <p:nvPicPr>
          <p:cNvPr id="88" name="Picture 92" descr="laptop_color.png"/>
          <p:cNvPicPr>
            <a:picLocks noChangeAspect="1"/>
          </p:cNvPicPr>
          <p:nvPr/>
        </p:nvPicPr>
        <p:blipFill>
          <a:blip r:embed="rId3"/>
          <a:stretch>
            <a:fillRect/>
          </a:stretch>
        </p:blipFill>
        <p:spPr>
          <a:xfrm flipH="1">
            <a:off x="5406359" y="1946839"/>
            <a:ext cx="280690" cy="245990"/>
          </a:xfrm>
          <a:prstGeom prst="rect">
            <a:avLst/>
          </a:prstGeom>
          <a:noFill/>
          <a:ln>
            <a:noFill/>
          </a:ln>
        </p:spPr>
      </p:pic>
      <p:pic>
        <p:nvPicPr>
          <p:cNvPr id="93" name="Picture 92" descr="laptop_color.png"/>
          <p:cNvPicPr>
            <a:picLocks noChangeAspect="1"/>
          </p:cNvPicPr>
          <p:nvPr/>
        </p:nvPicPr>
        <p:blipFill>
          <a:blip r:embed="rId3"/>
          <a:stretch>
            <a:fillRect/>
          </a:stretch>
        </p:blipFill>
        <p:spPr>
          <a:xfrm flipH="1">
            <a:off x="5400267" y="2552467"/>
            <a:ext cx="280690" cy="245990"/>
          </a:xfrm>
          <a:prstGeom prst="rect">
            <a:avLst/>
          </a:prstGeom>
          <a:noFill/>
          <a:ln>
            <a:noFill/>
          </a:ln>
        </p:spPr>
      </p:pic>
      <p:pic>
        <p:nvPicPr>
          <p:cNvPr id="94"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7493432" y="1711138"/>
            <a:ext cx="388169" cy="436184"/>
          </a:xfrm>
          <a:prstGeom prst="rect">
            <a:avLst/>
          </a:prstGeom>
        </p:spPr>
      </p:pic>
      <p:pic>
        <p:nvPicPr>
          <p:cNvPr id="95"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6478577" y="1711137"/>
            <a:ext cx="315289" cy="394132"/>
          </a:xfrm>
          <a:prstGeom prst="rect">
            <a:avLst/>
          </a:prstGeom>
        </p:spPr>
      </p:pic>
      <p:pic>
        <p:nvPicPr>
          <p:cNvPr id="96"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5939913" y="1711137"/>
            <a:ext cx="355259" cy="394132"/>
          </a:xfrm>
          <a:prstGeom prst="rect">
            <a:avLst/>
          </a:prstGeom>
        </p:spPr>
      </p:pic>
      <p:pic>
        <p:nvPicPr>
          <p:cNvPr id="97"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8065004" y="1711138"/>
            <a:ext cx="371602" cy="390729"/>
          </a:xfrm>
          <a:prstGeom prst="rect">
            <a:avLst/>
          </a:prstGeom>
        </p:spPr>
      </p:pic>
      <p:pic>
        <p:nvPicPr>
          <p:cNvPr id="98" name="Picture 92" descr="laptop_color.png"/>
          <p:cNvPicPr>
            <a:picLocks noChangeAspect="1"/>
          </p:cNvPicPr>
          <p:nvPr/>
        </p:nvPicPr>
        <p:blipFill>
          <a:blip r:embed="rId3"/>
          <a:stretch>
            <a:fillRect/>
          </a:stretch>
        </p:blipFill>
        <p:spPr>
          <a:xfrm flipH="1">
            <a:off x="5972843" y="1964553"/>
            <a:ext cx="280690" cy="245990"/>
          </a:xfrm>
          <a:prstGeom prst="rect">
            <a:avLst/>
          </a:prstGeom>
          <a:noFill/>
          <a:ln>
            <a:noFill/>
          </a:ln>
        </p:spPr>
      </p:pic>
      <p:pic>
        <p:nvPicPr>
          <p:cNvPr id="99"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6977271" y="1711137"/>
            <a:ext cx="332756" cy="394132"/>
          </a:xfrm>
          <a:prstGeom prst="rect">
            <a:avLst/>
          </a:prstGeom>
        </p:spPr>
      </p:pic>
      <p:pic>
        <p:nvPicPr>
          <p:cNvPr id="100"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5938780" y="2336895"/>
            <a:ext cx="356082" cy="377489"/>
          </a:xfrm>
          <a:prstGeom prst="rect">
            <a:avLst/>
          </a:prstGeom>
        </p:spPr>
      </p:pic>
      <p:pic>
        <p:nvPicPr>
          <p:cNvPr id="101"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7571543" y="2336895"/>
            <a:ext cx="320927" cy="335534"/>
          </a:xfrm>
          <a:prstGeom prst="rect">
            <a:avLst/>
          </a:prstGeom>
        </p:spPr>
      </p:pic>
      <p:pic>
        <p:nvPicPr>
          <p:cNvPr id="102"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8120407" y="2336895"/>
            <a:ext cx="305111" cy="335534"/>
          </a:xfrm>
          <a:prstGeom prst="rect">
            <a:avLst/>
          </a:prstGeom>
        </p:spPr>
      </p:pic>
      <p:pic>
        <p:nvPicPr>
          <p:cNvPr id="103"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7062400" y="2336895"/>
            <a:ext cx="281204" cy="330658"/>
          </a:xfrm>
          <a:prstGeom prst="rect">
            <a:avLst/>
          </a:prstGeom>
        </p:spPr>
      </p:pic>
      <p:pic>
        <p:nvPicPr>
          <p:cNvPr id="104"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6522801" y="2336894"/>
            <a:ext cx="311662" cy="360549"/>
          </a:xfrm>
          <a:prstGeom prst="rect">
            <a:avLst/>
          </a:prstGeom>
        </p:spPr>
      </p:pic>
      <p:pic>
        <p:nvPicPr>
          <p:cNvPr id="105" name="Picture 92" descr="laptop_color.png"/>
          <p:cNvPicPr>
            <a:picLocks noChangeAspect="1"/>
          </p:cNvPicPr>
          <p:nvPr/>
        </p:nvPicPr>
        <p:blipFill>
          <a:blip r:embed="rId3"/>
          <a:stretch>
            <a:fillRect/>
          </a:stretch>
        </p:blipFill>
        <p:spPr>
          <a:xfrm flipH="1">
            <a:off x="6448055" y="1964553"/>
            <a:ext cx="280690" cy="245990"/>
          </a:xfrm>
          <a:prstGeom prst="rect">
            <a:avLst/>
          </a:prstGeom>
          <a:noFill/>
          <a:ln>
            <a:noFill/>
          </a:ln>
        </p:spPr>
      </p:pic>
      <p:pic>
        <p:nvPicPr>
          <p:cNvPr id="106" name="Picture 92" descr="laptop_color.png"/>
          <p:cNvPicPr>
            <a:picLocks noChangeAspect="1"/>
          </p:cNvPicPr>
          <p:nvPr/>
        </p:nvPicPr>
        <p:blipFill>
          <a:blip r:embed="rId3"/>
          <a:stretch>
            <a:fillRect/>
          </a:stretch>
        </p:blipFill>
        <p:spPr>
          <a:xfrm flipH="1">
            <a:off x="6982205" y="1964553"/>
            <a:ext cx="280690" cy="245990"/>
          </a:xfrm>
          <a:prstGeom prst="rect">
            <a:avLst/>
          </a:prstGeom>
          <a:noFill/>
          <a:ln>
            <a:noFill/>
          </a:ln>
        </p:spPr>
      </p:pic>
      <p:pic>
        <p:nvPicPr>
          <p:cNvPr id="112" name="Picture 92" descr="laptop_color.png"/>
          <p:cNvPicPr>
            <a:picLocks noChangeAspect="1"/>
          </p:cNvPicPr>
          <p:nvPr/>
        </p:nvPicPr>
        <p:blipFill>
          <a:blip r:embed="rId3"/>
          <a:stretch>
            <a:fillRect/>
          </a:stretch>
        </p:blipFill>
        <p:spPr>
          <a:xfrm flipH="1">
            <a:off x="7543515" y="1964553"/>
            <a:ext cx="280690" cy="245990"/>
          </a:xfrm>
          <a:prstGeom prst="rect">
            <a:avLst/>
          </a:prstGeom>
          <a:noFill/>
          <a:ln>
            <a:noFill/>
          </a:ln>
        </p:spPr>
      </p:pic>
      <p:pic>
        <p:nvPicPr>
          <p:cNvPr id="113" name="Picture 92" descr="laptop_color.png"/>
          <p:cNvPicPr>
            <a:picLocks noChangeAspect="1"/>
          </p:cNvPicPr>
          <p:nvPr/>
        </p:nvPicPr>
        <p:blipFill>
          <a:blip r:embed="rId3"/>
          <a:stretch>
            <a:fillRect/>
          </a:stretch>
        </p:blipFill>
        <p:spPr>
          <a:xfrm flipH="1">
            <a:off x="8097159" y="1964553"/>
            <a:ext cx="280690" cy="245990"/>
          </a:xfrm>
          <a:prstGeom prst="rect">
            <a:avLst/>
          </a:prstGeom>
          <a:noFill/>
          <a:ln>
            <a:noFill/>
          </a:ln>
        </p:spPr>
      </p:pic>
      <p:pic>
        <p:nvPicPr>
          <p:cNvPr id="114" name="Picture 92" descr="laptop_color.png"/>
          <p:cNvPicPr>
            <a:picLocks noChangeAspect="1"/>
          </p:cNvPicPr>
          <p:nvPr/>
        </p:nvPicPr>
        <p:blipFill>
          <a:blip r:embed="rId3"/>
          <a:stretch>
            <a:fillRect/>
          </a:stretch>
        </p:blipFill>
        <p:spPr>
          <a:xfrm flipH="1">
            <a:off x="5957697" y="2570182"/>
            <a:ext cx="280690" cy="245990"/>
          </a:xfrm>
          <a:prstGeom prst="rect">
            <a:avLst/>
          </a:prstGeom>
          <a:noFill/>
          <a:ln>
            <a:noFill/>
          </a:ln>
        </p:spPr>
      </p:pic>
      <p:pic>
        <p:nvPicPr>
          <p:cNvPr id="115" name="Picture 92" descr="laptop_color.png"/>
          <p:cNvPicPr>
            <a:picLocks noChangeAspect="1"/>
          </p:cNvPicPr>
          <p:nvPr/>
        </p:nvPicPr>
        <p:blipFill>
          <a:blip r:embed="rId3"/>
          <a:stretch>
            <a:fillRect/>
          </a:stretch>
        </p:blipFill>
        <p:spPr>
          <a:xfrm flipH="1">
            <a:off x="6441963" y="2570182"/>
            <a:ext cx="280690" cy="245990"/>
          </a:xfrm>
          <a:prstGeom prst="rect">
            <a:avLst/>
          </a:prstGeom>
          <a:noFill/>
          <a:ln>
            <a:noFill/>
          </a:ln>
        </p:spPr>
      </p:pic>
      <p:pic>
        <p:nvPicPr>
          <p:cNvPr id="116" name="Picture 92" descr="laptop_color.png"/>
          <p:cNvPicPr>
            <a:picLocks noChangeAspect="1"/>
          </p:cNvPicPr>
          <p:nvPr/>
        </p:nvPicPr>
        <p:blipFill>
          <a:blip r:embed="rId3"/>
          <a:stretch>
            <a:fillRect/>
          </a:stretch>
        </p:blipFill>
        <p:spPr>
          <a:xfrm flipH="1">
            <a:off x="6976113" y="2570182"/>
            <a:ext cx="280690" cy="245990"/>
          </a:xfrm>
          <a:prstGeom prst="rect">
            <a:avLst/>
          </a:prstGeom>
          <a:noFill/>
          <a:ln>
            <a:noFill/>
          </a:ln>
        </p:spPr>
      </p:pic>
      <p:pic>
        <p:nvPicPr>
          <p:cNvPr id="117" name="Picture 92" descr="laptop_color.png"/>
          <p:cNvPicPr>
            <a:picLocks noChangeAspect="1"/>
          </p:cNvPicPr>
          <p:nvPr/>
        </p:nvPicPr>
        <p:blipFill>
          <a:blip r:embed="rId3"/>
          <a:stretch>
            <a:fillRect/>
          </a:stretch>
        </p:blipFill>
        <p:spPr>
          <a:xfrm flipH="1">
            <a:off x="7537422" y="2570182"/>
            <a:ext cx="280690" cy="245990"/>
          </a:xfrm>
          <a:prstGeom prst="rect">
            <a:avLst/>
          </a:prstGeom>
          <a:noFill/>
          <a:ln>
            <a:noFill/>
          </a:ln>
        </p:spPr>
      </p:pic>
      <p:pic>
        <p:nvPicPr>
          <p:cNvPr id="118" name="Picture 92" descr="laptop_color.png"/>
          <p:cNvPicPr>
            <a:picLocks noChangeAspect="1"/>
          </p:cNvPicPr>
          <p:nvPr/>
        </p:nvPicPr>
        <p:blipFill>
          <a:blip r:embed="rId3"/>
          <a:stretch>
            <a:fillRect/>
          </a:stretch>
        </p:blipFill>
        <p:spPr>
          <a:xfrm flipH="1">
            <a:off x="8091068" y="2570182"/>
            <a:ext cx="280690" cy="245990"/>
          </a:xfrm>
          <a:prstGeom prst="rect">
            <a:avLst/>
          </a:prstGeom>
          <a:noFill/>
          <a:ln>
            <a:noFill/>
          </a:ln>
        </p:spPr>
      </p:pic>
      <p:sp>
        <p:nvSpPr>
          <p:cNvPr id="168" name="Freeform 2031"/>
          <p:cNvSpPr>
            <a:spLocks/>
          </p:cNvSpPr>
          <p:nvPr/>
        </p:nvSpPr>
        <p:spPr bwMode="auto">
          <a:xfrm flipH="1">
            <a:off x="1818364" y="715374"/>
            <a:ext cx="1768861" cy="641082"/>
          </a:xfrm>
          <a:custGeom>
            <a:avLst/>
            <a:gdLst>
              <a:gd name="T0" fmla="*/ 2789 w 4341"/>
              <a:gd name="T1" fmla="*/ 7 h 2487"/>
              <a:gd name="T2" fmla="*/ 2989 w 4341"/>
              <a:gd name="T3" fmla="*/ 41 h 2487"/>
              <a:gd name="T4" fmla="*/ 3178 w 4341"/>
              <a:gd name="T5" fmla="*/ 108 h 2487"/>
              <a:gd name="T6" fmla="*/ 3347 w 4341"/>
              <a:gd name="T7" fmla="*/ 206 h 2487"/>
              <a:gd name="T8" fmla="*/ 3490 w 4341"/>
              <a:gd name="T9" fmla="*/ 338 h 2487"/>
              <a:gd name="T10" fmla="*/ 3599 w 4341"/>
              <a:gd name="T11" fmla="*/ 504 h 2487"/>
              <a:gd name="T12" fmla="*/ 3668 w 4341"/>
              <a:gd name="T13" fmla="*/ 705 h 2487"/>
              <a:gd name="T14" fmla="*/ 3691 w 4341"/>
              <a:gd name="T15" fmla="*/ 941 h 2487"/>
              <a:gd name="T16" fmla="*/ 3897 w 4341"/>
              <a:gd name="T17" fmla="*/ 1000 h 2487"/>
              <a:gd name="T18" fmla="*/ 4069 w 4341"/>
              <a:gd name="T19" fmla="*/ 1110 h 2487"/>
              <a:gd name="T20" fmla="*/ 4204 w 4341"/>
              <a:gd name="T21" fmla="*/ 1259 h 2487"/>
              <a:gd name="T22" fmla="*/ 4295 w 4341"/>
              <a:gd name="T23" fmla="*/ 1433 h 2487"/>
              <a:gd name="T24" fmla="*/ 4339 w 4341"/>
              <a:gd name="T25" fmla="*/ 1622 h 2487"/>
              <a:gd name="T26" fmla="*/ 4327 w 4341"/>
              <a:gd name="T27" fmla="*/ 1843 h 2487"/>
              <a:gd name="T28" fmla="*/ 4253 w 4341"/>
              <a:gd name="T29" fmla="*/ 2060 h 2487"/>
              <a:gd name="T30" fmla="*/ 4125 w 4341"/>
              <a:gd name="T31" fmla="*/ 2243 h 2487"/>
              <a:gd name="T32" fmla="*/ 3951 w 4341"/>
              <a:gd name="T33" fmla="*/ 2381 h 2487"/>
              <a:gd name="T34" fmla="*/ 3741 w 4341"/>
              <a:gd name="T35" fmla="*/ 2466 h 2487"/>
              <a:gd name="T36" fmla="*/ 3611 w 4341"/>
              <a:gd name="T37" fmla="*/ 2486 h 2487"/>
              <a:gd name="T38" fmla="*/ 570 w 4341"/>
              <a:gd name="T39" fmla="*/ 2487 h 2487"/>
              <a:gd name="T40" fmla="*/ 438 w 4341"/>
              <a:gd name="T41" fmla="*/ 2469 h 2487"/>
              <a:gd name="T42" fmla="*/ 263 w 4341"/>
              <a:gd name="T43" fmla="*/ 2389 h 2487"/>
              <a:gd name="T44" fmla="*/ 124 w 4341"/>
              <a:gd name="T45" fmla="*/ 2261 h 2487"/>
              <a:gd name="T46" fmla="*/ 33 w 4341"/>
              <a:gd name="T47" fmla="*/ 2095 h 2487"/>
              <a:gd name="T48" fmla="*/ 0 w 4341"/>
              <a:gd name="T49" fmla="*/ 1901 h 2487"/>
              <a:gd name="T50" fmla="*/ 34 w 4341"/>
              <a:gd name="T51" fmla="*/ 1703 h 2487"/>
              <a:gd name="T52" fmla="*/ 129 w 4341"/>
              <a:gd name="T53" fmla="*/ 1533 h 2487"/>
              <a:gd name="T54" fmla="*/ 272 w 4341"/>
              <a:gd name="T55" fmla="*/ 1405 h 2487"/>
              <a:gd name="T56" fmla="*/ 453 w 4341"/>
              <a:gd name="T57" fmla="*/ 1330 h 2487"/>
              <a:gd name="T58" fmla="*/ 646 w 4341"/>
              <a:gd name="T59" fmla="*/ 1317 h 2487"/>
              <a:gd name="T60" fmla="*/ 809 w 4341"/>
              <a:gd name="T61" fmla="*/ 1358 h 2487"/>
              <a:gd name="T62" fmla="*/ 854 w 4341"/>
              <a:gd name="T63" fmla="*/ 1314 h 2487"/>
              <a:gd name="T64" fmla="*/ 887 w 4341"/>
              <a:gd name="T65" fmla="*/ 1130 h 2487"/>
              <a:gd name="T66" fmla="*/ 974 w 4341"/>
              <a:gd name="T67" fmla="*/ 973 h 2487"/>
              <a:gd name="T68" fmla="*/ 1109 w 4341"/>
              <a:gd name="T69" fmla="*/ 852 h 2487"/>
              <a:gd name="T70" fmla="*/ 1277 w 4341"/>
              <a:gd name="T71" fmla="*/ 783 h 2487"/>
              <a:gd name="T72" fmla="*/ 1466 w 4341"/>
              <a:gd name="T73" fmla="*/ 771 h 2487"/>
              <a:gd name="T74" fmla="*/ 1640 w 4341"/>
              <a:gd name="T75" fmla="*/ 822 h 2487"/>
              <a:gd name="T76" fmla="*/ 1727 w 4341"/>
              <a:gd name="T77" fmla="*/ 688 h 2487"/>
              <a:gd name="T78" fmla="*/ 1827 w 4341"/>
              <a:gd name="T79" fmla="*/ 463 h 2487"/>
              <a:gd name="T80" fmla="*/ 1978 w 4341"/>
              <a:gd name="T81" fmla="*/ 273 h 2487"/>
              <a:gd name="T82" fmla="*/ 2172 w 4341"/>
              <a:gd name="T83" fmla="*/ 127 h 2487"/>
              <a:gd name="T84" fmla="*/ 2399 w 4341"/>
              <a:gd name="T85" fmla="*/ 33 h 2487"/>
              <a:gd name="T86" fmla="*/ 2653 w 4341"/>
              <a:gd name="T87" fmla="*/ 0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41" h="2487">
                <a:moveTo>
                  <a:pt x="2653" y="0"/>
                </a:moveTo>
                <a:lnTo>
                  <a:pt x="2721" y="2"/>
                </a:lnTo>
                <a:lnTo>
                  <a:pt x="2789" y="7"/>
                </a:lnTo>
                <a:lnTo>
                  <a:pt x="2857" y="15"/>
                </a:lnTo>
                <a:lnTo>
                  <a:pt x="2923" y="27"/>
                </a:lnTo>
                <a:lnTo>
                  <a:pt x="2989" y="41"/>
                </a:lnTo>
                <a:lnTo>
                  <a:pt x="3054" y="60"/>
                </a:lnTo>
                <a:lnTo>
                  <a:pt x="3117" y="82"/>
                </a:lnTo>
                <a:lnTo>
                  <a:pt x="3178" y="108"/>
                </a:lnTo>
                <a:lnTo>
                  <a:pt x="3236" y="137"/>
                </a:lnTo>
                <a:lnTo>
                  <a:pt x="3293" y="170"/>
                </a:lnTo>
                <a:lnTo>
                  <a:pt x="3347" y="206"/>
                </a:lnTo>
                <a:lnTo>
                  <a:pt x="3397" y="247"/>
                </a:lnTo>
                <a:lnTo>
                  <a:pt x="3446" y="290"/>
                </a:lnTo>
                <a:lnTo>
                  <a:pt x="3490" y="338"/>
                </a:lnTo>
                <a:lnTo>
                  <a:pt x="3531" y="389"/>
                </a:lnTo>
                <a:lnTo>
                  <a:pt x="3568" y="445"/>
                </a:lnTo>
                <a:lnTo>
                  <a:pt x="3599" y="504"/>
                </a:lnTo>
                <a:lnTo>
                  <a:pt x="3627" y="568"/>
                </a:lnTo>
                <a:lnTo>
                  <a:pt x="3651" y="633"/>
                </a:lnTo>
                <a:lnTo>
                  <a:pt x="3668" y="705"/>
                </a:lnTo>
                <a:lnTo>
                  <a:pt x="3681" y="780"/>
                </a:lnTo>
                <a:lnTo>
                  <a:pt x="3689" y="859"/>
                </a:lnTo>
                <a:lnTo>
                  <a:pt x="3691" y="941"/>
                </a:lnTo>
                <a:lnTo>
                  <a:pt x="3763" y="954"/>
                </a:lnTo>
                <a:lnTo>
                  <a:pt x="3832" y="974"/>
                </a:lnTo>
                <a:lnTo>
                  <a:pt x="3897" y="1000"/>
                </a:lnTo>
                <a:lnTo>
                  <a:pt x="3959" y="1032"/>
                </a:lnTo>
                <a:lnTo>
                  <a:pt x="4015" y="1067"/>
                </a:lnTo>
                <a:lnTo>
                  <a:pt x="4069" y="1110"/>
                </a:lnTo>
                <a:lnTo>
                  <a:pt x="4118" y="1156"/>
                </a:lnTo>
                <a:lnTo>
                  <a:pt x="4163" y="1205"/>
                </a:lnTo>
                <a:lnTo>
                  <a:pt x="4204" y="1259"/>
                </a:lnTo>
                <a:lnTo>
                  <a:pt x="4240" y="1314"/>
                </a:lnTo>
                <a:lnTo>
                  <a:pt x="4270" y="1372"/>
                </a:lnTo>
                <a:lnTo>
                  <a:pt x="4295" y="1433"/>
                </a:lnTo>
                <a:lnTo>
                  <a:pt x="4315" y="1495"/>
                </a:lnTo>
                <a:lnTo>
                  <a:pt x="4330" y="1558"/>
                </a:lnTo>
                <a:lnTo>
                  <a:pt x="4339" y="1622"/>
                </a:lnTo>
                <a:lnTo>
                  <a:pt x="4341" y="1685"/>
                </a:lnTo>
                <a:lnTo>
                  <a:pt x="4338" y="1765"/>
                </a:lnTo>
                <a:lnTo>
                  <a:pt x="4327" y="1843"/>
                </a:lnTo>
                <a:lnTo>
                  <a:pt x="4308" y="1918"/>
                </a:lnTo>
                <a:lnTo>
                  <a:pt x="4283" y="1991"/>
                </a:lnTo>
                <a:lnTo>
                  <a:pt x="4253" y="2060"/>
                </a:lnTo>
                <a:lnTo>
                  <a:pt x="4216" y="2126"/>
                </a:lnTo>
                <a:lnTo>
                  <a:pt x="4172" y="2186"/>
                </a:lnTo>
                <a:lnTo>
                  <a:pt x="4125" y="2243"/>
                </a:lnTo>
                <a:lnTo>
                  <a:pt x="4071" y="2294"/>
                </a:lnTo>
                <a:lnTo>
                  <a:pt x="4013" y="2341"/>
                </a:lnTo>
                <a:lnTo>
                  <a:pt x="3951" y="2381"/>
                </a:lnTo>
                <a:lnTo>
                  <a:pt x="3885" y="2416"/>
                </a:lnTo>
                <a:lnTo>
                  <a:pt x="3813" y="2443"/>
                </a:lnTo>
                <a:lnTo>
                  <a:pt x="3741" y="2466"/>
                </a:lnTo>
                <a:lnTo>
                  <a:pt x="3663" y="2479"/>
                </a:lnTo>
                <a:lnTo>
                  <a:pt x="3639" y="2483"/>
                </a:lnTo>
                <a:lnTo>
                  <a:pt x="3611" y="2486"/>
                </a:lnTo>
                <a:lnTo>
                  <a:pt x="3582" y="2487"/>
                </a:lnTo>
                <a:lnTo>
                  <a:pt x="3557" y="2487"/>
                </a:lnTo>
                <a:lnTo>
                  <a:pt x="570" y="2487"/>
                </a:lnTo>
                <a:lnTo>
                  <a:pt x="536" y="2486"/>
                </a:lnTo>
                <a:lnTo>
                  <a:pt x="503" y="2482"/>
                </a:lnTo>
                <a:lnTo>
                  <a:pt x="438" y="2469"/>
                </a:lnTo>
                <a:lnTo>
                  <a:pt x="376" y="2449"/>
                </a:lnTo>
                <a:lnTo>
                  <a:pt x="318" y="2422"/>
                </a:lnTo>
                <a:lnTo>
                  <a:pt x="263" y="2389"/>
                </a:lnTo>
                <a:lnTo>
                  <a:pt x="213" y="2352"/>
                </a:lnTo>
                <a:lnTo>
                  <a:pt x="166" y="2309"/>
                </a:lnTo>
                <a:lnTo>
                  <a:pt x="124" y="2261"/>
                </a:lnTo>
                <a:lnTo>
                  <a:pt x="88" y="2210"/>
                </a:lnTo>
                <a:lnTo>
                  <a:pt x="58" y="2155"/>
                </a:lnTo>
                <a:lnTo>
                  <a:pt x="33" y="2095"/>
                </a:lnTo>
                <a:lnTo>
                  <a:pt x="15" y="2033"/>
                </a:lnTo>
                <a:lnTo>
                  <a:pt x="4" y="1967"/>
                </a:lnTo>
                <a:lnTo>
                  <a:pt x="0" y="1901"/>
                </a:lnTo>
                <a:lnTo>
                  <a:pt x="4" y="1833"/>
                </a:lnTo>
                <a:lnTo>
                  <a:pt x="16" y="1767"/>
                </a:lnTo>
                <a:lnTo>
                  <a:pt x="34" y="1703"/>
                </a:lnTo>
                <a:lnTo>
                  <a:pt x="59" y="1643"/>
                </a:lnTo>
                <a:lnTo>
                  <a:pt x="91" y="1586"/>
                </a:lnTo>
                <a:lnTo>
                  <a:pt x="129" y="1533"/>
                </a:lnTo>
                <a:lnTo>
                  <a:pt x="172" y="1486"/>
                </a:lnTo>
                <a:lnTo>
                  <a:pt x="221" y="1443"/>
                </a:lnTo>
                <a:lnTo>
                  <a:pt x="272" y="1405"/>
                </a:lnTo>
                <a:lnTo>
                  <a:pt x="329" y="1374"/>
                </a:lnTo>
                <a:lnTo>
                  <a:pt x="390" y="1348"/>
                </a:lnTo>
                <a:lnTo>
                  <a:pt x="453" y="1330"/>
                </a:lnTo>
                <a:lnTo>
                  <a:pt x="519" y="1318"/>
                </a:lnTo>
                <a:lnTo>
                  <a:pt x="588" y="1314"/>
                </a:lnTo>
                <a:lnTo>
                  <a:pt x="646" y="1317"/>
                </a:lnTo>
                <a:lnTo>
                  <a:pt x="702" y="1325"/>
                </a:lnTo>
                <a:lnTo>
                  <a:pt x="757" y="1339"/>
                </a:lnTo>
                <a:lnTo>
                  <a:pt x="809" y="1358"/>
                </a:lnTo>
                <a:lnTo>
                  <a:pt x="860" y="1381"/>
                </a:lnTo>
                <a:lnTo>
                  <a:pt x="857" y="1348"/>
                </a:lnTo>
                <a:lnTo>
                  <a:pt x="854" y="1314"/>
                </a:lnTo>
                <a:lnTo>
                  <a:pt x="858" y="1251"/>
                </a:lnTo>
                <a:lnTo>
                  <a:pt x="869" y="1189"/>
                </a:lnTo>
                <a:lnTo>
                  <a:pt x="887" y="1130"/>
                </a:lnTo>
                <a:lnTo>
                  <a:pt x="911" y="1074"/>
                </a:lnTo>
                <a:lnTo>
                  <a:pt x="940" y="1021"/>
                </a:lnTo>
                <a:lnTo>
                  <a:pt x="974" y="973"/>
                </a:lnTo>
                <a:lnTo>
                  <a:pt x="1015" y="928"/>
                </a:lnTo>
                <a:lnTo>
                  <a:pt x="1060" y="888"/>
                </a:lnTo>
                <a:lnTo>
                  <a:pt x="1109" y="852"/>
                </a:lnTo>
                <a:lnTo>
                  <a:pt x="1162" y="823"/>
                </a:lnTo>
                <a:lnTo>
                  <a:pt x="1217" y="800"/>
                </a:lnTo>
                <a:lnTo>
                  <a:pt x="1277" y="783"/>
                </a:lnTo>
                <a:lnTo>
                  <a:pt x="1338" y="771"/>
                </a:lnTo>
                <a:lnTo>
                  <a:pt x="1402" y="768"/>
                </a:lnTo>
                <a:lnTo>
                  <a:pt x="1466" y="771"/>
                </a:lnTo>
                <a:lnTo>
                  <a:pt x="1526" y="783"/>
                </a:lnTo>
                <a:lnTo>
                  <a:pt x="1584" y="800"/>
                </a:lnTo>
                <a:lnTo>
                  <a:pt x="1640" y="822"/>
                </a:lnTo>
                <a:lnTo>
                  <a:pt x="1693" y="851"/>
                </a:lnTo>
                <a:lnTo>
                  <a:pt x="1706" y="768"/>
                </a:lnTo>
                <a:lnTo>
                  <a:pt x="1727" y="688"/>
                </a:lnTo>
                <a:lnTo>
                  <a:pt x="1753" y="608"/>
                </a:lnTo>
                <a:lnTo>
                  <a:pt x="1788" y="535"/>
                </a:lnTo>
                <a:lnTo>
                  <a:pt x="1827" y="463"/>
                </a:lnTo>
                <a:lnTo>
                  <a:pt x="1872" y="395"/>
                </a:lnTo>
                <a:lnTo>
                  <a:pt x="1923" y="331"/>
                </a:lnTo>
                <a:lnTo>
                  <a:pt x="1978" y="273"/>
                </a:lnTo>
                <a:lnTo>
                  <a:pt x="2039" y="219"/>
                </a:lnTo>
                <a:lnTo>
                  <a:pt x="2103" y="170"/>
                </a:lnTo>
                <a:lnTo>
                  <a:pt x="2172" y="127"/>
                </a:lnTo>
                <a:lnTo>
                  <a:pt x="2245" y="90"/>
                </a:lnTo>
                <a:lnTo>
                  <a:pt x="2320" y="58"/>
                </a:lnTo>
                <a:lnTo>
                  <a:pt x="2399" y="33"/>
                </a:lnTo>
                <a:lnTo>
                  <a:pt x="2481" y="15"/>
                </a:lnTo>
                <a:lnTo>
                  <a:pt x="2566" y="3"/>
                </a:lnTo>
                <a:lnTo>
                  <a:pt x="2653" y="0"/>
                </a:lnTo>
                <a:close/>
              </a:path>
            </a:pathLst>
          </a:custGeom>
          <a:solidFill>
            <a:schemeClr val="tx2">
              <a:lumMod val="20000"/>
              <a:lumOff val="80000"/>
            </a:schemeClr>
          </a:solidFill>
          <a:ln>
            <a:noFill/>
          </a:ln>
        </p:spPr>
        <p:txBody>
          <a:bodyPr vert="horz" wrap="square" lIns="154237" tIns="25712" rIns="51414" bIns="51414" numCol="1" anchor="b" anchorCtr="0" compatLnSpc="1">
            <a:prstTxWarp prst="textNoShape">
              <a:avLst/>
            </a:prstTxWarp>
          </a:bodyPr>
          <a:lstStyle/>
          <a:p>
            <a:pPr defTabSz="342488">
              <a:defRPr/>
            </a:pPr>
            <a:endParaRPr lang="en-US" sz="900" kern="0" dirty="0">
              <a:solidFill>
                <a:srgbClr val="FFFFFF"/>
              </a:solidFill>
            </a:endParaRPr>
          </a:p>
        </p:txBody>
      </p:sp>
      <p:sp>
        <p:nvSpPr>
          <p:cNvPr id="8" name="テキスト ボックス 7"/>
          <p:cNvSpPr txBox="1"/>
          <p:nvPr/>
        </p:nvSpPr>
        <p:spPr>
          <a:xfrm>
            <a:off x="2299096" y="950402"/>
            <a:ext cx="807818" cy="646331"/>
          </a:xfrm>
          <a:prstGeom prst="rect">
            <a:avLst/>
          </a:prstGeom>
          <a:noFill/>
        </p:spPr>
        <p:txBody>
          <a:bodyPr wrap="square" rtlCol="0">
            <a:spAutoFit/>
          </a:bodyPr>
          <a:lstStyle/>
          <a:p>
            <a:r>
              <a:rPr kumimoji="1" lang="ja-JP" altLang="en-US" dirty="0" smtClean="0"/>
              <a:t>会議室</a:t>
            </a:r>
            <a:endParaRPr kumimoji="1" lang="ja-JP" altLang="en-US" dirty="0"/>
          </a:p>
        </p:txBody>
      </p:sp>
      <p:sp>
        <p:nvSpPr>
          <p:cNvPr id="170" name="TextBox 96"/>
          <p:cNvSpPr txBox="1"/>
          <p:nvPr/>
        </p:nvSpPr>
        <p:spPr>
          <a:xfrm>
            <a:off x="4054366" y="877225"/>
            <a:ext cx="4454933" cy="600164"/>
          </a:xfrm>
          <a:prstGeom prst="rect">
            <a:avLst/>
          </a:prstGeom>
          <a:noFill/>
        </p:spPr>
        <p:txBody>
          <a:bodyPr wrap="square" rtlCol="0">
            <a:spAutoFit/>
          </a:bodyPr>
          <a:lstStyle/>
          <a:p>
            <a:pPr defTabSz="457189"/>
            <a:r>
              <a:rPr lang="ja-JP" altLang="en-US" sz="1500" dirty="0">
                <a:latin typeface="Arial" panose="020B0604020202020204" pitchFamily="34" charset="0"/>
                <a:ea typeface="ＭＳ Ｐゴシック" panose="020B0600070205080204" pitchFamily="50" charset="-128"/>
                <a:cs typeface="Meiryo" charset="-128"/>
              </a:rPr>
              <a:t>クラウド会議室を購入し、会議室をシェアするモデル</a:t>
            </a:r>
            <a:endParaRPr lang="en-US" altLang="ja-JP" sz="1500" dirty="0">
              <a:latin typeface="Arial" panose="020B0604020202020204" pitchFamily="34" charset="0"/>
              <a:ea typeface="ＭＳ Ｐゴシック" panose="020B0600070205080204" pitchFamily="50" charset="-128"/>
              <a:cs typeface="Meiryo" charset="-128"/>
            </a:endParaRPr>
          </a:p>
          <a:p>
            <a:pPr defTabSz="457189"/>
            <a:endParaRPr lang="en-US" dirty="0">
              <a:latin typeface="Meiryo" charset="-128"/>
              <a:ea typeface="Meiryo" charset="-128"/>
              <a:cs typeface="Meiryo" charset="-128"/>
            </a:endParaRPr>
          </a:p>
        </p:txBody>
      </p:sp>
      <p:sp>
        <p:nvSpPr>
          <p:cNvPr id="73" name="爆発 2 72"/>
          <p:cNvSpPr/>
          <p:nvPr/>
        </p:nvSpPr>
        <p:spPr>
          <a:xfrm>
            <a:off x="1" y="24135"/>
            <a:ext cx="1134527" cy="493917"/>
          </a:xfrm>
          <a:prstGeom prst="irregularSeal2">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t>New</a:t>
            </a:r>
            <a:endParaRPr kumimoji="1" lang="ja-JP" altLang="en-US" sz="900" dirty="0"/>
          </a:p>
        </p:txBody>
      </p:sp>
      <p:sp>
        <p:nvSpPr>
          <p:cNvPr id="85" name="Rounded Rectangle 124"/>
          <p:cNvSpPr/>
          <p:nvPr/>
        </p:nvSpPr>
        <p:spPr>
          <a:xfrm>
            <a:off x="339437" y="1566472"/>
            <a:ext cx="4955113" cy="1446458"/>
          </a:xfrm>
          <a:prstGeom prst="roundRect">
            <a:avLst/>
          </a:prstGeom>
          <a:solidFill>
            <a:schemeClr val="bg2"/>
          </a:solidFill>
          <a:ln/>
        </p:spPr>
        <p:style>
          <a:lnRef idx="0">
            <a:schemeClr val="accent1"/>
          </a:lnRef>
          <a:fillRef idx="3">
            <a:schemeClr val="accent1"/>
          </a:fillRef>
          <a:effectRef idx="3">
            <a:schemeClr val="accent1"/>
          </a:effectRef>
          <a:fontRef idx="minor">
            <a:schemeClr val="lt1"/>
          </a:fontRef>
        </p:style>
        <p:txBody>
          <a:bodyPr rtlCol="0" anchor="ctr"/>
          <a:lstStyle/>
          <a:p>
            <a:pPr algn="ctr" defTabSz="457189"/>
            <a:endParaRPr lang="en-US" dirty="0">
              <a:solidFill>
                <a:srgbClr val="FFFFFF"/>
              </a:solidFill>
            </a:endParaRPr>
          </a:p>
        </p:txBody>
      </p:sp>
      <p:pic>
        <p:nvPicPr>
          <p:cNvPr id="86"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2105160" y="1709374"/>
            <a:ext cx="388169" cy="436184"/>
          </a:xfrm>
          <a:prstGeom prst="rect">
            <a:avLst/>
          </a:prstGeom>
        </p:spPr>
      </p:pic>
      <p:pic>
        <p:nvPicPr>
          <p:cNvPr id="87"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1090305" y="1709373"/>
            <a:ext cx="315289" cy="394132"/>
          </a:xfrm>
          <a:prstGeom prst="rect">
            <a:avLst/>
          </a:prstGeom>
        </p:spPr>
      </p:pic>
      <p:pic>
        <p:nvPicPr>
          <p:cNvPr id="89"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551641" y="1709373"/>
            <a:ext cx="355259" cy="394132"/>
          </a:xfrm>
          <a:prstGeom prst="rect">
            <a:avLst/>
          </a:prstGeom>
        </p:spPr>
      </p:pic>
      <p:pic>
        <p:nvPicPr>
          <p:cNvPr id="90" name="図 27"/>
          <p:cNvPicPr>
            <a:picLocks noChangeAspect="1"/>
          </p:cNvPicPr>
          <p:nvPr/>
        </p:nvPicPr>
        <p:blipFill rotWithShape="1">
          <a:blip r:embed="rId2" cstate="print">
            <a:extLst>
              <a:ext uri="{28A0092B-C50C-407E-A947-70E740481C1C}">
                <a14:useLocalDpi xmlns:a14="http://schemas.microsoft.com/office/drawing/2010/main"/>
              </a:ext>
            </a:extLst>
          </a:blip>
          <a:srcRect l="74544" t="27159" r="12245" b="58950"/>
          <a:stretch/>
        </p:blipFill>
        <p:spPr>
          <a:xfrm>
            <a:off x="2676732" y="1709374"/>
            <a:ext cx="371602" cy="390729"/>
          </a:xfrm>
          <a:prstGeom prst="rect">
            <a:avLst/>
          </a:prstGeom>
        </p:spPr>
      </p:pic>
      <p:pic>
        <p:nvPicPr>
          <p:cNvPr id="91" name="Picture 92" descr="laptop_color.png"/>
          <p:cNvPicPr>
            <a:picLocks noChangeAspect="1"/>
          </p:cNvPicPr>
          <p:nvPr/>
        </p:nvPicPr>
        <p:blipFill>
          <a:blip r:embed="rId3"/>
          <a:stretch>
            <a:fillRect/>
          </a:stretch>
        </p:blipFill>
        <p:spPr>
          <a:xfrm flipH="1">
            <a:off x="584571" y="1962789"/>
            <a:ext cx="280690" cy="245990"/>
          </a:xfrm>
          <a:prstGeom prst="rect">
            <a:avLst/>
          </a:prstGeom>
          <a:noFill/>
          <a:ln>
            <a:noFill/>
          </a:ln>
        </p:spPr>
      </p:pic>
      <p:pic>
        <p:nvPicPr>
          <p:cNvPr id="92"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1588999" y="1709373"/>
            <a:ext cx="332756" cy="394132"/>
          </a:xfrm>
          <a:prstGeom prst="rect">
            <a:avLst/>
          </a:prstGeom>
        </p:spPr>
      </p:pic>
      <p:pic>
        <p:nvPicPr>
          <p:cNvPr id="107"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550508" y="2335131"/>
            <a:ext cx="356082" cy="377489"/>
          </a:xfrm>
          <a:prstGeom prst="rect">
            <a:avLst/>
          </a:prstGeom>
        </p:spPr>
      </p:pic>
      <p:pic>
        <p:nvPicPr>
          <p:cNvPr id="108"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2183271" y="2335131"/>
            <a:ext cx="320927" cy="335534"/>
          </a:xfrm>
          <a:prstGeom prst="rect">
            <a:avLst/>
          </a:prstGeom>
        </p:spPr>
      </p:pic>
      <p:pic>
        <p:nvPicPr>
          <p:cNvPr id="109" name="図 46"/>
          <p:cNvPicPr>
            <a:picLocks noChangeAspect="1"/>
          </p:cNvPicPr>
          <p:nvPr/>
        </p:nvPicPr>
        <p:blipFill rotWithShape="1">
          <a:blip r:embed="rId2" cstate="print">
            <a:extLst>
              <a:ext uri="{28A0092B-C50C-407E-A947-70E740481C1C}">
                <a14:useLocalDpi xmlns:a14="http://schemas.microsoft.com/office/drawing/2010/main"/>
              </a:ext>
            </a:extLst>
          </a:blip>
          <a:srcRect l="13409" t="13345" r="74757" b="73642"/>
          <a:stretch/>
        </p:blipFill>
        <p:spPr>
          <a:xfrm>
            <a:off x="2732135" y="2335131"/>
            <a:ext cx="305111" cy="335534"/>
          </a:xfrm>
          <a:prstGeom prst="rect">
            <a:avLst/>
          </a:prstGeom>
        </p:spPr>
      </p:pic>
      <p:pic>
        <p:nvPicPr>
          <p:cNvPr id="110"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1674128" y="2335131"/>
            <a:ext cx="281204" cy="330658"/>
          </a:xfrm>
          <a:prstGeom prst="rect">
            <a:avLst/>
          </a:prstGeom>
        </p:spPr>
      </p:pic>
      <p:pic>
        <p:nvPicPr>
          <p:cNvPr id="111"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1134528" y="2335130"/>
            <a:ext cx="311662" cy="360549"/>
          </a:xfrm>
          <a:prstGeom prst="rect">
            <a:avLst/>
          </a:prstGeom>
        </p:spPr>
      </p:pic>
      <p:pic>
        <p:nvPicPr>
          <p:cNvPr id="119" name="Picture 92" descr="laptop_color.png"/>
          <p:cNvPicPr>
            <a:picLocks noChangeAspect="1"/>
          </p:cNvPicPr>
          <p:nvPr/>
        </p:nvPicPr>
        <p:blipFill>
          <a:blip r:embed="rId3"/>
          <a:stretch>
            <a:fillRect/>
          </a:stretch>
        </p:blipFill>
        <p:spPr>
          <a:xfrm flipH="1">
            <a:off x="1059783" y="1962789"/>
            <a:ext cx="280690" cy="245990"/>
          </a:xfrm>
          <a:prstGeom prst="rect">
            <a:avLst/>
          </a:prstGeom>
          <a:noFill/>
          <a:ln>
            <a:noFill/>
          </a:ln>
        </p:spPr>
      </p:pic>
      <p:pic>
        <p:nvPicPr>
          <p:cNvPr id="120" name="Picture 92" descr="laptop_color.png"/>
          <p:cNvPicPr>
            <a:picLocks noChangeAspect="1"/>
          </p:cNvPicPr>
          <p:nvPr/>
        </p:nvPicPr>
        <p:blipFill>
          <a:blip r:embed="rId3"/>
          <a:stretch>
            <a:fillRect/>
          </a:stretch>
        </p:blipFill>
        <p:spPr>
          <a:xfrm flipH="1">
            <a:off x="1593933" y="1962789"/>
            <a:ext cx="280690" cy="245990"/>
          </a:xfrm>
          <a:prstGeom prst="rect">
            <a:avLst/>
          </a:prstGeom>
          <a:noFill/>
          <a:ln>
            <a:noFill/>
          </a:ln>
        </p:spPr>
      </p:pic>
      <p:pic>
        <p:nvPicPr>
          <p:cNvPr id="121" name="Picture 92" descr="laptop_color.png"/>
          <p:cNvPicPr>
            <a:picLocks noChangeAspect="1"/>
          </p:cNvPicPr>
          <p:nvPr/>
        </p:nvPicPr>
        <p:blipFill>
          <a:blip r:embed="rId3"/>
          <a:stretch>
            <a:fillRect/>
          </a:stretch>
        </p:blipFill>
        <p:spPr>
          <a:xfrm flipH="1">
            <a:off x="2155242" y="1962789"/>
            <a:ext cx="280690" cy="245990"/>
          </a:xfrm>
          <a:prstGeom prst="rect">
            <a:avLst/>
          </a:prstGeom>
          <a:noFill/>
          <a:ln>
            <a:noFill/>
          </a:ln>
        </p:spPr>
      </p:pic>
      <p:pic>
        <p:nvPicPr>
          <p:cNvPr id="122" name="Picture 92" descr="laptop_color.png"/>
          <p:cNvPicPr>
            <a:picLocks noChangeAspect="1"/>
          </p:cNvPicPr>
          <p:nvPr/>
        </p:nvPicPr>
        <p:blipFill>
          <a:blip r:embed="rId3"/>
          <a:stretch>
            <a:fillRect/>
          </a:stretch>
        </p:blipFill>
        <p:spPr>
          <a:xfrm flipH="1">
            <a:off x="2708887" y="1962789"/>
            <a:ext cx="280690" cy="245990"/>
          </a:xfrm>
          <a:prstGeom prst="rect">
            <a:avLst/>
          </a:prstGeom>
          <a:noFill/>
          <a:ln>
            <a:noFill/>
          </a:ln>
        </p:spPr>
      </p:pic>
      <p:pic>
        <p:nvPicPr>
          <p:cNvPr id="123" name="Picture 92" descr="laptop_color.png"/>
          <p:cNvPicPr>
            <a:picLocks noChangeAspect="1"/>
          </p:cNvPicPr>
          <p:nvPr/>
        </p:nvPicPr>
        <p:blipFill>
          <a:blip r:embed="rId3"/>
          <a:stretch>
            <a:fillRect/>
          </a:stretch>
        </p:blipFill>
        <p:spPr>
          <a:xfrm flipH="1">
            <a:off x="569425" y="2568418"/>
            <a:ext cx="280690" cy="245990"/>
          </a:xfrm>
          <a:prstGeom prst="rect">
            <a:avLst/>
          </a:prstGeom>
          <a:noFill/>
          <a:ln>
            <a:noFill/>
          </a:ln>
        </p:spPr>
      </p:pic>
      <p:pic>
        <p:nvPicPr>
          <p:cNvPr id="124" name="Picture 92" descr="laptop_color.png"/>
          <p:cNvPicPr>
            <a:picLocks noChangeAspect="1"/>
          </p:cNvPicPr>
          <p:nvPr/>
        </p:nvPicPr>
        <p:blipFill>
          <a:blip r:embed="rId3"/>
          <a:stretch>
            <a:fillRect/>
          </a:stretch>
        </p:blipFill>
        <p:spPr>
          <a:xfrm flipH="1">
            <a:off x="1053690" y="2568418"/>
            <a:ext cx="280690" cy="245990"/>
          </a:xfrm>
          <a:prstGeom prst="rect">
            <a:avLst/>
          </a:prstGeom>
          <a:noFill/>
          <a:ln>
            <a:noFill/>
          </a:ln>
        </p:spPr>
      </p:pic>
      <p:pic>
        <p:nvPicPr>
          <p:cNvPr id="125" name="Picture 92" descr="laptop_color.png"/>
          <p:cNvPicPr>
            <a:picLocks noChangeAspect="1"/>
          </p:cNvPicPr>
          <p:nvPr/>
        </p:nvPicPr>
        <p:blipFill>
          <a:blip r:embed="rId3"/>
          <a:stretch>
            <a:fillRect/>
          </a:stretch>
        </p:blipFill>
        <p:spPr>
          <a:xfrm flipH="1">
            <a:off x="1587840" y="2568418"/>
            <a:ext cx="280690" cy="245990"/>
          </a:xfrm>
          <a:prstGeom prst="rect">
            <a:avLst/>
          </a:prstGeom>
          <a:noFill/>
          <a:ln>
            <a:noFill/>
          </a:ln>
        </p:spPr>
      </p:pic>
      <p:pic>
        <p:nvPicPr>
          <p:cNvPr id="126" name="Picture 92" descr="laptop_color.png"/>
          <p:cNvPicPr>
            <a:picLocks noChangeAspect="1"/>
          </p:cNvPicPr>
          <p:nvPr/>
        </p:nvPicPr>
        <p:blipFill>
          <a:blip r:embed="rId3"/>
          <a:stretch>
            <a:fillRect/>
          </a:stretch>
        </p:blipFill>
        <p:spPr>
          <a:xfrm flipH="1">
            <a:off x="2149150" y="2568418"/>
            <a:ext cx="280690" cy="245990"/>
          </a:xfrm>
          <a:prstGeom prst="rect">
            <a:avLst/>
          </a:prstGeom>
          <a:noFill/>
          <a:ln>
            <a:noFill/>
          </a:ln>
        </p:spPr>
      </p:pic>
      <p:pic>
        <p:nvPicPr>
          <p:cNvPr id="127" name="Picture 92" descr="laptop_color.png"/>
          <p:cNvPicPr>
            <a:picLocks noChangeAspect="1"/>
          </p:cNvPicPr>
          <p:nvPr/>
        </p:nvPicPr>
        <p:blipFill>
          <a:blip r:embed="rId3"/>
          <a:stretch>
            <a:fillRect/>
          </a:stretch>
        </p:blipFill>
        <p:spPr>
          <a:xfrm flipH="1">
            <a:off x="2702796" y="2568418"/>
            <a:ext cx="280690" cy="245990"/>
          </a:xfrm>
          <a:prstGeom prst="rect">
            <a:avLst/>
          </a:prstGeom>
          <a:noFill/>
          <a:ln>
            <a:noFill/>
          </a:ln>
        </p:spPr>
      </p:pic>
      <p:pic>
        <p:nvPicPr>
          <p:cNvPr id="128" name="図 25"/>
          <p:cNvPicPr>
            <a:picLocks noChangeAspect="1"/>
          </p:cNvPicPr>
          <p:nvPr/>
        </p:nvPicPr>
        <p:blipFill rotWithShape="1">
          <a:blip r:embed="rId2" cstate="print">
            <a:extLst>
              <a:ext uri="{28A0092B-C50C-407E-A947-70E740481C1C}">
                <a14:useLocalDpi xmlns:a14="http://schemas.microsoft.com/office/drawing/2010/main"/>
              </a:ext>
            </a:extLst>
          </a:blip>
          <a:srcRect l="28980" t="40877" r="57220" b="43616"/>
          <a:stretch/>
        </p:blipFill>
        <p:spPr>
          <a:xfrm>
            <a:off x="4695043" y="1701785"/>
            <a:ext cx="388169" cy="436184"/>
          </a:xfrm>
          <a:prstGeom prst="rect">
            <a:avLst/>
          </a:prstGeom>
        </p:spPr>
      </p:pic>
      <p:pic>
        <p:nvPicPr>
          <p:cNvPr id="129" name="図 19"/>
          <p:cNvPicPr>
            <a:picLocks noChangeAspect="1"/>
          </p:cNvPicPr>
          <p:nvPr/>
        </p:nvPicPr>
        <p:blipFill rotWithShape="1">
          <a:blip r:embed="rId2" cstate="print">
            <a:extLst>
              <a:ext uri="{28A0092B-C50C-407E-A947-70E740481C1C}">
                <a14:useLocalDpi xmlns:a14="http://schemas.microsoft.com/office/drawing/2010/main"/>
              </a:ext>
            </a:extLst>
          </a:blip>
          <a:srcRect l="25567" t="26666" r="63224" b="59322"/>
          <a:stretch/>
        </p:blipFill>
        <p:spPr>
          <a:xfrm>
            <a:off x="3680188" y="1701785"/>
            <a:ext cx="315289" cy="394132"/>
          </a:xfrm>
          <a:prstGeom prst="rect">
            <a:avLst/>
          </a:prstGeom>
        </p:spPr>
      </p:pic>
      <p:pic>
        <p:nvPicPr>
          <p:cNvPr id="130" name="図 23"/>
          <p:cNvPicPr>
            <a:picLocks noChangeAspect="1"/>
          </p:cNvPicPr>
          <p:nvPr/>
        </p:nvPicPr>
        <p:blipFill rotWithShape="1">
          <a:blip r:embed="rId2" cstate="print">
            <a:extLst>
              <a:ext uri="{28A0092B-C50C-407E-A947-70E740481C1C}">
                <a14:useLocalDpi xmlns:a14="http://schemas.microsoft.com/office/drawing/2010/main"/>
              </a:ext>
            </a:extLst>
          </a:blip>
          <a:srcRect l="786" t="26666" r="86584" b="59322"/>
          <a:stretch/>
        </p:blipFill>
        <p:spPr>
          <a:xfrm>
            <a:off x="3141524" y="1701785"/>
            <a:ext cx="355259" cy="394132"/>
          </a:xfrm>
          <a:prstGeom prst="rect">
            <a:avLst/>
          </a:prstGeom>
        </p:spPr>
      </p:pic>
      <p:pic>
        <p:nvPicPr>
          <p:cNvPr id="131" name="Picture 92" descr="laptop_color.png"/>
          <p:cNvPicPr>
            <a:picLocks noChangeAspect="1"/>
          </p:cNvPicPr>
          <p:nvPr/>
        </p:nvPicPr>
        <p:blipFill>
          <a:blip r:embed="rId3"/>
          <a:stretch>
            <a:fillRect/>
          </a:stretch>
        </p:blipFill>
        <p:spPr>
          <a:xfrm flipH="1">
            <a:off x="3174454" y="1955200"/>
            <a:ext cx="280690" cy="245990"/>
          </a:xfrm>
          <a:prstGeom prst="rect">
            <a:avLst/>
          </a:prstGeom>
          <a:noFill/>
          <a:ln>
            <a:noFill/>
          </a:ln>
        </p:spPr>
      </p:pic>
      <p:pic>
        <p:nvPicPr>
          <p:cNvPr id="132" name="図 22"/>
          <p:cNvPicPr>
            <a:picLocks noChangeAspect="1"/>
          </p:cNvPicPr>
          <p:nvPr/>
        </p:nvPicPr>
        <p:blipFill rotWithShape="1">
          <a:blip r:embed="rId2" cstate="print">
            <a:extLst>
              <a:ext uri="{28A0092B-C50C-407E-A947-70E740481C1C}">
                <a14:useLocalDpi xmlns:a14="http://schemas.microsoft.com/office/drawing/2010/main"/>
              </a:ext>
            </a:extLst>
          </a:blip>
          <a:srcRect l="38170" t="26666" r="50000" b="59322"/>
          <a:stretch/>
        </p:blipFill>
        <p:spPr>
          <a:xfrm>
            <a:off x="4178882" y="1701785"/>
            <a:ext cx="332756" cy="394132"/>
          </a:xfrm>
          <a:prstGeom prst="rect">
            <a:avLst/>
          </a:prstGeom>
        </p:spPr>
      </p:pic>
      <p:pic>
        <p:nvPicPr>
          <p:cNvPr id="133" name="図 30"/>
          <p:cNvPicPr>
            <a:picLocks noChangeAspect="1"/>
          </p:cNvPicPr>
          <p:nvPr/>
        </p:nvPicPr>
        <p:blipFill rotWithShape="1">
          <a:blip r:embed="rId2" cstate="print">
            <a:extLst>
              <a:ext uri="{28A0092B-C50C-407E-A947-70E740481C1C}">
                <a14:useLocalDpi xmlns:a14="http://schemas.microsoft.com/office/drawing/2010/main"/>
              </a:ext>
            </a:extLst>
          </a:blip>
          <a:srcRect l="38010" t="13276" r="48939" b="72888"/>
          <a:stretch/>
        </p:blipFill>
        <p:spPr>
          <a:xfrm>
            <a:off x="3140391" y="2327542"/>
            <a:ext cx="356082" cy="377489"/>
          </a:xfrm>
          <a:prstGeom prst="rect">
            <a:avLst/>
          </a:prstGeom>
        </p:spPr>
      </p:pic>
      <p:pic>
        <p:nvPicPr>
          <p:cNvPr id="134" name="図 45"/>
          <p:cNvPicPr>
            <a:picLocks noChangeAspect="1"/>
          </p:cNvPicPr>
          <p:nvPr/>
        </p:nvPicPr>
        <p:blipFill rotWithShape="1">
          <a:blip r:embed="rId2" cstate="print">
            <a:extLst>
              <a:ext uri="{28A0092B-C50C-407E-A947-70E740481C1C}">
                <a14:useLocalDpi xmlns:a14="http://schemas.microsoft.com/office/drawing/2010/main"/>
              </a:ext>
            </a:extLst>
          </a:blip>
          <a:srcRect l="1577" t="13345" r="85976" b="73642"/>
          <a:stretch/>
        </p:blipFill>
        <p:spPr>
          <a:xfrm>
            <a:off x="4773154" y="2327542"/>
            <a:ext cx="320927" cy="335534"/>
          </a:xfrm>
          <a:prstGeom prst="rect">
            <a:avLst/>
          </a:prstGeom>
        </p:spPr>
      </p:pic>
      <p:pic>
        <p:nvPicPr>
          <p:cNvPr id="135" name="図 48"/>
          <p:cNvPicPr>
            <a:picLocks noChangeAspect="1"/>
          </p:cNvPicPr>
          <p:nvPr/>
        </p:nvPicPr>
        <p:blipFill rotWithShape="1">
          <a:blip r:embed="rId2" cstate="print">
            <a:extLst>
              <a:ext uri="{28A0092B-C50C-407E-A947-70E740481C1C}">
                <a14:useLocalDpi xmlns:a14="http://schemas.microsoft.com/office/drawing/2010/main"/>
              </a:ext>
            </a:extLst>
          </a:blip>
          <a:srcRect l="76410" t="13346" r="12684" b="73830"/>
          <a:stretch/>
        </p:blipFill>
        <p:spPr>
          <a:xfrm>
            <a:off x="4264012" y="2327542"/>
            <a:ext cx="281204" cy="330658"/>
          </a:xfrm>
          <a:prstGeom prst="rect">
            <a:avLst/>
          </a:prstGeom>
        </p:spPr>
      </p:pic>
      <p:pic>
        <p:nvPicPr>
          <p:cNvPr id="136" name="図 53"/>
          <p:cNvPicPr>
            <a:picLocks noChangeAspect="1"/>
          </p:cNvPicPr>
          <p:nvPr/>
        </p:nvPicPr>
        <p:blipFill rotWithShape="1">
          <a:blip r:embed="rId2" cstate="print">
            <a:extLst>
              <a:ext uri="{28A0092B-C50C-407E-A947-70E740481C1C}">
                <a14:useLocalDpi xmlns:a14="http://schemas.microsoft.com/office/drawing/2010/main"/>
              </a:ext>
            </a:extLst>
          </a:blip>
          <a:srcRect l="72915" t="42459" r="14638" b="43142"/>
          <a:stretch/>
        </p:blipFill>
        <p:spPr>
          <a:xfrm>
            <a:off x="3724412" y="2327542"/>
            <a:ext cx="311662" cy="360549"/>
          </a:xfrm>
          <a:prstGeom prst="rect">
            <a:avLst/>
          </a:prstGeom>
        </p:spPr>
      </p:pic>
      <p:pic>
        <p:nvPicPr>
          <p:cNvPr id="137" name="Picture 92" descr="laptop_color.png"/>
          <p:cNvPicPr>
            <a:picLocks noChangeAspect="1"/>
          </p:cNvPicPr>
          <p:nvPr/>
        </p:nvPicPr>
        <p:blipFill>
          <a:blip r:embed="rId3"/>
          <a:stretch>
            <a:fillRect/>
          </a:stretch>
        </p:blipFill>
        <p:spPr>
          <a:xfrm flipH="1">
            <a:off x="3649666" y="1955200"/>
            <a:ext cx="280690" cy="245990"/>
          </a:xfrm>
          <a:prstGeom prst="rect">
            <a:avLst/>
          </a:prstGeom>
          <a:noFill/>
          <a:ln>
            <a:noFill/>
          </a:ln>
        </p:spPr>
      </p:pic>
      <p:pic>
        <p:nvPicPr>
          <p:cNvPr id="138" name="Picture 92" descr="laptop_color.png"/>
          <p:cNvPicPr>
            <a:picLocks noChangeAspect="1"/>
          </p:cNvPicPr>
          <p:nvPr/>
        </p:nvPicPr>
        <p:blipFill>
          <a:blip r:embed="rId3"/>
          <a:stretch>
            <a:fillRect/>
          </a:stretch>
        </p:blipFill>
        <p:spPr>
          <a:xfrm flipH="1">
            <a:off x="4183816" y="1955200"/>
            <a:ext cx="280690" cy="245990"/>
          </a:xfrm>
          <a:prstGeom prst="rect">
            <a:avLst/>
          </a:prstGeom>
          <a:noFill/>
          <a:ln>
            <a:noFill/>
          </a:ln>
        </p:spPr>
      </p:pic>
      <p:pic>
        <p:nvPicPr>
          <p:cNvPr id="139" name="Picture 92" descr="laptop_color.png"/>
          <p:cNvPicPr>
            <a:picLocks noChangeAspect="1"/>
          </p:cNvPicPr>
          <p:nvPr/>
        </p:nvPicPr>
        <p:blipFill>
          <a:blip r:embed="rId3"/>
          <a:stretch>
            <a:fillRect/>
          </a:stretch>
        </p:blipFill>
        <p:spPr>
          <a:xfrm flipH="1">
            <a:off x="4745126" y="1955200"/>
            <a:ext cx="280690" cy="245990"/>
          </a:xfrm>
          <a:prstGeom prst="rect">
            <a:avLst/>
          </a:prstGeom>
          <a:noFill/>
          <a:ln>
            <a:noFill/>
          </a:ln>
        </p:spPr>
      </p:pic>
      <p:pic>
        <p:nvPicPr>
          <p:cNvPr id="140" name="Picture 92" descr="laptop_color.png"/>
          <p:cNvPicPr>
            <a:picLocks noChangeAspect="1"/>
          </p:cNvPicPr>
          <p:nvPr/>
        </p:nvPicPr>
        <p:blipFill>
          <a:blip r:embed="rId3"/>
          <a:stretch>
            <a:fillRect/>
          </a:stretch>
        </p:blipFill>
        <p:spPr>
          <a:xfrm flipH="1">
            <a:off x="3159309" y="2560829"/>
            <a:ext cx="280690" cy="245990"/>
          </a:xfrm>
          <a:prstGeom prst="rect">
            <a:avLst/>
          </a:prstGeom>
          <a:noFill/>
          <a:ln>
            <a:noFill/>
          </a:ln>
        </p:spPr>
      </p:pic>
      <p:pic>
        <p:nvPicPr>
          <p:cNvPr id="141" name="Picture 92" descr="laptop_color.png"/>
          <p:cNvPicPr>
            <a:picLocks noChangeAspect="1"/>
          </p:cNvPicPr>
          <p:nvPr/>
        </p:nvPicPr>
        <p:blipFill>
          <a:blip r:embed="rId3"/>
          <a:stretch>
            <a:fillRect/>
          </a:stretch>
        </p:blipFill>
        <p:spPr>
          <a:xfrm flipH="1">
            <a:off x="3643574" y="2560829"/>
            <a:ext cx="280690" cy="245990"/>
          </a:xfrm>
          <a:prstGeom prst="rect">
            <a:avLst/>
          </a:prstGeom>
          <a:noFill/>
          <a:ln>
            <a:noFill/>
          </a:ln>
        </p:spPr>
      </p:pic>
      <p:pic>
        <p:nvPicPr>
          <p:cNvPr id="142" name="Picture 92" descr="laptop_color.png"/>
          <p:cNvPicPr>
            <a:picLocks noChangeAspect="1"/>
          </p:cNvPicPr>
          <p:nvPr/>
        </p:nvPicPr>
        <p:blipFill>
          <a:blip r:embed="rId3"/>
          <a:stretch>
            <a:fillRect/>
          </a:stretch>
        </p:blipFill>
        <p:spPr>
          <a:xfrm flipH="1">
            <a:off x="4177724" y="2560829"/>
            <a:ext cx="280690" cy="245990"/>
          </a:xfrm>
          <a:prstGeom prst="rect">
            <a:avLst/>
          </a:prstGeom>
          <a:noFill/>
          <a:ln>
            <a:noFill/>
          </a:ln>
        </p:spPr>
      </p:pic>
      <p:pic>
        <p:nvPicPr>
          <p:cNvPr id="143" name="Picture 92" descr="laptop_color.png"/>
          <p:cNvPicPr>
            <a:picLocks noChangeAspect="1"/>
          </p:cNvPicPr>
          <p:nvPr/>
        </p:nvPicPr>
        <p:blipFill>
          <a:blip r:embed="rId3"/>
          <a:stretch>
            <a:fillRect/>
          </a:stretch>
        </p:blipFill>
        <p:spPr>
          <a:xfrm flipH="1">
            <a:off x="4739034" y="2560829"/>
            <a:ext cx="280690" cy="245990"/>
          </a:xfrm>
          <a:prstGeom prst="rect">
            <a:avLst/>
          </a:prstGeom>
          <a:noFill/>
          <a:ln>
            <a:noFill/>
          </a:ln>
        </p:spPr>
      </p:pic>
      <p:sp>
        <p:nvSpPr>
          <p:cNvPr id="144" name="Text Box 5"/>
          <p:cNvSpPr txBox="1">
            <a:spLocks noChangeArrowheads="1"/>
          </p:cNvSpPr>
          <p:nvPr/>
        </p:nvSpPr>
        <p:spPr bwMode="auto">
          <a:xfrm>
            <a:off x="1446191" y="2928965"/>
            <a:ext cx="2608176" cy="198925"/>
          </a:xfrm>
          <a:prstGeom prst="rect">
            <a:avLst/>
          </a:prstGeom>
          <a:ln w="9525">
            <a:solidFill>
              <a:srgbClr val="5F5F65"/>
            </a:solidFill>
            <a:headEnd/>
            <a:tailEnd/>
          </a:ln>
        </p:spPr>
        <p:style>
          <a:lnRef idx="2">
            <a:schemeClr val="accent1"/>
          </a:lnRef>
          <a:fillRef idx="1">
            <a:schemeClr val="lt1"/>
          </a:fillRef>
          <a:effectRef idx="0">
            <a:schemeClr val="accent1"/>
          </a:effectRef>
          <a:fontRef idx="minor">
            <a:schemeClr val="dk1"/>
          </a:fontRef>
        </p:style>
        <p:txBody>
          <a:bodyPr lIns="0" tIns="0" rIns="0" bIns="0"/>
          <a:lstStyle/>
          <a:p>
            <a:pPr algn="ctr" defTabSz="457189">
              <a:defRPr/>
            </a:pPr>
            <a:r>
              <a:rPr kumimoji="1" lang="ja-JP" altLang="en-US" sz="900" dirty="0">
                <a:solidFill>
                  <a:srgbClr val="000000"/>
                </a:solidFill>
                <a:latin typeface="Meiryo" charset="-128"/>
                <a:ea typeface="Meiryo" charset="-128"/>
                <a:cs typeface="Meiryo" charset="-128"/>
              </a:rPr>
              <a:t> </a:t>
            </a:r>
            <a:r>
              <a:rPr kumimoji="1" lang="ja-JP" altLang="en-US" sz="1200" dirty="0">
                <a:solidFill>
                  <a:schemeClr val="tx1"/>
                </a:solidFill>
                <a:latin typeface="+mn-ea"/>
                <a:cs typeface="Meiryo" charset="-128"/>
              </a:rPr>
              <a:t>最大</a:t>
            </a:r>
            <a:r>
              <a:rPr kumimoji="1" lang="en-US" altLang="ja-JP" sz="1200" dirty="0">
                <a:solidFill>
                  <a:schemeClr val="tx1"/>
                </a:solidFill>
                <a:latin typeface="+mn-ea"/>
                <a:cs typeface="Meiryo" charset="-128"/>
              </a:rPr>
              <a:t>250</a:t>
            </a:r>
            <a:r>
              <a:rPr kumimoji="1" lang="ja-JP" altLang="en-US" sz="1200" dirty="0">
                <a:solidFill>
                  <a:schemeClr val="tx1"/>
                </a:solidFill>
                <a:latin typeface="+mn-ea"/>
                <a:cs typeface="Meiryo" charset="-128"/>
              </a:rPr>
              <a:t>名に主催者アカウントを提供</a:t>
            </a:r>
          </a:p>
        </p:txBody>
      </p:sp>
      <p:sp>
        <p:nvSpPr>
          <p:cNvPr id="145" name="上矢印 144"/>
          <p:cNvSpPr/>
          <p:nvPr/>
        </p:nvSpPr>
        <p:spPr>
          <a:xfrm>
            <a:off x="2090774" y="1243151"/>
            <a:ext cx="1080204" cy="449133"/>
          </a:xfrm>
          <a:prstGeom prst="upArrow">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grpSp>
        <p:nvGrpSpPr>
          <p:cNvPr id="146" name="Group 14"/>
          <p:cNvGrpSpPr>
            <a:grpSpLocks noChangeAspect="1"/>
          </p:cNvGrpSpPr>
          <p:nvPr/>
        </p:nvGrpSpPr>
        <p:grpSpPr>
          <a:xfrm>
            <a:off x="2412475" y="1385115"/>
            <a:ext cx="435547" cy="206255"/>
            <a:chOff x="4267200" y="2159310"/>
            <a:chExt cx="1809590" cy="856943"/>
          </a:xfrm>
          <a:solidFill>
            <a:srgbClr val="FFC000"/>
          </a:solidFill>
        </p:grpSpPr>
        <p:sp>
          <p:nvSpPr>
            <p:cNvPr id="147" name="Freeform 5"/>
            <p:cNvSpPr>
              <a:spLocks noEditPoints="1"/>
            </p:cNvSpPr>
            <p:nvPr/>
          </p:nvSpPr>
          <p:spPr bwMode="auto">
            <a:xfrm>
              <a:off x="4267200" y="2159310"/>
              <a:ext cx="1809590" cy="856943"/>
            </a:xfrm>
            <a:custGeom>
              <a:avLst/>
              <a:gdLst>
                <a:gd name="T0" fmla="*/ 412 w 419"/>
                <a:gd name="T1" fmla="*/ 84 h 198"/>
                <a:gd name="T2" fmla="*/ 379 w 419"/>
                <a:gd name="T3" fmla="*/ 50 h 198"/>
                <a:gd name="T4" fmla="*/ 182 w 419"/>
                <a:gd name="T5" fmla="*/ 50 h 198"/>
                <a:gd name="T6" fmla="*/ 97 w 419"/>
                <a:gd name="T7" fmla="*/ 0 h 198"/>
                <a:gd name="T8" fmla="*/ 0 w 419"/>
                <a:gd name="T9" fmla="*/ 99 h 198"/>
                <a:gd name="T10" fmla="*/ 97 w 419"/>
                <a:gd name="T11" fmla="*/ 198 h 198"/>
                <a:gd name="T12" fmla="*/ 182 w 419"/>
                <a:gd name="T13" fmla="*/ 148 h 198"/>
                <a:gd name="T14" fmla="*/ 221 w 419"/>
                <a:gd name="T15" fmla="*/ 148 h 198"/>
                <a:gd name="T16" fmla="*/ 253 w 419"/>
                <a:gd name="T17" fmla="*/ 117 h 198"/>
                <a:gd name="T18" fmla="*/ 277 w 419"/>
                <a:gd name="T19" fmla="*/ 141 h 198"/>
                <a:gd name="T20" fmla="*/ 300 w 419"/>
                <a:gd name="T21" fmla="*/ 118 h 198"/>
                <a:gd name="T22" fmla="*/ 324 w 419"/>
                <a:gd name="T23" fmla="*/ 142 h 198"/>
                <a:gd name="T24" fmla="*/ 348 w 419"/>
                <a:gd name="T25" fmla="*/ 118 h 198"/>
                <a:gd name="T26" fmla="*/ 372 w 419"/>
                <a:gd name="T27" fmla="*/ 142 h 198"/>
                <a:gd name="T28" fmla="*/ 412 w 419"/>
                <a:gd name="T29" fmla="*/ 101 h 198"/>
                <a:gd name="T30" fmla="*/ 412 w 419"/>
                <a:gd name="T31" fmla="*/ 84 h 198"/>
                <a:gd name="T32" fmla="*/ 118 w 419"/>
                <a:gd name="T33" fmla="*/ 114 h 198"/>
                <a:gd name="T34" fmla="*/ 118 w 419"/>
                <a:gd name="T35" fmla="*/ 113 h 198"/>
                <a:gd name="T36" fmla="*/ 99 w 419"/>
                <a:gd name="T37" fmla="*/ 105 h 198"/>
                <a:gd name="T38" fmla="*/ 79 w 419"/>
                <a:gd name="T39" fmla="*/ 113 h 198"/>
                <a:gd name="T40" fmla="*/ 79 w 419"/>
                <a:gd name="T41" fmla="*/ 114 h 198"/>
                <a:gd name="T42" fmla="*/ 69 w 419"/>
                <a:gd name="T43" fmla="*/ 104 h 198"/>
                <a:gd name="T44" fmla="*/ 70 w 419"/>
                <a:gd name="T45" fmla="*/ 104 h 198"/>
                <a:gd name="T46" fmla="*/ 99 w 419"/>
                <a:gd name="T47" fmla="*/ 92 h 198"/>
                <a:gd name="T48" fmla="*/ 128 w 419"/>
                <a:gd name="T49" fmla="*/ 104 h 198"/>
                <a:gd name="T50" fmla="*/ 128 w 419"/>
                <a:gd name="T51" fmla="*/ 104 h 198"/>
                <a:gd name="T52" fmla="*/ 118 w 419"/>
                <a:gd name="T53" fmla="*/ 114 h 198"/>
                <a:gd name="T54" fmla="*/ 137 w 419"/>
                <a:gd name="T55" fmla="*/ 95 h 198"/>
                <a:gd name="T56" fmla="*/ 137 w 419"/>
                <a:gd name="T57" fmla="*/ 95 h 198"/>
                <a:gd name="T58" fmla="*/ 99 w 419"/>
                <a:gd name="T59" fmla="*/ 79 h 198"/>
                <a:gd name="T60" fmla="*/ 60 w 419"/>
                <a:gd name="T61" fmla="*/ 95 h 198"/>
                <a:gd name="T62" fmla="*/ 60 w 419"/>
                <a:gd name="T63" fmla="*/ 95 h 198"/>
                <a:gd name="T64" fmla="*/ 51 w 419"/>
                <a:gd name="T65" fmla="*/ 85 h 198"/>
                <a:gd name="T66" fmla="*/ 51 w 419"/>
                <a:gd name="T67" fmla="*/ 85 h 198"/>
                <a:gd name="T68" fmla="*/ 99 w 419"/>
                <a:gd name="T69" fmla="*/ 66 h 198"/>
                <a:gd name="T70" fmla="*/ 146 w 419"/>
                <a:gd name="T71" fmla="*/ 85 h 198"/>
                <a:gd name="T72" fmla="*/ 147 w 419"/>
                <a:gd name="T73" fmla="*/ 85 h 198"/>
                <a:gd name="T74" fmla="*/ 137 w 419"/>
                <a:gd name="T75" fmla="*/ 95 h 198"/>
                <a:gd name="T76" fmla="*/ 156 w 419"/>
                <a:gd name="T77" fmla="*/ 76 h 198"/>
                <a:gd name="T78" fmla="*/ 156 w 419"/>
                <a:gd name="T79" fmla="*/ 76 h 198"/>
                <a:gd name="T80" fmla="*/ 99 w 419"/>
                <a:gd name="T81" fmla="*/ 52 h 198"/>
                <a:gd name="T82" fmla="*/ 42 w 419"/>
                <a:gd name="T83" fmla="*/ 76 h 198"/>
                <a:gd name="T84" fmla="*/ 41 w 419"/>
                <a:gd name="T85" fmla="*/ 76 h 198"/>
                <a:gd name="T86" fmla="*/ 32 w 419"/>
                <a:gd name="T87" fmla="*/ 67 h 198"/>
                <a:gd name="T88" fmla="*/ 32 w 419"/>
                <a:gd name="T89" fmla="*/ 66 h 198"/>
                <a:gd name="T90" fmla="*/ 99 w 419"/>
                <a:gd name="T91" fmla="*/ 39 h 198"/>
                <a:gd name="T92" fmla="*/ 165 w 419"/>
                <a:gd name="T93" fmla="*/ 66 h 198"/>
                <a:gd name="T94" fmla="*/ 165 w 419"/>
                <a:gd name="T95" fmla="*/ 67 h 198"/>
                <a:gd name="T96" fmla="*/ 156 w 419"/>
                <a:gd name="T97" fmla="*/ 7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9" h="198">
                  <a:moveTo>
                    <a:pt x="412" y="84"/>
                  </a:moveTo>
                  <a:cubicBezTo>
                    <a:pt x="379" y="50"/>
                    <a:pt x="379" y="50"/>
                    <a:pt x="379" y="50"/>
                  </a:cubicBezTo>
                  <a:cubicBezTo>
                    <a:pt x="182" y="50"/>
                    <a:pt x="182" y="50"/>
                    <a:pt x="182" y="50"/>
                  </a:cubicBezTo>
                  <a:cubicBezTo>
                    <a:pt x="165" y="20"/>
                    <a:pt x="134" y="0"/>
                    <a:pt x="97" y="0"/>
                  </a:cubicBezTo>
                  <a:cubicBezTo>
                    <a:pt x="43" y="0"/>
                    <a:pt x="0" y="45"/>
                    <a:pt x="0" y="99"/>
                  </a:cubicBezTo>
                  <a:cubicBezTo>
                    <a:pt x="0" y="154"/>
                    <a:pt x="43" y="198"/>
                    <a:pt x="97" y="198"/>
                  </a:cubicBezTo>
                  <a:cubicBezTo>
                    <a:pt x="133" y="198"/>
                    <a:pt x="165" y="178"/>
                    <a:pt x="182" y="148"/>
                  </a:cubicBezTo>
                  <a:cubicBezTo>
                    <a:pt x="221" y="148"/>
                    <a:pt x="221" y="148"/>
                    <a:pt x="221" y="148"/>
                  </a:cubicBezTo>
                  <a:cubicBezTo>
                    <a:pt x="253" y="117"/>
                    <a:pt x="253" y="117"/>
                    <a:pt x="253" y="117"/>
                  </a:cubicBezTo>
                  <a:cubicBezTo>
                    <a:pt x="277" y="141"/>
                    <a:pt x="277" y="141"/>
                    <a:pt x="277" y="141"/>
                  </a:cubicBezTo>
                  <a:cubicBezTo>
                    <a:pt x="300" y="118"/>
                    <a:pt x="300" y="118"/>
                    <a:pt x="300" y="118"/>
                  </a:cubicBezTo>
                  <a:cubicBezTo>
                    <a:pt x="324" y="142"/>
                    <a:pt x="324" y="142"/>
                    <a:pt x="324" y="142"/>
                  </a:cubicBezTo>
                  <a:cubicBezTo>
                    <a:pt x="348" y="118"/>
                    <a:pt x="348" y="118"/>
                    <a:pt x="348" y="118"/>
                  </a:cubicBezTo>
                  <a:cubicBezTo>
                    <a:pt x="372" y="142"/>
                    <a:pt x="372" y="142"/>
                    <a:pt x="372" y="142"/>
                  </a:cubicBezTo>
                  <a:cubicBezTo>
                    <a:pt x="412" y="101"/>
                    <a:pt x="412" y="101"/>
                    <a:pt x="412" y="101"/>
                  </a:cubicBezTo>
                  <a:cubicBezTo>
                    <a:pt x="418" y="95"/>
                    <a:pt x="419" y="90"/>
                    <a:pt x="412" y="84"/>
                  </a:cubicBezTo>
                  <a:close/>
                  <a:moveTo>
                    <a:pt x="118" y="114"/>
                  </a:moveTo>
                  <a:cubicBezTo>
                    <a:pt x="118" y="114"/>
                    <a:pt x="118" y="113"/>
                    <a:pt x="118" y="113"/>
                  </a:cubicBezTo>
                  <a:cubicBezTo>
                    <a:pt x="113" y="108"/>
                    <a:pt x="106" y="105"/>
                    <a:pt x="99" y="105"/>
                  </a:cubicBezTo>
                  <a:cubicBezTo>
                    <a:pt x="91" y="105"/>
                    <a:pt x="84" y="108"/>
                    <a:pt x="79" y="113"/>
                  </a:cubicBezTo>
                  <a:cubicBezTo>
                    <a:pt x="79" y="113"/>
                    <a:pt x="79" y="114"/>
                    <a:pt x="79" y="114"/>
                  </a:cubicBezTo>
                  <a:cubicBezTo>
                    <a:pt x="69" y="104"/>
                    <a:pt x="69" y="104"/>
                    <a:pt x="69" y="104"/>
                  </a:cubicBezTo>
                  <a:cubicBezTo>
                    <a:pt x="70" y="104"/>
                    <a:pt x="70" y="104"/>
                    <a:pt x="70" y="104"/>
                  </a:cubicBezTo>
                  <a:cubicBezTo>
                    <a:pt x="77" y="97"/>
                    <a:pt x="87" y="92"/>
                    <a:pt x="99" y="92"/>
                  </a:cubicBezTo>
                  <a:cubicBezTo>
                    <a:pt x="110" y="92"/>
                    <a:pt x="120" y="97"/>
                    <a:pt x="128" y="104"/>
                  </a:cubicBezTo>
                  <a:cubicBezTo>
                    <a:pt x="128" y="104"/>
                    <a:pt x="128" y="104"/>
                    <a:pt x="128" y="104"/>
                  </a:cubicBezTo>
                  <a:lnTo>
                    <a:pt x="118" y="114"/>
                  </a:lnTo>
                  <a:close/>
                  <a:moveTo>
                    <a:pt x="137" y="95"/>
                  </a:moveTo>
                  <a:cubicBezTo>
                    <a:pt x="137" y="95"/>
                    <a:pt x="137" y="95"/>
                    <a:pt x="137" y="95"/>
                  </a:cubicBezTo>
                  <a:cubicBezTo>
                    <a:pt x="127" y="85"/>
                    <a:pt x="114" y="79"/>
                    <a:pt x="99" y="79"/>
                  </a:cubicBezTo>
                  <a:cubicBezTo>
                    <a:pt x="84" y="79"/>
                    <a:pt x="70" y="85"/>
                    <a:pt x="60" y="95"/>
                  </a:cubicBezTo>
                  <a:cubicBezTo>
                    <a:pt x="60" y="95"/>
                    <a:pt x="60" y="95"/>
                    <a:pt x="60" y="95"/>
                  </a:cubicBezTo>
                  <a:cubicBezTo>
                    <a:pt x="51" y="85"/>
                    <a:pt x="51" y="85"/>
                    <a:pt x="51" y="85"/>
                  </a:cubicBezTo>
                  <a:cubicBezTo>
                    <a:pt x="51" y="85"/>
                    <a:pt x="51" y="85"/>
                    <a:pt x="51" y="85"/>
                  </a:cubicBezTo>
                  <a:cubicBezTo>
                    <a:pt x="63" y="73"/>
                    <a:pt x="80" y="66"/>
                    <a:pt x="99" y="66"/>
                  </a:cubicBezTo>
                  <a:cubicBezTo>
                    <a:pt x="117" y="66"/>
                    <a:pt x="134" y="73"/>
                    <a:pt x="146" y="85"/>
                  </a:cubicBezTo>
                  <a:cubicBezTo>
                    <a:pt x="146" y="85"/>
                    <a:pt x="147" y="85"/>
                    <a:pt x="147" y="85"/>
                  </a:cubicBezTo>
                  <a:lnTo>
                    <a:pt x="137" y="95"/>
                  </a:lnTo>
                  <a:close/>
                  <a:moveTo>
                    <a:pt x="156" y="76"/>
                  </a:moveTo>
                  <a:cubicBezTo>
                    <a:pt x="156" y="76"/>
                    <a:pt x="156" y="76"/>
                    <a:pt x="156" y="76"/>
                  </a:cubicBezTo>
                  <a:cubicBezTo>
                    <a:pt x="141" y="61"/>
                    <a:pt x="121" y="52"/>
                    <a:pt x="99" y="52"/>
                  </a:cubicBezTo>
                  <a:cubicBezTo>
                    <a:pt x="76" y="52"/>
                    <a:pt x="56" y="61"/>
                    <a:pt x="42" y="76"/>
                  </a:cubicBezTo>
                  <a:cubicBezTo>
                    <a:pt x="42" y="76"/>
                    <a:pt x="41" y="76"/>
                    <a:pt x="41" y="76"/>
                  </a:cubicBezTo>
                  <a:cubicBezTo>
                    <a:pt x="32" y="67"/>
                    <a:pt x="32" y="67"/>
                    <a:pt x="32" y="67"/>
                  </a:cubicBezTo>
                  <a:cubicBezTo>
                    <a:pt x="32" y="67"/>
                    <a:pt x="32" y="67"/>
                    <a:pt x="32" y="66"/>
                  </a:cubicBezTo>
                  <a:cubicBezTo>
                    <a:pt x="49" y="50"/>
                    <a:pt x="73" y="39"/>
                    <a:pt x="99" y="39"/>
                  </a:cubicBezTo>
                  <a:cubicBezTo>
                    <a:pt x="125" y="39"/>
                    <a:pt x="148" y="50"/>
                    <a:pt x="165" y="66"/>
                  </a:cubicBezTo>
                  <a:cubicBezTo>
                    <a:pt x="165" y="67"/>
                    <a:pt x="165" y="67"/>
                    <a:pt x="165" y="67"/>
                  </a:cubicBezTo>
                  <a:lnTo>
                    <a:pt x="156" y="76"/>
                  </a:lnTo>
                  <a:close/>
                </a:path>
              </a:pathLst>
            </a:custGeom>
            <a:grpFill/>
            <a:ln>
              <a:noFill/>
            </a:ln>
            <a:effectLst/>
          </p:spPr>
          <p:txBody>
            <a:bodyPr vert="horz" wrap="square" lIns="91440" tIns="45720" rIns="91440" bIns="45720" numCol="1" anchor="t" anchorCtr="0" compatLnSpc="1">
              <a:prstTxWarp prst="textNoShape">
                <a:avLst/>
              </a:prstTxWarp>
            </a:bodyPr>
            <a:lstStyle/>
            <a:p>
              <a:pPr defTabSz="913886"/>
              <a:endParaRPr lang="en-US">
                <a:solidFill>
                  <a:srgbClr val="000000"/>
                </a:solidFill>
              </a:endParaRPr>
            </a:p>
          </p:txBody>
        </p:sp>
        <p:sp>
          <p:nvSpPr>
            <p:cNvPr id="148" name="Oval 16"/>
            <p:cNvSpPr/>
            <p:nvPr/>
          </p:nvSpPr>
          <p:spPr>
            <a:xfrm>
              <a:off x="4343400" y="2244886"/>
              <a:ext cx="685800" cy="685800"/>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86"/>
              <a:endParaRPr lang="en-US" dirty="0">
                <a:solidFill>
                  <a:srgbClr val="FFFFFF"/>
                </a:solidFill>
              </a:endParaRPr>
            </a:p>
          </p:txBody>
        </p:sp>
      </p:grpSp>
    </p:spTree>
    <p:extLst>
      <p:ext uri="{BB962C8B-B14F-4D97-AF65-F5344CB8AC3E}">
        <p14:creationId xmlns:p14="http://schemas.microsoft.com/office/powerpoint/2010/main" val="327180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ue theme 2016 16x9">
  <a:themeElements>
    <a:clrScheme name="Blue Theme 2016 Colors">
      <a:dk1>
        <a:srgbClr val="58585B"/>
      </a:dk1>
      <a:lt1>
        <a:srgbClr val="FFFFFF"/>
      </a:lt1>
      <a:dk2>
        <a:srgbClr val="58585B"/>
      </a:dk2>
      <a:lt2>
        <a:srgbClr val="049FD9"/>
      </a:lt2>
      <a:accent1>
        <a:srgbClr val="004BAF"/>
      </a:accent1>
      <a:accent2>
        <a:srgbClr val="64BBE3"/>
      </a:accent2>
      <a:accent3>
        <a:srgbClr val="E8EBF1"/>
      </a:accent3>
      <a:accent4>
        <a:srgbClr val="9E9EA2"/>
      </a:accent4>
      <a:accent5>
        <a:srgbClr val="049FD9"/>
      </a:accent5>
      <a:accent6>
        <a:srgbClr val="ABC233"/>
      </a:accent6>
      <a:hlink>
        <a:srgbClr val="049FD9"/>
      </a:hlink>
      <a:folHlink>
        <a:srgbClr val="004B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1" id="{83C97B04-8943-4D37-A9F7-A1B79498A4AF}" vid="{6EC8E0B0-115B-4289-87D9-A64260FE86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16x9_2016_Template</Template>
  <TotalTime>5849</TotalTime>
  <Words>1859</Words>
  <Application>Microsoft Office PowerPoint</Application>
  <PresentationFormat>画面に合わせる (16:9)</PresentationFormat>
  <Paragraphs>490</Paragraphs>
  <Slides>28</Slides>
  <Notes>9</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40" baseType="lpstr">
      <vt:lpstr>Avenir Book</vt:lpstr>
      <vt:lpstr>ＭＳ Ｐゴシック</vt:lpstr>
      <vt:lpstr>メイリオ</vt:lpstr>
      <vt:lpstr>メイリオ</vt:lpstr>
      <vt:lpstr>Arial</vt:lpstr>
      <vt:lpstr>Calibri</vt:lpstr>
      <vt:lpstr>CiscoSans</vt:lpstr>
      <vt:lpstr>CiscoSans ExtraLight</vt:lpstr>
      <vt:lpstr>CiscoSans Thin</vt:lpstr>
      <vt:lpstr>Wingdings</vt:lpstr>
      <vt:lpstr>Blue theme 2016 16x9</vt:lpstr>
      <vt:lpstr>think-cell Slide</vt:lpstr>
      <vt:lpstr>PowerPoint プレゼンテーション</vt:lpstr>
      <vt:lpstr>シスコ クラウド コラボレーション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Cisco Systems,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latest and greatest</dc:title>
  <dc:creator>Tomomi Maehara (tmaehara)</dc:creator>
  <cp:lastModifiedBy>Sachiko Wakuta -T (swakuta - Adecco at Cisco)</cp:lastModifiedBy>
  <cp:revision>70</cp:revision>
  <cp:lastPrinted>2017-05-22T04:36:08Z</cp:lastPrinted>
  <dcterms:created xsi:type="dcterms:W3CDTF">2016-12-14T08:39:04Z</dcterms:created>
  <dcterms:modified xsi:type="dcterms:W3CDTF">2017-05-22T06:22:30Z</dcterms:modified>
</cp:coreProperties>
</file>