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handoutMasterIdLst>
    <p:handoutMasterId r:id="rId56"/>
  </p:handout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279" r:id="rId54"/>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335FFA"/>
    <a:srgbClr val="004BAF"/>
    <a:srgbClr val="58585B"/>
    <a:srgbClr val="58595B"/>
    <a:srgbClr val="E8EBF1"/>
    <a:srgbClr val="4D4D4D"/>
    <a:srgbClr val="AB0810"/>
    <a:srgbClr val="FDBE24"/>
    <a:srgbClr val="90B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8" autoAdjust="0"/>
    <p:restoredTop sz="89236" autoAdjust="0"/>
  </p:normalViewPr>
  <p:slideViewPr>
    <p:cSldViewPr snapToGrid="0" snapToObjects="1">
      <p:cViewPr varScale="1">
        <p:scale>
          <a:sx n="82" d="100"/>
          <a:sy n="82" d="100"/>
        </p:scale>
        <p:origin x="822" y="45"/>
      </p:cViewPr>
      <p:guideLst>
        <p:guide orient="horz" pos="1620"/>
        <p:guide pos="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6/8/2017</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6/8/2017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pport.webex.com/MyAccountWeb/needsupport.do?userType=h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11689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605" y="4953286"/>
            <a:ext cx="5797973" cy="4692587"/>
          </a:xfrm>
        </p:spPr>
        <p:txBody>
          <a:bodyPr/>
          <a:lstStyle/>
          <a:p>
            <a:pPr marL="0" lvl="1" defTabSz="483306" eaLnBrk="1" fontAlgn="auto" hangingPunct="1">
              <a:lnSpc>
                <a:spcPts val="899"/>
              </a:lnSpc>
              <a:spcBef>
                <a:spcPts val="0"/>
              </a:spcBef>
              <a:spcAft>
                <a:spcPts val="0"/>
              </a:spcAft>
              <a:defRPr/>
            </a:pPr>
            <a:r>
              <a:rPr lang="en-US" sz="800" dirty="0"/>
              <a:t>Spark offers are structured around how teams work.  If you are an organization in the midst of a shift to an agile team transition, you are probably evaluating tools that are mobile centric and focus on persistent messaging and file sharing.  Spark automatically comes equipped with that functionality and administrators now have the option to further secure the messaging experience with the Message subscription.  It enables:</a:t>
            </a:r>
          </a:p>
          <a:p>
            <a:pPr marL="302066" lvl="1" indent="-302066" defTabSz="483306" eaLnBrk="1" fontAlgn="auto" hangingPunct="1">
              <a:lnSpc>
                <a:spcPts val="899"/>
              </a:lnSpc>
              <a:spcBef>
                <a:spcPts val="0"/>
              </a:spcBef>
              <a:spcAft>
                <a:spcPts val="0"/>
              </a:spcAft>
              <a:buFont typeface="Arial"/>
              <a:buChar char="•"/>
              <a:defRPr/>
            </a:pPr>
            <a:r>
              <a:rPr lang="en-US" sz="800" dirty="0"/>
              <a:t>Room moderator capability to ensure that users can “lock” rooms to control who can add other people</a:t>
            </a:r>
          </a:p>
          <a:p>
            <a:pPr marL="302066" lvl="1" indent="-302066" defTabSz="483306" eaLnBrk="1" fontAlgn="auto" hangingPunct="1">
              <a:lnSpc>
                <a:spcPts val="899"/>
              </a:lnSpc>
              <a:spcBef>
                <a:spcPts val="0"/>
              </a:spcBef>
              <a:spcAft>
                <a:spcPts val="0"/>
              </a:spcAft>
              <a:buFont typeface="Arial"/>
              <a:buChar char="•"/>
              <a:defRPr/>
            </a:pPr>
            <a:r>
              <a:rPr lang="en-US" sz="800" dirty="0"/>
              <a:t>Indicators next to the room name in rooms where there are external participants, giving users added levels of insights as to who is in their rooms so they can use discretion when sharing content</a:t>
            </a:r>
          </a:p>
          <a:p>
            <a:pPr marL="302066" lvl="1" indent="-302066" defTabSz="483306" eaLnBrk="1" fontAlgn="auto" hangingPunct="1">
              <a:lnSpc>
                <a:spcPts val="899"/>
              </a:lnSpc>
              <a:spcBef>
                <a:spcPts val="0"/>
              </a:spcBef>
              <a:spcAft>
                <a:spcPts val="0"/>
              </a:spcAft>
              <a:buFont typeface="Arial"/>
              <a:buChar char="•"/>
              <a:defRPr/>
            </a:pPr>
            <a:r>
              <a:rPr lang="en-US" sz="800" dirty="0">
                <a:latin typeface="+mn-lt"/>
                <a:cs typeface="ＭＳ Ｐゴシック" charset="0"/>
              </a:rPr>
              <a:t>Unlimited integrations with other applications and services</a:t>
            </a:r>
            <a:endParaRPr lang="en-US" sz="1300" dirty="0">
              <a:latin typeface="+mn-lt"/>
              <a:cs typeface="ＭＳ Ｐゴシック" charset="0"/>
            </a:endParaRPr>
          </a:p>
          <a:p>
            <a:pPr marL="302066" lvl="1" indent="-302066" defTabSz="483306" eaLnBrk="1" fontAlgn="auto" hangingPunct="1">
              <a:lnSpc>
                <a:spcPts val="899"/>
              </a:lnSpc>
              <a:spcBef>
                <a:spcPts val="0"/>
              </a:spcBef>
              <a:spcAft>
                <a:spcPts val="0"/>
              </a:spcAft>
              <a:buFont typeface="Arial"/>
              <a:buChar char="•"/>
              <a:defRPr/>
            </a:pPr>
            <a:r>
              <a:rPr lang="en-US" sz="1300" dirty="0">
                <a:latin typeface="+mn-lt"/>
                <a:cs typeface="ＭＳ Ｐゴシック" charset="0"/>
              </a:rPr>
              <a:t>Single Sign-On (SSO) to require company-approved passwords that adhere to corporate security standards</a:t>
            </a:r>
            <a:endParaRPr lang="en-US" sz="1500" dirty="0">
              <a:latin typeface="+mn-lt"/>
              <a:cs typeface="ＭＳ Ｐゴシック" charset="0"/>
            </a:endParaRPr>
          </a:p>
          <a:p>
            <a:pPr marL="302066" lvl="1" indent="-302066" defTabSz="483306" eaLnBrk="1" fontAlgn="auto" hangingPunct="1">
              <a:lnSpc>
                <a:spcPts val="899"/>
              </a:lnSpc>
              <a:spcBef>
                <a:spcPts val="0"/>
              </a:spcBef>
              <a:spcAft>
                <a:spcPts val="0"/>
              </a:spcAft>
              <a:buFont typeface="Arial"/>
              <a:buChar char="•"/>
              <a:defRPr/>
            </a:pPr>
            <a:r>
              <a:rPr lang="en-US" sz="1300" dirty="0">
                <a:latin typeface="+mn-lt"/>
                <a:cs typeface="ＭＳ Ｐゴシック" charset="0"/>
              </a:rPr>
              <a:t>Active Directory sync for real-time management of employee lifecycle changes and access to data</a:t>
            </a:r>
            <a:endParaRPr lang="en-US" sz="1500" dirty="0">
              <a:latin typeface="+mn-lt"/>
              <a:cs typeface="ＭＳ Ｐゴシック" charset="0"/>
            </a:endParaRPr>
          </a:p>
          <a:p>
            <a:pPr marL="302066" lvl="1" indent="-302066" defTabSz="483306" eaLnBrk="1" fontAlgn="auto" hangingPunct="1">
              <a:lnSpc>
                <a:spcPts val="899"/>
              </a:lnSpc>
              <a:spcBef>
                <a:spcPts val="0"/>
              </a:spcBef>
              <a:spcAft>
                <a:spcPts val="0"/>
              </a:spcAft>
              <a:buFont typeface="Arial"/>
              <a:buChar char="•"/>
              <a:defRPr/>
            </a:pPr>
            <a:r>
              <a:rPr lang="en-US" sz="800" dirty="0"/>
              <a:t>Live support</a:t>
            </a:r>
          </a:p>
          <a:p>
            <a:pPr marL="302066" lvl="1" indent="-302066" defTabSz="483306" eaLnBrk="1" fontAlgn="auto" hangingPunct="1">
              <a:lnSpc>
                <a:spcPts val="899"/>
              </a:lnSpc>
              <a:spcBef>
                <a:spcPts val="0"/>
              </a:spcBef>
              <a:spcAft>
                <a:spcPts val="0"/>
              </a:spcAft>
              <a:buFont typeface="Arial"/>
              <a:buChar char="•"/>
              <a:defRPr/>
            </a:pPr>
            <a:r>
              <a:rPr lang="en-US" sz="800" dirty="0"/>
              <a:t>Note: A compliance export is also available so a designated company representative can obtain a log of company messages and files in the event of a court ordered subpoena</a:t>
            </a:r>
          </a:p>
          <a:p>
            <a:pPr marL="0" lvl="1" defTabSz="483306" eaLnBrk="1" fontAlgn="auto" hangingPunct="1">
              <a:lnSpc>
                <a:spcPts val="899"/>
              </a:lnSpc>
              <a:spcBef>
                <a:spcPts val="0"/>
              </a:spcBef>
              <a:spcAft>
                <a:spcPts val="0"/>
              </a:spcAft>
              <a:defRPr/>
            </a:pPr>
            <a:endParaRPr lang="en-US" sz="800" dirty="0"/>
          </a:p>
          <a:p>
            <a:pPr marL="0" lvl="1" defTabSz="483306" eaLnBrk="1" fontAlgn="auto" hangingPunct="1">
              <a:lnSpc>
                <a:spcPts val="899"/>
              </a:lnSpc>
              <a:spcBef>
                <a:spcPts val="0"/>
              </a:spcBef>
              <a:spcAft>
                <a:spcPts val="0"/>
              </a:spcAft>
              <a:defRPr/>
            </a:pPr>
            <a:r>
              <a:rPr lang="en-US" sz="800" dirty="0"/>
              <a:t>There is also a meetings focused offer.  What steers a customer to one offer over another is: do you expect your teams to use real-time meetings?  With the Message and Meet offer, real-time meetings become available right in rooms.  Teams of up to 25 can meet and share screens right in the moment – right when they need to gain rapid alignment and accelerate decision making from any device.  Additionally, Cisco delivers WebEx, the market-leading conferencing solution.  WebEx licenses are part of our meetings-focused Spark offer.  WebEx can integrate up to 1000 global audio and video users and includes a vast array of meeting tools and host controls.  With the Message and Meet offer, teams now have a secure persistent team collaboration experience AND access to a top conferencing tool for larger, more structured meetings where key information needs to be disseminated to a broad set of teams and stakeholders.  </a:t>
            </a:r>
          </a:p>
          <a:p>
            <a:pPr>
              <a:lnSpc>
                <a:spcPts val="899"/>
              </a:lnSpc>
              <a:spcBef>
                <a:spcPts val="0"/>
              </a:spcBef>
              <a:spcAft>
                <a:spcPts val="0"/>
              </a:spcAft>
            </a:pPr>
            <a:endParaRPr lang="en-US" sz="800" dirty="0"/>
          </a:p>
          <a:p>
            <a:pPr>
              <a:lnSpc>
                <a:spcPts val="899"/>
              </a:lnSpc>
              <a:spcBef>
                <a:spcPts val="0"/>
              </a:spcBef>
              <a:spcAft>
                <a:spcPts val="0"/>
              </a:spcAft>
            </a:pPr>
            <a:r>
              <a:rPr lang="en-US" sz="800" b="1" dirty="0"/>
              <a:t>Localization:</a:t>
            </a:r>
          </a:p>
          <a:p>
            <a:pPr>
              <a:lnSpc>
                <a:spcPts val="899"/>
              </a:lnSpc>
              <a:spcBef>
                <a:spcPts val="0"/>
              </a:spcBef>
              <a:spcAft>
                <a:spcPts val="0"/>
              </a:spcAft>
            </a:pPr>
            <a:r>
              <a:rPr lang="en-US" sz="800" dirty="0"/>
              <a:t>English (US and UK), Chinese (Simplified and Traditional), Danish, Dutch, French (France), German, Indonesian, Italian, Japanese, Korean, Norwegian, Polish, Portuguese (Brazil), Russian, Spanish (Spain and Latin America), Swedish, and Turkish.</a:t>
            </a:r>
          </a:p>
          <a:p>
            <a:pPr>
              <a:lnSpc>
                <a:spcPts val="899"/>
              </a:lnSpc>
              <a:spcBef>
                <a:spcPts val="0"/>
              </a:spcBef>
              <a:spcAft>
                <a:spcPts val="0"/>
              </a:spcAft>
            </a:pPr>
            <a:r>
              <a:rPr lang="en-US" sz="800" b="1" dirty="0">
                <a:solidFill>
                  <a:schemeClr val="tx2"/>
                </a:solidFill>
              </a:rPr>
              <a:t>Support</a:t>
            </a:r>
          </a:p>
          <a:p>
            <a:pPr>
              <a:lnSpc>
                <a:spcPts val="899"/>
              </a:lnSpc>
              <a:spcBef>
                <a:spcPts val="0"/>
              </a:spcBef>
              <a:spcAft>
                <a:spcPts val="0"/>
              </a:spcAft>
            </a:pPr>
            <a:r>
              <a:rPr lang="en-US" sz="800" u="sng" dirty="0"/>
              <a:t>Online Support content</a:t>
            </a:r>
            <a:r>
              <a:rPr lang="en-US" sz="800" dirty="0"/>
              <a:t> localized in English (US), Chinese (Simplified and Traditional), French, German, Japanese, Korean, and Spanish (Latin America).</a:t>
            </a:r>
          </a:p>
          <a:p>
            <a:pPr>
              <a:lnSpc>
                <a:spcPts val="899"/>
              </a:lnSpc>
              <a:spcBef>
                <a:spcPts val="0"/>
              </a:spcBef>
              <a:spcAft>
                <a:spcPts val="0"/>
              </a:spcAft>
            </a:pPr>
            <a:r>
              <a:rPr lang="en-US" sz="800" u="sng" dirty="0"/>
              <a:t>Telephone support</a:t>
            </a:r>
            <a:r>
              <a:rPr lang="en-US" sz="800" dirty="0"/>
              <a:t> will match WebEx support availability. TS language line available for real-time translation of local languages. For full list of countries, see: </a:t>
            </a:r>
            <a:r>
              <a:rPr lang="en-US" sz="800" dirty="0">
                <a:hlinkClick r:id="rId3"/>
              </a:rPr>
              <a:t>https://support.webex.com/MyAccountWeb/needsupport.do?userType=ht</a:t>
            </a:r>
            <a:r>
              <a:rPr lang="en-US" sz="800" dirty="0"/>
              <a:t>.</a:t>
            </a:r>
          </a:p>
          <a:p>
            <a:pPr defTabSz="483294">
              <a:lnSpc>
                <a:spcPts val="899"/>
              </a:lnSpc>
              <a:spcBef>
                <a:spcPts val="0"/>
              </a:spcBef>
              <a:spcAft>
                <a:spcPts val="0"/>
              </a:spcAft>
              <a:defRPr/>
            </a:pPr>
            <a:r>
              <a:rPr lang="en-US" sz="800" b="1" dirty="0"/>
              <a:t>Availability: </a:t>
            </a:r>
            <a:r>
              <a:rPr lang="en-US" sz="800" dirty="0"/>
              <a:t>Service and subscription availability: </a:t>
            </a:r>
            <a:r>
              <a:rPr lang="en-US" sz="800" dirty="0" err="1"/>
              <a:t>www.cisco.com</a:t>
            </a:r>
            <a:r>
              <a:rPr lang="en-US" sz="800" dirty="0"/>
              <a:t>/go/spark-availability   </a:t>
            </a:r>
            <a:endParaRPr lang="en-US" sz="800" b="1" dirty="0"/>
          </a:p>
          <a:p>
            <a:pPr defTabSz="483306">
              <a:lnSpc>
                <a:spcPts val="899"/>
              </a:lnSpc>
              <a:spcBef>
                <a:spcPts val="0"/>
              </a:spcBef>
              <a:spcAft>
                <a:spcPts val="0"/>
              </a:spcAft>
              <a:defRPr/>
            </a:pPr>
            <a:endParaRPr lang="en-US" sz="800" dirty="0"/>
          </a:p>
          <a:p>
            <a:pPr defTabSz="483306">
              <a:lnSpc>
                <a:spcPts val="899"/>
              </a:lnSpc>
              <a:spcBef>
                <a:spcPts val="0"/>
              </a:spcBef>
              <a:spcAft>
                <a:spcPts val="0"/>
              </a:spcAft>
              <a:defRPr/>
            </a:pPr>
            <a:r>
              <a:rPr lang="en-US" sz="800" dirty="0"/>
              <a:t>View the Cisco Spark ordering guide for detailed and up-to-date information on pricing and packaging.  </a:t>
            </a:r>
          </a:p>
          <a:p>
            <a:pPr>
              <a:lnSpc>
                <a:spcPts val="899"/>
              </a:lnSpc>
              <a:spcBef>
                <a:spcPts val="0"/>
              </a:spcBef>
              <a:spcAft>
                <a:spcPts val="0"/>
              </a:spcAft>
            </a:pPr>
            <a:endParaRPr lang="en-US" sz="800" dirty="0"/>
          </a:p>
          <a:p>
            <a:pPr defTabSz="483306">
              <a:lnSpc>
                <a:spcPts val="899"/>
              </a:lnSpc>
              <a:spcBef>
                <a:spcPts val="0"/>
              </a:spcBef>
              <a:spcAft>
                <a:spcPts val="0"/>
              </a:spcAft>
              <a:defRPr/>
            </a:pPr>
            <a:r>
              <a:rPr lang="en-US" sz="800" dirty="0"/>
              <a:t>Cisco Spark Product capabilities, subscription packages, and availability are subject to change. </a:t>
            </a:r>
          </a:p>
          <a:p>
            <a:pPr>
              <a:lnSpc>
                <a:spcPts val="899"/>
              </a:lnSpc>
              <a:spcBef>
                <a:spcPts val="0"/>
              </a:spcBef>
              <a:spcAft>
                <a:spcPts val="0"/>
              </a:spcAft>
            </a:pPr>
            <a:endParaRPr lang="en-US" sz="800" dirty="0"/>
          </a:p>
          <a:p>
            <a:pPr>
              <a:lnSpc>
                <a:spcPts val="899"/>
              </a:lnSpc>
              <a:spcBef>
                <a:spcPts val="0"/>
              </a:spcBef>
              <a:spcAft>
                <a:spcPts val="0"/>
              </a:spcAft>
            </a:pPr>
            <a:endParaRPr lang="en-US" sz="80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6</a:t>
            </a:fld>
            <a:endParaRPr lang="en-US"/>
          </a:p>
        </p:txBody>
      </p:sp>
    </p:spTree>
    <p:extLst>
      <p:ext uri="{BB962C8B-B14F-4D97-AF65-F5344CB8AC3E}">
        <p14:creationId xmlns:p14="http://schemas.microsoft.com/office/powerpoint/2010/main" val="289676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7755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324" y="4479688"/>
            <a:ext cx="5782462" cy="4243914"/>
          </a:xfrm>
        </p:spPr>
        <p:txBody>
          <a:bodyPr>
            <a:noAutofit/>
          </a:bodyPr>
          <a:lstStyle/>
          <a:p>
            <a:endParaRPr lang="ja-JP" altLang="en-US" dirty="0" smtClean="0">
              <a:ea typeface="ＭＳ Ｐゴシック" pitchFamily="50" charset="-128"/>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altLang="ja-JP" smtClean="0">
                <a:ea typeface="ＭＳ Ｐゴシック" pitchFamily="50" charset="-128"/>
              </a:rPr>
              <a:pPr>
                <a:defRPr/>
              </a:pPr>
              <a:t>16</a:t>
            </a:fld>
            <a:endParaRPr lang="ja-JP" altLang="en-US">
              <a:ea typeface="ＭＳ Ｐゴシック" pitchFamily="50" charset="-128"/>
            </a:endParaRPr>
          </a:p>
        </p:txBody>
      </p:sp>
    </p:spTree>
    <p:extLst>
      <p:ext uri="{BB962C8B-B14F-4D97-AF65-F5344CB8AC3E}">
        <p14:creationId xmlns:p14="http://schemas.microsoft.com/office/powerpoint/2010/main" val="197035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51EAE7-C508-074D-993D-609B77F9E3A4}" type="slidenum">
              <a:rPr lang="en-US" smtClean="0"/>
              <a:t>36</a:t>
            </a:fld>
            <a:endParaRPr lang="en-US"/>
          </a:p>
        </p:txBody>
      </p:sp>
    </p:spTree>
    <p:extLst>
      <p:ext uri="{BB962C8B-B14F-4D97-AF65-F5344CB8AC3E}">
        <p14:creationId xmlns:p14="http://schemas.microsoft.com/office/powerpoint/2010/main" val="234151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F7ED1-637B-E844-A37C-494DD703797E}" type="slidenum">
              <a:rPr lang="en-US" smtClean="0"/>
              <a:t>38</a:t>
            </a:fld>
            <a:endParaRPr lang="en-US"/>
          </a:p>
        </p:txBody>
      </p:sp>
    </p:spTree>
    <p:extLst>
      <p:ext uri="{BB962C8B-B14F-4D97-AF65-F5344CB8AC3E}">
        <p14:creationId xmlns:p14="http://schemas.microsoft.com/office/powerpoint/2010/main" val="160465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3067" y="4717415"/>
            <a:ext cx="5435600" cy="4469130"/>
          </a:xfrm>
        </p:spPr>
        <p:txBody>
          <a:bodyPr/>
          <a:lstStyle/>
          <a:p>
            <a:pPr>
              <a:lnSpc>
                <a:spcPts val="850"/>
              </a:lnSpc>
              <a:spcBef>
                <a:spcPts val="0"/>
              </a:spcBef>
              <a:spcAft>
                <a:spcPts val="0"/>
              </a:spcAft>
            </a:pPr>
            <a:endParaRPr lang="en-US" sz="80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41</a:t>
            </a:fld>
            <a:endParaRPr lang="en-US"/>
          </a:p>
        </p:txBody>
      </p:sp>
    </p:spTree>
    <p:extLst>
      <p:ext uri="{BB962C8B-B14F-4D97-AF65-F5344CB8AC3E}">
        <p14:creationId xmlns:p14="http://schemas.microsoft.com/office/powerpoint/2010/main" val="85763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76055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7999"/>
              </a:lnSpc>
            </a:pPr>
            <a:r>
              <a:rPr lang="en-US" dirty="0" smtClean="0"/>
              <a:t>Introducing</a:t>
            </a:r>
            <a:r>
              <a:rPr lang="en-US" baseline="0" dirty="0" smtClean="0"/>
              <a:t> the Cisco Spark Board …. A </a:t>
            </a:r>
            <a:r>
              <a:rPr lang="en-US" dirty="0" smtClean="0"/>
              <a:t>tablet-on-the-wall </a:t>
            </a:r>
            <a:r>
              <a:rPr lang="en-US" dirty="0"/>
              <a:t>designed for teamwork</a:t>
            </a:r>
            <a:endParaRPr lang="en-US" b="1" dirty="0"/>
          </a:p>
          <a:p>
            <a:pPr>
              <a:lnSpc>
                <a:spcPct val="117999"/>
              </a:lnSpc>
            </a:pPr>
            <a:endParaRPr lang="en-US" b="1" dirty="0"/>
          </a:p>
          <a:p>
            <a:pPr>
              <a:lnSpc>
                <a:spcPct val="117999"/>
              </a:lnSpc>
            </a:pPr>
            <a:r>
              <a:rPr lang="en-US" dirty="0" smtClean="0"/>
              <a:t>Cisco Spark </a:t>
            </a:r>
            <a:r>
              <a:rPr lang="en-US" dirty="0"/>
              <a:t>Board </a:t>
            </a:r>
            <a:r>
              <a:rPr lang="en-US" dirty="0" smtClean="0"/>
              <a:t>is built </a:t>
            </a:r>
            <a:r>
              <a:rPr lang="en-US" dirty="0"/>
              <a:t>for a shared experience with your teams. Its cloud-based software merges tools for both communicating and creating in a team environment. Running on </a:t>
            </a:r>
            <a:r>
              <a:rPr lang="en-US" dirty="0" smtClean="0"/>
              <a:t>Cisco Spark</a:t>
            </a:r>
            <a:r>
              <a:rPr lang="en-US" dirty="0"/>
              <a:t>, it automatically saves audio, video and chat history alongside shared files and whiteboard </a:t>
            </a:r>
            <a:r>
              <a:rPr lang="en-US" dirty="0" smtClean="0"/>
              <a:t>drawings accessible </a:t>
            </a:r>
            <a:r>
              <a:rPr lang="en-US" dirty="0"/>
              <a:t>on any device.</a:t>
            </a:r>
          </a:p>
          <a:p>
            <a:pPr>
              <a:lnSpc>
                <a:spcPct val="117999"/>
              </a:lnSpc>
            </a:pPr>
            <a:endParaRPr lang="en-US" dirty="0"/>
          </a:p>
          <a:p>
            <a:pPr>
              <a:lnSpc>
                <a:spcPct val="117999"/>
              </a:lnSpc>
            </a:pPr>
            <a:r>
              <a:rPr lang="en-US" dirty="0" smtClean="0"/>
              <a:t>Uncompromised</a:t>
            </a:r>
            <a:r>
              <a:rPr lang="en-US" baseline="0" dirty="0" smtClean="0"/>
              <a:t> collaboration experienc</a:t>
            </a:r>
            <a:r>
              <a:rPr lang="en-US" dirty="0" smtClean="0"/>
              <a:t>e is now available to users </a:t>
            </a:r>
            <a:r>
              <a:rPr lang="en-US" dirty="0"/>
              <a:t>wherever they are.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a wireless presentation screen</a:t>
            </a:r>
          </a:p>
          <a:p>
            <a:pPr lvl="0"/>
            <a:r>
              <a:rPr lang="en-US" sz="1200" kern="1200" dirty="0">
                <a:solidFill>
                  <a:schemeClr val="tx1"/>
                </a:solidFill>
                <a:effectLst/>
                <a:latin typeface="+mn-lt"/>
                <a:ea typeface="+mn-ea"/>
                <a:cs typeface="+mn-cs"/>
              </a:rPr>
              <a:t>It’s a digital whiteboard</a:t>
            </a:r>
          </a:p>
          <a:p>
            <a:pPr lvl="0"/>
            <a:r>
              <a:rPr lang="en-US" sz="1200" kern="1200" dirty="0">
                <a:solidFill>
                  <a:schemeClr val="tx1"/>
                </a:solidFill>
                <a:effectLst/>
                <a:latin typeface="+mn-lt"/>
                <a:ea typeface="+mn-ea"/>
                <a:cs typeface="+mn-cs"/>
              </a:rPr>
              <a:t>It’s an audio/video conferencing tool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17999"/>
              </a:lnSpc>
            </a:pPr>
            <a:endParaRPr lang="en-US" dirty="0"/>
          </a:p>
          <a:p>
            <a:endParaRPr lang="en-US" dirty="0"/>
          </a:p>
        </p:txBody>
      </p:sp>
      <p:sp>
        <p:nvSpPr>
          <p:cNvPr id="4" name="Slide Number Placeholder 3"/>
          <p:cNvSpPr>
            <a:spLocks noGrp="1"/>
          </p:cNvSpPr>
          <p:nvPr>
            <p:ph type="sldNum" sz="quarter" idx="10"/>
          </p:nvPr>
        </p:nvSpPr>
        <p:spPr/>
        <p:txBody>
          <a:bodyPr/>
          <a:lstStyle/>
          <a:p>
            <a:fld id="{61F9EE5E-F861-4ED3-988F-337A6656056C}" type="slidenum">
              <a:rPr lang="en-US" smtClean="0"/>
              <a:t>50</a:t>
            </a:fld>
            <a:endParaRPr lang="en-US"/>
          </a:p>
        </p:txBody>
      </p:sp>
    </p:spTree>
    <p:extLst>
      <p:ext uri="{BB962C8B-B14F-4D97-AF65-F5344CB8AC3E}">
        <p14:creationId xmlns:p14="http://schemas.microsoft.com/office/powerpoint/2010/main" val="2843374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1" indent="-223787">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50918542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2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443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B0DD7-523C-C845-9183-5941B4330AF3}" type="datetimeFigureOut">
              <a:rPr lang="en-US" smtClean="0"/>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AB63B-9832-F242-A222-C93B35E8D2C2}" type="slidenum">
              <a:rPr lang="en-US" smtClean="0"/>
              <a:t>‹#›</a:t>
            </a:fld>
            <a:endParaRPr lang="en-US"/>
          </a:p>
        </p:txBody>
      </p:sp>
    </p:spTree>
    <p:extLst>
      <p:ext uri="{BB962C8B-B14F-4D97-AF65-F5344CB8AC3E}">
        <p14:creationId xmlns:p14="http://schemas.microsoft.com/office/powerpoint/2010/main" val="422101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2017  </a:t>
            </a:r>
            <a:r>
              <a:rPr lang="en-US" sz="600" dirty="0">
                <a:solidFill>
                  <a:srgbClr val="000000">
                    <a:alpha val="25000"/>
                  </a:srgbClr>
                </a:solidFill>
                <a:latin typeface="+mn-lt"/>
                <a:ea typeface="+mn-ea"/>
                <a:cs typeface="CiscoSans Thin"/>
              </a:rPr>
              <a:t>Cisco and/or its affiliates. All rights reserved.   Cisco </a:t>
            </a:r>
            <a:r>
              <a:rPr lang="en-US" altLang="ja-JP" sz="600" dirty="0" smtClean="0">
                <a:solidFill>
                  <a:srgbClr val="000000">
                    <a:alpha val="25000"/>
                  </a:srgbClr>
                </a:solidFill>
                <a:latin typeface="+mn-lt"/>
                <a:ea typeface="+mn-ea"/>
                <a:cs typeface="CiscoSans Thin"/>
              </a:rPr>
              <a:t>Public</a:t>
            </a:r>
            <a:endParaRPr lang="en-US" sz="600" dirty="0">
              <a:solidFill>
                <a:srgbClr val="000000">
                  <a:alpha val="25000"/>
                </a:srgbClr>
              </a:solidFill>
              <a:latin typeface="+mn-lt"/>
              <a:ea typeface="+mn-ea"/>
              <a:cs typeface="CiscoSans Thin"/>
            </a:endParaRPr>
          </a:p>
        </p:txBody>
      </p:sp>
      <p:pic>
        <p:nvPicPr>
          <p:cNvPr id="1029"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72" r:id="rId2"/>
    <p:sldLayoutId id="2147483977" r:id="rId3"/>
    <p:sldLayoutId id="2147483998" r:id="rId4"/>
    <p:sldLayoutId id="2147484000" r:id="rId5"/>
    <p:sldLayoutId id="2147484001" r:id="rId6"/>
    <p:sldLayoutId id="2147484002" r:id="rId7"/>
    <p:sldLayoutId id="2147484003" r:id="rId8"/>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try.webex.com/mk/get/ciscowebexmigration"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hyperlink" Target="http://www.cisco.com/go/sparkboar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isco.com/c/dam/global/ja_jp/partners/sell/technology/uc/20161117col03-hiwasaka.pdf" TargetMode="External"/><Relationship Id="rId2" Type="http://schemas.openxmlformats.org/officeDocument/2006/relationships/hyperlink" Target="https://jajp.help.webex.com/docs/DOC-17399"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cisco.com/c/ja_jp/partners/sell-integrate-consult/technology/uc/cloud-collaboration.html#~tab-02" TargetMode="External"/><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3" Type="http://schemas.openxmlformats.org/officeDocument/2006/relationships/image" Target="../media/image55.gif"/><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tiff"/><Relationship Id="rId9" Type="http://schemas.openxmlformats.org/officeDocument/2006/relationships/image" Target="../media/image62.jpeg"/><Relationship Id="rId14"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try.webex.com/mk/get/ciscowebexmigration" TargetMode="External"/><Relationship Id="rId2" Type="http://schemas.openxmlformats.org/officeDocument/2006/relationships/hyperlink" Target="https://communities.cisco.com/docs/DOC-69592"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cisco.com/c/en/us/solutions/collateral/collaboration/cloud-collaboration/guide-c07-736636.pdf" TargetMode="External"/><Relationship Id="rId2" Type="http://schemas.openxmlformats.org/officeDocument/2006/relationships/hyperlink" Target="http://www.cisco.com/c/dam/global/ja_jp/partners/sell/technology/uc/guide-c07-738700.pdf" TargetMode="External"/><Relationship Id="rId1" Type="http://schemas.openxmlformats.org/officeDocument/2006/relationships/slideLayout" Target="../slideLayouts/slideLayout5.xml"/><Relationship Id="rId5" Type="http://schemas.openxmlformats.org/officeDocument/2006/relationships/hyperlink" Target="http://www.cisco.com/c/en/us/solutions/collateral/collaboration/cloud-collaboration/guide-c07-732510.pdf" TargetMode="External"/><Relationship Id="rId4" Type="http://schemas.openxmlformats.org/officeDocument/2006/relationships/hyperlink" Target="http://www.cisco.com/c/dam/global/ja_jp/partners/sell/technology/uc/guide-c07-732510.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hyperlink" Target="http://www.cisco.com/c/en/us/partners/tools/collaboration-ordering-guides.html"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www.cisco.com/c/dam/global/ja_jp/partners/sell/technology/uc/1701-ciscosparkboard.pdf" TargetMode="External"/><Relationship Id="rId2" Type="http://schemas.openxmlformats.org/officeDocument/2006/relationships/hyperlink" Target="http://www.cisco.com/c/ja_jp/products/collaboration-endpoints/spark-board/index.html"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webex.co.jp/" TargetMode="External"/><Relationship Id="rId5" Type="http://schemas.openxmlformats.org/officeDocument/2006/relationships/image" Target="../media/image1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3"/>
          <p:cNvSpPr>
            <a:spLocks noGrp="1"/>
          </p:cNvSpPr>
          <p:nvPr>
            <p:ph type="body" sz="quarter" idx="11"/>
          </p:nvPr>
        </p:nvSpPr>
        <p:spPr bwMode="auto">
          <a:xfrm>
            <a:off x="465936" y="3869720"/>
            <a:ext cx="8299981" cy="4009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ja-JP" sz="1600" dirty="0" smtClean="0"/>
              <a:t>2017</a:t>
            </a:r>
            <a:r>
              <a:rPr lang="ja-JP" altLang="en-US" sz="1600" dirty="0" smtClean="0"/>
              <a:t>年</a:t>
            </a:r>
            <a:r>
              <a:rPr lang="en-US" altLang="ja-JP" sz="1600" dirty="0"/>
              <a:t>6</a:t>
            </a:r>
            <a:r>
              <a:rPr lang="ja-JP" altLang="en-US" sz="1600" dirty="0" smtClean="0"/>
              <a:t>月</a:t>
            </a:r>
            <a:r>
              <a:rPr lang="en-US" altLang="ja-JP" sz="1600" dirty="0"/>
              <a:t/>
            </a:r>
            <a:br>
              <a:rPr lang="en-US" altLang="ja-JP" sz="1600" dirty="0"/>
            </a:br>
            <a:endParaRPr altLang="en-US" sz="1600" dirty="0">
              <a:ea typeface="ＭＳ Ｐゴシック" pitchFamily="34" charset="-128"/>
              <a:cs typeface="CiscoSans" pitchFamily="34" charset="0"/>
            </a:endParaRPr>
          </a:p>
        </p:txBody>
      </p:sp>
      <p:sp>
        <p:nvSpPr>
          <p:cNvPr id="8" name="Subtitle 1"/>
          <p:cNvSpPr txBox="1">
            <a:spLocks/>
          </p:cNvSpPr>
          <p:nvPr/>
        </p:nvSpPr>
        <p:spPr>
          <a:xfrm>
            <a:off x="465936" y="3471226"/>
            <a:ext cx="8452381" cy="254840"/>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kumimoji="1" lang="en-US" sz="1400" b="0" i="0" kern="1200">
                <a:solidFill>
                  <a:srgbClr val="FFFFFE"/>
                </a:solidFill>
                <a:latin typeface="+mn-lt"/>
                <a:ea typeface="ＭＳ Ｐゴシック" charset="0"/>
                <a:cs typeface="CiscoSans"/>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kumimoji="1"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kumimoji="1"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kumimoji="1"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kumimoji="1"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kumimoji="1"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kumimoji="1"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9pPr>
          </a:lstStyle>
          <a:p>
            <a:r>
              <a:rPr lang="ja-JP" altLang="en-US" sz="1600" dirty="0" smtClean="0"/>
              <a:t>シスコシステムズ合同会社</a:t>
            </a:r>
            <a:endParaRPr lang="ja-JP" altLang="en-US" sz="1600" dirty="0"/>
          </a:p>
        </p:txBody>
      </p:sp>
      <p:sp>
        <p:nvSpPr>
          <p:cNvPr id="2" name="正方形/長方形 1"/>
          <p:cNvSpPr/>
          <p:nvPr/>
        </p:nvSpPr>
        <p:spPr>
          <a:xfrm>
            <a:off x="454288" y="1403633"/>
            <a:ext cx="8637294" cy="1569660"/>
          </a:xfrm>
          <a:prstGeom prst="rect">
            <a:avLst/>
          </a:prstGeom>
        </p:spPr>
        <p:txBody>
          <a:bodyPr wrap="square">
            <a:spAutoFit/>
          </a:bodyPr>
          <a:lstStyle/>
          <a:p>
            <a:r>
              <a:rPr lang="en-US" altLang="ja-JP" sz="3200" dirty="0">
                <a:solidFill>
                  <a:schemeClr val="bg1"/>
                </a:solidFill>
                <a:latin typeface="Arial" panose="020B0604020202020204" pitchFamily="34" charset="0"/>
                <a:ea typeface="ＭＳ Ｐゴシック" panose="020B0600070205080204" pitchFamily="50" charset="-128"/>
              </a:rPr>
              <a:t>PSU </a:t>
            </a:r>
            <a:r>
              <a:rPr lang="en-US" altLang="ja-JP" sz="3200" dirty="0" smtClean="0">
                <a:solidFill>
                  <a:schemeClr val="bg1"/>
                </a:solidFill>
                <a:latin typeface="Arial" panose="020B0604020202020204" pitchFamily="34" charset="0"/>
                <a:ea typeface="ＭＳ Ｐゴシック" panose="020B0600070205080204" pitchFamily="50" charset="-128"/>
              </a:rPr>
              <a:t>Week 2017 May </a:t>
            </a:r>
            <a:r>
              <a:rPr lang="ja-JP" altLang="en-US" sz="3200" dirty="0" smtClean="0">
                <a:solidFill>
                  <a:schemeClr val="bg1"/>
                </a:solidFill>
                <a:latin typeface="Arial" panose="020B0604020202020204" pitchFamily="34" charset="0"/>
                <a:ea typeface="ＭＳ Ｐゴシック" panose="020B0600070205080204" pitchFamily="50" charset="-128"/>
              </a:rPr>
              <a:t>抜粋</a:t>
            </a:r>
            <a:r>
              <a:rPr lang="en-US" altLang="ja-JP" sz="3200" dirty="0">
                <a:solidFill>
                  <a:schemeClr val="bg1"/>
                </a:solidFill>
                <a:latin typeface="Arial" panose="020B0604020202020204" pitchFamily="34" charset="0"/>
                <a:ea typeface="ＭＳ Ｐゴシック" panose="020B0600070205080204" pitchFamily="50" charset="-128"/>
              </a:rPr>
              <a:t/>
            </a:r>
            <a:br>
              <a:rPr lang="en-US" altLang="ja-JP" sz="3200" dirty="0">
                <a:solidFill>
                  <a:schemeClr val="bg1"/>
                </a:solidFill>
                <a:latin typeface="Arial" panose="020B0604020202020204" pitchFamily="34" charset="0"/>
                <a:ea typeface="ＭＳ Ｐゴシック" panose="020B0600070205080204" pitchFamily="50" charset="-128"/>
              </a:rPr>
            </a:br>
            <a:r>
              <a:rPr lang="ja-JP" altLang="en-US" sz="3200" dirty="0">
                <a:solidFill>
                  <a:schemeClr val="bg1"/>
                </a:solidFill>
                <a:latin typeface="Arial" panose="020B0604020202020204" pitchFamily="34" charset="0"/>
                <a:ea typeface="ＭＳ Ｐゴシック" panose="020B0600070205080204" pitchFamily="50" charset="-128"/>
              </a:rPr>
              <a:t>今すぐ</a:t>
            </a:r>
            <a:r>
              <a:rPr lang="ja-JP" altLang="en-US" sz="3200" dirty="0" smtClean="0">
                <a:solidFill>
                  <a:schemeClr val="bg1"/>
                </a:solidFill>
                <a:latin typeface="Arial" panose="020B0604020202020204" pitchFamily="34" charset="0"/>
                <a:ea typeface="ＭＳ Ｐゴシック" panose="020B0600070205080204" pitchFamily="50" charset="-128"/>
              </a:rPr>
              <a:t>売れる シスコ</a:t>
            </a:r>
            <a:r>
              <a:rPr lang="ja-JP" altLang="en-US" sz="3200" dirty="0">
                <a:solidFill>
                  <a:schemeClr val="bg1"/>
                </a:solidFill>
                <a:latin typeface="Arial" panose="020B0604020202020204" pitchFamily="34" charset="0"/>
                <a:ea typeface="ＭＳ Ｐゴシック" panose="020B0600070205080204" pitchFamily="50" charset="-128"/>
              </a:rPr>
              <a:t>“クラウド”コラボレーション！</a:t>
            </a:r>
            <a:r>
              <a:rPr lang="ja-JP" altLang="en-US" sz="3200" dirty="0">
                <a:solidFill>
                  <a:schemeClr val="bg1"/>
                </a:solidFill>
              </a:rPr>
              <a:t/>
            </a:r>
            <a:br>
              <a:rPr lang="ja-JP" altLang="en-US" sz="3200" dirty="0">
                <a:solidFill>
                  <a:schemeClr val="bg1"/>
                </a:solidFill>
              </a:rPr>
            </a:br>
            <a:endParaRPr lang="ja-JP" altLang="en-US" sz="3200" dirty="0">
              <a:solidFill>
                <a:schemeClr val="bg1"/>
              </a:solidFill>
            </a:endParaRPr>
          </a:p>
        </p:txBody>
      </p:sp>
    </p:spTree>
    <p:extLst>
      <p:ext uri="{BB962C8B-B14F-4D97-AF65-F5344CB8AC3E}">
        <p14:creationId xmlns:p14="http://schemas.microsoft.com/office/powerpoint/2010/main" val="20260201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277370" y="375449"/>
            <a:ext cx="7895523" cy="23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スタディ②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部門</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導入</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M2×150ID</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tx1">
                  <a:lumMod val="75000"/>
                  <a:lumOff val="25000"/>
                </a:schemeClr>
              </a:solidFill>
              <a:latin typeface="メイリオ"/>
              <a:ea typeface="メイリオ"/>
              <a:cs typeface="メイリオ"/>
            </a:endParaRPr>
          </a:p>
          <a:p>
            <a:endParaRPr kumimoji="1" lang="ja-JP" altLang="en-US" sz="1600" dirty="0">
              <a:solidFill>
                <a:schemeClr val="tx1">
                  <a:lumMod val="75000"/>
                  <a:lumOff val="25000"/>
                </a:schemeClr>
              </a:solidFill>
              <a:latin typeface="メイリオ"/>
              <a:ea typeface="メイリオ"/>
              <a:cs typeface="メイリオ"/>
            </a:endParaRPr>
          </a:p>
        </p:txBody>
      </p:sp>
      <p:sp>
        <p:nvSpPr>
          <p:cNvPr id="8" name="正方形/長方形 7"/>
          <p:cNvSpPr/>
          <p:nvPr/>
        </p:nvSpPr>
        <p:spPr>
          <a:xfrm>
            <a:off x="399671" y="902289"/>
            <a:ext cx="8523009" cy="3595856"/>
          </a:xfrm>
          <a:prstGeom prst="rect">
            <a:avLst/>
          </a:prstGeom>
          <a:solidFill>
            <a:schemeClr val="bg2">
              <a:lumMod val="20000"/>
              <a:lumOff val="80000"/>
            </a:schemeClr>
          </a:solidFill>
        </p:spPr>
        <p:txBody>
          <a:bodyPr wrap="square">
            <a:spAutoFit/>
          </a:bodyPr>
          <a:lstStyle/>
          <a:p>
            <a:pPr>
              <a:spcBef>
                <a:spcPts val="400"/>
              </a:spcBef>
              <a:spcAft>
                <a:spcPts val="40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企業種別</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リテール</a:t>
            </a:r>
            <a:r>
              <a:rPr lang="ja-JP" altLang="en-US" sz="1400" dirty="0" smtClean="0">
                <a:solidFill>
                  <a:schemeClr val="tx1">
                    <a:lumMod val="75000"/>
                    <a:lumOff val="25000"/>
                  </a:schemeClr>
                </a:solidFill>
                <a:latin typeface="Arial"/>
                <a:ea typeface="ＭＳ Ｐゴシック"/>
              </a:rPr>
              <a:t>　　　　　　　　　　　　　　　　　　　　　　　　　　　　　　　　　　　　　　　　　　　　　　　　</a:t>
            </a:r>
            <a:endParaRPr lang="en-US" altLang="ja-JP" sz="1400" dirty="0" smtClean="0">
              <a:solidFill>
                <a:schemeClr val="tx1">
                  <a:lumMod val="75000"/>
                  <a:lumOff val="25000"/>
                </a:schemeClr>
              </a:solidFill>
              <a:latin typeface="Arial"/>
              <a:ea typeface="ＭＳ Ｐゴシック"/>
            </a:endParaRPr>
          </a:p>
          <a:p>
            <a:pPr>
              <a:spcBef>
                <a:spcPts val="400"/>
              </a:spcBef>
              <a:spcAft>
                <a:spcPts val="40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従業員</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a:t>
            </a:r>
            <a:r>
              <a:rPr lang="en-US" altLang="ja-JP" sz="1400" dirty="0" smtClean="0">
                <a:solidFill>
                  <a:schemeClr val="tx1">
                    <a:lumMod val="75000"/>
                    <a:lumOff val="25000"/>
                  </a:schemeClr>
                </a:solidFill>
                <a:latin typeface="Arial"/>
                <a:ea typeface="ＭＳ Ｐゴシック"/>
              </a:rPr>
              <a:t>500</a:t>
            </a:r>
            <a:r>
              <a:rPr lang="ja-JP" altLang="en-US" sz="1400" dirty="0" smtClean="0">
                <a:solidFill>
                  <a:schemeClr val="tx1">
                    <a:lumMod val="75000"/>
                    <a:lumOff val="25000"/>
                  </a:schemeClr>
                </a:solidFill>
                <a:latin typeface="Arial"/>
                <a:ea typeface="ＭＳ Ｐゴシック"/>
              </a:rPr>
              <a:t>名</a:t>
            </a:r>
            <a:endParaRPr lang="en-US" altLang="ja-JP" sz="1400" dirty="0" smtClean="0">
              <a:solidFill>
                <a:schemeClr val="tx1">
                  <a:lumMod val="75000"/>
                  <a:lumOff val="25000"/>
                </a:schemeClr>
              </a:solidFill>
              <a:latin typeface="Arial"/>
              <a:ea typeface="ＭＳ Ｐゴシック"/>
            </a:endParaRPr>
          </a:p>
          <a:p>
            <a:pPr>
              <a:spcBef>
                <a:spcPts val="600"/>
              </a:spcBef>
              <a:spcAft>
                <a:spcPts val="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シスコ</a:t>
            </a:r>
            <a:r>
              <a:rPr lang="ja-JP" altLang="en-US" sz="1400" dirty="0">
                <a:solidFill>
                  <a:schemeClr val="tx1">
                    <a:lumMod val="75000"/>
                    <a:lumOff val="25000"/>
                  </a:schemeClr>
                </a:solidFill>
                <a:latin typeface="Arial"/>
                <a:ea typeface="ＭＳ Ｐゴシック"/>
              </a:rPr>
              <a:t>利用</a:t>
            </a:r>
            <a:r>
              <a:rPr lang="ja-JP" altLang="en-US" sz="1400" dirty="0" smtClean="0">
                <a:solidFill>
                  <a:schemeClr val="tx1">
                    <a:lumMod val="75000"/>
                    <a:lumOff val="25000"/>
                  </a:schemeClr>
                </a:solidFill>
                <a:latin typeface="Arial"/>
                <a:ea typeface="ＭＳ Ｐゴシック"/>
              </a:rPr>
              <a:t>状況</a:t>
            </a: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　役員</a:t>
            </a:r>
            <a:r>
              <a:rPr lang="ja-JP" altLang="en-US" sz="1400" dirty="0">
                <a:solidFill>
                  <a:schemeClr val="tx1">
                    <a:lumMod val="75000"/>
                    <a:lumOff val="25000"/>
                  </a:schemeClr>
                </a:solidFill>
                <a:latin typeface="Arial"/>
                <a:ea typeface="ＭＳ Ｐゴシック"/>
              </a:rPr>
              <a:t>向</a:t>
            </a:r>
            <a:r>
              <a:rPr lang="ja-JP" altLang="en-US" sz="1400" dirty="0" smtClean="0">
                <a:solidFill>
                  <a:schemeClr val="tx1">
                    <a:lumMod val="75000"/>
                    <a:lumOff val="25000"/>
                  </a:schemeClr>
                </a:solidFill>
                <a:latin typeface="Arial"/>
                <a:ea typeface="ＭＳ Ｐゴシック"/>
              </a:rPr>
              <a:t>けにシスコの</a:t>
            </a:r>
            <a:r>
              <a:rPr lang="en-US" altLang="ja-JP" sz="1400" dirty="0" smtClean="0">
                <a:solidFill>
                  <a:schemeClr val="tx1">
                    <a:lumMod val="75000"/>
                    <a:lumOff val="25000"/>
                  </a:schemeClr>
                </a:solidFill>
                <a:latin typeface="Arial"/>
                <a:ea typeface="ＭＳ Ｐゴシック"/>
              </a:rPr>
              <a:t>DX80</a:t>
            </a:r>
            <a:r>
              <a:rPr lang="ja-JP" altLang="en-US" sz="1400" dirty="0" smtClean="0">
                <a:solidFill>
                  <a:schemeClr val="tx1">
                    <a:lumMod val="75000"/>
                    <a:lumOff val="25000"/>
                  </a:schemeClr>
                </a:solidFill>
                <a:latin typeface="Arial"/>
                <a:ea typeface="ＭＳ Ｐゴシック"/>
              </a:rPr>
              <a:t>を</a:t>
            </a:r>
            <a:r>
              <a:rPr lang="en-US" altLang="ja-JP" sz="1400" dirty="0" smtClean="0">
                <a:solidFill>
                  <a:schemeClr val="tx1">
                    <a:lumMod val="75000"/>
                    <a:lumOff val="25000"/>
                  </a:schemeClr>
                </a:solidFill>
                <a:latin typeface="Arial"/>
                <a:ea typeface="ＭＳ Ｐゴシック"/>
              </a:rPr>
              <a:t>20</a:t>
            </a:r>
            <a:r>
              <a:rPr lang="ja-JP" altLang="en-US" sz="1400" dirty="0" smtClean="0">
                <a:solidFill>
                  <a:schemeClr val="tx1">
                    <a:lumMod val="75000"/>
                    <a:lumOff val="25000"/>
                  </a:schemeClr>
                </a:solidFill>
                <a:latin typeface="Arial"/>
                <a:ea typeface="ＭＳ Ｐゴシック"/>
              </a:rPr>
              <a:t>台導入</a:t>
            </a:r>
            <a:r>
              <a:rPr lang="ja-JP" altLang="en-US" sz="1400" dirty="0">
                <a:solidFill>
                  <a:schemeClr val="tx1">
                    <a:lumMod val="75000"/>
                    <a:lumOff val="25000"/>
                  </a:schemeClr>
                </a:solidFill>
                <a:latin typeface="Arial"/>
                <a:ea typeface="ＭＳ Ｐゴシック"/>
              </a:rPr>
              <a:t>済</a:t>
            </a:r>
            <a:r>
              <a:rPr lang="ja-JP" altLang="en-US" sz="1400" dirty="0" smtClean="0">
                <a:solidFill>
                  <a:schemeClr val="tx1">
                    <a:lumMod val="75000"/>
                    <a:lumOff val="25000"/>
                  </a:schemeClr>
                </a:solidFill>
                <a:latin typeface="Arial"/>
                <a:ea typeface="ＭＳ Ｐゴシック"/>
              </a:rPr>
              <a:t>み。シスコのクラウドについては導入実績なし。</a:t>
            </a:r>
            <a:endParaRPr lang="en-US" altLang="ja-JP" sz="1400" dirty="0">
              <a:solidFill>
                <a:schemeClr val="tx1">
                  <a:lumMod val="75000"/>
                  <a:lumOff val="25000"/>
                </a:schemeClr>
              </a:solidFill>
              <a:latin typeface="Arial"/>
              <a:ea typeface="ＭＳ Ｐゴシック"/>
            </a:endParaRPr>
          </a:p>
          <a:p>
            <a:pPr>
              <a:spcBef>
                <a:spcPts val="600"/>
              </a:spcBef>
              <a:spcAft>
                <a:spcPts val="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導入想定</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社員間でのコミュニケーションにおいて </a:t>
            </a:r>
            <a:r>
              <a:rPr lang="en-US" altLang="ja-JP" sz="1400" dirty="0" smtClean="0">
                <a:solidFill>
                  <a:schemeClr val="tx1">
                    <a:lumMod val="75000"/>
                    <a:lumOff val="25000"/>
                  </a:schemeClr>
                </a:solidFill>
                <a:latin typeface="Arial"/>
                <a:ea typeface="ＭＳ Ｐゴシック"/>
              </a:rPr>
              <a:t>LINE</a:t>
            </a:r>
            <a:r>
              <a:rPr lang="ja-JP" altLang="en-US" sz="1400" dirty="0" smtClean="0">
                <a:solidFill>
                  <a:schemeClr val="tx1">
                    <a:lumMod val="75000"/>
                    <a:lumOff val="25000"/>
                  </a:schemeClr>
                </a:solidFill>
                <a:latin typeface="Arial"/>
                <a:ea typeface="ＭＳ Ｐゴシック"/>
              </a:rPr>
              <a:t>等の個人向けアプリの利用が散見されるようになった。　　　　　　　　　　　　　　　　　　　　　　　　　　　</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便利になる事はいい事だが、セキュリティの観点で問題がありそうなので ビジネス向けのツールを</a:t>
            </a:r>
            <a:r>
              <a:rPr lang="en-US" altLang="ja-JP" sz="1400" dirty="0" smtClean="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検討したい。　　　　　　　　　　　　　　　　　　　　　　　　　　　　　　　　　　　　　　　　　　　　　　　　　　　</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a:t>
            </a:r>
            <a:endParaRPr lang="en-US" altLang="ja-JP" sz="1400" b="1" dirty="0" smtClean="0">
              <a:solidFill>
                <a:srgbClr val="FF0000"/>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導入</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に</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至るまでの流れ）</a:t>
            </a:r>
            <a:endPar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シスコ</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のイベントに参加する事が多いが「</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Cisco Spark</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」の説明を聞くことが多くなった。メインで検討している</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r>
            <a:b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b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ビジネスメッセージングだけでなく、既存の</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DX80</a:t>
            </a:r>
            <a:r>
              <a:rPr lang="ja-JP" altLang="en-US" sz="14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その他ツールとの連携が魅力なので導入したい。</a:t>
            </a:r>
            <a:endPar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endParaRPr lang="en-US" altLang="ja-JP"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400"/>
              </a:spcBef>
              <a:spcAft>
                <a:spcPts val="100"/>
              </a:spcAft>
              <a:defRPr/>
            </a:pPr>
            <a:r>
              <a:rPr lang="ja-JP" altLang="en-US" sz="1400" dirty="0" smtClean="0">
                <a:solidFill>
                  <a:schemeClr val="tx1">
                    <a:lumMod val="75000"/>
                    <a:lumOff val="25000"/>
                  </a:schemeClr>
                </a:solidFill>
                <a:latin typeface="Arial"/>
                <a:ea typeface="ＭＳ Ｐゴシック"/>
              </a:rPr>
              <a:t>（オーダー内容）</a:t>
            </a:r>
            <a:endParaRPr lang="en-US" altLang="ja-JP" sz="1400" dirty="0">
              <a:solidFill>
                <a:schemeClr val="tx1">
                  <a:lumMod val="75000"/>
                  <a:lumOff val="25000"/>
                </a:schemeClr>
              </a:solidFill>
              <a:latin typeface="Arial"/>
              <a:ea typeface="ＭＳ Ｐゴシック"/>
            </a:endParaRPr>
          </a:p>
          <a:p>
            <a:pPr>
              <a:spcBef>
                <a:spcPts val="400"/>
              </a:spcBef>
              <a:spcAft>
                <a:spcPts val="100"/>
              </a:spcAft>
              <a:defRPr/>
            </a:pPr>
            <a:r>
              <a:rPr lang="en-US" altLang="ja-JP" sz="1400" dirty="0" smtClean="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発注</a:t>
            </a:r>
            <a:r>
              <a:rPr lang="ja-JP" altLang="en-US" sz="1400" dirty="0" smtClean="0">
                <a:solidFill>
                  <a:schemeClr val="tx1">
                    <a:lumMod val="75000"/>
                    <a:lumOff val="25000"/>
                  </a:schemeClr>
                </a:solidFill>
                <a:ea typeface="ＭＳ Ｐゴシック"/>
              </a:rPr>
              <a:t>型番</a:t>
            </a: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M2</a:t>
            </a:r>
            <a:r>
              <a:rPr lang="ja-JP" altLang="en-US" sz="1400" dirty="0" smtClean="0">
                <a:solidFill>
                  <a:schemeClr val="tx1">
                    <a:lumMod val="75000"/>
                    <a:lumOff val="25000"/>
                  </a:schemeClr>
                </a:solidFill>
                <a:ea typeface="ＭＳ Ｐゴシック"/>
              </a:rPr>
              <a:t>型番）</a:t>
            </a:r>
            <a:r>
              <a:rPr lang="ja-JP" altLang="en-US" sz="1400" dirty="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A-SPK-NAMED-USER</a:t>
            </a:r>
            <a:r>
              <a:rPr lang="ja-JP" altLang="en-US" sz="1400" dirty="0">
                <a:solidFill>
                  <a:schemeClr val="tx1">
                    <a:lumMod val="75000"/>
                    <a:lumOff val="25000"/>
                  </a:schemeClr>
                </a:solidFill>
                <a:ea typeface="ＭＳ Ｐゴシック"/>
              </a:rPr>
              <a:t>（親型番）、</a:t>
            </a:r>
            <a:r>
              <a:rPr lang="en-US" altLang="ja-JP" sz="1400" dirty="0" smtClean="0">
                <a:solidFill>
                  <a:schemeClr val="tx1">
                    <a:lumMod val="75000"/>
                    <a:lumOff val="25000"/>
                  </a:schemeClr>
                </a:solidFill>
                <a:ea typeface="ＭＳ Ｐゴシック"/>
              </a:rPr>
              <a:t>A-SPK-NU-M2</a:t>
            </a:r>
            <a:r>
              <a:rPr lang="ja-JP" altLang="en-US" sz="1400" dirty="0" smtClean="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子型番）</a:t>
            </a:r>
            <a:endParaRPr lang="en-US" altLang="ja-JP" sz="1400" dirty="0">
              <a:solidFill>
                <a:schemeClr val="tx1">
                  <a:lumMod val="75000"/>
                  <a:lumOff val="25000"/>
                </a:schemeClr>
              </a:solidFill>
              <a:ea typeface="ＭＳ Ｐゴシック"/>
            </a:endParaRPr>
          </a:p>
          <a:p>
            <a:pPr>
              <a:spcBef>
                <a:spcPts val="400"/>
              </a:spcBef>
              <a:spcAft>
                <a:spcPts val="400"/>
              </a:spcAft>
              <a:defRPr/>
            </a:pP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購入サブスクリプション数</a:t>
            </a: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150</a:t>
            </a:r>
          </a:p>
        </p:txBody>
      </p:sp>
    </p:spTree>
    <p:extLst>
      <p:ext uri="{BB962C8B-B14F-4D97-AF65-F5344CB8AC3E}">
        <p14:creationId xmlns:p14="http://schemas.microsoft.com/office/powerpoint/2010/main" val="30405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349374" y="914400"/>
            <a:ext cx="8538361" cy="1015663"/>
          </a:xfrm>
          <a:prstGeom prst="rect">
            <a:avLst/>
          </a:prstGeom>
          <a:noFill/>
        </p:spPr>
        <p:txBody>
          <a:bodyPr wrap="square" rtlCol="0">
            <a:spAutoFit/>
          </a:bodyPr>
          <a:lstStyle/>
          <a:p>
            <a:r>
              <a:rPr kumimoji="1" lang="en-US" altLang="ja-JP" b="1" u="sng" dirty="0" smtClean="0">
                <a:solidFill>
                  <a:schemeClr val="tx1">
                    <a:lumMod val="75000"/>
                    <a:lumOff val="25000"/>
                  </a:schemeClr>
                </a:solidFill>
              </a:rPr>
              <a:t>M2</a:t>
            </a:r>
            <a:r>
              <a:rPr kumimoji="1" lang="ja-JP" altLang="en-US" b="1" u="sng" dirty="0" smtClean="0">
                <a:solidFill>
                  <a:schemeClr val="tx1">
                    <a:lumMod val="75000"/>
                    <a:lumOff val="25000"/>
                  </a:schemeClr>
                </a:solidFill>
              </a:rPr>
              <a:t>サブスクリプション</a:t>
            </a:r>
            <a:endParaRPr kumimoji="1" lang="en-US" altLang="ja-JP" dirty="0" smtClean="0">
              <a:solidFill>
                <a:schemeClr val="tx1">
                  <a:lumMod val="75000"/>
                  <a:lumOff val="25000"/>
                </a:schemeClr>
              </a:solidFill>
            </a:endParaRPr>
          </a:p>
          <a:p>
            <a:r>
              <a:rPr kumimoji="1" lang="ja-JP" altLang="en-US" sz="1400" dirty="0" smtClean="0">
                <a:solidFill>
                  <a:schemeClr val="tx1">
                    <a:lumMod val="75000"/>
                    <a:lumOff val="25000"/>
                  </a:schemeClr>
                </a:solidFill>
              </a:rPr>
              <a:t>「</a:t>
            </a:r>
            <a:r>
              <a:rPr kumimoji="1" lang="en-US" altLang="ja-JP" sz="1400" dirty="0" smtClean="0">
                <a:solidFill>
                  <a:schemeClr val="tx1">
                    <a:lumMod val="75000"/>
                    <a:lumOff val="25000"/>
                  </a:schemeClr>
                </a:solidFill>
              </a:rPr>
              <a:t>M2 </a:t>
            </a:r>
            <a:r>
              <a:rPr kumimoji="1" lang="ja-JP" altLang="en-US" sz="1400" dirty="0" smtClean="0">
                <a:solidFill>
                  <a:schemeClr val="tx1">
                    <a:lumMod val="75000"/>
                    <a:lumOff val="25000"/>
                  </a:schemeClr>
                </a:solidFill>
              </a:rPr>
              <a:t>」は</a:t>
            </a:r>
            <a:r>
              <a:rPr kumimoji="1" lang="en-US" altLang="ja-JP" sz="1400" dirty="0" smtClean="0">
                <a:solidFill>
                  <a:schemeClr val="tx1">
                    <a:lumMod val="75000"/>
                    <a:lumOff val="25000"/>
                  </a:schemeClr>
                </a:solidFill>
              </a:rPr>
              <a:t>M1</a:t>
            </a:r>
            <a:r>
              <a:rPr kumimoji="1" lang="ja-JP" altLang="en-US" sz="1400" dirty="0" smtClean="0">
                <a:solidFill>
                  <a:schemeClr val="tx1">
                    <a:lumMod val="75000"/>
                    <a:lumOff val="25000"/>
                  </a:schemeClr>
                </a:solidFill>
              </a:rPr>
              <a:t>に含まれる「</a:t>
            </a:r>
            <a:r>
              <a:rPr kumimoji="1" lang="en-US" altLang="ja-JP" sz="1400" dirty="0" smtClean="0">
                <a:solidFill>
                  <a:schemeClr val="tx1">
                    <a:lumMod val="75000"/>
                    <a:lumOff val="25000"/>
                  </a:schemeClr>
                </a:solidFill>
              </a:rPr>
              <a:t>Spark Business Messaging</a:t>
            </a:r>
            <a:r>
              <a:rPr kumimoji="1" lang="ja-JP" altLang="en-US" sz="1400" dirty="0" err="1" smtClean="0">
                <a:solidFill>
                  <a:schemeClr val="tx1">
                    <a:lumMod val="75000"/>
                    <a:lumOff val="25000"/>
                  </a:schemeClr>
                </a:solidFill>
              </a:rPr>
              <a:t>、</a:t>
            </a:r>
            <a:r>
              <a:rPr kumimoji="1" lang="ja-JP" altLang="en-US" sz="1400" dirty="0" smtClean="0">
                <a:solidFill>
                  <a:schemeClr val="tx1">
                    <a:lumMod val="75000"/>
                    <a:lumOff val="25000"/>
                  </a:schemeClr>
                </a:solidFill>
              </a:rPr>
              <a:t>ライブ サポート、管理ポータル、</a:t>
            </a:r>
            <a:r>
              <a:rPr kumimoji="1" lang="en-US" altLang="ja-JP" sz="1400" dirty="0" smtClean="0">
                <a:solidFill>
                  <a:schemeClr val="tx1">
                    <a:lumMod val="75000"/>
                    <a:lumOff val="25000"/>
                  </a:schemeClr>
                </a:solidFill>
              </a:rPr>
              <a:t>AD MS Exchange</a:t>
            </a:r>
            <a:r>
              <a:rPr kumimoji="1" lang="ja-JP" altLang="en-US" sz="1400" dirty="0" err="1" smtClean="0">
                <a:solidFill>
                  <a:schemeClr val="tx1">
                    <a:lumMod val="75000"/>
                    <a:lumOff val="25000"/>
                  </a:schemeClr>
                </a:solidFill>
              </a:rPr>
              <a:t>、</a:t>
            </a:r>
            <a:r>
              <a:rPr kumimoji="1" lang="en-US" altLang="ja-JP" sz="1400" dirty="0" smtClean="0">
                <a:solidFill>
                  <a:schemeClr val="tx1">
                    <a:lumMod val="75000"/>
                    <a:lumOff val="25000"/>
                  </a:schemeClr>
                </a:solidFill>
              </a:rPr>
              <a:t> CUCM</a:t>
            </a:r>
            <a:r>
              <a:rPr kumimoji="1" lang="ja-JP" altLang="en-US" sz="1400" dirty="0" smtClean="0">
                <a:solidFill>
                  <a:schemeClr val="tx1">
                    <a:lumMod val="75000"/>
                    <a:lumOff val="25000"/>
                  </a:schemeClr>
                </a:solidFill>
              </a:rPr>
              <a:t>連携」に加え、</a:t>
            </a:r>
            <a:r>
              <a:rPr kumimoji="1" lang="en-US" altLang="ja-JP" sz="1400" dirty="0" smtClean="0">
                <a:solidFill>
                  <a:schemeClr val="tx1">
                    <a:lumMod val="75000"/>
                    <a:lumOff val="25000"/>
                  </a:schemeClr>
                </a:solidFill>
              </a:rPr>
              <a:t>Basic Meetings</a:t>
            </a:r>
            <a:r>
              <a:rPr kumimoji="1" lang="ja-JP" altLang="en-US" sz="1400" dirty="0" smtClean="0">
                <a:solidFill>
                  <a:schemeClr val="tx1">
                    <a:lumMod val="75000"/>
                    <a:lumOff val="25000"/>
                  </a:schemeClr>
                </a:solidFill>
              </a:rPr>
              <a:t>（</a:t>
            </a:r>
            <a:r>
              <a:rPr kumimoji="1" lang="en-US" altLang="ja-JP" sz="1400" dirty="0" smtClean="0">
                <a:solidFill>
                  <a:schemeClr val="tx1">
                    <a:lumMod val="75000"/>
                    <a:lumOff val="25000"/>
                  </a:schemeClr>
                </a:solidFill>
              </a:rPr>
              <a:t>25</a:t>
            </a:r>
            <a:r>
              <a:rPr kumimoji="1" lang="ja-JP" altLang="en-US" sz="1400" dirty="0" smtClean="0">
                <a:solidFill>
                  <a:schemeClr val="tx1">
                    <a:lumMod val="75000"/>
                    <a:lumOff val="25000"/>
                  </a:schemeClr>
                </a:solidFill>
              </a:rPr>
              <a:t>パーティ間のビデオ コール）が含まれるサブスクリプションです。                      </a:t>
            </a:r>
            <a:r>
              <a:rPr kumimoji="1" lang="en-US" altLang="ja-JP" sz="1400" dirty="0" smtClean="0">
                <a:solidFill>
                  <a:schemeClr val="tx1">
                    <a:lumMod val="75000"/>
                    <a:lumOff val="25000"/>
                  </a:schemeClr>
                </a:solidFill>
              </a:rPr>
              <a:t>M2</a:t>
            </a:r>
            <a:r>
              <a:rPr kumimoji="1" lang="ja-JP" altLang="en-US" sz="1400" dirty="0" smtClean="0">
                <a:solidFill>
                  <a:schemeClr val="tx1">
                    <a:lumMod val="75000"/>
                    <a:lumOff val="25000"/>
                  </a:schemeClr>
                </a:solidFill>
              </a:rPr>
              <a:t>があればビデオ端末から</a:t>
            </a:r>
            <a:r>
              <a:rPr kumimoji="1" lang="en-US" altLang="ja-JP" sz="1400" dirty="0" smtClean="0">
                <a:solidFill>
                  <a:schemeClr val="tx1">
                    <a:lumMod val="75000"/>
                    <a:lumOff val="25000"/>
                  </a:schemeClr>
                </a:solidFill>
              </a:rPr>
              <a:t>SIP</a:t>
            </a:r>
            <a:r>
              <a:rPr kumimoji="1" lang="ja-JP" altLang="en-US" sz="1400" dirty="0" smtClean="0">
                <a:solidFill>
                  <a:schemeClr val="tx1">
                    <a:lumMod val="75000"/>
                    <a:lumOff val="25000"/>
                  </a:schemeClr>
                </a:solidFill>
              </a:rPr>
              <a:t>で接続する事も可能になります。</a:t>
            </a:r>
            <a:endParaRPr kumimoji="1" lang="en-US" altLang="ja-JP" sz="1400" dirty="0">
              <a:solidFill>
                <a:schemeClr val="tx1">
                  <a:lumMod val="75000"/>
                  <a:lumOff val="25000"/>
                </a:schemeClr>
              </a:solidFill>
            </a:endParaRPr>
          </a:p>
        </p:txBody>
      </p:sp>
      <p:sp>
        <p:nvSpPr>
          <p:cNvPr id="46" name="Title 2"/>
          <p:cNvSpPr txBox="1">
            <a:spLocks/>
          </p:cNvSpPr>
          <p:nvPr/>
        </p:nvSpPr>
        <p:spPr bwMode="auto">
          <a:xfrm>
            <a:off x="277370" y="347330"/>
            <a:ext cx="7895523" cy="26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スタディ②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全社</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導入</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M2×150ID</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tx1">
                  <a:lumMod val="75000"/>
                  <a:lumOff val="25000"/>
                </a:schemeClr>
              </a:solidFill>
              <a:latin typeface="メイリオ"/>
              <a:ea typeface="メイリオ"/>
              <a:cs typeface="メイリオ"/>
            </a:endParaRPr>
          </a:p>
          <a:p>
            <a:endParaRPr kumimoji="1" lang="ja-JP" altLang="en-US" sz="1600" dirty="0">
              <a:solidFill>
                <a:schemeClr val="tx1">
                  <a:lumMod val="75000"/>
                  <a:lumOff val="25000"/>
                </a:schemeClr>
              </a:solidFill>
              <a:latin typeface="メイリオ"/>
              <a:ea typeface="メイリオ"/>
              <a:cs typeface="メイリオ"/>
            </a:endParaRPr>
          </a:p>
        </p:txBody>
      </p:sp>
      <p:graphicFrame>
        <p:nvGraphicFramePr>
          <p:cNvPr id="112" name="Table 34"/>
          <p:cNvGraphicFramePr>
            <a:graphicFrameLocks noGrp="1"/>
          </p:cNvGraphicFramePr>
          <p:nvPr>
            <p:extLst>
              <p:ext uri="{D42A27DB-BD31-4B8C-83A1-F6EECF244321}">
                <p14:modId xmlns:p14="http://schemas.microsoft.com/office/powerpoint/2010/main" val="516433498"/>
              </p:ext>
            </p:extLst>
          </p:nvPr>
        </p:nvGraphicFramePr>
        <p:xfrm>
          <a:off x="5212662" y="1914222"/>
          <a:ext cx="3628753" cy="2782728"/>
        </p:xfrm>
        <a:graphic>
          <a:graphicData uri="http://schemas.openxmlformats.org/drawingml/2006/table">
            <a:tbl>
              <a:tblPr firstRow="1" bandRow="1">
                <a:tableStyleId>{5940675A-B579-460E-94D1-54222C63F5DA}</a:tableStyleId>
              </a:tblPr>
              <a:tblGrid>
                <a:gridCol w="3628753">
                  <a:extLst>
                    <a:ext uri="{9D8B030D-6E8A-4147-A177-3AD203B41FA5}">
                      <a16:colId xmlns:a16="http://schemas.microsoft.com/office/drawing/2014/main" val="20000"/>
                    </a:ext>
                  </a:extLst>
                </a:gridCol>
              </a:tblGrid>
              <a:tr h="355290">
                <a:tc>
                  <a:txBody>
                    <a:bodyPr/>
                    <a:lstStyle/>
                    <a:p>
                      <a:pPr algn="ctr"/>
                      <a:r>
                        <a:rPr lang="en-US" altLang="ja-JP" sz="1900" spc="-20" noProof="0" dirty="0" smtClean="0">
                          <a:solidFill>
                            <a:schemeClr val="bg2"/>
                          </a:solidFill>
                          <a:latin typeface="Arial" panose="020B0604020202020204" pitchFamily="34" charset="0"/>
                          <a:ea typeface="ＭＳ Ｐゴシック" pitchFamily="50" charset="-128"/>
                        </a:rPr>
                        <a:t>Basic Meetings</a:t>
                      </a:r>
                      <a:r>
                        <a:rPr lang="ja-JP" altLang="en-US" sz="1900" spc="-20" noProof="0" dirty="0" smtClean="0">
                          <a:solidFill>
                            <a:schemeClr val="bg2"/>
                          </a:solidFill>
                          <a:latin typeface="Arial" panose="020B0604020202020204" pitchFamily="34" charset="0"/>
                          <a:ea typeface="ＭＳ Ｐゴシック" pitchFamily="50" charset="-128"/>
                        </a:rPr>
                        <a:t>：</a:t>
                      </a:r>
                      <a:r>
                        <a:rPr lang="en-US" altLang="ja-JP" sz="1900" spc="-20" noProof="0" dirty="0" smtClean="0">
                          <a:solidFill>
                            <a:schemeClr val="bg2"/>
                          </a:solidFill>
                          <a:latin typeface="Arial" panose="020B0604020202020204" pitchFamily="34" charset="0"/>
                          <a:ea typeface="ＭＳ Ｐゴシック" pitchFamily="50" charset="-128"/>
                        </a:rPr>
                        <a:t>M2</a:t>
                      </a:r>
                      <a:endParaRPr lang="ja-JP" altLang="en-US" sz="1900" spc="-20" noProof="0" dirty="0">
                        <a:solidFill>
                          <a:schemeClr val="bg2"/>
                        </a:solidFill>
                        <a:latin typeface="Arial" panose="020B0604020202020204" pitchFamily="34" charset="0"/>
                        <a:ea typeface="ＭＳ Ｐゴシック" pitchFamily="50" charset="-128"/>
                      </a:endParaRPr>
                    </a:p>
                  </a:txBody>
                  <a:tcPr>
                    <a:solidFill>
                      <a:srgbClr val="0070C0"/>
                    </a:solidFill>
                  </a:tcPr>
                </a:tc>
                <a:extLst>
                  <a:ext uri="{0D108BD9-81ED-4DB2-BD59-A6C34878D82A}">
                    <a16:rowId xmlns:a16="http://schemas.microsoft.com/office/drawing/2014/main" val="10000"/>
                  </a:ext>
                </a:extLst>
              </a:tr>
              <a:tr h="2401728">
                <a:tc>
                  <a:txBody>
                    <a:bodyPr/>
                    <a:lstStyle/>
                    <a:p>
                      <a:pPr marL="0" marR="0" indent="0" algn="l" defTabSz="914346" rtl="0" eaLnBrk="1" fontAlgn="auto" latinLnBrk="0" hangingPunct="1">
                        <a:lnSpc>
                          <a:spcPct val="100000"/>
                        </a:lnSpc>
                        <a:spcBef>
                          <a:spcPts val="0"/>
                        </a:spcBef>
                        <a:spcAft>
                          <a:spcPts val="0"/>
                        </a:spcAft>
                        <a:buClrTx/>
                        <a:buSzTx/>
                        <a:buFont typeface="Arial" charset="0"/>
                        <a:buNone/>
                        <a:tabLst/>
                        <a:defRPr/>
                      </a:pPr>
                      <a:endParaRPr lang="ja-JP" altLang="en-US" sz="1400" spc="-20" noProof="0" dirty="0" smtClean="0">
                        <a:solidFill>
                          <a:schemeClr val="tx1">
                            <a:lumMod val="75000"/>
                            <a:lumOff val="25000"/>
                          </a:schemeClr>
                        </a:solidFill>
                        <a:latin typeface="Arial" panose="020B0604020202020204" pitchFamily="34" charset="0"/>
                        <a:ea typeface="ＭＳ Ｐゴシック" pitchFamily="50" charset="-128"/>
                      </a:endParaRPr>
                    </a:p>
                    <a:p>
                      <a:pPr marL="0" marR="0" lvl="0" indent="0" algn="l" defTabSz="914346"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spc="-20" noProof="0" dirty="0" smtClean="0">
                          <a:solidFill>
                            <a:schemeClr val="tx1">
                              <a:lumMod val="75000"/>
                              <a:lumOff val="25000"/>
                            </a:schemeClr>
                          </a:solidFill>
                          <a:latin typeface="Arial" panose="020B0604020202020204" pitchFamily="34" charset="0"/>
                          <a:ea typeface="ＭＳ Ｐゴシック" pitchFamily="50" charset="-128"/>
                        </a:rPr>
                        <a:t>・　　インスタント</a:t>
                      </a:r>
                      <a:r>
                        <a:rPr lang="ja-JP" altLang="en-US" sz="1200" spc="-20" baseline="0" noProof="0" dirty="0" smtClean="0">
                          <a:solidFill>
                            <a:schemeClr val="tx1">
                              <a:lumMod val="75000"/>
                              <a:lumOff val="25000"/>
                            </a:schemeClr>
                          </a:solidFill>
                          <a:latin typeface="Arial" panose="020B0604020202020204" pitchFamily="34" charset="0"/>
                          <a:ea typeface="ＭＳ Ｐゴシック" pitchFamily="50" charset="-128"/>
                        </a:rPr>
                        <a:t> </a:t>
                      </a:r>
                      <a:r>
                        <a:rPr lang="ja-JP" altLang="en-US" sz="1200" spc="-20" noProof="0" dirty="0" smtClean="0">
                          <a:solidFill>
                            <a:schemeClr val="tx1">
                              <a:lumMod val="75000"/>
                              <a:lumOff val="25000"/>
                            </a:schemeClr>
                          </a:solidFill>
                          <a:latin typeface="Arial" panose="020B0604020202020204" pitchFamily="34" charset="0"/>
                          <a:ea typeface="ＭＳ Ｐゴシック" pitchFamily="50" charset="-128"/>
                        </a:rPr>
                        <a:t>ミーティング</a:t>
                      </a:r>
                      <a:r>
                        <a:rPr lang="ja-JP" altLang="en-US" sz="1200" spc="-20" baseline="0" noProof="0" dirty="0" smtClean="0">
                          <a:solidFill>
                            <a:schemeClr val="tx1">
                              <a:lumMod val="75000"/>
                              <a:lumOff val="25000"/>
                            </a:schemeClr>
                          </a:solidFill>
                          <a:latin typeface="Arial" panose="020B0604020202020204" pitchFamily="34" charset="0"/>
                          <a:ea typeface="ＭＳ Ｐゴシック" pitchFamily="50" charset="-128"/>
                        </a:rPr>
                        <a:t>（</a:t>
                      </a:r>
                      <a:r>
                        <a:rPr lang="en-US" altLang="ja-JP" sz="1200" spc="-20" baseline="0" noProof="0" dirty="0" smtClean="0">
                          <a:solidFill>
                            <a:schemeClr val="tx1">
                              <a:lumMod val="75000"/>
                              <a:lumOff val="25000"/>
                            </a:schemeClr>
                          </a:solidFill>
                          <a:latin typeface="Arial" panose="020B0604020202020204" pitchFamily="34" charset="0"/>
                          <a:ea typeface="ＭＳ Ｐゴシック" pitchFamily="50" charset="-128"/>
                        </a:rPr>
                        <a:t>Spark </a:t>
                      </a:r>
                      <a:r>
                        <a:rPr lang="ja-JP" altLang="en-US" sz="1200" spc="-20" baseline="0" noProof="0" dirty="0" smtClean="0">
                          <a:solidFill>
                            <a:schemeClr val="tx1">
                              <a:lumMod val="75000"/>
                              <a:lumOff val="25000"/>
                            </a:schemeClr>
                          </a:solidFill>
                          <a:latin typeface="Arial" panose="020B0604020202020204" pitchFamily="34" charset="0"/>
                          <a:ea typeface="ＭＳ Ｐゴシック" pitchFamily="50" charset="-128"/>
                        </a:rPr>
                        <a:t>ルームから直接）</a:t>
                      </a:r>
                    </a:p>
                    <a:p>
                      <a:pPr marL="0" marR="0" lvl="0" indent="0" algn="l" defTabSz="914346"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spc="-20" baseline="0" noProof="0" dirty="0" smtClean="0">
                          <a:solidFill>
                            <a:schemeClr val="tx1">
                              <a:lumMod val="75000"/>
                              <a:lumOff val="25000"/>
                            </a:schemeClr>
                          </a:solidFill>
                          <a:latin typeface="Arial" panose="020B0604020202020204" pitchFamily="34" charset="0"/>
                          <a:ea typeface="ＭＳ Ｐゴシック" pitchFamily="50" charset="-128"/>
                        </a:rPr>
                        <a:t>・　　スケジュール設定された会議の前に仮想ルームで　　</a:t>
                      </a:r>
                      <a:endParaRPr lang="en-US" altLang="ja-JP" sz="1200" spc="-20" baseline="0" noProof="0" dirty="0" smtClean="0">
                        <a:solidFill>
                          <a:schemeClr val="tx1">
                            <a:lumMod val="75000"/>
                            <a:lumOff val="25000"/>
                          </a:schemeClr>
                        </a:solidFill>
                        <a:latin typeface="Arial" panose="020B0604020202020204" pitchFamily="34" charset="0"/>
                        <a:ea typeface="ＭＳ Ｐゴシック" pitchFamily="50" charset="-128"/>
                      </a:endParaRPr>
                    </a:p>
                    <a:p>
                      <a:pPr marL="0" marR="0" lvl="0" indent="0" algn="l" defTabSz="914346"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200" spc="-20" baseline="0" noProof="0" dirty="0" smtClean="0">
                          <a:solidFill>
                            <a:schemeClr val="tx1">
                              <a:lumMod val="75000"/>
                              <a:lumOff val="25000"/>
                            </a:schemeClr>
                          </a:solidFill>
                          <a:latin typeface="Arial" panose="020B0604020202020204" pitchFamily="34" charset="0"/>
                          <a:ea typeface="ＭＳ Ｐゴシック" pitchFamily="50" charset="-128"/>
                        </a:rPr>
                        <a:t>　　  準備を開始 </a:t>
                      </a:r>
                    </a:p>
                    <a:p>
                      <a:pPr marL="0" marR="0" lvl="0" indent="0" algn="l" defTabSz="914346" rtl="0" eaLnBrk="1" fontAlgn="auto" latinLnBrk="0" hangingPunct="1">
                        <a:lnSpc>
                          <a:spcPct val="100000"/>
                        </a:lnSpc>
                        <a:spcBef>
                          <a:spcPts val="0"/>
                        </a:spcBef>
                        <a:spcAft>
                          <a:spcPts val="0"/>
                        </a:spcAft>
                        <a:buClrTx/>
                        <a:buSzTx/>
                        <a:buFont typeface="Arial"/>
                        <a:buNone/>
                        <a:tabLst/>
                        <a:defRPr/>
                      </a:pPr>
                      <a:r>
                        <a:rPr lang="ja-JP" altLang="en-US" sz="1200" spc="-20" baseline="0" noProof="0" dirty="0" smtClean="0">
                          <a:solidFill>
                            <a:schemeClr val="tx1">
                              <a:lumMod val="75000"/>
                              <a:lumOff val="25000"/>
                            </a:schemeClr>
                          </a:solidFill>
                          <a:latin typeface="Arial" panose="020B0604020202020204" pitchFamily="34" charset="0"/>
                          <a:ea typeface="ＭＳ Ｐゴシック" pitchFamily="50" charset="-128"/>
                        </a:rPr>
                        <a:t>・　　参加者は</a:t>
                      </a:r>
                      <a:r>
                        <a:rPr lang="ja-JP" altLang="en-US" sz="1200" spc="-20" noProof="0" dirty="0" smtClean="0">
                          <a:solidFill>
                            <a:schemeClr val="tx1">
                              <a:lumMod val="75000"/>
                              <a:lumOff val="25000"/>
                            </a:schemeClr>
                          </a:solidFill>
                          <a:latin typeface="Arial" panose="020B0604020202020204" pitchFamily="34" charset="0"/>
                          <a:ea typeface="ＭＳ Ｐゴシック" pitchFamily="50" charset="-128"/>
                        </a:rPr>
                        <a:t>最大 </a:t>
                      </a:r>
                      <a:r>
                        <a:rPr lang="en-US" altLang="ja-JP" sz="1200" spc="-20" noProof="0" dirty="0" smtClean="0">
                          <a:solidFill>
                            <a:schemeClr val="tx1">
                              <a:lumMod val="75000"/>
                              <a:lumOff val="25000"/>
                            </a:schemeClr>
                          </a:solidFill>
                          <a:latin typeface="Arial" panose="020B0604020202020204" pitchFamily="34" charset="0"/>
                          <a:ea typeface="ＭＳ Ｐゴシック" pitchFamily="50" charset="-128"/>
                        </a:rPr>
                        <a:t>25 </a:t>
                      </a:r>
                      <a:r>
                        <a:rPr lang="ja-JP" altLang="en-US" sz="1200" spc="-20" noProof="0" dirty="0" smtClean="0">
                          <a:solidFill>
                            <a:schemeClr val="tx1">
                              <a:lumMod val="75000"/>
                              <a:lumOff val="25000"/>
                            </a:schemeClr>
                          </a:solidFill>
                          <a:latin typeface="Arial" panose="020B0604020202020204" pitchFamily="34" charset="0"/>
                          <a:ea typeface="ＭＳ Ｐゴシック" pitchFamily="50" charset="-128"/>
                        </a:rPr>
                        <a:t>名</a:t>
                      </a:r>
                    </a:p>
                    <a:p>
                      <a:pPr marL="0" marR="0" indent="0" algn="l" defTabSz="914346" rtl="0" eaLnBrk="1" fontAlgn="auto" latinLnBrk="0" hangingPunct="1">
                        <a:lnSpc>
                          <a:spcPct val="100000"/>
                        </a:lnSpc>
                        <a:spcBef>
                          <a:spcPts val="0"/>
                        </a:spcBef>
                        <a:spcAft>
                          <a:spcPts val="0"/>
                        </a:spcAft>
                        <a:buClrTx/>
                        <a:buSzTx/>
                        <a:buFont typeface="Arial" charset="0"/>
                        <a:buNone/>
                        <a:tabLst/>
                        <a:defRPr/>
                      </a:pPr>
                      <a:r>
                        <a:rPr lang="ja-JP" altLang="en-US" sz="1200" u="none" spc="-20" noProof="0" dirty="0" smtClean="0">
                          <a:solidFill>
                            <a:schemeClr val="tx1">
                              <a:lumMod val="75000"/>
                              <a:lumOff val="25000"/>
                            </a:schemeClr>
                          </a:solidFill>
                          <a:latin typeface="Arial" panose="020B0604020202020204" pitchFamily="34" charset="0"/>
                          <a:ea typeface="ＭＳ Ｐゴシック" pitchFamily="50" charset="-128"/>
                        </a:rPr>
                        <a:t>・　　ベーシック</a:t>
                      </a:r>
                      <a:r>
                        <a:rPr lang="ja-JP" altLang="en-US" sz="1200" spc="-20" noProof="0" dirty="0" smtClean="0">
                          <a:solidFill>
                            <a:schemeClr val="tx1">
                              <a:lumMod val="75000"/>
                              <a:lumOff val="25000"/>
                            </a:schemeClr>
                          </a:solidFill>
                          <a:latin typeface="Arial" panose="020B0604020202020204" pitchFamily="34" charset="0"/>
                          <a:ea typeface="ＭＳ Ｐゴシック" pitchFamily="50" charset="-128"/>
                        </a:rPr>
                        <a:t>な音声、ビデオ、コンテンツ共有</a:t>
                      </a:r>
                    </a:p>
                    <a:p>
                      <a:pPr marL="0" indent="0">
                        <a:buFont typeface="Arial" charset="0"/>
                        <a:buNone/>
                      </a:pPr>
                      <a:r>
                        <a:rPr lang="ja-JP" altLang="en-US" sz="1200" spc="-30" baseline="0" noProof="0" dirty="0" smtClean="0">
                          <a:solidFill>
                            <a:schemeClr val="tx1">
                              <a:lumMod val="75000"/>
                              <a:lumOff val="25000"/>
                            </a:schemeClr>
                          </a:solidFill>
                          <a:latin typeface="Arial" panose="020B0604020202020204" pitchFamily="34" charset="0"/>
                          <a:ea typeface="ＭＳ Ｐゴシック" pitchFamily="50" charset="-128"/>
                        </a:rPr>
                        <a:t>・　　名前とビデオ フィルム ストリップ付き参加者リスト</a:t>
                      </a:r>
                    </a:p>
                    <a:p>
                      <a:pPr marL="0" marR="0" indent="0" algn="l" defTabSz="685777" rtl="0" eaLnBrk="1" fontAlgn="auto" latinLnBrk="0" hangingPunct="1">
                        <a:lnSpc>
                          <a:spcPct val="100000"/>
                        </a:lnSpc>
                        <a:spcBef>
                          <a:spcPts val="0"/>
                        </a:spcBef>
                        <a:spcAft>
                          <a:spcPts val="0"/>
                        </a:spcAft>
                        <a:buClrTx/>
                        <a:buSzTx/>
                        <a:buFont typeface="Arial" charset="0"/>
                        <a:buNone/>
                        <a:tabLst/>
                        <a:defRPr/>
                      </a:pPr>
                      <a:r>
                        <a:rPr lang="ja-JP" altLang="en-US" sz="1200" spc="-20" noProof="0" dirty="0" smtClean="0">
                          <a:solidFill>
                            <a:schemeClr val="tx1">
                              <a:lumMod val="75000"/>
                              <a:lumOff val="25000"/>
                            </a:schemeClr>
                          </a:solidFill>
                          <a:latin typeface="Arial" panose="020B0604020202020204" pitchFamily="34" charset="0"/>
                          <a:ea typeface="ＭＳ Ｐゴシック" pitchFamily="50" charset="-128"/>
                        </a:rPr>
                        <a:t>・　　どこからでも簡単に参加可能</a:t>
                      </a:r>
                    </a:p>
                    <a:p>
                      <a:pPr marL="457170" marR="0" lvl="1" indent="0" algn="l" defTabSz="9143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kern="1200" spc="-20" noProof="0" dirty="0" smtClean="0">
                          <a:solidFill>
                            <a:schemeClr val="tx1">
                              <a:lumMod val="75000"/>
                              <a:lumOff val="25000"/>
                            </a:schemeClr>
                          </a:solidFill>
                          <a:latin typeface="Arial" panose="020B0604020202020204" pitchFamily="34" charset="0"/>
                          <a:ea typeface="ＭＳ Ｐゴシック" pitchFamily="50" charset="-128"/>
                        </a:rPr>
                        <a:t>-</a:t>
                      </a:r>
                      <a:r>
                        <a:rPr lang="ja-JP" altLang="en-US" sz="1200" kern="1200" spc="-20" noProof="0" dirty="0" smtClean="0">
                          <a:solidFill>
                            <a:schemeClr val="tx1">
                              <a:lumMod val="75000"/>
                              <a:lumOff val="25000"/>
                            </a:schemeClr>
                          </a:solidFill>
                          <a:latin typeface="Arial" panose="020B0604020202020204" pitchFamily="34" charset="0"/>
                          <a:ea typeface="ＭＳ Ｐゴシック" pitchFamily="50" charset="-128"/>
                        </a:rPr>
                        <a:t>モバイルまたはデスクトップ </a:t>
                      </a:r>
                      <a:r>
                        <a:rPr lang="en-US" altLang="ja-JP" sz="1200" kern="1200" spc="-20" noProof="0" dirty="0" smtClean="0">
                          <a:solidFill>
                            <a:schemeClr val="tx1">
                              <a:lumMod val="75000"/>
                              <a:lumOff val="25000"/>
                            </a:schemeClr>
                          </a:solidFill>
                          <a:latin typeface="Arial" panose="020B0604020202020204" pitchFamily="34" charset="0"/>
                          <a:ea typeface="ＭＳ Ｐゴシック" pitchFamily="50" charset="-128"/>
                        </a:rPr>
                        <a:t>Spark </a:t>
                      </a:r>
                      <a:r>
                        <a:rPr lang="ja-JP" altLang="en-US" sz="1200" kern="1200" spc="-20" noProof="0" dirty="0" smtClean="0">
                          <a:solidFill>
                            <a:schemeClr val="tx1">
                              <a:lumMod val="75000"/>
                              <a:lumOff val="25000"/>
                            </a:schemeClr>
                          </a:solidFill>
                          <a:latin typeface="Arial" panose="020B0604020202020204" pitchFamily="34" charset="0"/>
                          <a:ea typeface="ＭＳ Ｐゴシック" pitchFamily="50" charset="-128"/>
                        </a:rPr>
                        <a:t>　　　　　　　　　　　　　　　　　　　</a:t>
                      </a:r>
                      <a:r>
                        <a:rPr lang="en-US" altLang="ja-JP" sz="1200" kern="1200" spc="-20" noProof="0" dirty="0" smtClean="0">
                          <a:solidFill>
                            <a:schemeClr val="tx1">
                              <a:lumMod val="75000"/>
                              <a:lumOff val="25000"/>
                            </a:schemeClr>
                          </a:solidFill>
                          <a:latin typeface="Arial" panose="020B0604020202020204" pitchFamily="34" charset="0"/>
                          <a:ea typeface="ＭＳ Ｐゴシック" pitchFamily="50" charset="-128"/>
                        </a:rPr>
                        <a:t>-</a:t>
                      </a:r>
                      <a:r>
                        <a:rPr lang="ja-JP" altLang="en-US" sz="1200" kern="1200" spc="-20" noProof="0" dirty="0" smtClean="0">
                          <a:solidFill>
                            <a:schemeClr val="tx1">
                              <a:lumMod val="75000"/>
                              <a:lumOff val="25000"/>
                            </a:schemeClr>
                          </a:solidFill>
                          <a:latin typeface="Arial" panose="020B0604020202020204" pitchFamily="34" charset="0"/>
                          <a:ea typeface="ＭＳ Ｐゴシック" pitchFamily="50" charset="-128"/>
                        </a:rPr>
                        <a:t>アプリケーション</a:t>
                      </a:r>
                    </a:p>
                    <a:p>
                      <a:pPr marL="457170" marR="0" lvl="1" indent="0" algn="l" defTabSz="9143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kern="1200" spc="-20" noProof="0" dirty="0" smtClean="0">
                          <a:solidFill>
                            <a:schemeClr val="tx1">
                              <a:lumMod val="75000"/>
                              <a:lumOff val="25000"/>
                            </a:schemeClr>
                          </a:solidFill>
                          <a:latin typeface="Arial" panose="020B0604020202020204" pitchFamily="34" charset="0"/>
                          <a:ea typeface="ＭＳ Ｐゴシック" pitchFamily="50" charset="-128"/>
                        </a:rPr>
                        <a:t>-Spark </a:t>
                      </a:r>
                      <a:r>
                        <a:rPr lang="ja-JP" altLang="en-US" sz="1200" kern="1200" spc="-20" noProof="0" dirty="0" smtClean="0">
                          <a:solidFill>
                            <a:schemeClr val="tx1">
                              <a:lumMod val="75000"/>
                              <a:lumOff val="25000"/>
                            </a:schemeClr>
                          </a:solidFill>
                          <a:latin typeface="Arial" panose="020B0604020202020204" pitchFamily="34" charset="0"/>
                          <a:ea typeface="ＭＳ Ｐゴシック" pitchFamily="50" charset="-128"/>
                        </a:rPr>
                        <a:t>に登録された </a:t>
                      </a:r>
                      <a:r>
                        <a:rPr lang="en-US" altLang="ja-JP" sz="1200" kern="1200" spc="-20" noProof="0" dirty="0" smtClean="0">
                          <a:solidFill>
                            <a:schemeClr val="tx1">
                              <a:lumMod val="75000"/>
                              <a:lumOff val="25000"/>
                            </a:schemeClr>
                          </a:solidFill>
                          <a:latin typeface="Arial" panose="020B0604020202020204" pitchFamily="34" charset="0"/>
                          <a:ea typeface="ＭＳ Ｐゴシック" pitchFamily="50" charset="-128"/>
                        </a:rPr>
                        <a:t>Cisco IP Phone</a:t>
                      </a:r>
                    </a:p>
                    <a:p>
                      <a:pPr marL="457170" marR="0" lvl="1" indent="0" algn="l" defTabSz="9143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kern="1200" spc="-20" noProof="0" dirty="0" smtClean="0">
                          <a:solidFill>
                            <a:schemeClr val="tx1">
                              <a:lumMod val="75000"/>
                              <a:lumOff val="25000"/>
                            </a:schemeClr>
                          </a:solidFill>
                          <a:latin typeface="Arial" panose="020B0604020202020204" pitchFamily="34" charset="0"/>
                          <a:ea typeface="ＭＳ Ｐゴシック" pitchFamily="50" charset="-128"/>
                        </a:rPr>
                        <a:t>-Spark </a:t>
                      </a:r>
                      <a:r>
                        <a:rPr lang="ja-JP" altLang="en-US" sz="1200" kern="1200" spc="-20" noProof="0" dirty="0" smtClean="0">
                          <a:solidFill>
                            <a:schemeClr val="tx1">
                              <a:lumMod val="75000"/>
                              <a:lumOff val="25000"/>
                            </a:schemeClr>
                          </a:solidFill>
                          <a:latin typeface="Arial" panose="020B0604020202020204" pitchFamily="34" charset="0"/>
                          <a:ea typeface="ＭＳ Ｐゴシック" pitchFamily="50" charset="-128"/>
                        </a:rPr>
                        <a:t>ルーム システム</a:t>
                      </a:r>
                    </a:p>
                  </a:txBody>
                  <a:tcPr>
                    <a:solidFill>
                      <a:schemeClr val="tx1">
                        <a:lumMod val="10000"/>
                        <a:lumOff val="90000"/>
                      </a:schemeClr>
                    </a:solidFill>
                  </a:tcPr>
                </a:tc>
                <a:extLst>
                  <a:ext uri="{0D108BD9-81ED-4DB2-BD59-A6C34878D82A}">
                    <a16:rowId xmlns:a16="http://schemas.microsoft.com/office/drawing/2014/main" val="10001"/>
                  </a:ext>
                </a:extLst>
              </a:tr>
            </a:tbl>
          </a:graphicData>
        </a:graphic>
      </p:graphicFrame>
      <p:pic>
        <p:nvPicPr>
          <p:cNvPr id="2" name="図 1"/>
          <p:cNvPicPr>
            <a:picLocks noChangeAspect="1"/>
          </p:cNvPicPr>
          <p:nvPr/>
        </p:nvPicPr>
        <p:blipFill>
          <a:blip r:embed="rId3"/>
          <a:stretch>
            <a:fillRect/>
          </a:stretch>
        </p:blipFill>
        <p:spPr>
          <a:xfrm>
            <a:off x="118634" y="2312436"/>
            <a:ext cx="4862840" cy="1225926"/>
          </a:xfrm>
          <a:prstGeom prst="rect">
            <a:avLst/>
          </a:prstGeom>
        </p:spPr>
      </p:pic>
      <p:sp>
        <p:nvSpPr>
          <p:cNvPr id="34" name="正方形/長方形 33"/>
          <p:cNvSpPr/>
          <p:nvPr/>
        </p:nvSpPr>
        <p:spPr>
          <a:xfrm>
            <a:off x="2051953" y="2821172"/>
            <a:ext cx="1081107" cy="155944"/>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35" name="直線矢印コネクタ 34"/>
          <p:cNvCxnSpPr/>
          <p:nvPr/>
        </p:nvCxnSpPr>
        <p:spPr>
          <a:xfrm flipV="1">
            <a:off x="3133060" y="2782004"/>
            <a:ext cx="2015536" cy="1100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1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2415" y="2311702"/>
            <a:ext cx="1936201" cy="2354997"/>
          </a:xfrm>
          <a:prstGeom prst="rect">
            <a:avLst/>
          </a:prstGeom>
        </p:spPr>
      </p:pic>
      <p:sp>
        <p:nvSpPr>
          <p:cNvPr id="6" name="正方形/長方形 5"/>
          <p:cNvSpPr/>
          <p:nvPr/>
        </p:nvSpPr>
        <p:spPr>
          <a:xfrm>
            <a:off x="418948" y="3600729"/>
            <a:ext cx="481097" cy="149187"/>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テキスト ボックス 8"/>
          <p:cNvSpPr txBox="1"/>
          <p:nvPr/>
        </p:nvSpPr>
        <p:spPr>
          <a:xfrm>
            <a:off x="4010692" y="3670046"/>
            <a:ext cx="2694732"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M2</a:t>
            </a:r>
            <a:r>
              <a:rPr kumimoji="1" lang="ja-JP" altLang="en-US" sz="1000" dirty="0" smtClean="0">
                <a:solidFill>
                  <a:srgbClr val="FF0000"/>
                </a:solidFill>
                <a:latin typeface="Arial" panose="020B0604020202020204" pitchFamily="34" charset="0"/>
              </a:rPr>
              <a:t>のサブスクリプション数「</a:t>
            </a:r>
            <a:r>
              <a:rPr kumimoji="1" lang="en-US" altLang="ja-JP" sz="1000" dirty="0" smtClean="0">
                <a:solidFill>
                  <a:srgbClr val="FF0000"/>
                </a:solidFill>
                <a:latin typeface="Arial" panose="020B0604020202020204" pitchFamily="34" charset="0"/>
              </a:rPr>
              <a:t>150</a:t>
            </a:r>
            <a:r>
              <a:rPr kumimoji="1" lang="ja-JP" altLang="en-US" sz="1000" dirty="0" smtClean="0">
                <a:solidFill>
                  <a:srgbClr val="FF0000"/>
                </a:solidFill>
                <a:latin typeface="Arial" panose="020B0604020202020204" pitchFamily="34" charset="0"/>
              </a:rPr>
              <a:t>」を入力</a:t>
            </a:r>
          </a:p>
        </p:txBody>
      </p:sp>
      <p:sp>
        <p:nvSpPr>
          <p:cNvPr id="17" name="テキスト ボックス 16"/>
          <p:cNvSpPr txBox="1"/>
          <p:nvPr/>
        </p:nvSpPr>
        <p:spPr>
          <a:xfrm>
            <a:off x="856254" y="3545126"/>
            <a:ext cx="1498025" cy="170289"/>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Spark M1-M3</a:t>
            </a:r>
            <a:r>
              <a:rPr kumimoji="1" lang="ja-JP" altLang="en-US" sz="1000" dirty="0" smtClean="0">
                <a:solidFill>
                  <a:srgbClr val="FF0000"/>
                </a:solidFill>
                <a:latin typeface="Arial" panose="020B0604020202020204" pitchFamily="34" charset="0"/>
              </a:rPr>
              <a:t>をクリック</a:t>
            </a:r>
          </a:p>
        </p:txBody>
      </p:sp>
      <p:sp>
        <p:nvSpPr>
          <p:cNvPr id="22" name="テキスト ボックス 21"/>
          <p:cNvSpPr txBox="1"/>
          <p:nvPr/>
        </p:nvSpPr>
        <p:spPr>
          <a:xfrm>
            <a:off x="373857" y="636114"/>
            <a:ext cx="2166086"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M2 BOM</a:t>
            </a:r>
            <a:r>
              <a:rPr kumimoji="1" lang="ja-JP" altLang="en-US" sz="1400" dirty="0" smtClean="0">
                <a:solidFill>
                  <a:schemeClr val="bg1"/>
                </a:solidFill>
                <a:latin typeface="+mn-lt"/>
              </a:rPr>
              <a:t>作成画面）</a:t>
            </a:r>
          </a:p>
        </p:txBody>
      </p:sp>
      <p:pic>
        <p:nvPicPr>
          <p:cNvPr id="10" name="図 9"/>
          <p:cNvPicPr>
            <a:picLocks noChangeAspect="1"/>
          </p:cNvPicPr>
          <p:nvPr/>
        </p:nvPicPr>
        <p:blipFill>
          <a:blip r:embed="rId3"/>
          <a:stretch>
            <a:fillRect/>
          </a:stretch>
        </p:blipFill>
        <p:spPr>
          <a:xfrm>
            <a:off x="277370" y="1009368"/>
            <a:ext cx="4611884" cy="681017"/>
          </a:xfrm>
          <a:prstGeom prst="rect">
            <a:avLst/>
          </a:prstGeom>
        </p:spPr>
      </p:pic>
      <p:sp>
        <p:nvSpPr>
          <p:cNvPr id="15" name="正方形/長方形 14"/>
          <p:cNvSpPr/>
          <p:nvPr/>
        </p:nvSpPr>
        <p:spPr>
          <a:xfrm>
            <a:off x="355049" y="1037606"/>
            <a:ext cx="1310718"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正方形/長方形 15"/>
          <p:cNvSpPr/>
          <p:nvPr/>
        </p:nvSpPr>
        <p:spPr>
          <a:xfrm>
            <a:off x="3881514" y="1035027"/>
            <a:ext cx="477912"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テキスト ボックス 17"/>
          <p:cNvSpPr txBox="1"/>
          <p:nvPr/>
        </p:nvSpPr>
        <p:spPr>
          <a:xfrm>
            <a:off x="4966933" y="1122954"/>
            <a:ext cx="3635824"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親型番「</a:t>
            </a:r>
            <a:r>
              <a:rPr kumimoji="1" lang="en-US" altLang="ja-JP" sz="1000" dirty="0" smtClean="0">
                <a:solidFill>
                  <a:srgbClr val="FF0000"/>
                </a:solidFill>
                <a:latin typeface="Arial" panose="020B0604020202020204" pitchFamily="34" charset="0"/>
              </a:rPr>
              <a:t>A-SPK-NAMED-USER</a:t>
            </a:r>
            <a:r>
              <a:rPr kumimoji="1" lang="ja-JP" altLang="en-US" sz="1000" dirty="0" smtClean="0">
                <a:solidFill>
                  <a:srgbClr val="FF0000"/>
                </a:solidFill>
                <a:latin typeface="Arial" panose="020B0604020202020204" pitchFamily="34" charset="0"/>
              </a:rPr>
              <a:t>」を入力して「追加」をクリック</a:t>
            </a:r>
          </a:p>
        </p:txBody>
      </p:sp>
      <p:sp>
        <p:nvSpPr>
          <p:cNvPr id="14" name="下矢印 13"/>
          <p:cNvSpPr/>
          <p:nvPr/>
        </p:nvSpPr>
        <p:spPr>
          <a:xfrm>
            <a:off x="2460607" y="1860674"/>
            <a:ext cx="499316" cy="356574"/>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3" name="図 2"/>
          <p:cNvPicPr>
            <a:picLocks noChangeAspect="1"/>
          </p:cNvPicPr>
          <p:nvPr/>
        </p:nvPicPr>
        <p:blipFill>
          <a:blip r:embed="rId4"/>
          <a:stretch>
            <a:fillRect/>
          </a:stretch>
        </p:blipFill>
        <p:spPr>
          <a:xfrm>
            <a:off x="2358453" y="2465104"/>
            <a:ext cx="1646110" cy="2271250"/>
          </a:xfrm>
          <a:prstGeom prst="rect">
            <a:avLst/>
          </a:prstGeom>
        </p:spPr>
      </p:pic>
      <p:sp>
        <p:nvSpPr>
          <p:cNvPr id="23" name="正方形/長方形 22"/>
          <p:cNvSpPr/>
          <p:nvPr/>
        </p:nvSpPr>
        <p:spPr>
          <a:xfrm>
            <a:off x="2352324" y="3714281"/>
            <a:ext cx="563557" cy="15775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スタディ②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ja-JP" altLang="en-US" sz="1600" dirty="0">
                <a:solidFill>
                  <a:schemeClr val="bg1"/>
                </a:solidFill>
                <a:latin typeface="Arial" panose="020B0604020202020204" pitchFamily="34" charset="0"/>
                <a:ea typeface="ＭＳ Ｐゴシック" panose="020B0600070205080204" pitchFamily="50" charset="-128"/>
                <a:cs typeface="メイリオ"/>
              </a:rPr>
              <a:t>全社</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導入</a:t>
            </a:r>
            <a:r>
              <a:rPr lang="ja-JP" altLang="en-US" sz="1600" dirty="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M2×150ID</a:t>
            </a:r>
            <a:r>
              <a:rPr lang="ja-JP" altLang="en-US" sz="1600" dirty="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bg1"/>
              </a:solidFill>
              <a:latin typeface="メイリオ"/>
              <a:ea typeface="メイリオ"/>
              <a:cs typeface="メイリオ"/>
            </a:endParaRPr>
          </a:p>
          <a:p>
            <a:endParaRPr kumimoji="1" lang="ja-JP" altLang="en-US" sz="16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3613378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矢印コネクタ 29"/>
          <p:cNvCxnSpPr/>
          <p:nvPr/>
        </p:nvCxnSpPr>
        <p:spPr>
          <a:xfrm flipH="1">
            <a:off x="7628684" y="1562215"/>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834459" y="1432865"/>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a:t>
            </a:r>
            <a:r>
              <a:rPr kumimoji="1" lang="ja-JP" altLang="en-US" sz="1000" dirty="0">
                <a:solidFill>
                  <a:srgbClr val="FF0000"/>
                </a:solidFill>
                <a:latin typeface="Arial" panose="020B0604020202020204" pitchFamily="34" charset="0"/>
              </a:rPr>
              <a:t>金額</a:t>
            </a:r>
            <a:endParaRPr kumimoji="1" lang="ja-JP" altLang="en-US" sz="1000" dirty="0" smtClean="0">
              <a:solidFill>
                <a:srgbClr val="FF0000"/>
              </a:solidFill>
              <a:latin typeface="Arial" panose="020B0604020202020204" pitchFamily="34" charset="0"/>
            </a:endParaRPr>
          </a:p>
        </p:txBody>
      </p:sp>
      <p:cxnSp>
        <p:nvCxnSpPr>
          <p:cNvPr id="32" name="直線矢印コネクタ 31"/>
          <p:cNvCxnSpPr/>
          <p:nvPr/>
        </p:nvCxnSpPr>
        <p:spPr>
          <a:xfrm flipH="1">
            <a:off x="7642594" y="2865589"/>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7801107" y="2742478"/>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見積もり総額</a:t>
            </a:r>
          </a:p>
        </p:txBody>
      </p:sp>
      <p:sp>
        <p:nvSpPr>
          <p:cNvPr id="19" name="テキスト ボックス 18"/>
          <p:cNvSpPr txBox="1"/>
          <p:nvPr/>
        </p:nvSpPr>
        <p:spPr>
          <a:xfrm>
            <a:off x="522946" y="654346"/>
            <a:ext cx="2879706"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M2×150ID </a:t>
            </a:r>
            <a:r>
              <a:rPr kumimoji="1" lang="ja-JP" altLang="en-US" sz="1400" dirty="0" smtClean="0">
                <a:solidFill>
                  <a:schemeClr val="bg1"/>
                </a:solidFill>
                <a:latin typeface="+mn-lt"/>
              </a:rPr>
              <a:t>構成例）</a:t>
            </a:r>
          </a:p>
        </p:txBody>
      </p:sp>
      <p:sp>
        <p:nvSpPr>
          <p:cNvPr id="17"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スタディ②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ja-JP" altLang="en-US" sz="1600" dirty="0">
                <a:solidFill>
                  <a:schemeClr val="bg1"/>
                </a:solidFill>
                <a:latin typeface="Arial" panose="020B0604020202020204" pitchFamily="34" charset="0"/>
                <a:ea typeface="ＭＳ Ｐゴシック" panose="020B0600070205080204" pitchFamily="50" charset="-128"/>
                <a:cs typeface="メイリオ"/>
              </a:rPr>
              <a:t>全社</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導入</a:t>
            </a:r>
            <a:r>
              <a:rPr lang="ja-JP" altLang="en-US" sz="1600" dirty="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M2×150ID</a:t>
            </a:r>
            <a:r>
              <a:rPr lang="ja-JP" altLang="en-US" sz="1600" dirty="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bg1"/>
              </a:solidFill>
              <a:latin typeface="メイリオ"/>
              <a:ea typeface="メイリオ"/>
              <a:cs typeface="メイリオ"/>
            </a:endParaRPr>
          </a:p>
          <a:p>
            <a:endParaRPr kumimoji="1" lang="ja-JP" altLang="en-US" sz="1600" dirty="0">
              <a:solidFill>
                <a:schemeClr val="bg1"/>
              </a:solidFill>
              <a:latin typeface="メイリオ"/>
              <a:ea typeface="メイリオ"/>
              <a:cs typeface="メイリオ"/>
            </a:endParaRPr>
          </a:p>
        </p:txBody>
      </p:sp>
      <p:pic>
        <p:nvPicPr>
          <p:cNvPr id="3" name="図 2"/>
          <p:cNvPicPr>
            <a:picLocks noChangeAspect="1"/>
          </p:cNvPicPr>
          <p:nvPr/>
        </p:nvPicPr>
        <p:blipFill>
          <a:blip r:embed="rId2"/>
          <a:stretch>
            <a:fillRect/>
          </a:stretch>
        </p:blipFill>
        <p:spPr>
          <a:xfrm>
            <a:off x="522946" y="907332"/>
            <a:ext cx="7083110" cy="2218640"/>
          </a:xfrm>
          <a:prstGeom prst="rect">
            <a:avLst/>
          </a:prstGeom>
        </p:spPr>
      </p:pic>
      <p:sp>
        <p:nvSpPr>
          <p:cNvPr id="22" name="正方形/長方形 21"/>
          <p:cNvSpPr/>
          <p:nvPr/>
        </p:nvSpPr>
        <p:spPr>
          <a:xfrm>
            <a:off x="589906" y="1335716"/>
            <a:ext cx="1299054" cy="32205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 name="正方形/長方形 23"/>
          <p:cNvSpPr/>
          <p:nvPr/>
        </p:nvSpPr>
        <p:spPr>
          <a:xfrm>
            <a:off x="589906" y="1657766"/>
            <a:ext cx="1299054" cy="653250"/>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25" name="直線矢印コネクタ 24"/>
          <p:cNvCxnSpPr/>
          <p:nvPr/>
        </p:nvCxnSpPr>
        <p:spPr>
          <a:xfrm flipH="1">
            <a:off x="1888960" y="996167"/>
            <a:ext cx="1130811" cy="499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1888961" y="2311016"/>
            <a:ext cx="623838" cy="4314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084012" y="2742478"/>
            <a:ext cx="3168584" cy="246221"/>
          </a:xfrm>
          <a:prstGeom prst="rect">
            <a:avLst/>
          </a:prstGeom>
          <a:noFill/>
          <a:ln>
            <a:noFill/>
          </a:ln>
        </p:spPr>
        <p:txBody>
          <a:bodyPr wrap="square" rtlCol="0">
            <a:spAutoFit/>
          </a:bodyPr>
          <a:lstStyle/>
          <a:p>
            <a:r>
              <a:rPr kumimoji="1" lang="ja-JP" altLang="en-US" sz="1000" dirty="0" smtClean="0">
                <a:solidFill>
                  <a:schemeClr val="bg1"/>
                </a:solidFill>
                <a:latin typeface="Arial" panose="020B0604020202020204" pitchFamily="34" charset="0"/>
              </a:rPr>
              <a:t>自動的に付与される無償型番</a:t>
            </a:r>
          </a:p>
        </p:txBody>
      </p:sp>
      <p:sp>
        <p:nvSpPr>
          <p:cNvPr id="35" name="テキスト ボックス 34"/>
          <p:cNvSpPr txBox="1"/>
          <p:nvPr/>
        </p:nvSpPr>
        <p:spPr>
          <a:xfrm>
            <a:off x="3051034" y="828539"/>
            <a:ext cx="3168584"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CCW</a:t>
            </a:r>
            <a:r>
              <a:rPr kumimoji="1" lang="ja-JP" altLang="en-US" sz="1000" dirty="0" smtClean="0">
                <a:solidFill>
                  <a:srgbClr val="FF0000"/>
                </a:solidFill>
                <a:latin typeface="Arial" panose="020B0604020202020204" pitchFamily="34" charset="0"/>
              </a:rPr>
              <a:t>でオーダーした型番</a:t>
            </a:r>
          </a:p>
        </p:txBody>
      </p:sp>
      <p:cxnSp>
        <p:nvCxnSpPr>
          <p:cNvPr id="16" name="直線矢印コネクタ 15"/>
          <p:cNvCxnSpPr/>
          <p:nvPr/>
        </p:nvCxnSpPr>
        <p:spPr>
          <a:xfrm flipV="1">
            <a:off x="1239433" y="1800346"/>
            <a:ext cx="0" cy="16642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22945" y="3484601"/>
            <a:ext cx="4624241" cy="738664"/>
          </a:xfrm>
          <a:prstGeom prst="rect">
            <a:avLst/>
          </a:prstGeom>
          <a:noFill/>
        </p:spPr>
        <p:txBody>
          <a:bodyPr wrap="square" rtlCol="0">
            <a:spAutoFit/>
          </a:bodyPr>
          <a:lstStyle/>
          <a:p>
            <a:r>
              <a:rPr lang="ja-JP" altLang="en-US" sz="1200" dirty="0" smtClean="0">
                <a:solidFill>
                  <a:schemeClr val="bg1"/>
                </a:solidFill>
              </a:rPr>
              <a:t>「</a:t>
            </a:r>
            <a:r>
              <a:rPr lang="en-US" altLang="ja-JP" sz="1200" dirty="0" smtClean="0">
                <a:solidFill>
                  <a:schemeClr val="bg1"/>
                </a:solidFill>
              </a:rPr>
              <a:t>SVS-SPK-SUPT-BAS</a:t>
            </a:r>
            <a:r>
              <a:rPr lang="ja-JP" altLang="en-US" sz="1200" dirty="0" smtClean="0">
                <a:solidFill>
                  <a:schemeClr val="bg1"/>
                </a:solidFill>
              </a:rPr>
              <a:t>」</a:t>
            </a:r>
            <a:endParaRPr lang="en-US" altLang="ja-JP" sz="1200" dirty="0" smtClean="0">
              <a:solidFill>
                <a:schemeClr val="bg1"/>
              </a:solidFill>
            </a:endParaRPr>
          </a:p>
          <a:p>
            <a:r>
              <a:rPr lang="ja-JP" altLang="en-US" sz="1000" dirty="0" smtClean="0">
                <a:solidFill>
                  <a:schemeClr val="bg1"/>
                </a:solidFill>
              </a:rPr>
              <a:t>クラウドサービス</a:t>
            </a:r>
            <a:r>
              <a:rPr lang="ja-JP" altLang="en-US" sz="1000" dirty="0">
                <a:solidFill>
                  <a:schemeClr val="bg1"/>
                </a:solidFill>
              </a:rPr>
              <a:t>の</a:t>
            </a:r>
            <a:r>
              <a:rPr lang="ja-JP" altLang="en-US" sz="1000" dirty="0" smtClean="0">
                <a:solidFill>
                  <a:schemeClr val="bg1"/>
                </a:solidFill>
              </a:rPr>
              <a:t>サポート型番</a:t>
            </a:r>
            <a:r>
              <a:rPr lang="ja-JP" altLang="en-US" sz="1000" dirty="0">
                <a:solidFill>
                  <a:schemeClr val="bg1"/>
                </a:solidFill>
              </a:rPr>
              <a:t>。</a:t>
            </a:r>
            <a:endParaRPr lang="en-US" altLang="ja-JP" sz="1000" dirty="0" smtClean="0">
              <a:solidFill>
                <a:schemeClr val="bg1"/>
              </a:solidFill>
            </a:endParaRPr>
          </a:p>
          <a:p>
            <a:r>
              <a:rPr lang="ja-JP" altLang="en-US" sz="1000" dirty="0" smtClean="0">
                <a:solidFill>
                  <a:schemeClr val="bg1"/>
                </a:solidFill>
              </a:rPr>
              <a:t>クラウドテクニカルサポートへの問い合わせが可能となる型番。</a:t>
            </a:r>
            <a:endParaRPr lang="en-US" altLang="ja-JP" sz="1000" dirty="0" smtClean="0">
              <a:solidFill>
                <a:schemeClr val="bg1"/>
              </a:solidFill>
            </a:endParaRPr>
          </a:p>
          <a:p>
            <a:r>
              <a:rPr lang="ja-JP" altLang="en-US" sz="1000" dirty="0" smtClean="0">
                <a:solidFill>
                  <a:schemeClr val="bg1"/>
                </a:solidFill>
              </a:rPr>
              <a:t>構成にこの型番を含めないとオーダーが進まないので注意。</a:t>
            </a:r>
            <a:endParaRPr lang="ja-JP" altLang="en-US" sz="1000" dirty="0">
              <a:solidFill>
                <a:schemeClr val="bg1"/>
              </a:solidFill>
            </a:endParaRPr>
          </a:p>
        </p:txBody>
      </p:sp>
    </p:spTree>
    <p:extLst>
      <p:ext uri="{BB962C8B-B14F-4D97-AF65-F5344CB8AC3E}">
        <p14:creationId xmlns:p14="http://schemas.microsoft.com/office/powerpoint/2010/main" val="311028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48253" y="560032"/>
            <a:ext cx="8690344" cy="1795363"/>
          </a:xfrm>
          <a:prstGeom prst="rect">
            <a:avLst/>
          </a:prstGeom>
        </p:spPr>
        <p:txBody>
          <a:bodyPr wrap="square">
            <a:spAutoFit/>
          </a:bodyPr>
          <a:lstStyle/>
          <a:p>
            <a:pPr>
              <a:spcBef>
                <a:spcPts val="400"/>
              </a:spcBef>
              <a:spcAft>
                <a:spcPts val="400"/>
              </a:spcAft>
              <a:defRPr/>
            </a:pPr>
            <a:r>
              <a:rPr lang="ja-JP" altLang="en-US" sz="1400" dirty="0" smtClean="0">
                <a:solidFill>
                  <a:schemeClr val="bg1"/>
                </a:solidFill>
                <a:ea typeface="ＭＳ Ｐゴシック"/>
              </a:rPr>
              <a:t>（導入効果）</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en-US" altLang="ja-JP" sz="1400" dirty="0" smtClean="0">
                <a:solidFill>
                  <a:schemeClr val="bg1"/>
                </a:solidFill>
                <a:latin typeface="Arial"/>
                <a:ea typeface="ＭＳ Ｐゴシック"/>
              </a:rPr>
              <a:t>Spark</a:t>
            </a:r>
            <a:r>
              <a:rPr lang="ja-JP" altLang="en-US" sz="1400" dirty="0" err="1" smtClean="0">
                <a:solidFill>
                  <a:schemeClr val="bg1"/>
                </a:solidFill>
                <a:latin typeface="Arial"/>
                <a:ea typeface="ＭＳ Ｐゴシック"/>
              </a:rPr>
              <a:t>での</a:t>
            </a:r>
            <a:r>
              <a:rPr lang="ja-JP" altLang="en-US" sz="1400" dirty="0" smtClean="0">
                <a:solidFill>
                  <a:schemeClr val="bg1"/>
                </a:solidFill>
                <a:latin typeface="Arial"/>
                <a:ea typeface="ＭＳ Ｐゴシック"/>
              </a:rPr>
              <a:t>ビジネス メッセージングを開始した事でメールの量が減り、スピーディーで流動的な業務遂行が　　　　　　　　　可能になった。セキュリティー面においても安心に利用できる環境が整った。</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400" dirty="0" smtClean="0">
                <a:solidFill>
                  <a:schemeClr val="bg1"/>
                </a:solidFill>
                <a:latin typeface="Arial"/>
                <a:ea typeface="ＭＳ Ｐゴシック"/>
              </a:rPr>
              <a:t>アプリで</a:t>
            </a:r>
            <a:r>
              <a:rPr lang="en-US" altLang="ja-JP" sz="1400" dirty="0" smtClean="0">
                <a:solidFill>
                  <a:schemeClr val="bg1"/>
                </a:solidFill>
                <a:latin typeface="Arial"/>
                <a:ea typeface="ＭＳ Ｐゴシック"/>
              </a:rPr>
              <a:t>Spark</a:t>
            </a:r>
            <a:r>
              <a:rPr lang="ja-JP" altLang="en-US" sz="1400" dirty="0" smtClean="0">
                <a:solidFill>
                  <a:schemeClr val="bg1"/>
                </a:solidFill>
                <a:latin typeface="Arial"/>
                <a:ea typeface="ＭＳ Ｐゴシック"/>
              </a:rPr>
              <a:t>を起動し、既存</a:t>
            </a:r>
            <a:r>
              <a:rPr lang="en-US" altLang="ja-JP" sz="1400" dirty="0" smtClean="0">
                <a:solidFill>
                  <a:schemeClr val="bg1"/>
                </a:solidFill>
                <a:latin typeface="Arial"/>
                <a:ea typeface="ＭＳ Ｐゴシック"/>
              </a:rPr>
              <a:t>DX80</a:t>
            </a:r>
            <a:r>
              <a:rPr lang="ja-JP" altLang="en-US" sz="1400" dirty="0" smtClean="0">
                <a:solidFill>
                  <a:schemeClr val="bg1"/>
                </a:solidFill>
                <a:latin typeface="Arial"/>
                <a:ea typeface="ＭＳ Ｐゴシック"/>
              </a:rPr>
              <a:t>にペアリングする事で</a:t>
            </a:r>
            <a:r>
              <a:rPr lang="en-US" altLang="ja-JP" sz="1400" dirty="0" smtClean="0">
                <a:solidFill>
                  <a:schemeClr val="bg1"/>
                </a:solidFill>
                <a:latin typeface="Arial"/>
                <a:ea typeface="ＭＳ Ｐゴシック"/>
              </a:rPr>
              <a:t>DX</a:t>
            </a:r>
            <a:r>
              <a:rPr lang="ja-JP" altLang="en-US" sz="1400" dirty="0" smtClean="0">
                <a:solidFill>
                  <a:schemeClr val="bg1"/>
                </a:solidFill>
                <a:latin typeface="Arial"/>
                <a:ea typeface="ＭＳ Ｐゴシック"/>
              </a:rPr>
              <a:t>を使ったアドホック ミーティングも可能になった。</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en-US" altLang="ja-JP" sz="1400" dirty="0" smtClean="0">
                <a:solidFill>
                  <a:schemeClr val="bg1"/>
                </a:solidFill>
                <a:latin typeface="Arial"/>
                <a:ea typeface="ＭＳ Ｐゴシック"/>
              </a:rPr>
              <a:t>Spark Hybrid</a:t>
            </a:r>
            <a:r>
              <a:rPr lang="ja-JP" altLang="en-US" sz="1400" dirty="0" smtClean="0">
                <a:solidFill>
                  <a:schemeClr val="bg1"/>
                </a:solidFill>
                <a:latin typeface="Arial"/>
                <a:ea typeface="ＭＳ Ｐゴシック"/>
              </a:rPr>
              <a:t>により既存で利用している</a:t>
            </a:r>
            <a:r>
              <a:rPr lang="en-US" altLang="ja-JP" sz="1400" dirty="0" smtClean="0">
                <a:solidFill>
                  <a:schemeClr val="bg1"/>
                </a:solidFill>
                <a:latin typeface="Arial"/>
                <a:ea typeface="ＭＳ Ｐゴシック"/>
              </a:rPr>
              <a:t>Outlook</a:t>
            </a:r>
            <a:r>
              <a:rPr lang="ja-JP" altLang="en-US" sz="1400" dirty="0" smtClean="0">
                <a:solidFill>
                  <a:schemeClr val="bg1"/>
                </a:solidFill>
                <a:latin typeface="Arial"/>
                <a:ea typeface="ＭＳ Ｐゴシック"/>
              </a:rPr>
              <a:t>のカレンダー連携ができるようになった。</a:t>
            </a:r>
            <a:endParaRPr lang="en-US" altLang="ja-JP" sz="1400" dirty="0" smtClean="0">
              <a:solidFill>
                <a:schemeClr val="bg1"/>
              </a:solidFill>
              <a:latin typeface="Arial"/>
              <a:ea typeface="ＭＳ Ｐゴシック"/>
            </a:endParaRPr>
          </a:p>
          <a:p>
            <a:pPr>
              <a:spcBef>
                <a:spcPts val="400"/>
              </a:spcBef>
              <a:spcAft>
                <a:spcPts val="400"/>
              </a:spcAft>
              <a:defRPr/>
            </a:pPr>
            <a:endParaRPr lang="ja-JP" altLang="en-US" sz="1400" dirty="0">
              <a:solidFill>
                <a:schemeClr val="bg1"/>
              </a:solidFill>
            </a:endParaRPr>
          </a:p>
        </p:txBody>
      </p:sp>
      <p:sp>
        <p:nvSpPr>
          <p:cNvPr id="7"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スタディ②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ja-JP" altLang="en-US" sz="1600" dirty="0">
                <a:solidFill>
                  <a:schemeClr val="bg1"/>
                </a:solidFill>
                <a:latin typeface="Arial" panose="020B0604020202020204" pitchFamily="34" charset="0"/>
                <a:ea typeface="ＭＳ Ｐゴシック" panose="020B0600070205080204" pitchFamily="50" charset="-128"/>
                <a:cs typeface="メイリオ"/>
              </a:rPr>
              <a:t>全社</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導入</a:t>
            </a:r>
            <a:r>
              <a:rPr lang="ja-JP" altLang="en-US" sz="1600" dirty="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M2×150ID</a:t>
            </a:r>
            <a:r>
              <a:rPr lang="ja-JP" altLang="en-US" sz="1600" dirty="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bg1"/>
              </a:solidFill>
              <a:latin typeface="メイリオ"/>
              <a:ea typeface="メイリオ"/>
              <a:cs typeface="メイリオ"/>
            </a:endParaRPr>
          </a:p>
          <a:p>
            <a:endParaRPr kumimoji="1" lang="ja-JP" altLang="en-US" sz="1600" dirty="0">
              <a:solidFill>
                <a:schemeClr val="bg1"/>
              </a:solidFill>
              <a:latin typeface="メイリオ"/>
              <a:ea typeface="メイリオ"/>
              <a:cs typeface="メイリオ"/>
            </a:endParaRPr>
          </a:p>
        </p:txBody>
      </p:sp>
      <p:sp>
        <p:nvSpPr>
          <p:cNvPr id="19" name="Title 1"/>
          <p:cNvSpPr txBox="1">
            <a:spLocks/>
          </p:cNvSpPr>
          <p:nvPr/>
        </p:nvSpPr>
        <p:spPr bwMode="auto">
          <a:xfrm>
            <a:off x="1427662" y="2368533"/>
            <a:ext cx="5866752" cy="44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noAutofit/>
          </a:bodyPr>
          <a:lstStyle>
            <a:lvl1pPr marL="183600" indent="-399968" algn="l" defTabSz="684213" rtl="0" eaLnBrk="1" fontAlgn="base" hangingPunct="1">
              <a:lnSpc>
                <a:spcPct val="90000"/>
              </a:lnSpc>
              <a:spcBef>
                <a:spcPct val="0"/>
              </a:spcBef>
              <a:spcAft>
                <a:spcPct val="0"/>
              </a:spcAft>
              <a:defRPr lang="en-US" sz="4000" b="0" i="1" kern="1200" spc="0" baseline="0">
                <a:solidFill>
                  <a:schemeClr val="tx2"/>
                </a:solidFill>
                <a:latin typeface="+mj-lt"/>
                <a:ea typeface="CiscoSansTT Thin" charset="0"/>
                <a:cs typeface="CiscoSans Thin"/>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1400" i="0" dirty="0">
                <a:solidFill>
                  <a:schemeClr val="bg1"/>
                </a:solidFill>
                <a:ea typeface="ＭＳ Ｐゴシック" pitchFamily="50" charset="-128"/>
              </a:rPr>
              <a:t>カレンダ</a:t>
            </a:r>
            <a:r>
              <a:rPr lang="ja-JP" altLang="en-US" sz="1400" i="0" dirty="0" smtClean="0">
                <a:solidFill>
                  <a:schemeClr val="bg1"/>
                </a:solidFill>
                <a:ea typeface="ＭＳ Ｐゴシック" pitchFamily="50" charset="-128"/>
              </a:rPr>
              <a:t>ー連携</a:t>
            </a:r>
            <a:br>
              <a:rPr lang="ja-JP" altLang="en-US" sz="1400" i="0" dirty="0" smtClean="0">
                <a:solidFill>
                  <a:schemeClr val="bg1"/>
                </a:solidFill>
                <a:ea typeface="ＭＳ Ｐゴシック" pitchFamily="50" charset="-128"/>
              </a:rPr>
            </a:br>
            <a:r>
              <a:rPr lang="ja-JP" altLang="en-US" sz="1400" i="0" dirty="0" smtClean="0">
                <a:solidFill>
                  <a:schemeClr val="bg1"/>
                </a:solidFill>
                <a:ea typeface="ＭＳ Ｐゴシック" pitchFamily="50" charset="-128"/>
              </a:rPr>
              <a:t>スケジュールと</a:t>
            </a:r>
            <a:r>
              <a:rPr lang="ja-JP" altLang="en-US" sz="1400" i="0" dirty="0" smtClean="0">
                <a:solidFill>
                  <a:schemeClr val="bg1"/>
                </a:solidFill>
                <a:latin typeface="CiscoSans" charset="0"/>
                <a:ea typeface="ＭＳ Ｐゴシック" pitchFamily="50" charset="-128"/>
              </a:rPr>
              <a:t>会議への参加を簡単に</a:t>
            </a:r>
            <a:endParaRPr lang="ja-JP" altLang="en-US" sz="1400" i="0" dirty="0">
              <a:solidFill>
                <a:schemeClr val="bg1"/>
              </a:solidFill>
              <a:ea typeface="ＭＳ Ｐゴシック" pitchFamily="50" charset="-128"/>
            </a:endParaRPr>
          </a:p>
        </p:txBody>
      </p:sp>
      <p:sp>
        <p:nvSpPr>
          <p:cNvPr id="20" name="Freeform 50"/>
          <p:cNvSpPr>
            <a:spLocks noEditPoints="1"/>
          </p:cNvSpPr>
          <p:nvPr/>
        </p:nvSpPr>
        <p:spPr bwMode="auto">
          <a:xfrm>
            <a:off x="2111446" y="2909093"/>
            <a:ext cx="307509" cy="267415"/>
          </a:xfrm>
          <a:custGeom>
            <a:avLst/>
            <a:gdLst>
              <a:gd name="T0" fmla="*/ 567 w 733"/>
              <a:gd name="T1" fmla="*/ 283 h 733"/>
              <a:gd name="T2" fmla="*/ 533 w 733"/>
              <a:gd name="T3" fmla="*/ 250 h 733"/>
              <a:gd name="T4" fmla="*/ 590 w 733"/>
              <a:gd name="T5" fmla="*/ 226 h 733"/>
              <a:gd name="T6" fmla="*/ 590 w 733"/>
              <a:gd name="T7" fmla="*/ 273 h 733"/>
              <a:gd name="T8" fmla="*/ 567 w 733"/>
              <a:gd name="T9" fmla="*/ 433 h 733"/>
              <a:gd name="T10" fmla="*/ 533 w 733"/>
              <a:gd name="T11" fmla="*/ 400 h 733"/>
              <a:gd name="T12" fmla="*/ 590 w 733"/>
              <a:gd name="T13" fmla="*/ 376 h 733"/>
              <a:gd name="T14" fmla="*/ 590 w 733"/>
              <a:gd name="T15" fmla="*/ 423 h 733"/>
              <a:gd name="T16" fmla="*/ 433 w 733"/>
              <a:gd name="T17" fmla="*/ 283 h 733"/>
              <a:gd name="T18" fmla="*/ 400 w 733"/>
              <a:gd name="T19" fmla="*/ 250 h 733"/>
              <a:gd name="T20" fmla="*/ 457 w 733"/>
              <a:gd name="T21" fmla="*/ 226 h 733"/>
              <a:gd name="T22" fmla="*/ 457 w 733"/>
              <a:gd name="T23" fmla="*/ 273 h 733"/>
              <a:gd name="T24" fmla="*/ 433 w 733"/>
              <a:gd name="T25" fmla="*/ 433 h 733"/>
              <a:gd name="T26" fmla="*/ 400 w 733"/>
              <a:gd name="T27" fmla="*/ 400 h 733"/>
              <a:gd name="T28" fmla="*/ 457 w 733"/>
              <a:gd name="T29" fmla="*/ 376 h 733"/>
              <a:gd name="T30" fmla="*/ 457 w 733"/>
              <a:gd name="T31" fmla="*/ 423 h 733"/>
              <a:gd name="T32" fmla="*/ 433 w 733"/>
              <a:gd name="T33" fmla="*/ 583 h 733"/>
              <a:gd name="T34" fmla="*/ 400 w 733"/>
              <a:gd name="T35" fmla="*/ 550 h 733"/>
              <a:gd name="T36" fmla="*/ 457 w 733"/>
              <a:gd name="T37" fmla="*/ 526 h 733"/>
              <a:gd name="T38" fmla="*/ 457 w 733"/>
              <a:gd name="T39" fmla="*/ 573 h 733"/>
              <a:gd name="T40" fmla="*/ 300 w 733"/>
              <a:gd name="T41" fmla="*/ 283 h 733"/>
              <a:gd name="T42" fmla="*/ 267 w 733"/>
              <a:gd name="T43" fmla="*/ 250 h 733"/>
              <a:gd name="T44" fmla="*/ 323 w 733"/>
              <a:gd name="T45" fmla="*/ 226 h 733"/>
              <a:gd name="T46" fmla="*/ 323 w 733"/>
              <a:gd name="T47" fmla="*/ 273 h 733"/>
              <a:gd name="T48" fmla="*/ 300 w 733"/>
              <a:gd name="T49" fmla="*/ 433 h 733"/>
              <a:gd name="T50" fmla="*/ 267 w 733"/>
              <a:gd name="T51" fmla="*/ 400 h 733"/>
              <a:gd name="T52" fmla="*/ 323 w 733"/>
              <a:gd name="T53" fmla="*/ 376 h 733"/>
              <a:gd name="T54" fmla="*/ 323 w 733"/>
              <a:gd name="T55" fmla="*/ 423 h 733"/>
              <a:gd name="T56" fmla="*/ 300 w 733"/>
              <a:gd name="T57" fmla="*/ 583 h 733"/>
              <a:gd name="T58" fmla="*/ 267 w 733"/>
              <a:gd name="T59" fmla="*/ 550 h 733"/>
              <a:gd name="T60" fmla="*/ 323 w 733"/>
              <a:gd name="T61" fmla="*/ 526 h 733"/>
              <a:gd name="T62" fmla="*/ 323 w 733"/>
              <a:gd name="T63" fmla="*/ 573 h 733"/>
              <a:gd name="T64" fmla="*/ 167 w 733"/>
              <a:gd name="T65" fmla="*/ 283 h 733"/>
              <a:gd name="T66" fmla="*/ 133 w 733"/>
              <a:gd name="T67" fmla="*/ 250 h 733"/>
              <a:gd name="T68" fmla="*/ 190 w 733"/>
              <a:gd name="T69" fmla="*/ 226 h 733"/>
              <a:gd name="T70" fmla="*/ 190 w 733"/>
              <a:gd name="T71" fmla="*/ 273 h 733"/>
              <a:gd name="T72" fmla="*/ 167 w 733"/>
              <a:gd name="T73" fmla="*/ 433 h 733"/>
              <a:gd name="T74" fmla="*/ 133 w 733"/>
              <a:gd name="T75" fmla="*/ 400 h 733"/>
              <a:gd name="T76" fmla="*/ 190 w 733"/>
              <a:gd name="T77" fmla="*/ 376 h 733"/>
              <a:gd name="T78" fmla="*/ 190 w 733"/>
              <a:gd name="T79" fmla="*/ 423 h 733"/>
              <a:gd name="T80" fmla="*/ 167 w 733"/>
              <a:gd name="T81" fmla="*/ 583 h 733"/>
              <a:gd name="T82" fmla="*/ 133 w 733"/>
              <a:gd name="T83" fmla="*/ 550 h 733"/>
              <a:gd name="T84" fmla="*/ 190 w 733"/>
              <a:gd name="T85" fmla="*/ 526 h 733"/>
              <a:gd name="T86" fmla="*/ 190 w 733"/>
              <a:gd name="T87" fmla="*/ 573 h 733"/>
              <a:gd name="T88" fmla="*/ 600 w 733"/>
              <a:gd name="T89" fmla="*/ 0 h 733"/>
              <a:gd name="T90" fmla="*/ 567 w 733"/>
              <a:gd name="T91" fmla="*/ 66 h 733"/>
              <a:gd name="T92" fmla="*/ 533 w 733"/>
              <a:gd name="T93" fmla="*/ 0 h 733"/>
              <a:gd name="T94" fmla="*/ 200 w 733"/>
              <a:gd name="T95" fmla="*/ 33 h 733"/>
              <a:gd name="T96" fmla="*/ 133 w 733"/>
              <a:gd name="T97" fmla="*/ 33 h 733"/>
              <a:gd name="T98" fmla="*/ 33 w 733"/>
              <a:gd name="T99" fmla="*/ 0 h 733"/>
              <a:gd name="T100" fmla="*/ 0 w 733"/>
              <a:gd name="T101" fmla="*/ 700 h 733"/>
              <a:gd name="T102" fmla="*/ 700 w 733"/>
              <a:gd name="T103" fmla="*/ 733 h 733"/>
              <a:gd name="T104" fmla="*/ 733 w 733"/>
              <a:gd name="T105" fmla="*/ 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3" h="733">
                <a:moveTo>
                  <a:pt x="590" y="273"/>
                </a:moveTo>
                <a:cubicBezTo>
                  <a:pt x="584" y="279"/>
                  <a:pt x="575" y="283"/>
                  <a:pt x="567" y="283"/>
                </a:cubicBezTo>
                <a:cubicBezTo>
                  <a:pt x="558" y="283"/>
                  <a:pt x="549" y="279"/>
                  <a:pt x="543" y="273"/>
                </a:cubicBezTo>
                <a:cubicBezTo>
                  <a:pt x="537" y="267"/>
                  <a:pt x="533" y="258"/>
                  <a:pt x="533" y="250"/>
                </a:cubicBezTo>
                <a:cubicBezTo>
                  <a:pt x="533" y="241"/>
                  <a:pt x="537" y="232"/>
                  <a:pt x="543" y="226"/>
                </a:cubicBezTo>
                <a:cubicBezTo>
                  <a:pt x="555" y="214"/>
                  <a:pt x="578" y="214"/>
                  <a:pt x="590" y="226"/>
                </a:cubicBezTo>
                <a:cubicBezTo>
                  <a:pt x="596" y="232"/>
                  <a:pt x="600" y="241"/>
                  <a:pt x="600" y="250"/>
                </a:cubicBezTo>
                <a:cubicBezTo>
                  <a:pt x="600" y="258"/>
                  <a:pt x="596" y="267"/>
                  <a:pt x="590" y="273"/>
                </a:cubicBezTo>
                <a:moveTo>
                  <a:pt x="590" y="423"/>
                </a:moveTo>
                <a:cubicBezTo>
                  <a:pt x="584" y="429"/>
                  <a:pt x="575" y="433"/>
                  <a:pt x="567" y="433"/>
                </a:cubicBezTo>
                <a:cubicBezTo>
                  <a:pt x="558" y="433"/>
                  <a:pt x="549" y="429"/>
                  <a:pt x="543" y="423"/>
                </a:cubicBezTo>
                <a:cubicBezTo>
                  <a:pt x="537" y="417"/>
                  <a:pt x="533" y="408"/>
                  <a:pt x="533" y="400"/>
                </a:cubicBezTo>
                <a:cubicBezTo>
                  <a:pt x="533" y="391"/>
                  <a:pt x="537" y="382"/>
                  <a:pt x="543" y="376"/>
                </a:cubicBezTo>
                <a:cubicBezTo>
                  <a:pt x="555" y="364"/>
                  <a:pt x="578" y="364"/>
                  <a:pt x="590" y="376"/>
                </a:cubicBezTo>
                <a:cubicBezTo>
                  <a:pt x="596" y="382"/>
                  <a:pt x="600" y="391"/>
                  <a:pt x="600" y="400"/>
                </a:cubicBezTo>
                <a:cubicBezTo>
                  <a:pt x="600" y="408"/>
                  <a:pt x="596" y="417"/>
                  <a:pt x="590" y="423"/>
                </a:cubicBezTo>
                <a:moveTo>
                  <a:pt x="457" y="273"/>
                </a:moveTo>
                <a:cubicBezTo>
                  <a:pt x="451" y="279"/>
                  <a:pt x="442" y="283"/>
                  <a:pt x="433" y="283"/>
                </a:cubicBezTo>
                <a:cubicBezTo>
                  <a:pt x="424" y="283"/>
                  <a:pt x="416" y="279"/>
                  <a:pt x="410" y="273"/>
                </a:cubicBezTo>
                <a:cubicBezTo>
                  <a:pt x="403" y="267"/>
                  <a:pt x="400" y="258"/>
                  <a:pt x="400" y="250"/>
                </a:cubicBezTo>
                <a:cubicBezTo>
                  <a:pt x="400" y="241"/>
                  <a:pt x="403" y="232"/>
                  <a:pt x="410" y="226"/>
                </a:cubicBezTo>
                <a:cubicBezTo>
                  <a:pt x="422" y="214"/>
                  <a:pt x="444" y="214"/>
                  <a:pt x="457" y="226"/>
                </a:cubicBezTo>
                <a:cubicBezTo>
                  <a:pt x="463" y="232"/>
                  <a:pt x="467" y="241"/>
                  <a:pt x="467" y="250"/>
                </a:cubicBezTo>
                <a:cubicBezTo>
                  <a:pt x="467" y="258"/>
                  <a:pt x="463" y="267"/>
                  <a:pt x="457" y="273"/>
                </a:cubicBezTo>
                <a:moveTo>
                  <a:pt x="457" y="423"/>
                </a:moveTo>
                <a:cubicBezTo>
                  <a:pt x="451" y="429"/>
                  <a:pt x="442" y="433"/>
                  <a:pt x="433" y="433"/>
                </a:cubicBezTo>
                <a:cubicBezTo>
                  <a:pt x="424" y="433"/>
                  <a:pt x="416" y="429"/>
                  <a:pt x="410" y="423"/>
                </a:cubicBezTo>
                <a:cubicBezTo>
                  <a:pt x="403" y="417"/>
                  <a:pt x="400" y="408"/>
                  <a:pt x="400" y="400"/>
                </a:cubicBezTo>
                <a:cubicBezTo>
                  <a:pt x="400" y="391"/>
                  <a:pt x="403" y="382"/>
                  <a:pt x="410" y="376"/>
                </a:cubicBezTo>
                <a:cubicBezTo>
                  <a:pt x="422" y="364"/>
                  <a:pt x="444" y="364"/>
                  <a:pt x="457" y="376"/>
                </a:cubicBezTo>
                <a:cubicBezTo>
                  <a:pt x="463" y="382"/>
                  <a:pt x="467" y="391"/>
                  <a:pt x="467" y="400"/>
                </a:cubicBezTo>
                <a:cubicBezTo>
                  <a:pt x="467" y="408"/>
                  <a:pt x="463" y="417"/>
                  <a:pt x="457" y="423"/>
                </a:cubicBezTo>
                <a:moveTo>
                  <a:pt x="457" y="573"/>
                </a:moveTo>
                <a:cubicBezTo>
                  <a:pt x="451" y="579"/>
                  <a:pt x="442" y="583"/>
                  <a:pt x="433" y="583"/>
                </a:cubicBezTo>
                <a:cubicBezTo>
                  <a:pt x="424" y="583"/>
                  <a:pt x="416" y="579"/>
                  <a:pt x="410" y="573"/>
                </a:cubicBezTo>
                <a:cubicBezTo>
                  <a:pt x="403" y="567"/>
                  <a:pt x="400" y="558"/>
                  <a:pt x="400" y="550"/>
                </a:cubicBezTo>
                <a:cubicBezTo>
                  <a:pt x="400" y="541"/>
                  <a:pt x="403" y="532"/>
                  <a:pt x="410" y="526"/>
                </a:cubicBezTo>
                <a:cubicBezTo>
                  <a:pt x="422" y="514"/>
                  <a:pt x="444" y="514"/>
                  <a:pt x="457" y="526"/>
                </a:cubicBezTo>
                <a:cubicBezTo>
                  <a:pt x="463" y="532"/>
                  <a:pt x="467" y="541"/>
                  <a:pt x="467" y="550"/>
                </a:cubicBezTo>
                <a:cubicBezTo>
                  <a:pt x="467" y="558"/>
                  <a:pt x="463" y="567"/>
                  <a:pt x="457" y="573"/>
                </a:cubicBezTo>
                <a:moveTo>
                  <a:pt x="323" y="273"/>
                </a:moveTo>
                <a:cubicBezTo>
                  <a:pt x="317" y="279"/>
                  <a:pt x="309" y="283"/>
                  <a:pt x="300" y="283"/>
                </a:cubicBezTo>
                <a:cubicBezTo>
                  <a:pt x="291" y="283"/>
                  <a:pt x="283" y="279"/>
                  <a:pt x="276" y="273"/>
                </a:cubicBezTo>
                <a:cubicBezTo>
                  <a:pt x="270" y="267"/>
                  <a:pt x="267" y="258"/>
                  <a:pt x="267" y="250"/>
                </a:cubicBezTo>
                <a:cubicBezTo>
                  <a:pt x="267" y="241"/>
                  <a:pt x="270" y="232"/>
                  <a:pt x="276" y="226"/>
                </a:cubicBezTo>
                <a:cubicBezTo>
                  <a:pt x="289" y="214"/>
                  <a:pt x="311" y="214"/>
                  <a:pt x="323" y="226"/>
                </a:cubicBezTo>
                <a:cubicBezTo>
                  <a:pt x="330" y="232"/>
                  <a:pt x="333" y="241"/>
                  <a:pt x="333" y="250"/>
                </a:cubicBezTo>
                <a:cubicBezTo>
                  <a:pt x="333" y="258"/>
                  <a:pt x="330" y="267"/>
                  <a:pt x="323" y="273"/>
                </a:cubicBezTo>
                <a:moveTo>
                  <a:pt x="323" y="423"/>
                </a:moveTo>
                <a:cubicBezTo>
                  <a:pt x="317" y="429"/>
                  <a:pt x="309" y="433"/>
                  <a:pt x="300" y="433"/>
                </a:cubicBezTo>
                <a:cubicBezTo>
                  <a:pt x="291" y="433"/>
                  <a:pt x="283" y="429"/>
                  <a:pt x="276" y="423"/>
                </a:cubicBezTo>
                <a:cubicBezTo>
                  <a:pt x="270" y="417"/>
                  <a:pt x="267" y="408"/>
                  <a:pt x="267" y="400"/>
                </a:cubicBezTo>
                <a:cubicBezTo>
                  <a:pt x="267" y="391"/>
                  <a:pt x="270" y="382"/>
                  <a:pt x="276" y="376"/>
                </a:cubicBezTo>
                <a:cubicBezTo>
                  <a:pt x="289" y="364"/>
                  <a:pt x="311" y="364"/>
                  <a:pt x="323" y="376"/>
                </a:cubicBezTo>
                <a:cubicBezTo>
                  <a:pt x="330" y="382"/>
                  <a:pt x="333" y="391"/>
                  <a:pt x="333" y="400"/>
                </a:cubicBezTo>
                <a:cubicBezTo>
                  <a:pt x="333" y="408"/>
                  <a:pt x="330" y="417"/>
                  <a:pt x="323" y="423"/>
                </a:cubicBezTo>
                <a:moveTo>
                  <a:pt x="323" y="573"/>
                </a:moveTo>
                <a:cubicBezTo>
                  <a:pt x="317" y="579"/>
                  <a:pt x="309" y="583"/>
                  <a:pt x="300" y="583"/>
                </a:cubicBezTo>
                <a:cubicBezTo>
                  <a:pt x="291" y="583"/>
                  <a:pt x="283" y="579"/>
                  <a:pt x="276" y="573"/>
                </a:cubicBezTo>
                <a:cubicBezTo>
                  <a:pt x="270" y="567"/>
                  <a:pt x="267" y="559"/>
                  <a:pt x="267" y="550"/>
                </a:cubicBezTo>
                <a:cubicBezTo>
                  <a:pt x="267" y="541"/>
                  <a:pt x="270" y="532"/>
                  <a:pt x="276" y="526"/>
                </a:cubicBezTo>
                <a:cubicBezTo>
                  <a:pt x="289" y="514"/>
                  <a:pt x="311" y="514"/>
                  <a:pt x="323" y="526"/>
                </a:cubicBezTo>
                <a:cubicBezTo>
                  <a:pt x="330" y="532"/>
                  <a:pt x="333" y="541"/>
                  <a:pt x="333" y="550"/>
                </a:cubicBezTo>
                <a:cubicBezTo>
                  <a:pt x="333" y="559"/>
                  <a:pt x="330" y="567"/>
                  <a:pt x="323" y="573"/>
                </a:cubicBezTo>
                <a:moveTo>
                  <a:pt x="190" y="273"/>
                </a:moveTo>
                <a:cubicBezTo>
                  <a:pt x="184" y="279"/>
                  <a:pt x="175" y="283"/>
                  <a:pt x="167" y="283"/>
                </a:cubicBezTo>
                <a:cubicBezTo>
                  <a:pt x="158" y="283"/>
                  <a:pt x="149" y="279"/>
                  <a:pt x="143" y="273"/>
                </a:cubicBezTo>
                <a:cubicBezTo>
                  <a:pt x="137" y="267"/>
                  <a:pt x="133" y="258"/>
                  <a:pt x="133" y="250"/>
                </a:cubicBezTo>
                <a:cubicBezTo>
                  <a:pt x="133" y="241"/>
                  <a:pt x="137" y="232"/>
                  <a:pt x="143" y="226"/>
                </a:cubicBezTo>
                <a:cubicBezTo>
                  <a:pt x="155" y="214"/>
                  <a:pt x="178" y="214"/>
                  <a:pt x="190" y="226"/>
                </a:cubicBezTo>
                <a:cubicBezTo>
                  <a:pt x="196" y="232"/>
                  <a:pt x="200" y="241"/>
                  <a:pt x="200" y="250"/>
                </a:cubicBezTo>
                <a:cubicBezTo>
                  <a:pt x="200" y="258"/>
                  <a:pt x="196" y="267"/>
                  <a:pt x="190" y="273"/>
                </a:cubicBezTo>
                <a:moveTo>
                  <a:pt x="190" y="423"/>
                </a:moveTo>
                <a:cubicBezTo>
                  <a:pt x="184" y="429"/>
                  <a:pt x="175" y="433"/>
                  <a:pt x="167" y="433"/>
                </a:cubicBezTo>
                <a:cubicBezTo>
                  <a:pt x="158" y="433"/>
                  <a:pt x="149" y="429"/>
                  <a:pt x="143" y="423"/>
                </a:cubicBezTo>
                <a:cubicBezTo>
                  <a:pt x="137" y="417"/>
                  <a:pt x="133" y="408"/>
                  <a:pt x="133" y="400"/>
                </a:cubicBezTo>
                <a:cubicBezTo>
                  <a:pt x="133" y="391"/>
                  <a:pt x="137" y="382"/>
                  <a:pt x="143" y="376"/>
                </a:cubicBezTo>
                <a:cubicBezTo>
                  <a:pt x="155" y="364"/>
                  <a:pt x="178" y="364"/>
                  <a:pt x="190" y="376"/>
                </a:cubicBezTo>
                <a:cubicBezTo>
                  <a:pt x="196" y="382"/>
                  <a:pt x="200" y="391"/>
                  <a:pt x="200" y="400"/>
                </a:cubicBezTo>
                <a:cubicBezTo>
                  <a:pt x="200" y="408"/>
                  <a:pt x="196" y="417"/>
                  <a:pt x="190" y="423"/>
                </a:cubicBezTo>
                <a:moveTo>
                  <a:pt x="190" y="573"/>
                </a:moveTo>
                <a:cubicBezTo>
                  <a:pt x="184" y="579"/>
                  <a:pt x="175" y="583"/>
                  <a:pt x="167" y="583"/>
                </a:cubicBezTo>
                <a:cubicBezTo>
                  <a:pt x="158" y="583"/>
                  <a:pt x="149" y="579"/>
                  <a:pt x="143" y="573"/>
                </a:cubicBezTo>
                <a:cubicBezTo>
                  <a:pt x="137" y="567"/>
                  <a:pt x="133" y="559"/>
                  <a:pt x="133" y="550"/>
                </a:cubicBezTo>
                <a:cubicBezTo>
                  <a:pt x="133" y="541"/>
                  <a:pt x="137" y="532"/>
                  <a:pt x="143" y="526"/>
                </a:cubicBezTo>
                <a:cubicBezTo>
                  <a:pt x="155" y="514"/>
                  <a:pt x="178" y="514"/>
                  <a:pt x="190" y="526"/>
                </a:cubicBezTo>
                <a:cubicBezTo>
                  <a:pt x="196" y="532"/>
                  <a:pt x="200" y="541"/>
                  <a:pt x="200" y="550"/>
                </a:cubicBezTo>
                <a:cubicBezTo>
                  <a:pt x="200" y="559"/>
                  <a:pt x="196" y="567"/>
                  <a:pt x="190" y="573"/>
                </a:cubicBezTo>
                <a:moveTo>
                  <a:pt x="700" y="0"/>
                </a:moveTo>
                <a:lnTo>
                  <a:pt x="600" y="0"/>
                </a:lnTo>
                <a:lnTo>
                  <a:pt x="600" y="33"/>
                </a:lnTo>
                <a:cubicBezTo>
                  <a:pt x="600" y="51"/>
                  <a:pt x="585" y="66"/>
                  <a:pt x="567" y="66"/>
                </a:cubicBezTo>
                <a:cubicBezTo>
                  <a:pt x="548" y="66"/>
                  <a:pt x="533" y="51"/>
                  <a:pt x="533" y="33"/>
                </a:cubicBezTo>
                <a:lnTo>
                  <a:pt x="533" y="0"/>
                </a:lnTo>
                <a:lnTo>
                  <a:pt x="200" y="0"/>
                </a:lnTo>
                <a:lnTo>
                  <a:pt x="200" y="33"/>
                </a:lnTo>
                <a:cubicBezTo>
                  <a:pt x="200" y="51"/>
                  <a:pt x="185" y="66"/>
                  <a:pt x="167" y="66"/>
                </a:cubicBezTo>
                <a:cubicBezTo>
                  <a:pt x="148" y="66"/>
                  <a:pt x="133" y="51"/>
                  <a:pt x="133" y="33"/>
                </a:cubicBezTo>
                <a:lnTo>
                  <a:pt x="133" y="0"/>
                </a:lnTo>
                <a:lnTo>
                  <a:pt x="33" y="0"/>
                </a:lnTo>
                <a:cubicBezTo>
                  <a:pt x="15" y="0"/>
                  <a:pt x="0" y="15"/>
                  <a:pt x="0" y="33"/>
                </a:cubicBezTo>
                <a:lnTo>
                  <a:pt x="0" y="700"/>
                </a:lnTo>
                <a:cubicBezTo>
                  <a:pt x="0" y="718"/>
                  <a:pt x="15" y="733"/>
                  <a:pt x="33" y="733"/>
                </a:cubicBezTo>
                <a:lnTo>
                  <a:pt x="700" y="733"/>
                </a:lnTo>
                <a:cubicBezTo>
                  <a:pt x="718" y="733"/>
                  <a:pt x="733" y="718"/>
                  <a:pt x="733" y="700"/>
                </a:cubicBezTo>
                <a:lnTo>
                  <a:pt x="733" y="33"/>
                </a:lnTo>
                <a:cubicBezTo>
                  <a:pt x="733" y="15"/>
                  <a:pt x="718" y="0"/>
                  <a:pt x="700" y="0"/>
                </a:cubicBezTo>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ja-JP" altLang="en-US" sz="1400">
              <a:ea typeface="ＭＳ Ｐゴシック" pitchFamily="50" charset="-128"/>
            </a:endParaRPr>
          </a:p>
        </p:txBody>
      </p:sp>
      <p:sp>
        <p:nvSpPr>
          <p:cNvPr id="21" name="Freeform 5"/>
          <p:cNvSpPr>
            <a:spLocks/>
          </p:cNvSpPr>
          <p:nvPr/>
        </p:nvSpPr>
        <p:spPr bwMode="auto">
          <a:xfrm>
            <a:off x="2584874" y="2926250"/>
            <a:ext cx="235278" cy="201370"/>
          </a:xfrm>
          <a:custGeom>
            <a:avLst/>
            <a:gdLst>
              <a:gd name="T0" fmla="*/ 724 w 2140"/>
              <a:gd name="T1" fmla="*/ 1601 h 2132"/>
              <a:gd name="T2" fmla="*/ 723 w 2140"/>
              <a:gd name="T3" fmla="*/ 1654 h 2132"/>
              <a:gd name="T4" fmla="*/ 719 w 2140"/>
              <a:gd name="T5" fmla="*/ 1933 h 2132"/>
              <a:gd name="T6" fmla="*/ 783 w 2140"/>
              <a:gd name="T7" fmla="*/ 2127 h 2132"/>
              <a:gd name="T8" fmla="*/ 1052 w 2140"/>
              <a:gd name="T9" fmla="*/ 2062 h 2132"/>
              <a:gd name="T10" fmla="*/ 1181 w 2140"/>
              <a:gd name="T11" fmla="*/ 1866 h 2132"/>
              <a:gd name="T12" fmla="*/ 1184 w 2140"/>
              <a:gd name="T13" fmla="*/ 1626 h 2132"/>
              <a:gd name="T14" fmla="*/ 1286 w 2140"/>
              <a:gd name="T15" fmla="*/ 1737 h 2132"/>
              <a:gd name="T16" fmla="*/ 1401 w 2140"/>
              <a:gd name="T17" fmla="*/ 1861 h 2132"/>
              <a:gd name="T18" fmla="*/ 1543 w 2140"/>
              <a:gd name="T19" fmla="*/ 1824 h 2132"/>
              <a:gd name="T20" fmla="*/ 1636 w 2140"/>
              <a:gd name="T21" fmla="*/ 1671 h 2132"/>
              <a:gd name="T22" fmla="*/ 1620 w 2140"/>
              <a:gd name="T23" fmla="*/ 1473 h 2132"/>
              <a:gd name="T24" fmla="*/ 1464 w 2140"/>
              <a:gd name="T25" fmla="*/ 1298 h 2132"/>
              <a:gd name="T26" fmla="*/ 1637 w 2140"/>
              <a:gd name="T27" fmla="*/ 1302 h 2132"/>
              <a:gd name="T28" fmla="*/ 1790 w 2140"/>
              <a:gd name="T29" fmla="*/ 1307 h 2132"/>
              <a:gd name="T30" fmla="*/ 2034 w 2140"/>
              <a:gd name="T31" fmla="*/ 1189 h 2132"/>
              <a:gd name="T32" fmla="*/ 2126 w 2140"/>
              <a:gd name="T33" fmla="*/ 973 h 2132"/>
              <a:gd name="T34" fmla="*/ 2040 w 2140"/>
              <a:gd name="T35" fmla="*/ 855 h 2132"/>
              <a:gd name="T36" fmla="*/ 1783 w 2140"/>
              <a:gd name="T37" fmla="*/ 849 h 2132"/>
              <a:gd name="T38" fmla="*/ 1523 w 2140"/>
              <a:gd name="T39" fmla="*/ 843 h 2132"/>
              <a:gd name="T40" fmla="*/ 1476 w 2140"/>
              <a:gd name="T41" fmla="*/ 835 h 2132"/>
              <a:gd name="T42" fmla="*/ 1625 w 2140"/>
              <a:gd name="T43" fmla="*/ 509 h 2132"/>
              <a:gd name="T44" fmla="*/ 1522 w 2140"/>
              <a:gd name="T45" fmla="*/ 288 h 2132"/>
              <a:gd name="T46" fmla="*/ 1383 w 2140"/>
              <a:gd name="T47" fmla="*/ 281 h 2132"/>
              <a:gd name="T48" fmla="*/ 1194 w 2140"/>
              <a:gd name="T49" fmla="*/ 475 h 2132"/>
              <a:gd name="T50" fmla="*/ 1195 w 2140"/>
              <a:gd name="T51" fmla="*/ 287 h 2132"/>
              <a:gd name="T52" fmla="*/ 1140 w 2140"/>
              <a:gd name="T53" fmla="*/ 27 h 2132"/>
              <a:gd name="T54" fmla="*/ 1049 w 2140"/>
              <a:gd name="T55" fmla="*/ 49 h 2132"/>
              <a:gd name="T56" fmla="*/ 747 w 2140"/>
              <a:gd name="T57" fmla="*/ 290 h 2132"/>
              <a:gd name="T58" fmla="*/ 742 w 2140"/>
              <a:gd name="T59" fmla="*/ 477 h 2132"/>
              <a:gd name="T60" fmla="*/ 737 w 2140"/>
              <a:gd name="T61" fmla="*/ 490 h 2132"/>
              <a:gd name="T62" fmla="*/ 625 w 2140"/>
              <a:gd name="T63" fmla="*/ 363 h 2132"/>
              <a:gd name="T64" fmla="*/ 445 w 2140"/>
              <a:gd name="T65" fmla="*/ 161 h 2132"/>
              <a:gd name="T66" fmla="*/ 320 w 2140"/>
              <a:gd name="T67" fmla="*/ 25 h 2132"/>
              <a:gd name="T68" fmla="*/ 194 w 2140"/>
              <a:gd name="T69" fmla="*/ 71 h 2132"/>
              <a:gd name="T70" fmla="*/ 96 w 2140"/>
              <a:gd name="T71" fmla="*/ 353 h 2132"/>
              <a:gd name="T72" fmla="*/ 243 w 2140"/>
              <a:gd name="T73" fmla="*/ 583 h 2132"/>
              <a:gd name="T74" fmla="*/ 440 w 2140"/>
              <a:gd name="T75" fmla="*/ 802 h 2132"/>
              <a:gd name="T76" fmla="*/ 405 w 2140"/>
              <a:gd name="T77" fmla="*/ 818 h 2132"/>
              <a:gd name="T78" fmla="*/ 241 w 2140"/>
              <a:gd name="T79" fmla="*/ 829 h 2132"/>
              <a:gd name="T80" fmla="*/ 49 w 2140"/>
              <a:gd name="T81" fmla="*/ 1066 h 2132"/>
              <a:gd name="T82" fmla="*/ 20 w 2140"/>
              <a:gd name="T83" fmla="*/ 1216 h 2132"/>
              <a:gd name="T84" fmla="*/ 172 w 2140"/>
              <a:gd name="T85" fmla="*/ 1250 h 2132"/>
              <a:gd name="T86" fmla="*/ 425 w 2140"/>
              <a:gd name="T87" fmla="*/ 1258 h 2132"/>
              <a:gd name="T88" fmla="*/ 433 w 2140"/>
              <a:gd name="T89" fmla="*/ 1267 h 2132"/>
              <a:gd name="T90" fmla="*/ 126 w 2140"/>
              <a:gd name="T91" fmla="*/ 1585 h 2132"/>
              <a:gd name="T92" fmla="*/ 129 w 2140"/>
              <a:gd name="T93" fmla="*/ 1704 h 2132"/>
              <a:gd name="T94" fmla="*/ 335 w 2140"/>
              <a:gd name="T95" fmla="*/ 1775 h 2132"/>
              <a:gd name="T96" fmla="*/ 588 w 2140"/>
              <a:gd name="T97" fmla="*/ 1735 h 2132"/>
              <a:gd name="T98" fmla="*/ 721 w 2140"/>
              <a:gd name="T99" fmla="*/ 1598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0" h="2132">
                <a:moveTo>
                  <a:pt x="721" y="1598"/>
                </a:moveTo>
                <a:cubicBezTo>
                  <a:pt x="722" y="1599"/>
                  <a:pt x="723" y="1600"/>
                  <a:pt x="724" y="1601"/>
                </a:cubicBezTo>
                <a:cubicBezTo>
                  <a:pt x="724" y="1604"/>
                  <a:pt x="725" y="1607"/>
                  <a:pt x="725" y="1610"/>
                </a:cubicBezTo>
                <a:cubicBezTo>
                  <a:pt x="724" y="1624"/>
                  <a:pt x="723" y="1639"/>
                  <a:pt x="723" y="1654"/>
                </a:cubicBezTo>
                <a:cubicBezTo>
                  <a:pt x="722" y="1696"/>
                  <a:pt x="722" y="1738"/>
                  <a:pt x="721" y="1780"/>
                </a:cubicBezTo>
                <a:cubicBezTo>
                  <a:pt x="721" y="1831"/>
                  <a:pt x="720" y="1882"/>
                  <a:pt x="719" y="1933"/>
                </a:cubicBezTo>
                <a:cubicBezTo>
                  <a:pt x="719" y="1972"/>
                  <a:pt x="718" y="2011"/>
                  <a:pt x="719" y="2051"/>
                </a:cubicBezTo>
                <a:cubicBezTo>
                  <a:pt x="721" y="2088"/>
                  <a:pt x="747" y="2118"/>
                  <a:pt x="783" y="2127"/>
                </a:cubicBezTo>
                <a:cubicBezTo>
                  <a:pt x="803" y="2132"/>
                  <a:pt x="824" y="2130"/>
                  <a:pt x="844" y="2124"/>
                </a:cubicBezTo>
                <a:cubicBezTo>
                  <a:pt x="914" y="2103"/>
                  <a:pt x="983" y="2084"/>
                  <a:pt x="1052" y="2062"/>
                </a:cubicBezTo>
                <a:cubicBezTo>
                  <a:pt x="1121" y="2040"/>
                  <a:pt x="1161" y="1991"/>
                  <a:pt x="1177" y="1922"/>
                </a:cubicBezTo>
                <a:cubicBezTo>
                  <a:pt x="1182" y="1904"/>
                  <a:pt x="1181" y="1885"/>
                  <a:pt x="1181" y="1866"/>
                </a:cubicBezTo>
                <a:cubicBezTo>
                  <a:pt x="1182" y="1799"/>
                  <a:pt x="1182" y="1732"/>
                  <a:pt x="1182" y="1665"/>
                </a:cubicBezTo>
                <a:cubicBezTo>
                  <a:pt x="1182" y="1653"/>
                  <a:pt x="1183" y="1641"/>
                  <a:pt x="1184" y="1626"/>
                </a:cubicBezTo>
                <a:cubicBezTo>
                  <a:pt x="1190" y="1632"/>
                  <a:pt x="1195" y="1636"/>
                  <a:pt x="1198" y="1641"/>
                </a:cubicBezTo>
                <a:cubicBezTo>
                  <a:pt x="1228" y="1673"/>
                  <a:pt x="1257" y="1705"/>
                  <a:pt x="1286" y="1737"/>
                </a:cubicBezTo>
                <a:cubicBezTo>
                  <a:pt x="1306" y="1760"/>
                  <a:pt x="1327" y="1783"/>
                  <a:pt x="1347" y="1806"/>
                </a:cubicBezTo>
                <a:cubicBezTo>
                  <a:pt x="1365" y="1825"/>
                  <a:pt x="1382" y="1844"/>
                  <a:pt x="1401" y="1861"/>
                </a:cubicBezTo>
                <a:cubicBezTo>
                  <a:pt x="1429" y="1886"/>
                  <a:pt x="1469" y="1888"/>
                  <a:pt x="1502" y="1869"/>
                </a:cubicBezTo>
                <a:cubicBezTo>
                  <a:pt x="1520" y="1858"/>
                  <a:pt x="1532" y="1842"/>
                  <a:pt x="1543" y="1824"/>
                </a:cubicBezTo>
                <a:cubicBezTo>
                  <a:pt x="1554" y="1806"/>
                  <a:pt x="1565" y="1788"/>
                  <a:pt x="1576" y="1770"/>
                </a:cubicBezTo>
                <a:cubicBezTo>
                  <a:pt x="1596" y="1737"/>
                  <a:pt x="1617" y="1704"/>
                  <a:pt x="1636" y="1671"/>
                </a:cubicBezTo>
                <a:cubicBezTo>
                  <a:pt x="1656" y="1635"/>
                  <a:pt x="1661" y="1596"/>
                  <a:pt x="1655" y="1555"/>
                </a:cubicBezTo>
                <a:cubicBezTo>
                  <a:pt x="1650" y="1525"/>
                  <a:pt x="1640" y="1496"/>
                  <a:pt x="1620" y="1473"/>
                </a:cubicBezTo>
                <a:cubicBezTo>
                  <a:pt x="1575" y="1422"/>
                  <a:pt x="1531" y="1373"/>
                  <a:pt x="1486" y="1323"/>
                </a:cubicBezTo>
                <a:cubicBezTo>
                  <a:pt x="1478" y="1315"/>
                  <a:pt x="1471" y="1306"/>
                  <a:pt x="1464" y="1298"/>
                </a:cubicBezTo>
                <a:cubicBezTo>
                  <a:pt x="1486" y="1298"/>
                  <a:pt x="1508" y="1298"/>
                  <a:pt x="1529" y="1298"/>
                </a:cubicBezTo>
                <a:cubicBezTo>
                  <a:pt x="1565" y="1299"/>
                  <a:pt x="1601" y="1301"/>
                  <a:pt x="1637" y="1302"/>
                </a:cubicBezTo>
                <a:cubicBezTo>
                  <a:pt x="1686" y="1303"/>
                  <a:pt x="1734" y="1305"/>
                  <a:pt x="1783" y="1306"/>
                </a:cubicBezTo>
                <a:cubicBezTo>
                  <a:pt x="1786" y="1306"/>
                  <a:pt x="1788" y="1306"/>
                  <a:pt x="1790" y="1307"/>
                </a:cubicBezTo>
                <a:cubicBezTo>
                  <a:pt x="1818" y="1307"/>
                  <a:pt x="1848" y="1311"/>
                  <a:pt x="1875" y="1307"/>
                </a:cubicBezTo>
                <a:cubicBezTo>
                  <a:pt x="1948" y="1296"/>
                  <a:pt x="2002" y="1257"/>
                  <a:pt x="2034" y="1189"/>
                </a:cubicBezTo>
                <a:cubicBezTo>
                  <a:pt x="2049" y="1155"/>
                  <a:pt x="2063" y="1121"/>
                  <a:pt x="2078" y="1086"/>
                </a:cubicBezTo>
                <a:cubicBezTo>
                  <a:pt x="2094" y="1049"/>
                  <a:pt x="2111" y="1011"/>
                  <a:pt x="2126" y="973"/>
                </a:cubicBezTo>
                <a:cubicBezTo>
                  <a:pt x="2140" y="938"/>
                  <a:pt x="2134" y="900"/>
                  <a:pt x="2108" y="878"/>
                </a:cubicBezTo>
                <a:cubicBezTo>
                  <a:pt x="2088" y="860"/>
                  <a:pt x="2065" y="856"/>
                  <a:pt x="2040" y="855"/>
                </a:cubicBezTo>
                <a:cubicBezTo>
                  <a:pt x="2013" y="854"/>
                  <a:pt x="1987" y="853"/>
                  <a:pt x="1960" y="853"/>
                </a:cubicBezTo>
                <a:cubicBezTo>
                  <a:pt x="1901" y="852"/>
                  <a:pt x="1842" y="850"/>
                  <a:pt x="1783" y="849"/>
                </a:cubicBezTo>
                <a:cubicBezTo>
                  <a:pt x="1756" y="848"/>
                  <a:pt x="1729" y="848"/>
                  <a:pt x="1702" y="847"/>
                </a:cubicBezTo>
                <a:cubicBezTo>
                  <a:pt x="1642" y="846"/>
                  <a:pt x="1583" y="844"/>
                  <a:pt x="1523" y="843"/>
                </a:cubicBezTo>
                <a:cubicBezTo>
                  <a:pt x="1505" y="843"/>
                  <a:pt x="1488" y="843"/>
                  <a:pt x="1468" y="843"/>
                </a:cubicBezTo>
                <a:cubicBezTo>
                  <a:pt x="1472" y="839"/>
                  <a:pt x="1474" y="837"/>
                  <a:pt x="1476" y="835"/>
                </a:cubicBezTo>
                <a:cubicBezTo>
                  <a:pt x="1513" y="797"/>
                  <a:pt x="1549" y="759"/>
                  <a:pt x="1587" y="722"/>
                </a:cubicBezTo>
                <a:cubicBezTo>
                  <a:pt x="1639" y="672"/>
                  <a:pt x="1655" y="573"/>
                  <a:pt x="1625" y="509"/>
                </a:cubicBezTo>
                <a:cubicBezTo>
                  <a:pt x="1599" y="452"/>
                  <a:pt x="1573" y="396"/>
                  <a:pt x="1547" y="340"/>
                </a:cubicBezTo>
                <a:cubicBezTo>
                  <a:pt x="1539" y="322"/>
                  <a:pt x="1532" y="304"/>
                  <a:pt x="1522" y="288"/>
                </a:cubicBezTo>
                <a:cubicBezTo>
                  <a:pt x="1509" y="266"/>
                  <a:pt x="1491" y="251"/>
                  <a:pt x="1465" y="248"/>
                </a:cubicBezTo>
                <a:cubicBezTo>
                  <a:pt x="1431" y="242"/>
                  <a:pt x="1405" y="258"/>
                  <a:pt x="1383" y="281"/>
                </a:cubicBezTo>
                <a:cubicBezTo>
                  <a:pt x="1322" y="344"/>
                  <a:pt x="1261" y="407"/>
                  <a:pt x="1200" y="470"/>
                </a:cubicBezTo>
                <a:cubicBezTo>
                  <a:pt x="1199" y="472"/>
                  <a:pt x="1197" y="473"/>
                  <a:pt x="1194" y="475"/>
                </a:cubicBezTo>
                <a:cubicBezTo>
                  <a:pt x="1193" y="472"/>
                  <a:pt x="1193" y="471"/>
                  <a:pt x="1193" y="469"/>
                </a:cubicBezTo>
                <a:cubicBezTo>
                  <a:pt x="1194" y="408"/>
                  <a:pt x="1195" y="347"/>
                  <a:pt x="1195" y="287"/>
                </a:cubicBezTo>
                <a:cubicBezTo>
                  <a:pt x="1195" y="223"/>
                  <a:pt x="1196" y="159"/>
                  <a:pt x="1195" y="95"/>
                </a:cubicBezTo>
                <a:cubicBezTo>
                  <a:pt x="1194" y="61"/>
                  <a:pt x="1171" y="33"/>
                  <a:pt x="1140" y="27"/>
                </a:cubicBezTo>
                <a:cubicBezTo>
                  <a:pt x="1122" y="23"/>
                  <a:pt x="1104" y="25"/>
                  <a:pt x="1086" y="32"/>
                </a:cubicBezTo>
                <a:cubicBezTo>
                  <a:pt x="1074" y="37"/>
                  <a:pt x="1061" y="43"/>
                  <a:pt x="1049" y="49"/>
                </a:cubicBezTo>
                <a:cubicBezTo>
                  <a:pt x="992" y="75"/>
                  <a:pt x="935" y="101"/>
                  <a:pt x="877" y="126"/>
                </a:cubicBezTo>
                <a:cubicBezTo>
                  <a:pt x="805" y="158"/>
                  <a:pt x="762" y="214"/>
                  <a:pt x="747" y="290"/>
                </a:cubicBezTo>
                <a:cubicBezTo>
                  <a:pt x="741" y="321"/>
                  <a:pt x="743" y="354"/>
                  <a:pt x="742" y="387"/>
                </a:cubicBezTo>
                <a:cubicBezTo>
                  <a:pt x="742" y="417"/>
                  <a:pt x="742" y="447"/>
                  <a:pt x="742" y="477"/>
                </a:cubicBezTo>
                <a:cubicBezTo>
                  <a:pt x="742" y="481"/>
                  <a:pt x="741" y="484"/>
                  <a:pt x="741" y="488"/>
                </a:cubicBezTo>
                <a:cubicBezTo>
                  <a:pt x="740" y="489"/>
                  <a:pt x="738" y="489"/>
                  <a:pt x="737" y="490"/>
                </a:cubicBezTo>
                <a:cubicBezTo>
                  <a:pt x="736" y="488"/>
                  <a:pt x="735" y="485"/>
                  <a:pt x="734" y="483"/>
                </a:cubicBezTo>
                <a:cubicBezTo>
                  <a:pt x="698" y="443"/>
                  <a:pt x="661" y="403"/>
                  <a:pt x="625" y="363"/>
                </a:cubicBezTo>
                <a:cubicBezTo>
                  <a:pt x="601" y="336"/>
                  <a:pt x="577" y="310"/>
                  <a:pt x="554" y="283"/>
                </a:cubicBezTo>
                <a:cubicBezTo>
                  <a:pt x="517" y="242"/>
                  <a:pt x="481" y="202"/>
                  <a:pt x="445" y="161"/>
                </a:cubicBezTo>
                <a:cubicBezTo>
                  <a:pt x="419" y="133"/>
                  <a:pt x="394" y="104"/>
                  <a:pt x="368" y="76"/>
                </a:cubicBezTo>
                <a:cubicBezTo>
                  <a:pt x="353" y="58"/>
                  <a:pt x="337" y="41"/>
                  <a:pt x="320" y="25"/>
                </a:cubicBezTo>
                <a:cubicBezTo>
                  <a:pt x="293" y="1"/>
                  <a:pt x="256" y="0"/>
                  <a:pt x="227" y="22"/>
                </a:cubicBezTo>
                <a:cubicBezTo>
                  <a:pt x="211" y="35"/>
                  <a:pt x="202" y="52"/>
                  <a:pt x="194" y="71"/>
                </a:cubicBezTo>
                <a:cubicBezTo>
                  <a:pt x="168" y="128"/>
                  <a:pt x="143" y="185"/>
                  <a:pt x="117" y="242"/>
                </a:cubicBezTo>
                <a:cubicBezTo>
                  <a:pt x="101" y="278"/>
                  <a:pt x="93" y="314"/>
                  <a:pt x="96" y="353"/>
                </a:cubicBezTo>
                <a:cubicBezTo>
                  <a:pt x="100" y="410"/>
                  <a:pt x="124" y="457"/>
                  <a:pt x="164" y="497"/>
                </a:cubicBezTo>
                <a:cubicBezTo>
                  <a:pt x="192" y="524"/>
                  <a:pt x="217" y="554"/>
                  <a:pt x="243" y="583"/>
                </a:cubicBezTo>
                <a:cubicBezTo>
                  <a:pt x="282" y="626"/>
                  <a:pt x="320" y="669"/>
                  <a:pt x="359" y="712"/>
                </a:cubicBezTo>
                <a:cubicBezTo>
                  <a:pt x="386" y="742"/>
                  <a:pt x="413" y="772"/>
                  <a:pt x="440" y="802"/>
                </a:cubicBezTo>
                <a:cubicBezTo>
                  <a:pt x="445" y="807"/>
                  <a:pt x="449" y="813"/>
                  <a:pt x="456" y="821"/>
                </a:cubicBezTo>
                <a:cubicBezTo>
                  <a:pt x="437" y="820"/>
                  <a:pt x="421" y="819"/>
                  <a:pt x="405" y="818"/>
                </a:cubicBezTo>
                <a:cubicBezTo>
                  <a:pt x="371" y="818"/>
                  <a:pt x="337" y="819"/>
                  <a:pt x="304" y="818"/>
                </a:cubicBezTo>
                <a:cubicBezTo>
                  <a:pt x="282" y="817"/>
                  <a:pt x="261" y="821"/>
                  <a:pt x="241" y="829"/>
                </a:cubicBezTo>
                <a:cubicBezTo>
                  <a:pt x="187" y="850"/>
                  <a:pt x="142" y="882"/>
                  <a:pt x="116" y="936"/>
                </a:cubicBezTo>
                <a:cubicBezTo>
                  <a:pt x="94" y="979"/>
                  <a:pt x="71" y="1023"/>
                  <a:pt x="49" y="1066"/>
                </a:cubicBezTo>
                <a:cubicBezTo>
                  <a:pt x="38" y="1088"/>
                  <a:pt x="26" y="1109"/>
                  <a:pt x="16" y="1131"/>
                </a:cubicBezTo>
                <a:cubicBezTo>
                  <a:pt x="3" y="1160"/>
                  <a:pt x="0" y="1189"/>
                  <a:pt x="20" y="1216"/>
                </a:cubicBezTo>
                <a:cubicBezTo>
                  <a:pt x="36" y="1237"/>
                  <a:pt x="59" y="1245"/>
                  <a:pt x="83" y="1246"/>
                </a:cubicBezTo>
                <a:cubicBezTo>
                  <a:pt x="113" y="1249"/>
                  <a:pt x="143" y="1249"/>
                  <a:pt x="172" y="1250"/>
                </a:cubicBezTo>
                <a:cubicBezTo>
                  <a:pt x="208" y="1252"/>
                  <a:pt x="244" y="1253"/>
                  <a:pt x="280" y="1254"/>
                </a:cubicBezTo>
                <a:cubicBezTo>
                  <a:pt x="328" y="1255"/>
                  <a:pt x="377" y="1257"/>
                  <a:pt x="425" y="1258"/>
                </a:cubicBezTo>
                <a:cubicBezTo>
                  <a:pt x="429" y="1258"/>
                  <a:pt x="433" y="1259"/>
                  <a:pt x="438" y="1260"/>
                </a:cubicBezTo>
                <a:cubicBezTo>
                  <a:pt x="435" y="1264"/>
                  <a:pt x="434" y="1265"/>
                  <a:pt x="433" y="1267"/>
                </a:cubicBezTo>
                <a:cubicBezTo>
                  <a:pt x="390" y="1311"/>
                  <a:pt x="348" y="1355"/>
                  <a:pt x="306" y="1399"/>
                </a:cubicBezTo>
                <a:cubicBezTo>
                  <a:pt x="246" y="1461"/>
                  <a:pt x="186" y="1523"/>
                  <a:pt x="126" y="1585"/>
                </a:cubicBezTo>
                <a:cubicBezTo>
                  <a:pt x="119" y="1592"/>
                  <a:pt x="113" y="1601"/>
                  <a:pt x="108" y="1610"/>
                </a:cubicBezTo>
                <a:cubicBezTo>
                  <a:pt x="90" y="1642"/>
                  <a:pt x="95" y="1682"/>
                  <a:pt x="129" y="1704"/>
                </a:cubicBezTo>
                <a:cubicBezTo>
                  <a:pt x="139" y="1710"/>
                  <a:pt x="150" y="1715"/>
                  <a:pt x="160" y="1719"/>
                </a:cubicBezTo>
                <a:cubicBezTo>
                  <a:pt x="218" y="1738"/>
                  <a:pt x="277" y="1756"/>
                  <a:pt x="335" y="1775"/>
                </a:cubicBezTo>
                <a:cubicBezTo>
                  <a:pt x="374" y="1788"/>
                  <a:pt x="413" y="1799"/>
                  <a:pt x="455" y="1794"/>
                </a:cubicBezTo>
                <a:cubicBezTo>
                  <a:pt x="505" y="1788"/>
                  <a:pt x="551" y="1771"/>
                  <a:pt x="588" y="1735"/>
                </a:cubicBezTo>
                <a:cubicBezTo>
                  <a:pt x="630" y="1694"/>
                  <a:pt x="670" y="1652"/>
                  <a:pt x="711" y="1611"/>
                </a:cubicBezTo>
                <a:cubicBezTo>
                  <a:pt x="715" y="1607"/>
                  <a:pt x="718" y="1602"/>
                  <a:pt x="721" y="1598"/>
                </a:cubicBezTo>
                <a:close/>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ja-JP" altLang="en-US" sz="1400">
              <a:ea typeface="ＭＳ Ｐゴシック" pitchFamily="50" charset="-128"/>
            </a:endParaRPr>
          </a:p>
        </p:txBody>
      </p:sp>
      <p:sp>
        <p:nvSpPr>
          <p:cNvPr id="22" name="Freeform 46"/>
          <p:cNvSpPr>
            <a:spLocks noEditPoints="1"/>
          </p:cNvSpPr>
          <p:nvPr/>
        </p:nvSpPr>
        <p:spPr bwMode="auto">
          <a:xfrm>
            <a:off x="1731270" y="2934440"/>
            <a:ext cx="212723" cy="184988"/>
          </a:xfrm>
          <a:custGeom>
            <a:avLst/>
            <a:gdLst>
              <a:gd name="T0" fmla="*/ 482 w 800"/>
              <a:gd name="T1" fmla="*/ 444 h 800"/>
              <a:gd name="T2" fmla="*/ 481 w 800"/>
              <a:gd name="T3" fmla="*/ 446 h 800"/>
              <a:gd name="T4" fmla="*/ 479 w 800"/>
              <a:gd name="T5" fmla="*/ 449 h 800"/>
              <a:gd name="T6" fmla="*/ 266 w 800"/>
              <a:gd name="T7" fmla="*/ 670 h 800"/>
              <a:gd name="T8" fmla="*/ 261 w 800"/>
              <a:gd name="T9" fmla="*/ 672 h 800"/>
              <a:gd name="T10" fmla="*/ 237 w 800"/>
              <a:gd name="T11" fmla="*/ 674 h 800"/>
              <a:gd name="T12" fmla="*/ 172 w 800"/>
              <a:gd name="T13" fmla="*/ 640 h 800"/>
              <a:gd name="T14" fmla="*/ 71 w 800"/>
              <a:gd name="T15" fmla="*/ 451 h 800"/>
              <a:gd name="T16" fmla="*/ 110 w 800"/>
              <a:gd name="T17" fmla="*/ 236 h 800"/>
              <a:gd name="T18" fmla="*/ 112 w 800"/>
              <a:gd name="T19" fmla="*/ 233 h 800"/>
              <a:gd name="T20" fmla="*/ 113 w 800"/>
              <a:gd name="T21" fmla="*/ 230 h 800"/>
              <a:gd name="T22" fmla="*/ 235 w 800"/>
              <a:gd name="T23" fmla="*/ 110 h 800"/>
              <a:gd name="T24" fmla="*/ 397 w 800"/>
              <a:gd name="T25" fmla="*/ 67 h 800"/>
              <a:gd name="T26" fmla="*/ 494 w 800"/>
              <a:gd name="T27" fmla="*/ 82 h 800"/>
              <a:gd name="T28" fmla="*/ 556 w 800"/>
              <a:gd name="T29" fmla="*/ 121 h 800"/>
              <a:gd name="T30" fmla="*/ 566 w 800"/>
              <a:gd name="T31" fmla="*/ 142 h 800"/>
              <a:gd name="T32" fmla="*/ 567 w 800"/>
              <a:gd name="T33" fmla="*/ 148 h 800"/>
              <a:gd name="T34" fmla="*/ 482 w 800"/>
              <a:gd name="T35" fmla="*/ 444 h 800"/>
              <a:gd name="T36" fmla="*/ 400 w 800"/>
              <a:gd name="T37" fmla="*/ 0 h 800"/>
              <a:gd name="T38" fmla="*/ 0 w 800"/>
              <a:gd name="T39" fmla="*/ 400 h 800"/>
              <a:gd name="T40" fmla="*/ 400 w 800"/>
              <a:gd name="T41" fmla="*/ 800 h 800"/>
              <a:gd name="T42" fmla="*/ 800 w 800"/>
              <a:gd name="T43" fmla="*/ 400 h 800"/>
              <a:gd name="T44" fmla="*/ 400 w 800"/>
              <a:gd name="T4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800">
                <a:moveTo>
                  <a:pt x="482" y="444"/>
                </a:moveTo>
                <a:lnTo>
                  <a:pt x="481" y="446"/>
                </a:lnTo>
                <a:cubicBezTo>
                  <a:pt x="480" y="447"/>
                  <a:pt x="480" y="448"/>
                  <a:pt x="479" y="449"/>
                </a:cubicBezTo>
                <a:cubicBezTo>
                  <a:pt x="401" y="584"/>
                  <a:pt x="320" y="643"/>
                  <a:pt x="266" y="670"/>
                </a:cubicBezTo>
                <a:cubicBezTo>
                  <a:pt x="265" y="670"/>
                  <a:pt x="262" y="671"/>
                  <a:pt x="261" y="672"/>
                </a:cubicBezTo>
                <a:cubicBezTo>
                  <a:pt x="253" y="675"/>
                  <a:pt x="246" y="675"/>
                  <a:pt x="237" y="674"/>
                </a:cubicBezTo>
                <a:cubicBezTo>
                  <a:pt x="208" y="670"/>
                  <a:pt x="180" y="647"/>
                  <a:pt x="172" y="640"/>
                </a:cubicBezTo>
                <a:cubicBezTo>
                  <a:pt x="118" y="590"/>
                  <a:pt x="82" y="523"/>
                  <a:pt x="71" y="451"/>
                </a:cubicBezTo>
                <a:cubicBezTo>
                  <a:pt x="59" y="376"/>
                  <a:pt x="72" y="302"/>
                  <a:pt x="110" y="236"/>
                </a:cubicBezTo>
                <a:cubicBezTo>
                  <a:pt x="110" y="235"/>
                  <a:pt x="111" y="234"/>
                  <a:pt x="112" y="233"/>
                </a:cubicBezTo>
                <a:cubicBezTo>
                  <a:pt x="112" y="232"/>
                  <a:pt x="113" y="231"/>
                  <a:pt x="113" y="230"/>
                </a:cubicBezTo>
                <a:cubicBezTo>
                  <a:pt x="142" y="180"/>
                  <a:pt x="185" y="138"/>
                  <a:pt x="235" y="110"/>
                </a:cubicBezTo>
                <a:cubicBezTo>
                  <a:pt x="284" y="82"/>
                  <a:pt x="340" y="67"/>
                  <a:pt x="397" y="67"/>
                </a:cubicBezTo>
                <a:cubicBezTo>
                  <a:pt x="430" y="67"/>
                  <a:pt x="463" y="72"/>
                  <a:pt x="494" y="82"/>
                </a:cubicBezTo>
                <a:cubicBezTo>
                  <a:pt x="502" y="85"/>
                  <a:pt x="537" y="98"/>
                  <a:pt x="556" y="121"/>
                </a:cubicBezTo>
                <a:cubicBezTo>
                  <a:pt x="562" y="128"/>
                  <a:pt x="565" y="135"/>
                  <a:pt x="566" y="142"/>
                </a:cubicBezTo>
                <a:lnTo>
                  <a:pt x="567" y="148"/>
                </a:lnTo>
                <a:cubicBezTo>
                  <a:pt x="571" y="208"/>
                  <a:pt x="560" y="308"/>
                  <a:pt x="482" y="444"/>
                </a:cubicBezTo>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ja-JP" altLang="en-US" sz="1400">
              <a:ea typeface="ＭＳ Ｐゴシック" pitchFamily="50" charset="-128"/>
            </a:endParaRPr>
          </a:p>
        </p:txBody>
      </p:sp>
      <p:sp>
        <p:nvSpPr>
          <p:cNvPr id="23" name="Freeform 130"/>
          <p:cNvSpPr>
            <a:spLocks/>
          </p:cNvSpPr>
          <p:nvPr/>
        </p:nvSpPr>
        <p:spPr bwMode="auto">
          <a:xfrm>
            <a:off x="1973691" y="2969955"/>
            <a:ext cx="203847" cy="113959"/>
          </a:xfrm>
          <a:custGeom>
            <a:avLst/>
            <a:gdLst>
              <a:gd name="T0" fmla="*/ 183 w 367"/>
              <a:gd name="T1" fmla="*/ 224 h 240"/>
              <a:gd name="T2" fmla="*/ 183 w 367"/>
              <a:gd name="T3" fmla="*/ 153 h 240"/>
              <a:gd name="T4" fmla="*/ 333 w 367"/>
              <a:gd name="T5" fmla="*/ 153 h 240"/>
              <a:gd name="T6" fmla="*/ 367 w 367"/>
              <a:gd name="T7" fmla="*/ 120 h 240"/>
              <a:gd name="T8" fmla="*/ 333 w 367"/>
              <a:gd name="T9" fmla="*/ 86 h 240"/>
              <a:gd name="T10" fmla="*/ 183 w 367"/>
              <a:gd name="T11" fmla="*/ 86 h 240"/>
              <a:gd name="T12" fmla="*/ 183 w 367"/>
              <a:gd name="T13" fmla="*/ 16 h 240"/>
              <a:gd name="T14" fmla="*/ 167 w 367"/>
              <a:gd name="T15" fmla="*/ 7 h 240"/>
              <a:gd name="T16" fmla="*/ 0 w 367"/>
              <a:gd name="T17" fmla="*/ 120 h 240"/>
              <a:gd name="T18" fmla="*/ 167 w 367"/>
              <a:gd name="T19" fmla="*/ 233 h 240"/>
              <a:gd name="T20" fmla="*/ 183 w 367"/>
              <a:gd name="T21"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40">
                <a:moveTo>
                  <a:pt x="183" y="224"/>
                </a:moveTo>
                <a:lnTo>
                  <a:pt x="183" y="153"/>
                </a:lnTo>
                <a:lnTo>
                  <a:pt x="333" y="153"/>
                </a:lnTo>
                <a:cubicBezTo>
                  <a:pt x="352" y="153"/>
                  <a:pt x="367" y="138"/>
                  <a:pt x="367" y="120"/>
                </a:cubicBezTo>
                <a:cubicBezTo>
                  <a:pt x="367" y="101"/>
                  <a:pt x="352" y="86"/>
                  <a:pt x="333" y="86"/>
                </a:cubicBezTo>
                <a:lnTo>
                  <a:pt x="183" y="86"/>
                </a:lnTo>
                <a:lnTo>
                  <a:pt x="183" y="16"/>
                </a:lnTo>
                <a:cubicBezTo>
                  <a:pt x="183" y="4"/>
                  <a:pt x="176" y="0"/>
                  <a:pt x="167" y="7"/>
                </a:cubicBezTo>
                <a:lnTo>
                  <a:pt x="0" y="120"/>
                </a:lnTo>
                <a:lnTo>
                  <a:pt x="167" y="233"/>
                </a:lnTo>
                <a:cubicBezTo>
                  <a:pt x="176" y="240"/>
                  <a:pt x="183" y="236"/>
                  <a:pt x="183" y="224"/>
                </a:cubicBezTo>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ja-JP" altLang="en-US" sz="1400">
              <a:ea typeface="ＭＳ Ｐゴシック" pitchFamily="50" charset="-128"/>
            </a:endParaRPr>
          </a:p>
        </p:txBody>
      </p:sp>
      <p:sp>
        <p:nvSpPr>
          <p:cNvPr id="24" name="Freeform 130"/>
          <p:cNvSpPr>
            <a:spLocks/>
          </p:cNvSpPr>
          <p:nvPr/>
        </p:nvSpPr>
        <p:spPr bwMode="auto">
          <a:xfrm flipH="1">
            <a:off x="2351103" y="2974706"/>
            <a:ext cx="203847" cy="113959"/>
          </a:xfrm>
          <a:custGeom>
            <a:avLst/>
            <a:gdLst>
              <a:gd name="T0" fmla="*/ 183 w 367"/>
              <a:gd name="T1" fmla="*/ 224 h 240"/>
              <a:gd name="T2" fmla="*/ 183 w 367"/>
              <a:gd name="T3" fmla="*/ 153 h 240"/>
              <a:gd name="T4" fmla="*/ 333 w 367"/>
              <a:gd name="T5" fmla="*/ 153 h 240"/>
              <a:gd name="T6" fmla="*/ 367 w 367"/>
              <a:gd name="T7" fmla="*/ 120 h 240"/>
              <a:gd name="T8" fmla="*/ 333 w 367"/>
              <a:gd name="T9" fmla="*/ 86 h 240"/>
              <a:gd name="T10" fmla="*/ 183 w 367"/>
              <a:gd name="T11" fmla="*/ 86 h 240"/>
              <a:gd name="T12" fmla="*/ 183 w 367"/>
              <a:gd name="T13" fmla="*/ 16 h 240"/>
              <a:gd name="T14" fmla="*/ 167 w 367"/>
              <a:gd name="T15" fmla="*/ 7 h 240"/>
              <a:gd name="T16" fmla="*/ 0 w 367"/>
              <a:gd name="T17" fmla="*/ 120 h 240"/>
              <a:gd name="T18" fmla="*/ 167 w 367"/>
              <a:gd name="T19" fmla="*/ 233 h 240"/>
              <a:gd name="T20" fmla="*/ 183 w 367"/>
              <a:gd name="T21"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240">
                <a:moveTo>
                  <a:pt x="183" y="224"/>
                </a:moveTo>
                <a:lnTo>
                  <a:pt x="183" y="153"/>
                </a:lnTo>
                <a:lnTo>
                  <a:pt x="333" y="153"/>
                </a:lnTo>
                <a:cubicBezTo>
                  <a:pt x="352" y="153"/>
                  <a:pt x="367" y="138"/>
                  <a:pt x="367" y="120"/>
                </a:cubicBezTo>
                <a:cubicBezTo>
                  <a:pt x="367" y="101"/>
                  <a:pt x="352" y="86"/>
                  <a:pt x="333" y="86"/>
                </a:cubicBezTo>
                <a:lnTo>
                  <a:pt x="183" y="86"/>
                </a:lnTo>
                <a:lnTo>
                  <a:pt x="183" y="16"/>
                </a:lnTo>
                <a:cubicBezTo>
                  <a:pt x="183" y="4"/>
                  <a:pt x="176" y="0"/>
                  <a:pt x="167" y="7"/>
                </a:cubicBezTo>
                <a:lnTo>
                  <a:pt x="0" y="120"/>
                </a:lnTo>
                <a:lnTo>
                  <a:pt x="167" y="233"/>
                </a:lnTo>
                <a:cubicBezTo>
                  <a:pt x="176" y="240"/>
                  <a:pt x="183" y="236"/>
                  <a:pt x="183" y="224"/>
                </a:cubicBezTo>
              </a:path>
            </a:pathLst>
          </a:custGeom>
          <a:solidFill>
            <a:srgbClr val="0070C0"/>
          </a:solidFill>
          <a:ln>
            <a:noFill/>
          </a:ln>
          <a:extLst/>
        </p:spPr>
        <p:txBody>
          <a:bodyPr vert="horz" wrap="square" lIns="91440" tIns="45720" rIns="91440" bIns="45720" numCol="1" anchor="t" anchorCtr="0" compatLnSpc="1">
            <a:prstTxWarp prst="textNoShape">
              <a:avLst/>
            </a:prstTxWarp>
          </a:bodyPr>
          <a:lstStyle/>
          <a:p>
            <a:endParaRPr lang="ja-JP" altLang="en-US" sz="1400">
              <a:ea typeface="ＭＳ Ｐゴシック" pitchFamily="50" charset="-128"/>
            </a:endParaRPr>
          </a:p>
        </p:txBody>
      </p:sp>
      <p:sp>
        <p:nvSpPr>
          <p:cNvPr id="25" name="TextBox 15"/>
          <p:cNvSpPr txBox="1"/>
          <p:nvPr/>
        </p:nvSpPr>
        <p:spPr>
          <a:xfrm>
            <a:off x="3279435" y="2819264"/>
            <a:ext cx="4189740" cy="2199074"/>
          </a:xfrm>
          <a:prstGeom prst="rect">
            <a:avLst/>
          </a:prstGeom>
          <a:noFill/>
        </p:spPr>
        <p:txBody>
          <a:bodyPr wrap="square" rtlCol="0">
            <a:spAutoFit/>
          </a:bodyPr>
          <a:lstStyle/>
          <a:p>
            <a:r>
              <a:rPr lang="ja-JP" altLang="en-US" sz="1400" b="1" dirty="0" smtClean="0">
                <a:solidFill>
                  <a:schemeClr val="bg1"/>
                </a:solidFill>
                <a:ea typeface="ＭＳ Ｐゴシック" pitchFamily="50" charset="-128"/>
              </a:rPr>
              <a:t>課題</a:t>
            </a:r>
          </a:p>
          <a:p>
            <a:pPr marL="285750" indent="-285750">
              <a:buFont typeface="Arial" panose="020B0604020202020204" pitchFamily="34" charset="0"/>
              <a:buChar char="•"/>
            </a:pPr>
            <a:r>
              <a:rPr lang="ja-JP" altLang="en-US" sz="1400" dirty="0" smtClean="0">
                <a:solidFill>
                  <a:schemeClr val="bg1"/>
                </a:solidFill>
                <a:ea typeface="ＭＳ Ｐゴシック" pitchFamily="50" charset="-128"/>
              </a:rPr>
              <a:t>会議のスケジュール設定が依然として煩雑</a:t>
            </a:r>
          </a:p>
          <a:p>
            <a:pPr marL="285750" indent="-285750">
              <a:buFont typeface="Arial" panose="020B0604020202020204" pitchFamily="34" charset="0"/>
              <a:buChar char="•"/>
            </a:pPr>
            <a:r>
              <a:rPr lang="ja-JP" altLang="en-US" sz="1400" dirty="0" smtClean="0">
                <a:solidFill>
                  <a:schemeClr val="bg1"/>
                </a:solidFill>
                <a:ea typeface="ＭＳ Ｐゴシック" pitchFamily="50" charset="-128"/>
              </a:rPr>
              <a:t>会議がスケジュールされると生産的な活動が停滞</a:t>
            </a:r>
          </a:p>
          <a:p>
            <a:endParaRPr lang="ja-JP" altLang="en-US" sz="1400" dirty="0">
              <a:solidFill>
                <a:schemeClr val="bg1"/>
              </a:solidFill>
              <a:ea typeface="ＭＳ Ｐゴシック" pitchFamily="50" charset="-128"/>
            </a:endParaRPr>
          </a:p>
          <a:p>
            <a:r>
              <a:rPr lang="ja-JP" altLang="en-US" sz="1400" b="1" dirty="0" smtClean="0">
                <a:solidFill>
                  <a:schemeClr val="bg1"/>
                </a:solidFill>
                <a:ea typeface="ＭＳ Ｐゴシック" pitchFamily="50" charset="-128"/>
              </a:rPr>
              <a:t>ソリューション</a:t>
            </a:r>
          </a:p>
          <a:p>
            <a:pPr marL="285750" indent="-285750">
              <a:spcAft>
                <a:spcPts val="800"/>
              </a:spcAft>
              <a:buFont typeface="Arial" panose="020B0604020202020204" pitchFamily="34" charset="0"/>
              <a:buChar char="•"/>
            </a:pPr>
            <a:r>
              <a:rPr lang="en-US" altLang="ja-JP" sz="1400" dirty="0" smtClean="0">
                <a:solidFill>
                  <a:schemeClr val="bg1"/>
                </a:solidFill>
                <a:ea typeface="ＭＳ Ｐゴシック" pitchFamily="50" charset="-128"/>
              </a:rPr>
              <a:t>Outlook </a:t>
            </a:r>
            <a:r>
              <a:rPr lang="ja-JP" altLang="en-US" sz="1400" dirty="0" smtClean="0">
                <a:solidFill>
                  <a:schemeClr val="bg1"/>
                </a:solidFill>
                <a:ea typeface="ＭＳ Ｐゴシック" pitchFamily="50" charset="-128"/>
              </a:rPr>
              <a:t>の</a:t>
            </a:r>
            <a:r>
              <a:rPr lang="ja-JP" altLang="en-US" sz="1400" dirty="0">
                <a:solidFill>
                  <a:schemeClr val="bg1"/>
                </a:solidFill>
                <a:ea typeface="ＭＳ Ｐゴシック" pitchFamily="50" charset="-128"/>
              </a:rPr>
              <a:t>場所</a:t>
            </a:r>
            <a:r>
              <a:rPr lang="ja-JP" altLang="en-US" sz="1400" dirty="0" smtClean="0">
                <a:solidFill>
                  <a:schemeClr val="bg1"/>
                </a:solidFill>
                <a:ea typeface="ＭＳ Ｐゴシック" pitchFamily="50" charset="-128"/>
              </a:rPr>
              <a:t>に </a:t>
            </a:r>
            <a:r>
              <a:rPr lang="en-US" altLang="ja-JP" sz="1400" dirty="0" smtClean="0">
                <a:solidFill>
                  <a:schemeClr val="bg1"/>
                </a:solidFill>
                <a:ea typeface="ＭＳ Ｐゴシック" pitchFamily="50" charset="-128"/>
              </a:rPr>
              <a:t>@</a:t>
            </a:r>
            <a:r>
              <a:rPr lang="en-US" altLang="ja-JP" sz="1400" dirty="0" err="1" smtClean="0">
                <a:solidFill>
                  <a:schemeClr val="bg1"/>
                </a:solidFill>
                <a:ea typeface="ＭＳ Ｐゴシック" pitchFamily="50" charset="-128"/>
              </a:rPr>
              <a:t>webex</a:t>
            </a:r>
            <a:r>
              <a:rPr lang="en-US" altLang="ja-JP" sz="1400" dirty="0" smtClean="0">
                <a:solidFill>
                  <a:schemeClr val="bg1"/>
                </a:solidFill>
                <a:ea typeface="ＭＳ Ｐゴシック" pitchFamily="50" charset="-128"/>
              </a:rPr>
              <a:t> </a:t>
            </a:r>
            <a:r>
              <a:rPr lang="ja-JP" altLang="en-US" sz="1400" dirty="0" smtClean="0">
                <a:solidFill>
                  <a:schemeClr val="bg1"/>
                </a:solidFill>
                <a:ea typeface="ＭＳ Ｐゴシック" pitchFamily="50" charset="-128"/>
              </a:rPr>
              <a:t>を入力すると、招待状で自動的に </a:t>
            </a:r>
            <a:r>
              <a:rPr lang="en-US" altLang="ja-JP" sz="1400" dirty="0" smtClean="0">
                <a:solidFill>
                  <a:schemeClr val="bg1"/>
                </a:solidFill>
                <a:ea typeface="ＭＳ Ｐゴシック" pitchFamily="50" charset="-128"/>
              </a:rPr>
              <a:t>WebEx </a:t>
            </a:r>
            <a:r>
              <a:rPr lang="ja-JP" altLang="en-US" sz="1400" dirty="0" smtClean="0">
                <a:solidFill>
                  <a:schemeClr val="bg1"/>
                </a:solidFill>
                <a:ea typeface="ＭＳ Ｐゴシック" pitchFamily="50" charset="-128"/>
              </a:rPr>
              <a:t>会議が作成されます。</a:t>
            </a:r>
          </a:p>
          <a:p>
            <a:pPr marL="285750" indent="-285750">
              <a:spcAft>
                <a:spcPts val="800"/>
              </a:spcAft>
              <a:buFont typeface="Arial" panose="020B0604020202020204" pitchFamily="34" charset="0"/>
              <a:buChar char="•"/>
            </a:pPr>
            <a:r>
              <a:rPr lang="en-US" altLang="ja-JP" sz="1400" dirty="0" smtClean="0">
                <a:solidFill>
                  <a:schemeClr val="bg1"/>
                </a:solidFill>
                <a:ea typeface="ＭＳ Ｐゴシック" pitchFamily="50" charset="-128"/>
              </a:rPr>
              <a:t>Outlook </a:t>
            </a:r>
            <a:r>
              <a:rPr lang="ja-JP" altLang="en-US" sz="1400" dirty="0" smtClean="0">
                <a:solidFill>
                  <a:schemeClr val="bg1"/>
                </a:solidFill>
                <a:ea typeface="ＭＳ Ｐゴシック" pitchFamily="50" charset="-128"/>
              </a:rPr>
              <a:t>の</a:t>
            </a:r>
            <a:r>
              <a:rPr lang="ja-JP" altLang="en-US" sz="1400" dirty="0">
                <a:solidFill>
                  <a:schemeClr val="bg1"/>
                </a:solidFill>
                <a:ea typeface="ＭＳ Ｐゴシック" pitchFamily="50" charset="-128"/>
              </a:rPr>
              <a:t>場所</a:t>
            </a:r>
            <a:r>
              <a:rPr lang="ja-JP" altLang="en-US" sz="1400" dirty="0" smtClean="0">
                <a:solidFill>
                  <a:schemeClr val="bg1"/>
                </a:solidFill>
                <a:ea typeface="ＭＳ Ｐゴシック" pitchFamily="50" charset="-128"/>
              </a:rPr>
              <a:t>に </a:t>
            </a:r>
            <a:r>
              <a:rPr lang="en-US" altLang="ja-JP" sz="1400" dirty="0" smtClean="0">
                <a:solidFill>
                  <a:schemeClr val="bg1"/>
                </a:solidFill>
                <a:ea typeface="ＭＳ Ｐゴシック" pitchFamily="50" charset="-128"/>
              </a:rPr>
              <a:t>@spark </a:t>
            </a:r>
            <a:r>
              <a:rPr lang="ja-JP" altLang="en-US" sz="1400" dirty="0" smtClean="0">
                <a:solidFill>
                  <a:schemeClr val="bg1"/>
                </a:solidFill>
                <a:ea typeface="ＭＳ Ｐゴシック" pitchFamily="50" charset="-128"/>
              </a:rPr>
              <a:t>を入力すると、自動的に </a:t>
            </a:r>
            <a:r>
              <a:rPr lang="en-US" altLang="ja-JP" sz="1400" dirty="0" smtClean="0">
                <a:solidFill>
                  <a:schemeClr val="bg1"/>
                </a:solidFill>
                <a:ea typeface="ＭＳ Ｐゴシック" pitchFamily="50" charset="-128"/>
              </a:rPr>
              <a:t>Spark </a:t>
            </a:r>
            <a:r>
              <a:rPr lang="ja-JP" altLang="en-US" sz="1400" dirty="0" smtClean="0">
                <a:solidFill>
                  <a:schemeClr val="bg1"/>
                </a:solidFill>
                <a:ea typeface="ＭＳ Ｐゴシック" pitchFamily="50" charset="-128"/>
              </a:rPr>
              <a:t>ルームが作成されます。</a:t>
            </a:r>
            <a:endParaRPr lang="ja-JP" altLang="en-US" sz="1400" dirty="0">
              <a:solidFill>
                <a:schemeClr val="bg1"/>
              </a:solidFill>
              <a:ea typeface="ＭＳ Ｐゴシック" pitchFamily="50" charset="-128"/>
            </a:endParaRPr>
          </a:p>
        </p:txBody>
      </p:sp>
      <p:sp>
        <p:nvSpPr>
          <p:cNvPr id="26" name="TextBox 29"/>
          <p:cNvSpPr txBox="1"/>
          <p:nvPr/>
        </p:nvSpPr>
        <p:spPr>
          <a:xfrm>
            <a:off x="1731270" y="3495047"/>
            <a:ext cx="1110688" cy="523220"/>
          </a:xfrm>
          <a:prstGeom prst="rect">
            <a:avLst/>
          </a:prstGeom>
          <a:noFill/>
        </p:spPr>
        <p:txBody>
          <a:bodyPr wrap="square" rtlCol="0">
            <a:spAutoFit/>
          </a:bodyPr>
          <a:lstStyle/>
          <a:p>
            <a:r>
              <a:rPr lang="en-US" altLang="ja-JP" sz="1400">
                <a:solidFill>
                  <a:srgbClr val="FFFF00"/>
                </a:solidFill>
                <a:latin typeface="+mj-lt"/>
                <a:ea typeface="ＭＳ Ｐゴシック" pitchFamily="50" charset="-128"/>
              </a:rPr>
              <a:t>@webex</a:t>
            </a:r>
          </a:p>
          <a:p>
            <a:endParaRPr lang="ja-JP" altLang="en-US" sz="1400">
              <a:solidFill>
                <a:srgbClr val="FFFF00"/>
              </a:solidFill>
              <a:latin typeface="+mj-lt"/>
              <a:ea typeface="ＭＳ Ｐゴシック" pitchFamily="50" charset="-128"/>
            </a:endParaRPr>
          </a:p>
        </p:txBody>
      </p:sp>
      <p:sp>
        <p:nvSpPr>
          <p:cNvPr id="27" name="TextBox 41"/>
          <p:cNvSpPr txBox="1"/>
          <p:nvPr/>
        </p:nvSpPr>
        <p:spPr>
          <a:xfrm>
            <a:off x="1795759" y="4003060"/>
            <a:ext cx="1110688" cy="738664"/>
          </a:xfrm>
          <a:prstGeom prst="rect">
            <a:avLst/>
          </a:prstGeom>
          <a:noFill/>
        </p:spPr>
        <p:txBody>
          <a:bodyPr wrap="square" rtlCol="0">
            <a:spAutoFit/>
          </a:bodyPr>
          <a:lstStyle/>
          <a:p>
            <a:r>
              <a:rPr lang="en-US" altLang="ja-JP" sz="1400" dirty="0">
                <a:solidFill>
                  <a:srgbClr val="FFC000"/>
                </a:solidFill>
                <a:latin typeface="+mj-lt"/>
                <a:ea typeface="ＭＳ Ｐゴシック" pitchFamily="50" charset="-128"/>
              </a:rPr>
              <a:t>@spark</a:t>
            </a:r>
          </a:p>
          <a:p>
            <a:endParaRPr lang="ja-JP" altLang="en-US" sz="1400" dirty="0">
              <a:solidFill>
                <a:schemeClr val="accent5"/>
              </a:solidFill>
              <a:latin typeface="+mj-lt"/>
              <a:ea typeface="ＭＳ Ｐゴシック" pitchFamily="50" charset="-128"/>
            </a:endParaRPr>
          </a:p>
          <a:p>
            <a:endParaRPr lang="ja-JP" altLang="en-US" sz="1400" dirty="0">
              <a:latin typeface="+mj-lt"/>
              <a:ea typeface="ＭＳ Ｐゴシック" pitchFamily="50" charset="-128"/>
            </a:endParaRPr>
          </a:p>
        </p:txBody>
      </p:sp>
      <p:sp>
        <p:nvSpPr>
          <p:cNvPr id="28" name="Rounded Rectangle 7"/>
          <p:cNvSpPr/>
          <p:nvPr/>
        </p:nvSpPr>
        <p:spPr>
          <a:xfrm>
            <a:off x="1857353" y="4480903"/>
            <a:ext cx="5680543" cy="511906"/>
          </a:xfrm>
          <a:prstGeom prst="round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rgbClr val="004BAF"/>
                </a:solidFill>
                <a:ea typeface="ＭＳ Ｐゴシック" pitchFamily="50" charset="-128"/>
              </a:rPr>
              <a:t>Outlook </a:t>
            </a:r>
            <a:r>
              <a:rPr lang="ja-JP" altLang="en-US" sz="1200" dirty="0" smtClean="0">
                <a:solidFill>
                  <a:srgbClr val="004BAF"/>
                </a:solidFill>
                <a:ea typeface="ＭＳ Ｐゴシック" pitchFamily="50" charset="-128"/>
              </a:rPr>
              <a:t>プラグインの必要がなくなり、</a:t>
            </a:r>
            <a:r>
              <a:rPr lang="en-US" altLang="ja-JP" sz="1200" dirty="0" smtClean="0">
                <a:solidFill>
                  <a:srgbClr val="004BAF"/>
                </a:solidFill>
                <a:ea typeface="ＭＳ Ｐゴシック" pitchFamily="50" charset="-128"/>
              </a:rPr>
              <a:t>Spark </a:t>
            </a:r>
            <a:r>
              <a:rPr lang="ja-JP" altLang="en-US" sz="1200" dirty="0" smtClean="0">
                <a:solidFill>
                  <a:srgbClr val="004BAF"/>
                </a:solidFill>
                <a:ea typeface="ＭＳ Ｐゴシック" pitchFamily="50" charset="-128"/>
              </a:rPr>
              <a:t>ルームの利用によって、会議の前に</a:t>
            </a:r>
            <a:r>
              <a:rPr lang="en-US" altLang="ja-JP" sz="1200" dirty="0" smtClean="0">
                <a:solidFill>
                  <a:srgbClr val="004BAF"/>
                </a:solidFill>
                <a:ea typeface="ＭＳ Ｐゴシック" pitchFamily="50" charset="-128"/>
              </a:rPr>
              <a:t/>
            </a:r>
            <a:br>
              <a:rPr lang="en-US" altLang="ja-JP" sz="1200" dirty="0" smtClean="0">
                <a:solidFill>
                  <a:srgbClr val="004BAF"/>
                </a:solidFill>
                <a:ea typeface="ＭＳ Ｐゴシック" pitchFamily="50" charset="-128"/>
              </a:rPr>
            </a:br>
            <a:r>
              <a:rPr lang="ja-JP" altLang="en-US" sz="1200" dirty="0" smtClean="0">
                <a:solidFill>
                  <a:srgbClr val="004BAF"/>
                </a:solidFill>
                <a:ea typeface="ＭＳ Ｐゴシック" pitchFamily="50" charset="-128"/>
              </a:rPr>
              <a:t>ディスカッションとドキュメントの共有を開始できるため、生産性が向上されます。</a:t>
            </a:r>
          </a:p>
        </p:txBody>
      </p:sp>
    </p:spTree>
    <p:extLst>
      <p:ext uri="{BB962C8B-B14F-4D97-AF65-F5344CB8AC3E}">
        <p14:creationId xmlns:p14="http://schemas.microsoft.com/office/powerpoint/2010/main" val="191391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151429" y="357282"/>
            <a:ext cx="9114031" cy="30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③</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Room</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と</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Spark Room×10ID</a:t>
            </a:r>
            <a:r>
              <a:rPr lang="ja-JP" altLang="en-US" sz="1600" dirty="0" err="1"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M3×10ID</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tx1">
                  <a:lumMod val="75000"/>
                  <a:lumOff val="25000"/>
                </a:schemeClr>
              </a:solidFill>
              <a:latin typeface="メイリオ"/>
              <a:ea typeface="メイリオ"/>
              <a:cs typeface="メイリオ"/>
            </a:endParaRPr>
          </a:p>
        </p:txBody>
      </p:sp>
      <p:sp>
        <p:nvSpPr>
          <p:cNvPr id="8" name="正方形/長方形 7"/>
          <p:cNvSpPr/>
          <p:nvPr/>
        </p:nvSpPr>
        <p:spPr>
          <a:xfrm>
            <a:off x="266448" y="872011"/>
            <a:ext cx="8735785" cy="3749744"/>
          </a:xfrm>
          <a:prstGeom prst="rect">
            <a:avLst/>
          </a:prstGeom>
          <a:solidFill>
            <a:schemeClr val="bg2">
              <a:lumMod val="20000"/>
              <a:lumOff val="80000"/>
            </a:schemeClr>
          </a:solidFill>
        </p:spPr>
        <p:txBody>
          <a:bodyPr wrap="square">
            <a:spAutoFit/>
          </a:bodyPr>
          <a:lstStyle/>
          <a:p>
            <a:pPr>
              <a:spcBef>
                <a:spcPts val="400"/>
              </a:spcBef>
              <a:spcAft>
                <a:spcPts val="40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企業種別</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en-US" altLang="ja-JP" sz="1400" dirty="0" smtClean="0">
                <a:solidFill>
                  <a:schemeClr val="tx1">
                    <a:lumMod val="75000"/>
                    <a:lumOff val="25000"/>
                  </a:schemeClr>
                </a:solidFill>
                <a:latin typeface="Arial"/>
                <a:ea typeface="ＭＳ Ｐゴシック"/>
              </a:rPr>
              <a:t>IT</a:t>
            </a:r>
            <a:r>
              <a:rPr lang="ja-JP" altLang="en-US" sz="1400" dirty="0" smtClean="0">
                <a:solidFill>
                  <a:schemeClr val="tx1">
                    <a:lumMod val="75000"/>
                    <a:lumOff val="25000"/>
                  </a:schemeClr>
                </a:solidFill>
                <a:latin typeface="Arial"/>
                <a:ea typeface="ＭＳ Ｐゴシック"/>
              </a:rPr>
              <a:t>　　　　　　　　　　　　　　　　　　　　　　　　　　　　　　　　　　　　　　　　　　　　　　　</a:t>
            </a:r>
            <a:endParaRPr lang="en-US" altLang="ja-JP" sz="1400" dirty="0" smtClean="0">
              <a:solidFill>
                <a:schemeClr val="tx1">
                  <a:lumMod val="75000"/>
                  <a:lumOff val="25000"/>
                </a:schemeClr>
              </a:solidFill>
              <a:latin typeface="Arial"/>
              <a:ea typeface="ＭＳ Ｐゴシック"/>
            </a:endParaRPr>
          </a:p>
          <a:p>
            <a:pPr>
              <a:spcBef>
                <a:spcPts val="400"/>
              </a:spcBef>
              <a:spcAft>
                <a:spcPts val="40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従業員</a:t>
            </a:r>
            <a:r>
              <a:rPr lang="en-US" altLang="ja-JP" sz="1400" dirty="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en-US" altLang="ja-JP" sz="1400" dirty="0" smtClean="0">
                <a:solidFill>
                  <a:schemeClr val="tx1">
                    <a:lumMod val="75000"/>
                    <a:lumOff val="25000"/>
                  </a:schemeClr>
                </a:solidFill>
                <a:latin typeface="Arial"/>
                <a:ea typeface="ＭＳ Ｐゴシック"/>
              </a:rPr>
              <a:t>450</a:t>
            </a:r>
            <a:r>
              <a:rPr lang="ja-JP" altLang="en-US" sz="1400" dirty="0" smtClean="0">
                <a:solidFill>
                  <a:schemeClr val="tx1">
                    <a:lumMod val="75000"/>
                    <a:lumOff val="25000"/>
                  </a:schemeClr>
                </a:solidFill>
                <a:latin typeface="Arial"/>
                <a:ea typeface="ＭＳ Ｐゴシック"/>
              </a:rPr>
              <a:t>名</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シスコ</a:t>
            </a:r>
            <a:r>
              <a:rPr lang="ja-JP" altLang="en-US" sz="1400" dirty="0">
                <a:solidFill>
                  <a:schemeClr val="tx1">
                    <a:lumMod val="75000"/>
                    <a:lumOff val="25000"/>
                  </a:schemeClr>
                </a:solidFill>
                <a:latin typeface="Arial"/>
                <a:ea typeface="ＭＳ Ｐゴシック"/>
              </a:rPr>
              <a:t>利用</a:t>
            </a:r>
            <a:r>
              <a:rPr lang="ja-JP" altLang="en-US" sz="1400" dirty="0" smtClean="0">
                <a:solidFill>
                  <a:schemeClr val="tx1">
                    <a:lumMod val="75000"/>
                    <a:lumOff val="25000"/>
                  </a:schemeClr>
                </a:solidFill>
                <a:latin typeface="Arial"/>
                <a:ea typeface="ＭＳ Ｐゴシック"/>
              </a:rPr>
              <a:t>状況</a:t>
            </a: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　</a:t>
            </a:r>
            <a:r>
              <a:rPr lang="ja-JP" altLang="en-US" sz="1400" dirty="0">
                <a:solidFill>
                  <a:schemeClr val="tx1">
                    <a:lumMod val="75000"/>
                    <a:lumOff val="25000"/>
                  </a:schemeClr>
                </a:solidFill>
                <a:latin typeface="Arial"/>
                <a:ea typeface="ＭＳ Ｐゴシック"/>
              </a:rPr>
              <a:t>特</a:t>
            </a:r>
            <a:r>
              <a:rPr lang="ja-JP" altLang="en-US" sz="1400" dirty="0" smtClean="0">
                <a:solidFill>
                  <a:schemeClr val="tx1">
                    <a:lumMod val="75000"/>
                    <a:lumOff val="25000"/>
                  </a:schemeClr>
                </a:solidFill>
                <a:latin typeface="Arial"/>
                <a:ea typeface="ＭＳ Ｐゴシック"/>
              </a:rPr>
              <a:t>に</a:t>
            </a:r>
            <a:r>
              <a:rPr lang="ja-JP" altLang="en-US" sz="1400" dirty="0" err="1" smtClean="0">
                <a:solidFill>
                  <a:schemeClr val="tx1">
                    <a:lumMod val="75000"/>
                    <a:lumOff val="25000"/>
                  </a:schemeClr>
                </a:solidFill>
                <a:latin typeface="Arial"/>
                <a:ea typeface="ＭＳ Ｐゴシック"/>
              </a:rPr>
              <a:t>無し</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endParaRPr lang="en-US" altLang="ja-JP" sz="1400" dirty="0">
              <a:solidFill>
                <a:schemeClr val="tx1">
                  <a:lumMod val="75000"/>
                  <a:lumOff val="25000"/>
                </a:schemeClr>
              </a:solidFill>
              <a:latin typeface="Arial"/>
              <a:ea typeface="ＭＳ Ｐゴシック"/>
            </a:endParaRPr>
          </a:p>
          <a:p>
            <a:pPr>
              <a:spcBef>
                <a:spcPts val="0"/>
              </a:spcBef>
              <a:spcAft>
                <a:spcPts val="0"/>
              </a:spcAft>
              <a:defRPr/>
            </a:pP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導入想定</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新規にビデオ端末</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の</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導入を検討しているが、インフラを自社で運用したくないのでクラウドで接続したい。</a:t>
            </a:r>
            <a:endPar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t>
            </a:r>
            <a:endPar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400"/>
              </a:spcBef>
              <a:spcAft>
                <a:spcPts val="100"/>
              </a:spcAft>
              <a:defRPr/>
            </a:pPr>
            <a:r>
              <a:rPr lang="ja-JP" altLang="en-US"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オーダー内容）</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ja-JP" altLang="en-US" sz="1400" dirty="0" smtClean="0">
                <a:solidFill>
                  <a:schemeClr val="tx1">
                    <a:lumMod val="75000"/>
                    <a:lumOff val="25000"/>
                  </a:schemeClr>
                </a:solidFill>
                <a:latin typeface="Arial"/>
                <a:ea typeface="ＭＳ Ｐゴシック"/>
              </a:rPr>
              <a:t>全国の</a:t>
            </a:r>
            <a:r>
              <a:rPr lang="en-US" altLang="ja-JP" sz="1400" dirty="0" smtClean="0">
                <a:solidFill>
                  <a:schemeClr val="tx1">
                    <a:lumMod val="75000"/>
                    <a:lumOff val="25000"/>
                  </a:schemeClr>
                </a:solidFill>
                <a:latin typeface="Arial"/>
                <a:ea typeface="ＭＳ Ｐゴシック"/>
              </a:rPr>
              <a:t>10</a:t>
            </a:r>
            <a:r>
              <a:rPr lang="ja-JP" altLang="en-US" sz="1400" dirty="0" smtClean="0">
                <a:solidFill>
                  <a:schemeClr val="tx1">
                    <a:lumMod val="75000"/>
                    <a:lumOff val="25000"/>
                  </a:schemeClr>
                </a:solidFill>
                <a:latin typeface="Arial"/>
                <a:ea typeface="ＭＳ Ｐゴシック"/>
              </a:rPr>
              <a:t>か所の主要会議室用に</a:t>
            </a:r>
            <a:r>
              <a:rPr lang="en-US" altLang="ja-JP" sz="1400" dirty="0" smtClean="0">
                <a:solidFill>
                  <a:schemeClr val="tx1">
                    <a:lumMod val="75000"/>
                    <a:lumOff val="25000"/>
                  </a:schemeClr>
                </a:solidFill>
                <a:latin typeface="Arial"/>
                <a:ea typeface="ＭＳ Ｐゴシック"/>
              </a:rPr>
              <a:t>MX300</a:t>
            </a:r>
            <a:r>
              <a:rPr lang="ja-JP" altLang="en-US" sz="1400" dirty="0" smtClean="0">
                <a:solidFill>
                  <a:schemeClr val="tx1">
                    <a:lumMod val="75000"/>
                    <a:lumOff val="25000"/>
                  </a:schemeClr>
                </a:solidFill>
                <a:latin typeface="Arial"/>
                <a:ea typeface="ＭＳ Ｐゴシック"/>
              </a:rPr>
              <a:t>を計</a:t>
            </a:r>
            <a:r>
              <a:rPr lang="en-US" altLang="ja-JP" sz="1400" dirty="0" smtClean="0">
                <a:solidFill>
                  <a:schemeClr val="tx1">
                    <a:lumMod val="75000"/>
                    <a:lumOff val="25000"/>
                  </a:schemeClr>
                </a:solidFill>
                <a:latin typeface="Arial"/>
                <a:ea typeface="ＭＳ Ｐゴシック"/>
              </a:rPr>
              <a:t>10</a:t>
            </a:r>
            <a:r>
              <a:rPr lang="ja-JP" altLang="en-US" sz="1400" dirty="0" smtClean="0">
                <a:solidFill>
                  <a:schemeClr val="tx1">
                    <a:lumMod val="75000"/>
                    <a:lumOff val="25000"/>
                  </a:schemeClr>
                </a:solidFill>
                <a:latin typeface="Arial"/>
                <a:ea typeface="ＭＳ Ｐゴシック"/>
              </a:rPr>
              <a:t>台購入。同時に</a:t>
            </a:r>
            <a:r>
              <a:rPr lang="en-US" altLang="ja-JP" sz="1400" dirty="0" smtClean="0">
                <a:solidFill>
                  <a:schemeClr val="tx1">
                    <a:lumMod val="75000"/>
                    <a:lumOff val="25000"/>
                  </a:schemeClr>
                </a:solidFill>
                <a:latin typeface="Arial"/>
                <a:ea typeface="ＭＳ Ｐゴシック"/>
              </a:rPr>
              <a:t>MX300</a:t>
            </a:r>
            <a:r>
              <a:rPr lang="ja-JP" altLang="en-US" sz="1400" dirty="0" smtClean="0">
                <a:solidFill>
                  <a:schemeClr val="tx1">
                    <a:lumMod val="75000"/>
                    <a:lumOff val="25000"/>
                  </a:schemeClr>
                </a:solidFill>
                <a:latin typeface="Arial"/>
                <a:ea typeface="ＭＳ Ｐゴシック"/>
              </a:rPr>
              <a:t>をクラウドにレジストする</a:t>
            </a:r>
            <a:r>
              <a:rPr lang="ja-JP" altLang="en-US" sz="1400" dirty="0">
                <a:solidFill>
                  <a:schemeClr val="tx1">
                    <a:lumMod val="75000"/>
                    <a:lumOff val="25000"/>
                  </a:schemeClr>
                </a:solidFill>
                <a:latin typeface="Arial"/>
                <a:ea typeface="ＭＳ Ｐゴシック"/>
              </a:rPr>
              <a:t>為</a:t>
            </a:r>
            <a:r>
              <a:rPr lang="ja-JP" altLang="en-US" sz="1400" dirty="0" smtClean="0">
                <a:solidFill>
                  <a:schemeClr val="tx1">
                    <a:lumMod val="75000"/>
                    <a:lumOff val="25000"/>
                  </a:schemeClr>
                </a:solidFill>
                <a:latin typeface="Arial"/>
                <a:ea typeface="ＭＳ Ｐゴシック"/>
              </a:rPr>
              <a:t>の</a:t>
            </a:r>
            <a:r>
              <a:rPr lang="en-US" altLang="ja-JP" sz="1400" dirty="0" smtClean="0">
                <a:solidFill>
                  <a:schemeClr val="tx1">
                    <a:lumMod val="75000"/>
                    <a:lumOff val="25000"/>
                  </a:schemeClr>
                </a:solidFill>
                <a:latin typeface="Arial"/>
                <a:ea typeface="ＭＳ Ｐゴシック"/>
              </a:rPr>
              <a:t>Spark Room</a:t>
            </a:r>
            <a:r>
              <a:rPr lang="ja-JP" altLang="en-US" sz="1400" dirty="0" smtClean="0">
                <a:solidFill>
                  <a:schemeClr val="tx1">
                    <a:lumMod val="75000"/>
                    <a:lumOff val="25000"/>
                  </a:schemeClr>
                </a:solidFill>
                <a:latin typeface="Arial"/>
                <a:ea typeface="ＭＳ Ｐゴシック"/>
              </a:rPr>
              <a:t>サブスクリプションを</a:t>
            </a:r>
            <a:r>
              <a:rPr lang="en-US" altLang="ja-JP" sz="1400" dirty="0" smtClean="0">
                <a:solidFill>
                  <a:schemeClr val="tx1">
                    <a:lumMod val="75000"/>
                    <a:lumOff val="25000"/>
                  </a:schemeClr>
                </a:solidFill>
                <a:latin typeface="Arial"/>
                <a:ea typeface="ＭＳ Ｐゴシック"/>
              </a:rPr>
              <a:t>10ID</a:t>
            </a:r>
            <a:r>
              <a:rPr lang="ja-JP" altLang="en-US" sz="1400" dirty="0" smtClean="0">
                <a:solidFill>
                  <a:schemeClr val="tx1">
                    <a:lumMod val="75000"/>
                    <a:lumOff val="25000"/>
                  </a:schemeClr>
                </a:solidFill>
                <a:latin typeface="Arial"/>
                <a:ea typeface="ＭＳ Ｐゴシック"/>
              </a:rPr>
              <a:t>購入。同時に</a:t>
            </a:r>
            <a:r>
              <a:rPr lang="en-US" altLang="ja-JP" sz="1400" dirty="0" smtClean="0">
                <a:solidFill>
                  <a:schemeClr val="tx1">
                    <a:lumMod val="75000"/>
                    <a:lumOff val="25000"/>
                  </a:schemeClr>
                </a:solidFill>
                <a:latin typeface="Arial"/>
                <a:ea typeface="ＭＳ Ｐゴシック"/>
              </a:rPr>
              <a:t>M3</a:t>
            </a:r>
            <a:r>
              <a:rPr lang="ja-JP" altLang="en-US" sz="1400" dirty="0" smtClean="0">
                <a:solidFill>
                  <a:schemeClr val="tx1">
                    <a:lumMod val="75000"/>
                    <a:lumOff val="25000"/>
                  </a:schemeClr>
                </a:solidFill>
                <a:latin typeface="Arial"/>
                <a:ea typeface="ＭＳ Ｐゴシック"/>
              </a:rPr>
              <a:t>を</a:t>
            </a:r>
            <a:r>
              <a:rPr lang="en-US" altLang="ja-JP" sz="1400" dirty="0" smtClean="0">
                <a:solidFill>
                  <a:schemeClr val="tx1">
                    <a:lumMod val="75000"/>
                    <a:lumOff val="25000"/>
                  </a:schemeClr>
                </a:solidFill>
                <a:latin typeface="Arial"/>
                <a:ea typeface="ＭＳ Ｐゴシック"/>
              </a:rPr>
              <a:t>10ID</a:t>
            </a:r>
            <a:r>
              <a:rPr lang="ja-JP" altLang="en-US" sz="1400" dirty="0" smtClean="0">
                <a:solidFill>
                  <a:schemeClr val="tx1">
                    <a:lumMod val="75000"/>
                    <a:lumOff val="25000"/>
                  </a:schemeClr>
                </a:solidFill>
                <a:latin typeface="Arial"/>
                <a:ea typeface="ＭＳ Ｐゴシック"/>
              </a:rPr>
              <a:t>購入。</a:t>
            </a:r>
            <a:endParaRPr lang="en-US" altLang="ja-JP" sz="1400" dirty="0" smtClean="0">
              <a:solidFill>
                <a:schemeClr val="tx1">
                  <a:lumMod val="75000"/>
                  <a:lumOff val="25000"/>
                </a:schemeClr>
              </a:solidFill>
              <a:latin typeface="Arial"/>
              <a:ea typeface="ＭＳ Ｐゴシック"/>
            </a:endParaRPr>
          </a:p>
          <a:p>
            <a:pPr>
              <a:spcBef>
                <a:spcPts val="400"/>
              </a:spcBef>
              <a:spcAft>
                <a:spcPts val="100"/>
              </a:spcAft>
              <a:defRPr/>
            </a:pPr>
            <a:endParaRPr lang="en-US" altLang="ja-JP" sz="1400" dirty="0">
              <a:solidFill>
                <a:schemeClr val="tx1">
                  <a:lumMod val="75000"/>
                  <a:lumOff val="25000"/>
                </a:schemeClr>
              </a:solidFil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発注</a:t>
            </a:r>
            <a:r>
              <a:rPr lang="ja-JP" altLang="en-US" sz="1400" dirty="0" smtClean="0">
                <a:solidFill>
                  <a:schemeClr val="tx1">
                    <a:lumMod val="75000"/>
                    <a:lumOff val="25000"/>
                  </a:schemeClr>
                </a:solidFill>
                <a:ea typeface="ＭＳ Ｐゴシック"/>
              </a:rPr>
              <a:t>型番</a:t>
            </a:r>
            <a:r>
              <a:rPr lang="en-US" altLang="ja-JP" sz="1400" dirty="0" smtClean="0">
                <a:solidFill>
                  <a:schemeClr val="tx1">
                    <a:lumMod val="75000"/>
                    <a:lumOff val="25000"/>
                  </a:schemeClr>
                </a:solidFill>
                <a:ea typeface="ＭＳ Ｐゴシック"/>
              </a:rPr>
              <a:t>】</a:t>
            </a:r>
            <a:r>
              <a:rPr lang="ja-JP" altLang="en-US" sz="1400" dirty="0" smtClean="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Spark Room</a:t>
            </a:r>
            <a:r>
              <a:rPr lang="ja-JP" altLang="en-US" sz="1400" dirty="0" smtClean="0">
                <a:solidFill>
                  <a:schemeClr val="tx1">
                    <a:lumMod val="75000"/>
                    <a:lumOff val="25000"/>
                  </a:schemeClr>
                </a:solidFill>
                <a:ea typeface="ＭＳ Ｐゴシック"/>
              </a:rPr>
              <a:t>型番）　</a:t>
            </a:r>
            <a:r>
              <a:rPr lang="en-US" altLang="ja-JP" sz="1400" dirty="0" smtClean="0">
                <a:solidFill>
                  <a:schemeClr val="tx1">
                    <a:lumMod val="75000"/>
                    <a:lumOff val="25000"/>
                  </a:schemeClr>
                </a:solidFill>
                <a:ea typeface="ＭＳ Ｐゴシック"/>
              </a:rPr>
              <a:t>A-SPK-NAMED-USER</a:t>
            </a:r>
            <a:r>
              <a:rPr lang="ja-JP" altLang="en-US" sz="1400" dirty="0" smtClean="0">
                <a:solidFill>
                  <a:schemeClr val="tx1">
                    <a:lumMod val="75000"/>
                    <a:lumOff val="25000"/>
                  </a:schemeClr>
                </a:solidFill>
                <a:ea typeface="ＭＳ Ｐゴシック"/>
              </a:rPr>
              <a:t>（親型番）、</a:t>
            </a:r>
            <a:r>
              <a:rPr lang="en-US" altLang="ja-JP" sz="1400" dirty="0">
                <a:solidFill>
                  <a:schemeClr val="tx1">
                    <a:lumMod val="75000"/>
                    <a:lumOff val="25000"/>
                  </a:schemeClr>
                </a:solidFill>
              </a:rPr>
              <a:t>A-SPK-ND-SR</a:t>
            </a:r>
            <a:r>
              <a:rPr lang="ja-JP" altLang="en-US" sz="1400" dirty="0" smtClean="0">
                <a:solidFill>
                  <a:schemeClr val="tx1">
                    <a:lumMod val="75000"/>
                    <a:lumOff val="25000"/>
                  </a:schemeClr>
                </a:solidFill>
                <a:ea typeface="ＭＳ Ｐゴシック"/>
              </a:rPr>
              <a:t>（子型番）</a:t>
            </a:r>
            <a:endParaRPr lang="en-US" altLang="ja-JP" sz="1400" dirty="0" smtClean="0">
              <a:solidFill>
                <a:schemeClr val="tx1">
                  <a:lumMod val="75000"/>
                  <a:lumOff val="25000"/>
                </a:schemeClr>
              </a:solidFill>
              <a:ea typeface="ＭＳ Ｐゴシック"/>
            </a:endParaRPr>
          </a:p>
          <a:p>
            <a:pPr>
              <a:spcBef>
                <a:spcPts val="400"/>
              </a:spcBef>
              <a:spcAft>
                <a:spcPts val="400"/>
              </a:spcAft>
              <a:defRPr/>
            </a:pPr>
            <a:r>
              <a:rPr lang="ja-JP" altLang="en-US" sz="1400" dirty="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M3</a:t>
            </a:r>
            <a:r>
              <a:rPr lang="ja-JP" altLang="en-US" sz="1400" dirty="0" smtClean="0">
                <a:solidFill>
                  <a:schemeClr val="tx1">
                    <a:lumMod val="75000"/>
                    <a:lumOff val="25000"/>
                  </a:schemeClr>
                </a:solidFill>
                <a:ea typeface="ＭＳ Ｐゴシック"/>
              </a:rPr>
              <a:t>型番）　</a:t>
            </a:r>
            <a:r>
              <a:rPr lang="en-US" altLang="ja-JP" sz="1400" dirty="0" smtClean="0">
                <a:solidFill>
                  <a:schemeClr val="tx1">
                    <a:lumMod val="75000"/>
                    <a:lumOff val="25000"/>
                  </a:schemeClr>
                </a:solidFill>
                <a:ea typeface="ＭＳ Ｐゴシック"/>
              </a:rPr>
              <a:t>A-SPK-NAMED-USER</a:t>
            </a:r>
            <a:r>
              <a:rPr lang="ja-JP" altLang="en-US" sz="1400" dirty="0" smtClean="0">
                <a:solidFill>
                  <a:schemeClr val="tx1">
                    <a:lumMod val="75000"/>
                    <a:lumOff val="25000"/>
                  </a:schemeClr>
                </a:solidFill>
                <a:ea typeface="ＭＳ Ｐゴシック"/>
              </a:rPr>
              <a:t>（親型番）、</a:t>
            </a:r>
            <a:r>
              <a:rPr lang="en-US" altLang="ja-JP" sz="1400" dirty="0" smtClean="0">
                <a:solidFill>
                  <a:schemeClr val="tx1">
                    <a:lumMod val="75000"/>
                    <a:lumOff val="25000"/>
                  </a:schemeClr>
                </a:solidFill>
                <a:ea typeface="ＭＳ Ｐゴシック"/>
              </a:rPr>
              <a:t>A-SPK-NU-M3</a:t>
            </a:r>
            <a:r>
              <a:rPr lang="ja-JP" altLang="en-US" sz="1400" dirty="0" smtClean="0">
                <a:solidFill>
                  <a:schemeClr val="tx1">
                    <a:lumMod val="75000"/>
                    <a:lumOff val="25000"/>
                  </a:schemeClr>
                </a:solidFill>
                <a:ea typeface="ＭＳ Ｐゴシック"/>
              </a:rPr>
              <a:t>（子型番）</a:t>
            </a:r>
            <a:endParaRPr lang="en-US" altLang="ja-JP" sz="1400" dirty="0">
              <a:solidFill>
                <a:schemeClr val="tx1">
                  <a:lumMod val="75000"/>
                  <a:lumOff val="25000"/>
                </a:schemeClr>
              </a:solidFill>
              <a:ea typeface="ＭＳ Ｐゴシック"/>
            </a:endParaRPr>
          </a:p>
          <a:p>
            <a:pPr>
              <a:spcBef>
                <a:spcPts val="400"/>
              </a:spcBef>
              <a:spcAft>
                <a:spcPts val="400"/>
              </a:spcAft>
              <a:defRPr/>
            </a:pPr>
            <a:endParaRPr lang="en-US" altLang="ja-JP" sz="1400" dirty="0" smtClean="0">
              <a:solidFill>
                <a:schemeClr val="tx1">
                  <a:lumMod val="75000"/>
                  <a:lumOff val="25000"/>
                </a:schemeClr>
              </a:solidFil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a:t>
            </a:r>
            <a:r>
              <a:rPr lang="ja-JP" altLang="en-US" sz="1400" dirty="0" smtClean="0">
                <a:solidFill>
                  <a:schemeClr val="tx1">
                    <a:lumMod val="75000"/>
                    <a:lumOff val="25000"/>
                  </a:schemeClr>
                </a:solidFill>
                <a:ea typeface="ＭＳ Ｐゴシック"/>
              </a:rPr>
              <a:t>購入サブスクリプション数</a:t>
            </a: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Spark Room×10</a:t>
            </a:r>
            <a:r>
              <a:rPr lang="ja-JP" altLang="en-US" sz="1400" dirty="0" err="1">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M3×10</a:t>
            </a:r>
            <a:endParaRPr lang="en-US" altLang="ja-JP" sz="1400" dirty="0">
              <a:solidFill>
                <a:schemeClr val="tx1">
                  <a:lumMod val="75000"/>
                  <a:lumOff val="25000"/>
                </a:schemeClr>
              </a:solidFill>
              <a:ea typeface="ＭＳ Ｐゴシック"/>
            </a:endParaRPr>
          </a:p>
        </p:txBody>
      </p:sp>
    </p:spTree>
    <p:extLst>
      <p:ext uri="{BB962C8B-B14F-4D97-AF65-F5344CB8AC3E}">
        <p14:creationId xmlns:p14="http://schemas.microsoft.com/office/powerpoint/2010/main" val="317528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1041" y="1459441"/>
            <a:ext cx="1686342" cy="1921461"/>
          </a:xfrm>
          <a:prstGeom prst="rect">
            <a:avLst/>
          </a:prstGeom>
        </p:spPr>
      </p:pic>
      <p:sp>
        <p:nvSpPr>
          <p:cNvPr id="10" name="テキスト ボックス 9"/>
          <p:cNvSpPr txBox="1"/>
          <p:nvPr/>
        </p:nvSpPr>
        <p:spPr>
          <a:xfrm>
            <a:off x="552181" y="641405"/>
            <a:ext cx="8347269" cy="800219"/>
          </a:xfrm>
          <a:prstGeom prst="rect">
            <a:avLst/>
          </a:prstGeom>
          <a:noFill/>
        </p:spPr>
        <p:txBody>
          <a:bodyPr wrap="square" rtlCol="0">
            <a:spAutoFit/>
          </a:bodyPr>
          <a:lstStyle/>
          <a:p>
            <a:r>
              <a:rPr kumimoji="1" lang="en-US" altLang="ja-JP" b="1" u="sng" dirty="0" smtClean="0">
                <a:solidFill>
                  <a:schemeClr val="tx1">
                    <a:lumMod val="75000"/>
                    <a:lumOff val="25000"/>
                  </a:schemeClr>
                </a:solidFill>
              </a:rPr>
              <a:t>Spark Room</a:t>
            </a:r>
            <a:r>
              <a:rPr kumimoji="1" lang="ja-JP" altLang="en-US" b="1" u="sng" dirty="0" smtClean="0">
                <a:solidFill>
                  <a:schemeClr val="tx1">
                    <a:lumMod val="75000"/>
                    <a:lumOff val="25000"/>
                  </a:schemeClr>
                </a:solidFill>
              </a:rPr>
              <a:t>サブスクリプション</a:t>
            </a:r>
            <a:endParaRPr kumimoji="1" lang="en-US" altLang="ja-JP" dirty="0" smtClean="0">
              <a:solidFill>
                <a:schemeClr val="tx1">
                  <a:lumMod val="75000"/>
                  <a:lumOff val="25000"/>
                </a:schemeClr>
              </a:solidFill>
            </a:endParaRPr>
          </a:p>
          <a:p>
            <a:r>
              <a:rPr kumimoji="1" lang="ja-JP" altLang="en-US" sz="1400" dirty="0" smtClean="0">
                <a:solidFill>
                  <a:schemeClr val="tx1">
                    <a:lumMod val="75000"/>
                    <a:lumOff val="25000"/>
                  </a:schemeClr>
                </a:solidFill>
              </a:rPr>
              <a:t>「</a:t>
            </a:r>
            <a:r>
              <a:rPr kumimoji="1" lang="en-US" altLang="ja-JP" sz="1400" dirty="0" smtClean="0">
                <a:solidFill>
                  <a:schemeClr val="tx1">
                    <a:lumMod val="75000"/>
                    <a:lumOff val="25000"/>
                  </a:schemeClr>
                </a:solidFill>
              </a:rPr>
              <a:t>Spark Room</a:t>
            </a:r>
            <a:r>
              <a:rPr kumimoji="1" lang="ja-JP" altLang="en-US" sz="1400" dirty="0" smtClean="0">
                <a:solidFill>
                  <a:schemeClr val="tx1">
                    <a:lumMod val="75000"/>
                    <a:lumOff val="25000"/>
                  </a:schemeClr>
                </a:solidFill>
              </a:rPr>
              <a:t>」とは、ビデオのエンドポイントを </a:t>
            </a:r>
            <a:r>
              <a:rPr kumimoji="1" lang="en-US" altLang="ja-JP" sz="1400" dirty="0" smtClean="0">
                <a:solidFill>
                  <a:schemeClr val="tx1">
                    <a:lumMod val="75000"/>
                    <a:lumOff val="25000"/>
                  </a:schemeClr>
                </a:solidFill>
              </a:rPr>
              <a:t>Cisco </a:t>
            </a:r>
            <a:r>
              <a:rPr kumimoji="1" lang="en-US" altLang="ja-JP" sz="1400" dirty="0">
                <a:solidFill>
                  <a:schemeClr val="tx1">
                    <a:lumMod val="75000"/>
                    <a:lumOff val="25000"/>
                  </a:schemeClr>
                </a:solidFill>
              </a:rPr>
              <a:t>Collaboration </a:t>
            </a:r>
            <a:r>
              <a:rPr kumimoji="1" lang="en-US" altLang="ja-JP" sz="1400" dirty="0" smtClean="0">
                <a:solidFill>
                  <a:schemeClr val="tx1">
                    <a:lumMod val="75000"/>
                    <a:lumOff val="25000"/>
                  </a:schemeClr>
                </a:solidFill>
              </a:rPr>
              <a:t>Cloud</a:t>
            </a:r>
            <a:r>
              <a:rPr kumimoji="1" lang="ja-JP" altLang="en-US" sz="1400" dirty="0" err="1" smtClean="0">
                <a:solidFill>
                  <a:schemeClr val="tx1">
                    <a:lumMod val="75000"/>
                    <a:lumOff val="25000"/>
                  </a:schemeClr>
                </a:solidFill>
              </a:rPr>
              <a:t>に登</a:t>
            </a:r>
            <a:r>
              <a:rPr kumimoji="1" lang="ja-JP" altLang="en-US" sz="1400" dirty="0" smtClean="0">
                <a:solidFill>
                  <a:schemeClr val="tx1">
                    <a:lumMod val="75000"/>
                    <a:lumOff val="25000"/>
                  </a:schemeClr>
                </a:solidFill>
              </a:rPr>
              <a:t>録する事で、</a:t>
            </a:r>
            <a:r>
              <a:rPr kumimoji="1" lang="en-US" altLang="ja-JP" sz="1400" dirty="0" smtClean="0">
                <a:solidFill>
                  <a:schemeClr val="tx1">
                    <a:lumMod val="75000"/>
                    <a:lumOff val="25000"/>
                  </a:schemeClr>
                </a:solidFill>
              </a:rPr>
              <a:t>MCU</a:t>
            </a:r>
            <a:r>
              <a:rPr kumimoji="1" lang="ja-JP" altLang="en-US" sz="1400" dirty="0" smtClean="0">
                <a:solidFill>
                  <a:schemeClr val="tx1">
                    <a:lumMod val="75000"/>
                    <a:lumOff val="25000"/>
                  </a:schemeClr>
                </a:solidFill>
              </a:rPr>
              <a:t>等の</a:t>
            </a:r>
            <a:r>
              <a:rPr kumimoji="1" lang="en-US" altLang="ja-JP" sz="1400" dirty="0" smtClean="0">
                <a:solidFill>
                  <a:schemeClr val="tx1">
                    <a:lumMod val="75000"/>
                    <a:lumOff val="25000"/>
                  </a:schemeClr>
                </a:solidFill>
              </a:rPr>
              <a:t/>
            </a:r>
            <a:br>
              <a:rPr kumimoji="1" lang="en-US" altLang="ja-JP" sz="1400" dirty="0" smtClean="0">
                <a:solidFill>
                  <a:schemeClr val="tx1">
                    <a:lumMod val="75000"/>
                    <a:lumOff val="25000"/>
                  </a:schemeClr>
                </a:solidFill>
              </a:rPr>
            </a:br>
            <a:r>
              <a:rPr kumimoji="1" lang="ja-JP" altLang="en-US" sz="1400" dirty="0" smtClean="0">
                <a:solidFill>
                  <a:schemeClr val="tx1">
                    <a:lumMod val="75000"/>
                    <a:lumOff val="25000"/>
                  </a:schemeClr>
                </a:solidFill>
              </a:rPr>
              <a:t>インフラストラクチャ無しでエンドポイントを利用できる画期的なクラウドサービスです。</a:t>
            </a:r>
            <a:endParaRPr kumimoji="1" lang="en-US" altLang="ja-JP" sz="1400" dirty="0" smtClean="0">
              <a:solidFill>
                <a:schemeClr val="tx1">
                  <a:lumMod val="75000"/>
                  <a:lumOff val="25000"/>
                </a:schemeClr>
              </a:solidFill>
            </a:endParaRPr>
          </a:p>
        </p:txBody>
      </p:sp>
      <p:sp>
        <p:nvSpPr>
          <p:cNvPr id="8" name="Title 2"/>
          <p:cNvSpPr txBox="1">
            <a:spLocks/>
          </p:cNvSpPr>
          <p:nvPr/>
        </p:nvSpPr>
        <p:spPr bwMode="auto">
          <a:xfrm>
            <a:off x="180550" y="140974"/>
            <a:ext cx="908491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③</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Room</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と</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Spark Room×10ID</a:t>
            </a:r>
            <a:r>
              <a:rPr lang="ja-JP" altLang="en-US" sz="1600" dirty="0" err="1"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M3×10ID</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tx1">
                  <a:lumMod val="75000"/>
                  <a:lumOff val="25000"/>
                </a:schemeClr>
              </a:solidFill>
              <a:latin typeface="メイリオ"/>
              <a:ea typeface="メイリオ"/>
              <a:cs typeface="メイリオ"/>
            </a:endParaRPr>
          </a:p>
        </p:txBody>
      </p:sp>
      <p:sp>
        <p:nvSpPr>
          <p:cNvPr id="12" name="Left-Right Arrow 1"/>
          <p:cNvSpPr/>
          <p:nvPr/>
        </p:nvSpPr>
        <p:spPr>
          <a:xfrm>
            <a:off x="3742521" y="2129238"/>
            <a:ext cx="707070" cy="520241"/>
          </a:xfrm>
          <a:prstGeom prst="lef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ja-JP" altLang="en-US" smtClean="0">
              <a:ea typeface="ＭＳ Ｐゴシック" pitchFamily="50" charset="-128"/>
            </a:endParaRPr>
          </a:p>
        </p:txBody>
      </p:sp>
      <p:sp>
        <p:nvSpPr>
          <p:cNvPr id="14" name="Text Placeholder 4"/>
          <p:cNvSpPr txBox="1">
            <a:spLocks/>
          </p:cNvSpPr>
          <p:nvPr/>
        </p:nvSpPr>
        <p:spPr>
          <a:xfrm>
            <a:off x="552182" y="3010316"/>
            <a:ext cx="2224646" cy="761491"/>
          </a:xfrm>
          <a:prstGeom prst="rect">
            <a:avLst/>
          </a:prstGeom>
        </p:spPr>
        <p:txBody>
          <a:bodyPr lIns="91410" tIns="45705" rIns="91410" bIns="45705">
            <a:noAutofit/>
          </a:bodyPr>
          <a:lstStyle>
            <a:lvl1pPr marL="280928" indent="-223792" algn="l" defTabSz="684213" rtl="0" eaLnBrk="1" fontAlgn="base" hangingPunct="1">
              <a:lnSpc>
                <a:spcPct val="95000"/>
              </a:lnSpc>
              <a:spcBef>
                <a:spcPts val="1110"/>
              </a:spcBef>
              <a:spcAft>
                <a:spcPct val="0"/>
              </a:spcAft>
              <a:buClr>
                <a:schemeClr val="tx1"/>
              </a:buClr>
              <a:buSzPct val="80000"/>
              <a:buFont typeface="Arial"/>
              <a:buChar char="•"/>
              <a:defRPr lang="en-US" sz="2000" b="0" i="0" kern="1200">
                <a:solidFill>
                  <a:srgbClr val="676767"/>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1"/>
              </a:buClr>
              <a:buSzPct val="80000"/>
              <a:buFont typeface="Arial"/>
              <a:buChar char="•"/>
              <a:defRPr lang="en-US" sz="1800" b="0" i="0" kern="1200">
                <a:solidFill>
                  <a:srgbClr val="676767"/>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1"/>
              </a:buClr>
              <a:buSzPct val="80000"/>
              <a:buFont typeface="Arial"/>
              <a:buChar char="•"/>
              <a:defRPr lang="en-US" sz="1600" b="0" i="0" kern="1200">
                <a:solidFill>
                  <a:srgbClr val="676767"/>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1"/>
              </a:buClr>
              <a:buSzPct val="80000"/>
              <a:buFont typeface="Arial"/>
              <a:buChar char="•"/>
              <a:defRPr lang="en-US" sz="1400" b="0" i="0" kern="1200">
                <a:solidFill>
                  <a:srgbClr val="676767"/>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1"/>
              </a:buClr>
              <a:buSzPct val="80000"/>
              <a:buFont typeface="Arial"/>
              <a:buChar char="•"/>
              <a:defRPr lang="en-US" sz="1200" b="0" i="0" kern="1200">
                <a:solidFill>
                  <a:srgbClr val="676767"/>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28" indent="0" algn="ctr">
              <a:buNone/>
            </a:pPr>
            <a:endParaRPr lang="ja-JP" altLang="en-US" sz="1200">
              <a:solidFill>
                <a:schemeClr val="bg1">
                  <a:lumMod val="50000"/>
                </a:schemeClr>
              </a:solidFill>
              <a:ea typeface="ＭＳ Ｐゴシック" pitchFamily="50" charset="-128"/>
            </a:endParaRPr>
          </a:p>
        </p:txBody>
      </p:sp>
      <p:sp>
        <p:nvSpPr>
          <p:cNvPr id="17" name="Right Triangle 46"/>
          <p:cNvSpPr/>
          <p:nvPr/>
        </p:nvSpPr>
        <p:spPr>
          <a:xfrm rot="18896425">
            <a:off x="1408956" y="3203163"/>
            <a:ext cx="182880" cy="182880"/>
          </a:xfrm>
          <a:prstGeom prst="rtTriangl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smtClean="0">
              <a:ea typeface="ＭＳ Ｐゴシック" pitchFamily="50" charset="-128"/>
            </a:endParaRPr>
          </a:p>
        </p:txBody>
      </p:sp>
      <p:pic>
        <p:nvPicPr>
          <p:cNvPr id="20"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397" y="3536864"/>
            <a:ext cx="2492075" cy="1476487"/>
          </a:xfrm>
          <a:prstGeom prst="rect">
            <a:avLst/>
          </a:prstGeom>
        </p:spPr>
      </p:pic>
      <p:pic>
        <p:nvPicPr>
          <p:cNvPr id="21"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1467" y="3580154"/>
            <a:ext cx="2343191" cy="1318045"/>
          </a:xfrm>
          <a:prstGeom prst="rect">
            <a:avLst/>
          </a:prstGeom>
        </p:spPr>
      </p:pic>
      <p:pic>
        <p:nvPicPr>
          <p:cNvPr id="24"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205" y="3481740"/>
            <a:ext cx="2721778" cy="161258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09483" y="3387663"/>
            <a:ext cx="667346" cy="667346"/>
          </a:xfrm>
          <a:prstGeom prst="rect">
            <a:avLst/>
          </a:prstGeom>
        </p:spPr>
      </p:pic>
      <p:pic>
        <p:nvPicPr>
          <p:cNvPr id="13"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6445" y="3328061"/>
            <a:ext cx="667346" cy="667346"/>
          </a:xfrm>
          <a:prstGeom prst="rect">
            <a:avLst/>
          </a:prstGeom>
        </p:spPr>
      </p:pic>
      <p:pic>
        <p:nvPicPr>
          <p:cNvPr id="15"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05893" y="3481740"/>
            <a:ext cx="667346" cy="667346"/>
          </a:xfrm>
          <a:prstGeom prst="rect">
            <a:avLst/>
          </a:prstGeom>
        </p:spPr>
      </p:pic>
      <p:pic>
        <p:nvPicPr>
          <p:cNvPr id="1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11487" y="1483477"/>
            <a:ext cx="667346" cy="667346"/>
          </a:xfrm>
          <a:prstGeom prst="rect">
            <a:avLst/>
          </a:prstGeom>
        </p:spPr>
      </p:pic>
      <p:pic>
        <p:nvPicPr>
          <p:cNvPr id="18"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41456" y="1947372"/>
            <a:ext cx="828727" cy="828727"/>
          </a:xfrm>
          <a:prstGeom prst="rect">
            <a:avLst/>
          </a:prstGeom>
        </p:spPr>
      </p:pic>
    </p:spTree>
    <p:extLst>
      <p:ext uri="{BB962C8B-B14F-4D97-AF65-F5344CB8AC3E}">
        <p14:creationId xmlns:p14="http://schemas.microsoft.com/office/powerpoint/2010/main" val="126113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73857" y="2369013"/>
            <a:ext cx="1936201" cy="2354997"/>
          </a:xfrm>
          <a:prstGeom prst="rect">
            <a:avLst/>
          </a:prstGeom>
        </p:spPr>
      </p:pic>
      <p:sp>
        <p:nvSpPr>
          <p:cNvPr id="6" name="正方形/長方形 5"/>
          <p:cNvSpPr/>
          <p:nvPr/>
        </p:nvSpPr>
        <p:spPr>
          <a:xfrm>
            <a:off x="440390" y="3686226"/>
            <a:ext cx="481097" cy="83667"/>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テキスト ボックス 8"/>
          <p:cNvSpPr txBox="1"/>
          <p:nvPr/>
        </p:nvSpPr>
        <p:spPr>
          <a:xfrm>
            <a:off x="1920015" y="4724010"/>
            <a:ext cx="2694732"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M3</a:t>
            </a:r>
            <a:r>
              <a:rPr kumimoji="1" lang="ja-JP" altLang="en-US" sz="1000" dirty="0" smtClean="0">
                <a:solidFill>
                  <a:srgbClr val="FF0000"/>
                </a:solidFill>
                <a:latin typeface="Arial" panose="020B0604020202020204" pitchFamily="34" charset="0"/>
              </a:rPr>
              <a:t>のサブスクリプション数「</a:t>
            </a:r>
            <a:r>
              <a:rPr kumimoji="1" lang="en-US" altLang="ja-JP" sz="1000" dirty="0" smtClean="0">
                <a:solidFill>
                  <a:srgbClr val="FF0000"/>
                </a:solidFill>
                <a:latin typeface="Arial" panose="020B0604020202020204" pitchFamily="34" charset="0"/>
              </a:rPr>
              <a:t>10</a:t>
            </a:r>
            <a:r>
              <a:rPr kumimoji="1" lang="ja-JP" altLang="en-US" sz="1000" dirty="0" smtClean="0">
                <a:solidFill>
                  <a:srgbClr val="FF0000"/>
                </a:solidFill>
                <a:latin typeface="Arial" panose="020B0604020202020204" pitchFamily="34" charset="0"/>
              </a:rPr>
              <a:t>」を入力</a:t>
            </a:r>
          </a:p>
        </p:txBody>
      </p:sp>
      <p:sp>
        <p:nvSpPr>
          <p:cNvPr id="17" name="テキスト ボックス 16"/>
          <p:cNvSpPr txBox="1"/>
          <p:nvPr/>
        </p:nvSpPr>
        <p:spPr>
          <a:xfrm>
            <a:off x="877696" y="3602437"/>
            <a:ext cx="1498025" cy="170289"/>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Spark M1-M3</a:t>
            </a:r>
            <a:r>
              <a:rPr kumimoji="1" lang="ja-JP" altLang="en-US" sz="1000" dirty="0" smtClean="0">
                <a:solidFill>
                  <a:srgbClr val="FF0000"/>
                </a:solidFill>
                <a:latin typeface="Arial" panose="020B0604020202020204" pitchFamily="34" charset="0"/>
              </a:rPr>
              <a:t>をクリック</a:t>
            </a:r>
          </a:p>
        </p:txBody>
      </p:sp>
      <p:sp>
        <p:nvSpPr>
          <p:cNvPr id="22" name="テキスト ボックス 21"/>
          <p:cNvSpPr txBox="1"/>
          <p:nvPr/>
        </p:nvSpPr>
        <p:spPr>
          <a:xfrm>
            <a:off x="373856" y="563822"/>
            <a:ext cx="2742969"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M3 &amp; Room BOM</a:t>
            </a:r>
            <a:r>
              <a:rPr kumimoji="1" lang="ja-JP" altLang="en-US" sz="1400" dirty="0" smtClean="0">
                <a:solidFill>
                  <a:schemeClr val="bg1"/>
                </a:solidFill>
                <a:latin typeface="+mn-lt"/>
              </a:rPr>
              <a:t>作成画面）</a:t>
            </a:r>
          </a:p>
        </p:txBody>
      </p:sp>
      <p:pic>
        <p:nvPicPr>
          <p:cNvPr id="10" name="図 9"/>
          <p:cNvPicPr>
            <a:picLocks noChangeAspect="1"/>
          </p:cNvPicPr>
          <p:nvPr/>
        </p:nvPicPr>
        <p:blipFill>
          <a:blip r:embed="rId3"/>
          <a:stretch>
            <a:fillRect/>
          </a:stretch>
        </p:blipFill>
        <p:spPr>
          <a:xfrm>
            <a:off x="277370" y="1009368"/>
            <a:ext cx="4611884" cy="681017"/>
          </a:xfrm>
          <a:prstGeom prst="rect">
            <a:avLst/>
          </a:prstGeom>
        </p:spPr>
      </p:pic>
      <p:sp>
        <p:nvSpPr>
          <p:cNvPr id="15" name="正方形/長方形 14"/>
          <p:cNvSpPr/>
          <p:nvPr/>
        </p:nvSpPr>
        <p:spPr>
          <a:xfrm>
            <a:off x="355049" y="1037606"/>
            <a:ext cx="1310718"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正方形/長方形 15"/>
          <p:cNvSpPr/>
          <p:nvPr/>
        </p:nvSpPr>
        <p:spPr>
          <a:xfrm>
            <a:off x="3881514" y="1035027"/>
            <a:ext cx="477912"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テキスト ボックス 17"/>
          <p:cNvSpPr txBox="1"/>
          <p:nvPr/>
        </p:nvSpPr>
        <p:spPr>
          <a:xfrm>
            <a:off x="5089963" y="1122954"/>
            <a:ext cx="3635824"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親型番「</a:t>
            </a:r>
            <a:r>
              <a:rPr kumimoji="1" lang="en-US" altLang="ja-JP" sz="1000" dirty="0" smtClean="0">
                <a:solidFill>
                  <a:srgbClr val="FF0000"/>
                </a:solidFill>
                <a:latin typeface="Arial" panose="020B0604020202020204" pitchFamily="34" charset="0"/>
              </a:rPr>
              <a:t>A-SPK-NAMED-USER</a:t>
            </a:r>
            <a:r>
              <a:rPr kumimoji="1" lang="ja-JP" altLang="en-US" sz="1000" dirty="0" smtClean="0">
                <a:solidFill>
                  <a:srgbClr val="FF0000"/>
                </a:solidFill>
                <a:latin typeface="Arial" panose="020B0604020202020204" pitchFamily="34" charset="0"/>
              </a:rPr>
              <a:t>」を入力して「追加」をクリック</a:t>
            </a:r>
          </a:p>
        </p:txBody>
      </p:sp>
      <p:sp>
        <p:nvSpPr>
          <p:cNvPr id="14" name="下矢印 13"/>
          <p:cNvSpPr/>
          <p:nvPr/>
        </p:nvSpPr>
        <p:spPr>
          <a:xfrm>
            <a:off x="2460607" y="1860674"/>
            <a:ext cx="499316" cy="356574"/>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3" name="図 12"/>
          <p:cNvPicPr>
            <a:picLocks noChangeAspect="1"/>
          </p:cNvPicPr>
          <p:nvPr/>
        </p:nvPicPr>
        <p:blipFill>
          <a:blip r:embed="rId4"/>
          <a:stretch>
            <a:fillRect/>
          </a:stretch>
        </p:blipFill>
        <p:spPr>
          <a:xfrm>
            <a:off x="4884954" y="2377378"/>
            <a:ext cx="2057144" cy="2450120"/>
          </a:xfrm>
          <a:prstGeom prst="rect">
            <a:avLst/>
          </a:prstGeom>
        </p:spPr>
      </p:pic>
      <p:pic>
        <p:nvPicPr>
          <p:cNvPr id="20" name="図 19"/>
          <p:cNvPicPr>
            <a:picLocks noChangeAspect="1"/>
          </p:cNvPicPr>
          <p:nvPr/>
        </p:nvPicPr>
        <p:blipFill>
          <a:blip r:embed="rId5"/>
          <a:stretch>
            <a:fillRect/>
          </a:stretch>
        </p:blipFill>
        <p:spPr>
          <a:xfrm>
            <a:off x="6942098" y="2571722"/>
            <a:ext cx="1873213" cy="1030715"/>
          </a:xfrm>
          <a:prstGeom prst="rect">
            <a:avLst/>
          </a:prstGeom>
        </p:spPr>
      </p:pic>
      <p:sp>
        <p:nvSpPr>
          <p:cNvPr id="23" name="下矢印 22"/>
          <p:cNvSpPr/>
          <p:nvPr/>
        </p:nvSpPr>
        <p:spPr>
          <a:xfrm rot="16200000">
            <a:off x="4304794" y="3470066"/>
            <a:ext cx="499316" cy="356574"/>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 name="正方形/長方形 23"/>
          <p:cNvSpPr/>
          <p:nvPr/>
        </p:nvSpPr>
        <p:spPr>
          <a:xfrm>
            <a:off x="6983193" y="3409148"/>
            <a:ext cx="544525" cy="112046"/>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5" name="正方形/長方形 24"/>
          <p:cNvSpPr/>
          <p:nvPr/>
        </p:nvSpPr>
        <p:spPr>
          <a:xfrm>
            <a:off x="4979561" y="4345760"/>
            <a:ext cx="375704" cy="112046"/>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6" name="テキスト ボックス 25"/>
          <p:cNvSpPr txBox="1"/>
          <p:nvPr/>
        </p:nvSpPr>
        <p:spPr>
          <a:xfrm>
            <a:off x="5355265" y="4279960"/>
            <a:ext cx="1498025"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続いて</a:t>
            </a:r>
            <a:r>
              <a:rPr kumimoji="1" lang="en-US" altLang="ja-JP" sz="1000" dirty="0" smtClean="0">
                <a:solidFill>
                  <a:srgbClr val="FF0000"/>
                </a:solidFill>
                <a:latin typeface="Arial" panose="020B0604020202020204" pitchFamily="34" charset="0"/>
              </a:rPr>
              <a:t>Rooms</a:t>
            </a:r>
            <a:r>
              <a:rPr kumimoji="1" lang="ja-JP" altLang="en-US" sz="1000" dirty="0" smtClean="0">
                <a:solidFill>
                  <a:srgbClr val="FF0000"/>
                </a:solidFill>
                <a:latin typeface="Arial" panose="020B0604020202020204" pitchFamily="34" charset="0"/>
              </a:rPr>
              <a:t>をクリック</a:t>
            </a:r>
          </a:p>
        </p:txBody>
      </p:sp>
      <p:sp>
        <p:nvSpPr>
          <p:cNvPr id="27" name="テキスト ボックス 26"/>
          <p:cNvSpPr txBox="1"/>
          <p:nvPr/>
        </p:nvSpPr>
        <p:spPr>
          <a:xfrm>
            <a:off x="6901003" y="3534931"/>
            <a:ext cx="1914308"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Room</a:t>
            </a:r>
            <a:r>
              <a:rPr kumimoji="1" lang="ja-JP" altLang="en-US" sz="1000" dirty="0" smtClean="0">
                <a:solidFill>
                  <a:srgbClr val="FF0000"/>
                </a:solidFill>
                <a:latin typeface="Arial" panose="020B0604020202020204" pitchFamily="34" charset="0"/>
              </a:rPr>
              <a:t>の数「</a:t>
            </a:r>
            <a:r>
              <a:rPr kumimoji="1" lang="en-US" altLang="ja-JP" sz="1000" dirty="0" smtClean="0">
                <a:solidFill>
                  <a:srgbClr val="FF0000"/>
                </a:solidFill>
                <a:latin typeface="Arial" panose="020B0604020202020204" pitchFamily="34" charset="0"/>
              </a:rPr>
              <a:t>10</a:t>
            </a:r>
            <a:r>
              <a:rPr kumimoji="1" lang="ja-JP" altLang="en-US" sz="1000" dirty="0" smtClean="0">
                <a:solidFill>
                  <a:srgbClr val="FF0000"/>
                </a:solidFill>
                <a:latin typeface="Arial" panose="020B0604020202020204" pitchFamily="34" charset="0"/>
              </a:rPr>
              <a:t>」を入力</a:t>
            </a:r>
          </a:p>
        </p:txBody>
      </p:sp>
      <p:pic>
        <p:nvPicPr>
          <p:cNvPr id="3" name="図 2"/>
          <p:cNvPicPr>
            <a:picLocks noChangeAspect="1"/>
          </p:cNvPicPr>
          <p:nvPr/>
        </p:nvPicPr>
        <p:blipFill>
          <a:blip r:embed="rId6"/>
          <a:stretch>
            <a:fillRect/>
          </a:stretch>
        </p:blipFill>
        <p:spPr>
          <a:xfrm>
            <a:off x="2333820" y="2531494"/>
            <a:ext cx="1555807" cy="2192516"/>
          </a:xfrm>
          <a:prstGeom prst="rect">
            <a:avLst/>
          </a:prstGeom>
        </p:spPr>
      </p:pic>
      <p:sp>
        <p:nvSpPr>
          <p:cNvPr id="28" name="正方形/長方形 27"/>
          <p:cNvSpPr/>
          <p:nvPr/>
        </p:nvSpPr>
        <p:spPr>
          <a:xfrm>
            <a:off x="2384330" y="4533708"/>
            <a:ext cx="479371" cy="190301"/>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1"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bg1"/>
                </a:solidFill>
                <a:latin typeface="Arial" panose="020B0604020202020204" pitchFamily="34" charset="0"/>
                <a:ea typeface="ＭＳ Ｐゴシック" panose="020B0600070205080204" pitchFamily="50" charset="-128"/>
                <a:cs typeface="メイリオ"/>
              </a:rPr>
              <a:t>③</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Room</a:t>
            </a:r>
            <a:r>
              <a:rPr lang="ja-JP" altLang="en-US" sz="1600" dirty="0">
                <a:solidFill>
                  <a:schemeClr val="bg1"/>
                </a:solidFill>
                <a:latin typeface="Arial" panose="020B0604020202020204" pitchFamily="34" charset="0"/>
                <a:ea typeface="ＭＳ Ｐゴシック" panose="020B0600070205080204" pitchFamily="50" charset="-128"/>
                <a:cs typeface="メイリオ"/>
              </a:rPr>
              <a:t>と</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Spark Room×10ID</a:t>
            </a:r>
            <a:r>
              <a:rPr lang="ja-JP" altLang="en-US" sz="1600" dirty="0" err="1"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M3×10ID</a:t>
            </a:r>
            <a:r>
              <a:rPr lang="ja-JP" altLang="en-US" sz="1600" dirty="0">
                <a:solidFill>
                  <a:schemeClr val="bg1"/>
                </a:solidFill>
                <a:latin typeface="Arial" panose="020B0604020202020204" pitchFamily="34" charset="0"/>
                <a:ea typeface="ＭＳ Ｐゴシック" panose="020B0600070205080204" pitchFamily="50" charset="-128"/>
                <a:cs typeface="メイリオ"/>
              </a:rPr>
              <a:t>購入</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パターン）</a:t>
            </a:r>
            <a:endParaRPr kumimoji="1" lang="ja-JP" altLang="en-US" sz="16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48125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133957" y="140974"/>
            <a:ext cx="913150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bg1"/>
                </a:solidFill>
                <a:latin typeface="Arial" panose="020B0604020202020204" pitchFamily="34" charset="0"/>
                <a:ea typeface="ＭＳ Ｐゴシック" panose="020B0600070205080204" pitchFamily="50" charset="-128"/>
                <a:cs typeface="メイリオ"/>
              </a:rPr>
              <a:t>③</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Room</a:t>
            </a:r>
            <a:r>
              <a:rPr lang="ja-JP" altLang="en-US" sz="1600" dirty="0">
                <a:solidFill>
                  <a:schemeClr val="bg1"/>
                </a:solidFill>
                <a:latin typeface="Arial" panose="020B0604020202020204" pitchFamily="34" charset="0"/>
                <a:ea typeface="ＭＳ Ｐゴシック" panose="020B0600070205080204" pitchFamily="50" charset="-128"/>
                <a:cs typeface="メイリオ"/>
              </a:rPr>
              <a:t>と</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Spark Room×10ID</a:t>
            </a:r>
            <a:r>
              <a:rPr lang="ja-JP" altLang="en-US" sz="1600" dirty="0" err="1"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M3×10ID</a:t>
            </a:r>
            <a:r>
              <a:rPr lang="ja-JP" altLang="en-US" sz="1600" dirty="0">
                <a:solidFill>
                  <a:schemeClr val="bg1"/>
                </a:solidFill>
                <a:latin typeface="Arial" panose="020B0604020202020204" pitchFamily="34" charset="0"/>
                <a:ea typeface="ＭＳ Ｐゴシック" panose="020B0600070205080204" pitchFamily="50" charset="-128"/>
                <a:cs typeface="メイリオ"/>
              </a:rPr>
              <a:t>購入</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パターン）</a:t>
            </a:r>
            <a:endParaRPr kumimoji="1" lang="ja-JP" altLang="en-US" sz="1600" dirty="0">
              <a:solidFill>
                <a:schemeClr val="bg1"/>
              </a:solidFill>
              <a:latin typeface="メイリオ"/>
              <a:ea typeface="メイリオ"/>
              <a:cs typeface="メイリオ"/>
            </a:endParaRPr>
          </a:p>
        </p:txBody>
      </p:sp>
      <p:sp>
        <p:nvSpPr>
          <p:cNvPr id="6" name="テキスト ボックス 5"/>
          <p:cNvSpPr txBox="1"/>
          <p:nvPr/>
        </p:nvSpPr>
        <p:spPr>
          <a:xfrm>
            <a:off x="522946" y="654346"/>
            <a:ext cx="3552868"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M3×10ID</a:t>
            </a:r>
            <a:r>
              <a:rPr kumimoji="1" lang="ja-JP" altLang="en-US" sz="1400" dirty="0" smtClean="0">
                <a:solidFill>
                  <a:schemeClr val="bg1"/>
                </a:solidFill>
                <a:latin typeface="+mn-lt"/>
              </a:rPr>
              <a:t>　</a:t>
            </a:r>
            <a:r>
              <a:rPr kumimoji="1" lang="en-US" altLang="ja-JP" sz="1400" dirty="0" smtClean="0">
                <a:solidFill>
                  <a:schemeClr val="bg1"/>
                </a:solidFill>
                <a:latin typeface="+mn-lt"/>
              </a:rPr>
              <a:t>Spark Room×10ID </a:t>
            </a:r>
            <a:r>
              <a:rPr kumimoji="1" lang="ja-JP" altLang="en-US" sz="1400" dirty="0" smtClean="0">
                <a:solidFill>
                  <a:schemeClr val="bg1"/>
                </a:solidFill>
                <a:latin typeface="+mn-lt"/>
              </a:rPr>
              <a:t>構成例）</a:t>
            </a:r>
          </a:p>
        </p:txBody>
      </p:sp>
      <p:sp>
        <p:nvSpPr>
          <p:cNvPr id="17" name="テキスト ボックス 16"/>
          <p:cNvSpPr txBox="1"/>
          <p:nvPr/>
        </p:nvSpPr>
        <p:spPr>
          <a:xfrm>
            <a:off x="4199621" y="732401"/>
            <a:ext cx="3168584"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CCW</a:t>
            </a:r>
            <a:r>
              <a:rPr kumimoji="1" lang="ja-JP" altLang="en-US" sz="1000" dirty="0" smtClean="0">
                <a:solidFill>
                  <a:srgbClr val="FF0000"/>
                </a:solidFill>
                <a:latin typeface="Arial" panose="020B0604020202020204" pitchFamily="34" charset="0"/>
              </a:rPr>
              <a:t>でオーダーした型番</a:t>
            </a:r>
          </a:p>
        </p:txBody>
      </p:sp>
      <p:sp>
        <p:nvSpPr>
          <p:cNvPr id="2" name="正方形/長方形 1"/>
          <p:cNvSpPr/>
          <p:nvPr/>
        </p:nvSpPr>
        <p:spPr>
          <a:xfrm>
            <a:off x="9265460" y="325734"/>
            <a:ext cx="290051" cy="289023"/>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16" name="図 15"/>
          <p:cNvPicPr>
            <a:picLocks noChangeAspect="1"/>
          </p:cNvPicPr>
          <p:nvPr/>
        </p:nvPicPr>
        <p:blipFill>
          <a:blip r:embed="rId2"/>
          <a:stretch>
            <a:fillRect/>
          </a:stretch>
        </p:blipFill>
        <p:spPr>
          <a:xfrm>
            <a:off x="277370" y="1001711"/>
            <a:ext cx="8023114" cy="2705625"/>
          </a:xfrm>
          <a:prstGeom prst="rect">
            <a:avLst/>
          </a:prstGeom>
        </p:spPr>
      </p:pic>
      <p:cxnSp>
        <p:nvCxnSpPr>
          <p:cNvPr id="18" name="直線矢印コネクタ 17"/>
          <p:cNvCxnSpPr/>
          <p:nvPr/>
        </p:nvCxnSpPr>
        <p:spPr>
          <a:xfrm flipH="1">
            <a:off x="1849060" y="884768"/>
            <a:ext cx="2350561" cy="5850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1657055" y="2914240"/>
            <a:ext cx="623838" cy="4314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968974" y="3380700"/>
            <a:ext cx="3168584" cy="246221"/>
          </a:xfrm>
          <a:prstGeom prst="rect">
            <a:avLst/>
          </a:prstGeom>
          <a:noFill/>
          <a:ln>
            <a:noFill/>
          </a:ln>
        </p:spPr>
        <p:txBody>
          <a:bodyPr wrap="square" rtlCol="0">
            <a:spAutoFit/>
          </a:bodyPr>
          <a:lstStyle/>
          <a:p>
            <a:r>
              <a:rPr kumimoji="1" lang="ja-JP" altLang="en-US" sz="1000" dirty="0" smtClean="0">
                <a:solidFill>
                  <a:schemeClr val="bg1"/>
                </a:solidFill>
                <a:latin typeface="Arial" panose="020B0604020202020204" pitchFamily="34" charset="0"/>
              </a:rPr>
              <a:t>自動的に付与される無償型番</a:t>
            </a:r>
          </a:p>
        </p:txBody>
      </p:sp>
    </p:spTree>
    <p:extLst>
      <p:ext uri="{BB962C8B-B14F-4D97-AF65-F5344CB8AC3E}">
        <p14:creationId xmlns:p14="http://schemas.microsoft.com/office/powerpoint/2010/main" val="1502945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47475" y="1001763"/>
            <a:ext cx="8491122" cy="1590179"/>
          </a:xfrm>
          <a:prstGeom prst="rect">
            <a:avLst/>
          </a:prstGeom>
        </p:spPr>
        <p:txBody>
          <a:bodyPr wrap="square">
            <a:spAutoFit/>
          </a:bodyPr>
          <a:lstStyle/>
          <a:p>
            <a:pPr>
              <a:spcBef>
                <a:spcPts val="400"/>
              </a:spcBef>
              <a:spcAft>
                <a:spcPts val="400"/>
              </a:spcAft>
              <a:defRPr/>
            </a:pPr>
            <a:r>
              <a:rPr lang="ja-JP" altLang="en-US" sz="1400" dirty="0" smtClean="0">
                <a:solidFill>
                  <a:schemeClr val="bg1"/>
                </a:solidFill>
                <a:ea typeface="ＭＳ Ｐゴシック"/>
              </a:rPr>
              <a:t>（導入効果）</a:t>
            </a:r>
            <a:endParaRPr lang="en-US" altLang="ja-JP" sz="1400" dirty="0">
              <a:solidFill>
                <a:schemeClr val="bg1"/>
              </a:solidFill>
              <a:ea typeface="ＭＳ Ｐゴシック"/>
            </a:endParaRPr>
          </a:p>
          <a:p>
            <a:pPr marL="111122" indent="-111122">
              <a:spcBef>
                <a:spcPts val="400"/>
              </a:spcBef>
              <a:spcAft>
                <a:spcPts val="400"/>
              </a:spcAft>
              <a:buFont typeface="Arial" pitchFamily="34" charset="0"/>
              <a:buChar char="•"/>
              <a:defRPr/>
            </a:pPr>
            <a:r>
              <a:rPr lang="ja-JP" altLang="en-US" sz="1400" dirty="0" smtClean="0">
                <a:solidFill>
                  <a:schemeClr val="bg1"/>
                </a:solidFill>
                <a:latin typeface="Arial"/>
                <a:ea typeface="ＭＳ Ｐゴシック"/>
              </a:rPr>
              <a:t>各拠点の主要会議室を結んで快適にビデオ会議ができるようになった。　　　　　　　　　　　　　　　　　　　　　　　　　　　　　　　　　</a:t>
            </a:r>
            <a:r>
              <a:rPr lang="en-US" altLang="ja-JP" sz="1400" dirty="0" smtClean="0">
                <a:solidFill>
                  <a:schemeClr val="bg1"/>
                </a:solidFill>
                <a:latin typeface="Arial"/>
                <a:ea typeface="ＭＳ Ｐゴシック"/>
              </a:rPr>
              <a:t>Spark Room</a:t>
            </a:r>
            <a:r>
              <a:rPr lang="ja-JP" altLang="en-US" sz="1400" dirty="0" smtClean="0">
                <a:solidFill>
                  <a:schemeClr val="bg1"/>
                </a:solidFill>
                <a:latin typeface="Arial"/>
                <a:ea typeface="ＭＳ Ｐゴシック"/>
              </a:rPr>
              <a:t>サブスクリプションを用いて端末をクラウドにレジストする事で、インフラの購入や管理に　　　　　　　　　　　　　　　　　　　　　人的リソースおよびランニング コストをかける事無く ビデオ接続を実現。</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en-US" altLang="ja-JP" sz="1400" dirty="0" smtClean="0">
                <a:solidFill>
                  <a:schemeClr val="bg1"/>
                </a:solidFill>
                <a:latin typeface="Arial"/>
                <a:ea typeface="ＭＳ Ｐゴシック"/>
              </a:rPr>
              <a:t>M3</a:t>
            </a:r>
            <a:r>
              <a:rPr lang="ja-JP" altLang="en-US" sz="1400" dirty="0" smtClean="0">
                <a:solidFill>
                  <a:schemeClr val="bg1"/>
                </a:solidFill>
                <a:latin typeface="Arial"/>
                <a:ea typeface="ＭＳ Ｐゴシック"/>
              </a:rPr>
              <a:t>を購入し</a:t>
            </a:r>
            <a:r>
              <a:rPr lang="ja-JP" altLang="en-US" sz="1400" dirty="0">
                <a:solidFill>
                  <a:schemeClr val="bg1"/>
                </a:solidFill>
                <a:latin typeface="Arial"/>
                <a:ea typeface="ＭＳ Ｐゴシック"/>
              </a:rPr>
              <a:t>た</a:t>
            </a:r>
            <a:r>
              <a:rPr lang="ja-JP" altLang="en-US" sz="1400" dirty="0" smtClean="0">
                <a:solidFill>
                  <a:schemeClr val="bg1"/>
                </a:solidFill>
                <a:latin typeface="Arial"/>
                <a:ea typeface="ＭＳ Ｐゴシック"/>
              </a:rPr>
              <a:t>事で、ビデオ会議端末（</a:t>
            </a:r>
            <a:r>
              <a:rPr lang="en-US" altLang="ja-JP" sz="1400" dirty="0" smtClean="0">
                <a:solidFill>
                  <a:schemeClr val="bg1"/>
                </a:solidFill>
                <a:latin typeface="Arial"/>
                <a:ea typeface="ＭＳ Ｐゴシック"/>
              </a:rPr>
              <a:t>MX300</a:t>
            </a:r>
            <a:r>
              <a:rPr lang="ja-JP" altLang="en-US" sz="1400" dirty="0" smtClean="0">
                <a:solidFill>
                  <a:schemeClr val="bg1"/>
                </a:solidFill>
                <a:latin typeface="Arial"/>
                <a:ea typeface="ＭＳ Ｐゴシック"/>
              </a:rPr>
              <a:t>）間だけではなく、</a:t>
            </a:r>
            <a:r>
              <a:rPr lang="en-US" altLang="ja-JP" sz="1400" dirty="0" smtClean="0">
                <a:solidFill>
                  <a:schemeClr val="bg1"/>
                </a:solidFill>
                <a:latin typeface="Arial"/>
                <a:ea typeface="ＭＳ Ｐゴシック"/>
              </a:rPr>
              <a:t>WebEx</a:t>
            </a:r>
            <a:r>
              <a:rPr lang="ja-JP" altLang="en-US" sz="1400" dirty="0" smtClean="0">
                <a:solidFill>
                  <a:schemeClr val="bg1"/>
                </a:solidFill>
                <a:latin typeface="Arial"/>
                <a:ea typeface="ＭＳ Ｐゴシック"/>
              </a:rPr>
              <a:t>との相互接続も可能となり、　　　　　　　　　　　　　より自由度の高い社内コミュニケーションが実現</a:t>
            </a:r>
            <a:endParaRPr lang="en-US" altLang="ja-JP" sz="1400" dirty="0" smtClean="0">
              <a:solidFill>
                <a:schemeClr val="bg1"/>
              </a:solidFill>
              <a:latin typeface="Arial"/>
              <a:ea typeface="ＭＳ Ｐゴシック"/>
            </a:endParaRPr>
          </a:p>
        </p:txBody>
      </p:sp>
      <p:sp>
        <p:nvSpPr>
          <p:cNvPr id="6" name="Title 2"/>
          <p:cNvSpPr txBox="1">
            <a:spLocks/>
          </p:cNvSpPr>
          <p:nvPr/>
        </p:nvSpPr>
        <p:spPr bwMode="auto">
          <a:xfrm>
            <a:off x="133957" y="366925"/>
            <a:ext cx="9131503" cy="24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bg1"/>
                </a:solidFill>
                <a:latin typeface="Arial" panose="020B0604020202020204" pitchFamily="34" charset="0"/>
                <a:ea typeface="ＭＳ Ｐゴシック" panose="020B0600070205080204" pitchFamily="50" charset="-128"/>
                <a:cs typeface="メイリオ"/>
              </a:rPr>
              <a:t>③</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Room</a:t>
            </a:r>
            <a:r>
              <a:rPr lang="ja-JP" altLang="en-US" sz="1600" dirty="0">
                <a:solidFill>
                  <a:schemeClr val="bg1"/>
                </a:solidFill>
                <a:latin typeface="Arial" panose="020B0604020202020204" pitchFamily="34" charset="0"/>
                <a:ea typeface="ＭＳ Ｐゴシック" panose="020B0600070205080204" pitchFamily="50" charset="-128"/>
                <a:cs typeface="メイリオ"/>
              </a:rPr>
              <a:t>と</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Spark Room×10ID</a:t>
            </a:r>
            <a:r>
              <a:rPr lang="ja-JP" altLang="en-US" sz="1600" dirty="0" err="1"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M3×10ID</a:t>
            </a:r>
            <a:r>
              <a:rPr lang="ja-JP" altLang="en-US" sz="1600" dirty="0">
                <a:solidFill>
                  <a:schemeClr val="bg1"/>
                </a:solidFill>
                <a:latin typeface="Arial" panose="020B0604020202020204" pitchFamily="34" charset="0"/>
                <a:ea typeface="ＭＳ Ｐゴシック" panose="020B0600070205080204" pitchFamily="50" charset="-128"/>
                <a:cs typeface="メイリオ"/>
              </a:rPr>
              <a:t>購入</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パターン）</a:t>
            </a:r>
            <a:endParaRPr kumimoji="1" lang="ja-JP" altLang="en-US" sz="1600" dirty="0">
              <a:solidFill>
                <a:schemeClr val="bg1"/>
              </a:solidFill>
              <a:latin typeface="メイリオ"/>
              <a:ea typeface="メイリオ"/>
              <a:cs typeface="メイリオ"/>
            </a:endParaRPr>
          </a:p>
        </p:txBody>
      </p:sp>
      <p:pic>
        <p:nvPicPr>
          <p:cNvPr id="8" name="Picture 3" descr="C:\Users\rr116676\Downloads\AP83093.jpg"/>
          <p:cNvPicPr>
            <a:picLocks noChangeAspect="1" noChangeArrowheads="1"/>
          </p:cNvPicPr>
          <p:nvPr/>
        </p:nvPicPr>
        <p:blipFill>
          <a:blip r:embed="rId2" cstate="print"/>
          <a:srcRect/>
          <a:stretch>
            <a:fillRect/>
          </a:stretch>
        </p:blipFill>
        <p:spPr bwMode="auto">
          <a:xfrm>
            <a:off x="1580707" y="3031150"/>
            <a:ext cx="2816325" cy="1555784"/>
          </a:xfrm>
          <a:prstGeom prst="rect">
            <a:avLst/>
          </a:prstGeom>
          <a:noFill/>
        </p:spPr>
      </p:pic>
      <p:pic>
        <p:nvPicPr>
          <p:cNvPr id="9" name="Picture 3" descr="C:\Users\rr116676\Downloads\AR29912.jpg"/>
          <p:cNvPicPr>
            <a:picLocks noChangeAspect="1" noChangeArrowheads="1"/>
          </p:cNvPicPr>
          <p:nvPr/>
        </p:nvPicPr>
        <p:blipFill>
          <a:blip r:embed="rId3" cstate="screen"/>
          <a:srcRect l="10298" r="20000" b="5003"/>
          <a:stretch>
            <a:fillRect/>
          </a:stretch>
        </p:blipFill>
        <p:spPr bwMode="auto">
          <a:xfrm>
            <a:off x="4693425" y="2792079"/>
            <a:ext cx="1975415" cy="1794855"/>
          </a:xfrm>
          <a:prstGeom prst="rect">
            <a:avLst/>
          </a:prstGeom>
          <a:noFill/>
        </p:spPr>
      </p:pic>
    </p:spTree>
    <p:extLst>
      <p:ext uri="{BB962C8B-B14F-4D97-AF65-F5344CB8AC3E}">
        <p14:creationId xmlns:p14="http://schemas.microsoft.com/office/powerpoint/2010/main" val="3124666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297711" y="2059107"/>
            <a:ext cx="279281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3600" dirty="0" smtClean="0">
                <a:solidFill>
                  <a:schemeClr val="tx1">
                    <a:lumMod val="75000"/>
                    <a:lumOff val="25000"/>
                  </a:schemeClr>
                </a:solidFill>
                <a:latin typeface="Arial" panose="020B0604020202020204" pitchFamily="34" charset="0"/>
                <a:ea typeface="ＭＳ Ｐゴシック" panose="020B0600070205080204" pitchFamily="50" charset="-128"/>
                <a:cs typeface="Arial" panose="020B0604020202020204" pitchFamily="34" charset="0"/>
              </a:rPr>
              <a:t>アジェンダ</a:t>
            </a:r>
            <a:endParaRPr lang="en-US" altLang="ja-JP" sz="3600" dirty="0" smtClean="0">
              <a:solidFill>
                <a:schemeClr val="tx1">
                  <a:lumMod val="75000"/>
                  <a:lumOff val="25000"/>
                </a:schemeClr>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p:cNvSpPr txBox="1"/>
          <p:nvPr/>
        </p:nvSpPr>
        <p:spPr>
          <a:xfrm>
            <a:off x="3005289" y="582647"/>
            <a:ext cx="6074645" cy="4416594"/>
          </a:xfrm>
          <a:prstGeom prst="rect">
            <a:avLst/>
          </a:prstGeom>
          <a:noFill/>
        </p:spPr>
        <p:txBody>
          <a:bodyPr wrap="square" rtlCol="0">
            <a:spAutoFit/>
          </a:bodyPr>
          <a:lstStyle/>
          <a:p>
            <a:pPr>
              <a:spcBef>
                <a:spcPts val="600"/>
              </a:spcBef>
            </a:pPr>
            <a:r>
              <a:rPr kumimoji="1" lang="ja-JP" altLang="en-US" sz="2000" dirty="0" smtClean="0">
                <a:solidFill>
                  <a:schemeClr val="tx1">
                    <a:lumMod val="75000"/>
                    <a:lumOff val="25000"/>
                  </a:schemeClr>
                </a:solidFill>
              </a:rPr>
              <a:t>ケース スタディ</a:t>
            </a:r>
            <a:endParaRPr kumimoji="1" lang="en-US" altLang="ja-JP" sz="2000" dirty="0">
              <a:solidFill>
                <a:schemeClr val="tx1">
                  <a:lumMod val="75000"/>
                  <a:lumOff val="25000"/>
                </a:schemeClr>
              </a:solidFill>
            </a:endParaRPr>
          </a:p>
          <a:p>
            <a:pPr marL="285750" indent="-285750">
              <a:spcBef>
                <a:spcPts val="600"/>
              </a:spcBef>
              <a:buFontTx/>
              <a:buChar char="-"/>
            </a:pP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WebEx</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小規模導入（</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M3×1ID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endPar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endParaRPr>
          </a:p>
          <a:p>
            <a:pPr marL="285750" indent="-285750">
              <a:spcBef>
                <a:spcPts val="600"/>
              </a:spcBef>
              <a:buFontTx/>
              <a:buChar char="-"/>
            </a:pP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部門導入（</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M2×150ID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endParaRPr>
          </a:p>
          <a:p>
            <a:pPr marL="285750" indent="-285750">
              <a:spcBef>
                <a:spcPts val="600"/>
              </a:spcBef>
              <a:buFontTx/>
              <a:buChar char="-"/>
            </a:pP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Room</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と</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M3</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Spark Room×10ID</a:t>
            </a:r>
            <a:r>
              <a:rPr lang="ja-JP" altLang="en-US" sz="1400" dirty="0" err="1">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M3×10ID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endParaRPr kumimoji="1" lang="ja-JP" altLang="en-US" sz="1400" dirty="0">
              <a:solidFill>
                <a:schemeClr val="tx1">
                  <a:lumMod val="75000"/>
                  <a:lumOff val="25000"/>
                </a:schemeClr>
              </a:solidFill>
              <a:latin typeface="メイリオ"/>
              <a:ea typeface="メイリオ"/>
              <a:cs typeface="メイリオ"/>
            </a:endParaRPr>
          </a:p>
          <a:p>
            <a:pPr marL="285750" indent="-285750">
              <a:spcBef>
                <a:spcPts val="600"/>
              </a:spcBef>
              <a:buFontTx/>
              <a:buChar char="-"/>
            </a:pP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GPL</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から</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SaaS</a:t>
            </a:r>
            <a:r>
              <a:rPr lang="ja-JP" altLang="en-US" sz="1400" dirty="0" err="1">
                <a:solidFill>
                  <a:schemeClr val="tx1">
                    <a:lumMod val="75000"/>
                    <a:lumOff val="25000"/>
                  </a:schemeClr>
                </a:solidFill>
                <a:latin typeface="Arial" panose="020B0604020202020204" pitchFamily="34" charset="0"/>
                <a:ea typeface="ＭＳ Ｐゴシック" panose="020B0600070205080204" pitchFamily="50" charset="-128"/>
                <a:cs typeface="メイリオ"/>
              </a:rPr>
              <a:t>への</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切り替えのパターン（</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M3×25ID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endParaRPr>
          </a:p>
          <a:p>
            <a:pPr marL="285750" indent="-285750">
              <a:spcBef>
                <a:spcPts val="600"/>
              </a:spcBef>
              <a:buFontTx/>
              <a:buChar char="-"/>
            </a:pP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Board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Spark Board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型番発注のパターン</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endParaRPr>
          </a:p>
          <a:p>
            <a:pPr marL="285750" indent="-285750">
              <a:spcBef>
                <a:spcPts val="600"/>
              </a:spcBef>
              <a:buFontTx/>
              <a:buChar char="-"/>
            </a:pP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WebEx</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 </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全社導入（</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A-WX</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の</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Active User</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導入パターン</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endParaRPr kumimoji="1" lang="ja-JP" altLang="en-US" sz="1400" dirty="0">
              <a:solidFill>
                <a:schemeClr val="tx1">
                  <a:lumMod val="75000"/>
                  <a:lumOff val="25000"/>
                </a:schemeClr>
              </a:solidFill>
              <a:latin typeface="メイリオ"/>
              <a:ea typeface="メイリオ"/>
              <a:cs typeface="メイリオ"/>
            </a:endParaRPr>
          </a:p>
          <a:p>
            <a:pPr>
              <a:spcBef>
                <a:spcPts val="600"/>
              </a:spcBef>
            </a:pPr>
            <a:endParaRPr kumimoji="1" lang="en-US" altLang="ja-JP" sz="2000" dirty="0" smtClean="0">
              <a:solidFill>
                <a:schemeClr val="tx1">
                  <a:lumMod val="75000"/>
                  <a:lumOff val="25000"/>
                </a:schemeClr>
              </a:solidFill>
              <a:latin typeface="+mn-lt"/>
            </a:endParaRPr>
          </a:p>
          <a:p>
            <a:pPr>
              <a:spcBef>
                <a:spcPts val="600"/>
              </a:spcBef>
            </a:pPr>
            <a:r>
              <a:rPr kumimoji="1" lang="ja-JP" altLang="en-US" sz="2000" dirty="0" smtClean="0">
                <a:solidFill>
                  <a:schemeClr val="tx1">
                    <a:lumMod val="75000"/>
                    <a:lumOff val="25000"/>
                  </a:schemeClr>
                </a:solidFill>
                <a:latin typeface="+mn-lt"/>
              </a:rPr>
              <a:t>サブスクリプションの</a:t>
            </a:r>
            <a:r>
              <a:rPr kumimoji="1" lang="ja-JP" altLang="en-US" sz="2000" dirty="0">
                <a:solidFill>
                  <a:schemeClr val="tx1">
                    <a:lumMod val="75000"/>
                    <a:lumOff val="25000"/>
                  </a:schemeClr>
                </a:solidFill>
                <a:latin typeface="+mn-lt"/>
              </a:rPr>
              <a:t>説明</a:t>
            </a:r>
            <a:endParaRPr kumimoji="1" lang="en-US" altLang="ja-JP" sz="2000" dirty="0" smtClean="0">
              <a:solidFill>
                <a:schemeClr val="tx1">
                  <a:lumMod val="75000"/>
                  <a:lumOff val="25000"/>
                </a:schemeClr>
              </a:solidFill>
              <a:latin typeface="+mn-lt"/>
            </a:endParaRPr>
          </a:p>
          <a:p>
            <a:pPr marL="285750" indent="-285750">
              <a:spcBef>
                <a:spcPts val="600"/>
              </a:spcBef>
              <a:buFontTx/>
              <a:buChar char="-"/>
            </a:pPr>
            <a:r>
              <a:rPr kumimoji="1" lang="ja-JP" altLang="en-US" sz="1400" dirty="0" smtClean="0">
                <a:solidFill>
                  <a:schemeClr val="tx1">
                    <a:lumMod val="75000"/>
                    <a:lumOff val="25000"/>
                  </a:schemeClr>
                </a:solidFill>
              </a:rPr>
              <a:t>基本</a:t>
            </a:r>
            <a:r>
              <a:rPr kumimoji="1" lang="ja-JP" altLang="en-US" sz="1400" dirty="0">
                <a:solidFill>
                  <a:schemeClr val="tx1">
                    <a:lumMod val="75000"/>
                    <a:lumOff val="25000"/>
                  </a:schemeClr>
                </a:solidFill>
              </a:rPr>
              <a:t>のサブスクリプション体系を</a:t>
            </a:r>
            <a:r>
              <a:rPr kumimoji="1" lang="ja-JP" altLang="en-US" sz="1400" dirty="0" smtClean="0">
                <a:solidFill>
                  <a:schemeClr val="tx1">
                    <a:lumMod val="75000"/>
                    <a:lumOff val="25000"/>
                  </a:schemeClr>
                </a:solidFill>
              </a:rPr>
              <a:t>知ろう</a:t>
            </a:r>
            <a:endParaRPr kumimoji="1" lang="en-US" altLang="ja-JP" sz="1400" dirty="0" smtClean="0">
              <a:solidFill>
                <a:schemeClr val="tx1">
                  <a:lumMod val="75000"/>
                  <a:lumOff val="25000"/>
                </a:schemeClr>
              </a:solidFill>
            </a:endParaRPr>
          </a:p>
          <a:p>
            <a:pPr marL="285750" indent="-285750">
              <a:spcBef>
                <a:spcPts val="600"/>
              </a:spcBef>
              <a:buFontTx/>
              <a:buChar char="-"/>
            </a:pPr>
            <a:r>
              <a:rPr kumimoji="1" lang="en-US" altLang="ja-JP" sz="1400" dirty="0" smtClean="0">
                <a:solidFill>
                  <a:schemeClr val="tx1">
                    <a:lumMod val="75000"/>
                    <a:lumOff val="25000"/>
                  </a:schemeClr>
                </a:solidFill>
              </a:rPr>
              <a:t>A-WX </a:t>
            </a:r>
            <a:r>
              <a:rPr kumimoji="1" lang="ja-JP" altLang="en-US" sz="1400" dirty="0" smtClean="0">
                <a:solidFill>
                  <a:schemeClr val="tx1">
                    <a:lumMod val="75000"/>
                    <a:lumOff val="25000"/>
                  </a:schemeClr>
                </a:solidFill>
              </a:rPr>
              <a:t>と </a:t>
            </a:r>
            <a:r>
              <a:rPr kumimoji="1" lang="en-US" altLang="ja-JP" sz="1400" dirty="0" smtClean="0">
                <a:solidFill>
                  <a:schemeClr val="tx1">
                    <a:lumMod val="75000"/>
                    <a:lumOff val="25000"/>
                  </a:schemeClr>
                </a:solidFill>
              </a:rPr>
              <a:t>A-SPK</a:t>
            </a:r>
          </a:p>
          <a:p>
            <a:pPr marL="285750" indent="-285750">
              <a:spcBef>
                <a:spcPts val="600"/>
              </a:spcBef>
              <a:buFontTx/>
              <a:buChar char="-"/>
            </a:pPr>
            <a:r>
              <a:rPr kumimoji="1" lang="en-US" altLang="ja-JP" sz="1400" dirty="0" smtClean="0">
                <a:solidFill>
                  <a:schemeClr val="tx1">
                    <a:lumMod val="75000"/>
                    <a:lumOff val="25000"/>
                  </a:schemeClr>
                </a:solidFill>
              </a:rPr>
              <a:t>M3</a:t>
            </a:r>
            <a:r>
              <a:rPr kumimoji="1" lang="ja-JP" altLang="en-US" sz="1400" dirty="0" smtClean="0">
                <a:solidFill>
                  <a:schemeClr val="tx1">
                    <a:lumMod val="75000"/>
                    <a:lumOff val="25000"/>
                  </a:schemeClr>
                </a:solidFill>
              </a:rPr>
              <a:t>について知ろう</a:t>
            </a:r>
            <a:endParaRPr kumimoji="1" lang="en-US" altLang="ja-JP" sz="1400" dirty="0" smtClean="0">
              <a:solidFill>
                <a:schemeClr val="tx1">
                  <a:lumMod val="75000"/>
                  <a:lumOff val="25000"/>
                </a:schemeClr>
              </a:solidFill>
            </a:endParaRPr>
          </a:p>
          <a:p>
            <a:pPr marL="285750" indent="-285750">
              <a:spcBef>
                <a:spcPts val="600"/>
              </a:spcBef>
              <a:buFontTx/>
              <a:buChar char="-"/>
            </a:pPr>
            <a:r>
              <a:rPr kumimoji="1" lang="en-US" altLang="ja-JP" sz="1400" dirty="0" smtClean="0">
                <a:solidFill>
                  <a:schemeClr val="tx1">
                    <a:lumMod val="75000"/>
                    <a:lumOff val="25000"/>
                  </a:schemeClr>
                </a:solidFill>
              </a:rPr>
              <a:t>Cisco Spark </a:t>
            </a:r>
            <a:r>
              <a:rPr kumimoji="1" lang="en-US" altLang="ja-JP" sz="1400" dirty="0" smtClean="0">
                <a:solidFill>
                  <a:schemeClr val="tx1">
                    <a:lumMod val="75000"/>
                    <a:lumOff val="25000"/>
                  </a:schemeClr>
                </a:solidFill>
              </a:rPr>
              <a:t>Board</a:t>
            </a:r>
          </a:p>
          <a:p>
            <a:pPr>
              <a:spcBef>
                <a:spcPts val="600"/>
              </a:spcBef>
            </a:pPr>
            <a:endParaRPr kumimoji="1" lang="en-US" altLang="ja-JP" sz="1600" dirty="0" smtClean="0">
              <a:solidFill>
                <a:schemeClr val="tx1">
                  <a:lumMod val="75000"/>
                  <a:lumOff val="25000"/>
                </a:schemeClr>
              </a:solidFill>
              <a:latin typeface="+mn-lt"/>
            </a:endParaRPr>
          </a:p>
        </p:txBody>
      </p:sp>
      <p:sp>
        <p:nvSpPr>
          <p:cNvPr id="5" name="Round Same Side Corner Rectangle 71"/>
          <p:cNvSpPr/>
          <p:nvPr/>
        </p:nvSpPr>
        <p:spPr>
          <a:xfrm rot="16200000" flipH="1" flipV="1">
            <a:off x="1123938" y="2578573"/>
            <a:ext cx="3586715" cy="45719"/>
          </a:xfrm>
          <a:prstGeom prst="round2SameRect">
            <a:avLst>
              <a:gd name="adj1" fmla="val 0"/>
              <a:gd name="adj2" fmla="val 0"/>
            </a:avLst>
          </a:prstGeom>
          <a:solidFill>
            <a:schemeClr val="tx1">
              <a:lumMod val="75000"/>
              <a:lumOff val="25000"/>
            </a:schemeClr>
          </a:solidFill>
          <a:ln w="254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91440" bIns="91440" rtlCol="0" anchor="ctr"/>
          <a:lstStyle/>
          <a:p>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75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277370" y="337804"/>
            <a:ext cx="8988090"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④</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 </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GPL</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から</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SaaS</a:t>
            </a:r>
            <a:r>
              <a:rPr lang="ja-JP" altLang="en-US" sz="1400" dirty="0" err="1"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への</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切り替えのパターン（</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M3×25ID</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400" dirty="0">
              <a:solidFill>
                <a:schemeClr val="tx1">
                  <a:lumMod val="75000"/>
                  <a:lumOff val="25000"/>
                </a:schemeClr>
              </a:solidFill>
              <a:latin typeface="メイリオ"/>
              <a:ea typeface="メイリオ"/>
              <a:cs typeface="メイリオ"/>
            </a:endParaRPr>
          </a:p>
        </p:txBody>
      </p:sp>
      <p:sp>
        <p:nvSpPr>
          <p:cNvPr id="8" name="正方形/長方形 7"/>
          <p:cNvSpPr/>
          <p:nvPr/>
        </p:nvSpPr>
        <p:spPr>
          <a:xfrm>
            <a:off x="277370" y="931873"/>
            <a:ext cx="8662783" cy="3865161"/>
          </a:xfrm>
          <a:prstGeom prst="rect">
            <a:avLst/>
          </a:prstGeom>
          <a:solidFill>
            <a:schemeClr val="bg2">
              <a:lumMod val="20000"/>
              <a:lumOff val="80000"/>
            </a:schemeClr>
          </a:solidFill>
        </p:spPr>
        <p:txBody>
          <a:bodyPr wrap="square">
            <a:spAutoFit/>
          </a:bodyPr>
          <a:lstStyle/>
          <a:p>
            <a:pPr>
              <a:spcBef>
                <a:spcPts val="400"/>
              </a:spcBef>
              <a:spcAft>
                <a:spcPts val="40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企業種別</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建築</a:t>
            </a:r>
            <a:r>
              <a:rPr lang="ja-JP" altLang="en-US" sz="1400" dirty="0" smtClean="0">
                <a:solidFill>
                  <a:schemeClr val="tx1">
                    <a:lumMod val="75000"/>
                    <a:lumOff val="25000"/>
                  </a:schemeClr>
                </a:solidFill>
                <a:latin typeface="Arial"/>
                <a:ea typeface="ＭＳ Ｐゴシック"/>
              </a:rPr>
              <a:t>　　　　　　　　　　　　　　　　　　　　　　　　　　　　　　　　　　　　　　　　　　　　　　　　</a:t>
            </a:r>
            <a:endParaRPr lang="en-US" altLang="ja-JP" sz="1400" dirty="0" smtClean="0">
              <a:solidFill>
                <a:schemeClr val="tx1">
                  <a:lumMod val="75000"/>
                  <a:lumOff val="25000"/>
                </a:schemeClr>
              </a:solidFill>
              <a:latin typeface="Arial"/>
              <a:ea typeface="ＭＳ Ｐゴシック"/>
            </a:endParaRPr>
          </a:p>
          <a:p>
            <a:pPr>
              <a:spcBef>
                <a:spcPts val="400"/>
              </a:spcBef>
              <a:spcAft>
                <a:spcPts val="40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従業員</a:t>
            </a:r>
            <a:r>
              <a:rPr lang="en-US" altLang="ja-JP" sz="1400" dirty="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en-US" altLang="ja-JP" sz="1400" dirty="0">
                <a:solidFill>
                  <a:schemeClr val="tx1">
                    <a:lumMod val="75000"/>
                    <a:lumOff val="25000"/>
                  </a:schemeClr>
                </a:solidFill>
                <a:latin typeface="Arial"/>
                <a:ea typeface="ＭＳ Ｐゴシック"/>
              </a:rPr>
              <a:t>1200</a:t>
            </a:r>
            <a:r>
              <a:rPr lang="ja-JP" altLang="en-US" sz="1400" dirty="0" smtClean="0">
                <a:solidFill>
                  <a:schemeClr val="tx1">
                    <a:lumMod val="75000"/>
                    <a:lumOff val="25000"/>
                  </a:schemeClr>
                </a:solidFill>
                <a:latin typeface="Arial"/>
                <a:ea typeface="ＭＳ Ｐゴシック"/>
              </a:rPr>
              <a:t>名</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シスコ</a:t>
            </a:r>
            <a:r>
              <a:rPr lang="ja-JP" altLang="en-US" sz="1400" dirty="0">
                <a:solidFill>
                  <a:schemeClr val="tx1">
                    <a:lumMod val="75000"/>
                    <a:lumOff val="25000"/>
                  </a:schemeClr>
                </a:solidFill>
                <a:latin typeface="Arial"/>
                <a:ea typeface="ＭＳ Ｐゴシック"/>
              </a:rPr>
              <a:t>利用</a:t>
            </a:r>
            <a:r>
              <a:rPr lang="ja-JP" altLang="en-US" sz="1400" dirty="0" smtClean="0">
                <a:solidFill>
                  <a:schemeClr val="tx1">
                    <a:lumMod val="75000"/>
                    <a:lumOff val="25000"/>
                  </a:schemeClr>
                </a:solidFill>
                <a:latin typeface="Arial"/>
                <a:ea typeface="ＭＳ Ｐゴシック"/>
              </a:rPr>
              <a:t>状況</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以前より</a:t>
            </a:r>
            <a:r>
              <a:rPr lang="en-US" altLang="ja-JP" sz="1400" dirty="0" smtClean="0">
                <a:solidFill>
                  <a:schemeClr val="tx1">
                    <a:lumMod val="75000"/>
                    <a:lumOff val="25000"/>
                  </a:schemeClr>
                </a:solidFill>
                <a:latin typeface="Arial"/>
                <a:ea typeface="ＭＳ Ｐゴシック"/>
              </a:rPr>
              <a:t>WebEx</a:t>
            </a:r>
            <a:r>
              <a:rPr lang="ja-JP" altLang="en-US" sz="1400" dirty="0" smtClean="0">
                <a:solidFill>
                  <a:schemeClr val="tx1">
                    <a:lumMod val="75000"/>
                    <a:lumOff val="25000"/>
                  </a:schemeClr>
                </a:solidFill>
                <a:latin typeface="Arial"/>
                <a:ea typeface="ＭＳ Ｐゴシック"/>
              </a:rPr>
              <a:t>のユーザで、</a:t>
            </a:r>
            <a:r>
              <a:rPr lang="en-US" altLang="ja-JP" sz="1400" dirty="0" smtClean="0">
                <a:solidFill>
                  <a:schemeClr val="tx1">
                    <a:lumMod val="75000"/>
                    <a:lumOff val="25000"/>
                  </a:schemeClr>
                </a:solidFill>
                <a:latin typeface="Arial"/>
                <a:ea typeface="ＭＳ Ｐゴシック"/>
              </a:rPr>
              <a:t>GPL</a:t>
            </a:r>
            <a:r>
              <a:rPr lang="ja-JP" altLang="en-US" sz="1400" dirty="0">
                <a:solidFill>
                  <a:schemeClr val="tx1">
                    <a:lumMod val="75000"/>
                    <a:lumOff val="25000"/>
                  </a:schemeClr>
                </a:solidFill>
                <a:latin typeface="Arial"/>
                <a:ea typeface="ＭＳ Ｐゴシック"/>
              </a:rPr>
              <a:t>の部門導入オファー</a:t>
            </a:r>
            <a:r>
              <a:rPr lang="ja-JP" altLang="en-US" sz="1400" dirty="0">
                <a:solidFill>
                  <a:schemeClr val="tx1">
                    <a:lumMod val="75000"/>
                    <a:lumOff val="25000"/>
                  </a:schemeClr>
                </a:solidFill>
                <a:ea typeface="ＭＳ Ｐゴシック"/>
              </a:rPr>
              <a:t>（</a:t>
            </a:r>
            <a:r>
              <a:rPr lang="en-US" altLang="ja-JP" sz="1400" dirty="0">
                <a:solidFill>
                  <a:schemeClr val="tx1">
                    <a:lumMod val="75000"/>
                    <a:lumOff val="25000"/>
                  </a:schemeClr>
                </a:solidFill>
              </a:rPr>
              <a:t>L-WBX-MC-NU-S2-NY1</a:t>
            </a:r>
            <a:r>
              <a:rPr lang="ja-JP" altLang="en-US" sz="1400" b="1" dirty="0">
                <a:solidFill>
                  <a:schemeClr val="tx1">
                    <a:lumMod val="75000"/>
                    <a:lumOff val="25000"/>
                  </a:schemeClr>
                </a:solidFill>
              </a:rPr>
              <a:t>）</a:t>
            </a:r>
            <a:r>
              <a:rPr lang="ja-JP" altLang="en-US" sz="1400" dirty="0" smtClean="0">
                <a:solidFill>
                  <a:schemeClr val="tx1">
                    <a:lumMod val="75000"/>
                    <a:lumOff val="25000"/>
                  </a:schemeClr>
                </a:solidFill>
                <a:latin typeface="Arial"/>
                <a:ea typeface="ＭＳ Ｐゴシック"/>
              </a:rPr>
              <a:t>で </a:t>
            </a:r>
            <a:r>
              <a:rPr lang="en-US" altLang="ja-JP" sz="1400" dirty="0" smtClean="0">
                <a:solidFill>
                  <a:schemeClr val="tx1">
                    <a:lumMod val="75000"/>
                    <a:lumOff val="25000"/>
                  </a:schemeClr>
                </a:solidFill>
                <a:latin typeface="Arial"/>
                <a:ea typeface="ＭＳ Ｐゴシック"/>
              </a:rPr>
              <a:t>WebEx 			 Meeting </a:t>
            </a:r>
            <a:r>
              <a:rPr lang="en-US" altLang="ja-JP" sz="1400" dirty="0">
                <a:solidFill>
                  <a:schemeClr val="tx1">
                    <a:lumMod val="75000"/>
                    <a:lumOff val="25000"/>
                  </a:schemeClr>
                </a:solidFill>
                <a:latin typeface="Arial"/>
                <a:ea typeface="ＭＳ Ｐゴシック"/>
              </a:rPr>
              <a:t>Center</a:t>
            </a:r>
            <a:r>
              <a:rPr lang="ja-JP" altLang="en-US" sz="1400" dirty="0" smtClean="0">
                <a:solidFill>
                  <a:schemeClr val="tx1">
                    <a:lumMod val="75000"/>
                    <a:lumOff val="25000"/>
                  </a:schemeClr>
                </a:solidFill>
                <a:latin typeface="Arial"/>
                <a:ea typeface="ＭＳ Ｐゴシック"/>
              </a:rPr>
              <a:t>を</a:t>
            </a:r>
            <a:r>
              <a:rPr lang="ja-JP" altLang="en-US" sz="1400" dirty="0">
                <a:solidFill>
                  <a:schemeClr val="tx1">
                    <a:lumMod val="75000"/>
                    <a:lumOff val="25000"/>
                  </a:schemeClr>
                </a:solidFill>
                <a:latin typeface="Arial"/>
                <a:ea typeface="ＭＳ Ｐゴシック"/>
              </a:rPr>
              <a:t> </a:t>
            </a:r>
            <a:r>
              <a:rPr lang="en-US" altLang="ja-JP" sz="1400" dirty="0" smtClean="0">
                <a:solidFill>
                  <a:schemeClr val="tx1">
                    <a:lumMod val="75000"/>
                    <a:lumOff val="25000"/>
                  </a:schemeClr>
                </a:solidFill>
                <a:latin typeface="Arial"/>
                <a:ea typeface="ＭＳ Ｐゴシック"/>
              </a:rPr>
              <a:t>25</a:t>
            </a:r>
            <a:r>
              <a:rPr lang="ja-JP" altLang="en-US" sz="1400" dirty="0">
                <a:solidFill>
                  <a:schemeClr val="tx1">
                    <a:lumMod val="75000"/>
                    <a:lumOff val="25000"/>
                  </a:schemeClr>
                </a:solidFill>
                <a:latin typeface="Arial"/>
                <a:ea typeface="ＭＳ Ｐゴシック"/>
              </a:rPr>
              <a:t>ライセンス</a:t>
            </a:r>
            <a:r>
              <a:rPr lang="ja-JP" altLang="en-US" sz="1400" dirty="0" smtClean="0">
                <a:solidFill>
                  <a:schemeClr val="tx1">
                    <a:lumMod val="75000"/>
                    <a:lumOff val="25000"/>
                  </a:schemeClr>
                </a:solidFill>
                <a:latin typeface="Arial"/>
                <a:ea typeface="ＭＳ Ｐゴシック"/>
              </a:rPr>
              <a:t>導入済み。</a:t>
            </a:r>
            <a:r>
              <a:rPr lang="en-US" altLang="ja-JP" sz="1400" dirty="0" smtClean="0">
                <a:solidFill>
                  <a:schemeClr val="tx1">
                    <a:lumMod val="75000"/>
                    <a:lumOff val="25000"/>
                  </a:schemeClr>
                </a:solidFill>
                <a:latin typeface="Arial"/>
                <a:ea typeface="ＭＳ Ｐゴシック"/>
              </a:rPr>
              <a:t>MX700</a:t>
            </a:r>
            <a:r>
              <a:rPr lang="ja-JP" altLang="en-US" sz="1400" dirty="0" smtClean="0">
                <a:solidFill>
                  <a:schemeClr val="tx1">
                    <a:lumMod val="75000"/>
                    <a:lumOff val="25000"/>
                  </a:schemeClr>
                </a:solidFill>
                <a:latin typeface="Arial"/>
                <a:ea typeface="ＭＳ Ｐゴシック"/>
              </a:rPr>
              <a:t>を全国の主要拠点に計</a:t>
            </a:r>
            <a:r>
              <a:rPr lang="en-US" altLang="ja-JP" sz="1400" dirty="0" smtClean="0">
                <a:solidFill>
                  <a:schemeClr val="tx1">
                    <a:lumMod val="75000"/>
                    <a:lumOff val="25000"/>
                  </a:schemeClr>
                </a:solidFill>
                <a:latin typeface="Arial"/>
                <a:ea typeface="ＭＳ Ｐゴシック"/>
              </a:rPr>
              <a:t>10</a:t>
            </a:r>
            <a:r>
              <a:rPr lang="ja-JP" altLang="en-US" sz="1400" dirty="0" smtClean="0">
                <a:solidFill>
                  <a:schemeClr val="tx1">
                    <a:lumMod val="75000"/>
                    <a:lumOff val="25000"/>
                  </a:schemeClr>
                </a:solidFill>
                <a:latin typeface="Arial"/>
                <a:ea typeface="ＭＳ Ｐゴシック"/>
              </a:rPr>
              <a:t>台設置している。</a:t>
            </a:r>
            <a:endParaRPr lang="en-US" altLang="ja-JP" sz="1400" dirty="0" smtClean="0">
              <a:solidFill>
                <a:schemeClr val="tx1">
                  <a:lumMod val="75000"/>
                  <a:lumOff val="25000"/>
                </a:schemeClr>
              </a:solidFill>
              <a:latin typeface="Arial"/>
              <a:ea typeface="ＭＳ Ｐゴシック"/>
            </a:endParaRPr>
          </a:p>
          <a:p>
            <a:pPr>
              <a:spcBef>
                <a:spcPts val="600"/>
              </a:spcBef>
              <a:spcAft>
                <a:spcPts val="0"/>
              </a:spcAft>
              <a:defRPr/>
            </a:pP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導入想定</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en-US" altLang="ja-JP" sz="1400" dirty="0" smtClean="0">
                <a:solidFill>
                  <a:schemeClr val="tx1">
                    <a:lumMod val="75000"/>
                    <a:lumOff val="25000"/>
                  </a:schemeClr>
                </a:solidFill>
                <a:ea typeface="ＭＳ Ｐゴシック"/>
              </a:rPr>
              <a:t>GPL</a:t>
            </a:r>
            <a:r>
              <a:rPr lang="ja-JP" altLang="en-US" sz="1400" dirty="0">
                <a:solidFill>
                  <a:schemeClr val="tx1">
                    <a:lumMod val="75000"/>
                    <a:lumOff val="25000"/>
                  </a:schemeClr>
                </a:solidFill>
                <a:ea typeface="ＭＳ Ｐゴシック"/>
              </a:rPr>
              <a:t>契約の更新のタイミングで</a:t>
            </a:r>
            <a:r>
              <a:rPr lang="en-US" altLang="ja-JP" sz="1400" dirty="0">
                <a:solidFill>
                  <a:schemeClr val="tx1">
                    <a:lumMod val="75000"/>
                    <a:lumOff val="25000"/>
                  </a:schemeClr>
                </a:solidFill>
                <a:ea typeface="ＭＳ Ｐゴシック"/>
              </a:rPr>
              <a:t>SaaS</a:t>
            </a:r>
            <a:r>
              <a:rPr lang="ja-JP" altLang="en-US" sz="1400" dirty="0">
                <a:solidFill>
                  <a:schemeClr val="tx1">
                    <a:lumMod val="75000"/>
                    <a:lumOff val="25000"/>
                  </a:schemeClr>
                </a:solidFill>
                <a:ea typeface="ＭＳ Ｐゴシック"/>
              </a:rPr>
              <a:t>に切り替え</a:t>
            </a:r>
            <a:r>
              <a:rPr lang="ja-JP" altLang="en-US" sz="1400" dirty="0" smtClean="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WebEx</a:t>
            </a:r>
            <a:r>
              <a:rPr lang="ja-JP" altLang="en-US" sz="1400" dirty="0" smtClean="0">
                <a:solidFill>
                  <a:schemeClr val="tx1">
                    <a:lumMod val="75000"/>
                    <a:lumOff val="25000"/>
                  </a:schemeClr>
                </a:solidFill>
                <a:ea typeface="ＭＳ Ｐゴシック"/>
              </a:rPr>
              <a:t>のサイト</a:t>
            </a:r>
            <a:r>
              <a:rPr lang="en-US" altLang="ja-JP" sz="1400" dirty="0" smtClean="0">
                <a:solidFill>
                  <a:schemeClr val="tx1">
                    <a:lumMod val="75000"/>
                    <a:lumOff val="25000"/>
                  </a:schemeClr>
                </a:solidFill>
                <a:ea typeface="ＭＳ Ｐゴシック"/>
              </a:rPr>
              <a:t>URL</a:t>
            </a:r>
            <a:r>
              <a:rPr lang="ja-JP" altLang="en-US" sz="1400" dirty="0" smtClean="0">
                <a:solidFill>
                  <a:schemeClr val="tx1">
                    <a:lumMod val="75000"/>
                    <a:lumOff val="25000"/>
                  </a:schemeClr>
                </a:solidFill>
                <a:ea typeface="ＭＳ Ｐゴシック"/>
              </a:rPr>
              <a:t>を継続利用しつつ、コスト</a:t>
            </a:r>
            <a:r>
              <a:rPr lang="ja-JP" altLang="en-US" sz="1400" dirty="0">
                <a:solidFill>
                  <a:schemeClr val="tx1">
                    <a:lumMod val="75000"/>
                    <a:lumOff val="25000"/>
                  </a:schemeClr>
                </a:solidFill>
                <a:ea typeface="ＭＳ Ｐゴシック"/>
              </a:rPr>
              <a:t>を</a:t>
            </a:r>
            <a:r>
              <a:rPr lang="ja-JP" altLang="en-US" sz="1400" dirty="0" smtClean="0">
                <a:solidFill>
                  <a:schemeClr val="tx1">
                    <a:lumMod val="75000"/>
                    <a:lumOff val="25000"/>
                  </a:schemeClr>
                </a:solidFill>
                <a:ea typeface="ＭＳ Ｐゴシック"/>
              </a:rPr>
              <a:t>　　　　　　　　　　　　　　　　　　　　　　　　　　　　　　　</a:t>
            </a:r>
            <a:r>
              <a:rPr lang="ja-JP" altLang="en-US" sz="1400" dirty="0">
                <a:solidFill>
                  <a:schemeClr val="tx1">
                    <a:lumMod val="75000"/>
                    <a:lumOff val="25000"/>
                  </a:schemeClr>
                </a:solidFill>
                <a:ea typeface="ＭＳ Ｐゴシック"/>
              </a:rPr>
              <a:t>　</a:t>
            </a:r>
            <a:endParaRPr lang="en-US" altLang="ja-JP" sz="1400" dirty="0" smtClean="0">
              <a:solidFill>
                <a:schemeClr val="tx1">
                  <a:lumMod val="75000"/>
                  <a:lumOff val="25000"/>
                </a:schemeClr>
              </a:solidFill>
              <a:ea typeface="ＭＳ Ｐゴシック"/>
            </a:endParaRPr>
          </a:p>
          <a:p>
            <a:pPr>
              <a:spcBef>
                <a:spcPts val="0"/>
              </a:spcBef>
              <a:spcAft>
                <a:spcPts val="0"/>
              </a:spcAft>
              <a:defRPr/>
            </a:pPr>
            <a:r>
              <a:rPr lang="ja-JP" altLang="en-US" sz="1400" dirty="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　　　　　　　 かけることなく</a:t>
            </a:r>
            <a:r>
              <a:rPr lang="en-US" altLang="ja-JP" sz="1400" dirty="0" smtClean="0">
                <a:solidFill>
                  <a:schemeClr val="tx1">
                    <a:lumMod val="75000"/>
                    <a:lumOff val="25000"/>
                  </a:schemeClr>
                </a:solidFill>
                <a:ea typeface="ＭＳ Ｐゴシック"/>
              </a:rPr>
              <a:t>Spark</a:t>
            </a:r>
            <a:r>
              <a:rPr lang="ja-JP" altLang="en-US" sz="1400" dirty="0" smtClean="0">
                <a:solidFill>
                  <a:schemeClr val="tx1">
                    <a:lumMod val="75000"/>
                    <a:lumOff val="25000"/>
                  </a:schemeClr>
                </a:solidFill>
                <a:ea typeface="ＭＳ Ｐゴシック"/>
              </a:rPr>
              <a:t>の利用も開始したい。既存の</a:t>
            </a:r>
            <a:r>
              <a:rPr lang="en-US" altLang="ja-JP" sz="1400" dirty="0" smtClean="0">
                <a:solidFill>
                  <a:schemeClr val="tx1">
                    <a:lumMod val="75000"/>
                    <a:lumOff val="25000"/>
                  </a:schemeClr>
                </a:solidFill>
                <a:ea typeface="ＭＳ Ｐゴシック"/>
              </a:rPr>
              <a:t>MX700</a:t>
            </a:r>
            <a:r>
              <a:rPr lang="ja-JP" altLang="en-US" sz="1400" dirty="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10</a:t>
            </a:r>
            <a:r>
              <a:rPr lang="ja-JP" altLang="en-US" sz="1400" dirty="0" smtClean="0">
                <a:solidFill>
                  <a:schemeClr val="tx1">
                    <a:lumMod val="75000"/>
                    <a:lumOff val="25000"/>
                  </a:schemeClr>
                </a:solidFill>
                <a:ea typeface="ＭＳ Ｐゴシック"/>
              </a:rPr>
              <a:t>台）と</a:t>
            </a:r>
            <a:r>
              <a:rPr lang="en-US" altLang="ja-JP" sz="1400" dirty="0" smtClean="0">
                <a:solidFill>
                  <a:schemeClr val="tx1">
                    <a:lumMod val="75000"/>
                    <a:lumOff val="25000"/>
                  </a:schemeClr>
                </a:solidFill>
                <a:ea typeface="ＭＳ Ｐゴシック"/>
              </a:rPr>
              <a:t>WebEx</a:t>
            </a:r>
            <a:r>
              <a:rPr lang="ja-JP" altLang="en-US" sz="1400" dirty="0" smtClean="0">
                <a:solidFill>
                  <a:schemeClr val="tx1">
                    <a:lumMod val="75000"/>
                    <a:lumOff val="25000"/>
                  </a:schemeClr>
                </a:solidFill>
                <a:ea typeface="ＭＳ Ｐゴシック"/>
              </a:rPr>
              <a:t>の相互接続も</a:t>
            </a:r>
            <a:r>
              <a:rPr lang="ja-JP" altLang="en-US" sz="1400" dirty="0">
                <a:solidFill>
                  <a:schemeClr val="tx1">
                    <a:lumMod val="75000"/>
                    <a:lumOff val="25000"/>
                  </a:schemeClr>
                </a:solidFill>
                <a:ea typeface="ＭＳ Ｐゴシック"/>
              </a:rPr>
              <a:t>実現</a:t>
            </a:r>
            <a:r>
              <a:rPr lang="ja-JP" altLang="en-US" sz="1400" dirty="0" smtClean="0">
                <a:solidFill>
                  <a:schemeClr val="tx1">
                    <a:lumMod val="75000"/>
                    <a:lumOff val="25000"/>
                  </a:schemeClr>
                </a:solidFill>
                <a:ea typeface="ＭＳ Ｐゴシック"/>
              </a:rPr>
              <a:t>したい。</a:t>
            </a:r>
            <a:endParaRPr lang="en-US" altLang="ja-JP" sz="1400" dirty="0" smtClean="0">
              <a:solidFill>
                <a:schemeClr val="tx1">
                  <a:lumMod val="75000"/>
                  <a:lumOff val="25000"/>
                </a:schemeClr>
              </a:solidFill>
              <a:ea typeface="ＭＳ Ｐゴシック"/>
            </a:endParaRPr>
          </a:p>
          <a:p>
            <a:pPr>
              <a:spcBef>
                <a:spcPts val="0"/>
              </a:spcBef>
              <a:spcAft>
                <a:spcPts val="0"/>
              </a:spcAft>
              <a:defRPr/>
            </a:pPr>
            <a:r>
              <a:rPr lang="ja-JP" altLang="en-US" sz="1400" dirty="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　　　　　　　　　　</a:t>
            </a:r>
            <a:r>
              <a:rPr lang="ja-JP" altLang="en-US" sz="1400" dirty="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　　　　　　　</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　</a:t>
            </a:r>
            <a:endPar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400"/>
              </a:spcBef>
              <a:spcAft>
                <a:spcPts val="100"/>
              </a:spcAft>
              <a:defRPr/>
            </a:pPr>
            <a:r>
              <a:rPr lang="ja-JP" altLang="en-US" sz="1400" b="1" dirty="0" smtClean="0">
                <a:solidFill>
                  <a:schemeClr val="tx1">
                    <a:lumMod val="75000"/>
                    <a:lumOff val="25000"/>
                  </a:schemeClr>
                </a:solidFill>
                <a:latin typeface="Arial"/>
                <a:ea typeface="ＭＳ Ｐゴシック"/>
              </a:rPr>
              <a:t>（オーダー内容）</a:t>
            </a:r>
            <a:endParaRPr lang="en-US" altLang="ja-JP" sz="1400" b="1" dirty="0" smtClean="0">
              <a:solidFill>
                <a:schemeClr val="tx1">
                  <a:lumMod val="75000"/>
                  <a:lumOff val="25000"/>
                </a:schemeClr>
              </a:solidFill>
              <a:latin typeface="Aria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【Migration Tool】</a:t>
            </a:r>
            <a:r>
              <a:rPr lang="en-US" altLang="ja-JP" sz="1400" dirty="0" smtClean="0">
                <a:solidFill>
                  <a:schemeClr val="tx1">
                    <a:lumMod val="75000"/>
                    <a:lumOff val="25000"/>
                  </a:schemeClr>
                </a:solidFill>
                <a:latin typeface="Arial"/>
                <a:ea typeface="ＭＳ Ｐゴシック"/>
              </a:rPr>
              <a:t> GPL</a:t>
            </a:r>
            <a:r>
              <a:rPr lang="ja-JP" altLang="en-US" sz="1400" dirty="0">
                <a:solidFill>
                  <a:schemeClr val="tx1">
                    <a:lumMod val="75000"/>
                    <a:lumOff val="25000"/>
                  </a:schemeClr>
                </a:solidFill>
                <a:latin typeface="Arial"/>
                <a:ea typeface="ＭＳ Ｐゴシック"/>
              </a:rPr>
              <a:t>から</a:t>
            </a:r>
            <a:r>
              <a:rPr lang="en-US" altLang="ja-JP" sz="1400" dirty="0">
                <a:solidFill>
                  <a:schemeClr val="tx1">
                    <a:lumMod val="75000"/>
                    <a:lumOff val="25000"/>
                  </a:schemeClr>
                </a:solidFill>
                <a:latin typeface="Arial"/>
                <a:ea typeface="ＭＳ Ｐゴシック"/>
              </a:rPr>
              <a:t>SaaS</a:t>
            </a:r>
            <a:r>
              <a:rPr lang="ja-JP" altLang="en-US" sz="1400" dirty="0">
                <a:solidFill>
                  <a:schemeClr val="tx1">
                    <a:lumMod val="75000"/>
                    <a:lumOff val="25000"/>
                  </a:schemeClr>
                </a:solidFill>
                <a:latin typeface="Arial"/>
                <a:ea typeface="ＭＳ Ｐゴシック"/>
              </a:rPr>
              <a:t>に切り替える際</a:t>
            </a:r>
            <a:r>
              <a:rPr lang="ja-JP" altLang="en-US" sz="1400" dirty="0" smtClean="0">
                <a:solidFill>
                  <a:schemeClr val="tx1">
                    <a:lumMod val="75000"/>
                    <a:lumOff val="25000"/>
                  </a:schemeClr>
                </a:solidFill>
                <a:latin typeface="Arial"/>
                <a:ea typeface="ＭＳ Ｐゴシック"/>
              </a:rPr>
              <a:t>に</a:t>
            </a:r>
            <a:r>
              <a:rPr lang="en-US" altLang="ja-JP" sz="1400" dirty="0" smtClean="0">
                <a:solidFill>
                  <a:schemeClr val="tx1">
                    <a:lumMod val="75000"/>
                    <a:lumOff val="25000"/>
                  </a:schemeClr>
                </a:solidFill>
                <a:latin typeface="Arial"/>
                <a:ea typeface="ＭＳ Ｐゴシック"/>
              </a:rPr>
              <a:t>Migration </a:t>
            </a:r>
            <a:r>
              <a:rPr lang="en-US" altLang="ja-JP" sz="1400" dirty="0">
                <a:solidFill>
                  <a:schemeClr val="tx1">
                    <a:lumMod val="75000"/>
                    <a:lumOff val="25000"/>
                  </a:schemeClr>
                </a:solidFill>
                <a:latin typeface="Arial"/>
                <a:ea typeface="ＭＳ Ｐゴシック"/>
              </a:rPr>
              <a:t>Tool</a:t>
            </a:r>
            <a:r>
              <a:rPr lang="ja-JP" altLang="en-US" sz="1400" dirty="0">
                <a:solidFill>
                  <a:schemeClr val="tx1">
                    <a:lumMod val="75000"/>
                    <a:lumOff val="25000"/>
                  </a:schemeClr>
                </a:solidFill>
                <a:latin typeface="Arial"/>
                <a:ea typeface="ＭＳ Ｐゴシック"/>
              </a:rPr>
              <a:t>で申請</a:t>
            </a:r>
            <a:r>
              <a:rPr lang="ja-JP" altLang="en-US" sz="1400" dirty="0" smtClean="0">
                <a:solidFill>
                  <a:schemeClr val="tx1">
                    <a:lumMod val="75000"/>
                    <a:lumOff val="25000"/>
                  </a:schemeClr>
                </a:solidFill>
                <a:latin typeface="Arial"/>
                <a:ea typeface="ＭＳ Ｐゴシック"/>
              </a:rPr>
              <a:t>し「</a:t>
            </a:r>
            <a:r>
              <a:rPr lang="en-US" altLang="ja-JP" sz="1400" dirty="0">
                <a:solidFill>
                  <a:schemeClr val="tx1">
                    <a:lumMod val="75000"/>
                    <a:lumOff val="25000"/>
                  </a:schemeClr>
                </a:solidFill>
                <a:latin typeface="Arial"/>
                <a:ea typeface="ＭＳ Ｐゴシック"/>
              </a:rPr>
              <a:t>Approve</a:t>
            </a:r>
            <a:r>
              <a:rPr lang="ja-JP" altLang="en-US" sz="1400" dirty="0">
                <a:solidFill>
                  <a:schemeClr val="tx1">
                    <a:lumMod val="75000"/>
                    <a:lumOff val="25000"/>
                  </a:schemeClr>
                </a:solidFill>
                <a:latin typeface="Arial"/>
                <a:ea typeface="ＭＳ Ｐゴシック"/>
              </a:rPr>
              <a:t>」される</a:t>
            </a:r>
            <a:r>
              <a:rPr lang="ja-JP" altLang="en-US" sz="1400" dirty="0" smtClean="0">
                <a:solidFill>
                  <a:schemeClr val="tx1">
                    <a:lumMod val="75000"/>
                    <a:lumOff val="25000"/>
                  </a:schemeClr>
                </a:solidFill>
                <a:latin typeface="Arial"/>
                <a:ea typeface="ＭＳ Ｐゴシック"/>
              </a:rPr>
              <a:t>。</a:t>
            </a:r>
            <a:r>
              <a:rPr lang="en-US" altLang="ja-JP" sz="1400" dirty="0" smtClean="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hlinkClick r:id="rId2"/>
              </a:rPr>
              <a:t>http</a:t>
            </a:r>
            <a:r>
              <a:rPr lang="en-US" altLang="ja-JP" sz="1400" dirty="0">
                <a:solidFill>
                  <a:schemeClr val="tx1">
                    <a:lumMod val="75000"/>
                    <a:lumOff val="25000"/>
                  </a:schemeClr>
                </a:solidFill>
                <a:ea typeface="ＭＳ Ｐゴシック"/>
                <a:hlinkClick r:id="rId2"/>
              </a:rPr>
              <a:t>://</a:t>
            </a:r>
            <a:r>
              <a:rPr lang="en-US" altLang="ja-JP" sz="1400" dirty="0" smtClean="0">
                <a:solidFill>
                  <a:schemeClr val="tx1">
                    <a:lumMod val="75000"/>
                    <a:lumOff val="25000"/>
                  </a:schemeClr>
                </a:solidFill>
                <a:ea typeface="ＭＳ Ｐゴシック"/>
                <a:hlinkClick r:id="rId2"/>
              </a:rPr>
              <a:t>try.webex.com/mk/get/ciscowebexmigration</a:t>
            </a:r>
            <a:r>
              <a:rPr lang="en-US" altLang="ja-JP" sz="1400" dirty="0" smtClean="0">
                <a:solidFill>
                  <a:schemeClr val="tx1">
                    <a:lumMod val="75000"/>
                    <a:lumOff val="25000"/>
                  </a:schemeClr>
                </a:solidFill>
                <a:ea typeface="ＭＳ Ｐゴシック"/>
              </a:rPr>
              <a:t> </a:t>
            </a:r>
          </a:p>
          <a:p>
            <a:pPr>
              <a:spcBef>
                <a:spcPts val="400"/>
              </a:spcBef>
              <a:spcAft>
                <a:spcPts val="400"/>
              </a:spcAft>
              <a:defRPr/>
            </a:pPr>
            <a:r>
              <a:rPr lang="en-US" altLang="ja-JP" sz="1400" dirty="0" smtClean="0">
                <a:solidFill>
                  <a:schemeClr val="accent6"/>
                </a:solidFill>
                <a:ea typeface="ＭＳ Ｐゴシック"/>
              </a:rPr>
              <a:t>※GRA/GPL</a:t>
            </a:r>
            <a:r>
              <a:rPr lang="ja-JP" altLang="en-US" sz="1400" dirty="0" smtClean="0">
                <a:solidFill>
                  <a:schemeClr val="accent6"/>
                </a:solidFill>
                <a:ea typeface="ＭＳ Ｐゴシック"/>
              </a:rPr>
              <a:t>から</a:t>
            </a:r>
            <a:r>
              <a:rPr lang="en-US" altLang="ja-JP" sz="1400" dirty="0" smtClean="0">
                <a:solidFill>
                  <a:schemeClr val="accent6"/>
                </a:solidFill>
                <a:ea typeface="ＭＳ Ｐゴシック"/>
              </a:rPr>
              <a:t>SaaS</a:t>
            </a:r>
            <a:r>
              <a:rPr lang="ja-JP" altLang="en-US" sz="1400" dirty="0" err="1" smtClean="0">
                <a:solidFill>
                  <a:schemeClr val="accent6"/>
                </a:solidFill>
                <a:ea typeface="ＭＳ Ｐゴシック"/>
              </a:rPr>
              <a:t>へ切り</a:t>
            </a:r>
            <a:r>
              <a:rPr lang="ja-JP" altLang="en-US" sz="1400" dirty="0" smtClean="0">
                <a:solidFill>
                  <a:schemeClr val="accent6"/>
                </a:solidFill>
                <a:ea typeface="ＭＳ Ｐゴシック"/>
              </a:rPr>
              <a:t>替える際は事前申請が必要。現在</a:t>
            </a:r>
            <a:r>
              <a:rPr lang="en-US" altLang="ja-JP" sz="1400" dirty="0">
                <a:solidFill>
                  <a:schemeClr val="accent6"/>
                </a:solidFill>
                <a:ea typeface="ＭＳ Ｐゴシック"/>
              </a:rPr>
              <a:t>GPL</a:t>
            </a:r>
            <a:r>
              <a:rPr lang="ja-JP" altLang="en-US" sz="1400" dirty="0">
                <a:solidFill>
                  <a:schemeClr val="accent6"/>
                </a:solidFill>
                <a:ea typeface="ＭＳ Ｐゴシック"/>
              </a:rPr>
              <a:t>から</a:t>
            </a:r>
            <a:r>
              <a:rPr lang="en-US" altLang="ja-JP" sz="1400" dirty="0">
                <a:solidFill>
                  <a:schemeClr val="accent6"/>
                </a:solidFill>
                <a:ea typeface="ＭＳ Ｐゴシック"/>
              </a:rPr>
              <a:t>A-SPK</a:t>
            </a:r>
            <a:r>
              <a:rPr lang="ja-JP" altLang="en-US" sz="1400" dirty="0" err="1">
                <a:solidFill>
                  <a:schemeClr val="accent6"/>
                </a:solidFill>
                <a:ea typeface="ＭＳ Ｐゴシック"/>
              </a:rPr>
              <a:t>への</a:t>
            </a:r>
            <a:r>
              <a:rPr lang="ja-JP" altLang="en-US" sz="1400" dirty="0">
                <a:solidFill>
                  <a:schemeClr val="accent6"/>
                </a:solidFill>
                <a:ea typeface="ＭＳ Ｐゴシック"/>
              </a:rPr>
              <a:t>移行が可能となっています</a:t>
            </a:r>
            <a:r>
              <a:rPr lang="ja-JP" altLang="en-US" sz="1400" dirty="0" smtClean="0">
                <a:solidFill>
                  <a:schemeClr val="accent6"/>
                </a:solidFill>
                <a:ea typeface="ＭＳ Ｐゴシック"/>
              </a:rPr>
              <a:t>。</a:t>
            </a:r>
            <a:endParaRPr lang="en-US" altLang="ja-JP" sz="1400" dirty="0">
              <a:solidFill>
                <a:schemeClr val="tx1">
                  <a:lumMod val="75000"/>
                  <a:lumOff val="25000"/>
                </a:schemeClr>
              </a:solidFil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発注</a:t>
            </a:r>
            <a:r>
              <a:rPr lang="ja-JP" altLang="en-US" sz="1400" dirty="0" smtClean="0">
                <a:solidFill>
                  <a:schemeClr val="tx1">
                    <a:lumMod val="75000"/>
                    <a:lumOff val="25000"/>
                  </a:schemeClr>
                </a:solidFill>
                <a:ea typeface="ＭＳ Ｐゴシック"/>
              </a:rPr>
              <a:t>型番</a:t>
            </a:r>
            <a:r>
              <a:rPr lang="en-US" altLang="ja-JP" sz="1400" dirty="0" smtClean="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M3</a:t>
            </a:r>
            <a:r>
              <a:rPr lang="ja-JP" altLang="en-US" sz="1400" dirty="0" smtClean="0">
                <a:solidFill>
                  <a:schemeClr val="tx1">
                    <a:lumMod val="75000"/>
                    <a:lumOff val="25000"/>
                  </a:schemeClr>
                </a:solidFill>
                <a:ea typeface="ＭＳ Ｐゴシック"/>
              </a:rPr>
              <a:t>型番）　</a:t>
            </a:r>
            <a:r>
              <a:rPr lang="en-US" altLang="ja-JP" sz="1400" dirty="0" smtClean="0">
                <a:solidFill>
                  <a:schemeClr val="tx1">
                    <a:lumMod val="75000"/>
                    <a:lumOff val="25000"/>
                  </a:schemeClr>
                </a:solidFill>
                <a:ea typeface="ＭＳ Ｐゴシック"/>
              </a:rPr>
              <a:t>A-SPK-NAMED-USER</a:t>
            </a:r>
            <a:r>
              <a:rPr lang="ja-JP" altLang="en-US" sz="1400" dirty="0" smtClean="0">
                <a:solidFill>
                  <a:schemeClr val="tx1">
                    <a:lumMod val="75000"/>
                    <a:lumOff val="25000"/>
                  </a:schemeClr>
                </a:solidFill>
                <a:ea typeface="ＭＳ Ｐゴシック"/>
              </a:rPr>
              <a:t>（親型番）、</a:t>
            </a:r>
            <a:r>
              <a:rPr lang="en-US" altLang="ja-JP" sz="1400" dirty="0" smtClean="0">
                <a:solidFill>
                  <a:schemeClr val="tx1">
                    <a:lumMod val="75000"/>
                    <a:lumOff val="25000"/>
                  </a:schemeClr>
                </a:solidFill>
                <a:ea typeface="ＭＳ Ｐゴシック"/>
              </a:rPr>
              <a:t>A-SPK-NU-M3</a:t>
            </a:r>
            <a:r>
              <a:rPr lang="ja-JP" altLang="en-US" sz="1400" dirty="0" smtClean="0">
                <a:solidFill>
                  <a:schemeClr val="tx1">
                    <a:lumMod val="75000"/>
                    <a:lumOff val="25000"/>
                  </a:schemeClr>
                </a:solidFill>
                <a:ea typeface="ＭＳ Ｐゴシック"/>
              </a:rPr>
              <a:t>（子型番）</a:t>
            </a:r>
            <a:endParaRPr lang="en-US" altLang="ja-JP" sz="1400" dirty="0" smtClean="0">
              <a:solidFill>
                <a:schemeClr val="tx1">
                  <a:lumMod val="75000"/>
                  <a:lumOff val="25000"/>
                </a:schemeClr>
              </a:solidFill>
              <a:ea typeface="ＭＳ Ｐゴシック"/>
            </a:endParaRPr>
          </a:p>
          <a:p>
            <a:pPr>
              <a:spcBef>
                <a:spcPts val="400"/>
              </a:spcBef>
              <a:spcAft>
                <a:spcPts val="400"/>
              </a:spcAft>
              <a:defRPr/>
            </a:pPr>
            <a:endParaRPr lang="en-US" altLang="ja-JP" sz="1400" dirty="0">
              <a:solidFill>
                <a:schemeClr val="tx1">
                  <a:lumMod val="75000"/>
                  <a:lumOff val="25000"/>
                </a:schemeClr>
              </a:solidFil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a:t>
            </a:r>
            <a:r>
              <a:rPr lang="ja-JP" altLang="en-US" sz="1400" dirty="0" smtClean="0">
                <a:solidFill>
                  <a:schemeClr val="tx1">
                    <a:lumMod val="75000"/>
                    <a:lumOff val="25000"/>
                  </a:schemeClr>
                </a:solidFill>
                <a:ea typeface="ＭＳ Ｐゴシック"/>
              </a:rPr>
              <a:t>購入サブスクリプション数</a:t>
            </a: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M3×25</a:t>
            </a:r>
            <a:endParaRPr lang="en-US" altLang="ja-JP" sz="1400" dirty="0">
              <a:solidFill>
                <a:schemeClr val="tx1">
                  <a:lumMod val="75000"/>
                  <a:lumOff val="25000"/>
                </a:schemeClr>
              </a:solidFill>
              <a:ea typeface="ＭＳ Ｐゴシック"/>
            </a:endParaRPr>
          </a:p>
        </p:txBody>
      </p:sp>
    </p:spTree>
    <p:extLst>
      <p:ext uri="{BB962C8B-B14F-4D97-AF65-F5344CB8AC3E}">
        <p14:creationId xmlns:p14="http://schemas.microsoft.com/office/powerpoint/2010/main" val="221456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73857" y="2369013"/>
            <a:ext cx="1936201" cy="2354997"/>
          </a:xfrm>
          <a:prstGeom prst="rect">
            <a:avLst/>
          </a:prstGeom>
        </p:spPr>
      </p:pic>
      <p:sp>
        <p:nvSpPr>
          <p:cNvPr id="6" name="正方形/長方形 5"/>
          <p:cNvSpPr/>
          <p:nvPr/>
        </p:nvSpPr>
        <p:spPr>
          <a:xfrm>
            <a:off x="440390" y="3686226"/>
            <a:ext cx="481097" cy="83667"/>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テキスト ボックス 8"/>
          <p:cNvSpPr txBox="1"/>
          <p:nvPr/>
        </p:nvSpPr>
        <p:spPr>
          <a:xfrm>
            <a:off x="1920015" y="4724010"/>
            <a:ext cx="2694732"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M3</a:t>
            </a:r>
            <a:r>
              <a:rPr kumimoji="1" lang="ja-JP" altLang="en-US" sz="1000" dirty="0" smtClean="0">
                <a:solidFill>
                  <a:srgbClr val="FF0000"/>
                </a:solidFill>
                <a:latin typeface="Arial" panose="020B0604020202020204" pitchFamily="34" charset="0"/>
              </a:rPr>
              <a:t>のサブスクリプション数「</a:t>
            </a:r>
            <a:r>
              <a:rPr kumimoji="1" lang="en-US" altLang="ja-JP" sz="1000" dirty="0">
                <a:solidFill>
                  <a:srgbClr val="FF0000"/>
                </a:solidFill>
                <a:latin typeface="Arial" panose="020B0604020202020204" pitchFamily="34" charset="0"/>
              </a:rPr>
              <a:t>25</a:t>
            </a:r>
            <a:r>
              <a:rPr kumimoji="1" lang="ja-JP" altLang="en-US" sz="1000" dirty="0" smtClean="0">
                <a:solidFill>
                  <a:srgbClr val="FF0000"/>
                </a:solidFill>
                <a:latin typeface="Arial" panose="020B0604020202020204" pitchFamily="34" charset="0"/>
              </a:rPr>
              <a:t>」を入力</a:t>
            </a:r>
          </a:p>
        </p:txBody>
      </p:sp>
      <p:sp>
        <p:nvSpPr>
          <p:cNvPr id="17" name="テキスト ボックス 16"/>
          <p:cNvSpPr txBox="1"/>
          <p:nvPr/>
        </p:nvSpPr>
        <p:spPr>
          <a:xfrm>
            <a:off x="877696" y="3602437"/>
            <a:ext cx="1498025" cy="170289"/>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Spark M1-M3</a:t>
            </a:r>
            <a:r>
              <a:rPr kumimoji="1" lang="ja-JP" altLang="en-US" sz="1000" dirty="0" smtClean="0">
                <a:solidFill>
                  <a:srgbClr val="FF0000"/>
                </a:solidFill>
                <a:latin typeface="Arial" panose="020B0604020202020204" pitchFamily="34" charset="0"/>
              </a:rPr>
              <a:t>をクリック</a:t>
            </a:r>
          </a:p>
        </p:txBody>
      </p:sp>
      <p:sp>
        <p:nvSpPr>
          <p:cNvPr id="22" name="テキスト ボックス 21"/>
          <p:cNvSpPr txBox="1"/>
          <p:nvPr/>
        </p:nvSpPr>
        <p:spPr>
          <a:xfrm>
            <a:off x="373856" y="563822"/>
            <a:ext cx="2742969"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M3 &amp; Room BOM</a:t>
            </a:r>
            <a:r>
              <a:rPr kumimoji="1" lang="ja-JP" altLang="en-US" sz="1400" dirty="0" smtClean="0">
                <a:solidFill>
                  <a:schemeClr val="bg1"/>
                </a:solidFill>
                <a:latin typeface="+mn-lt"/>
              </a:rPr>
              <a:t>作成画面）</a:t>
            </a:r>
          </a:p>
        </p:txBody>
      </p:sp>
      <p:pic>
        <p:nvPicPr>
          <p:cNvPr id="10" name="図 9"/>
          <p:cNvPicPr>
            <a:picLocks noChangeAspect="1"/>
          </p:cNvPicPr>
          <p:nvPr/>
        </p:nvPicPr>
        <p:blipFill>
          <a:blip r:embed="rId3"/>
          <a:stretch>
            <a:fillRect/>
          </a:stretch>
        </p:blipFill>
        <p:spPr>
          <a:xfrm>
            <a:off x="277370" y="1009368"/>
            <a:ext cx="4611884" cy="681017"/>
          </a:xfrm>
          <a:prstGeom prst="rect">
            <a:avLst/>
          </a:prstGeom>
        </p:spPr>
      </p:pic>
      <p:sp>
        <p:nvSpPr>
          <p:cNvPr id="15" name="正方形/長方形 14"/>
          <p:cNvSpPr/>
          <p:nvPr/>
        </p:nvSpPr>
        <p:spPr>
          <a:xfrm>
            <a:off x="355049" y="1037606"/>
            <a:ext cx="1310718"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正方形/長方形 15"/>
          <p:cNvSpPr/>
          <p:nvPr/>
        </p:nvSpPr>
        <p:spPr>
          <a:xfrm>
            <a:off x="3881514" y="1035027"/>
            <a:ext cx="477912"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テキスト ボックス 17"/>
          <p:cNvSpPr txBox="1"/>
          <p:nvPr/>
        </p:nvSpPr>
        <p:spPr>
          <a:xfrm>
            <a:off x="5089963" y="1122954"/>
            <a:ext cx="3635824"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親型番「</a:t>
            </a:r>
            <a:r>
              <a:rPr kumimoji="1" lang="en-US" altLang="ja-JP" sz="1000" dirty="0" smtClean="0">
                <a:solidFill>
                  <a:srgbClr val="FF0000"/>
                </a:solidFill>
                <a:latin typeface="Arial" panose="020B0604020202020204" pitchFamily="34" charset="0"/>
              </a:rPr>
              <a:t>A-SPK-NAMED-USER</a:t>
            </a:r>
            <a:r>
              <a:rPr kumimoji="1" lang="ja-JP" altLang="en-US" sz="1000" dirty="0" smtClean="0">
                <a:solidFill>
                  <a:srgbClr val="FF0000"/>
                </a:solidFill>
                <a:latin typeface="Arial" panose="020B0604020202020204" pitchFamily="34" charset="0"/>
              </a:rPr>
              <a:t>」を入力して「追加」をクリック</a:t>
            </a:r>
          </a:p>
        </p:txBody>
      </p:sp>
      <p:sp>
        <p:nvSpPr>
          <p:cNvPr id="14" name="下矢印 13"/>
          <p:cNvSpPr/>
          <p:nvPr/>
        </p:nvSpPr>
        <p:spPr>
          <a:xfrm>
            <a:off x="2460607" y="1860674"/>
            <a:ext cx="499316" cy="356574"/>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4" name="図 3"/>
          <p:cNvPicPr>
            <a:picLocks noChangeAspect="1"/>
          </p:cNvPicPr>
          <p:nvPr/>
        </p:nvPicPr>
        <p:blipFill>
          <a:blip r:embed="rId4"/>
          <a:stretch>
            <a:fillRect/>
          </a:stretch>
        </p:blipFill>
        <p:spPr>
          <a:xfrm>
            <a:off x="2375721" y="2572698"/>
            <a:ext cx="1783320" cy="2151311"/>
          </a:xfrm>
          <a:prstGeom prst="rect">
            <a:avLst/>
          </a:prstGeom>
        </p:spPr>
      </p:pic>
      <p:sp>
        <p:nvSpPr>
          <p:cNvPr id="19" name="正方形/長方形 18"/>
          <p:cNvSpPr/>
          <p:nvPr/>
        </p:nvSpPr>
        <p:spPr>
          <a:xfrm>
            <a:off x="2424203" y="4597397"/>
            <a:ext cx="375704" cy="112046"/>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0"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bg1"/>
                </a:solidFill>
                <a:latin typeface="Arial" panose="020B0604020202020204" pitchFamily="34" charset="0"/>
                <a:ea typeface="ＭＳ Ｐゴシック" panose="020B0600070205080204" pitchFamily="50" charset="-128"/>
                <a:cs typeface="メイリオ"/>
              </a:rPr>
              <a:t>④</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GPL</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から</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SaaS</a:t>
            </a:r>
            <a:r>
              <a:rPr lang="ja-JP" altLang="en-US" sz="1400" dirty="0" err="1" smtClean="0">
                <a:solidFill>
                  <a:schemeClr val="bg1"/>
                </a:solidFill>
                <a:latin typeface="Arial" panose="020B0604020202020204" pitchFamily="34" charset="0"/>
                <a:ea typeface="ＭＳ Ｐゴシック" panose="020B0600070205080204" pitchFamily="50" charset="-128"/>
                <a:cs typeface="メイリオ"/>
              </a:rPr>
              <a:t>への</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切り替えのパターン（</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M3×25ID</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4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65886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p:cNvCxnSpPr/>
          <p:nvPr/>
        </p:nvCxnSpPr>
        <p:spPr>
          <a:xfrm flipH="1">
            <a:off x="3482942" y="1240117"/>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482941" y="3017223"/>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73856" y="563822"/>
            <a:ext cx="2742969"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M3×25 </a:t>
            </a:r>
            <a:r>
              <a:rPr kumimoji="1" lang="ja-JP" altLang="en-US" sz="1400" dirty="0" smtClean="0">
                <a:solidFill>
                  <a:schemeClr val="bg1"/>
                </a:solidFill>
                <a:latin typeface="+mn-lt"/>
              </a:rPr>
              <a:t>構成例）</a:t>
            </a:r>
          </a:p>
        </p:txBody>
      </p:sp>
      <p:sp>
        <p:nvSpPr>
          <p:cNvPr id="19"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bg1"/>
                </a:solidFill>
                <a:latin typeface="Arial" panose="020B0604020202020204" pitchFamily="34" charset="0"/>
                <a:ea typeface="ＭＳ Ｐゴシック" panose="020B0600070205080204" pitchFamily="50" charset="-128"/>
                <a:cs typeface="メイリオ"/>
              </a:rPr>
              <a:t>④</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GPL</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から</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SaaS</a:t>
            </a:r>
            <a:r>
              <a:rPr lang="ja-JP" altLang="en-US" sz="1400" dirty="0" err="1" smtClean="0">
                <a:solidFill>
                  <a:schemeClr val="bg1"/>
                </a:solidFill>
                <a:latin typeface="Arial" panose="020B0604020202020204" pitchFamily="34" charset="0"/>
                <a:ea typeface="ＭＳ Ｐゴシック" panose="020B0600070205080204" pitchFamily="50" charset="-128"/>
                <a:cs typeface="メイリオ"/>
              </a:rPr>
              <a:t>への</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切り替えのパターン（</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M3×25ID</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400" dirty="0">
              <a:solidFill>
                <a:schemeClr val="bg1"/>
              </a:solidFill>
              <a:latin typeface="メイリオ"/>
              <a:ea typeface="メイリオ"/>
              <a:cs typeface="メイリオ"/>
            </a:endParaRPr>
          </a:p>
        </p:txBody>
      </p:sp>
      <p:pic>
        <p:nvPicPr>
          <p:cNvPr id="3" name="図 2"/>
          <p:cNvPicPr>
            <a:picLocks noChangeAspect="1"/>
          </p:cNvPicPr>
          <p:nvPr/>
        </p:nvPicPr>
        <p:blipFill>
          <a:blip r:embed="rId2"/>
          <a:stretch>
            <a:fillRect/>
          </a:stretch>
        </p:blipFill>
        <p:spPr>
          <a:xfrm>
            <a:off x="742272" y="1041337"/>
            <a:ext cx="6258601" cy="2259283"/>
          </a:xfrm>
          <a:prstGeom prst="rect">
            <a:avLst/>
          </a:prstGeom>
        </p:spPr>
      </p:pic>
      <p:sp>
        <p:nvSpPr>
          <p:cNvPr id="17" name="正方形/長方形 16"/>
          <p:cNvSpPr/>
          <p:nvPr/>
        </p:nvSpPr>
        <p:spPr>
          <a:xfrm>
            <a:off x="742272" y="1379154"/>
            <a:ext cx="1271538" cy="411336"/>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正方形/長方形 17"/>
          <p:cNvSpPr/>
          <p:nvPr/>
        </p:nvSpPr>
        <p:spPr>
          <a:xfrm>
            <a:off x="742272" y="1790491"/>
            <a:ext cx="1271538" cy="924986"/>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0" name="テキスト ボックス 19"/>
          <p:cNvSpPr txBox="1"/>
          <p:nvPr/>
        </p:nvSpPr>
        <p:spPr>
          <a:xfrm>
            <a:off x="2503280" y="844187"/>
            <a:ext cx="3168584"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CCW</a:t>
            </a:r>
            <a:r>
              <a:rPr kumimoji="1" lang="ja-JP" altLang="en-US" sz="1000" dirty="0" smtClean="0">
                <a:solidFill>
                  <a:srgbClr val="FF0000"/>
                </a:solidFill>
                <a:latin typeface="Arial" panose="020B0604020202020204" pitchFamily="34" charset="0"/>
              </a:rPr>
              <a:t>でオーダーした型番</a:t>
            </a:r>
          </a:p>
        </p:txBody>
      </p:sp>
      <p:cxnSp>
        <p:nvCxnSpPr>
          <p:cNvPr id="21" name="直線矢印コネクタ 20"/>
          <p:cNvCxnSpPr/>
          <p:nvPr/>
        </p:nvCxnSpPr>
        <p:spPr>
          <a:xfrm flipH="1">
            <a:off x="1879441" y="972375"/>
            <a:ext cx="623839" cy="3691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1942126" y="2725632"/>
            <a:ext cx="561154" cy="3402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369693" y="3076030"/>
            <a:ext cx="3168584" cy="246221"/>
          </a:xfrm>
          <a:prstGeom prst="rect">
            <a:avLst/>
          </a:prstGeom>
          <a:noFill/>
          <a:ln>
            <a:noFill/>
          </a:ln>
        </p:spPr>
        <p:txBody>
          <a:bodyPr wrap="square" rtlCol="0">
            <a:spAutoFit/>
          </a:bodyPr>
          <a:lstStyle/>
          <a:p>
            <a:r>
              <a:rPr kumimoji="1" lang="ja-JP" altLang="en-US" sz="1000" dirty="0" smtClean="0">
                <a:solidFill>
                  <a:schemeClr val="bg1"/>
                </a:solidFill>
                <a:latin typeface="Arial" panose="020B0604020202020204" pitchFamily="34" charset="0"/>
              </a:rPr>
              <a:t>自動的に付与される無償型番</a:t>
            </a:r>
          </a:p>
        </p:txBody>
      </p:sp>
      <p:cxnSp>
        <p:nvCxnSpPr>
          <p:cNvPr id="24" name="直線矢印コネクタ 23"/>
          <p:cNvCxnSpPr/>
          <p:nvPr/>
        </p:nvCxnSpPr>
        <p:spPr>
          <a:xfrm flipH="1">
            <a:off x="7000873" y="1595540"/>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212960" y="1470306"/>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a:t>
            </a:r>
            <a:r>
              <a:rPr kumimoji="1" lang="ja-JP" altLang="en-US" sz="1000" dirty="0">
                <a:solidFill>
                  <a:srgbClr val="FF0000"/>
                </a:solidFill>
                <a:latin typeface="Arial" panose="020B0604020202020204" pitchFamily="34" charset="0"/>
              </a:rPr>
              <a:t>金額</a:t>
            </a:r>
            <a:endParaRPr kumimoji="1" lang="ja-JP" altLang="en-US" sz="1000" dirty="0" smtClean="0">
              <a:solidFill>
                <a:srgbClr val="FF0000"/>
              </a:solidFill>
              <a:latin typeface="Arial" panose="020B0604020202020204" pitchFamily="34" charset="0"/>
            </a:endParaRPr>
          </a:p>
        </p:txBody>
      </p:sp>
      <p:cxnSp>
        <p:nvCxnSpPr>
          <p:cNvPr id="26" name="直線矢印コネクタ 25"/>
          <p:cNvCxnSpPr/>
          <p:nvPr/>
        </p:nvCxnSpPr>
        <p:spPr>
          <a:xfrm flipH="1">
            <a:off x="6994219" y="3140333"/>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212960" y="3017223"/>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見積もり総額</a:t>
            </a:r>
          </a:p>
        </p:txBody>
      </p:sp>
    </p:spTree>
    <p:extLst>
      <p:ext uri="{BB962C8B-B14F-4D97-AF65-F5344CB8AC3E}">
        <p14:creationId xmlns:p14="http://schemas.microsoft.com/office/powerpoint/2010/main" val="853330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0331" y="850861"/>
            <a:ext cx="8718266" cy="2010807"/>
          </a:xfrm>
          <a:prstGeom prst="rect">
            <a:avLst/>
          </a:prstGeom>
        </p:spPr>
        <p:txBody>
          <a:bodyPr wrap="square">
            <a:spAutoFit/>
          </a:bodyPr>
          <a:lstStyle/>
          <a:p>
            <a:pPr>
              <a:spcBef>
                <a:spcPts val="400"/>
              </a:spcBef>
              <a:spcAft>
                <a:spcPts val="400"/>
              </a:spcAft>
              <a:defRPr/>
            </a:pPr>
            <a:r>
              <a:rPr lang="ja-JP" altLang="en-US" sz="1400" dirty="0" smtClean="0">
                <a:solidFill>
                  <a:schemeClr val="bg1"/>
                </a:solidFill>
                <a:ea typeface="ＭＳ Ｐゴシック"/>
              </a:rPr>
              <a:t>（導入効果）</a:t>
            </a:r>
            <a:endParaRPr lang="en-US" altLang="ja-JP" sz="1400" dirty="0">
              <a:solidFill>
                <a:schemeClr val="bg1"/>
              </a:solidFill>
              <a:ea typeface="ＭＳ Ｐゴシック"/>
            </a:endParaRPr>
          </a:p>
          <a:p>
            <a:pPr marL="111122" indent="-111122">
              <a:spcBef>
                <a:spcPts val="400"/>
              </a:spcBef>
              <a:spcAft>
                <a:spcPts val="400"/>
              </a:spcAft>
              <a:buFont typeface="Arial" pitchFamily="34" charset="0"/>
              <a:buChar char="•"/>
              <a:defRPr/>
            </a:pPr>
            <a:r>
              <a:rPr lang="ja-JP" altLang="en-US" sz="1400" dirty="0" smtClean="0">
                <a:solidFill>
                  <a:schemeClr val="bg1"/>
                </a:solidFill>
                <a:latin typeface="Arial"/>
                <a:ea typeface="ＭＳ Ｐゴシック"/>
              </a:rPr>
              <a:t>これまで使用していた</a:t>
            </a:r>
            <a:r>
              <a:rPr lang="en-US" altLang="ja-JP" sz="1400" dirty="0" smtClean="0">
                <a:solidFill>
                  <a:schemeClr val="bg1"/>
                </a:solidFill>
                <a:latin typeface="Arial"/>
                <a:ea typeface="ＭＳ Ｐゴシック"/>
              </a:rPr>
              <a:t>WebEx</a:t>
            </a:r>
            <a:r>
              <a:rPr lang="ja-JP" altLang="en-US" sz="1400" dirty="0" smtClean="0">
                <a:solidFill>
                  <a:schemeClr val="bg1"/>
                </a:solidFill>
                <a:latin typeface="Arial"/>
                <a:ea typeface="ＭＳ Ｐゴシック"/>
              </a:rPr>
              <a:t>のサイト</a:t>
            </a:r>
            <a:r>
              <a:rPr lang="en-US" altLang="ja-JP" sz="1400" dirty="0" smtClean="0">
                <a:solidFill>
                  <a:schemeClr val="bg1"/>
                </a:solidFill>
                <a:latin typeface="Arial"/>
                <a:ea typeface="ＭＳ Ｐゴシック"/>
              </a:rPr>
              <a:t>URL</a:t>
            </a:r>
            <a:r>
              <a:rPr lang="ja-JP" altLang="en-US" sz="1400" dirty="0" smtClean="0">
                <a:solidFill>
                  <a:schemeClr val="bg1"/>
                </a:solidFill>
                <a:latin typeface="Arial"/>
                <a:ea typeface="ＭＳ Ｐゴシック"/>
              </a:rPr>
              <a:t>を継続する形で、接続数がこれまでの最大</a:t>
            </a:r>
            <a:r>
              <a:rPr lang="en-US" altLang="ja-JP" sz="1400" dirty="0" smtClean="0">
                <a:solidFill>
                  <a:schemeClr val="bg1"/>
                </a:solidFill>
                <a:latin typeface="Arial"/>
                <a:ea typeface="ＭＳ Ｐゴシック"/>
              </a:rPr>
              <a:t>25</a:t>
            </a:r>
            <a:r>
              <a:rPr lang="ja-JP" altLang="en-US" sz="1400" dirty="0" smtClean="0">
                <a:solidFill>
                  <a:schemeClr val="bg1"/>
                </a:solidFill>
                <a:latin typeface="Arial"/>
                <a:ea typeface="ＭＳ Ｐゴシック"/>
              </a:rPr>
              <a:t>拠点から</a:t>
            </a:r>
            <a:r>
              <a:rPr lang="en-US" altLang="ja-JP" sz="1400" dirty="0" smtClean="0">
                <a:solidFill>
                  <a:schemeClr val="bg1"/>
                </a:solidFill>
                <a:latin typeface="Arial"/>
                <a:ea typeface="ＭＳ Ｐゴシック"/>
              </a:rPr>
              <a:t>200</a:t>
            </a:r>
            <a:r>
              <a:rPr lang="ja-JP" altLang="en-US" sz="1400" dirty="0" smtClean="0">
                <a:solidFill>
                  <a:schemeClr val="bg1"/>
                </a:solidFill>
                <a:latin typeface="Arial"/>
                <a:ea typeface="ＭＳ Ｐゴシック"/>
              </a:rPr>
              <a:t>拠点まで　拡張され大規模な</a:t>
            </a:r>
            <a:r>
              <a:rPr lang="en-US" altLang="ja-JP" sz="1400" dirty="0" smtClean="0">
                <a:solidFill>
                  <a:schemeClr val="bg1"/>
                </a:solidFill>
                <a:latin typeface="Arial"/>
                <a:ea typeface="ＭＳ Ｐゴシック"/>
              </a:rPr>
              <a:t>WebEx</a:t>
            </a:r>
            <a:r>
              <a:rPr lang="ja-JP" altLang="en-US" sz="1400" dirty="0" smtClean="0">
                <a:solidFill>
                  <a:schemeClr val="bg1"/>
                </a:solidFill>
                <a:latin typeface="Arial"/>
                <a:ea typeface="ＭＳ Ｐゴシック"/>
              </a:rPr>
              <a:t>会議にも対応可能に。</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400" dirty="0" smtClean="0">
                <a:solidFill>
                  <a:schemeClr val="bg1"/>
                </a:solidFill>
                <a:latin typeface="Arial"/>
                <a:ea typeface="ＭＳ Ｐゴシック"/>
              </a:rPr>
              <a:t>追加コストをかける事なく</a:t>
            </a:r>
            <a:r>
              <a:rPr lang="en-US" altLang="ja-JP" sz="1400" dirty="0" smtClean="0">
                <a:solidFill>
                  <a:schemeClr val="bg1"/>
                </a:solidFill>
                <a:latin typeface="Arial"/>
                <a:ea typeface="ＭＳ Ｐゴシック"/>
              </a:rPr>
              <a:t>Spark</a:t>
            </a:r>
            <a:r>
              <a:rPr lang="ja-JP" altLang="en-US" sz="1400" dirty="0" smtClean="0">
                <a:solidFill>
                  <a:schemeClr val="bg1"/>
                </a:solidFill>
                <a:latin typeface="Arial"/>
                <a:ea typeface="ＭＳ Ｐゴシック"/>
              </a:rPr>
              <a:t>の利用を開始。ビジネス メッセージ利用はもとより、既存</a:t>
            </a:r>
            <a:r>
              <a:rPr lang="en-US" altLang="ja-JP" sz="1400" dirty="0" smtClean="0">
                <a:solidFill>
                  <a:schemeClr val="bg1"/>
                </a:solidFill>
                <a:latin typeface="Arial"/>
                <a:ea typeface="ＭＳ Ｐゴシック"/>
              </a:rPr>
              <a:t>MX700</a:t>
            </a:r>
            <a:r>
              <a:rPr lang="ja-JP" altLang="en-US" sz="1400" dirty="0" smtClean="0">
                <a:solidFill>
                  <a:schemeClr val="bg1"/>
                </a:solidFill>
                <a:latin typeface="Arial"/>
                <a:ea typeface="ＭＳ Ｐゴシック"/>
              </a:rPr>
              <a:t>と</a:t>
            </a:r>
            <a:r>
              <a:rPr lang="en-US" altLang="ja-JP" sz="1400" dirty="0" smtClean="0">
                <a:solidFill>
                  <a:schemeClr val="bg1"/>
                </a:solidFill>
                <a:latin typeface="Arial"/>
                <a:ea typeface="ＭＳ Ｐゴシック"/>
              </a:rPr>
              <a:t>WebEx</a:t>
            </a:r>
            <a:r>
              <a:rPr lang="ja-JP" altLang="en-US" sz="1400" dirty="0" smtClean="0">
                <a:solidFill>
                  <a:schemeClr val="bg1"/>
                </a:solidFill>
                <a:latin typeface="Arial"/>
                <a:ea typeface="ＭＳ Ｐゴシック"/>
              </a:rPr>
              <a:t>の相互接続など、コミュニケーションの</a:t>
            </a:r>
            <a:r>
              <a:rPr lang="ja-JP" altLang="en-US" sz="1400" dirty="0">
                <a:solidFill>
                  <a:schemeClr val="bg1"/>
                </a:solidFill>
                <a:latin typeface="Arial"/>
                <a:ea typeface="ＭＳ Ｐゴシック"/>
              </a:rPr>
              <a:t>方法</a:t>
            </a:r>
            <a:r>
              <a:rPr lang="ja-JP" altLang="en-US" sz="1400" dirty="0" smtClean="0">
                <a:solidFill>
                  <a:schemeClr val="bg1"/>
                </a:solidFill>
                <a:latin typeface="Arial"/>
                <a:ea typeface="ＭＳ Ｐゴシック"/>
              </a:rPr>
              <a:t>が劇的に変わった。</a:t>
            </a:r>
            <a:endParaRPr lang="en-US" altLang="ja-JP" sz="1400" dirty="0" smtClean="0">
              <a:solidFill>
                <a:schemeClr val="bg1"/>
              </a:solidFill>
              <a:latin typeface="Arial"/>
              <a:ea typeface="ＭＳ Ｐゴシック"/>
            </a:endParaRPr>
          </a:p>
          <a:p>
            <a:pPr>
              <a:spcBef>
                <a:spcPts val="400"/>
              </a:spcBef>
              <a:spcAft>
                <a:spcPts val="400"/>
              </a:spcAft>
              <a:defRPr/>
            </a:pPr>
            <a:endParaRPr lang="en-US" altLang="ja-JP" sz="1400" dirty="0" smtClean="0">
              <a:solidFill>
                <a:schemeClr val="bg1"/>
              </a:solidFill>
              <a:latin typeface="Arial"/>
              <a:ea typeface="ＭＳ Ｐゴシック"/>
            </a:endParaRPr>
          </a:p>
          <a:p>
            <a:pPr>
              <a:spcBef>
                <a:spcPts val="400"/>
              </a:spcBef>
              <a:spcAft>
                <a:spcPts val="400"/>
              </a:spcAft>
              <a:defRPr/>
            </a:pPr>
            <a:endParaRPr lang="ja-JP" altLang="en-US" sz="1400" dirty="0">
              <a:solidFill>
                <a:schemeClr val="bg1"/>
              </a:solidFill>
            </a:endParaRPr>
          </a:p>
        </p:txBody>
      </p:sp>
      <p:pic>
        <p:nvPicPr>
          <p:cNvPr id="14"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859536"/>
            <a:ext cx="2227814" cy="1393111"/>
          </a:xfrm>
          <a:prstGeom prst="rect">
            <a:avLst/>
          </a:prstGeom>
        </p:spPr>
      </p:pic>
      <p:pic>
        <p:nvPicPr>
          <p:cNvPr id="15"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938" y="2829276"/>
            <a:ext cx="2767679" cy="1600281"/>
          </a:xfrm>
          <a:prstGeom prst="rect">
            <a:avLst/>
          </a:prstGeom>
        </p:spPr>
      </p:pic>
      <p:sp>
        <p:nvSpPr>
          <p:cNvPr id="8" name="Title 2"/>
          <p:cNvSpPr txBox="1">
            <a:spLocks/>
          </p:cNvSpPr>
          <p:nvPr/>
        </p:nvSpPr>
        <p:spPr bwMode="auto">
          <a:xfrm>
            <a:off x="277370" y="366925"/>
            <a:ext cx="8988090" cy="24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a:solidFill>
                  <a:schemeClr val="bg1"/>
                </a:solidFill>
                <a:latin typeface="Arial" panose="020B0604020202020204" pitchFamily="34" charset="0"/>
                <a:ea typeface="ＭＳ Ｐゴシック" panose="020B0600070205080204" pitchFamily="50" charset="-128"/>
                <a:cs typeface="メイリオ"/>
              </a:rPr>
              <a:t>④</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GPL</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から</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SaaS</a:t>
            </a:r>
            <a:r>
              <a:rPr lang="ja-JP" altLang="en-US" sz="1400" dirty="0" err="1" smtClean="0">
                <a:solidFill>
                  <a:schemeClr val="bg1"/>
                </a:solidFill>
                <a:latin typeface="Arial" panose="020B0604020202020204" pitchFamily="34" charset="0"/>
                <a:ea typeface="ＭＳ Ｐゴシック" panose="020B0600070205080204" pitchFamily="50" charset="-128"/>
                <a:cs typeface="メイリオ"/>
              </a:rPr>
              <a:t>への</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切り替えのパターン（</a:t>
            </a:r>
            <a:r>
              <a:rPr lang="en-US" altLang="ja-JP" sz="1400" dirty="0" smtClean="0">
                <a:solidFill>
                  <a:schemeClr val="bg1"/>
                </a:solidFill>
                <a:latin typeface="Arial" panose="020B0604020202020204" pitchFamily="34" charset="0"/>
                <a:ea typeface="ＭＳ Ｐゴシック" panose="020B0600070205080204" pitchFamily="50" charset="-128"/>
                <a:cs typeface="メイリオ"/>
              </a:rPr>
              <a:t>M3×25ID</a:t>
            </a:r>
            <a:r>
              <a:rPr lang="ja-JP" altLang="en-US" sz="1400" dirty="0" smtClean="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400" dirty="0">
              <a:solidFill>
                <a:schemeClr val="bg1"/>
              </a:solidFill>
              <a:latin typeface="メイリオ"/>
              <a:ea typeface="メイリオ"/>
              <a:cs typeface="メイリオ"/>
            </a:endParaRPr>
          </a:p>
        </p:txBody>
      </p:sp>
      <p:pic>
        <p:nvPicPr>
          <p:cNvPr id="2" name="図 1"/>
          <p:cNvPicPr>
            <a:picLocks noChangeAspect="1"/>
          </p:cNvPicPr>
          <p:nvPr/>
        </p:nvPicPr>
        <p:blipFill>
          <a:blip r:embed="rId4"/>
          <a:stretch>
            <a:fillRect/>
          </a:stretch>
        </p:blipFill>
        <p:spPr>
          <a:xfrm>
            <a:off x="3113024" y="2859536"/>
            <a:ext cx="2338004" cy="1393111"/>
          </a:xfrm>
          <a:prstGeom prst="rect">
            <a:avLst/>
          </a:prstGeom>
        </p:spPr>
      </p:pic>
    </p:spTree>
    <p:extLst>
      <p:ext uri="{BB962C8B-B14F-4D97-AF65-F5344CB8AC3E}">
        <p14:creationId xmlns:p14="http://schemas.microsoft.com/office/powerpoint/2010/main" val="386116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4726" y="506705"/>
            <a:ext cx="8881911" cy="4788490"/>
          </a:xfrm>
          <a:prstGeom prst="rect">
            <a:avLst/>
          </a:prstGeom>
          <a:solidFill>
            <a:schemeClr val="bg2">
              <a:lumMod val="20000"/>
              <a:lumOff val="80000"/>
            </a:schemeClr>
          </a:solidFill>
        </p:spPr>
        <p:txBody>
          <a:bodyPr wrap="square">
            <a:spAutoFit/>
          </a:bodyPr>
          <a:lstStyle/>
          <a:p>
            <a:pPr>
              <a:spcBef>
                <a:spcPts val="400"/>
              </a:spcBef>
              <a:spcAft>
                <a:spcPts val="40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企業種別</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製薬</a:t>
            </a:r>
            <a:r>
              <a:rPr lang="ja-JP" altLang="en-US" sz="1400" dirty="0" smtClean="0">
                <a:solidFill>
                  <a:schemeClr val="tx1">
                    <a:lumMod val="75000"/>
                    <a:lumOff val="25000"/>
                  </a:schemeClr>
                </a:solidFill>
                <a:latin typeface="Arial"/>
                <a:ea typeface="ＭＳ Ｐゴシック"/>
              </a:rPr>
              <a:t>　　　　　　　　　　　　　　　　　　　　　　　　　　　　　　　　　　　　　　　　　　　　　　　　</a:t>
            </a:r>
            <a:endParaRPr lang="en-US" altLang="ja-JP" sz="1400" dirty="0" smtClean="0">
              <a:solidFill>
                <a:schemeClr val="tx1">
                  <a:lumMod val="75000"/>
                  <a:lumOff val="25000"/>
                </a:schemeClr>
              </a:solidFill>
              <a:latin typeface="Arial"/>
              <a:ea typeface="ＭＳ Ｐゴシック"/>
            </a:endParaRPr>
          </a:p>
          <a:p>
            <a:pPr>
              <a:spcBef>
                <a:spcPts val="600"/>
              </a:spcBef>
              <a:spcAft>
                <a:spcPts val="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従業員</a:t>
            </a:r>
            <a:r>
              <a:rPr lang="en-US" altLang="ja-JP" sz="1400" dirty="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従業員</a:t>
            </a:r>
            <a:r>
              <a:rPr lang="en-US" altLang="ja-JP" sz="1400" dirty="0" smtClean="0">
                <a:solidFill>
                  <a:schemeClr val="tx1">
                    <a:lumMod val="75000"/>
                    <a:lumOff val="25000"/>
                  </a:schemeClr>
                </a:solidFill>
                <a:latin typeface="Arial"/>
                <a:ea typeface="ＭＳ Ｐゴシック"/>
              </a:rPr>
              <a:t>6,000</a:t>
            </a:r>
            <a:r>
              <a:rPr lang="ja-JP" altLang="en-US" sz="1400" dirty="0" smtClean="0">
                <a:solidFill>
                  <a:schemeClr val="tx1">
                    <a:lumMod val="75000"/>
                    <a:lumOff val="25000"/>
                  </a:schemeClr>
                </a:solidFill>
                <a:latin typeface="Arial"/>
                <a:ea typeface="ＭＳ Ｐゴシック"/>
              </a:rPr>
              <a:t>名</a:t>
            </a:r>
            <a:endParaRPr lang="en-US" altLang="ja-JP" sz="1400" dirty="0" smtClean="0">
              <a:solidFill>
                <a:schemeClr val="tx1">
                  <a:lumMod val="75000"/>
                  <a:lumOff val="25000"/>
                </a:schemeClr>
              </a:solidFill>
              <a:latin typeface="Arial"/>
              <a:ea typeface="ＭＳ Ｐゴシック"/>
            </a:endParaRPr>
          </a:p>
          <a:p>
            <a:pPr>
              <a:spcBef>
                <a:spcPts val="600"/>
              </a:spcBef>
              <a:spcAft>
                <a:spcPts val="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シスコ利用状況</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シスココラボレーション製品の大口顧客。既にシスコのビデオ端末（</a:t>
            </a:r>
            <a:r>
              <a:rPr lang="en-US" altLang="ja-JP" sz="1400" dirty="0" smtClean="0">
                <a:solidFill>
                  <a:schemeClr val="tx1">
                    <a:lumMod val="75000"/>
                    <a:lumOff val="25000"/>
                  </a:schemeClr>
                </a:solidFill>
                <a:latin typeface="Arial"/>
                <a:ea typeface="ＭＳ Ｐゴシック"/>
              </a:rPr>
              <a:t>MX/SX</a:t>
            </a:r>
            <a:r>
              <a:rPr lang="en-US" altLang="ja-JP" sz="1400" dirty="0">
                <a:solidFill>
                  <a:schemeClr val="tx1">
                    <a:lumMod val="75000"/>
                    <a:lumOff val="25000"/>
                  </a:schemeClr>
                </a:solidFill>
                <a:latin typeface="Arial"/>
                <a:ea typeface="ＭＳ Ｐゴシック"/>
              </a:rPr>
              <a:t>/</a:t>
            </a:r>
            <a:r>
              <a:rPr lang="en-US" altLang="ja-JP" sz="1400" dirty="0" smtClean="0">
                <a:solidFill>
                  <a:schemeClr val="tx1">
                    <a:lumMod val="75000"/>
                    <a:lumOff val="25000"/>
                  </a:schemeClr>
                </a:solidFill>
                <a:latin typeface="Arial"/>
                <a:ea typeface="ＭＳ Ｐゴシック"/>
              </a:rPr>
              <a:t>DX</a:t>
            </a:r>
            <a:r>
              <a:rPr lang="ja-JP" altLang="en-US" sz="1400" dirty="0" smtClean="0">
                <a:solidFill>
                  <a:schemeClr val="tx1">
                    <a:lumMod val="75000"/>
                    <a:lumOff val="25000"/>
                  </a:schemeClr>
                </a:solidFill>
                <a:latin typeface="Arial"/>
                <a:ea typeface="ＭＳ Ｐゴシック"/>
              </a:rPr>
              <a:t>シリーズ）を</a:t>
            </a:r>
            <a:r>
              <a:rPr lang="en-US" altLang="ja-JP" sz="1400" dirty="0" smtClean="0">
                <a:solidFill>
                  <a:schemeClr val="tx1">
                    <a:lumMod val="75000"/>
                    <a:lumOff val="25000"/>
                  </a:schemeClr>
                </a:solidFill>
                <a:latin typeface="Arial"/>
                <a:ea typeface="ＭＳ Ｐゴシック"/>
              </a:rPr>
              <a:t/>
            </a:r>
            <a:br>
              <a:rPr lang="en-US" altLang="ja-JP" sz="1400" dirty="0" smtClean="0">
                <a:solidFill>
                  <a:schemeClr val="tx1">
                    <a:lumMod val="75000"/>
                    <a:lumOff val="25000"/>
                  </a:schemeClr>
                </a:solidFill>
                <a:latin typeface="Arial"/>
                <a:ea typeface="ＭＳ Ｐゴシック"/>
              </a:rPr>
            </a:br>
            <a:r>
              <a:rPr lang="en-US" altLang="ja-JP" sz="1400" dirty="0" smtClean="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全社的</a:t>
            </a:r>
            <a:r>
              <a:rPr lang="ja-JP" altLang="en-US" sz="1400" dirty="0">
                <a:solidFill>
                  <a:schemeClr val="tx1">
                    <a:lumMod val="75000"/>
                    <a:lumOff val="25000"/>
                  </a:schemeClr>
                </a:solidFill>
                <a:latin typeface="Arial"/>
                <a:ea typeface="ＭＳ Ｐゴシック"/>
              </a:rPr>
              <a:t>に</a:t>
            </a:r>
            <a:r>
              <a:rPr lang="ja-JP" altLang="en-US" sz="1400" dirty="0" smtClean="0">
                <a:solidFill>
                  <a:schemeClr val="tx1">
                    <a:lumMod val="75000"/>
                    <a:lumOff val="25000"/>
                  </a:schemeClr>
                </a:solidFill>
                <a:latin typeface="Arial"/>
                <a:ea typeface="ＭＳ Ｐゴシック"/>
              </a:rPr>
              <a:t>導入。</a:t>
            </a:r>
            <a:r>
              <a:rPr lang="en-US" altLang="ja-JP" sz="1400" dirty="0" smtClean="0">
                <a:solidFill>
                  <a:schemeClr val="tx1">
                    <a:lumMod val="75000"/>
                    <a:lumOff val="25000"/>
                  </a:schemeClr>
                </a:solidFill>
                <a:latin typeface="Arial"/>
                <a:ea typeface="ＭＳ Ｐゴシック"/>
              </a:rPr>
              <a:t>CUCM</a:t>
            </a:r>
            <a:r>
              <a:rPr lang="ja-JP" altLang="en-US" sz="1400" dirty="0" smtClean="0">
                <a:solidFill>
                  <a:schemeClr val="tx1">
                    <a:lumMod val="75000"/>
                    <a:lumOff val="25000"/>
                  </a:schemeClr>
                </a:solidFill>
                <a:latin typeface="Arial"/>
                <a:ea typeface="ＭＳ Ｐゴシック"/>
              </a:rPr>
              <a:t>をはじめとした</a:t>
            </a:r>
            <a:r>
              <a:rPr lang="en-US" altLang="ja-JP" sz="1400" dirty="0" smtClean="0">
                <a:solidFill>
                  <a:schemeClr val="tx1">
                    <a:lumMod val="75000"/>
                    <a:lumOff val="25000"/>
                  </a:schemeClr>
                </a:solidFill>
                <a:latin typeface="Arial"/>
                <a:ea typeface="ＭＳ Ｐゴシック"/>
              </a:rPr>
              <a:t>UC</a:t>
            </a:r>
            <a:r>
              <a:rPr lang="ja-JP" altLang="en-US" sz="1400" dirty="0" smtClean="0">
                <a:solidFill>
                  <a:schemeClr val="tx1">
                    <a:lumMod val="75000"/>
                    <a:lumOff val="25000"/>
                  </a:schemeClr>
                </a:solidFill>
                <a:latin typeface="Arial"/>
                <a:ea typeface="ＭＳ Ｐゴシック"/>
              </a:rPr>
              <a:t>製品も導入済み。</a:t>
            </a:r>
            <a:r>
              <a:rPr lang="en-US" altLang="ja-JP" sz="1400" dirty="0" smtClean="0">
                <a:solidFill>
                  <a:schemeClr val="tx1">
                    <a:lumMod val="75000"/>
                    <a:lumOff val="25000"/>
                  </a:schemeClr>
                </a:solidFill>
                <a:latin typeface="Arial"/>
                <a:ea typeface="ＭＳ Ｐゴシック"/>
              </a:rPr>
              <a:t>WebEx</a:t>
            </a:r>
            <a:r>
              <a:rPr lang="ja-JP" altLang="en-US" sz="1400" dirty="0" smtClean="0">
                <a:solidFill>
                  <a:schemeClr val="tx1">
                    <a:lumMod val="75000"/>
                    <a:lumOff val="25000"/>
                  </a:schemeClr>
                </a:solidFill>
                <a:latin typeface="Arial"/>
                <a:ea typeface="ＭＳ Ｐゴシック"/>
              </a:rPr>
              <a:t>については全社共通の</a:t>
            </a:r>
            <a:r>
              <a:rPr lang="en-US" altLang="ja-JP" sz="1400" dirty="0" smtClean="0">
                <a:solidFill>
                  <a:schemeClr val="tx1">
                    <a:lumMod val="75000"/>
                    <a:lumOff val="25000"/>
                  </a:schemeClr>
                </a:solidFill>
                <a:latin typeface="Arial"/>
                <a:ea typeface="ＭＳ Ｐゴシック"/>
              </a:rPr>
              <a:t/>
            </a:r>
            <a:br>
              <a:rPr lang="en-US" altLang="ja-JP" sz="1400" dirty="0" smtClean="0">
                <a:solidFill>
                  <a:schemeClr val="tx1">
                    <a:lumMod val="75000"/>
                    <a:lumOff val="25000"/>
                  </a:schemeClr>
                </a:solidFill>
                <a:latin typeface="Arial"/>
                <a:ea typeface="ＭＳ Ｐゴシック"/>
              </a:rPr>
            </a:br>
            <a:r>
              <a:rPr lang="en-US" altLang="ja-JP" sz="1400" dirty="0" smtClean="0">
                <a:solidFill>
                  <a:schemeClr val="tx1">
                    <a:lumMod val="75000"/>
                    <a:lumOff val="25000"/>
                  </a:schemeClr>
                </a:solidFill>
                <a:latin typeface="Arial"/>
                <a:ea typeface="ＭＳ Ｐゴシック"/>
              </a:rPr>
              <a:t>			Web</a:t>
            </a:r>
            <a:r>
              <a:rPr lang="ja-JP" altLang="en-US" sz="1400" dirty="0" smtClean="0">
                <a:solidFill>
                  <a:schemeClr val="tx1">
                    <a:lumMod val="75000"/>
                    <a:lumOff val="25000"/>
                  </a:schemeClr>
                </a:solidFill>
                <a:latin typeface="Arial"/>
                <a:ea typeface="ＭＳ Ｐゴシック"/>
              </a:rPr>
              <a:t>会議ツールとしてグローバルで</a:t>
            </a:r>
            <a:r>
              <a:rPr lang="en-US" altLang="ja-JP" sz="1400" dirty="0" smtClean="0">
                <a:solidFill>
                  <a:schemeClr val="tx1">
                    <a:lumMod val="75000"/>
                    <a:lumOff val="25000"/>
                  </a:schemeClr>
                </a:solidFill>
                <a:latin typeface="Arial"/>
                <a:ea typeface="ＭＳ Ｐゴシック"/>
              </a:rPr>
              <a:t>WebEx</a:t>
            </a:r>
            <a:r>
              <a:rPr lang="ja-JP" altLang="en-US" sz="1400" dirty="0" smtClean="0">
                <a:solidFill>
                  <a:schemeClr val="tx1">
                    <a:lumMod val="75000"/>
                    <a:lumOff val="25000"/>
                  </a:schemeClr>
                </a:solidFill>
                <a:latin typeface="Arial"/>
                <a:ea typeface="ＭＳ Ｐゴシック"/>
              </a:rPr>
              <a:t>を利用中</a:t>
            </a:r>
            <a:r>
              <a:rPr lang="ja-JP" altLang="en-US" sz="1400" dirty="0">
                <a:solidFill>
                  <a:schemeClr val="tx1">
                    <a:lumMod val="75000"/>
                    <a:lumOff val="25000"/>
                  </a:schemeClr>
                </a:solidFill>
                <a:latin typeface="Arial"/>
                <a:ea typeface="ＭＳ Ｐゴシック"/>
              </a:rPr>
              <a:t>。</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a:t>
            </a:r>
            <a:endParaRPr lang="en-US" altLang="ja-JP" sz="1400" dirty="0">
              <a:solidFill>
                <a:schemeClr val="tx1">
                  <a:lumMod val="75000"/>
                  <a:lumOff val="25000"/>
                </a:schemeClr>
              </a:solidFill>
              <a:latin typeface="Arial"/>
              <a:ea typeface="ＭＳ Ｐゴシック"/>
            </a:endParaRPr>
          </a:p>
          <a:p>
            <a:pPr>
              <a:spcBef>
                <a:spcPts val="0"/>
              </a:spcBef>
              <a:spcAft>
                <a:spcPts val="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導入想定</a:t>
            </a: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　</a:t>
            </a:r>
            <a:r>
              <a:rPr lang="en-US" altLang="ja-JP" sz="1400" dirty="0">
                <a:solidFill>
                  <a:schemeClr val="tx1">
                    <a:lumMod val="75000"/>
                    <a:lumOff val="25000"/>
                  </a:schemeClr>
                </a:solidFill>
                <a:latin typeface="Arial"/>
                <a:ea typeface="ＭＳ Ｐゴシック"/>
              </a:rPr>
              <a:t>2</a:t>
            </a:r>
            <a:r>
              <a:rPr lang="ja-JP" altLang="en-US" sz="1400" dirty="0" smtClean="0">
                <a:solidFill>
                  <a:schemeClr val="tx1">
                    <a:lumMod val="75000"/>
                    <a:lumOff val="25000"/>
                  </a:schemeClr>
                </a:solidFill>
                <a:latin typeface="Arial"/>
                <a:ea typeface="ＭＳ Ｐゴシック"/>
              </a:rPr>
              <a:t>年前よりシスコ</a:t>
            </a:r>
            <a:r>
              <a:rPr lang="ja-JP" altLang="en-US" sz="1400" dirty="0">
                <a:solidFill>
                  <a:schemeClr val="tx1">
                    <a:lumMod val="75000"/>
                    <a:lumOff val="25000"/>
                  </a:schemeClr>
                </a:solidFill>
                <a:latin typeface="Arial"/>
                <a:ea typeface="ＭＳ Ｐゴシック"/>
              </a:rPr>
              <a:t>の</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コラボレーション製品の導入を進め、業務効率の向上やコスト削減の全社プロジェクト</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を進めてきた。ビデオ端末の増設を検討していたところ、</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2017</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年</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4</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月の</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Spark Board</a:t>
            </a:r>
            <a:r>
              <a:rPr lang="ja-JP" altLang="en-US" sz="14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のリ</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リースをイベントで</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r>
            <a:b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b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知り、日本国内の主要拠点に</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1</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台づつ、合計</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6</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台の導入を検討したい。</a:t>
            </a:r>
            <a:endPar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600"/>
              </a:spcBef>
              <a:spcAft>
                <a:spcPts val="0"/>
              </a:spcAft>
              <a:defRPr/>
            </a:pPr>
            <a:endPar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（導入に至るまでの流れ）</a:t>
            </a:r>
            <a:endPar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シスコ パートナー、シスコ ハイタッチ営業と共同で決裁権を持つ役員への提案、および</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CXC</a:t>
            </a:r>
            <a:r>
              <a:rPr lang="ja-JP" altLang="en-US" sz="14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での</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デモ</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を実施。</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r>
            <a:b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b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実際に製品を見て触っていただく事で説得力のあるプレゼンができ、導入を決めていただいた。</a:t>
            </a:r>
            <a:endPar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endPar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400"/>
              </a:spcBef>
              <a:spcAft>
                <a:spcPts val="100"/>
              </a:spcAft>
              <a:defRPr/>
            </a:pPr>
            <a:r>
              <a:rPr lang="ja-JP" altLang="en-US" sz="1400" dirty="0" smtClean="0">
                <a:solidFill>
                  <a:schemeClr val="tx1">
                    <a:lumMod val="75000"/>
                    <a:lumOff val="25000"/>
                  </a:schemeClr>
                </a:solidFill>
                <a:latin typeface="Arial"/>
                <a:ea typeface="ＭＳ Ｐゴシック"/>
              </a:rPr>
              <a:t>（オーダー内容）</a:t>
            </a:r>
            <a:endParaRPr lang="en-US" altLang="ja-JP" sz="1400" dirty="0">
              <a:solidFill>
                <a:schemeClr val="tx1">
                  <a:lumMod val="75000"/>
                  <a:lumOff val="25000"/>
                </a:schemeClr>
              </a:solidFill>
              <a:latin typeface="Aria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a:t>
            </a:r>
            <a:r>
              <a:rPr lang="ja-JP" altLang="en-US" sz="1400" dirty="0" smtClean="0">
                <a:solidFill>
                  <a:schemeClr val="tx1">
                    <a:lumMod val="75000"/>
                    <a:lumOff val="25000"/>
                  </a:schemeClr>
                </a:solidFill>
                <a:ea typeface="ＭＳ Ｐゴシック"/>
              </a:rPr>
              <a:t>購入型番</a:t>
            </a:r>
            <a:r>
              <a:rPr lang="en-US" altLang="ja-JP" sz="1400" dirty="0" smtClean="0">
                <a:solidFill>
                  <a:schemeClr val="tx1">
                    <a:lumMod val="75000"/>
                    <a:lumOff val="25000"/>
                  </a:schemeClr>
                </a:solidFill>
                <a:ea typeface="ＭＳ Ｐゴシック"/>
              </a:rPr>
              <a:t>】</a:t>
            </a:r>
            <a:r>
              <a:rPr lang="ja-JP" altLang="en-US" sz="1400" dirty="0" smtClean="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Spark Board</a:t>
            </a:r>
            <a:r>
              <a:rPr lang="ja-JP" altLang="en-US" sz="1400" dirty="0" smtClean="0">
                <a:solidFill>
                  <a:schemeClr val="tx1">
                    <a:lumMod val="75000"/>
                    <a:lumOff val="25000"/>
                  </a:schemeClr>
                </a:solidFill>
                <a:ea typeface="ＭＳ Ｐゴシック"/>
              </a:rPr>
              <a:t>型番）</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SPARK-BOARD55-K9</a:t>
            </a:r>
          </a:p>
          <a:p>
            <a:pPr lvl="0" defTabSz="914346" fontAlgn="auto">
              <a:spcBef>
                <a:spcPts val="0"/>
              </a:spcBef>
              <a:spcAft>
                <a:spcPts val="0"/>
              </a:spcAft>
              <a:defRPr/>
            </a:pP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rPr>
              <a:t>　</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　　　　 　　（</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Spark Board</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サブスクリプション型番）　</a:t>
            </a:r>
            <a:r>
              <a:rPr lang="en-US" altLang="ja-JP" sz="1400" dirty="0">
                <a:solidFill>
                  <a:schemeClr val="tx1">
                    <a:lumMod val="75000"/>
                    <a:lumOff val="25000"/>
                  </a:schemeClr>
                </a:solidFill>
                <a:latin typeface="Arial" panose="020B0604020202020204" pitchFamily="34" charset="0"/>
                <a:ea typeface="ＭＳ Ｐゴシック" panose="020B0600070205080204" pitchFamily="50" charset="-128"/>
              </a:rPr>
              <a:t>A-SPK-SH</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rPr>
              <a:t>（親型番</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　</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A-SPK-SH-ND-BRD</a:t>
            </a:r>
            <a:r>
              <a:rPr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rPr>
              <a:t>（子型番</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a:t>
            </a:r>
            <a:endParaRPr lang="en-US" altLang="ja-JP" sz="1400" dirty="0" smtClean="0">
              <a:solidFill>
                <a:schemeClr val="tx1">
                  <a:lumMod val="75000"/>
                  <a:lumOff val="25000"/>
                </a:schemeClr>
              </a:solidFill>
              <a:ea typeface="ＭＳ Ｐゴシック"/>
            </a:endParaRPr>
          </a:p>
          <a:p>
            <a:pPr>
              <a:spcBef>
                <a:spcPts val="400"/>
              </a:spcBef>
              <a:spcAft>
                <a:spcPts val="400"/>
              </a:spcAft>
              <a:defRPr/>
            </a:pPr>
            <a:r>
              <a:rPr lang="en-US" altLang="ja-JP" sz="1400" dirty="0" smtClean="0">
                <a:solidFill>
                  <a:schemeClr val="tx1">
                    <a:lumMod val="75000"/>
                    <a:lumOff val="25000"/>
                  </a:schemeClr>
                </a:solidFill>
                <a:ea typeface="ＭＳ Ｐゴシック"/>
              </a:rPr>
              <a:t>【</a:t>
            </a:r>
            <a:r>
              <a:rPr lang="ja-JP" altLang="en-US" sz="1400" dirty="0" smtClean="0">
                <a:solidFill>
                  <a:schemeClr val="tx1">
                    <a:lumMod val="75000"/>
                    <a:lumOff val="25000"/>
                  </a:schemeClr>
                </a:solidFill>
                <a:ea typeface="ＭＳ Ｐゴシック"/>
              </a:rPr>
              <a:t>購入サブスクリプション数</a:t>
            </a:r>
            <a:r>
              <a:rPr lang="en-US" altLang="ja-JP" sz="1400" dirty="0" smtClean="0">
                <a:solidFill>
                  <a:schemeClr val="tx1">
                    <a:lumMod val="75000"/>
                    <a:lumOff val="25000"/>
                  </a:schemeClr>
                </a:solidFill>
                <a:ea typeface="ＭＳ Ｐゴシック"/>
              </a:rPr>
              <a:t>】 Spark Board×6</a:t>
            </a:r>
            <a:r>
              <a:rPr lang="ja-JP" altLang="en-US" sz="1400" dirty="0" smtClean="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Spark Board</a:t>
            </a:r>
            <a:r>
              <a:rPr lang="ja-JP" altLang="en-US" sz="1400" dirty="0" smtClean="0">
                <a:solidFill>
                  <a:schemeClr val="tx1">
                    <a:lumMod val="75000"/>
                    <a:lumOff val="25000"/>
                  </a:schemeClr>
                </a:solidFill>
                <a:ea typeface="ＭＳ Ｐゴシック"/>
              </a:rPr>
              <a:t>サブスクリプション</a:t>
            </a:r>
            <a:r>
              <a:rPr lang="en-US" altLang="ja-JP" sz="1400" dirty="0" smtClean="0">
                <a:solidFill>
                  <a:schemeClr val="tx1">
                    <a:lumMod val="75000"/>
                    <a:lumOff val="25000"/>
                  </a:schemeClr>
                </a:solidFill>
                <a:ea typeface="ＭＳ Ｐゴシック"/>
              </a:rPr>
              <a:t>×6</a:t>
            </a:r>
          </a:p>
          <a:p>
            <a:pPr>
              <a:spcBef>
                <a:spcPts val="400"/>
              </a:spcBef>
              <a:spcAft>
                <a:spcPts val="400"/>
              </a:spcAft>
              <a:defRPr/>
            </a:pPr>
            <a:r>
              <a:rPr lang="ja-JP" altLang="en-US" sz="1400" dirty="0">
                <a:solidFill>
                  <a:schemeClr val="tx1">
                    <a:lumMod val="75000"/>
                    <a:lumOff val="25000"/>
                  </a:schemeClr>
                </a:solidFill>
                <a:ea typeface="ＭＳ Ｐゴシック"/>
              </a:rPr>
              <a:t>　</a:t>
            </a:r>
            <a:endParaRPr lang="en-US" altLang="ja-JP" sz="1400" dirty="0">
              <a:solidFill>
                <a:schemeClr val="tx1">
                  <a:lumMod val="75000"/>
                  <a:lumOff val="25000"/>
                </a:schemeClr>
              </a:solidFill>
              <a:ea typeface="ＭＳ Ｐゴシック"/>
            </a:endParaRPr>
          </a:p>
        </p:txBody>
      </p:sp>
      <p:sp>
        <p:nvSpPr>
          <p:cNvPr id="6"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スタディ⑤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Board</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Spark Board</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型番発注のパターン）</a:t>
            </a:r>
            <a:endParaRPr kumimoji="1" lang="ja-JP" altLang="en-US" sz="16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11420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73857" y="563822"/>
            <a:ext cx="2993120"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Spark Board BOM</a:t>
            </a:r>
            <a:r>
              <a:rPr kumimoji="1" lang="ja-JP" altLang="en-US" sz="1400" dirty="0" smtClean="0">
                <a:solidFill>
                  <a:schemeClr val="bg1"/>
                </a:solidFill>
                <a:latin typeface="+mn-lt"/>
              </a:rPr>
              <a:t>作成画面）</a:t>
            </a:r>
          </a:p>
        </p:txBody>
      </p:sp>
      <p:sp>
        <p:nvSpPr>
          <p:cNvPr id="18" name="テキスト ボックス 17"/>
          <p:cNvSpPr txBox="1"/>
          <p:nvPr/>
        </p:nvSpPr>
        <p:spPr>
          <a:xfrm>
            <a:off x="534564" y="1555531"/>
            <a:ext cx="3635824"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親型番「</a:t>
            </a:r>
            <a:r>
              <a:rPr kumimoji="1" lang="en-US" altLang="ja-JP" sz="1000" dirty="0" smtClean="0">
                <a:solidFill>
                  <a:srgbClr val="FF0000"/>
                </a:solidFill>
                <a:latin typeface="Arial" panose="020B0604020202020204" pitchFamily="34" charset="0"/>
              </a:rPr>
              <a:t>SPARK-BOARD55-K9</a:t>
            </a:r>
            <a:r>
              <a:rPr kumimoji="1" lang="ja-JP" altLang="en-US" sz="1000" dirty="0" smtClean="0">
                <a:solidFill>
                  <a:srgbClr val="FF0000"/>
                </a:solidFill>
                <a:latin typeface="Arial" panose="020B0604020202020204" pitchFamily="34" charset="0"/>
              </a:rPr>
              <a:t>」を入力して「追加」をクリック</a:t>
            </a:r>
          </a:p>
        </p:txBody>
      </p:sp>
      <p:sp>
        <p:nvSpPr>
          <p:cNvPr id="14" name="下矢印 13"/>
          <p:cNvSpPr/>
          <p:nvPr/>
        </p:nvSpPr>
        <p:spPr>
          <a:xfrm>
            <a:off x="1700609" y="1846742"/>
            <a:ext cx="499316" cy="284889"/>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0"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スタディ⑤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Board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Spark Board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型番発注のパターン）</a:t>
            </a:r>
            <a:endParaRPr kumimoji="1" lang="ja-JP" altLang="en-US" sz="1600" dirty="0">
              <a:solidFill>
                <a:schemeClr val="bg1"/>
              </a:solidFill>
              <a:latin typeface="メイリオ"/>
              <a:ea typeface="メイリオ"/>
              <a:cs typeface="メイリオ"/>
            </a:endParaRPr>
          </a:p>
        </p:txBody>
      </p:sp>
      <p:pic>
        <p:nvPicPr>
          <p:cNvPr id="3" name="図 2"/>
          <p:cNvPicPr>
            <a:picLocks noChangeAspect="1"/>
          </p:cNvPicPr>
          <p:nvPr/>
        </p:nvPicPr>
        <p:blipFill>
          <a:blip r:embed="rId2"/>
          <a:stretch>
            <a:fillRect/>
          </a:stretch>
        </p:blipFill>
        <p:spPr>
          <a:xfrm>
            <a:off x="440390" y="958305"/>
            <a:ext cx="3824172" cy="597226"/>
          </a:xfrm>
          <a:prstGeom prst="rect">
            <a:avLst/>
          </a:prstGeom>
        </p:spPr>
      </p:pic>
      <p:sp>
        <p:nvSpPr>
          <p:cNvPr id="31" name="正方形/長方形 30"/>
          <p:cNvSpPr/>
          <p:nvPr/>
        </p:nvSpPr>
        <p:spPr>
          <a:xfrm>
            <a:off x="443433" y="989222"/>
            <a:ext cx="1130186"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2" name="正方形/長方形 31"/>
          <p:cNvSpPr/>
          <p:nvPr/>
        </p:nvSpPr>
        <p:spPr>
          <a:xfrm>
            <a:off x="3856695" y="1007924"/>
            <a:ext cx="407867" cy="23814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5" name="図 4"/>
          <p:cNvPicPr>
            <a:picLocks noChangeAspect="1"/>
          </p:cNvPicPr>
          <p:nvPr/>
        </p:nvPicPr>
        <p:blipFill>
          <a:blip r:embed="rId3"/>
          <a:stretch>
            <a:fillRect/>
          </a:stretch>
        </p:blipFill>
        <p:spPr>
          <a:xfrm>
            <a:off x="461886" y="3445959"/>
            <a:ext cx="1671033" cy="1512573"/>
          </a:xfrm>
          <a:prstGeom prst="rect">
            <a:avLst/>
          </a:prstGeom>
        </p:spPr>
      </p:pic>
      <p:sp>
        <p:nvSpPr>
          <p:cNvPr id="33" name="正方形/長方形 32"/>
          <p:cNvSpPr/>
          <p:nvPr/>
        </p:nvSpPr>
        <p:spPr>
          <a:xfrm>
            <a:off x="443433" y="4088144"/>
            <a:ext cx="568136" cy="112046"/>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2" name="図 1"/>
          <p:cNvPicPr>
            <a:picLocks noChangeAspect="1"/>
          </p:cNvPicPr>
          <p:nvPr/>
        </p:nvPicPr>
        <p:blipFill>
          <a:blip r:embed="rId4"/>
          <a:stretch>
            <a:fillRect/>
          </a:stretch>
        </p:blipFill>
        <p:spPr>
          <a:xfrm>
            <a:off x="373857" y="2199085"/>
            <a:ext cx="4266628" cy="874272"/>
          </a:xfrm>
          <a:prstGeom prst="rect">
            <a:avLst/>
          </a:prstGeom>
        </p:spPr>
      </p:pic>
      <p:sp>
        <p:nvSpPr>
          <p:cNvPr id="16" name="正方形/長方形 15"/>
          <p:cNvSpPr/>
          <p:nvPr/>
        </p:nvSpPr>
        <p:spPr>
          <a:xfrm>
            <a:off x="3856695" y="2204252"/>
            <a:ext cx="486042" cy="241236"/>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4" name="図 3"/>
          <p:cNvPicPr>
            <a:picLocks noChangeAspect="1"/>
          </p:cNvPicPr>
          <p:nvPr/>
        </p:nvPicPr>
        <p:blipFill>
          <a:blip r:embed="rId5"/>
          <a:stretch>
            <a:fillRect/>
          </a:stretch>
        </p:blipFill>
        <p:spPr>
          <a:xfrm>
            <a:off x="2213333" y="3392611"/>
            <a:ext cx="1342643" cy="1565921"/>
          </a:xfrm>
          <a:prstGeom prst="rect">
            <a:avLst/>
          </a:prstGeom>
        </p:spPr>
      </p:pic>
      <p:sp>
        <p:nvSpPr>
          <p:cNvPr id="20" name="正方形/長方形 19"/>
          <p:cNvSpPr/>
          <p:nvPr/>
        </p:nvSpPr>
        <p:spPr>
          <a:xfrm>
            <a:off x="2199925" y="4026537"/>
            <a:ext cx="231387" cy="23526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1" name="正方形/長方形 20"/>
          <p:cNvSpPr/>
          <p:nvPr/>
        </p:nvSpPr>
        <p:spPr>
          <a:xfrm>
            <a:off x="911476" y="2824797"/>
            <a:ext cx="733025" cy="145231"/>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3" name="下矢印 22"/>
          <p:cNvSpPr/>
          <p:nvPr/>
        </p:nvSpPr>
        <p:spPr>
          <a:xfrm>
            <a:off x="1720192" y="3107722"/>
            <a:ext cx="499316" cy="284889"/>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4" name="テキスト ボックス 23"/>
          <p:cNvSpPr txBox="1"/>
          <p:nvPr/>
        </p:nvSpPr>
        <p:spPr>
          <a:xfrm>
            <a:off x="1297402" y="4904294"/>
            <a:ext cx="1523467"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Mounting Option</a:t>
            </a:r>
            <a:r>
              <a:rPr kumimoji="1" lang="ja-JP" altLang="en-US" sz="1000" dirty="0" smtClean="0">
                <a:solidFill>
                  <a:srgbClr val="FF0000"/>
                </a:solidFill>
                <a:latin typeface="Arial" panose="020B0604020202020204" pitchFamily="34" charset="0"/>
              </a:rPr>
              <a:t>を選択</a:t>
            </a:r>
            <a:endParaRPr kumimoji="1" lang="en-US" altLang="ja-JP" sz="1000" dirty="0" smtClean="0">
              <a:solidFill>
                <a:srgbClr val="FF0000"/>
              </a:solidFill>
              <a:latin typeface="Arial" panose="020B0604020202020204" pitchFamily="34" charset="0"/>
            </a:endParaRPr>
          </a:p>
        </p:txBody>
      </p:sp>
      <p:pic>
        <p:nvPicPr>
          <p:cNvPr id="25" name="図 24"/>
          <p:cNvPicPr>
            <a:picLocks noChangeAspect="1"/>
          </p:cNvPicPr>
          <p:nvPr/>
        </p:nvPicPr>
        <p:blipFill>
          <a:blip r:embed="rId3"/>
          <a:stretch>
            <a:fillRect/>
          </a:stretch>
        </p:blipFill>
        <p:spPr>
          <a:xfrm>
            <a:off x="5119745" y="787513"/>
            <a:ext cx="1671033" cy="1512573"/>
          </a:xfrm>
          <a:prstGeom prst="rect">
            <a:avLst/>
          </a:prstGeom>
        </p:spPr>
      </p:pic>
      <p:pic>
        <p:nvPicPr>
          <p:cNvPr id="6" name="図 5"/>
          <p:cNvPicPr>
            <a:picLocks noChangeAspect="1"/>
          </p:cNvPicPr>
          <p:nvPr/>
        </p:nvPicPr>
        <p:blipFill>
          <a:blip r:embed="rId6"/>
          <a:stretch>
            <a:fillRect/>
          </a:stretch>
        </p:blipFill>
        <p:spPr>
          <a:xfrm>
            <a:off x="6887669" y="785722"/>
            <a:ext cx="1143011" cy="1491290"/>
          </a:xfrm>
          <a:prstGeom prst="rect">
            <a:avLst/>
          </a:prstGeom>
        </p:spPr>
      </p:pic>
      <p:sp>
        <p:nvSpPr>
          <p:cNvPr id="26" name="正方形/長方形 25"/>
          <p:cNvSpPr/>
          <p:nvPr/>
        </p:nvSpPr>
        <p:spPr>
          <a:xfrm>
            <a:off x="5119744" y="1652632"/>
            <a:ext cx="645291" cy="16380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7" name="正方形/長方形 26"/>
          <p:cNvSpPr/>
          <p:nvPr/>
        </p:nvSpPr>
        <p:spPr>
          <a:xfrm>
            <a:off x="6887669" y="2064795"/>
            <a:ext cx="918932" cy="186583"/>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 name="テキスト ボックス 28"/>
          <p:cNvSpPr txBox="1"/>
          <p:nvPr/>
        </p:nvSpPr>
        <p:spPr>
          <a:xfrm>
            <a:off x="3366977" y="2556498"/>
            <a:ext cx="1379452" cy="400110"/>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購入台数「</a:t>
            </a:r>
            <a:r>
              <a:rPr kumimoji="1" lang="en-US" altLang="ja-JP" sz="1000" dirty="0" smtClean="0">
                <a:solidFill>
                  <a:srgbClr val="FF0000"/>
                </a:solidFill>
                <a:latin typeface="Arial" panose="020B0604020202020204" pitchFamily="34" charset="0"/>
              </a:rPr>
              <a:t>6</a:t>
            </a:r>
            <a:r>
              <a:rPr kumimoji="1" lang="ja-JP" altLang="en-US" sz="1000" dirty="0" smtClean="0">
                <a:solidFill>
                  <a:srgbClr val="FF0000"/>
                </a:solidFill>
                <a:latin typeface="Arial" panose="020B0604020202020204" pitchFamily="34" charset="0"/>
              </a:rPr>
              <a:t>」を入力</a:t>
            </a:r>
            <a:endParaRPr kumimoji="1" lang="en-US" altLang="ja-JP" sz="1000" dirty="0" smtClean="0">
              <a:solidFill>
                <a:srgbClr val="FF0000"/>
              </a:solidFill>
              <a:latin typeface="Arial" panose="020B0604020202020204" pitchFamily="34" charset="0"/>
            </a:endParaRPr>
          </a:p>
          <a:p>
            <a:endParaRPr kumimoji="1" lang="ja-JP" altLang="en-US" sz="1000" dirty="0" smtClean="0">
              <a:solidFill>
                <a:srgbClr val="FF0000"/>
              </a:solidFill>
              <a:latin typeface="Arial" panose="020B0604020202020204" pitchFamily="34" charset="0"/>
            </a:endParaRPr>
          </a:p>
        </p:txBody>
      </p:sp>
      <p:pic>
        <p:nvPicPr>
          <p:cNvPr id="8" name="図 7"/>
          <p:cNvPicPr>
            <a:picLocks noChangeAspect="1"/>
          </p:cNvPicPr>
          <p:nvPr/>
        </p:nvPicPr>
        <p:blipFill>
          <a:blip r:embed="rId7"/>
          <a:stretch>
            <a:fillRect/>
          </a:stretch>
        </p:blipFill>
        <p:spPr>
          <a:xfrm>
            <a:off x="5119745" y="2681553"/>
            <a:ext cx="3478922" cy="576950"/>
          </a:xfrm>
          <a:prstGeom prst="rect">
            <a:avLst/>
          </a:prstGeom>
        </p:spPr>
      </p:pic>
      <p:sp>
        <p:nvSpPr>
          <p:cNvPr id="35" name="下矢印 34"/>
          <p:cNvSpPr/>
          <p:nvPr/>
        </p:nvSpPr>
        <p:spPr>
          <a:xfrm>
            <a:off x="6541120" y="2442111"/>
            <a:ext cx="499316" cy="284889"/>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6" name="正方形/長方形 35"/>
          <p:cNvSpPr/>
          <p:nvPr/>
        </p:nvSpPr>
        <p:spPr>
          <a:xfrm>
            <a:off x="5119744" y="2962764"/>
            <a:ext cx="918932" cy="186583"/>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7" name="正方形/長方形 36"/>
          <p:cNvSpPr/>
          <p:nvPr/>
        </p:nvSpPr>
        <p:spPr>
          <a:xfrm>
            <a:off x="8193966" y="2959219"/>
            <a:ext cx="404701" cy="186583"/>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8" name="テキスト ボックス 37"/>
          <p:cNvSpPr txBox="1"/>
          <p:nvPr/>
        </p:nvSpPr>
        <p:spPr>
          <a:xfrm>
            <a:off x="4956975" y="549309"/>
            <a:ext cx="3636334"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Power Code Option</a:t>
            </a:r>
            <a:r>
              <a:rPr kumimoji="1" lang="ja-JP" altLang="en-US" sz="1000" dirty="0" smtClean="0">
                <a:solidFill>
                  <a:srgbClr val="FF0000"/>
                </a:solidFill>
                <a:latin typeface="Arial" panose="020B0604020202020204" pitchFamily="34" charset="0"/>
              </a:rPr>
              <a:t>から「</a:t>
            </a:r>
            <a:r>
              <a:rPr kumimoji="1" lang="en-US" altLang="ja-JP" sz="1000" dirty="0" smtClean="0">
                <a:solidFill>
                  <a:srgbClr val="FF0000"/>
                </a:solidFill>
                <a:latin typeface="Arial" panose="020B0604020202020204" pitchFamily="34" charset="0"/>
              </a:rPr>
              <a:t>JPN</a:t>
            </a:r>
            <a:r>
              <a:rPr kumimoji="1" lang="ja-JP" altLang="en-US" sz="1000" dirty="0" smtClean="0">
                <a:solidFill>
                  <a:srgbClr val="FF0000"/>
                </a:solidFill>
                <a:latin typeface="Arial" panose="020B0604020202020204" pitchFamily="34" charset="0"/>
              </a:rPr>
              <a:t>」を選択して「完了」をクリック</a:t>
            </a:r>
            <a:endParaRPr kumimoji="1" lang="en-US" altLang="ja-JP" sz="1000" dirty="0" smtClean="0">
              <a:solidFill>
                <a:srgbClr val="FF0000"/>
              </a:solidFill>
              <a:latin typeface="Arial" panose="020B0604020202020204" pitchFamily="34" charset="0"/>
            </a:endParaRPr>
          </a:p>
        </p:txBody>
      </p:sp>
      <p:sp>
        <p:nvSpPr>
          <p:cNvPr id="53" name="下矢印 52"/>
          <p:cNvSpPr/>
          <p:nvPr/>
        </p:nvSpPr>
        <p:spPr>
          <a:xfrm rot="12934735">
            <a:off x="4104899" y="3504746"/>
            <a:ext cx="499316" cy="284889"/>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54" name="テキスト ボックス 53"/>
          <p:cNvSpPr txBox="1"/>
          <p:nvPr/>
        </p:nvSpPr>
        <p:spPr>
          <a:xfrm>
            <a:off x="5069502" y="3211420"/>
            <a:ext cx="3636334" cy="246221"/>
          </a:xfrm>
          <a:prstGeom prst="rect">
            <a:avLst/>
          </a:prstGeom>
          <a:noFill/>
          <a:ln>
            <a:noFill/>
          </a:ln>
        </p:spPr>
        <p:txBody>
          <a:bodyPr wrap="square" rtlCol="0">
            <a:spAutoFit/>
          </a:bodyPr>
          <a:lstStyle/>
          <a:p>
            <a:r>
              <a:rPr kumimoji="1" lang="ja-JP" altLang="en-US" sz="1000" dirty="0">
                <a:solidFill>
                  <a:srgbClr val="FF0000"/>
                </a:solidFill>
                <a:latin typeface="Arial" panose="020B0604020202020204" pitchFamily="34" charset="0"/>
              </a:rPr>
              <a:t>次</a:t>
            </a:r>
            <a:r>
              <a:rPr kumimoji="1" lang="ja-JP" altLang="en-US" sz="1000" dirty="0" smtClean="0">
                <a:solidFill>
                  <a:srgbClr val="FF0000"/>
                </a:solidFill>
                <a:latin typeface="Arial" panose="020B0604020202020204" pitchFamily="34" charset="0"/>
              </a:rPr>
              <a:t>にサブスクリプション型番「</a:t>
            </a:r>
            <a:r>
              <a:rPr kumimoji="1" lang="en-US" altLang="ja-JP" sz="1000" dirty="0" smtClean="0">
                <a:solidFill>
                  <a:srgbClr val="FF0000"/>
                </a:solidFill>
                <a:latin typeface="Arial" panose="020B0604020202020204" pitchFamily="34" charset="0"/>
              </a:rPr>
              <a:t>A-SPK-SH</a:t>
            </a:r>
            <a:r>
              <a:rPr kumimoji="1" lang="ja-JP" altLang="en-US" sz="1000" dirty="0" smtClean="0">
                <a:solidFill>
                  <a:srgbClr val="FF0000"/>
                </a:solidFill>
                <a:latin typeface="Arial" panose="020B0604020202020204" pitchFamily="34" charset="0"/>
              </a:rPr>
              <a:t>」を入力して「追加」</a:t>
            </a:r>
            <a:endParaRPr kumimoji="1" lang="en-US" altLang="ja-JP" sz="1000" dirty="0" smtClean="0">
              <a:solidFill>
                <a:srgbClr val="FF0000"/>
              </a:solidFill>
              <a:latin typeface="Arial" panose="020B0604020202020204" pitchFamily="34" charset="0"/>
            </a:endParaRPr>
          </a:p>
        </p:txBody>
      </p:sp>
      <p:pic>
        <p:nvPicPr>
          <p:cNvPr id="55" name="図 54"/>
          <p:cNvPicPr>
            <a:picLocks noChangeAspect="1"/>
          </p:cNvPicPr>
          <p:nvPr/>
        </p:nvPicPr>
        <p:blipFill>
          <a:blip r:embed="rId8"/>
          <a:stretch>
            <a:fillRect/>
          </a:stretch>
        </p:blipFill>
        <p:spPr>
          <a:xfrm>
            <a:off x="4590960" y="3848136"/>
            <a:ext cx="2001818" cy="917846"/>
          </a:xfrm>
          <a:prstGeom prst="rect">
            <a:avLst/>
          </a:prstGeom>
        </p:spPr>
      </p:pic>
      <p:sp>
        <p:nvSpPr>
          <p:cNvPr id="56" name="テキスト ボックス 55"/>
          <p:cNvSpPr txBox="1"/>
          <p:nvPr/>
        </p:nvSpPr>
        <p:spPr>
          <a:xfrm>
            <a:off x="4670258" y="4804271"/>
            <a:ext cx="1843222"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「オプションの追加」をクリック</a:t>
            </a:r>
            <a:endParaRPr kumimoji="1" lang="en-US" altLang="ja-JP" sz="1000" dirty="0" smtClean="0">
              <a:solidFill>
                <a:srgbClr val="FF0000"/>
              </a:solidFill>
              <a:latin typeface="Arial" panose="020B0604020202020204" pitchFamily="34" charset="0"/>
            </a:endParaRPr>
          </a:p>
        </p:txBody>
      </p:sp>
      <p:sp>
        <p:nvSpPr>
          <p:cNvPr id="57" name="正方形/長方形 56"/>
          <p:cNvSpPr/>
          <p:nvPr/>
        </p:nvSpPr>
        <p:spPr>
          <a:xfrm>
            <a:off x="5127155" y="4552143"/>
            <a:ext cx="689153" cy="186583"/>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58" name="図 57"/>
          <p:cNvPicPr>
            <a:picLocks noChangeAspect="1"/>
          </p:cNvPicPr>
          <p:nvPr/>
        </p:nvPicPr>
        <p:blipFill>
          <a:blip r:embed="rId9"/>
          <a:stretch>
            <a:fillRect/>
          </a:stretch>
        </p:blipFill>
        <p:spPr>
          <a:xfrm>
            <a:off x="7031940" y="3651533"/>
            <a:ext cx="1120669" cy="1116908"/>
          </a:xfrm>
          <a:prstGeom prst="rect">
            <a:avLst/>
          </a:prstGeom>
        </p:spPr>
      </p:pic>
      <p:pic>
        <p:nvPicPr>
          <p:cNvPr id="59" name="図 58"/>
          <p:cNvPicPr>
            <a:picLocks noChangeAspect="1"/>
          </p:cNvPicPr>
          <p:nvPr/>
        </p:nvPicPr>
        <p:blipFill>
          <a:blip r:embed="rId10"/>
          <a:stretch>
            <a:fillRect/>
          </a:stretch>
        </p:blipFill>
        <p:spPr>
          <a:xfrm>
            <a:off x="8201941" y="3602096"/>
            <a:ext cx="747408" cy="1196187"/>
          </a:xfrm>
          <a:prstGeom prst="rect">
            <a:avLst/>
          </a:prstGeom>
        </p:spPr>
      </p:pic>
      <p:sp>
        <p:nvSpPr>
          <p:cNvPr id="60" name="下矢印 59"/>
          <p:cNvSpPr/>
          <p:nvPr/>
        </p:nvSpPr>
        <p:spPr>
          <a:xfrm rot="1886300">
            <a:off x="5646529" y="3523195"/>
            <a:ext cx="499316" cy="284889"/>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1" name="下矢印 60"/>
          <p:cNvSpPr/>
          <p:nvPr/>
        </p:nvSpPr>
        <p:spPr>
          <a:xfrm rot="16200000">
            <a:off x="6534897" y="4258203"/>
            <a:ext cx="499316" cy="284889"/>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62" name="テキスト ボックス 61"/>
          <p:cNvSpPr txBox="1"/>
          <p:nvPr/>
        </p:nvSpPr>
        <p:spPr>
          <a:xfrm>
            <a:off x="7635478" y="4798283"/>
            <a:ext cx="74276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a:t>
            </a:r>
            <a:r>
              <a:rPr kumimoji="1" lang="en-US" altLang="ja-JP" sz="1000" dirty="0" smtClean="0">
                <a:solidFill>
                  <a:srgbClr val="FF0000"/>
                </a:solidFill>
                <a:latin typeface="Arial" panose="020B0604020202020204" pitchFamily="34" charset="0"/>
              </a:rPr>
              <a:t>6</a:t>
            </a:r>
            <a:r>
              <a:rPr kumimoji="1" lang="ja-JP" altLang="en-US" sz="1000" dirty="0" smtClean="0">
                <a:solidFill>
                  <a:srgbClr val="FF0000"/>
                </a:solidFill>
                <a:latin typeface="Arial" panose="020B0604020202020204" pitchFamily="34" charset="0"/>
              </a:rPr>
              <a:t>」を入力</a:t>
            </a:r>
            <a:endParaRPr kumimoji="1" lang="en-US" altLang="ja-JP" sz="1000" dirty="0" smtClean="0">
              <a:solidFill>
                <a:srgbClr val="FF0000"/>
              </a:solidFill>
              <a:latin typeface="Arial" panose="020B0604020202020204" pitchFamily="34" charset="0"/>
            </a:endParaRPr>
          </a:p>
        </p:txBody>
      </p:sp>
      <p:sp>
        <p:nvSpPr>
          <p:cNvPr id="63" name="正方形/長方形 62"/>
          <p:cNvSpPr/>
          <p:nvPr/>
        </p:nvSpPr>
        <p:spPr>
          <a:xfrm>
            <a:off x="8207692" y="4270317"/>
            <a:ext cx="384080" cy="184374"/>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2390411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90588" y="787059"/>
            <a:ext cx="7822055" cy="2660650"/>
          </a:xfrm>
          <a:prstGeom prst="rect">
            <a:avLst/>
          </a:prstGeom>
        </p:spPr>
      </p:pic>
      <p:sp>
        <p:nvSpPr>
          <p:cNvPr id="6"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スタディ⑤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Board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Spark Board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型番発注のパターン）</a:t>
            </a:r>
            <a:endParaRPr kumimoji="1" lang="ja-JP" altLang="en-US" sz="1600" dirty="0">
              <a:solidFill>
                <a:schemeClr val="bg1"/>
              </a:solidFill>
              <a:latin typeface="メイリオ"/>
              <a:ea typeface="メイリオ"/>
              <a:cs typeface="メイリオ"/>
            </a:endParaRPr>
          </a:p>
        </p:txBody>
      </p:sp>
      <p:sp>
        <p:nvSpPr>
          <p:cNvPr id="7" name="正方形/長方形 6"/>
          <p:cNvSpPr/>
          <p:nvPr/>
        </p:nvSpPr>
        <p:spPr>
          <a:xfrm>
            <a:off x="429670" y="1240652"/>
            <a:ext cx="1392041" cy="170331"/>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8" name="正方形/長方形 7"/>
          <p:cNvSpPr/>
          <p:nvPr/>
        </p:nvSpPr>
        <p:spPr>
          <a:xfrm>
            <a:off x="429669" y="2173849"/>
            <a:ext cx="1392041" cy="314567"/>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9" name="図 8"/>
          <p:cNvPicPr>
            <a:picLocks noChangeAspect="1"/>
          </p:cNvPicPr>
          <p:nvPr/>
        </p:nvPicPr>
        <p:blipFill>
          <a:blip r:embed="rId3"/>
          <a:stretch>
            <a:fillRect/>
          </a:stretch>
        </p:blipFill>
        <p:spPr>
          <a:xfrm>
            <a:off x="1930735" y="3005093"/>
            <a:ext cx="3170195" cy="268247"/>
          </a:xfrm>
          <a:prstGeom prst="rect">
            <a:avLst/>
          </a:prstGeom>
        </p:spPr>
      </p:pic>
      <p:cxnSp>
        <p:nvCxnSpPr>
          <p:cNvPr id="10" name="直線矢印コネクタ 9"/>
          <p:cNvCxnSpPr/>
          <p:nvPr/>
        </p:nvCxnSpPr>
        <p:spPr>
          <a:xfrm flipH="1" flipV="1">
            <a:off x="1821711" y="1325817"/>
            <a:ext cx="687573" cy="1679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1821711" y="2331132"/>
            <a:ext cx="623840" cy="6739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8100206" y="1448928"/>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251725" y="1325817"/>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a:t>
            </a:r>
            <a:r>
              <a:rPr kumimoji="1" lang="ja-JP" altLang="en-US" sz="1000" dirty="0">
                <a:solidFill>
                  <a:srgbClr val="FF0000"/>
                </a:solidFill>
                <a:latin typeface="Arial" panose="020B0604020202020204" pitchFamily="34" charset="0"/>
              </a:rPr>
              <a:t>金額</a:t>
            </a:r>
            <a:endParaRPr kumimoji="1" lang="ja-JP" altLang="en-US" sz="1000" dirty="0" smtClean="0">
              <a:solidFill>
                <a:srgbClr val="FF0000"/>
              </a:solidFill>
              <a:latin typeface="Arial" panose="020B0604020202020204" pitchFamily="34" charset="0"/>
            </a:endParaRPr>
          </a:p>
        </p:txBody>
      </p:sp>
      <p:cxnSp>
        <p:nvCxnSpPr>
          <p:cNvPr id="20" name="直線矢印コネクタ 19"/>
          <p:cNvCxnSpPr/>
          <p:nvPr/>
        </p:nvCxnSpPr>
        <p:spPr>
          <a:xfrm flipH="1">
            <a:off x="8101087" y="2406209"/>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252606" y="2283098"/>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a:t>
            </a:r>
            <a:r>
              <a:rPr kumimoji="1" lang="ja-JP" altLang="en-US" sz="1000" dirty="0">
                <a:solidFill>
                  <a:srgbClr val="FF0000"/>
                </a:solidFill>
                <a:latin typeface="Arial" panose="020B0604020202020204" pitchFamily="34" charset="0"/>
              </a:rPr>
              <a:t>金額</a:t>
            </a:r>
            <a:endParaRPr kumimoji="1" lang="ja-JP" altLang="en-US" sz="1000" dirty="0" smtClean="0">
              <a:solidFill>
                <a:srgbClr val="FF0000"/>
              </a:solidFill>
              <a:latin typeface="Arial" panose="020B0604020202020204" pitchFamily="34" charset="0"/>
            </a:endParaRPr>
          </a:p>
        </p:txBody>
      </p:sp>
      <p:cxnSp>
        <p:nvCxnSpPr>
          <p:cNvPr id="22" name="直線矢印コネクタ 21"/>
          <p:cNvCxnSpPr/>
          <p:nvPr/>
        </p:nvCxnSpPr>
        <p:spPr>
          <a:xfrm flipH="1">
            <a:off x="8170148" y="3150230"/>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321667" y="3027119"/>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見積もり総額</a:t>
            </a:r>
          </a:p>
        </p:txBody>
      </p:sp>
      <p:sp>
        <p:nvSpPr>
          <p:cNvPr id="25" name="テキスト ボックス 24"/>
          <p:cNvSpPr txBox="1"/>
          <p:nvPr/>
        </p:nvSpPr>
        <p:spPr>
          <a:xfrm>
            <a:off x="350626" y="425168"/>
            <a:ext cx="2766200"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Spark Board </a:t>
            </a:r>
            <a:r>
              <a:rPr kumimoji="1" lang="ja-JP" altLang="en-US" sz="1400" dirty="0" smtClean="0">
                <a:solidFill>
                  <a:schemeClr val="bg1"/>
                </a:solidFill>
                <a:latin typeface="+mn-lt"/>
              </a:rPr>
              <a:t>構成例）</a:t>
            </a:r>
          </a:p>
        </p:txBody>
      </p:sp>
    </p:spTree>
    <p:extLst>
      <p:ext uri="{BB962C8B-B14F-4D97-AF65-F5344CB8AC3E}">
        <p14:creationId xmlns:p14="http://schemas.microsoft.com/office/powerpoint/2010/main" val="136451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277370" y="285386"/>
            <a:ext cx="8988090" cy="32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スタディ⑤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Spark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Board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Spark Board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型番発注のパターン）</a:t>
            </a:r>
            <a:endParaRPr kumimoji="1" lang="ja-JP" altLang="en-US" sz="1600" dirty="0">
              <a:solidFill>
                <a:schemeClr val="bg1"/>
              </a:solidFill>
              <a:latin typeface="メイリオ"/>
              <a:ea typeface="メイリオ"/>
              <a:cs typeface="メイリオ"/>
            </a:endParaRPr>
          </a:p>
        </p:txBody>
      </p:sp>
      <p:sp>
        <p:nvSpPr>
          <p:cNvPr id="3" name="正方形/長方形 2"/>
          <p:cNvSpPr/>
          <p:nvPr/>
        </p:nvSpPr>
        <p:spPr>
          <a:xfrm>
            <a:off x="277370" y="720809"/>
            <a:ext cx="8690344" cy="1056700"/>
          </a:xfrm>
          <a:prstGeom prst="rect">
            <a:avLst/>
          </a:prstGeom>
        </p:spPr>
        <p:txBody>
          <a:bodyPr wrap="square">
            <a:spAutoFit/>
          </a:bodyPr>
          <a:lstStyle/>
          <a:p>
            <a:pPr>
              <a:spcBef>
                <a:spcPts val="400"/>
              </a:spcBef>
              <a:spcAft>
                <a:spcPts val="400"/>
              </a:spcAft>
              <a:defRPr/>
            </a:pPr>
            <a:r>
              <a:rPr lang="ja-JP" altLang="en-US" sz="1400" dirty="0" smtClean="0">
                <a:solidFill>
                  <a:schemeClr val="bg1"/>
                </a:solidFill>
                <a:ea typeface="ＭＳ Ｐゴシック"/>
              </a:rPr>
              <a:t>（導入効果）</a:t>
            </a:r>
            <a:endParaRPr lang="en-US" altLang="ja-JP" sz="1400" dirty="0" smtClean="0">
              <a:solidFill>
                <a:schemeClr val="bg1"/>
              </a:solidFill>
              <a:ea typeface="ＭＳ Ｐゴシック"/>
            </a:endParaRPr>
          </a:p>
          <a:p>
            <a:pPr>
              <a:spcBef>
                <a:spcPts val="400"/>
              </a:spcBef>
              <a:spcAft>
                <a:spcPts val="400"/>
              </a:spcAft>
              <a:defRPr/>
            </a:pPr>
            <a:r>
              <a:rPr lang="ja-JP" altLang="en-US" sz="1400" dirty="0" smtClean="0">
                <a:solidFill>
                  <a:schemeClr val="bg1"/>
                </a:solidFill>
                <a:ea typeface="ＭＳ Ｐゴシック"/>
              </a:rPr>
              <a:t>既存で利用中のビデオ会議端末</a:t>
            </a:r>
            <a:r>
              <a:rPr lang="ja-JP" altLang="en-US" sz="1400" dirty="0">
                <a:solidFill>
                  <a:schemeClr val="bg1"/>
                </a:solidFill>
                <a:latin typeface="Arial"/>
                <a:ea typeface="ＭＳ Ｐゴシック"/>
              </a:rPr>
              <a:t>（</a:t>
            </a:r>
            <a:r>
              <a:rPr lang="en-US" altLang="ja-JP" sz="1400" dirty="0">
                <a:solidFill>
                  <a:schemeClr val="bg1"/>
                </a:solidFill>
                <a:latin typeface="Arial"/>
                <a:ea typeface="ＭＳ Ｐゴシック"/>
              </a:rPr>
              <a:t>MX/SX/DX</a:t>
            </a:r>
            <a:r>
              <a:rPr lang="ja-JP" altLang="en-US" sz="1400" dirty="0">
                <a:solidFill>
                  <a:schemeClr val="bg1"/>
                </a:solidFill>
                <a:latin typeface="Arial"/>
                <a:ea typeface="ＭＳ Ｐゴシック"/>
              </a:rPr>
              <a:t>シリーズ</a:t>
            </a:r>
            <a:r>
              <a:rPr lang="ja-JP" altLang="en-US" sz="1400" dirty="0" smtClean="0">
                <a:solidFill>
                  <a:schemeClr val="bg1"/>
                </a:solidFill>
                <a:latin typeface="Arial"/>
                <a:ea typeface="ＭＳ Ｐゴシック"/>
              </a:rPr>
              <a:t>）に</a:t>
            </a:r>
            <a:r>
              <a:rPr lang="en-US" altLang="ja-JP" sz="1400" dirty="0" smtClean="0">
                <a:solidFill>
                  <a:schemeClr val="bg1"/>
                </a:solidFill>
                <a:latin typeface="Arial"/>
                <a:ea typeface="ＭＳ Ｐゴシック"/>
              </a:rPr>
              <a:t>Spark Board</a:t>
            </a:r>
            <a:r>
              <a:rPr lang="ja-JP" altLang="en-US" sz="1400" dirty="0" smtClean="0">
                <a:solidFill>
                  <a:schemeClr val="bg1"/>
                </a:solidFill>
                <a:latin typeface="Arial"/>
                <a:ea typeface="ＭＳ Ｐゴシック"/>
              </a:rPr>
              <a:t>が加わった事で、デジタル ホワイトボード</a:t>
            </a:r>
            <a:r>
              <a:rPr lang="en-US" altLang="ja-JP" sz="1400" dirty="0" smtClean="0">
                <a:solidFill>
                  <a:schemeClr val="bg1"/>
                </a:solidFill>
                <a:latin typeface="Arial"/>
                <a:ea typeface="ＭＳ Ｐゴシック"/>
              </a:rPr>
              <a:t/>
            </a:r>
            <a:br>
              <a:rPr lang="en-US" altLang="ja-JP" sz="1400" dirty="0" smtClean="0">
                <a:solidFill>
                  <a:schemeClr val="bg1"/>
                </a:solidFill>
                <a:latin typeface="Arial"/>
                <a:ea typeface="ＭＳ Ｐゴシック"/>
              </a:rPr>
            </a:br>
            <a:r>
              <a:rPr lang="ja-JP" altLang="en-US" sz="1400" dirty="0" smtClean="0">
                <a:solidFill>
                  <a:schemeClr val="bg1"/>
                </a:solidFill>
                <a:latin typeface="Arial"/>
                <a:ea typeface="ＭＳ Ｐゴシック"/>
              </a:rPr>
              <a:t>機能、スペースでのファイル共有などの新しい機能に加え、今まであった</a:t>
            </a:r>
            <a:r>
              <a:rPr lang="en-US" altLang="ja-JP" sz="1400" dirty="0" smtClean="0">
                <a:solidFill>
                  <a:schemeClr val="bg1"/>
                </a:solidFill>
                <a:latin typeface="Arial"/>
                <a:ea typeface="ＭＳ Ｐゴシック"/>
              </a:rPr>
              <a:t>Spark</a:t>
            </a:r>
            <a:r>
              <a:rPr lang="ja-JP" altLang="en-US" sz="1400" dirty="0" smtClean="0">
                <a:solidFill>
                  <a:schemeClr val="bg1"/>
                </a:solidFill>
                <a:latin typeface="Arial"/>
                <a:ea typeface="ＭＳ Ｐゴシック"/>
              </a:rPr>
              <a:t>の各種機能を会議室に融合させる事で今までのビデオ会議とは違</a:t>
            </a:r>
            <a:r>
              <a:rPr lang="ja-JP" altLang="en-US" sz="1400" dirty="0">
                <a:solidFill>
                  <a:schemeClr val="bg1"/>
                </a:solidFill>
                <a:latin typeface="Arial"/>
                <a:ea typeface="ＭＳ Ｐゴシック"/>
              </a:rPr>
              <a:t>った</a:t>
            </a:r>
            <a:r>
              <a:rPr lang="ja-JP" altLang="en-US" sz="1400" dirty="0" smtClean="0">
                <a:solidFill>
                  <a:schemeClr val="bg1"/>
                </a:solidFill>
                <a:latin typeface="Arial"/>
                <a:ea typeface="ＭＳ Ｐゴシック"/>
              </a:rPr>
              <a:t>エクスペリエンスで会議の幅が広がり、生産性の向上につながった。</a:t>
            </a:r>
            <a:endParaRPr lang="en-US" altLang="ja-JP" sz="1400" dirty="0" smtClean="0">
              <a:solidFill>
                <a:schemeClr val="bg1"/>
              </a:solidFill>
              <a:latin typeface="Arial"/>
              <a:ea typeface="ＭＳ Ｐゴシック"/>
            </a:endParaRPr>
          </a:p>
        </p:txBody>
      </p:sp>
      <p:grpSp>
        <p:nvGrpSpPr>
          <p:cNvPr id="11" name="Group 26"/>
          <p:cNvGrpSpPr>
            <a:grpSpLocks noChangeAspect="1"/>
          </p:cNvGrpSpPr>
          <p:nvPr/>
        </p:nvGrpSpPr>
        <p:grpSpPr>
          <a:xfrm>
            <a:off x="0" y="2893438"/>
            <a:ext cx="9144000" cy="1955801"/>
            <a:chOff x="0" y="1263354"/>
            <a:chExt cx="6790664" cy="1452448"/>
          </a:xfrm>
        </p:grpSpPr>
        <p:pic>
          <p:nvPicPr>
            <p:cNvPr id="12" name="Picture 27" descr="1.jpg"/>
            <p:cNvPicPr>
              <a:picLocks noChangeAspect="1"/>
            </p:cNvPicPr>
            <p:nvPr/>
          </p:nvPicPr>
          <p:blipFill rotWithShape="1">
            <a:blip r:embed="rId2" cstate="screen">
              <a:extLst>
                <a:ext uri="{28A0092B-C50C-407E-A947-70E740481C1C}">
                  <a14:useLocalDpi xmlns:a14="http://schemas.microsoft.com/office/drawing/2010/main" val="0"/>
                </a:ext>
              </a:extLst>
            </a:blip>
            <a:srcRect t="10735" b="7287"/>
            <a:stretch/>
          </p:blipFill>
          <p:spPr>
            <a:xfrm>
              <a:off x="0" y="1263355"/>
              <a:ext cx="3210712" cy="1452447"/>
            </a:xfrm>
            <a:prstGeom prst="rect">
              <a:avLst/>
            </a:prstGeom>
          </p:spPr>
        </p:pic>
        <p:pic>
          <p:nvPicPr>
            <p:cNvPr id="13" name="Picture 28" descr="4.jpg"/>
            <p:cNvPicPr>
              <a:picLocks noChangeAspect="1"/>
            </p:cNvPicPr>
            <p:nvPr/>
          </p:nvPicPr>
          <p:blipFill rotWithShape="1">
            <a:blip r:embed="rId3" cstate="screen">
              <a:extLst>
                <a:ext uri="{28A0092B-C50C-407E-A947-70E740481C1C}">
                  <a14:useLocalDpi xmlns:a14="http://schemas.microsoft.com/office/drawing/2010/main" val="0"/>
                </a:ext>
              </a:extLst>
            </a:blip>
            <a:srcRect t="-266" b="18289"/>
            <a:stretch/>
          </p:blipFill>
          <p:spPr>
            <a:xfrm>
              <a:off x="3209052" y="1263354"/>
              <a:ext cx="3581612" cy="1452448"/>
            </a:xfrm>
            <a:prstGeom prst="rect">
              <a:avLst/>
            </a:prstGeom>
          </p:spPr>
        </p:pic>
      </p:grpSp>
      <p:sp>
        <p:nvSpPr>
          <p:cNvPr id="14" name="TextBox 23"/>
          <p:cNvSpPr txBox="1">
            <a:spLocks noChangeArrowheads="1"/>
          </p:cNvSpPr>
          <p:nvPr/>
        </p:nvSpPr>
        <p:spPr bwMode="auto">
          <a:xfrm>
            <a:off x="6607854" y="3415226"/>
            <a:ext cx="25053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fontAlgn="auto" hangingPunct="1">
              <a:spcBef>
                <a:spcPts val="0"/>
              </a:spcBef>
              <a:spcAft>
                <a:spcPts val="0"/>
              </a:spcAft>
            </a:pPr>
            <a:r>
              <a:rPr lang="en-US" sz="1200" dirty="0" err="1" smtClean="0">
                <a:solidFill>
                  <a:srgbClr val="3366FF"/>
                </a:solidFill>
                <a:latin typeface="+mn-lt"/>
                <a:hlinkClick r:id="rId4"/>
              </a:rPr>
              <a:t>cisco.com</a:t>
            </a:r>
            <a:r>
              <a:rPr lang="en-US" sz="1200" dirty="0" smtClean="0">
                <a:solidFill>
                  <a:srgbClr val="3366FF"/>
                </a:solidFill>
                <a:latin typeface="+mn-lt"/>
                <a:hlinkClick r:id="rId4"/>
              </a:rPr>
              <a:t>/go/</a:t>
            </a:r>
            <a:r>
              <a:rPr lang="en-US" sz="1200" dirty="0" err="1" smtClean="0">
                <a:solidFill>
                  <a:srgbClr val="3366FF"/>
                </a:solidFill>
                <a:latin typeface="+mn-lt"/>
                <a:hlinkClick r:id="rId4"/>
              </a:rPr>
              <a:t>sparkboard</a:t>
            </a:r>
            <a:endParaRPr lang="en-US" sz="1200" dirty="0" smtClean="0">
              <a:solidFill>
                <a:srgbClr val="3366FF"/>
              </a:solidFill>
              <a:latin typeface="+mn-lt"/>
            </a:endParaRPr>
          </a:p>
        </p:txBody>
      </p:sp>
    </p:spTree>
    <p:extLst>
      <p:ext uri="{BB962C8B-B14F-4D97-AF65-F5344CB8AC3E}">
        <p14:creationId xmlns:p14="http://schemas.microsoft.com/office/powerpoint/2010/main" val="1216000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99011" y="140974"/>
            <a:ext cx="9417737" cy="52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スタディ⑥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a:t>
            </a:r>
            <a:r>
              <a:rPr lang="en-US" altLang="ja-JP" sz="16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WebEx/ Cisco Spark</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全社導入（</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A-WX</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の</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Active User</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導入パターン）</a:t>
            </a:r>
            <a:endParaRPr kumimoji="1" lang="ja-JP" altLang="en-US" sz="1600" dirty="0">
              <a:solidFill>
                <a:schemeClr val="tx1">
                  <a:lumMod val="75000"/>
                  <a:lumOff val="25000"/>
                </a:schemeClr>
              </a:solidFill>
              <a:latin typeface="メイリオ"/>
              <a:ea typeface="メイリオ"/>
              <a:cs typeface="メイリオ"/>
            </a:endParaRPr>
          </a:p>
        </p:txBody>
      </p:sp>
      <p:sp>
        <p:nvSpPr>
          <p:cNvPr id="8" name="正方形/長方形 7"/>
          <p:cNvSpPr/>
          <p:nvPr/>
        </p:nvSpPr>
        <p:spPr>
          <a:xfrm>
            <a:off x="226364" y="596101"/>
            <a:ext cx="8825488" cy="3865161"/>
          </a:xfrm>
          <a:prstGeom prst="rect">
            <a:avLst/>
          </a:prstGeom>
          <a:solidFill>
            <a:schemeClr val="bg2">
              <a:lumMod val="20000"/>
              <a:lumOff val="80000"/>
            </a:schemeClr>
          </a:solidFill>
        </p:spPr>
        <p:txBody>
          <a:bodyPr wrap="square">
            <a:spAutoFit/>
          </a:bodyPr>
          <a:lstStyle/>
          <a:p>
            <a:pPr>
              <a:spcBef>
                <a:spcPts val="600"/>
              </a:spcBef>
              <a:spcAft>
                <a:spcPts val="0"/>
              </a:spcAft>
              <a:defRPr/>
            </a:pPr>
            <a:r>
              <a:rPr lang="en-US" altLang="ja-JP" sz="1200" dirty="0" smtClean="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企業種別</a:t>
            </a:r>
            <a:r>
              <a:rPr lang="en-US" altLang="ja-JP" sz="1200" dirty="0" smtClean="0">
                <a:solidFill>
                  <a:schemeClr val="tx1">
                    <a:lumMod val="75000"/>
                    <a:lumOff val="25000"/>
                  </a:schemeClr>
                </a:solidFill>
                <a:latin typeface="Arial"/>
                <a:ea typeface="ＭＳ Ｐゴシック"/>
              </a:rPr>
              <a:t>】</a:t>
            </a:r>
            <a:r>
              <a:rPr lang="ja-JP" altLang="en-US" sz="1200" dirty="0">
                <a:solidFill>
                  <a:schemeClr val="tx1">
                    <a:lumMod val="75000"/>
                    <a:lumOff val="25000"/>
                  </a:schemeClr>
                </a:solidFill>
                <a:latin typeface="Arial"/>
                <a:ea typeface="ＭＳ Ｐゴシック"/>
              </a:rPr>
              <a:t>　大手</a:t>
            </a:r>
            <a:r>
              <a:rPr lang="ja-JP" altLang="en-US" sz="1200" dirty="0" smtClean="0">
                <a:solidFill>
                  <a:schemeClr val="tx1">
                    <a:lumMod val="75000"/>
                    <a:lumOff val="25000"/>
                  </a:schemeClr>
                </a:solidFill>
                <a:latin typeface="Arial"/>
                <a:ea typeface="ＭＳ Ｐゴシック"/>
              </a:rPr>
              <a:t>製造業　　　　　　　　　　　　　　　　　　　　　　　　　　　　　　　　　　　　　　　　　　　　　　　　</a:t>
            </a:r>
            <a:endParaRPr lang="en-US" altLang="ja-JP" sz="1200" dirty="0" smtClean="0">
              <a:solidFill>
                <a:schemeClr val="tx1">
                  <a:lumMod val="75000"/>
                  <a:lumOff val="25000"/>
                </a:schemeClr>
              </a:solidFill>
              <a:latin typeface="Arial"/>
              <a:ea typeface="ＭＳ Ｐゴシック"/>
            </a:endParaRPr>
          </a:p>
          <a:p>
            <a:pPr>
              <a:spcBef>
                <a:spcPts val="600"/>
              </a:spcBef>
              <a:spcAft>
                <a:spcPts val="0"/>
              </a:spcAft>
              <a:defRPr/>
            </a:pPr>
            <a:r>
              <a:rPr lang="en-US" altLang="ja-JP" sz="1200" dirty="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従業員</a:t>
            </a:r>
            <a:r>
              <a:rPr lang="en-US" altLang="ja-JP" sz="1200" dirty="0">
                <a:solidFill>
                  <a:schemeClr val="tx1">
                    <a:lumMod val="75000"/>
                    <a:lumOff val="25000"/>
                  </a:schemeClr>
                </a:solidFill>
                <a:latin typeface="Arial"/>
                <a:ea typeface="ＭＳ Ｐゴシック"/>
              </a:rPr>
              <a:t>】</a:t>
            </a:r>
            <a:r>
              <a:rPr lang="ja-JP" altLang="en-US" sz="1200" dirty="0">
                <a:solidFill>
                  <a:schemeClr val="tx1">
                    <a:lumMod val="75000"/>
                    <a:lumOff val="25000"/>
                  </a:schemeClr>
                </a:solidFill>
                <a:latin typeface="Arial"/>
                <a:ea typeface="ＭＳ Ｐゴシック"/>
              </a:rPr>
              <a:t>　</a:t>
            </a:r>
            <a:r>
              <a:rPr lang="ja-JP" altLang="en-US" sz="1200" dirty="0" smtClean="0">
                <a:solidFill>
                  <a:schemeClr val="tx1">
                    <a:lumMod val="75000"/>
                    <a:lumOff val="25000"/>
                  </a:schemeClr>
                </a:solidFill>
                <a:latin typeface="Arial"/>
                <a:ea typeface="ＭＳ Ｐゴシック"/>
              </a:rPr>
              <a:t>従業員</a:t>
            </a:r>
            <a:r>
              <a:rPr lang="en-US" altLang="ja-JP" sz="1200" dirty="0">
                <a:solidFill>
                  <a:schemeClr val="tx1">
                    <a:lumMod val="75000"/>
                    <a:lumOff val="25000"/>
                  </a:schemeClr>
                </a:solidFill>
                <a:latin typeface="Arial"/>
                <a:ea typeface="ＭＳ Ｐゴシック"/>
              </a:rPr>
              <a:t>30,000</a:t>
            </a:r>
            <a:r>
              <a:rPr lang="ja-JP" altLang="en-US" sz="1200" dirty="0" smtClean="0">
                <a:solidFill>
                  <a:schemeClr val="tx1">
                    <a:lumMod val="75000"/>
                    <a:lumOff val="25000"/>
                  </a:schemeClr>
                </a:solidFill>
                <a:latin typeface="Arial"/>
                <a:ea typeface="ＭＳ Ｐゴシック"/>
              </a:rPr>
              <a:t>名（うちナレッジワーカー</a:t>
            </a:r>
            <a:r>
              <a:rPr lang="en-US" altLang="ja-JP" sz="1200" dirty="0">
                <a:solidFill>
                  <a:schemeClr val="tx1">
                    <a:lumMod val="75000"/>
                    <a:lumOff val="25000"/>
                  </a:schemeClr>
                </a:solidFill>
                <a:latin typeface="Arial"/>
                <a:ea typeface="ＭＳ Ｐゴシック"/>
              </a:rPr>
              <a:t>22,000</a:t>
            </a:r>
            <a:r>
              <a:rPr lang="ja-JP" altLang="en-US" sz="1200" dirty="0" smtClean="0">
                <a:solidFill>
                  <a:schemeClr val="tx1">
                    <a:lumMod val="75000"/>
                    <a:lumOff val="25000"/>
                  </a:schemeClr>
                </a:solidFill>
                <a:latin typeface="Arial"/>
                <a:ea typeface="ＭＳ Ｐゴシック"/>
              </a:rPr>
              <a:t>名）</a:t>
            </a:r>
            <a:endParaRPr lang="en-US" altLang="ja-JP" sz="1200" dirty="0" smtClean="0">
              <a:solidFill>
                <a:schemeClr val="tx1">
                  <a:lumMod val="75000"/>
                  <a:lumOff val="25000"/>
                </a:schemeClr>
              </a:solidFill>
              <a:latin typeface="Arial"/>
              <a:ea typeface="ＭＳ Ｐゴシック"/>
            </a:endParaRPr>
          </a:p>
          <a:p>
            <a:pPr>
              <a:spcBef>
                <a:spcPts val="600"/>
              </a:spcBef>
              <a:spcAft>
                <a:spcPts val="0"/>
              </a:spcAft>
              <a:defRPr/>
            </a:pPr>
            <a:r>
              <a:rPr lang="en-US" altLang="ja-JP" sz="1200" dirty="0" smtClean="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シスコ利用状況</a:t>
            </a:r>
            <a:r>
              <a:rPr lang="en-US" altLang="ja-JP" sz="1200" dirty="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　シスコと</a:t>
            </a:r>
            <a:r>
              <a:rPr lang="en-US" altLang="ja-JP" sz="1200" dirty="0" smtClean="0">
                <a:solidFill>
                  <a:schemeClr val="tx1">
                    <a:lumMod val="75000"/>
                    <a:lumOff val="25000"/>
                  </a:schemeClr>
                </a:solidFill>
                <a:latin typeface="Arial"/>
                <a:ea typeface="ＭＳ Ｐゴシック"/>
              </a:rPr>
              <a:t>Polycom</a:t>
            </a:r>
            <a:r>
              <a:rPr lang="ja-JP" altLang="en-US" sz="1200" dirty="0" smtClean="0">
                <a:solidFill>
                  <a:schemeClr val="tx1">
                    <a:lumMod val="75000"/>
                    <a:lumOff val="25000"/>
                  </a:schemeClr>
                </a:solidFill>
                <a:latin typeface="Arial"/>
                <a:ea typeface="ＭＳ Ｐゴシック"/>
              </a:rPr>
              <a:t>のビデオ端末を混在利用。</a:t>
            </a:r>
            <a:r>
              <a:rPr lang="ja-JP" altLang="en-US" sz="1200" dirty="0">
                <a:solidFill>
                  <a:schemeClr val="tx1">
                    <a:lumMod val="75000"/>
                    <a:lumOff val="25000"/>
                  </a:schemeClr>
                </a:solidFill>
                <a:latin typeface="Arial"/>
                <a:ea typeface="ＭＳ Ｐゴシック"/>
              </a:rPr>
              <a:t>シスコ</a:t>
            </a:r>
            <a:r>
              <a:rPr lang="ja-JP" altLang="en-US" sz="1200" dirty="0" smtClean="0">
                <a:solidFill>
                  <a:schemeClr val="tx1">
                    <a:lumMod val="75000"/>
                    <a:lumOff val="25000"/>
                  </a:schemeClr>
                </a:solidFill>
                <a:latin typeface="Arial"/>
                <a:ea typeface="ＭＳ Ｐゴシック"/>
              </a:rPr>
              <a:t>のオンプレ</a:t>
            </a:r>
            <a:r>
              <a:rPr lang="en-US" altLang="ja-JP" sz="1200" dirty="0" smtClean="0">
                <a:solidFill>
                  <a:schemeClr val="tx1">
                    <a:lumMod val="75000"/>
                    <a:lumOff val="25000"/>
                  </a:schemeClr>
                </a:solidFill>
                <a:latin typeface="Arial"/>
                <a:ea typeface="ＭＳ Ｐゴシック"/>
              </a:rPr>
              <a:t>CUCM</a:t>
            </a:r>
            <a:r>
              <a:rPr lang="ja-JP" altLang="en-US" sz="1200" dirty="0">
                <a:solidFill>
                  <a:schemeClr val="tx1">
                    <a:lumMod val="75000"/>
                    <a:lumOff val="25000"/>
                  </a:schemeClr>
                </a:solidFill>
                <a:latin typeface="Arial"/>
                <a:ea typeface="ＭＳ Ｐゴシック"/>
              </a:rPr>
              <a:t>も</a:t>
            </a:r>
            <a:r>
              <a:rPr lang="ja-JP" altLang="en-US" sz="1200" dirty="0" smtClean="0">
                <a:solidFill>
                  <a:schemeClr val="tx1">
                    <a:lumMod val="75000"/>
                    <a:lumOff val="25000"/>
                  </a:schemeClr>
                </a:solidFill>
                <a:latin typeface="Arial"/>
                <a:ea typeface="ＭＳ Ｐゴシック"/>
              </a:rPr>
              <a:t>利用中</a:t>
            </a:r>
            <a:r>
              <a:rPr lang="ja-JP" altLang="en-US" sz="1200" dirty="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　　　　　　　　　　　　　　　　　　　　　</a:t>
            </a:r>
            <a:endParaRPr lang="en-US" altLang="ja-JP" sz="1200" dirty="0" smtClean="0">
              <a:solidFill>
                <a:schemeClr val="tx1">
                  <a:lumMod val="75000"/>
                  <a:lumOff val="25000"/>
                </a:schemeClr>
              </a:solidFill>
              <a:latin typeface="Arial"/>
              <a:ea typeface="ＭＳ Ｐゴシック"/>
            </a:endParaRPr>
          </a:p>
          <a:p>
            <a:pPr>
              <a:spcBef>
                <a:spcPts val="0"/>
              </a:spcBef>
              <a:spcAft>
                <a:spcPts val="0"/>
              </a:spcAft>
              <a:defRPr/>
            </a:pPr>
            <a:r>
              <a:rPr lang="ja-JP" altLang="en-US" sz="1200" dirty="0">
                <a:solidFill>
                  <a:schemeClr val="tx1">
                    <a:lumMod val="75000"/>
                    <a:lumOff val="25000"/>
                  </a:schemeClr>
                </a:solidFill>
                <a:latin typeface="Arial"/>
                <a:ea typeface="ＭＳ Ｐゴシック"/>
              </a:rPr>
              <a:t>　</a:t>
            </a:r>
            <a:r>
              <a:rPr lang="ja-JP" altLang="en-US" sz="1200" dirty="0" smtClean="0">
                <a:solidFill>
                  <a:schemeClr val="tx1">
                    <a:lumMod val="75000"/>
                    <a:lumOff val="25000"/>
                  </a:schemeClr>
                </a:solidFill>
                <a:latin typeface="Arial"/>
                <a:ea typeface="ＭＳ Ｐゴシック"/>
              </a:rPr>
              <a:t>　　　                    シスコのクラウド サービスについては導入実績はないが、複数のプロバイダーから</a:t>
            </a:r>
            <a:r>
              <a:rPr lang="en-US" altLang="ja-JP" sz="1200" dirty="0" smtClean="0">
                <a:solidFill>
                  <a:schemeClr val="tx1">
                    <a:lumMod val="75000"/>
                    <a:lumOff val="25000"/>
                  </a:schemeClr>
                </a:solidFill>
                <a:latin typeface="Arial"/>
                <a:ea typeface="ＭＳ Ｐゴシック"/>
              </a:rPr>
              <a:t>Web</a:t>
            </a:r>
            <a:r>
              <a:rPr lang="ja-JP" altLang="en-US" sz="1200" dirty="0" smtClean="0">
                <a:solidFill>
                  <a:schemeClr val="tx1">
                    <a:lumMod val="75000"/>
                    <a:lumOff val="25000"/>
                  </a:schemeClr>
                </a:solidFill>
                <a:latin typeface="Arial"/>
                <a:ea typeface="ＭＳ Ｐゴシック"/>
              </a:rPr>
              <a:t>会議、音声会議を購入</a:t>
            </a:r>
            <a:r>
              <a:rPr lang="ja-JP" altLang="en-US" sz="1200" dirty="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　　　　　　　　　　　　　　</a:t>
            </a:r>
            <a:endParaRPr lang="en-US" altLang="ja-JP" sz="1200" dirty="0">
              <a:solidFill>
                <a:schemeClr val="tx1">
                  <a:lumMod val="75000"/>
                  <a:lumOff val="25000"/>
                </a:schemeClr>
              </a:solidFill>
              <a:latin typeface="Arial"/>
              <a:ea typeface="ＭＳ Ｐゴシック"/>
            </a:endParaRPr>
          </a:p>
          <a:p>
            <a:pPr>
              <a:spcBef>
                <a:spcPts val="600"/>
              </a:spcBef>
              <a:spcAft>
                <a:spcPts val="0"/>
              </a:spcAft>
              <a:defRPr/>
            </a:pPr>
            <a:r>
              <a:rPr lang="en-US" altLang="ja-JP" sz="1200" dirty="0" smtClean="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導入想定</a:t>
            </a:r>
            <a:r>
              <a:rPr lang="en-US" altLang="ja-JP" sz="1200" dirty="0" smtClean="0">
                <a:solidFill>
                  <a:schemeClr val="tx1">
                    <a:lumMod val="75000"/>
                    <a:lumOff val="25000"/>
                  </a:schemeClr>
                </a:solidFill>
                <a:latin typeface="Arial"/>
                <a:ea typeface="ＭＳ Ｐゴシック"/>
              </a:rPr>
              <a:t>】</a:t>
            </a:r>
            <a:r>
              <a:rPr lang="ja-JP" altLang="en-US" sz="1200" dirty="0" smtClean="0">
                <a:solidFill>
                  <a:schemeClr val="tx1">
                    <a:lumMod val="75000"/>
                    <a:lumOff val="25000"/>
                  </a:schemeClr>
                </a:solidFill>
                <a:latin typeface="Arial"/>
                <a:ea typeface="ＭＳ Ｐゴシック"/>
              </a:rPr>
              <a:t>　モバイル端末の本格導入にともない、</a:t>
            </a:r>
            <a:r>
              <a:rPr lang="en-US" altLang="ja-JP" sz="1200" dirty="0" smtClean="0">
                <a:solidFill>
                  <a:schemeClr val="tx1">
                    <a:lumMod val="75000"/>
                    <a:lumOff val="25000"/>
                  </a:schemeClr>
                </a:solidFill>
                <a:latin typeface="Arial"/>
                <a:ea typeface="ＭＳ Ｐゴシック"/>
              </a:rPr>
              <a:t>22,000</a:t>
            </a:r>
            <a:r>
              <a:rPr lang="ja-JP" altLang="en-US" sz="1200" dirty="0" smtClean="0">
                <a:solidFill>
                  <a:schemeClr val="tx1">
                    <a:lumMod val="75000"/>
                    <a:lumOff val="25000"/>
                  </a:schemeClr>
                </a:solidFill>
                <a:latin typeface="Arial"/>
                <a:ea typeface="ＭＳ Ｐゴシック"/>
              </a:rPr>
              <a:t>名のナレッジ ワーカーが</a:t>
            </a:r>
            <a:r>
              <a:rPr lang="en-US" altLang="ja-JP" sz="1200" dirty="0" smtClean="0">
                <a:solidFill>
                  <a:schemeClr val="tx1">
                    <a:lumMod val="75000"/>
                    <a:lumOff val="25000"/>
                  </a:schemeClr>
                </a:solidFill>
                <a:latin typeface="Arial"/>
                <a:ea typeface="ＭＳ Ｐゴシック"/>
              </a:rPr>
              <a:t>WebEx Meeting Center</a:t>
            </a:r>
            <a:r>
              <a:rPr lang="ja-JP" altLang="en-US" sz="1200" dirty="0" smtClean="0">
                <a:solidFill>
                  <a:schemeClr val="tx1">
                    <a:lumMod val="75000"/>
                    <a:lumOff val="25000"/>
                  </a:schemeClr>
                </a:solidFill>
                <a:latin typeface="Arial"/>
                <a:ea typeface="ＭＳ Ｐゴシック"/>
              </a:rPr>
              <a:t>と</a:t>
            </a:r>
            <a:r>
              <a:rPr lang="en-US" altLang="ja-JP" sz="1200" dirty="0" smtClean="0">
                <a:solidFill>
                  <a:schemeClr val="tx1">
                    <a:lumMod val="75000"/>
                    <a:lumOff val="25000"/>
                  </a:schemeClr>
                </a:solidFill>
                <a:latin typeface="Arial"/>
                <a:ea typeface="ＭＳ Ｐゴシック"/>
              </a:rPr>
              <a:t>Spark</a:t>
            </a:r>
            <a:r>
              <a:rPr lang="ja-JP" altLang="en-US" sz="1200" dirty="0" smtClean="0">
                <a:solidFill>
                  <a:schemeClr val="tx1">
                    <a:lumMod val="75000"/>
                    <a:lumOff val="25000"/>
                  </a:schemeClr>
                </a:solidFill>
                <a:latin typeface="Arial"/>
                <a:ea typeface="ＭＳ Ｐゴシック"/>
              </a:rPr>
              <a:t>ビジネス メッセージ、   </a:t>
            </a:r>
            <a:endParaRPr lang="en-US" altLang="ja-JP" sz="1200" dirty="0" smtClean="0">
              <a:solidFill>
                <a:schemeClr val="tx1">
                  <a:lumMod val="75000"/>
                  <a:lumOff val="25000"/>
                </a:schemeClr>
              </a:solidFill>
              <a:latin typeface="Arial"/>
              <a:ea typeface="ＭＳ Ｐゴシック"/>
            </a:endParaRPr>
          </a:p>
          <a:p>
            <a:pPr>
              <a:spcBef>
                <a:spcPts val="0"/>
              </a:spcBef>
              <a:spcAft>
                <a:spcPts val="0"/>
              </a:spcAft>
              <a:defRPr/>
            </a:pPr>
            <a:r>
              <a:rPr lang="en-US" altLang="ja-JP" sz="1200" dirty="0">
                <a:solidFill>
                  <a:schemeClr val="tx1">
                    <a:lumMod val="75000"/>
                    <a:lumOff val="25000"/>
                  </a:schemeClr>
                </a:solidFill>
                <a:latin typeface="Arial"/>
                <a:ea typeface="ＭＳ Ｐゴシック"/>
              </a:rPr>
              <a:t> </a:t>
            </a:r>
            <a:r>
              <a:rPr lang="en-US" altLang="ja-JP" sz="1200" dirty="0" smtClean="0">
                <a:solidFill>
                  <a:schemeClr val="tx1">
                    <a:lumMod val="75000"/>
                    <a:lumOff val="25000"/>
                  </a:schemeClr>
                </a:solidFill>
                <a:latin typeface="Arial"/>
                <a:ea typeface="ＭＳ Ｐゴシック"/>
              </a:rPr>
              <a:t>                   </a:t>
            </a:r>
            <a:r>
              <a:rPr lang="ja-JP" altLang="en-US" sz="1200" dirty="0" smtClean="0">
                <a:solidFill>
                  <a:schemeClr val="tx1">
                    <a:lumMod val="75000"/>
                    <a:lumOff val="25000"/>
                  </a:schemeClr>
                </a:solidFill>
                <a:latin typeface="Arial"/>
                <a:ea typeface="ＭＳ Ｐゴシック"/>
              </a:rPr>
              <a:t>および</a:t>
            </a:r>
            <a:r>
              <a:rPr lang="en-US" altLang="ja-JP" sz="1200" dirty="0" smtClean="0">
                <a:solidFill>
                  <a:schemeClr val="tx1">
                    <a:lumMod val="75000"/>
                    <a:lumOff val="25000"/>
                  </a:schemeClr>
                </a:solidFill>
                <a:latin typeface="Arial"/>
                <a:ea typeface="ＭＳ Ｐゴシック"/>
              </a:rPr>
              <a:t>Spark Hybrid(CUCM</a:t>
            </a:r>
            <a:r>
              <a:rPr lang="ja-JP" altLang="en-US" sz="1200" dirty="0" smtClean="0">
                <a:solidFill>
                  <a:schemeClr val="tx1">
                    <a:lumMod val="75000"/>
                    <a:lumOff val="25000"/>
                  </a:schemeClr>
                </a:solidFill>
                <a:latin typeface="Arial"/>
                <a:ea typeface="ＭＳ Ｐゴシック"/>
              </a:rPr>
              <a:t>連携）を利用できる環境を整備し、全社的に働き方改革を推進したい</a:t>
            </a:r>
            <a:endParaRPr lang="en-US" altLang="ja-JP" sz="1200" dirty="0" smtClean="0">
              <a:solidFill>
                <a:schemeClr val="tx1">
                  <a:lumMod val="75000"/>
                  <a:lumOff val="25000"/>
                </a:schemeClr>
              </a:solidFill>
              <a:latin typeface="Arial"/>
              <a:ea typeface="ＭＳ Ｐゴシック"/>
            </a:endParaRPr>
          </a:p>
          <a:p>
            <a:pPr>
              <a:spcBef>
                <a:spcPts val="0"/>
              </a:spcBef>
              <a:spcAft>
                <a:spcPts val="0"/>
              </a:spcAft>
              <a:defRPr/>
            </a:pPr>
            <a:endPar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（導入に至るまでの流れ）</a:t>
            </a:r>
            <a:endParaRPr lang="en-US" altLang="ja-JP" sz="12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シスコ パートナー、シスコ ハイタッチ営業と共同で働き方改革の提案を進めてきた。                                                                            事前にパートナーの</a:t>
            </a:r>
            <a:r>
              <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CCM</a:t>
            </a: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からトライアル アカウント</a:t>
            </a:r>
            <a:r>
              <a:rPr lang="ja-JP" altLang="en-US" sz="8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en-US" altLang="ja-JP" sz="8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8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注）</a:t>
            </a: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を発行し、</a:t>
            </a:r>
            <a:r>
              <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Spark</a:t>
            </a:r>
            <a:r>
              <a:rPr lang="ja-JP" altLang="en-US" sz="12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WebEx</a:t>
            </a:r>
            <a:r>
              <a:rPr lang="ja-JP" altLang="en-US" sz="1200" dirty="0" err="1"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2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ビデオ</a:t>
            </a: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端末間の相互接続や</a:t>
            </a:r>
            <a:r>
              <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Spark</a:t>
            </a: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と</a:t>
            </a:r>
            <a:r>
              <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CUCM</a:t>
            </a: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の                            ハイブリッド連携をテストしていただく（約</a:t>
            </a:r>
            <a:r>
              <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2</a:t>
            </a:r>
            <a:r>
              <a:rPr lang="ja-JP" altLang="en-US"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カ月）。数カ月にわたる検証の末、最終的に導入を決めていただく。</a:t>
            </a:r>
            <a:endParaRPr lang="en-US" altLang="ja-JP" sz="12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endParaRPr lang="en-US" altLang="ja-JP" sz="12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800" dirty="0">
                <a:solidFill>
                  <a:schemeClr val="tx1">
                    <a:lumMod val="75000"/>
                    <a:lumOff val="25000"/>
                  </a:schemeClr>
                </a:solidFill>
                <a:latin typeface="Arial"/>
                <a:ea typeface="ＭＳ Ｐゴシック"/>
              </a:rPr>
              <a:t>（</a:t>
            </a:r>
            <a:r>
              <a:rPr lang="en-US" altLang="ja-JP" sz="800" dirty="0">
                <a:solidFill>
                  <a:schemeClr val="tx1">
                    <a:lumMod val="75000"/>
                    <a:lumOff val="25000"/>
                  </a:schemeClr>
                </a:solidFill>
                <a:latin typeface="Arial"/>
                <a:ea typeface="ＭＳ Ｐゴシック"/>
              </a:rPr>
              <a:t>※</a:t>
            </a:r>
            <a:r>
              <a:rPr lang="ja-JP" altLang="en-US" sz="800" dirty="0">
                <a:solidFill>
                  <a:schemeClr val="tx1">
                    <a:lumMod val="75000"/>
                    <a:lumOff val="25000"/>
                  </a:schemeClr>
                </a:solidFill>
                <a:latin typeface="Arial"/>
                <a:ea typeface="ＭＳ Ｐゴシック"/>
              </a:rPr>
              <a:t>注）</a:t>
            </a:r>
            <a:r>
              <a:rPr lang="ja-JP" altLang="en-US" sz="800" dirty="0" smtClean="0">
                <a:solidFill>
                  <a:schemeClr val="tx1">
                    <a:lumMod val="75000"/>
                    <a:lumOff val="25000"/>
                  </a:schemeClr>
                </a:solidFill>
                <a:latin typeface="Arial"/>
                <a:ea typeface="ＭＳ Ｐゴシック"/>
              </a:rPr>
              <a:t>トライアル アカウント</a:t>
            </a:r>
            <a:r>
              <a:rPr lang="ja-JP" altLang="en-US" sz="800" dirty="0">
                <a:solidFill>
                  <a:schemeClr val="tx1">
                    <a:lumMod val="75000"/>
                    <a:lumOff val="25000"/>
                  </a:schemeClr>
                </a:solidFill>
                <a:latin typeface="Arial"/>
                <a:ea typeface="ＭＳ Ｐゴシック"/>
              </a:rPr>
              <a:t>の発行方法はヘルプセンターもしくは「今すぐできる</a:t>
            </a:r>
            <a:r>
              <a:rPr lang="ja-JP" altLang="en-US" sz="800" dirty="0" smtClean="0">
                <a:solidFill>
                  <a:schemeClr val="tx1">
                    <a:lumMod val="75000"/>
                    <a:lumOff val="25000"/>
                  </a:schemeClr>
                </a:solidFill>
                <a:latin typeface="Arial"/>
                <a:ea typeface="ＭＳ Ｐゴシック"/>
              </a:rPr>
              <a:t>クラウド コラボレーション</a:t>
            </a:r>
            <a:r>
              <a:rPr lang="ja-JP" altLang="en-US" sz="800" dirty="0">
                <a:solidFill>
                  <a:schemeClr val="tx1">
                    <a:lumMod val="75000"/>
                    <a:lumOff val="25000"/>
                  </a:schemeClr>
                </a:solidFill>
                <a:latin typeface="Arial"/>
                <a:ea typeface="ＭＳ Ｐゴシック"/>
              </a:rPr>
              <a:t>管理入門」に記載があります</a:t>
            </a:r>
            <a:r>
              <a:rPr lang="ja-JP" altLang="en-US" sz="800" dirty="0">
                <a:solidFill>
                  <a:schemeClr val="tx1">
                    <a:lumMod val="90000"/>
                    <a:lumOff val="10000"/>
                  </a:schemeClr>
                </a:solidFill>
                <a:latin typeface="Arial"/>
                <a:ea typeface="ＭＳ Ｐゴシック"/>
              </a:rPr>
              <a:t>。</a:t>
            </a:r>
            <a:endParaRPr lang="en-US" altLang="ja-JP" sz="800" dirty="0">
              <a:solidFill>
                <a:schemeClr val="tx1">
                  <a:lumMod val="90000"/>
                  <a:lumOff val="10000"/>
                </a:schemeClr>
              </a:solidFill>
              <a:latin typeface="Arial"/>
              <a:ea typeface="ＭＳ Ｐゴシック"/>
            </a:endParaRPr>
          </a:p>
          <a:p>
            <a:pPr>
              <a:spcBef>
                <a:spcPts val="0"/>
              </a:spcBef>
              <a:spcAft>
                <a:spcPts val="0"/>
              </a:spcAft>
              <a:defRPr/>
            </a:pPr>
            <a:r>
              <a:rPr lang="en-US" altLang="ja-JP" sz="800" dirty="0">
                <a:solidFill>
                  <a:schemeClr val="tx1">
                    <a:lumMod val="90000"/>
                    <a:lumOff val="10000"/>
                  </a:schemeClr>
                </a:solidFill>
                <a:latin typeface="Arial"/>
                <a:ea typeface="ＭＳ Ｐゴシック"/>
                <a:hlinkClick r:id="rId2"/>
              </a:rPr>
              <a:t>https://jajp.help.webex.com/docs/DOC-17399</a:t>
            </a:r>
            <a:endParaRPr lang="en-US" altLang="ja-JP" sz="800" dirty="0">
              <a:solidFill>
                <a:schemeClr val="tx1">
                  <a:lumMod val="90000"/>
                  <a:lumOff val="10000"/>
                </a:schemeClr>
              </a:solidFill>
              <a:latin typeface="Arial"/>
              <a:ea typeface="ＭＳ Ｐゴシック"/>
            </a:endParaRPr>
          </a:p>
          <a:p>
            <a:pPr>
              <a:spcBef>
                <a:spcPts val="0"/>
              </a:spcBef>
              <a:spcAft>
                <a:spcPts val="0"/>
              </a:spcAft>
              <a:defRPr/>
            </a:pPr>
            <a:r>
              <a:rPr lang="en-US" altLang="ja-JP" sz="800" dirty="0">
                <a:solidFill>
                  <a:schemeClr val="tx1">
                    <a:lumMod val="90000"/>
                    <a:lumOff val="10000"/>
                  </a:schemeClr>
                </a:solidFill>
                <a:latin typeface="Arial"/>
                <a:ea typeface="ＭＳ Ｐゴシック"/>
                <a:hlinkClick r:id="rId3"/>
              </a:rPr>
              <a:t>http://www.cisco.com/c/dam/global/ja_jp/partners/sell/technology/uc/20161117col03-hiwasaka.pdf</a:t>
            </a:r>
            <a:r>
              <a:rPr lang="ja-JP" altLang="en-US" sz="800" dirty="0">
                <a:solidFill>
                  <a:schemeClr val="tx1">
                    <a:lumMod val="90000"/>
                    <a:lumOff val="10000"/>
                  </a:schemeClr>
                </a:solidFill>
                <a:latin typeface="Arial"/>
                <a:ea typeface="ＭＳ Ｐゴシック"/>
              </a:rPr>
              <a:t>　</a:t>
            </a:r>
            <a:endParaRPr lang="en-US" altLang="ja-JP" sz="8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endParaRPr lang="en-US" altLang="ja-JP" sz="12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400"/>
              </a:spcBef>
              <a:spcAft>
                <a:spcPts val="100"/>
              </a:spcAft>
              <a:defRPr/>
            </a:pPr>
            <a:r>
              <a:rPr lang="ja-JP" altLang="en-US" sz="1200" dirty="0" smtClean="0">
                <a:solidFill>
                  <a:schemeClr val="tx1">
                    <a:lumMod val="75000"/>
                    <a:lumOff val="25000"/>
                  </a:schemeClr>
                </a:solidFill>
                <a:latin typeface="Arial"/>
                <a:ea typeface="ＭＳ Ｐゴシック"/>
              </a:rPr>
              <a:t>（オーダー内容）</a:t>
            </a:r>
            <a:endParaRPr lang="en-US" altLang="ja-JP" sz="1200" dirty="0">
              <a:solidFill>
                <a:schemeClr val="tx1">
                  <a:lumMod val="75000"/>
                  <a:lumOff val="25000"/>
                </a:schemeClr>
              </a:solidFill>
              <a:latin typeface="Arial"/>
              <a:ea typeface="ＭＳ Ｐゴシック"/>
            </a:endParaRPr>
          </a:p>
          <a:p>
            <a:pPr>
              <a:spcBef>
                <a:spcPts val="400"/>
              </a:spcBef>
              <a:spcAft>
                <a:spcPts val="400"/>
              </a:spcAft>
              <a:defRPr/>
            </a:pPr>
            <a:r>
              <a:rPr lang="en-US" altLang="ja-JP" sz="1200" dirty="0" smtClean="0">
                <a:solidFill>
                  <a:schemeClr val="tx1">
                    <a:lumMod val="75000"/>
                    <a:lumOff val="25000"/>
                  </a:schemeClr>
                </a:solidFill>
                <a:ea typeface="ＭＳ Ｐゴシック"/>
              </a:rPr>
              <a:t>【</a:t>
            </a:r>
            <a:r>
              <a:rPr lang="ja-JP" altLang="en-US" sz="1200" dirty="0">
                <a:solidFill>
                  <a:schemeClr val="tx1">
                    <a:lumMod val="75000"/>
                    <a:lumOff val="25000"/>
                  </a:schemeClr>
                </a:solidFill>
                <a:ea typeface="ＭＳ Ｐゴシック"/>
              </a:rPr>
              <a:t>発注</a:t>
            </a:r>
            <a:r>
              <a:rPr lang="ja-JP" altLang="en-US" sz="1200" dirty="0" smtClean="0">
                <a:solidFill>
                  <a:schemeClr val="tx1">
                    <a:lumMod val="75000"/>
                    <a:lumOff val="25000"/>
                  </a:schemeClr>
                </a:solidFill>
                <a:ea typeface="ＭＳ Ｐゴシック"/>
              </a:rPr>
              <a:t>型番</a:t>
            </a:r>
            <a:r>
              <a:rPr lang="en-US" altLang="ja-JP" sz="1200" dirty="0" smtClean="0">
                <a:solidFill>
                  <a:schemeClr val="tx1">
                    <a:lumMod val="75000"/>
                    <a:lumOff val="25000"/>
                  </a:schemeClr>
                </a:solidFill>
                <a:ea typeface="ＭＳ Ｐゴシック"/>
              </a:rPr>
              <a:t>】</a:t>
            </a:r>
            <a:r>
              <a:rPr lang="ja-JP" altLang="en-US" sz="1200" dirty="0" smtClean="0">
                <a:solidFill>
                  <a:schemeClr val="tx1">
                    <a:lumMod val="75000"/>
                    <a:lumOff val="25000"/>
                  </a:schemeClr>
                </a:solidFill>
                <a:ea typeface="ＭＳ Ｐゴシック"/>
              </a:rPr>
              <a:t>（</a:t>
            </a:r>
            <a:r>
              <a:rPr lang="en-US" altLang="ja-JP" sz="1200" dirty="0" smtClean="0">
                <a:solidFill>
                  <a:schemeClr val="tx1">
                    <a:lumMod val="75000"/>
                    <a:lumOff val="25000"/>
                  </a:schemeClr>
                </a:solidFill>
                <a:ea typeface="ＭＳ Ｐゴシック"/>
              </a:rPr>
              <a:t>A-WX</a:t>
            </a:r>
            <a:r>
              <a:rPr lang="ja-JP" altLang="en-US" sz="1200" dirty="0">
                <a:solidFill>
                  <a:schemeClr val="tx1">
                    <a:lumMod val="75000"/>
                    <a:lumOff val="25000"/>
                  </a:schemeClr>
                </a:solidFill>
                <a:ea typeface="ＭＳ Ｐゴシック"/>
              </a:rPr>
              <a:t>の</a:t>
            </a:r>
            <a:r>
              <a:rPr lang="en-US" altLang="ja-JP" sz="1200" dirty="0">
                <a:solidFill>
                  <a:schemeClr val="tx1">
                    <a:lumMod val="75000"/>
                    <a:lumOff val="25000"/>
                  </a:schemeClr>
                </a:solidFill>
                <a:ea typeface="ＭＳ Ｐゴシック"/>
              </a:rPr>
              <a:t>Active </a:t>
            </a:r>
            <a:r>
              <a:rPr lang="en-US" altLang="ja-JP" sz="1200" dirty="0" smtClean="0">
                <a:solidFill>
                  <a:schemeClr val="tx1">
                    <a:lumMod val="75000"/>
                    <a:lumOff val="25000"/>
                  </a:schemeClr>
                </a:solidFill>
                <a:ea typeface="ＭＳ Ｐゴシック"/>
              </a:rPr>
              <a:t>User</a:t>
            </a:r>
            <a:r>
              <a:rPr lang="ja-JP" altLang="en-US" sz="1200" dirty="0" smtClean="0">
                <a:solidFill>
                  <a:schemeClr val="tx1">
                    <a:lumMod val="75000"/>
                    <a:lumOff val="25000"/>
                  </a:schemeClr>
                </a:solidFill>
                <a:ea typeface="ＭＳ Ｐゴシック"/>
              </a:rPr>
              <a:t>型番）　</a:t>
            </a:r>
            <a:r>
              <a:rPr lang="en-US" altLang="ja-JP" sz="1200" dirty="0" smtClean="0">
                <a:solidFill>
                  <a:schemeClr val="tx1">
                    <a:lumMod val="75000"/>
                    <a:lumOff val="25000"/>
                  </a:schemeClr>
                </a:solidFill>
                <a:ea typeface="ＭＳ Ｐゴシック"/>
              </a:rPr>
              <a:t>A-WX-ACTIVE-USER</a:t>
            </a:r>
            <a:r>
              <a:rPr lang="ja-JP" altLang="en-US" sz="1200" dirty="0" smtClean="0">
                <a:solidFill>
                  <a:schemeClr val="tx1">
                    <a:lumMod val="75000"/>
                    <a:lumOff val="25000"/>
                  </a:schemeClr>
                </a:solidFill>
                <a:ea typeface="ＭＳ Ｐゴシック"/>
              </a:rPr>
              <a:t>（親型番）、</a:t>
            </a:r>
            <a:r>
              <a:rPr kumimoji="1" lang="en-US" altLang="ja-JP" sz="1200" dirty="0" smtClean="0">
                <a:solidFill>
                  <a:schemeClr val="tx1">
                    <a:lumMod val="75000"/>
                    <a:lumOff val="25000"/>
                  </a:schemeClr>
                </a:solidFill>
                <a:latin typeface="Arial" panose="020B0604020202020204" pitchFamily="34" charset="0"/>
                <a:ea typeface="ＭＳ Ｐゴシック" panose="020B0600070205080204" pitchFamily="50" charset="-128"/>
              </a:rPr>
              <a:t>A-WX-AU-MTGS-1K</a:t>
            </a:r>
            <a:r>
              <a:rPr kumimoji="1" lang="ja-JP" altLang="en-US" sz="1200" dirty="0" smtClean="0">
                <a:solidFill>
                  <a:schemeClr val="tx1">
                    <a:lumMod val="75000"/>
                    <a:lumOff val="25000"/>
                  </a:schemeClr>
                </a:solidFill>
                <a:latin typeface="Arial" panose="020B0604020202020204" pitchFamily="34" charset="0"/>
                <a:ea typeface="ＭＳ Ｐゴシック" panose="020B0600070205080204" pitchFamily="50" charset="-128"/>
              </a:rPr>
              <a:t>（子型番）</a:t>
            </a:r>
            <a:endParaRPr lang="en-US" altLang="ja-JP" sz="1200" dirty="0">
              <a:solidFill>
                <a:schemeClr val="tx1">
                  <a:lumMod val="75000"/>
                  <a:lumOff val="25000"/>
                </a:schemeClr>
              </a:solidFill>
              <a:ea typeface="ＭＳ Ｐゴシック"/>
            </a:endParaRPr>
          </a:p>
          <a:p>
            <a:pPr>
              <a:spcBef>
                <a:spcPts val="400"/>
              </a:spcBef>
              <a:spcAft>
                <a:spcPts val="400"/>
              </a:spcAft>
              <a:defRPr/>
            </a:pPr>
            <a:r>
              <a:rPr lang="en-US" altLang="ja-JP" sz="1200" dirty="0" smtClean="0">
                <a:solidFill>
                  <a:schemeClr val="tx1">
                    <a:lumMod val="75000"/>
                    <a:lumOff val="25000"/>
                  </a:schemeClr>
                </a:solidFill>
                <a:ea typeface="ＭＳ Ｐゴシック"/>
              </a:rPr>
              <a:t>【</a:t>
            </a:r>
            <a:r>
              <a:rPr lang="ja-JP" altLang="en-US" sz="1200" dirty="0" smtClean="0">
                <a:solidFill>
                  <a:schemeClr val="tx1">
                    <a:lumMod val="75000"/>
                    <a:lumOff val="25000"/>
                  </a:schemeClr>
                </a:solidFill>
                <a:ea typeface="ＭＳ Ｐゴシック"/>
              </a:rPr>
              <a:t>サブスクリプション数</a:t>
            </a:r>
            <a:r>
              <a:rPr lang="en-US" altLang="ja-JP" sz="1200" dirty="0">
                <a:solidFill>
                  <a:schemeClr val="tx1">
                    <a:lumMod val="75000"/>
                    <a:lumOff val="25000"/>
                  </a:schemeClr>
                </a:solidFill>
                <a:ea typeface="ＭＳ Ｐゴシック"/>
              </a:rPr>
              <a:t>】</a:t>
            </a:r>
            <a:r>
              <a:rPr lang="ja-JP" altLang="en-US" sz="1200" dirty="0">
                <a:solidFill>
                  <a:schemeClr val="tx1">
                    <a:lumMod val="75000"/>
                    <a:lumOff val="25000"/>
                  </a:schemeClr>
                </a:solidFill>
                <a:ea typeface="ＭＳ Ｐゴシック"/>
              </a:rPr>
              <a:t>　ナレッジワーカー</a:t>
            </a:r>
            <a:r>
              <a:rPr lang="en-US" altLang="ja-JP" sz="1200" dirty="0">
                <a:solidFill>
                  <a:schemeClr val="tx1">
                    <a:lumMod val="75000"/>
                    <a:lumOff val="25000"/>
                  </a:schemeClr>
                </a:solidFill>
                <a:ea typeface="ＭＳ Ｐゴシック"/>
              </a:rPr>
              <a:t>22,000</a:t>
            </a:r>
            <a:r>
              <a:rPr lang="ja-JP" altLang="en-US" sz="1200" dirty="0">
                <a:solidFill>
                  <a:schemeClr val="tx1">
                    <a:lumMod val="75000"/>
                    <a:lumOff val="25000"/>
                  </a:schemeClr>
                </a:solidFill>
                <a:ea typeface="ＭＳ Ｐゴシック"/>
              </a:rPr>
              <a:t>名の</a:t>
            </a:r>
            <a:r>
              <a:rPr lang="en-US" altLang="ja-JP" sz="1200" dirty="0">
                <a:solidFill>
                  <a:schemeClr val="tx1">
                    <a:lumMod val="75000"/>
                    <a:lumOff val="25000"/>
                  </a:schemeClr>
                </a:solidFill>
                <a:ea typeface="ＭＳ Ｐゴシック"/>
              </a:rPr>
              <a:t>15%</a:t>
            </a:r>
            <a:r>
              <a:rPr lang="ja-JP" altLang="en-US" sz="1200" dirty="0">
                <a:solidFill>
                  <a:schemeClr val="tx1">
                    <a:lumMod val="75000"/>
                    <a:lumOff val="25000"/>
                  </a:schemeClr>
                </a:solidFill>
                <a:ea typeface="ＭＳ Ｐゴシック"/>
              </a:rPr>
              <a:t>にあたる</a:t>
            </a:r>
            <a:r>
              <a:rPr lang="en-US" altLang="ja-JP" sz="1200" dirty="0" smtClean="0">
                <a:solidFill>
                  <a:schemeClr val="tx1">
                    <a:lumMod val="75000"/>
                    <a:lumOff val="25000"/>
                  </a:schemeClr>
                </a:solidFill>
                <a:ea typeface="ＭＳ Ｐゴシック"/>
              </a:rPr>
              <a:t>3,300</a:t>
            </a:r>
            <a:r>
              <a:rPr lang="ja-JP" altLang="en-US" sz="1200" dirty="0" smtClean="0">
                <a:solidFill>
                  <a:schemeClr val="tx1">
                    <a:lumMod val="75000"/>
                    <a:lumOff val="25000"/>
                  </a:schemeClr>
                </a:solidFill>
                <a:ea typeface="ＭＳ Ｐゴシック"/>
              </a:rPr>
              <a:t>名分のサブスクリプション発注</a:t>
            </a:r>
            <a:endParaRPr lang="en-US" altLang="ja-JP" sz="1200" dirty="0">
              <a:solidFill>
                <a:schemeClr val="tx1">
                  <a:lumMod val="75000"/>
                  <a:lumOff val="25000"/>
                </a:schemeClr>
              </a:solidFill>
              <a:ea typeface="ＭＳ Ｐゴシック"/>
            </a:endParaRPr>
          </a:p>
        </p:txBody>
      </p:sp>
    </p:spTree>
    <p:extLst>
      <p:ext uri="{BB962C8B-B14F-4D97-AF65-F5344CB8AC3E}">
        <p14:creationId xmlns:p14="http://schemas.microsoft.com/office/powerpoint/2010/main" val="264875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057837" y="2166379"/>
            <a:ext cx="3310036" cy="2443407"/>
          </a:xfrm>
          <a:prstGeom prst="rect">
            <a:avLst/>
          </a:prstGeom>
        </p:spPr>
      </p:pic>
      <p:sp>
        <p:nvSpPr>
          <p:cNvPr id="7" name="テキスト ボックス 6"/>
          <p:cNvSpPr txBox="1"/>
          <p:nvPr/>
        </p:nvSpPr>
        <p:spPr>
          <a:xfrm>
            <a:off x="234268" y="761945"/>
            <a:ext cx="8909732" cy="584775"/>
          </a:xfrm>
          <a:prstGeom prst="rect">
            <a:avLst/>
          </a:prstGeom>
          <a:noFill/>
        </p:spPr>
        <p:txBody>
          <a:bodyPr wrap="square" rtlCol="0">
            <a:spAutoFit/>
          </a:bodyPr>
          <a:lstStyle/>
          <a:p>
            <a:r>
              <a:rPr kumimoji="1" lang="ja-JP" altLang="en-US" sz="1600" dirty="0" smtClean="0">
                <a:solidFill>
                  <a:schemeClr val="tx1">
                    <a:lumMod val="75000"/>
                    <a:lumOff val="25000"/>
                  </a:schemeClr>
                </a:solidFill>
                <a:latin typeface="+mn-lt"/>
              </a:rPr>
              <a:t>ナレッジ ワーカー数の申請を行いたい場合は、以下のサイトから申請書をダウンロードし、必要情報　　　　　　　　　　　　　　　を記入のうえ シスコ担当者に提示してください。</a:t>
            </a:r>
          </a:p>
        </p:txBody>
      </p:sp>
      <p:sp>
        <p:nvSpPr>
          <p:cNvPr id="8" name="正方形/長方形 7"/>
          <p:cNvSpPr/>
          <p:nvPr/>
        </p:nvSpPr>
        <p:spPr>
          <a:xfrm>
            <a:off x="585669" y="1366815"/>
            <a:ext cx="8006668" cy="461665"/>
          </a:xfrm>
          <a:prstGeom prst="rect">
            <a:avLst/>
          </a:prstGeom>
        </p:spPr>
        <p:txBody>
          <a:bodyPr wrap="square">
            <a:spAutoFit/>
          </a:bodyPr>
          <a:lstStyle/>
          <a:p>
            <a:r>
              <a:rPr lang="en-US" altLang="ja-JP" sz="1200" dirty="0">
                <a:hlinkClick r:id="rId3"/>
              </a:rPr>
              <a:t>http://www.cisco.com/c/ja_jp/partners/sell-integrate-consult/technology/uc/cloud-collaboration.html#~</a:t>
            </a:r>
            <a:r>
              <a:rPr lang="en-US" altLang="ja-JP" sz="1200" dirty="0" smtClean="0">
                <a:hlinkClick r:id="rId3"/>
              </a:rPr>
              <a:t>tab-02</a:t>
            </a:r>
            <a:endParaRPr lang="en-US" altLang="ja-JP" sz="1200" dirty="0" smtClean="0"/>
          </a:p>
          <a:p>
            <a:endParaRPr lang="ja-JP" altLang="en-US" sz="1200" dirty="0"/>
          </a:p>
        </p:txBody>
      </p:sp>
      <p:sp>
        <p:nvSpPr>
          <p:cNvPr id="10" name="Title 2"/>
          <p:cNvSpPr txBox="1">
            <a:spLocks/>
          </p:cNvSpPr>
          <p:nvPr/>
        </p:nvSpPr>
        <p:spPr bwMode="auto">
          <a:xfrm>
            <a:off x="52418" y="263278"/>
            <a:ext cx="9656530" cy="51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スタディ⑥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WebEx/ Cisco Spark</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全社導入（</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A-WX</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の</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Active User</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導入パターン）</a:t>
            </a:r>
            <a:endParaRPr kumimoji="1" lang="ja-JP" altLang="en-US" sz="1600" dirty="0">
              <a:solidFill>
                <a:schemeClr val="tx1">
                  <a:lumMod val="75000"/>
                  <a:lumOff val="25000"/>
                </a:schemeClr>
              </a:solidFill>
              <a:latin typeface="メイリオ"/>
              <a:ea typeface="メイリオ"/>
              <a:cs typeface="メイリオ"/>
            </a:endParaRPr>
          </a:p>
        </p:txBody>
      </p:sp>
      <p:pic>
        <p:nvPicPr>
          <p:cNvPr id="2" name="図 1"/>
          <p:cNvPicPr>
            <a:picLocks noChangeAspect="1"/>
          </p:cNvPicPr>
          <p:nvPr/>
        </p:nvPicPr>
        <p:blipFill>
          <a:blip r:embed="rId4"/>
          <a:stretch>
            <a:fillRect/>
          </a:stretch>
        </p:blipFill>
        <p:spPr>
          <a:xfrm>
            <a:off x="414105" y="2166379"/>
            <a:ext cx="4336589" cy="2461155"/>
          </a:xfrm>
          <a:prstGeom prst="rect">
            <a:avLst/>
          </a:prstGeom>
        </p:spPr>
      </p:pic>
      <p:sp>
        <p:nvSpPr>
          <p:cNvPr id="11" name="正方形/長方形 10"/>
          <p:cNvSpPr/>
          <p:nvPr/>
        </p:nvSpPr>
        <p:spPr>
          <a:xfrm>
            <a:off x="414105" y="4328721"/>
            <a:ext cx="1627346" cy="18880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190545436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18384" y="117379"/>
            <a:ext cx="8345488" cy="731837"/>
          </a:xfrm>
        </p:spPr>
        <p:txBody>
          <a:bodyPr/>
          <a:lstStyle/>
          <a:p>
            <a:r>
              <a:rPr kumimoji="1" lang="ja-JP" altLang="en-US" sz="2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シスコ クラウド コラボレーション</a:t>
            </a:r>
            <a:endParaRPr kumimoji="1" lang="ja-JP" altLang="en-US" sz="2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3067449" y="1699651"/>
            <a:ext cx="3918857" cy="715581"/>
          </a:xfrm>
          <a:prstGeom prst="rect">
            <a:avLst/>
          </a:prstGeom>
          <a:noFill/>
        </p:spPr>
        <p:txBody>
          <a:bodyPr wrap="square" rtlCol="0">
            <a:spAutoFit/>
          </a:bodyPr>
          <a:lstStyle/>
          <a:p>
            <a:r>
              <a:rPr kumimoji="1" lang="en-US" altLang="ja-JP" sz="4050" dirty="0">
                <a:solidFill>
                  <a:schemeClr val="tx1">
                    <a:lumMod val="75000"/>
                    <a:lumOff val="25000"/>
                  </a:schemeClr>
                </a:solidFill>
              </a:rPr>
              <a:t>Cisco Spark</a:t>
            </a:r>
            <a:endParaRPr kumimoji="1" lang="ja-JP" altLang="en-US" sz="4050" dirty="0">
              <a:solidFill>
                <a:schemeClr val="tx1">
                  <a:lumMod val="75000"/>
                  <a:lumOff val="25000"/>
                </a:schemeClr>
              </a:solidFill>
            </a:endParaRPr>
          </a:p>
        </p:txBody>
      </p:sp>
      <p:sp>
        <p:nvSpPr>
          <p:cNvPr id="10" name="テキスト ボックス 9"/>
          <p:cNvSpPr txBox="1"/>
          <p:nvPr/>
        </p:nvSpPr>
        <p:spPr>
          <a:xfrm>
            <a:off x="3067449" y="3076948"/>
            <a:ext cx="3918857" cy="715581"/>
          </a:xfrm>
          <a:prstGeom prst="rect">
            <a:avLst/>
          </a:prstGeom>
          <a:noFill/>
        </p:spPr>
        <p:txBody>
          <a:bodyPr wrap="square" rtlCol="0">
            <a:spAutoFit/>
          </a:bodyPr>
          <a:lstStyle/>
          <a:p>
            <a:r>
              <a:rPr kumimoji="1" lang="en-US" altLang="ja-JP" sz="4050" dirty="0">
                <a:solidFill>
                  <a:schemeClr val="tx1">
                    <a:lumMod val="75000"/>
                    <a:lumOff val="25000"/>
                  </a:schemeClr>
                </a:solidFill>
              </a:rPr>
              <a:t>Cisco WebEx</a:t>
            </a:r>
            <a:endParaRPr kumimoji="1" lang="ja-JP" altLang="en-US" sz="4050" dirty="0">
              <a:solidFill>
                <a:schemeClr val="tx1">
                  <a:lumMod val="75000"/>
                  <a:lumOff val="25000"/>
                </a:schemeClr>
              </a:solidFill>
            </a:endParaRPr>
          </a:p>
        </p:txBody>
      </p:sp>
      <p:pic>
        <p:nvPicPr>
          <p:cNvPr id="9"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1357" y="3208614"/>
            <a:ext cx="784398" cy="43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9"/>
          <p:cNvPicPr>
            <a:picLocks noChangeAspect="1" noChangeArrowheads="1"/>
          </p:cNvPicPr>
          <p:nvPr/>
        </p:nvPicPr>
        <p:blipFill>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a:ext>
            </a:extLst>
          </a:blip>
          <a:srcRect/>
          <a:stretch>
            <a:fillRect/>
          </a:stretch>
        </p:blipFill>
        <p:spPr bwMode="auto">
          <a:xfrm>
            <a:off x="2184127" y="2994736"/>
            <a:ext cx="671146" cy="71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4" descr="new_webex_logo_1024px_R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6949" y="3050975"/>
            <a:ext cx="301663" cy="291874"/>
          </a:xfrm>
          <a:prstGeom prst="rect">
            <a:avLst/>
          </a:prstGeom>
        </p:spPr>
      </p:pic>
      <p:pic>
        <p:nvPicPr>
          <p:cNvPr id="15" name="Picture 3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050176" y="1699651"/>
            <a:ext cx="787566" cy="61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666" y="1892713"/>
            <a:ext cx="746649" cy="43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93978" y="1624704"/>
            <a:ext cx="312396" cy="31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27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15365" y="907850"/>
            <a:ext cx="4313876" cy="789121"/>
          </a:xfrm>
          <a:prstGeom prst="rect">
            <a:avLst/>
          </a:prstGeom>
        </p:spPr>
      </p:pic>
      <p:sp>
        <p:nvSpPr>
          <p:cNvPr id="20" name="テキスト ボックス 19"/>
          <p:cNvSpPr txBox="1"/>
          <p:nvPr/>
        </p:nvSpPr>
        <p:spPr>
          <a:xfrm>
            <a:off x="603842" y="561078"/>
            <a:ext cx="2879706"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Active User BOM</a:t>
            </a:r>
            <a:r>
              <a:rPr kumimoji="1" lang="ja-JP" altLang="en-US" sz="1400" dirty="0" smtClean="0">
                <a:solidFill>
                  <a:schemeClr val="bg1"/>
                </a:solidFill>
                <a:latin typeface="+mn-lt"/>
              </a:rPr>
              <a:t>作成画面）</a:t>
            </a:r>
          </a:p>
        </p:txBody>
      </p:sp>
      <p:sp>
        <p:nvSpPr>
          <p:cNvPr id="21" name="テキスト ボックス 20"/>
          <p:cNvSpPr txBox="1"/>
          <p:nvPr/>
        </p:nvSpPr>
        <p:spPr>
          <a:xfrm>
            <a:off x="5089963" y="1122954"/>
            <a:ext cx="3635824"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親型番「</a:t>
            </a:r>
            <a:r>
              <a:rPr kumimoji="1" lang="en-US" altLang="ja-JP" sz="1000" dirty="0" smtClean="0">
                <a:solidFill>
                  <a:srgbClr val="FF0000"/>
                </a:solidFill>
                <a:latin typeface="Arial" panose="020B0604020202020204" pitchFamily="34" charset="0"/>
              </a:rPr>
              <a:t>A-WX-ACTIVE-USER</a:t>
            </a:r>
            <a:r>
              <a:rPr kumimoji="1" lang="ja-JP" altLang="en-US" sz="1000" dirty="0" smtClean="0">
                <a:solidFill>
                  <a:srgbClr val="FF0000"/>
                </a:solidFill>
                <a:latin typeface="Arial" panose="020B0604020202020204" pitchFamily="34" charset="0"/>
              </a:rPr>
              <a:t>」を入力して「追加」をクリック</a:t>
            </a:r>
          </a:p>
        </p:txBody>
      </p:sp>
      <p:sp>
        <p:nvSpPr>
          <p:cNvPr id="23" name="正方形/長方形 22"/>
          <p:cNvSpPr/>
          <p:nvPr/>
        </p:nvSpPr>
        <p:spPr>
          <a:xfrm>
            <a:off x="515365" y="907850"/>
            <a:ext cx="1189001" cy="256841"/>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5" name="図 4"/>
          <p:cNvPicPr>
            <a:picLocks noChangeAspect="1"/>
          </p:cNvPicPr>
          <p:nvPr/>
        </p:nvPicPr>
        <p:blipFill>
          <a:blip r:embed="rId3"/>
          <a:stretch>
            <a:fillRect/>
          </a:stretch>
        </p:blipFill>
        <p:spPr>
          <a:xfrm>
            <a:off x="534881" y="2247954"/>
            <a:ext cx="4054915" cy="2669606"/>
          </a:xfrm>
          <a:prstGeom prst="rect">
            <a:avLst/>
          </a:prstGeom>
        </p:spPr>
      </p:pic>
      <p:sp>
        <p:nvSpPr>
          <p:cNvPr id="28" name="正方形/長方形 27"/>
          <p:cNvSpPr/>
          <p:nvPr/>
        </p:nvSpPr>
        <p:spPr>
          <a:xfrm>
            <a:off x="625225" y="3702566"/>
            <a:ext cx="210227" cy="145899"/>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9" name="正方形/長方形 28"/>
          <p:cNvSpPr/>
          <p:nvPr/>
        </p:nvSpPr>
        <p:spPr>
          <a:xfrm>
            <a:off x="3530079" y="3191288"/>
            <a:ext cx="505122" cy="195387"/>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1" name="正方形/長方形 30"/>
          <p:cNvSpPr/>
          <p:nvPr/>
        </p:nvSpPr>
        <p:spPr>
          <a:xfrm>
            <a:off x="2848118" y="3856012"/>
            <a:ext cx="139498" cy="139909"/>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2" name="正方形/長方形 31"/>
          <p:cNvSpPr/>
          <p:nvPr/>
        </p:nvSpPr>
        <p:spPr>
          <a:xfrm>
            <a:off x="2856052" y="4605167"/>
            <a:ext cx="694357" cy="18880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34" name="テキスト ボックス 33"/>
          <p:cNvSpPr txBox="1"/>
          <p:nvPr/>
        </p:nvSpPr>
        <p:spPr>
          <a:xfrm>
            <a:off x="4035201" y="3149023"/>
            <a:ext cx="3595739" cy="246221"/>
          </a:xfrm>
          <a:prstGeom prst="rect">
            <a:avLst/>
          </a:prstGeom>
          <a:noFill/>
          <a:ln>
            <a:noFill/>
          </a:ln>
        </p:spPr>
        <p:txBody>
          <a:bodyPr wrap="square" rtlCol="0">
            <a:spAutoFit/>
          </a:bodyPr>
          <a:lstStyle/>
          <a:p>
            <a:r>
              <a:rPr kumimoji="1" lang="ja-JP" altLang="en-US" sz="1000" dirty="0" smtClean="0">
                <a:solidFill>
                  <a:srgbClr val="FF0000"/>
                </a:solidFill>
                <a:latin typeface="+mn-lt"/>
              </a:rPr>
              <a:t>事前に申請して承認されたナレッジ ワーカー数「</a:t>
            </a:r>
            <a:r>
              <a:rPr kumimoji="1" lang="en-US" altLang="ja-JP" sz="1000" dirty="0" smtClean="0">
                <a:solidFill>
                  <a:srgbClr val="FF0000"/>
                </a:solidFill>
                <a:latin typeface="+mn-lt"/>
              </a:rPr>
              <a:t>22,000</a:t>
            </a:r>
            <a:r>
              <a:rPr kumimoji="1" lang="ja-JP" altLang="en-US" sz="1000" dirty="0" smtClean="0">
                <a:solidFill>
                  <a:srgbClr val="FF0000"/>
                </a:solidFill>
                <a:latin typeface="+mn-lt"/>
              </a:rPr>
              <a:t>」を入力</a:t>
            </a:r>
          </a:p>
        </p:txBody>
      </p:sp>
      <p:sp>
        <p:nvSpPr>
          <p:cNvPr id="36" name="テキスト ボックス 35"/>
          <p:cNvSpPr txBox="1"/>
          <p:nvPr/>
        </p:nvSpPr>
        <p:spPr>
          <a:xfrm>
            <a:off x="3832876" y="3400614"/>
            <a:ext cx="3511445" cy="246221"/>
          </a:xfrm>
          <a:prstGeom prst="rect">
            <a:avLst/>
          </a:prstGeom>
          <a:noFill/>
          <a:ln>
            <a:noFill/>
          </a:ln>
        </p:spPr>
        <p:txBody>
          <a:bodyPr wrap="square" rtlCol="0">
            <a:spAutoFit/>
          </a:bodyPr>
          <a:lstStyle/>
          <a:p>
            <a:r>
              <a:rPr kumimoji="1" lang="ja-JP" altLang="en-US" sz="1000" dirty="0">
                <a:solidFill>
                  <a:srgbClr val="FF0000"/>
                </a:solidFill>
                <a:latin typeface="+mn-lt"/>
              </a:rPr>
              <a:t>自動</a:t>
            </a:r>
            <a:r>
              <a:rPr kumimoji="1" lang="ja-JP" altLang="en-US" sz="1000" dirty="0" smtClean="0">
                <a:solidFill>
                  <a:srgbClr val="FF0000"/>
                </a:solidFill>
                <a:latin typeface="+mn-lt"/>
              </a:rPr>
              <a:t>でナレッジ ワーカーの</a:t>
            </a:r>
            <a:r>
              <a:rPr kumimoji="1" lang="en-US" altLang="ja-JP" sz="1000" dirty="0" smtClean="0">
                <a:solidFill>
                  <a:srgbClr val="FF0000"/>
                </a:solidFill>
                <a:latin typeface="+mn-lt"/>
              </a:rPr>
              <a:t>15%</a:t>
            </a:r>
            <a:r>
              <a:rPr kumimoji="1" lang="ja-JP" altLang="en-US" sz="1000" dirty="0" smtClean="0">
                <a:solidFill>
                  <a:srgbClr val="FF0000"/>
                </a:solidFill>
                <a:latin typeface="+mn-lt"/>
              </a:rPr>
              <a:t>にあたる「</a:t>
            </a:r>
            <a:r>
              <a:rPr kumimoji="1" lang="en-US" altLang="ja-JP" sz="1000" dirty="0" smtClean="0">
                <a:solidFill>
                  <a:srgbClr val="FF0000"/>
                </a:solidFill>
                <a:latin typeface="+mn-lt"/>
              </a:rPr>
              <a:t>3,300</a:t>
            </a:r>
            <a:r>
              <a:rPr kumimoji="1" lang="ja-JP" altLang="en-US" sz="1000" dirty="0" smtClean="0">
                <a:solidFill>
                  <a:srgbClr val="FF0000"/>
                </a:solidFill>
                <a:latin typeface="+mn-lt"/>
              </a:rPr>
              <a:t>」が表示される</a:t>
            </a:r>
          </a:p>
        </p:txBody>
      </p:sp>
      <p:sp>
        <p:nvSpPr>
          <p:cNvPr id="38" name="テキスト ボックス 37"/>
          <p:cNvSpPr txBox="1"/>
          <p:nvPr/>
        </p:nvSpPr>
        <p:spPr>
          <a:xfrm>
            <a:off x="2917867" y="3890787"/>
            <a:ext cx="3371351" cy="246221"/>
          </a:xfrm>
          <a:prstGeom prst="rect">
            <a:avLst/>
          </a:prstGeom>
          <a:noFill/>
          <a:ln>
            <a:noFill/>
          </a:ln>
        </p:spPr>
        <p:txBody>
          <a:bodyPr wrap="square" rtlCol="0">
            <a:spAutoFit/>
          </a:bodyPr>
          <a:lstStyle/>
          <a:p>
            <a:r>
              <a:rPr kumimoji="1" lang="ja-JP" altLang="en-US" sz="1000" dirty="0">
                <a:solidFill>
                  <a:srgbClr val="FF0000"/>
                </a:solidFill>
                <a:latin typeface="Arial" panose="020B0604020202020204" pitchFamily="34" charset="0"/>
              </a:rPr>
              <a:t>「</a:t>
            </a:r>
            <a:r>
              <a:rPr kumimoji="1" lang="en-US" altLang="ja-JP" sz="1000" dirty="0" smtClean="0">
                <a:solidFill>
                  <a:srgbClr val="FF0000"/>
                </a:solidFill>
                <a:latin typeface="Arial" panose="020B0604020202020204" pitchFamily="34" charset="0"/>
              </a:rPr>
              <a:t>Spark Meet with</a:t>
            </a:r>
            <a:r>
              <a:rPr kumimoji="1" lang="ja-JP" altLang="en-US" sz="1000" dirty="0">
                <a:solidFill>
                  <a:srgbClr val="FF0000"/>
                </a:solidFill>
                <a:latin typeface="Arial" panose="020B0604020202020204" pitchFamily="34" charset="0"/>
              </a:rPr>
              <a:t> </a:t>
            </a:r>
            <a:r>
              <a:rPr kumimoji="1" lang="en-US" altLang="ja-JP" sz="1000" dirty="0" smtClean="0">
                <a:solidFill>
                  <a:srgbClr val="FF0000"/>
                </a:solidFill>
                <a:latin typeface="Arial" panose="020B0604020202020204" pitchFamily="34" charset="0"/>
              </a:rPr>
              <a:t>WebEx Meeting Center</a:t>
            </a:r>
            <a:r>
              <a:rPr kumimoji="1" lang="ja-JP" altLang="en-US" sz="1000" dirty="0" smtClean="0">
                <a:solidFill>
                  <a:srgbClr val="FF0000"/>
                </a:solidFill>
                <a:latin typeface="Arial" panose="020B0604020202020204" pitchFamily="34" charset="0"/>
              </a:rPr>
              <a:t>」を選択</a:t>
            </a:r>
          </a:p>
        </p:txBody>
      </p:sp>
      <p:sp>
        <p:nvSpPr>
          <p:cNvPr id="41" name="テキスト ボックス 40"/>
          <p:cNvSpPr txBox="1"/>
          <p:nvPr/>
        </p:nvSpPr>
        <p:spPr>
          <a:xfrm>
            <a:off x="851497" y="3635554"/>
            <a:ext cx="1121894" cy="246221"/>
          </a:xfrm>
          <a:prstGeom prst="rect">
            <a:avLst/>
          </a:prstGeom>
          <a:noFill/>
          <a:ln>
            <a:noFill/>
          </a:ln>
        </p:spPr>
        <p:txBody>
          <a:bodyPr wrap="square" rtlCol="0">
            <a:spAutoFit/>
          </a:bodyPr>
          <a:lstStyle/>
          <a:p>
            <a:r>
              <a:rPr kumimoji="1" lang="ja-JP" altLang="en-US" sz="1000" dirty="0" smtClean="0">
                <a:solidFill>
                  <a:srgbClr val="FF0000"/>
                </a:solidFill>
                <a:latin typeface="+mn-lt"/>
              </a:rPr>
              <a:t>「会議」をクリック</a:t>
            </a:r>
            <a:endParaRPr kumimoji="1" lang="en-US" altLang="ja-JP" sz="1000" dirty="0" smtClean="0">
              <a:solidFill>
                <a:srgbClr val="FF0000"/>
              </a:solidFill>
              <a:latin typeface="+mn-lt"/>
            </a:endParaRPr>
          </a:p>
        </p:txBody>
      </p:sp>
      <p:sp>
        <p:nvSpPr>
          <p:cNvPr id="42" name="正方形/長方形 41"/>
          <p:cNvSpPr/>
          <p:nvPr/>
        </p:nvSpPr>
        <p:spPr>
          <a:xfrm>
            <a:off x="3677526" y="3466112"/>
            <a:ext cx="210227" cy="145899"/>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46" name="テキスト ボックス 45"/>
          <p:cNvSpPr txBox="1"/>
          <p:nvPr/>
        </p:nvSpPr>
        <p:spPr>
          <a:xfrm>
            <a:off x="3550409" y="4736837"/>
            <a:ext cx="1384198" cy="246221"/>
          </a:xfrm>
          <a:prstGeom prst="rect">
            <a:avLst/>
          </a:prstGeom>
          <a:noFill/>
          <a:ln>
            <a:noFill/>
          </a:ln>
        </p:spPr>
        <p:txBody>
          <a:bodyPr wrap="square" rtlCol="0">
            <a:spAutoFit/>
          </a:bodyPr>
          <a:lstStyle/>
          <a:p>
            <a:r>
              <a:rPr kumimoji="1" lang="ja-JP" altLang="en-US" sz="1000" dirty="0" smtClean="0">
                <a:solidFill>
                  <a:srgbClr val="FF0000"/>
                </a:solidFill>
                <a:latin typeface="+mn-lt"/>
              </a:rPr>
              <a:t>「</a:t>
            </a:r>
            <a:r>
              <a:rPr kumimoji="1" lang="en-US" altLang="ja-JP" sz="1000" dirty="0" smtClean="0">
                <a:solidFill>
                  <a:srgbClr val="FF0000"/>
                </a:solidFill>
                <a:latin typeface="+mn-lt"/>
              </a:rPr>
              <a:t>3,300</a:t>
            </a:r>
            <a:r>
              <a:rPr kumimoji="1" lang="ja-JP" altLang="en-US" sz="1000" dirty="0" smtClean="0">
                <a:solidFill>
                  <a:srgbClr val="FF0000"/>
                </a:solidFill>
                <a:latin typeface="+mn-lt"/>
              </a:rPr>
              <a:t>」を入力する</a:t>
            </a:r>
          </a:p>
        </p:txBody>
      </p:sp>
      <p:sp>
        <p:nvSpPr>
          <p:cNvPr id="25" name="下矢印 24"/>
          <p:cNvSpPr/>
          <p:nvPr/>
        </p:nvSpPr>
        <p:spPr>
          <a:xfrm>
            <a:off x="2460607" y="1860674"/>
            <a:ext cx="499316" cy="356574"/>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9" name="Title 2"/>
          <p:cNvSpPr txBox="1">
            <a:spLocks/>
          </p:cNvSpPr>
          <p:nvPr/>
        </p:nvSpPr>
        <p:spPr bwMode="auto">
          <a:xfrm>
            <a:off x="0" y="140974"/>
            <a:ext cx="10576754" cy="5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スタディ⑥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WebEx/ Cisco Spark</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全社導入（</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A-WX</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の</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Active User</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導入パターン）</a:t>
            </a:r>
            <a:endParaRPr kumimoji="1" lang="ja-JP" altLang="en-US" sz="16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2768734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88861" y="1091759"/>
            <a:ext cx="6470215" cy="2362422"/>
          </a:xfrm>
          <a:prstGeom prst="rect">
            <a:avLst/>
          </a:prstGeom>
        </p:spPr>
      </p:pic>
      <p:sp>
        <p:nvSpPr>
          <p:cNvPr id="7" name="正方形/長方形 6"/>
          <p:cNvSpPr/>
          <p:nvPr/>
        </p:nvSpPr>
        <p:spPr>
          <a:xfrm>
            <a:off x="687466" y="1297329"/>
            <a:ext cx="1204255" cy="28807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8" name="テキスト ボックス 7"/>
          <p:cNvSpPr txBox="1"/>
          <p:nvPr/>
        </p:nvSpPr>
        <p:spPr>
          <a:xfrm>
            <a:off x="3175106" y="859433"/>
            <a:ext cx="3168584"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CCW</a:t>
            </a:r>
            <a:r>
              <a:rPr kumimoji="1" lang="ja-JP" altLang="en-US" sz="1000" dirty="0" smtClean="0">
                <a:solidFill>
                  <a:srgbClr val="FF0000"/>
                </a:solidFill>
                <a:latin typeface="Arial" panose="020B0604020202020204" pitchFamily="34" charset="0"/>
              </a:rPr>
              <a:t>でオーダーした型番</a:t>
            </a:r>
          </a:p>
        </p:txBody>
      </p:sp>
      <p:cxnSp>
        <p:nvCxnSpPr>
          <p:cNvPr id="9" name="直線矢印コネクタ 8"/>
          <p:cNvCxnSpPr/>
          <p:nvPr/>
        </p:nvCxnSpPr>
        <p:spPr>
          <a:xfrm flipH="1">
            <a:off x="1927428" y="998334"/>
            <a:ext cx="1247678" cy="4605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87467" y="1585399"/>
            <a:ext cx="1204255" cy="1174121"/>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1" name="テキスト ボックス 10"/>
          <p:cNvSpPr txBox="1"/>
          <p:nvPr/>
        </p:nvSpPr>
        <p:spPr>
          <a:xfrm>
            <a:off x="2324264" y="3047062"/>
            <a:ext cx="3168584" cy="246221"/>
          </a:xfrm>
          <a:prstGeom prst="rect">
            <a:avLst/>
          </a:prstGeom>
          <a:noFill/>
          <a:ln>
            <a:noFill/>
          </a:ln>
        </p:spPr>
        <p:txBody>
          <a:bodyPr wrap="square" rtlCol="0">
            <a:spAutoFit/>
          </a:bodyPr>
          <a:lstStyle/>
          <a:p>
            <a:r>
              <a:rPr kumimoji="1" lang="ja-JP" altLang="en-US" sz="1000" dirty="0" smtClean="0">
                <a:solidFill>
                  <a:schemeClr val="bg1"/>
                </a:solidFill>
                <a:latin typeface="Arial" panose="020B0604020202020204" pitchFamily="34" charset="0"/>
              </a:rPr>
              <a:t>自動的に付与される無償型番</a:t>
            </a:r>
          </a:p>
        </p:txBody>
      </p:sp>
      <p:cxnSp>
        <p:nvCxnSpPr>
          <p:cNvPr id="12" name="直線矢印コネクタ 11"/>
          <p:cNvCxnSpPr/>
          <p:nvPr/>
        </p:nvCxnSpPr>
        <p:spPr>
          <a:xfrm flipH="1" flipV="1">
            <a:off x="1893116" y="2706819"/>
            <a:ext cx="561154" cy="3402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7193638" y="1516177"/>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399413" y="1390264"/>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a:t>
            </a:r>
            <a:r>
              <a:rPr kumimoji="1" lang="ja-JP" altLang="en-US" sz="1000" dirty="0">
                <a:solidFill>
                  <a:srgbClr val="FF0000"/>
                </a:solidFill>
                <a:latin typeface="Arial" panose="020B0604020202020204" pitchFamily="34" charset="0"/>
              </a:rPr>
              <a:t>金額</a:t>
            </a:r>
            <a:endParaRPr kumimoji="1" lang="ja-JP" altLang="en-US" sz="1000" dirty="0" smtClean="0">
              <a:solidFill>
                <a:srgbClr val="FF0000"/>
              </a:solidFill>
              <a:latin typeface="Arial" panose="020B0604020202020204" pitchFamily="34" charset="0"/>
            </a:endParaRPr>
          </a:p>
        </p:txBody>
      </p:sp>
      <p:cxnSp>
        <p:nvCxnSpPr>
          <p:cNvPr id="15" name="直線矢印コネクタ 14"/>
          <p:cNvCxnSpPr/>
          <p:nvPr/>
        </p:nvCxnSpPr>
        <p:spPr>
          <a:xfrm flipH="1">
            <a:off x="7193637" y="3293283"/>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399413" y="3165343"/>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見積もり総額</a:t>
            </a:r>
          </a:p>
        </p:txBody>
      </p:sp>
      <p:sp>
        <p:nvSpPr>
          <p:cNvPr id="18" name="テキスト ボックス 17"/>
          <p:cNvSpPr txBox="1"/>
          <p:nvPr/>
        </p:nvSpPr>
        <p:spPr>
          <a:xfrm>
            <a:off x="583223" y="724438"/>
            <a:ext cx="2879706"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Active User </a:t>
            </a:r>
            <a:r>
              <a:rPr kumimoji="1" lang="ja-JP" altLang="en-US" sz="1400" dirty="0">
                <a:solidFill>
                  <a:schemeClr val="bg1"/>
                </a:solidFill>
                <a:latin typeface="+mn-lt"/>
              </a:rPr>
              <a:t>構成</a:t>
            </a:r>
            <a:r>
              <a:rPr kumimoji="1" lang="ja-JP" altLang="en-US" sz="1400" dirty="0" smtClean="0">
                <a:solidFill>
                  <a:schemeClr val="bg1"/>
                </a:solidFill>
                <a:latin typeface="+mn-lt"/>
              </a:rPr>
              <a:t>例）</a:t>
            </a:r>
          </a:p>
        </p:txBody>
      </p:sp>
      <p:sp>
        <p:nvSpPr>
          <p:cNvPr id="19" name="Title 2"/>
          <p:cNvSpPr txBox="1">
            <a:spLocks/>
          </p:cNvSpPr>
          <p:nvPr/>
        </p:nvSpPr>
        <p:spPr bwMode="auto">
          <a:xfrm>
            <a:off x="46595" y="309870"/>
            <a:ext cx="9295428" cy="52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スタディ⑥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a:t>
            </a:r>
            <a:r>
              <a:rPr lang="en-US" altLang="ja-JP" sz="2700" dirty="0" smtClean="0">
                <a:solidFill>
                  <a:schemeClr val="bg1"/>
                </a:solidFill>
                <a:latin typeface="Arial" panose="020B0604020202020204" pitchFamily="34" charset="0"/>
                <a:ea typeface="ＭＳ Ｐゴシック" panose="020B0600070205080204" pitchFamily="50" charset="-128"/>
                <a:cs typeface="メイリオ"/>
              </a:rPr>
              <a:t>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WebEx/ Cisco Spark</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全社導入（</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A-WX</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の</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Active User</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導入パターン）</a:t>
            </a:r>
            <a:endParaRPr kumimoji="1" lang="ja-JP" altLang="en-US" sz="16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4159922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19740" y="664566"/>
            <a:ext cx="8924259" cy="2349361"/>
          </a:xfrm>
          <a:prstGeom prst="rect">
            <a:avLst/>
          </a:prstGeom>
        </p:spPr>
        <p:txBody>
          <a:bodyPr wrap="square">
            <a:spAutoFit/>
          </a:bodyPr>
          <a:lstStyle/>
          <a:p>
            <a:pPr>
              <a:spcBef>
                <a:spcPts val="400"/>
              </a:spcBef>
              <a:spcAft>
                <a:spcPts val="400"/>
              </a:spcAft>
              <a:defRPr/>
            </a:pPr>
            <a:r>
              <a:rPr lang="ja-JP" altLang="en-US" sz="1200" dirty="0" smtClean="0">
                <a:solidFill>
                  <a:schemeClr val="bg1"/>
                </a:solidFill>
                <a:ea typeface="ＭＳ Ｐゴシック"/>
              </a:rPr>
              <a:t>（導入効果）</a:t>
            </a:r>
            <a:endParaRPr lang="en-US" altLang="ja-JP" sz="1200"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200" dirty="0">
                <a:solidFill>
                  <a:schemeClr val="bg1"/>
                </a:solidFill>
                <a:latin typeface="Arial"/>
                <a:ea typeface="ＭＳ Ｐゴシック"/>
              </a:rPr>
              <a:t>22,000</a:t>
            </a:r>
            <a:r>
              <a:rPr lang="ja-JP" altLang="en-US" sz="1200" dirty="0">
                <a:solidFill>
                  <a:schemeClr val="bg1"/>
                </a:solidFill>
                <a:latin typeface="Arial"/>
                <a:ea typeface="ＭＳ Ｐゴシック"/>
              </a:rPr>
              <a:t>名の全</a:t>
            </a:r>
            <a:r>
              <a:rPr lang="ja-JP" altLang="en-US" sz="1200" dirty="0" smtClean="0">
                <a:solidFill>
                  <a:schemeClr val="bg1"/>
                </a:solidFill>
                <a:latin typeface="Arial"/>
                <a:ea typeface="ＭＳ Ｐゴシック"/>
              </a:rPr>
              <a:t>ナレッジ ワーカー</a:t>
            </a:r>
            <a:r>
              <a:rPr lang="ja-JP" altLang="en-US" sz="1200" dirty="0">
                <a:solidFill>
                  <a:schemeClr val="bg1"/>
                </a:solidFill>
                <a:latin typeface="Arial"/>
                <a:ea typeface="ＭＳ Ｐゴシック"/>
              </a:rPr>
              <a:t>が自由に</a:t>
            </a:r>
            <a:r>
              <a:rPr lang="en-US" altLang="ja-JP" sz="1200" dirty="0">
                <a:solidFill>
                  <a:schemeClr val="bg1"/>
                </a:solidFill>
                <a:latin typeface="Arial"/>
                <a:ea typeface="ＭＳ Ｐゴシック"/>
              </a:rPr>
              <a:t>WebEx</a:t>
            </a:r>
            <a:r>
              <a:rPr lang="ja-JP" altLang="en-US" sz="1200" dirty="0">
                <a:solidFill>
                  <a:schemeClr val="bg1"/>
                </a:solidFill>
                <a:latin typeface="Arial"/>
                <a:ea typeface="ＭＳ Ｐゴシック"/>
              </a:rPr>
              <a:t>を開催可能に。</a:t>
            </a:r>
            <a:r>
              <a:rPr lang="en-US" altLang="ja-JP" sz="1200" dirty="0" smtClean="0">
                <a:solidFill>
                  <a:schemeClr val="bg1"/>
                </a:solidFill>
                <a:latin typeface="Arial"/>
                <a:ea typeface="ＭＳ Ｐゴシック"/>
              </a:rPr>
              <a:t>WebEx</a:t>
            </a:r>
            <a:r>
              <a:rPr lang="ja-JP" altLang="en-US" sz="1200" dirty="0" smtClean="0">
                <a:solidFill>
                  <a:schemeClr val="bg1"/>
                </a:solidFill>
                <a:latin typeface="Arial"/>
                <a:ea typeface="ＭＳ Ｐゴシック"/>
              </a:rPr>
              <a:t>会議には</a:t>
            </a:r>
            <a:r>
              <a:rPr lang="ja-JP" altLang="en-US" sz="1200" dirty="0">
                <a:solidFill>
                  <a:schemeClr val="bg1"/>
                </a:solidFill>
                <a:latin typeface="Arial"/>
                <a:ea typeface="ＭＳ Ｐゴシック"/>
              </a:rPr>
              <a:t>既に導入済み</a:t>
            </a:r>
            <a:r>
              <a:rPr lang="ja-JP" altLang="en-US" sz="1200" dirty="0" smtClean="0">
                <a:solidFill>
                  <a:schemeClr val="bg1"/>
                </a:solidFill>
                <a:latin typeface="Arial"/>
                <a:ea typeface="ＭＳ Ｐゴシック"/>
              </a:rPr>
              <a:t>のシスコ、</a:t>
            </a:r>
            <a:r>
              <a:rPr lang="en-US" altLang="ja-JP" sz="1200" dirty="0" smtClean="0">
                <a:solidFill>
                  <a:schemeClr val="bg1"/>
                </a:solidFill>
                <a:latin typeface="Arial"/>
                <a:ea typeface="ＭＳ Ｐゴシック"/>
              </a:rPr>
              <a:t>Polycom</a:t>
            </a:r>
            <a:r>
              <a:rPr lang="ja-JP" altLang="en-US" sz="1200" dirty="0" smtClean="0">
                <a:solidFill>
                  <a:schemeClr val="bg1"/>
                </a:solidFill>
                <a:latin typeface="Arial"/>
                <a:ea typeface="ＭＳ Ｐゴシック"/>
              </a:rPr>
              <a:t>のビデオ端末から</a:t>
            </a:r>
            <a:r>
              <a:rPr lang="ja-JP" altLang="en-US" sz="1200" dirty="0">
                <a:solidFill>
                  <a:schemeClr val="bg1"/>
                </a:solidFill>
                <a:latin typeface="Arial"/>
                <a:ea typeface="ＭＳ Ｐゴシック"/>
              </a:rPr>
              <a:t>も接続</a:t>
            </a:r>
            <a:r>
              <a:rPr lang="ja-JP" altLang="en-US" sz="1200" dirty="0" smtClean="0">
                <a:solidFill>
                  <a:schemeClr val="bg1"/>
                </a:solidFill>
                <a:latin typeface="Arial"/>
                <a:ea typeface="ＭＳ Ｐゴシック"/>
              </a:rPr>
              <a:t>可能となり（</a:t>
            </a:r>
            <a:r>
              <a:rPr lang="en-US" altLang="ja-JP" sz="1200" dirty="0">
                <a:solidFill>
                  <a:schemeClr val="bg1"/>
                </a:solidFill>
                <a:latin typeface="Arial"/>
                <a:ea typeface="ＭＳ Ｐゴシック"/>
              </a:rPr>
              <a:t>CMR Cloud</a:t>
            </a:r>
            <a:r>
              <a:rPr lang="ja-JP" altLang="en-US" sz="1200" dirty="0">
                <a:solidFill>
                  <a:schemeClr val="bg1"/>
                </a:solidFill>
                <a:latin typeface="Arial"/>
                <a:ea typeface="ＭＳ Ｐゴシック"/>
              </a:rPr>
              <a:t>）</a:t>
            </a:r>
            <a:r>
              <a:rPr lang="ja-JP" altLang="en-US" sz="1200" dirty="0" smtClean="0">
                <a:solidFill>
                  <a:schemeClr val="bg1"/>
                </a:solidFill>
                <a:latin typeface="Arial"/>
                <a:ea typeface="ＭＳ Ｐゴシック"/>
              </a:rPr>
              <a:t>、既存</a:t>
            </a:r>
            <a:r>
              <a:rPr lang="ja-JP" altLang="en-US" sz="1200" dirty="0">
                <a:solidFill>
                  <a:schemeClr val="bg1"/>
                </a:solidFill>
                <a:latin typeface="Arial"/>
                <a:ea typeface="ＭＳ Ｐゴシック"/>
              </a:rPr>
              <a:t>投資を有効に活用する事</a:t>
            </a:r>
            <a:r>
              <a:rPr lang="ja-JP" altLang="en-US" sz="1200" dirty="0" smtClean="0">
                <a:solidFill>
                  <a:schemeClr val="bg1"/>
                </a:solidFill>
                <a:latin typeface="Arial"/>
                <a:ea typeface="ＭＳ Ｐゴシック"/>
              </a:rPr>
              <a:t>に成功。</a:t>
            </a:r>
            <a:endParaRPr lang="en-US" altLang="ja-JP" sz="1200"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200" dirty="0" smtClean="0">
                <a:solidFill>
                  <a:schemeClr val="bg1"/>
                </a:solidFill>
                <a:latin typeface="Arial"/>
                <a:ea typeface="ＭＳ Ｐゴシック"/>
              </a:rPr>
              <a:t>Spark Hybrid</a:t>
            </a:r>
            <a:r>
              <a:rPr lang="ja-JP" altLang="en-US" sz="1200" dirty="0" smtClean="0">
                <a:solidFill>
                  <a:schemeClr val="bg1"/>
                </a:solidFill>
                <a:latin typeface="Arial"/>
                <a:ea typeface="ＭＳ Ｐゴシック"/>
              </a:rPr>
              <a:t>の導入</a:t>
            </a:r>
            <a:r>
              <a:rPr lang="ja-JP" altLang="en-US" sz="1200" dirty="0">
                <a:solidFill>
                  <a:schemeClr val="bg1"/>
                </a:solidFill>
                <a:latin typeface="Arial"/>
                <a:ea typeface="ＭＳ Ｐゴシック"/>
              </a:rPr>
              <a:t>。</a:t>
            </a:r>
            <a:r>
              <a:rPr lang="ja-JP" altLang="en-US" sz="1200" dirty="0" smtClean="0">
                <a:solidFill>
                  <a:schemeClr val="bg1"/>
                </a:solidFill>
                <a:latin typeface="Arial"/>
                <a:ea typeface="ＭＳ Ｐゴシック"/>
              </a:rPr>
              <a:t>既存</a:t>
            </a:r>
            <a:r>
              <a:rPr lang="en-US" altLang="ja-JP" sz="1200" dirty="0" smtClean="0">
                <a:solidFill>
                  <a:schemeClr val="bg1"/>
                </a:solidFill>
                <a:latin typeface="Arial"/>
                <a:ea typeface="ＭＳ Ｐゴシック"/>
              </a:rPr>
              <a:t>CUCM</a:t>
            </a:r>
            <a:r>
              <a:rPr lang="ja-JP" altLang="en-US" sz="1200" dirty="0" smtClean="0">
                <a:solidFill>
                  <a:schemeClr val="bg1"/>
                </a:solidFill>
                <a:latin typeface="Arial"/>
                <a:ea typeface="ＭＳ Ｐゴシック"/>
              </a:rPr>
              <a:t>とのハイブリッド構成による</a:t>
            </a:r>
            <a:r>
              <a:rPr lang="en-US" altLang="ja-JP" sz="1200" dirty="0" smtClean="0">
                <a:solidFill>
                  <a:schemeClr val="bg1"/>
                </a:solidFill>
                <a:latin typeface="Arial"/>
                <a:ea typeface="ＭＳ Ｐゴシック"/>
              </a:rPr>
              <a:t>Spark</a:t>
            </a:r>
            <a:r>
              <a:rPr lang="ja-JP" altLang="en-US" sz="1200" dirty="0" smtClean="0">
                <a:solidFill>
                  <a:schemeClr val="bg1"/>
                </a:solidFill>
                <a:latin typeface="Arial"/>
                <a:ea typeface="ＭＳ Ｐゴシック"/>
              </a:rPr>
              <a:t>アプリからの内線発着信が可能に。</a:t>
            </a:r>
            <a:r>
              <a:rPr lang="ja-JP" altLang="en-US" sz="1200" dirty="0">
                <a:solidFill>
                  <a:schemeClr val="bg1"/>
                </a:solidFill>
                <a:latin typeface="Arial"/>
                <a:ea typeface="ＭＳ Ｐゴシック"/>
              </a:rPr>
              <a:t>　</a:t>
            </a:r>
            <a:r>
              <a:rPr lang="ja-JP" altLang="en-US" sz="1200" dirty="0" smtClean="0">
                <a:solidFill>
                  <a:schemeClr val="bg1"/>
                </a:solidFill>
                <a:latin typeface="Arial"/>
                <a:ea typeface="ＭＳ Ｐゴシック"/>
              </a:rPr>
              <a:t>　　　　　　　　　　　　　　　　　　　モバイル端末での内線発着信によ</a:t>
            </a:r>
            <a:r>
              <a:rPr lang="ja-JP" altLang="en-US" sz="1200" dirty="0">
                <a:solidFill>
                  <a:schemeClr val="bg1"/>
                </a:solidFill>
                <a:latin typeface="Arial"/>
                <a:ea typeface="ＭＳ Ｐゴシック"/>
              </a:rPr>
              <a:t>り</a:t>
            </a:r>
            <a:r>
              <a:rPr lang="ja-JP" altLang="en-US" sz="1200" dirty="0" smtClean="0">
                <a:solidFill>
                  <a:schemeClr val="bg1"/>
                </a:solidFill>
                <a:latin typeface="Arial"/>
                <a:ea typeface="ＭＳ Ｐゴシック"/>
              </a:rPr>
              <a:t>、場所に関係なくどこにいても内線通話が出来るようになった。</a:t>
            </a:r>
            <a:endParaRPr lang="en-US" altLang="ja-JP" sz="12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200" dirty="0" smtClean="0">
                <a:solidFill>
                  <a:schemeClr val="bg1"/>
                </a:solidFill>
                <a:latin typeface="Arial"/>
                <a:ea typeface="ＭＳ Ｐゴシック"/>
              </a:rPr>
              <a:t>これまで複数のプロバイダーから提供を受けていた</a:t>
            </a:r>
            <a:r>
              <a:rPr lang="en-US" altLang="ja-JP" sz="1200" dirty="0" smtClean="0">
                <a:solidFill>
                  <a:schemeClr val="bg1"/>
                </a:solidFill>
                <a:latin typeface="Arial"/>
                <a:ea typeface="ＭＳ Ｐゴシック"/>
              </a:rPr>
              <a:t>Web</a:t>
            </a:r>
            <a:r>
              <a:rPr lang="ja-JP" altLang="en-US" sz="1200" dirty="0" smtClean="0">
                <a:solidFill>
                  <a:schemeClr val="bg1"/>
                </a:solidFill>
                <a:latin typeface="Arial"/>
                <a:ea typeface="ＭＳ Ｐゴシック"/>
              </a:rPr>
              <a:t>会議、音声会議を</a:t>
            </a:r>
            <a:r>
              <a:rPr lang="ja-JP" altLang="en-US" sz="1200" dirty="0">
                <a:solidFill>
                  <a:schemeClr val="bg1"/>
                </a:solidFill>
                <a:latin typeface="Arial"/>
                <a:ea typeface="ＭＳ Ｐゴシック"/>
              </a:rPr>
              <a:t>シスコ</a:t>
            </a:r>
            <a:r>
              <a:rPr lang="ja-JP" altLang="en-US" sz="1200" dirty="0" smtClean="0">
                <a:solidFill>
                  <a:schemeClr val="bg1"/>
                </a:solidFill>
                <a:latin typeface="Arial"/>
                <a:ea typeface="ＭＳ Ｐゴシック"/>
              </a:rPr>
              <a:t>の</a:t>
            </a:r>
            <a:r>
              <a:rPr lang="en-US" altLang="ja-JP" sz="1200" dirty="0" smtClean="0">
                <a:solidFill>
                  <a:schemeClr val="bg1"/>
                </a:solidFill>
                <a:latin typeface="Arial"/>
                <a:ea typeface="ＭＳ Ｐゴシック"/>
              </a:rPr>
              <a:t>WebEx</a:t>
            </a:r>
            <a:r>
              <a:rPr lang="ja-JP" altLang="en-US" sz="1200" dirty="0" smtClean="0">
                <a:solidFill>
                  <a:schemeClr val="bg1"/>
                </a:solidFill>
                <a:latin typeface="Arial"/>
                <a:ea typeface="ＭＳ Ｐゴシック"/>
              </a:rPr>
              <a:t>に置き換えた事で大幅なコスト削減に　　　　　　　　つながった。</a:t>
            </a:r>
            <a:endParaRPr lang="en-US" altLang="ja-JP" sz="12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200" dirty="0" smtClean="0">
                <a:solidFill>
                  <a:schemeClr val="bg1"/>
                </a:solidFill>
                <a:ea typeface="ＭＳ Ｐゴシック"/>
              </a:rPr>
              <a:t>上記に加え</a:t>
            </a:r>
            <a:r>
              <a:rPr lang="en-US" altLang="ja-JP" sz="1200" dirty="0" smtClean="0">
                <a:solidFill>
                  <a:schemeClr val="bg1"/>
                </a:solidFill>
                <a:ea typeface="ＭＳ Ｐゴシック"/>
              </a:rPr>
              <a:t>Spark</a:t>
            </a:r>
            <a:r>
              <a:rPr lang="ja-JP" altLang="en-US" sz="1200" dirty="0" smtClean="0">
                <a:solidFill>
                  <a:schemeClr val="bg1"/>
                </a:solidFill>
                <a:ea typeface="ＭＳ Ｐゴシック"/>
              </a:rPr>
              <a:t>ビジネス メッセージ</a:t>
            </a:r>
            <a:r>
              <a:rPr lang="ja-JP" altLang="en-US" sz="1200" dirty="0" smtClean="0">
                <a:solidFill>
                  <a:schemeClr val="bg1"/>
                </a:solidFill>
                <a:ea typeface="ＭＳ Ｐゴシック"/>
              </a:rPr>
              <a:t>の</a:t>
            </a:r>
            <a:r>
              <a:rPr lang="ja-JP" altLang="en-US" sz="1200" dirty="0">
                <a:solidFill>
                  <a:schemeClr val="bg1"/>
                </a:solidFill>
                <a:ea typeface="ＭＳ Ｐゴシック"/>
              </a:rPr>
              <a:t>利用も開始。</a:t>
            </a:r>
            <a:r>
              <a:rPr lang="en-US" altLang="ja-JP" sz="1200" dirty="0">
                <a:solidFill>
                  <a:schemeClr val="bg1"/>
                </a:solidFill>
                <a:ea typeface="ＭＳ Ｐゴシック"/>
              </a:rPr>
              <a:t>WebEx</a:t>
            </a:r>
            <a:r>
              <a:rPr lang="ja-JP" altLang="en-US" sz="1200" dirty="0">
                <a:solidFill>
                  <a:schemeClr val="bg1"/>
                </a:solidFill>
                <a:ea typeface="ＭＳ Ｐゴシック"/>
              </a:rPr>
              <a:t>会議以外にもチーム単位での社内外コラボレーションが可能となり</a:t>
            </a:r>
            <a:r>
              <a:rPr lang="ja-JP" altLang="en-US" sz="1200" dirty="0" smtClean="0">
                <a:solidFill>
                  <a:schemeClr val="bg1"/>
                </a:solidFill>
                <a:ea typeface="ＭＳ Ｐゴシック"/>
              </a:rPr>
              <a:t>、よりシームレス</a:t>
            </a:r>
            <a:r>
              <a:rPr lang="ja-JP" altLang="en-US" sz="1200" dirty="0">
                <a:solidFill>
                  <a:schemeClr val="bg1"/>
                </a:solidFill>
                <a:ea typeface="ＭＳ Ｐゴシック"/>
              </a:rPr>
              <a:t>で密</a:t>
            </a:r>
            <a:r>
              <a:rPr lang="ja-JP" altLang="en-US" sz="1200" dirty="0" smtClean="0">
                <a:solidFill>
                  <a:schemeClr val="bg1"/>
                </a:solidFill>
                <a:ea typeface="ＭＳ Ｐゴシック"/>
              </a:rPr>
              <a:t>な</a:t>
            </a:r>
            <a:r>
              <a:rPr lang="ja-JP" altLang="en-US" sz="1200" dirty="0">
                <a:solidFill>
                  <a:schemeClr val="bg1"/>
                </a:solidFill>
                <a:ea typeface="ＭＳ Ｐゴシック"/>
              </a:rPr>
              <a:t>コミュニケーション</a:t>
            </a:r>
            <a:r>
              <a:rPr lang="ja-JP" altLang="en-US" sz="1200" dirty="0" smtClean="0">
                <a:solidFill>
                  <a:schemeClr val="bg1"/>
                </a:solidFill>
                <a:ea typeface="ＭＳ Ｐゴシック"/>
              </a:rPr>
              <a:t>が</a:t>
            </a:r>
            <a:r>
              <a:rPr lang="ja-JP" altLang="en-US" sz="1200" dirty="0">
                <a:solidFill>
                  <a:schemeClr val="bg1"/>
                </a:solidFill>
                <a:ea typeface="ＭＳ Ｐゴシック"/>
              </a:rPr>
              <a:t>可能に</a:t>
            </a:r>
            <a:r>
              <a:rPr lang="ja-JP" altLang="en-US" sz="1200" dirty="0" smtClean="0">
                <a:solidFill>
                  <a:schemeClr val="bg1"/>
                </a:solidFill>
                <a:ea typeface="ＭＳ Ｐゴシック"/>
              </a:rPr>
              <a:t>。</a:t>
            </a:r>
            <a:r>
              <a:rPr lang="en-US" altLang="ja-JP" sz="1200" dirty="0" smtClean="0">
                <a:solidFill>
                  <a:schemeClr val="bg1"/>
                </a:solidFill>
                <a:ea typeface="ＭＳ Ｐゴシック"/>
              </a:rPr>
              <a:t>Spark</a:t>
            </a:r>
            <a:r>
              <a:rPr lang="ja-JP" altLang="en-US" sz="1200" dirty="0" smtClean="0">
                <a:solidFill>
                  <a:schemeClr val="bg1"/>
                </a:solidFill>
                <a:ea typeface="ＭＳ Ｐゴシック"/>
              </a:rPr>
              <a:t>の各サービス（メッセージ、コール、ミーティング）を包括的にフル活用。　　　　　　　　　　　　　　　　　　　　</a:t>
            </a:r>
            <a:r>
              <a:rPr lang="ja-JP" altLang="en-US" sz="1200" dirty="0" smtClean="0">
                <a:solidFill>
                  <a:schemeClr val="bg1"/>
                </a:solidFill>
                <a:latin typeface="Arial"/>
                <a:ea typeface="ＭＳ Ｐゴシック"/>
              </a:rPr>
              <a:t>働き方改革を大きく推進する原動力に。</a:t>
            </a:r>
            <a:endParaRPr lang="en-US" altLang="ja-JP" sz="1200" dirty="0" smtClean="0">
              <a:solidFill>
                <a:schemeClr val="bg1"/>
              </a:solidFill>
              <a:latin typeface="Arial"/>
              <a:ea typeface="ＭＳ Ｐゴシック"/>
            </a:endParaRPr>
          </a:p>
        </p:txBody>
      </p:sp>
      <p:sp>
        <p:nvSpPr>
          <p:cNvPr id="6" name="Title 2"/>
          <p:cNvSpPr txBox="1">
            <a:spLocks/>
          </p:cNvSpPr>
          <p:nvPr/>
        </p:nvSpPr>
        <p:spPr bwMode="auto">
          <a:xfrm>
            <a:off x="69889" y="321518"/>
            <a:ext cx="9441035"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ケーススタディ⑥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WebEx/ Cisco Spark</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全社導入（</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A-WX</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の</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Active User</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導入パターン）</a:t>
            </a:r>
            <a:endParaRPr kumimoji="1" lang="ja-JP" altLang="en-US" sz="1600" dirty="0">
              <a:solidFill>
                <a:schemeClr val="bg1"/>
              </a:solidFill>
              <a:latin typeface="メイリオ"/>
              <a:ea typeface="メイリオ"/>
              <a:cs typeface="メイリオ"/>
            </a:endParaRPr>
          </a:p>
        </p:txBody>
      </p:sp>
      <p:pic>
        <p:nvPicPr>
          <p:cNvPr id="18" name="Picture 2" descr="Screen Shot 2017-01-10 at 5.32.2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408" y="3260652"/>
            <a:ext cx="7143132" cy="1597401"/>
          </a:xfrm>
          <a:prstGeom prst="rect">
            <a:avLst/>
          </a:prstGeom>
        </p:spPr>
      </p:pic>
    </p:spTree>
    <p:extLst>
      <p:ext uri="{BB962C8B-B14F-4D97-AF65-F5344CB8AC3E}">
        <p14:creationId xmlns:p14="http://schemas.microsoft.com/office/powerpoint/2010/main" val="2109625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4683" y="2268499"/>
            <a:ext cx="6601058" cy="715581"/>
          </a:xfrm>
          <a:prstGeom prst="rect">
            <a:avLst/>
          </a:prstGeom>
          <a:noFill/>
        </p:spPr>
        <p:txBody>
          <a:bodyPr wrap="square" rtlCol="0">
            <a:spAutoFit/>
          </a:bodyPr>
          <a:lstStyle/>
          <a:p>
            <a:r>
              <a:rPr kumimoji="1" lang="ja-JP" altLang="en-US" sz="4050" dirty="0">
                <a:solidFill>
                  <a:schemeClr val="tx1">
                    <a:lumMod val="75000"/>
                    <a:lumOff val="25000"/>
                  </a:schemeClr>
                </a:solidFill>
              </a:rPr>
              <a:t>サブスクリプション</a:t>
            </a:r>
            <a:r>
              <a:rPr kumimoji="1" lang="ja-JP" altLang="en-US" sz="4050" dirty="0" smtClean="0">
                <a:solidFill>
                  <a:schemeClr val="tx1">
                    <a:lumMod val="75000"/>
                    <a:lumOff val="25000"/>
                  </a:schemeClr>
                </a:solidFill>
              </a:rPr>
              <a:t>の</a:t>
            </a:r>
            <a:r>
              <a:rPr kumimoji="1" lang="ja-JP" altLang="en-US" sz="4050" dirty="0">
                <a:solidFill>
                  <a:schemeClr val="tx1">
                    <a:lumMod val="75000"/>
                    <a:lumOff val="25000"/>
                  </a:schemeClr>
                </a:solidFill>
              </a:rPr>
              <a:t>説明</a:t>
            </a:r>
          </a:p>
        </p:txBody>
      </p:sp>
    </p:spTree>
    <p:extLst>
      <p:ext uri="{BB962C8B-B14F-4D97-AF65-F5344CB8AC3E}">
        <p14:creationId xmlns:p14="http://schemas.microsoft.com/office/powerpoint/2010/main" val="33506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6804" y="715681"/>
            <a:ext cx="8607080" cy="338554"/>
          </a:xfrm>
          <a:prstGeom prst="rect">
            <a:avLst/>
          </a:prstGeom>
          <a:noFill/>
        </p:spPr>
        <p:txBody>
          <a:bodyPr wrap="square" rtlCol="0">
            <a:spAutoFit/>
          </a:bodyPr>
          <a:lstStyle/>
          <a:p>
            <a:r>
              <a:rPr kumimoji="1"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シスコ クラウド コラボレーション</a:t>
            </a:r>
            <a:r>
              <a:rPr kumimoji="1"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の</a:t>
            </a:r>
            <a:r>
              <a:rPr kumimoji="1"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rPr>
              <a:t>サブスクリプション</a:t>
            </a:r>
            <a:r>
              <a:rPr kumimoji="1"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は以下</a:t>
            </a:r>
            <a:r>
              <a:rPr kumimoji="1" lang="en-US" altLang="ja-JP" sz="1600" dirty="0">
                <a:solidFill>
                  <a:schemeClr val="tx1">
                    <a:lumMod val="75000"/>
                    <a:lumOff val="25000"/>
                  </a:schemeClr>
                </a:solidFill>
                <a:latin typeface="Arial" panose="020B0604020202020204" pitchFamily="34" charset="0"/>
                <a:ea typeface="ＭＳ Ｐゴシック" panose="020B0600070205080204" pitchFamily="50" charset="-128"/>
              </a:rPr>
              <a:t>5</a:t>
            </a:r>
            <a:r>
              <a:rPr kumimoji="1" lang="ja-JP" altLang="en-US" sz="1600" dirty="0" err="1" smtClean="0">
                <a:solidFill>
                  <a:schemeClr val="tx1">
                    <a:lumMod val="75000"/>
                    <a:lumOff val="25000"/>
                  </a:schemeClr>
                </a:solidFill>
                <a:latin typeface="Arial" panose="020B0604020202020204" pitchFamily="34" charset="0"/>
                <a:ea typeface="ＭＳ Ｐゴシック" panose="020B0600070205080204" pitchFamily="50" charset="-128"/>
              </a:rPr>
              <a:t>つの</a:t>
            </a:r>
            <a:r>
              <a:rPr kumimoji="1"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モデルが母体となっています</a:t>
            </a:r>
            <a:endParaRPr kumimoji="1"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endParaRPr>
          </a:p>
        </p:txBody>
      </p:sp>
      <p:sp>
        <p:nvSpPr>
          <p:cNvPr id="9" name="Title 2"/>
          <p:cNvSpPr txBox="1">
            <a:spLocks/>
          </p:cNvSpPr>
          <p:nvPr/>
        </p:nvSpPr>
        <p:spPr bwMode="auto">
          <a:xfrm>
            <a:off x="316804" y="125291"/>
            <a:ext cx="6753361"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まずは基本</a:t>
            </a:r>
            <a:r>
              <a:rPr kumimoji="1"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の</a:t>
            </a:r>
            <a:r>
              <a:rPr kumimoji="1"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サブスクリプション</a:t>
            </a:r>
            <a:r>
              <a:rPr kumimoji="1"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体系</a:t>
            </a:r>
            <a:r>
              <a:rPr kumimoji="1"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を知ろう</a:t>
            </a:r>
            <a:endParaRPr kumimoji="1" lang="ja-JP" altLang="en-US" sz="2700" dirty="0">
              <a:solidFill>
                <a:schemeClr val="tx1">
                  <a:lumMod val="75000"/>
                  <a:lumOff val="25000"/>
                </a:schemeClr>
              </a:solidFill>
              <a:latin typeface="メイリオ"/>
              <a:ea typeface="メイリオ"/>
              <a:cs typeface="メイリオ"/>
            </a:endParaRPr>
          </a:p>
        </p:txBody>
      </p:sp>
      <p:graphicFrame>
        <p:nvGraphicFramePr>
          <p:cNvPr id="5" name="表 4"/>
          <p:cNvGraphicFramePr>
            <a:graphicFrameLocks noGrp="1"/>
          </p:cNvGraphicFramePr>
          <p:nvPr>
            <p:extLst>
              <p:ext uri="{D42A27DB-BD31-4B8C-83A1-F6EECF244321}">
                <p14:modId xmlns:p14="http://schemas.microsoft.com/office/powerpoint/2010/main" val="3008715847"/>
              </p:ext>
            </p:extLst>
          </p:nvPr>
        </p:nvGraphicFramePr>
        <p:xfrm>
          <a:off x="316804" y="1213923"/>
          <a:ext cx="8607080" cy="3733762"/>
        </p:xfrm>
        <a:graphic>
          <a:graphicData uri="http://schemas.openxmlformats.org/drawingml/2006/table">
            <a:tbl>
              <a:tblPr firstRow="1" bandRow="1">
                <a:tableStyleId>{7DF18680-E054-41AD-8BC1-D1AEF772440D}</a:tableStyleId>
              </a:tblPr>
              <a:tblGrid>
                <a:gridCol w="3310101">
                  <a:extLst>
                    <a:ext uri="{9D8B030D-6E8A-4147-A177-3AD203B41FA5}">
                      <a16:colId xmlns:a16="http://schemas.microsoft.com/office/drawing/2014/main" val="20000"/>
                    </a:ext>
                  </a:extLst>
                </a:gridCol>
                <a:gridCol w="5296979">
                  <a:extLst>
                    <a:ext uri="{9D8B030D-6E8A-4147-A177-3AD203B41FA5}">
                      <a16:colId xmlns:a16="http://schemas.microsoft.com/office/drawing/2014/main" val="20003"/>
                    </a:ext>
                  </a:extLst>
                </a:gridCol>
              </a:tblGrid>
              <a:tr h="420907">
                <a:tc>
                  <a:txBody>
                    <a:bodyPr/>
                    <a:lstStyle/>
                    <a:p>
                      <a:r>
                        <a:rPr kumimoji="1" lang="ja-JP" altLang="en-US" sz="1400" b="1" dirty="0" smtClean="0">
                          <a:solidFill>
                            <a:schemeClr val="bg2"/>
                          </a:solidFill>
                          <a:latin typeface="Arial" panose="020B0604020202020204" pitchFamily="34" charset="0"/>
                          <a:ea typeface="ＭＳ Ｐゴシック" panose="020B0600070205080204" pitchFamily="50" charset="-128"/>
                        </a:rPr>
                        <a:t>サブスクリプション名</a:t>
                      </a:r>
                      <a:endParaRPr kumimoji="1" lang="ja-JP" altLang="en-US" sz="14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400" b="1" dirty="0" smtClean="0">
                          <a:solidFill>
                            <a:schemeClr val="bg2"/>
                          </a:solidFill>
                          <a:latin typeface="Arial" panose="020B0604020202020204" pitchFamily="34" charset="0"/>
                          <a:ea typeface="ＭＳ Ｐゴシック" panose="020B0600070205080204" pitchFamily="50" charset="-128"/>
                        </a:rPr>
                        <a:t>特徴</a:t>
                      </a:r>
                      <a:endParaRPr kumimoji="1" lang="ja-JP" altLang="en-US" sz="14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62571">
                <a:tc>
                  <a:txBody>
                    <a:bodyPr/>
                    <a:lstStyle/>
                    <a:p>
                      <a:pPr algn="l"/>
                      <a:r>
                        <a:rPr lang="nl-NL"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Employee Count</a:t>
                      </a:r>
                    </a:p>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（エンプロイー カウント）</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全ナレッジ ワーカー購入型</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2"/>
                  </a:ext>
                </a:extLst>
              </a:tr>
              <a:tr h="662571">
                <a:tc>
                  <a:txBody>
                    <a:bodyPr/>
                    <a:lstStyle/>
                    <a:p>
                      <a:pPr algn="l"/>
                      <a:r>
                        <a:rPr lang="nl-NL"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Active Host</a:t>
                      </a:r>
                      <a:endParaRPr 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endParaRPr>
                    </a:p>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（アクティブ ホスト）</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アクティブ </a:t>
                      </a:r>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ユーザ型</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3"/>
                  </a:ext>
                </a:extLst>
              </a:tr>
              <a:tr h="662571">
                <a:tc>
                  <a:txBody>
                    <a:bodyPr/>
                    <a:lstStyle/>
                    <a:p>
                      <a:pPr algn="l"/>
                      <a:r>
                        <a:rPr lang="nl-NL"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Port</a:t>
                      </a:r>
                    </a:p>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（ポート）</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kumimoji="1" lang="ja-JP" altLang="en-US" sz="1500" dirty="0" smtClean="0">
                          <a:solidFill>
                            <a:schemeClr val="tx1">
                              <a:lumMod val="90000"/>
                              <a:lumOff val="10000"/>
                            </a:schemeClr>
                          </a:solidFill>
                          <a:latin typeface="Arial" panose="020B0604020202020204" pitchFamily="34" charset="0"/>
                          <a:ea typeface="ＭＳ Ｐゴシック" panose="020B0600070205080204" pitchFamily="50" charset="-128"/>
                          <a:cs typeface="メイリオ"/>
                        </a:rPr>
                        <a:t>同時接続数型</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4"/>
                  </a:ext>
                </a:extLst>
              </a:tr>
              <a:tr h="662571">
                <a:tc>
                  <a:txBody>
                    <a:bodyPr/>
                    <a:lstStyle/>
                    <a:p>
                      <a:pPr algn="l"/>
                      <a:r>
                        <a:rPr lang="nl-NL"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Named Host</a:t>
                      </a:r>
                    </a:p>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（ネームド ホスト）</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ユーザ指名型</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5"/>
                  </a:ext>
                </a:extLst>
              </a:tr>
              <a:tr h="662571">
                <a:tc>
                  <a:txBody>
                    <a:bodyPr/>
                    <a:lstStyle/>
                    <a:p>
                      <a:pPr algn="l"/>
                      <a:r>
                        <a:rPr lang="nl-NL"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Shared</a:t>
                      </a:r>
                      <a:r>
                        <a:rPr lang="nl-NL" sz="1500" b="0" baseline="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 Meetings</a:t>
                      </a:r>
                    </a:p>
                    <a:p>
                      <a:pPr algn="l"/>
                      <a:r>
                        <a:rPr lang="ja-JP" altLang="en-US" sz="1500" b="0" baseline="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（シェアード ミーティング）</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lang="ja-JP" altLang="en-US" sz="1500" b="0" dirty="0" smtClean="0">
                          <a:solidFill>
                            <a:schemeClr val="tx1">
                              <a:lumMod val="90000"/>
                              <a:lumOff val="10000"/>
                            </a:schemeClr>
                          </a:solidFill>
                          <a:effectLst/>
                          <a:latin typeface="Arial" panose="020B0604020202020204" pitchFamily="34" charset="0"/>
                          <a:ea typeface="ＭＳ Ｐゴシック" panose="020B0600070205080204" pitchFamily="50" charset="-128"/>
                        </a:rPr>
                        <a:t>会議室型</a:t>
                      </a:r>
                      <a:endParaRPr lang="nl-NL" sz="1500" b="0" dirty="0">
                        <a:solidFill>
                          <a:schemeClr val="tx1">
                            <a:lumMod val="90000"/>
                            <a:lumOff val="10000"/>
                          </a:schemeClr>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738465802"/>
                  </a:ext>
                </a:extLst>
              </a:tr>
            </a:tbl>
          </a:graphicData>
        </a:graphic>
      </p:graphicFrame>
    </p:spTree>
    <p:extLst>
      <p:ext uri="{BB962C8B-B14F-4D97-AF65-F5344CB8AC3E}">
        <p14:creationId xmlns:p14="http://schemas.microsoft.com/office/powerpoint/2010/main" val="7305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63437" y="4624419"/>
            <a:ext cx="392722" cy="267912"/>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25" name="Rounded Rectangle 124"/>
          <p:cNvSpPr/>
          <p:nvPr/>
        </p:nvSpPr>
        <p:spPr>
          <a:xfrm>
            <a:off x="341153" y="1030305"/>
            <a:ext cx="6533588" cy="724496"/>
          </a:xfrm>
          <a:prstGeom prst="roundRect">
            <a:avLst/>
          </a:prstGeom>
          <a:solidFill>
            <a:srgbClr val="6EBE4A"/>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r>
              <a:rPr kumimoji="1" lang="ja-JP" altLang="en-US" sz="1400" b="1" dirty="0">
                <a:solidFill>
                  <a:schemeClr val="bg2"/>
                </a:solidFill>
                <a:latin typeface="+mn-ea"/>
                <a:cs typeface="Meiryo" charset="-128"/>
              </a:rPr>
              <a:t>■</a:t>
            </a:r>
            <a:r>
              <a:rPr kumimoji="1" lang="ja-JP" altLang="en-US" sz="1400" b="1" dirty="0">
                <a:solidFill>
                  <a:schemeClr val="bg2"/>
                </a:solidFill>
                <a:latin typeface="Arial" panose="020B0604020202020204" pitchFamily="34" charset="0"/>
                <a:ea typeface="ＭＳ Ｐゴシック" panose="020B0600070205080204" pitchFamily="50" charset="-128"/>
                <a:cs typeface="Meiryo" charset="-128"/>
              </a:rPr>
              <a:t>パターン</a:t>
            </a:r>
            <a:r>
              <a:rPr kumimoji="1" lang="en-US" altLang="ja-JP" sz="1400" b="1" dirty="0">
                <a:solidFill>
                  <a:schemeClr val="bg2"/>
                </a:solidFill>
                <a:latin typeface="+mn-ea"/>
                <a:cs typeface="Meiryo" charset="-128"/>
              </a:rPr>
              <a:t>1</a:t>
            </a:r>
          </a:p>
          <a:p>
            <a:pPr algn="ctr" defTabSz="457189"/>
            <a:r>
              <a:rPr lang="ja-JP" altLang="en-US" sz="1400" dirty="0" smtClean="0">
                <a:solidFill>
                  <a:schemeClr val="bg2"/>
                </a:solidFill>
                <a:latin typeface="Arial" panose="020B0604020202020204" pitchFamily="34" charset="0"/>
                <a:ea typeface="ＭＳ Ｐゴシック" panose="020B0600070205080204" pitchFamily="50" charset="-128"/>
              </a:rPr>
              <a:t>全従業員</a:t>
            </a:r>
            <a:r>
              <a:rPr lang="ja-JP" altLang="en-US" sz="1400" dirty="0" smtClean="0">
                <a:solidFill>
                  <a:schemeClr val="bg2"/>
                </a:solidFill>
              </a:rPr>
              <a:t>の</a:t>
            </a:r>
            <a:r>
              <a:rPr lang="en-US" altLang="ja-JP" sz="1400" dirty="0" smtClean="0">
                <a:solidFill>
                  <a:schemeClr val="bg2"/>
                </a:solidFill>
                <a:latin typeface="Arial" panose="020B0604020202020204" pitchFamily="34" charset="0"/>
                <a:cs typeface="Arial" panose="020B0604020202020204" pitchFamily="34" charset="0"/>
              </a:rPr>
              <a:t>80%</a:t>
            </a:r>
            <a:r>
              <a:rPr lang="ja-JP" altLang="en-US" sz="1400" dirty="0" smtClean="0">
                <a:solidFill>
                  <a:schemeClr val="bg2"/>
                </a:solidFill>
                <a:latin typeface="ＭＳ Ｐゴシック" panose="020B0600070205080204" pitchFamily="50" charset="-128"/>
                <a:ea typeface="ＭＳ Ｐゴシック" panose="020B0600070205080204" pitchFamily="50" charset="-128"/>
              </a:rPr>
              <a:t>がナレッジ ワーカーの場合</a:t>
            </a:r>
            <a:endParaRPr lang="en-US" sz="1400" dirty="0">
              <a:solidFill>
                <a:schemeClr val="bg2"/>
              </a:solidFill>
              <a:latin typeface="ＭＳ Ｐゴシック" panose="020B0600070205080204" pitchFamily="50" charset="-128"/>
              <a:ea typeface="ＭＳ Ｐゴシック" panose="020B0600070205080204" pitchFamily="50" charset="-128"/>
            </a:endParaRPr>
          </a:p>
        </p:txBody>
      </p:sp>
      <p:sp>
        <p:nvSpPr>
          <p:cNvPr id="4" name="AutoShape 6"/>
          <p:cNvSpPr>
            <a:spLocks noChangeArrowheads="1"/>
          </p:cNvSpPr>
          <p:nvPr/>
        </p:nvSpPr>
        <p:spPr bwMode="auto">
          <a:xfrm>
            <a:off x="358568" y="3155631"/>
            <a:ext cx="8261773" cy="1889287"/>
          </a:xfrm>
          <a:prstGeom prst="roundRect">
            <a:avLst>
              <a:gd name="adj" fmla="val 12663"/>
            </a:avLst>
          </a:prstGeom>
          <a:noFill/>
          <a:ln w="38100" algn="ctr">
            <a:solidFill>
              <a:schemeClr val="accent2"/>
            </a:solidFill>
            <a:round/>
            <a:headEnd/>
            <a:tailEnd/>
          </a:ln>
        </p:spPr>
        <p:txBody>
          <a:bodyPr lIns="0" tIns="0" rIns="0" bIns="0" anchor="ctr"/>
          <a:lstStyle/>
          <a:p>
            <a:pPr marL="260741" indent="-134538" defTabSz="457189">
              <a:lnSpc>
                <a:spcPct val="150000"/>
              </a:lnSpc>
              <a:buClr>
                <a:srgbClr val="7FC31C"/>
              </a:buClr>
              <a:buSzPct val="70000"/>
              <a:buFont typeface="Wingdings" pitchFamily="2" charset="2"/>
              <a:buChar char="l"/>
              <a:defRPr/>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企業に所属する</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ナレッジ ワーカー</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数分のサブスクリプション料金を支払う</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全ナレッジ ワーカーに対して主催者アカウントの発行が可能</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ナレッジ ワーカー</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の数を申請するための申請フォームに記入して提出。シスコにより承認されれば</a:t>
            </a:r>
            <a:r>
              <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OK</a:t>
            </a:r>
          </a:p>
          <a:p>
            <a:pPr marL="260741" indent="-134538" defTabSz="457189">
              <a:lnSpc>
                <a:spcPct val="150000"/>
              </a:lnSpc>
              <a:buClr>
                <a:srgbClr val="7FC31C"/>
              </a:buClr>
              <a:buSzPct val="70000"/>
              <a:buFont typeface="Wingdings" pitchFamily="2" charset="2"/>
              <a:buChar char="l"/>
              <a:defRPr/>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承認された</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ナレッジ ワーカー数</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に</a:t>
            </a:r>
            <a:r>
              <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20%</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のバッファが付与される</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en-US" altLang="ja-JP"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1</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サブスクリプション</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あたり</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の単価が安いのが特徴</a:t>
            </a:r>
          </a:p>
          <a:p>
            <a:pPr marL="260741" indent="-134538" defTabSz="457189">
              <a:lnSpc>
                <a:spcPct val="150000"/>
              </a:lnSpc>
              <a:buClr>
                <a:srgbClr val="7FC31C"/>
              </a:buClr>
              <a:buSzPct val="70000"/>
              <a:buFont typeface="Wingdings" pitchFamily="2" charset="2"/>
              <a:buChar char="l"/>
              <a:defRPr/>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全社的に導入したい場合に</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適したサブスクリプション モデル</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会議の時間制限、回数制限、参加者対象制限 なし（社外</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ユーザの</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参加も可能）</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p:txBody>
      </p:sp>
      <p:pic>
        <p:nvPicPr>
          <p:cNvPr id="126"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240647" y="1875826"/>
            <a:ext cx="388169" cy="436184"/>
          </a:xfrm>
          <a:prstGeom prst="rect">
            <a:avLst/>
          </a:prstGeom>
        </p:spPr>
      </p:pic>
      <p:pic>
        <p:nvPicPr>
          <p:cNvPr id="127"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225791" y="1875826"/>
            <a:ext cx="315289" cy="394132"/>
          </a:xfrm>
          <a:prstGeom prst="rect">
            <a:avLst/>
          </a:prstGeom>
        </p:spPr>
      </p:pic>
      <p:pic>
        <p:nvPicPr>
          <p:cNvPr id="128"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687127" y="1875826"/>
            <a:ext cx="355259" cy="394132"/>
          </a:xfrm>
          <a:prstGeom prst="rect">
            <a:avLst/>
          </a:prstGeom>
        </p:spPr>
      </p:pic>
      <p:pic>
        <p:nvPicPr>
          <p:cNvPr id="129"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2812218" y="1875827"/>
            <a:ext cx="371602" cy="390729"/>
          </a:xfrm>
          <a:prstGeom prst="rect">
            <a:avLst/>
          </a:prstGeom>
        </p:spPr>
      </p:pic>
      <p:pic>
        <p:nvPicPr>
          <p:cNvPr id="234" name="Picture 92" descr="laptop_color.png"/>
          <p:cNvPicPr>
            <a:picLocks noChangeAspect="1"/>
          </p:cNvPicPr>
          <p:nvPr/>
        </p:nvPicPr>
        <p:blipFill>
          <a:blip r:embed="rId3"/>
          <a:stretch>
            <a:fillRect/>
          </a:stretch>
        </p:blipFill>
        <p:spPr>
          <a:xfrm flipH="1">
            <a:off x="720057" y="2129242"/>
            <a:ext cx="280690" cy="245990"/>
          </a:xfrm>
          <a:prstGeom prst="rect">
            <a:avLst/>
          </a:prstGeom>
          <a:noFill/>
          <a:ln>
            <a:noFill/>
          </a:ln>
        </p:spPr>
      </p:pic>
      <p:sp>
        <p:nvSpPr>
          <p:cNvPr id="265" name="Rectangle 264"/>
          <p:cNvSpPr/>
          <p:nvPr/>
        </p:nvSpPr>
        <p:spPr>
          <a:xfrm>
            <a:off x="358568" y="1769165"/>
            <a:ext cx="6516173" cy="1331138"/>
          </a:xfrm>
          <a:prstGeom prst="rect">
            <a:avLst/>
          </a:prstGeom>
          <a:no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268"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1724485" y="1875826"/>
            <a:ext cx="332756" cy="394132"/>
          </a:xfrm>
          <a:prstGeom prst="rect">
            <a:avLst/>
          </a:prstGeom>
        </p:spPr>
      </p:pic>
      <p:sp>
        <p:nvSpPr>
          <p:cNvPr id="96" name="Title 2"/>
          <p:cNvSpPr txBox="1">
            <a:spLocks/>
          </p:cNvSpPr>
          <p:nvPr/>
        </p:nvSpPr>
        <p:spPr bwMode="auto">
          <a:xfrm>
            <a:off x="277370" y="140974"/>
            <a:ext cx="898809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Employee Count</a:t>
            </a:r>
            <a:endParaRPr kumimoji="1" lang="ja-JP" altLang="en-US" sz="2700" dirty="0">
              <a:solidFill>
                <a:schemeClr val="tx1">
                  <a:lumMod val="75000"/>
                  <a:lumOff val="25000"/>
                </a:schemeClr>
              </a:solidFill>
              <a:latin typeface="メイリオ"/>
              <a:ea typeface="メイリオ"/>
              <a:cs typeface="メイリオ"/>
            </a:endParaRPr>
          </a:p>
        </p:txBody>
      </p:sp>
      <p:pic>
        <p:nvPicPr>
          <p:cNvPr id="107"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685994" y="2501584"/>
            <a:ext cx="356082" cy="377489"/>
          </a:xfrm>
          <a:prstGeom prst="rect">
            <a:avLst/>
          </a:prstGeom>
        </p:spPr>
      </p:pic>
      <p:pic>
        <p:nvPicPr>
          <p:cNvPr id="108"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318758" y="2501584"/>
            <a:ext cx="320927" cy="335534"/>
          </a:xfrm>
          <a:prstGeom prst="rect">
            <a:avLst/>
          </a:prstGeom>
        </p:spPr>
      </p:pic>
      <p:pic>
        <p:nvPicPr>
          <p:cNvPr id="109"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2867622" y="2501584"/>
            <a:ext cx="305111" cy="335534"/>
          </a:xfrm>
          <a:prstGeom prst="rect">
            <a:avLst/>
          </a:prstGeom>
        </p:spPr>
      </p:pic>
      <p:pic>
        <p:nvPicPr>
          <p:cNvPr id="110"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1809615" y="2501583"/>
            <a:ext cx="281204" cy="330658"/>
          </a:xfrm>
          <a:prstGeom prst="rect">
            <a:avLst/>
          </a:prstGeom>
        </p:spPr>
      </p:pic>
      <p:pic>
        <p:nvPicPr>
          <p:cNvPr id="111"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270015" y="2501583"/>
            <a:ext cx="311662" cy="360549"/>
          </a:xfrm>
          <a:prstGeom prst="rect">
            <a:avLst/>
          </a:prstGeom>
        </p:spPr>
      </p:pic>
      <p:pic>
        <p:nvPicPr>
          <p:cNvPr id="112" name="Picture 92" descr="laptop_color.png"/>
          <p:cNvPicPr>
            <a:picLocks noChangeAspect="1"/>
          </p:cNvPicPr>
          <p:nvPr/>
        </p:nvPicPr>
        <p:blipFill>
          <a:blip r:embed="rId3"/>
          <a:stretch>
            <a:fillRect/>
          </a:stretch>
        </p:blipFill>
        <p:spPr>
          <a:xfrm flipH="1">
            <a:off x="1195269" y="2129242"/>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1729419" y="2129242"/>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2290729" y="2129242"/>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2844374" y="2129242"/>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704912" y="2734870"/>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1189177" y="2734870"/>
            <a:ext cx="280690" cy="245990"/>
          </a:xfrm>
          <a:prstGeom prst="rect">
            <a:avLst/>
          </a:prstGeom>
          <a:noFill/>
          <a:ln>
            <a:noFill/>
          </a:ln>
        </p:spPr>
      </p:pic>
      <p:pic>
        <p:nvPicPr>
          <p:cNvPr id="119" name="Picture 92" descr="laptop_color.png"/>
          <p:cNvPicPr>
            <a:picLocks noChangeAspect="1"/>
          </p:cNvPicPr>
          <p:nvPr/>
        </p:nvPicPr>
        <p:blipFill>
          <a:blip r:embed="rId3"/>
          <a:stretch>
            <a:fillRect/>
          </a:stretch>
        </p:blipFill>
        <p:spPr>
          <a:xfrm flipH="1">
            <a:off x="1723327" y="2734870"/>
            <a:ext cx="280690" cy="245990"/>
          </a:xfrm>
          <a:prstGeom prst="rect">
            <a:avLst/>
          </a:prstGeom>
          <a:noFill/>
          <a:ln>
            <a:noFill/>
          </a:ln>
        </p:spPr>
      </p:pic>
      <p:pic>
        <p:nvPicPr>
          <p:cNvPr id="120" name="Picture 92" descr="laptop_color.png"/>
          <p:cNvPicPr>
            <a:picLocks noChangeAspect="1"/>
          </p:cNvPicPr>
          <p:nvPr/>
        </p:nvPicPr>
        <p:blipFill>
          <a:blip r:embed="rId3"/>
          <a:stretch>
            <a:fillRect/>
          </a:stretch>
        </p:blipFill>
        <p:spPr>
          <a:xfrm flipH="1">
            <a:off x="2284637" y="2734870"/>
            <a:ext cx="280690" cy="245990"/>
          </a:xfrm>
          <a:prstGeom prst="rect">
            <a:avLst/>
          </a:prstGeom>
          <a:noFill/>
          <a:ln>
            <a:noFill/>
          </a:ln>
        </p:spPr>
      </p:pic>
      <p:pic>
        <p:nvPicPr>
          <p:cNvPr id="121" name="Picture 92" descr="laptop_color.png"/>
          <p:cNvPicPr>
            <a:picLocks noChangeAspect="1"/>
          </p:cNvPicPr>
          <p:nvPr/>
        </p:nvPicPr>
        <p:blipFill>
          <a:blip r:embed="rId3"/>
          <a:stretch>
            <a:fillRect/>
          </a:stretch>
        </p:blipFill>
        <p:spPr>
          <a:xfrm flipH="1">
            <a:off x="2838282" y="2734870"/>
            <a:ext cx="280690" cy="245990"/>
          </a:xfrm>
          <a:prstGeom prst="rect">
            <a:avLst/>
          </a:prstGeom>
          <a:noFill/>
          <a:ln>
            <a:noFill/>
          </a:ln>
        </p:spPr>
      </p:pic>
      <p:sp>
        <p:nvSpPr>
          <p:cNvPr id="122" name="Text Box 5"/>
          <p:cNvSpPr txBox="1">
            <a:spLocks noChangeArrowheads="1"/>
          </p:cNvSpPr>
          <p:nvPr/>
        </p:nvSpPr>
        <p:spPr bwMode="auto">
          <a:xfrm>
            <a:off x="327296" y="2918526"/>
            <a:ext cx="1699074" cy="229109"/>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12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 </a:t>
            </a: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cs typeface="Meiryo" charset="-128"/>
              </a:rPr>
              <a:t>ナレッジ ワーカー</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cs typeface="Meiryo" charset="-128"/>
            </a:endParaRPr>
          </a:p>
        </p:txBody>
      </p:sp>
      <p:pic>
        <p:nvPicPr>
          <p:cNvPr id="54"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4830530" y="1868238"/>
            <a:ext cx="388169" cy="436184"/>
          </a:xfrm>
          <a:prstGeom prst="rect">
            <a:avLst/>
          </a:prstGeom>
        </p:spPr>
      </p:pic>
      <p:pic>
        <p:nvPicPr>
          <p:cNvPr id="55"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3815675" y="1868238"/>
            <a:ext cx="315289" cy="394132"/>
          </a:xfrm>
          <a:prstGeom prst="rect">
            <a:avLst/>
          </a:prstGeom>
        </p:spPr>
      </p:pic>
      <p:pic>
        <p:nvPicPr>
          <p:cNvPr id="56"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3277011" y="1868238"/>
            <a:ext cx="355259" cy="394132"/>
          </a:xfrm>
          <a:prstGeom prst="rect">
            <a:avLst/>
          </a:prstGeom>
        </p:spPr>
      </p:pic>
      <p:pic>
        <p:nvPicPr>
          <p:cNvPr id="57"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402102" y="1868238"/>
            <a:ext cx="371602" cy="390729"/>
          </a:xfrm>
          <a:prstGeom prst="rect">
            <a:avLst/>
          </a:prstGeom>
        </p:spPr>
      </p:pic>
      <p:pic>
        <p:nvPicPr>
          <p:cNvPr id="58" name="Picture 92" descr="laptop_color.png"/>
          <p:cNvPicPr>
            <a:picLocks noChangeAspect="1"/>
          </p:cNvPicPr>
          <p:nvPr/>
        </p:nvPicPr>
        <p:blipFill>
          <a:blip r:embed="rId3"/>
          <a:stretch>
            <a:fillRect/>
          </a:stretch>
        </p:blipFill>
        <p:spPr>
          <a:xfrm flipH="1">
            <a:off x="3309941" y="2121653"/>
            <a:ext cx="280690" cy="245990"/>
          </a:xfrm>
          <a:prstGeom prst="rect">
            <a:avLst/>
          </a:prstGeom>
          <a:noFill/>
          <a:ln>
            <a:noFill/>
          </a:ln>
        </p:spPr>
      </p:pic>
      <p:pic>
        <p:nvPicPr>
          <p:cNvPr id="59"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4314369" y="1868238"/>
            <a:ext cx="332756" cy="394132"/>
          </a:xfrm>
          <a:prstGeom prst="rect">
            <a:avLst/>
          </a:prstGeom>
        </p:spPr>
      </p:pic>
      <p:pic>
        <p:nvPicPr>
          <p:cNvPr id="60"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3275878" y="2493995"/>
            <a:ext cx="356082" cy="377489"/>
          </a:xfrm>
          <a:prstGeom prst="rect">
            <a:avLst/>
          </a:prstGeom>
        </p:spPr>
      </p:pic>
      <p:pic>
        <p:nvPicPr>
          <p:cNvPr id="61"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4908641" y="2493995"/>
            <a:ext cx="320927" cy="335534"/>
          </a:xfrm>
          <a:prstGeom prst="rect">
            <a:avLst/>
          </a:prstGeom>
        </p:spPr>
      </p:pic>
      <p:pic>
        <p:nvPicPr>
          <p:cNvPr id="6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5457505" y="2493995"/>
            <a:ext cx="305111" cy="335534"/>
          </a:xfrm>
          <a:prstGeom prst="rect">
            <a:avLst/>
          </a:prstGeom>
        </p:spPr>
      </p:pic>
      <p:pic>
        <p:nvPicPr>
          <p:cNvPr id="63"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4399498" y="2493995"/>
            <a:ext cx="281204" cy="330658"/>
          </a:xfrm>
          <a:prstGeom prst="rect">
            <a:avLst/>
          </a:prstGeom>
        </p:spPr>
      </p:pic>
      <p:pic>
        <p:nvPicPr>
          <p:cNvPr id="64"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3859899" y="2493995"/>
            <a:ext cx="311662" cy="360549"/>
          </a:xfrm>
          <a:prstGeom prst="rect">
            <a:avLst/>
          </a:prstGeom>
        </p:spPr>
      </p:pic>
      <p:pic>
        <p:nvPicPr>
          <p:cNvPr id="65" name="Picture 92" descr="laptop_color.png"/>
          <p:cNvPicPr>
            <a:picLocks noChangeAspect="1"/>
          </p:cNvPicPr>
          <p:nvPr/>
        </p:nvPicPr>
        <p:blipFill>
          <a:blip r:embed="rId3"/>
          <a:stretch>
            <a:fillRect/>
          </a:stretch>
        </p:blipFill>
        <p:spPr>
          <a:xfrm flipH="1">
            <a:off x="3785153" y="2121653"/>
            <a:ext cx="280690" cy="245990"/>
          </a:xfrm>
          <a:prstGeom prst="rect">
            <a:avLst/>
          </a:prstGeom>
          <a:noFill/>
          <a:ln>
            <a:noFill/>
          </a:ln>
        </p:spPr>
      </p:pic>
      <p:pic>
        <p:nvPicPr>
          <p:cNvPr id="66" name="Picture 92" descr="laptop_color.png"/>
          <p:cNvPicPr>
            <a:picLocks noChangeAspect="1"/>
          </p:cNvPicPr>
          <p:nvPr/>
        </p:nvPicPr>
        <p:blipFill>
          <a:blip r:embed="rId3"/>
          <a:stretch>
            <a:fillRect/>
          </a:stretch>
        </p:blipFill>
        <p:spPr>
          <a:xfrm flipH="1">
            <a:off x="4319303" y="2121653"/>
            <a:ext cx="280690" cy="245990"/>
          </a:xfrm>
          <a:prstGeom prst="rect">
            <a:avLst/>
          </a:prstGeom>
          <a:noFill/>
          <a:ln>
            <a:noFill/>
          </a:ln>
        </p:spPr>
      </p:pic>
      <p:pic>
        <p:nvPicPr>
          <p:cNvPr id="67" name="Picture 92" descr="laptop_color.png"/>
          <p:cNvPicPr>
            <a:picLocks noChangeAspect="1"/>
          </p:cNvPicPr>
          <p:nvPr/>
        </p:nvPicPr>
        <p:blipFill>
          <a:blip r:embed="rId3"/>
          <a:stretch>
            <a:fillRect/>
          </a:stretch>
        </p:blipFill>
        <p:spPr>
          <a:xfrm flipH="1">
            <a:off x="4880613" y="2121653"/>
            <a:ext cx="280690" cy="245990"/>
          </a:xfrm>
          <a:prstGeom prst="rect">
            <a:avLst/>
          </a:prstGeom>
          <a:noFill/>
          <a:ln>
            <a:noFill/>
          </a:ln>
        </p:spPr>
      </p:pic>
      <p:pic>
        <p:nvPicPr>
          <p:cNvPr id="68" name="Picture 92" descr="laptop_color.png"/>
          <p:cNvPicPr>
            <a:picLocks noChangeAspect="1"/>
          </p:cNvPicPr>
          <p:nvPr/>
        </p:nvPicPr>
        <p:blipFill>
          <a:blip r:embed="rId3"/>
          <a:stretch>
            <a:fillRect/>
          </a:stretch>
        </p:blipFill>
        <p:spPr>
          <a:xfrm flipH="1">
            <a:off x="5434257" y="2121653"/>
            <a:ext cx="280690" cy="245990"/>
          </a:xfrm>
          <a:prstGeom prst="rect">
            <a:avLst/>
          </a:prstGeom>
          <a:noFill/>
          <a:ln>
            <a:noFill/>
          </a:ln>
        </p:spPr>
      </p:pic>
      <p:pic>
        <p:nvPicPr>
          <p:cNvPr id="69" name="Picture 92" descr="laptop_color.png"/>
          <p:cNvPicPr>
            <a:picLocks noChangeAspect="1"/>
          </p:cNvPicPr>
          <p:nvPr/>
        </p:nvPicPr>
        <p:blipFill>
          <a:blip r:embed="rId3"/>
          <a:stretch>
            <a:fillRect/>
          </a:stretch>
        </p:blipFill>
        <p:spPr>
          <a:xfrm flipH="1">
            <a:off x="3294795" y="2727282"/>
            <a:ext cx="280690" cy="245990"/>
          </a:xfrm>
          <a:prstGeom prst="rect">
            <a:avLst/>
          </a:prstGeom>
          <a:noFill/>
          <a:ln>
            <a:noFill/>
          </a:ln>
        </p:spPr>
      </p:pic>
      <p:pic>
        <p:nvPicPr>
          <p:cNvPr id="70" name="Picture 92" descr="laptop_color.png"/>
          <p:cNvPicPr>
            <a:picLocks noChangeAspect="1"/>
          </p:cNvPicPr>
          <p:nvPr/>
        </p:nvPicPr>
        <p:blipFill>
          <a:blip r:embed="rId3"/>
          <a:stretch>
            <a:fillRect/>
          </a:stretch>
        </p:blipFill>
        <p:spPr>
          <a:xfrm flipH="1">
            <a:off x="3779061" y="2727282"/>
            <a:ext cx="280690" cy="245990"/>
          </a:xfrm>
          <a:prstGeom prst="rect">
            <a:avLst/>
          </a:prstGeom>
          <a:noFill/>
          <a:ln>
            <a:noFill/>
          </a:ln>
        </p:spPr>
      </p:pic>
      <p:pic>
        <p:nvPicPr>
          <p:cNvPr id="71" name="Picture 92" descr="laptop_color.png"/>
          <p:cNvPicPr>
            <a:picLocks noChangeAspect="1"/>
          </p:cNvPicPr>
          <p:nvPr/>
        </p:nvPicPr>
        <p:blipFill>
          <a:blip r:embed="rId3"/>
          <a:stretch>
            <a:fillRect/>
          </a:stretch>
        </p:blipFill>
        <p:spPr>
          <a:xfrm flipH="1">
            <a:off x="4313211" y="2727282"/>
            <a:ext cx="280690" cy="245990"/>
          </a:xfrm>
          <a:prstGeom prst="rect">
            <a:avLst/>
          </a:prstGeom>
          <a:noFill/>
          <a:ln>
            <a:noFill/>
          </a:ln>
        </p:spPr>
      </p:pic>
      <p:pic>
        <p:nvPicPr>
          <p:cNvPr id="72" name="Picture 92" descr="laptop_color.png"/>
          <p:cNvPicPr>
            <a:picLocks noChangeAspect="1"/>
          </p:cNvPicPr>
          <p:nvPr/>
        </p:nvPicPr>
        <p:blipFill>
          <a:blip r:embed="rId3"/>
          <a:stretch>
            <a:fillRect/>
          </a:stretch>
        </p:blipFill>
        <p:spPr>
          <a:xfrm flipH="1">
            <a:off x="4874520" y="2727282"/>
            <a:ext cx="280690" cy="245990"/>
          </a:xfrm>
          <a:prstGeom prst="rect">
            <a:avLst/>
          </a:prstGeom>
          <a:noFill/>
          <a:ln>
            <a:noFill/>
          </a:ln>
        </p:spPr>
      </p:pic>
      <p:pic>
        <p:nvPicPr>
          <p:cNvPr id="73" name="Picture 92" descr="laptop_color.png"/>
          <p:cNvPicPr>
            <a:picLocks noChangeAspect="1"/>
          </p:cNvPicPr>
          <p:nvPr/>
        </p:nvPicPr>
        <p:blipFill>
          <a:blip r:embed="rId3"/>
          <a:stretch>
            <a:fillRect/>
          </a:stretch>
        </p:blipFill>
        <p:spPr>
          <a:xfrm flipH="1">
            <a:off x="5428166" y="2727282"/>
            <a:ext cx="280690" cy="245990"/>
          </a:xfrm>
          <a:prstGeom prst="rect">
            <a:avLst/>
          </a:prstGeom>
          <a:noFill/>
          <a:ln>
            <a:noFill/>
          </a:ln>
        </p:spPr>
      </p:pic>
      <p:pic>
        <p:nvPicPr>
          <p:cNvPr id="75"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7521331" y="1885952"/>
            <a:ext cx="388169" cy="436184"/>
          </a:xfrm>
          <a:prstGeom prst="rect">
            <a:avLst/>
          </a:prstGeom>
        </p:spPr>
      </p:pic>
      <p:pic>
        <p:nvPicPr>
          <p:cNvPr id="76"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6506475" y="1885952"/>
            <a:ext cx="315289" cy="394132"/>
          </a:xfrm>
          <a:prstGeom prst="rect">
            <a:avLst/>
          </a:prstGeom>
        </p:spPr>
      </p:pic>
      <p:pic>
        <p:nvPicPr>
          <p:cNvPr id="77"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967811" y="1885952"/>
            <a:ext cx="355259" cy="394132"/>
          </a:xfrm>
          <a:prstGeom prst="rect">
            <a:avLst/>
          </a:prstGeom>
        </p:spPr>
      </p:pic>
      <p:pic>
        <p:nvPicPr>
          <p:cNvPr id="78"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8092902" y="1885952"/>
            <a:ext cx="371602" cy="390729"/>
          </a:xfrm>
          <a:prstGeom prst="rect">
            <a:avLst/>
          </a:prstGeom>
        </p:spPr>
      </p:pic>
      <p:pic>
        <p:nvPicPr>
          <p:cNvPr id="79" name="Picture 92" descr="laptop_color.png"/>
          <p:cNvPicPr>
            <a:picLocks noChangeAspect="1"/>
          </p:cNvPicPr>
          <p:nvPr/>
        </p:nvPicPr>
        <p:blipFill>
          <a:blip r:embed="rId3"/>
          <a:stretch>
            <a:fillRect/>
          </a:stretch>
        </p:blipFill>
        <p:spPr>
          <a:xfrm flipH="1">
            <a:off x="6000741" y="2139367"/>
            <a:ext cx="280690" cy="245990"/>
          </a:xfrm>
          <a:prstGeom prst="rect">
            <a:avLst/>
          </a:prstGeom>
          <a:noFill/>
          <a:ln>
            <a:noFill/>
          </a:ln>
        </p:spPr>
      </p:pic>
      <p:pic>
        <p:nvPicPr>
          <p:cNvPr id="80"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7005169" y="1885952"/>
            <a:ext cx="332756" cy="394132"/>
          </a:xfrm>
          <a:prstGeom prst="rect">
            <a:avLst/>
          </a:prstGeom>
        </p:spPr>
      </p:pic>
      <p:pic>
        <p:nvPicPr>
          <p:cNvPr id="81"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966678" y="2511709"/>
            <a:ext cx="356082" cy="377489"/>
          </a:xfrm>
          <a:prstGeom prst="rect">
            <a:avLst/>
          </a:prstGeom>
        </p:spPr>
      </p:pic>
      <p:pic>
        <p:nvPicPr>
          <p:cNvPr id="82"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599442" y="2511709"/>
            <a:ext cx="320927" cy="335534"/>
          </a:xfrm>
          <a:prstGeom prst="rect">
            <a:avLst/>
          </a:prstGeom>
        </p:spPr>
      </p:pic>
      <p:pic>
        <p:nvPicPr>
          <p:cNvPr id="83"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8148306" y="2511709"/>
            <a:ext cx="305111" cy="335534"/>
          </a:xfrm>
          <a:prstGeom prst="rect">
            <a:avLst/>
          </a:prstGeom>
        </p:spPr>
      </p:pic>
      <p:pic>
        <p:nvPicPr>
          <p:cNvPr id="84"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090299" y="2511709"/>
            <a:ext cx="281204" cy="330658"/>
          </a:xfrm>
          <a:prstGeom prst="rect">
            <a:avLst/>
          </a:prstGeom>
        </p:spPr>
      </p:pic>
      <p:pic>
        <p:nvPicPr>
          <p:cNvPr id="85"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6550699" y="2511709"/>
            <a:ext cx="311662" cy="360549"/>
          </a:xfrm>
          <a:prstGeom prst="rect">
            <a:avLst/>
          </a:prstGeom>
        </p:spPr>
      </p:pic>
      <p:pic>
        <p:nvPicPr>
          <p:cNvPr id="86" name="Picture 92" descr="laptop_color.png"/>
          <p:cNvPicPr>
            <a:picLocks noChangeAspect="1"/>
          </p:cNvPicPr>
          <p:nvPr/>
        </p:nvPicPr>
        <p:blipFill>
          <a:blip r:embed="rId3"/>
          <a:stretch>
            <a:fillRect/>
          </a:stretch>
        </p:blipFill>
        <p:spPr>
          <a:xfrm flipH="1">
            <a:off x="6475953" y="2139367"/>
            <a:ext cx="280690" cy="245990"/>
          </a:xfrm>
          <a:prstGeom prst="rect">
            <a:avLst/>
          </a:prstGeom>
          <a:noFill/>
          <a:ln>
            <a:noFill/>
          </a:ln>
        </p:spPr>
      </p:pic>
      <p:pic>
        <p:nvPicPr>
          <p:cNvPr id="90" name="Picture 92" descr="laptop_color.png"/>
          <p:cNvPicPr>
            <a:picLocks noChangeAspect="1"/>
          </p:cNvPicPr>
          <p:nvPr/>
        </p:nvPicPr>
        <p:blipFill>
          <a:blip r:embed="rId3"/>
          <a:stretch>
            <a:fillRect/>
          </a:stretch>
        </p:blipFill>
        <p:spPr>
          <a:xfrm flipH="1">
            <a:off x="5985596" y="2744996"/>
            <a:ext cx="280690" cy="245990"/>
          </a:xfrm>
          <a:prstGeom prst="rect">
            <a:avLst/>
          </a:prstGeom>
          <a:noFill/>
          <a:ln>
            <a:noFill/>
          </a:ln>
        </p:spPr>
      </p:pic>
      <p:pic>
        <p:nvPicPr>
          <p:cNvPr id="91" name="Picture 92" descr="laptop_color.png"/>
          <p:cNvPicPr>
            <a:picLocks noChangeAspect="1"/>
          </p:cNvPicPr>
          <p:nvPr/>
        </p:nvPicPr>
        <p:blipFill>
          <a:blip r:embed="rId3"/>
          <a:stretch>
            <a:fillRect/>
          </a:stretch>
        </p:blipFill>
        <p:spPr>
          <a:xfrm flipH="1">
            <a:off x="6469861" y="2744996"/>
            <a:ext cx="280690" cy="245990"/>
          </a:xfrm>
          <a:prstGeom prst="rect">
            <a:avLst/>
          </a:prstGeom>
          <a:noFill/>
          <a:ln>
            <a:noFill/>
          </a:ln>
        </p:spPr>
      </p:pic>
      <p:sp>
        <p:nvSpPr>
          <p:cNvPr id="3" name="テキスト ボックス 2"/>
          <p:cNvSpPr txBox="1"/>
          <p:nvPr/>
        </p:nvSpPr>
        <p:spPr>
          <a:xfrm>
            <a:off x="5635257" y="140974"/>
            <a:ext cx="3234532" cy="400110"/>
          </a:xfrm>
          <a:prstGeom prst="rect">
            <a:avLst/>
          </a:prstGeom>
          <a:noFill/>
        </p:spPr>
        <p:txBody>
          <a:bodyPr wrap="square" rtlCol="0">
            <a:spAutoFit/>
          </a:bodyPr>
          <a:lstStyle/>
          <a:p>
            <a:r>
              <a:rPr kumimoji="1" lang="en-US" altLang="ja-JP" sz="1000" b="1" dirty="0">
                <a:solidFill>
                  <a:schemeClr val="tx1">
                    <a:lumMod val="75000"/>
                    <a:lumOff val="25000"/>
                  </a:schemeClr>
                </a:solidFill>
              </a:rPr>
              <a:t>※</a:t>
            </a:r>
            <a:r>
              <a:rPr kumimoji="1" lang="ja-JP" altLang="en-US" sz="1000" b="1" dirty="0">
                <a:solidFill>
                  <a:schemeClr val="tx1">
                    <a:lumMod val="75000"/>
                    <a:lumOff val="25000"/>
                  </a:schemeClr>
                </a:solidFill>
              </a:rPr>
              <a:t>「</a:t>
            </a:r>
            <a:r>
              <a:rPr kumimoji="1" lang="ja-JP" altLang="en-US" sz="1000" b="1" dirty="0" smtClean="0">
                <a:solidFill>
                  <a:schemeClr val="tx1">
                    <a:lumMod val="75000"/>
                    <a:lumOff val="25000"/>
                  </a:schemeClr>
                </a:solidFill>
              </a:rPr>
              <a:t>ナレッジ ワーカー</a:t>
            </a:r>
            <a:r>
              <a:rPr kumimoji="1" lang="ja-JP" altLang="en-US" sz="1000" b="1" dirty="0">
                <a:solidFill>
                  <a:schemeClr val="tx1">
                    <a:lumMod val="75000"/>
                    <a:lumOff val="25000"/>
                  </a:schemeClr>
                </a:solidFill>
              </a:rPr>
              <a:t>」とは企業に所属する従業員のうち</a:t>
            </a:r>
            <a:r>
              <a:rPr kumimoji="1" lang="ja-JP" altLang="en-US" sz="1000" b="1" dirty="0" smtClean="0">
                <a:solidFill>
                  <a:schemeClr val="tx1">
                    <a:lumMod val="75000"/>
                    <a:lumOff val="25000"/>
                  </a:schemeClr>
                </a:solidFill>
              </a:rPr>
              <a:t>、</a:t>
            </a:r>
            <a:endParaRPr kumimoji="1" lang="en-US" altLang="ja-JP" sz="1000" b="1" dirty="0" smtClean="0">
              <a:solidFill>
                <a:schemeClr val="tx1">
                  <a:lumMod val="75000"/>
                  <a:lumOff val="25000"/>
                </a:schemeClr>
              </a:solidFill>
            </a:endParaRPr>
          </a:p>
          <a:p>
            <a:r>
              <a:rPr kumimoji="1" lang="ja-JP" altLang="en-US" sz="1000" b="1" dirty="0" smtClean="0">
                <a:solidFill>
                  <a:schemeClr val="tx1">
                    <a:lumMod val="75000"/>
                    <a:lumOff val="25000"/>
                  </a:schemeClr>
                </a:solidFill>
              </a:rPr>
              <a:t>実際</a:t>
            </a:r>
            <a:r>
              <a:rPr kumimoji="1" lang="ja-JP" altLang="en-US" sz="1000" b="1" dirty="0">
                <a:solidFill>
                  <a:schemeClr val="tx1">
                    <a:lumMod val="75000"/>
                    <a:lumOff val="25000"/>
                  </a:schemeClr>
                </a:solidFill>
              </a:rPr>
              <a:t>にサービスを</a:t>
            </a:r>
            <a:r>
              <a:rPr kumimoji="1" lang="ja-JP" altLang="en-US" sz="1000" b="1" dirty="0" smtClean="0">
                <a:solidFill>
                  <a:schemeClr val="tx1">
                    <a:lumMod val="75000"/>
                    <a:lumOff val="25000"/>
                  </a:schemeClr>
                </a:solidFill>
              </a:rPr>
              <a:t>利用する可能性のある方を</a:t>
            </a:r>
            <a:r>
              <a:rPr kumimoji="1" lang="ja-JP" altLang="en-US" sz="1000" b="1" dirty="0">
                <a:solidFill>
                  <a:schemeClr val="tx1">
                    <a:lumMod val="75000"/>
                    <a:lumOff val="25000"/>
                  </a:schemeClr>
                </a:solidFill>
              </a:rPr>
              <a:t>指します。</a:t>
            </a:r>
            <a:endParaRPr kumimoji="1" lang="en-US" altLang="ja-JP" sz="1000" b="1" dirty="0">
              <a:solidFill>
                <a:schemeClr val="tx1">
                  <a:lumMod val="75000"/>
                  <a:lumOff val="25000"/>
                </a:schemeClr>
              </a:solidFill>
            </a:endParaRPr>
          </a:p>
        </p:txBody>
      </p:sp>
      <p:sp>
        <p:nvSpPr>
          <p:cNvPr id="98" name="正方形/長方形 97"/>
          <p:cNvSpPr/>
          <p:nvPr/>
        </p:nvSpPr>
        <p:spPr>
          <a:xfrm>
            <a:off x="247693" y="604579"/>
            <a:ext cx="7498757" cy="338554"/>
          </a:xfrm>
          <a:prstGeom prst="rect">
            <a:avLst/>
          </a:prstGeom>
        </p:spPr>
        <p:txBody>
          <a:bodyPr wrap="square">
            <a:spAutoFit/>
          </a:bodyPr>
          <a:lstStyle/>
          <a:p>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rPr>
              <a:t>企業に所属する</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全ナレッジ ワーカー分</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rPr>
              <a:t>のライセンスを購入いただく</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モデル</a:t>
            </a:r>
            <a:endParaRPr lang="en-US" altLang="ja-JP" sz="1600" dirty="0">
              <a:solidFill>
                <a:schemeClr val="tx1">
                  <a:lumMod val="75000"/>
                  <a:lumOff val="25000"/>
                </a:schemeClr>
              </a:solidFill>
              <a:latin typeface="Arial" panose="020B0604020202020204" pitchFamily="34" charset="0"/>
              <a:ea typeface="ＭＳ Ｐゴシック" panose="020B0600070205080204" pitchFamily="50" charset="-128"/>
            </a:endParaRPr>
          </a:p>
        </p:txBody>
      </p:sp>
      <p:sp>
        <p:nvSpPr>
          <p:cNvPr id="99" name="Rectangle 264"/>
          <p:cNvSpPr/>
          <p:nvPr/>
        </p:nvSpPr>
        <p:spPr>
          <a:xfrm>
            <a:off x="6967932" y="1769165"/>
            <a:ext cx="1669825" cy="1331138"/>
          </a:xfrm>
          <a:prstGeom prst="rect">
            <a:avLst/>
          </a:prstGeom>
          <a:no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74" name="Text Box 5"/>
          <p:cNvSpPr txBox="1">
            <a:spLocks noChangeArrowheads="1"/>
          </p:cNvSpPr>
          <p:nvPr/>
        </p:nvSpPr>
        <p:spPr bwMode="auto">
          <a:xfrm>
            <a:off x="6083017" y="2944526"/>
            <a:ext cx="1699074" cy="229109"/>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1200" b="1" dirty="0">
                <a:solidFill>
                  <a:schemeClr val="bg1"/>
                </a:solidFill>
                <a:latin typeface="ＭＳ Ｐゴシック" panose="020B0600070205080204" pitchFamily="50" charset="-128"/>
                <a:ea typeface="ＭＳ Ｐゴシック" panose="020B0600070205080204" pitchFamily="50" charset="-128"/>
                <a:cs typeface="Meiryo" charset="-128"/>
              </a:rPr>
              <a:t>従業員</a:t>
            </a:r>
          </a:p>
        </p:txBody>
      </p:sp>
    </p:spTree>
    <p:extLst>
      <p:ext uri="{BB962C8B-B14F-4D97-AF65-F5344CB8AC3E}">
        <p14:creationId xmlns:p14="http://schemas.microsoft.com/office/powerpoint/2010/main" val="39937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578824" y="1094835"/>
            <a:ext cx="3656917" cy="707711"/>
          </a:xfrm>
          <a:prstGeom prst="roundRect">
            <a:avLst/>
          </a:prstGeom>
          <a:solidFill>
            <a:srgbClr val="FBAB18"/>
          </a:solidFill>
          <a:ln/>
        </p:spPr>
        <p:style>
          <a:lnRef idx="0">
            <a:schemeClr val="accent1"/>
          </a:lnRef>
          <a:fillRef idx="3">
            <a:schemeClr val="accent1"/>
          </a:fillRef>
          <a:effectRef idx="3">
            <a:schemeClr val="accent1"/>
          </a:effectRef>
          <a:fontRef idx="minor">
            <a:schemeClr val="lt1"/>
          </a:fontRef>
        </p:style>
        <p:txBody>
          <a:bodyPr rtlCol="0" anchor="ctr" anchorCtr="1"/>
          <a:lstStyle/>
          <a:p>
            <a:pPr defTabSz="457189"/>
            <a:r>
              <a:rPr kumimoji="1" lang="ja-JP" altLang="en-US" sz="1200" b="1" dirty="0">
                <a:solidFill>
                  <a:srgbClr val="FFFFFF"/>
                </a:solidFill>
                <a:latin typeface="+mn-ea"/>
                <a:cs typeface="Meiryo" charset="-128"/>
              </a:rPr>
              <a:t>登録ユーザーの中で月に一回以上利用している</a:t>
            </a:r>
          </a:p>
          <a:p>
            <a:pPr defTabSz="457189"/>
            <a:r>
              <a:rPr kumimoji="1" lang="ja-JP" altLang="en-US" sz="1200" b="1" dirty="0">
                <a:solidFill>
                  <a:srgbClr val="FFFFFF"/>
                </a:solidFill>
                <a:latin typeface="+mn-ea"/>
                <a:cs typeface="Meiryo" charset="-128"/>
              </a:rPr>
              <a:t>「</a:t>
            </a:r>
            <a:r>
              <a:rPr kumimoji="1" lang="ja-JP" altLang="en-US" sz="1200" b="1" dirty="0" smtClean="0">
                <a:solidFill>
                  <a:srgbClr val="FFFFFF"/>
                </a:solidFill>
                <a:latin typeface="+mn-ea"/>
                <a:cs typeface="Meiryo" charset="-128"/>
              </a:rPr>
              <a:t>アクティブ ホスト</a:t>
            </a:r>
            <a:r>
              <a:rPr kumimoji="1" lang="ja-JP" altLang="en-US" sz="1200" b="1" dirty="0">
                <a:solidFill>
                  <a:srgbClr val="FFFFFF"/>
                </a:solidFill>
                <a:latin typeface="+mn-ea"/>
                <a:cs typeface="Meiryo" charset="-128"/>
              </a:rPr>
              <a:t>」数を課金対象とするプラン</a:t>
            </a:r>
            <a:endParaRPr lang="ja-JP" altLang="en-US" sz="1600" b="1" dirty="0">
              <a:solidFill>
                <a:srgbClr val="FFFFFF"/>
              </a:solidFill>
              <a:latin typeface="+mn-ea"/>
              <a:cs typeface="Meiryo" charset="-128"/>
            </a:endParaRPr>
          </a:p>
        </p:txBody>
      </p:sp>
      <p:pic>
        <p:nvPicPr>
          <p:cNvPr id="126" name="図 25"/>
          <p:cNvPicPr>
            <a:picLocks noChangeAspect="1"/>
          </p:cNvPicPr>
          <p:nvPr/>
        </p:nvPicPr>
        <p:blipFill rotWithShape="1">
          <a:blip r:embed="rId3" cstate="print">
            <a:extLst>
              <a:ext uri="{28A0092B-C50C-407E-A947-70E740481C1C}">
                <a14:useLocalDpi xmlns:a14="http://schemas.microsoft.com/office/drawing/2010/main"/>
              </a:ext>
            </a:extLst>
          </a:blip>
          <a:srcRect l="28980" t="40877" r="57220" b="43616"/>
          <a:stretch/>
        </p:blipFill>
        <p:spPr>
          <a:xfrm>
            <a:off x="2168569" y="1867123"/>
            <a:ext cx="354869" cy="398765"/>
          </a:xfrm>
          <a:prstGeom prst="rect">
            <a:avLst/>
          </a:prstGeom>
        </p:spPr>
      </p:pic>
      <p:pic>
        <p:nvPicPr>
          <p:cNvPr id="127" name="図 19"/>
          <p:cNvPicPr>
            <a:picLocks noChangeAspect="1"/>
          </p:cNvPicPr>
          <p:nvPr/>
        </p:nvPicPr>
        <p:blipFill rotWithShape="1">
          <a:blip r:embed="rId3" cstate="print">
            <a:extLst>
              <a:ext uri="{28A0092B-C50C-407E-A947-70E740481C1C}">
                <a14:useLocalDpi xmlns:a14="http://schemas.microsoft.com/office/drawing/2010/main"/>
              </a:ext>
            </a:extLst>
          </a:blip>
          <a:srcRect l="25567" t="26666" r="63224" b="59322"/>
          <a:stretch/>
        </p:blipFill>
        <p:spPr>
          <a:xfrm>
            <a:off x="1449190" y="1871757"/>
            <a:ext cx="315289" cy="394132"/>
          </a:xfrm>
          <a:prstGeom prst="rect">
            <a:avLst/>
          </a:prstGeom>
        </p:spPr>
      </p:pic>
      <p:pic>
        <p:nvPicPr>
          <p:cNvPr id="128" name="図 23"/>
          <p:cNvPicPr>
            <a:picLocks noChangeAspect="1"/>
          </p:cNvPicPr>
          <p:nvPr/>
        </p:nvPicPr>
        <p:blipFill rotWithShape="1">
          <a:blip r:embed="rId3" cstate="print">
            <a:extLst>
              <a:ext uri="{28A0092B-C50C-407E-A947-70E740481C1C}">
                <a14:useLocalDpi xmlns:a14="http://schemas.microsoft.com/office/drawing/2010/main"/>
              </a:ext>
            </a:extLst>
          </a:blip>
          <a:srcRect l="786" t="26666" r="86584" b="59322"/>
          <a:stretch/>
        </p:blipFill>
        <p:spPr>
          <a:xfrm>
            <a:off x="1058264" y="1871757"/>
            <a:ext cx="355259" cy="394132"/>
          </a:xfrm>
          <a:prstGeom prst="rect">
            <a:avLst/>
          </a:prstGeom>
        </p:spPr>
      </p:pic>
      <p:pic>
        <p:nvPicPr>
          <p:cNvPr id="129" name="図 27"/>
          <p:cNvPicPr>
            <a:picLocks noChangeAspect="1"/>
          </p:cNvPicPr>
          <p:nvPr/>
        </p:nvPicPr>
        <p:blipFill rotWithShape="1">
          <a:blip r:embed="rId3" cstate="print">
            <a:extLst>
              <a:ext uri="{28A0092B-C50C-407E-A947-70E740481C1C}">
                <a14:useLocalDpi xmlns:a14="http://schemas.microsoft.com/office/drawing/2010/main"/>
              </a:ext>
            </a:extLst>
          </a:blip>
          <a:srcRect l="74544" t="27159" r="12245" b="58950"/>
          <a:stretch/>
        </p:blipFill>
        <p:spPr>
          <a:xfrm>
            <a:off x="2592404" y="1875159"/>
            <a:ext cx="371602" cy="390729"/>
          </a:xfrm>
          <a:prstGeom prst="rect">
            <a:avLst/>
          </a:prstGeom>
        </p:spPr>
      </p:pic>
      <p:sp>
        <p:nvSpPr>
          <p:cNvPr id="265" name="Rectangle 264"/>
          <p:cNvSpPr/>
          <p:nvPr/>
        </p:nvSpPr>
        <p:spPr>
          <a:xfrm>
            <a:off x="985549" y="1817539"/>
            <a:ext cx="2850147" cy="1331138"/>
          </a:xfrm>
          <a:prstGeom prst="rect">
            <a:avLst/>
          </a:prstGeom>
          <a:no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pic>
        <p:nvPicPr>
          <p:cNvPr id="268" name="図 22"/>
          <p:cNvPicPr>
            <a:picLocks noChangeAspect="1"/>
          </p:cNvPicPr>
          <p:nvPr/>
        </p:nvPicPr>
        <p:blipFill rotWithShape="1">
          <a:blip r:embed="rId3" cstate="print">
            <a:extLst>
              <a:ext uri="{28A0092B-C50C-407E-A947-70E740481C1C}">
                <a14:useLocalDpi xmlns:a14="http://schemas.microsoft.com/office/drawing/2010/main"/>
              </a:ext>
            </a:extLst>
          </a:blip>
          <a:srcRect l="38170" t="26666" r="50000" b="59322"/>
          <a:stretch/>
        </p:blipFill>
        <p:spPr>
          <a:xfrm>
            <a:off x="1800146" y="1871757"/>
            <a:ext cx="332756" cy="394132"/>
          </a:xfrm>
          <a:prstGeom prst="rect">
            <a:avLst/>
          </a:prstGeom>
        </p:spPr>
      </p:pic>
      <p:pic>
        <p:nvPicPr>
          <p:cNvPr id="107" name="図 30"/>
          <p:cNvPicPr>
            <a:picLocks noChangeAspect="1"/>
          </p:cNvPicPr>
          <p:nvPr/>
        </p:nvPicPr>
        <p:blipFill rotWithShape="1">
          <a:blip r:embed="rId3" cstate="print">
            <a:extLst>
              <a:ext uri="{28A0092B-C50C-407E-A947-70E740481C1C}">
                <a14:useLocalDpi xmlns:a14="http://schemas.microsoft.com/office/drawing/2010/main"/>
              </a:ext>
            </a:extLst>
          </a:blip>
          <a:srcRect l="38010" t="13276" r="48939" b="72888"/>
          <a:stretch/>
        </p:blipFill>
        <p:spPr>
          <a:xfrm>
            <a:off x="2999673" y="1888400"/>
            <a:ext cx="356082" cy="377489"/>
          </a:xfrm>
          <a:prstGeom prst="rect">
            <a:avLst/>
          </a:prstGeom>
        </p:spPr>
      </p:pic>
      <p:pic>
        <p:nvPicPr>
          <p:cNvPr id="108" name="図 45"/>
          <p:cNvPicPr>
            <a:picLocks noChangeAspect="1"/>
          </p:cNvPicPr>
          <p:nvPr/>
        </p:nvPicPr>
        <p:blipFill rotWithShape="1">
          <a:blip r:embed="rId3" cstate="print">
            <a:extLst>
              <a:ext uri="{28A0092B-C50C-407E-A947-70E740481C1C}">
                <a14:useLocalDpi xmlns:a14="http://schemas.microsoft.com/office/drawing/2010/main"/>
              </a:ext>
            </a:extLst>
          </a:blip>
          <a:srcRect l="1577" t="13345" r="85976" b="73642"/>
          <a:stretch/>
        </p:blipFill>
        <p:spPr>
          <a:xfrm>
            <a:off x="1429989" y="2287400"/>
            <a:ext cx="320927" cy="335534"/>
          </a:xfrm>
          <a:prstGeom prst="rect">
            <a:avLst/>
          </a:prstGeom>
        </p:spPr>
      </p:pic>
      <p:pic>
        <p:nvPicPr>
          <p:cNvPr id="109" name="図 46"/>
          <p:cNvPicPr>
            <a:picLocks noChangeAspect="1"/>
          </p:cNvPicPr>
          <p:nvPr/>
        </p:nvPicPr>
        <p:blipFill rotWithShape="1">
          <a:blip r:embed="rId3" cstate="print">
            <a:extLst>
              <a:ext uri="{28A0092B-C50C-407E-A947-70E740481C1C}">
                <a14:useLocalDpi xmlns:a14="http://schemas.microsoft.com/office/drawing/2010/main"/>
              </a:ext>
            </a:extLst>
          </a:blip>
          <a:srcRect l="13409" t="13345" r="74757" b="73642"/>
          <a:stretch/>
        </p:blipFill>
        <p:spPr>
          <a:xfrm>
            <a:off x="1805083" y="2287400"/>
            <a:ext cx="305111" cy="335534"/>
          </a:xfrm>
          <a:prstGeom prst="rect">
            <a:avLst/>
          </a:prstGeom>
        </p:spPr>
      </p:pic>
      <p:pic>
        <p:nvPicPr>
          <p:cNvPr id="110" name="図 48"/>
          <p:cNvPicPr>
            <a:picLocks noChangeAspect="1"/>
          </p:cNvPicPr>
          <p:nvPr/>
        </p:nvPicPr>
        <p:blipFill rotWithShape="1">
          <a:blip r:embed="rId3" cstate="print">
            <a:extLst>
              <a:ext uri="{28A0092B-C50C-407E-A947-70E740481C1C}">
                <a14:useLocalDpi xmlns:a14="http://schemas.microsoft.com/office/drawing/2010/main"/>
              </a:ext>
            </a:extLst>
          </a:blip>
          <a:srcRect l="76410" t="13346" r="12684" b="73830"/>
          <a:stretch/>
        </p:blipFill>
        <p:spPr>
          <a:xfrm>
            <a:off x="1094618" y="2292276"/>
            <a:ext cx="281204" cy="330658"/>
          </a:xfrm>
          <a:prstGeom prst="rect">
            <a:avLst/>
          </a:prstGeom>
        </p:spPr>
      </p:pic>
      <p:pic>
        <p:nvPicPr>
          <p:cNvPr id="111" name="図 53"/>
          <p:cNvPicPr>
            <a:picLocks noChangeAspect="1"/>
          </p:cNvPicPr>
          <p:nvPr/>
        </p:nvPicPr>
        <p:blipFill rotWithShape="1">
          <a:blip r:embed="rId3" cstate="print">
            <a:extLst>
              <a:ext uri="{28A0092B-C50C-407E-A947-70E740481C1C}">
                <a14:useLocalDpi xmlns:a14="http://schemas.microsoft.com/office/drawing/2010/main"/>
              </a:ext>
            </a:extLst>
          </a:blip>
          <a:srcRect l="72915" t="42459" r="14638" b="43142"/>
          <a:stretch/>
        </p:blipFill>
        <p:spPr>
          <a:xfrm>
            <a:off x="3391424" y="1905339"/>
            <a:ext cx="311662" cy="360549"/>
          </a:xfrm>
          <a:prstGeom prst="rect">
            <a:avLst/>
          </a:prstGeom>
        </p:spPr>
      </p:pic>
      <p:grpSp>
        <p:nvGrpSpPr>
          <p:cNvPr id="7" name="Group 6"/>
          <p:cNvGrpSpPr/>
          <p:nvPr/>
        </p:nvGrpSpPr>
        <p:grpSpPr>
          <a:xfrm>
            <a:off x="5622871" y="1767828"/>
            <a:ext cx="2529810" cy="1517886"/>
            <a:chOff x="6470189" y="1278307"/>
            <a:chExt cx="2529810" cy="1517886"/>
          </a:xfrm>
        </p:grpSpPr>
        <p:pic>
          <p:nvPicPr>
            <p:cNvPr id="2" name="Picture 1"/>
            <p:cNvPicPr>
              <a:picLocks noChangeAspect="1"/>
            </p:cNvPicPr>
            <p:nvPr/>
          </p:nvPicPr>
          <p:blipFill>
            <a:blip r:embed="rId4"/>
            <a:stretch>
              <a:fillRect/>
            </a:stretch>
          </p:blipFill>
          <p:spPr>
            <a:xfrm>
              <a:off x="6470189" y="1278307"/>
              <a:ext cx="2529810" cy="1517886"/>
            </a:xfrm>
            <a:prstGeom prst="rect">
              <a:avLst/>
            </a:prstGeom>
          </p:spPr>
        </p:pic>
        <p:sp>
          <p:nvSpPr>
            <p:cNvPr id="55" name="角丸四角形 614"/>
            <p:cNvSpPr>
              <a:spLocks noChangeArrowheads="1"/>
            </p:cNvSpPr>
            <p:nvPr/>
          </p:nvSpPr>
          <p:spPr bwMode="auto">
            <a:xfrm>
              <a:off x="7413071" y="2244753"/>
              <a:ext cx="1202531" cy="434578"/>
            </a:xfrm>
            <a:prstGeom prst="roundRect">
              <a:avLst>
                <a:gd name="adj" fmla="val 16667"/>
              </a:avLst>
            </a:prstGeom>
            <a:noFill/>
            <a:ln w="76200">
              <a:solidFill>
                <a:srgbClr val="FFC000">
                  <a:alpha val="43921"/>
                </a:srgbClr>
              </a:solidFill>
              <a:miter lim="800000"/>
              <a:headEnd/>
              <a:tailEnd/>
            </a:ln>
          </p:spPr>
          <p:txBody>
            <a:bodyPr wrap="none" lIns="54769" tIns="27383" rIns="54769" bIns="27383" anchor="ctr"/>
            <a:lstStyle/>
            <a:p>
              <a:pPr algn="ctr" defTabSz="457189"/>
              <a:endParaRPr kumimoji="1" lang="ja-JP" altLang="en-US">
                <a:solidFill>
                  <a:srgbClr val="676767"/>
                </a:solidFill>
              </a:endParaRPr>
            </a:p>
          </p:txBody>
        </p:sp>
      </p:grpSp>
      <p:pic>
        <p:nvPicPr>
          <p:cNvPr id="59" name="Picture 2" descr="C:\Users\hitoya\Desktop\FreeVectorBusinessPeopleIcons.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094337" y="2295595"/>
            <a:ext cx="247366" cy="34544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C:\Users\hitoya\Desktop\FreeVectorBusinessPeopleIcons.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803523" y="2746505"/>
            <a:ext cx="275806" cy="3366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hitoya\Desktop\FreeVectorBusinessPeopleIcons.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395871" y="2331821"/>
            <a:ext cx="293232" cy="30921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hitoya\Desktop\FreeVectorBusinessPeopleIcons.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434937" y="2731336"/>
            <a:ext cx="319232" cy="36697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hitoya\Desktop\FreeVectorBusinessPeopleIcons.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497927" y="2313006"/>
            <a:ext cx="255150" cy="33708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hitoya\Desktop\FreeVectorBusinessPeopleIcons.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r="-433"/>
          <a:stretch/>
        </p:blipFill>
        <p:spPr bwMode="auto">
          <a:xfrm>
            <a:off x="2761979" y="2338902"/>
            <a:ext cx="251032" cy="28403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hitoya\Desktop\FreeVectorBusinessPeopleIcons.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l="-43"/>
          <a:stretch/>
        </p:blipFill>
        <p:spPr bwMode="auto">
          <a:xfrm>
            <a:off x="2186725" y="2748605"/>
            <a:ext cx="234003" cy="31895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hitoya\Desktop\FreeVectorBusinessPeopleIcons.jp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164360" y="2327283"/>
            <a:ext cx="234135" cy="2956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hitoya\Desktop\FreeVectorBusinessPeopleIcons.jpg"/>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r="-1144"/>
          <a:stretch/>
        </p:blipFill>
        <p:spPr bwMode="auto">
          <a:xfrm>
            <a:off x="1491319" y="2735750"/>
            <a:ext cx="223353" cy="34423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hitoya\Desktop\FreeVectorBusinessPeopleIcons.jpg"/>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771966" y="2716160"/>
            <a:ext cx="312928" cy="3733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C:\Users\hitoya\Desktop\FreeVectorBusinessPeopleIcons.jpg"/>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r="-14137"/>
          <a:stretch/>
        </p:blipFill>
        <p:spPr bwMode="auto">
          <a:xfrm>
            <a:off x="3084019" y="2706677"/>
            <a:ext cx="326835" cy="373310"/>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26"/>
          <p:cNvPicPr>
            <a:picLocks noChangeAspect="1"/>
          </p:cNvPicPr>
          <p:nvPr/>
        </p:nvPicPr>
        <p:blipFill rotWithShape="1">
          <a:blip r:embed="rId3" cstate="print">
            <a:extLst>
              <a:ext uri="{28A0092B-C50C-407E-A947-70E740481C1C}">
                <a14:useLocalDpi xmlns:a14="http://schemas.microsoft.com/office/drawing/2010/main"/>
              </a:ext>
            </a:extLst>
          </a:blip>
          <a:srcRect l="88025" t="13165" r="87" b="73159"/>
          <a:stretch/>
        </p:blipFill>
        <p:spPr>
          <a:xfrm>
            <a:off x="1069716" y="2717099"/>
            <a:ext cx="343806" cy="395450"/>
          </a:xfrm>
          <a:prstGeom prst="rect">
            <a:avLst/>
          </a:prstGeom>
        </p:spPr>
      </p:pic>
      <p:pic>
        <p:nvPicPr>
          <p:cNvPr id="71" name="図 35"/>
          <p:cNvPicPr>
            <a:picLocks noChangeAspect="1"/>
          </p:cNvPicPr>
          <p:nvPr/>
        </p:nvPicPr>
        <p:blipFill rotWithShape="1">
          <a:blip r:embed="rId3" cstate="print">
            <a:extLst>
              <a:ext uri="{28A0092B-C50C-407E-A947-70E740481C1C}">
                <a14:useLocalDpi xmlns:a14="http://schemas.microsoft.com/office/drawing/2010/main"/>
              </a:ext>
            </a:extLst>
          </a:blip>
          <a:srcRect l="26447" t="55592" r="61105" b="30009"/>
          <a:stretch/>
        </p:blipFill>
        <p:spPr>
          <a:xfrm>
            <a:off x="3395871" y="2673728"/>
            <a:ext cx="367014" cy="424584"/>
          </a:xfrm>
          <a:prstGeom prst="rect">
            <a:avLst/>
          </a:prstGeom>
        </p:spPr>
      </p:pic>
      <p:sp>
        <p:nvSpPr>
          <p:cNvPr id="3" name="Oval 2"/>
          <p:cNvSpPr/>
          <p:nvPr/>
        </p:nvSpPr>
        <p:spPr>
          <a:xfrm>
            <a:off x="1069716" y="1870293"/>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sp>
        <p:nvSpPr>
          <p:cNvPr id="73" name="Oval 72"/>
          <p:cNvSpPr/>
          <p:nvPr/>
        </p:nvSpPr>
        <p:spPr>
          <a:xfrm>
            <a:off x="1402959" y="2275608"/>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sp>
        <p:nvSpPr>
          <p:cNvPr id="74" name="Oval 73"/>
          <p:cNvSpPr/>
          <p:nvPr/>
        </p:nvSpPr>
        <p:spPr>
          <a:xfrm>
            <a:off x="2433960" y="2709282"/>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sp>
        <p:nvSpPr>
          <p:cNvPr id="75" name="Oval 74"/>
          <p:cNvSpPr/>
          <p:nvPr/>
        </p:nvSpPr>
        <p:spPr>
          <a:xfrm>
            <a:off x="3382639" y="2281417"/>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sp>
        <p:nvSpPr>
          <p:cNvPr id="76" name="Oval 75"/>
          <p:cNvSpPr/>
          <p:nvPr/>
        </p:nvSpPr>
        <p:spPr>
          <a:xfrm>
            <a:off x="2585197" y="1866887"/>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sp>
        <p:nvSpPr>
          <p:cNvPr id="77" name="Oval 76"/>
          <p:cNvSpPr/>
          <p:nvPr/>
        </p:nvSpPr>
        <p:spPr>
          <a:xfrm>
            <a:off x="3919863" y="2054143"/>
            <a:ext cx="146622" cy="207549"/>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90000"/>
                  <a:lumOff val="10000"/>
                </a:schemeClr>
              </a:solidFill>
            </a:endParaRPr>
          </a:p>
        </p:txBody>
      </p:sp>
      <p:sp>
        <p:nvSpPr>
          <p:cNvPr id="5" name="TextBox 4"/>
          <p:cNvSpPr txBox="1"/>
          <p:nvPr/>
        </p:nvSpPr>
        <p:spPr>
          <a:xfrm>
            <a:off x="4037955" y="2021692"/>
            <a:ext cx="1119217" cy="253916"/>
          </a:xfrm>
          <a:prstGeom prst="rect">
            <a:avLst/>
          </a:prstGeom>
          <a:noFill/>
        </p:spPr>
        <p:txBody>
          <a:bodyPr wrap="none" rtlCol="0">
            <a:spAutoFit/>
          </a:bodyPr>
          <a:lstStyle/>
          <a:p>
            <a:pPr defTabSz="457189"/>
            <a:r>
              <a:rPr lang="ja-JP" altLang="en-US" sz="1050" b="1" dirty="0" smtClean="0">
                <a:solidFill>
                  <a:schemeClr val="tx1">
                    <a:lumMod val="90000"/>
                    <a:lumOff val="10000"/>
                  </a:schemeClr>
                </a:solidFill>
                <a:latin typeface="+mn-ea"/>
                <a:cs typeface="Meiryo" charset="-128"/>
              </a:rPr>
              <a:t>アクティブ ホスト</a:t>
            </a:r>
            <a:endParaRPr lang="en-US" sz="1050" b="1" dirty="0">
              <a:solidFill>
                <a:schemeClr val="tx1">
                  <a:lumMod val="90000"/>
                  <a:lumOff val="10000"/>
                </a:schemeClr>
              </a:solidFill>
              <a:latin typeface="+mn-ea"/>
              <a:cs typeface="Meiryo" charset="-128"/>
            </a:endParaRPr>
          </a:p>
        </p:txBody>
      </p:sp>
      <p:sp>
        <p:nvSpPr>
          <p:cNvPr id="56" name="角丸四角形吹き出し 631"/>
          <p:cNvSpPr/>
          <p:nvPr/>
        </p:nvSpPr>
        <p:spPr bwMode="auto">
          <a:xfrm>
            <a:off x="5636215" y="1010181"/>
            <a:ext cx="2273053" cy="757647"/>
          </a:xfrm>
          <a:prstGeom prst="wedgeRoundRectCallout">
            <a:avLst>
              <a:gd name="adj1" fmla="val 25445"/>
              <a:gd name="adj2" fmla="val 173450"/>
              <a:gd name="adj3" fmla="val 16667"/>
            </a:avLst>
          </a:prstGeom>
          <a:solidFill>
            <a:srgbClr val="FBAB18">
              <a:alpha val="75000"/>
            </a:srgbClr>
          </a:solidFill>
          <a:ln>
            <a:noFill/>
            <a:headEnd/>
            <a:tailEnd/>
          </a:ln>
        </p:spPr>
        <p:style>
          <a:lnRef idx="2">
            <a:schemeClr val="accent2"/>
          </a:lnRef>
          <a:fillRef idx="1">
            <a:schemeClr val="lt1"/>
          </a:fillRef>
          <a:effectRef idx="0">
            <a:schemeClr val="accent2"/>
          </a:effectRef>
          <a:fontRef idx="minor">
            <a:schemeClr val="dk1"/>
          </a:fontRef>
        </p:style>
        <p:txBody>
          <a:bodyPr lIns="54769" tIns="27383" rIns="54769" bIns="27383" anchor="ctr"/>
          <a:lstStyle/>
          <a:p>
            <a:pPr algn="ctr" defTabSz="457189">
              <a:defRPr/>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契約終了月の前月、前々月、前々々月の</a:t>
            </a:r>
            <a:r>
              <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3</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ヶ月間の平均アクティブホスト数が次の契約期間の契約数になります</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p:txBody>
      </p:sp>
      <p:sp>
        <p:nvSpPr>
          <p:cNvPr id="81" name="TextBox 80"/>
          <p:cNvSpPr txBox="1"/>
          <p:nvPr/>
        </p:nvSpPr>
        <p:spPr>
          <a:xfrm>
            <a:off x="247693" y="1989479"/>
            <a:ext cx="681597" cy="415498"/>
          </a:xfrm>
          <a:prstGeom prst="rect">
            <a:avLst/>
          </a:prstGeom>
          <a:noFill/>
        </p:spPr>
        <p:txBody>
          <a:bodyPr wrap="none" rtlCol="0">
            <a:spAutoFit/>
          </a:bodyPr>
          <a:lstStyle/>
          <a:p>
            <a:pPr defTabSz="457189"/>
            <a:r>
              <a:rPr lang="ja-JP" altLang="en-US" sz="1050" b="1" dirty="0">
                <a:solidFill>
                  <a:schemeClr val="tx1">
                    <a:lumMod val="90000"/>
                    <a:lumOff val="10000"/>
                  </a:schemeClr>
                </a:solidFill>
                <a:latin typeface="+mn-ea"/>
                <a:cs typeface="Meiryo" charset="-128"/>
              </a:rPr>
              <a:t>ナレッジ</a:t>
            </a:r>
            <a:endParaRPr lang="en-US" altLang="ja-JP" sz="1050" b="1" dirty="0">
              <a:solidFill>
                <a:schemeClr val="tx1">
                  <a:lumMod val="90000"/>
                  <a:lumOff val="10000"/>
                </a:schemeClr>
              </a:solidFill>
              <a:latin typeface="+mn-ea"/>
              <a:cs typeface="Meiryo" charset="-128"/>
            </a:endParaRPr>
          </a:p>
          <a:p>
            <a:pPr defTabSz="457189"/>
            <a:r>
              <a:rPr lang="ja-JP" altLang="en-US" sz="1050" b="1" dirty="0">
                <a:solidFill>
                  <a:schemeClr val="tx1">
                    <a:lumMod val="90000"/>
                    <a:lumOff val="10000"/>
                  </a:schemeClr>
                </a:solidFill>
                <a:latin typeface="+mn-ea"/>
                <a:cs typeface="Meiryo" charset="-128"/>
              </a:rPr>
              <a:t>ワーカー</a:t>
            </a:r>
            <a:endParaRPr lang="en-US" sz="1050" b="1" dirty="0">
              <a:solidFill>
                <a:schemeClr val="tx1">
                  <a:lumMod val="90000"/>
                  <a:lumOff val="10000"/>
                </a:schemeClr>
              </a:solidFill>
              <a:latin typeface="+mn-ea"/>
              <a:cs typeface="Meiryo" charset="-128"/>
            </a:endParaRPr>
          </a:p>
        </p:txBody>
      </p:sp>
      <p:sp>
        <p:nvSpPr>
          <p:cNvPr id="41" name="Title 2"/>
          <p:cNvSpPr txBox="1">
            <a:spLocks/>
          </p:cNvSpPr>
          <p:nvPr/>
        </p:nvSpPr>
        <p:spPr bwMode="auto">
          <a:xfrm>
            <a:off x="277370" y="140974"/>
            <a:ext cx="898809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cs typeface="メイリオ"/>
              </a:rPr>
              <a:t>Active Host</a:t>
            </a:r>
            <a:r>
              <a:rPr kumimoji="1" lang="ja-JP" altLang="en-US" sz="2700" dirty="0">
                <a:solidFill>
                  <a:schemeClr val="tx1">
                    <a:lumMod val="75000"/>
                    <a:lumOff val="25000"/>
                  </a:schemeClr>
                </a:solidFill>
                <a:latin typeface="メイリオ"/>
                <a:ea typeface="メイリオ"/>
                <a:cs typeface="メイリオ"/>
              </a:rPr>
              <a:t/>
            </a:r>
            <a:br>
              <a:rPr kumimoji="1" lang="ja-JP" altLang="en-US" sz="2700" dirty="0">
                <a:solidFill>
                  <a:schemeClr val="tx1">
                    <a:lumMod val="75000"/>
                    <a:lumOff val="25000"/>
                  </a:schemeClr>
                </a:solidFill>
                <a:latin typeface="メイリオ"/>
                <a:ea typeface="メイリオ"/>
                <a:cs typeface="メイリオ"/>
              </a:rPr>
            </a:br>
            <a:endParaRPr kumimoji="1" lang="ja-JP" altLang="en-US" sz="2700" dirty="0">
              <a:solidFill>
                <a:schemeClr val="tx1">
                  <a:lumMod val="75000"/>
                  <a:lumOff val="25000"/>
                </a:schemeClr>
              </a:solidFill>
              <a:latin typeface="メイリオ"/>
              <a:ea typeface="メイリオ"/>
              <a:cs typeface="メイリオ"/>
            </a:endParaRPr>
          </a:p>
        </p:txBody>
      </p:sp>
      <p:sp>
        <p:nvSpPr>
          <p:cNvPr id="42" name="AutoShape 6"/>
          <p:cNvSpPr>
            <a:spLocks noChangeArrowheads="1"/>
          </p:cNvSpPr>
          <p:nvPr/>
        </p:nvSpPr>
        <p:spPr bwMode="auto">
          <a:xfrm>
            <a:off x="929289" y="3219538"/>
            <a:ext cx="7205187" cy="1821050"/>
          </a:xfrm>
          <a:prstGeom prst="roundRect">
            <a:avLst>
              <a:gd name="adj" fmla="val 12663"/>
            </a:avLst>
          </a:prstGeom>
          <a:noFill/>
          <a:ln w="38100" algn="ctr">
            <a:solidFill>
              <a:schemeClr val="accent5"/>
            </a:solidFill>
            <a:round/>
            <a:headEnd/>
            <a:tailEnd/>
          </a:ln>
        </p:spPr>
        <p:txBody>
          <a:bodyPr lIns="0" tIns="0" rIns="0" bIns="0" anchor="ctr"/>
          <a:lstStyle/>
          <a:p>
            <a:pPr defTabSz="457189">
              <a:lnSpc>
                <a:spcPct val="150000"/>
              </a:lnSpc>
              <a:buClr>
                <a:srgbClr val="7FC31C"/>
              </a:buClr>
              <a:buSzPct val="70000"/>
              <a:buFont typeface="Wingdings" pitchFamily="2" charset="2"/>
              <a:buChar char="l"/>
            </a:pPr>
            <a:r>
              <a:rPr kumimoji="1" lang="ja-JP" altLang="en-US" sz="1100" dirty="0">
                <a:solidFill>
                  <a:schemeClr val="tx1">
                    <a:lumMod val="90000"/>
                    <a:lumOff val="10000"/>
                  </a:schemeClr>
                </a:solidFill>
                <a:latin typeface="Meiryo" charset="-128"/>
                <a:ea typeface="Meiryo" charset="-128"/>
                <a:cs typeface="Meiryo" charset="-128"/>
              </a:rPr>
              <a:t>　</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「実際の利用</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主催者（</a:t>
            </a:r>
            <a:r>
              <a:rPr lang="ja-JP" altLang="en-US" sz="1000" b="1" dirty="0" smtClean="0">
                <a:solidFill>
                  <a:schemeClr val="tx1">
                    <a:lumMod val="75000"/>
                    <a:lumOff val="25000"/>
                  </a:schemeClr>
                </a:solidFill>
                <a:latin typeface="+mn-ea"/>
                <a:cs typeface="Meiryo" charset="-128"/>
              </a:rPr>
              <a:t>アクティブ ホスト）</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の数に応じて、料金を課金するモデル</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　全</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ナレッジ ワーカー</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に</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対して主催者アカウントの発行が</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可能</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　会議の時間制限、回数制限、参加者対象制限 なし（社外</a:t>
            </a:r>
            <a:r>
              <a:rPr kumimoji="1"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ユーザの</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参加も可能）</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　初年度は「全</a:t>
            </a:r>
            <a:r>
              <a:rPr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ナレッジ ワーカーの「</a:t>
            </a:r>
            <a:r>
              <a:rPr lang="en-US" altLang="ja-JP"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15</a:t>
            </a:r>
            <a:r>
              <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a:t>
            </a:r>
            <a:r>
              <a:rPr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」もしくは「</a:t>
            </a:r>
            <a:r>
              <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75</a:t>
            </a:r>
            <a:r>
              <a:rPr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名」の多い</a:t>
            </a:r>
            <a:r>
              <a:rPr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方の数だけサブスクリプション料金を支払う</a:t>
            </a:r>
            <a:endPar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　更新時は「実際の直近の</a:t>
            </a:r>
            <a:r>
              <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a:t>
            </a:r>
            <a:r>
              <a:rPr lang="ja-JP" altLang="en-US" sz="10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アクティブ ホスト</a:t>
            </a:r>
            <a:r>
              <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a:t>
            </a:r>
            <a:r>
              <a:rPr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数（月</a:t>
            </a:r>
            <a:r>
              <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1</a:t>
            </a:r>
            <a:r>
              <a:rPr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回以上の利用ユーザー数）」で契約数が多い方となります　　　　　</a:t>
            </a:r>
            <a:endParaRPr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　契約期間</a:t>
            </a:r>
            <a:r>
              <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12</a:t>
            </a: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ヶ月　</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　全社的に導入したい場合に適したライセンスモデル</a:t>
            </a:r>
            <a:endParaRPr kumimoji="1" lang="en-US" altLang="ja-JP" sz="10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p:txBody>
      </p:sp>
      <p:sp>
        <p:nvSpPr>
          <p:cNvPr id="43" name="正方形/長方形 42"/>
          <p:cNvSpPr/>
          <p:nvPr/>
        </p:nvSpPr>
        <p:spPr>
          <a:xfrm>
            <a:off x="247693" y="604579"/>
            <a:ext cx="8159116" cy="338554"/>
          </a:xfrm>
          <a:prstGeom prst="rect">
            <a:avLst/>
          </a:prstGeom>
        </p:spPr>
        <p:txBody>
          <a:bodyPr wrap="square">
            <a:spAutoFit/>
          </a:bodyPr>
          <a:lstStyle/>
          <a:p>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最初に全ナレッジ ワーカーの</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rPr>
              <a:t>15%</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分もしくは</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rPr>
              <a:t>75</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名分の</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rPr>
              <a:t>サブスクリプション</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料金を</a:t>
            </a:r>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rPr>
              <a:t>支払</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うモデル</a:t>
            </a:r>
            <a:endParaRPr lang="en-US" altLang="ja-JP" sz="1600" dirty="0">
              <a:solidFill>
                <a:schemeClr val="tx1">
                  <a:lumMod val="75000"/>
                  <a:lumOff val="25000"/>
                </a:schemeClr>
              </a:solidFill>
              <a:latin typeface="Arial" panose="020B0604020202020204" pitchFamily="34" charset="0"/>
              <a:ea typeface="ＭＳ Ｐゴシック" panose="020B0600070205080204" pitchFamily="50" charset="-128"/>
            </a:endParaRPr>
          </a:p>
        </p:txBody>
      </p:sp>
      <p:sp>
        <p:nvSpPr>
          <p:cNvPr id="44" name="角丸四角形 43"/>
          <p:cNvSpPr/>
          <p:nvPr/>
        </p:nvSpPr>
        <p:spPr>
          <a:xfrm>
            <a:off x="463436" y="4606945"/>
            <a:ext cx="445115" cy="2853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Tree>
    <p:extLst>
      <p:ext uri="{BB962C8B-B14F-4D97-AF65-F5344CB8AC3E}">
        <p14:creationId xmlns:p14="http://schemas.microsoft.com/office/powerpoint/2010/main" val="240187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706853" y="1017469"/>
            <a:ext cx="3505134" cy="707711"/>
          </a:xfrm>
          <a:prstGeom prst="round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latin typeface="+mn-ea"/>
            </a:endParaRPr>
          </a:p>
        </p:txBody>
      </p:sp>
      <p:sp>
        <p:nvSpPr>
          <p:cNvPr id="4" name="AutoShape 6"/>
          <p:cNvSpPr>
            <a:spLocks noChangeArrowheads="1"/>
          </p:cNvSpPr>
          <p:nvPr/>
        </p:nvSpPr>
        <p:spPr bwMode="auto">
          <a:xfrm>
            <a:off x="1213572" y="3224613"/>
            <a:ext cx="6622469" cy="1698262"/>
          </a:xfrm>
          <a:prstGeom prst="roundRect">
            <a:avLst>
              <a:gd name="adj" fmla="val 12663"/>
            </a:avLst>
          </a:prstGeom>
          <a:noFill/>
          <a:ln w="38100" algn="ctr">
            <a:solidFill>
              <a:schemeClr val="bg1"/>
            </a:solidFill>
            <a:round/>
            <a:headEnd/>
            <a:tailEnd/>
          </a:ln>
        </p:spPr>
        <p:txBody>
          <a:bodyPr lIns="0" tIns="0" rIns="0" bIns="0" anchor="ctr"/>
          <a:lstStyle/>
          <a:p>
            <a:pPr marL="260741" indent="-134538" defTabSz="457189">
              <a:lnSpc>
                <a:spcPct val="150000"/>
              </a:lnSpc>
              <a:buClr>
                <a:srgbClr val="7FC31C"/>
              </a:buClr>
              <a:buSzPct val="70000"/>
              <a:buFont typeface="Wingdings" pitchFamily="2" charset="2"/>
              <a:buChar char="l"/>
              <a:defRPr/>
            </a:pP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契約ポート数に応じて料金を課金する体系</a:t>
            </a:r>
            <a:endParaRPr kumimoji="1" lang="en-US" altLang="ja-JP"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契約ポート数とは、お客様</a:t>
            </a:r>
            <a:r>
              <a:rPr kumimoji="1" lang="en-US" altLang="ja-JP"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WebEx</a:t>
            </a: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サイトにアクセスする拠点（</a:t>
            </a:r>
            <a:r>
              <a:rPr kumimoji="1" lang="en-US" altLang="ja-JP"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PC</a:t>
            </a: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）の数</a:t>
            </a:r>
            <a:endParaRPr kumimoji="1" lang="en-US" altLang="ja-JP"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会議の時間制限、回数制限、参加者対象制限 なし（社外</a:t>
            </a:r>
            <a:r>
              <a:rPr kumimoji="1" lang="ja-JP" altLang="en-US" sz="12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ユーザの</a:t>
            </a: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参加も可能）</a:t>
            </a:r>
            <a:endParaRPr kumimoji="1" lang="en-US" altLang="ja-JP"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契約ポート数を超えた場合、超過料金が発生</a:t>
            </a:r>
          </a:p>
          <a:p>
            <a:pPr marL="260741" indent="-134538" defTabSz="457189">
              <a:lnSpc>
                <a:spcPct val="150000"/>
              </a:lnSpc>
              <a:buClr>
                <a:srgbClr val="7FC31C"/>
              </a:buClr>
              <a:buSzPct val="70000"/>
              <a:buFont typeface="Wingdings" pitchFamily="2" charset="2"/>
              <a:buChar char="l"/>
              <a:defRPr/>
            </a:pP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無制限</a:t>
            </a:r>
            <a:r>
              <a:rPr kumimoji="1" lang="ja-JP" altLang="en-US" sz="12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に主催者アカウントの</a:t>
            </a:r>
            <a:r>
              <a:rPr kumimoji="1" lang="ja-JP" altLang="en-US" sz="1200" b="1"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配布が</a:t>
            </a:r>
            <a:r>
              <a:rPr kumimoji="1" lang="ja-JP" altLang="en-US" sz="12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可能</a:t>
            </a:r>
            <a:endParaRPr kumimoji="1" lang="en-US" altLang="ja-JP" sz="1200" b="1"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p:txBody>
      </p:sp>
      <p:sp>
        <p:nvSpPr>
          <p:cNvPr id="117" name="正方形/長方形 123"/>
          <p:cNvSpPr>
            <a:spLocks noChangeArrowheads="1"/>
          </p:cNvSpPr>
          <p:nvPr/>
        </p:nvSpPr>
        <p:spPr bwMode="auto">
          <a:xfrm>
            <a:off x="778100" y="1042563"/>
            <a:ext cx="603647" cy="235744"/>
          </a:xfrm>
          <a:prstGeom prst="rect">
            <a:avLst/>
          </a:prstGeom>
          <a:noFill/>
          <a:ln w="9525">
            <a:noFill/>
            <a:miter lim="800000"/>
            <a:headEnd/>
            <a:tailEnd/>
          </a:ln>
        </p:spPr>
        <p:txBody>
          <a:bodyPr wrap="none"/>
          <a:lstStyle/>
          <a:p>
            <a:pPr defTabSz="457189"/>
            <a:r>
              <a:rPr kumimoji="1" lang="ja-JP" altLang="en-US" sz="1200" b="1" dirty="0">
                <a:solidFill>
                  <a:schemeClr val="bg2"/>
                </a:solidFill>
                <a:latin typeface="Arial" panose="020B0604020202020204" pitchFamily="34" charset="0"/>
                <a:cs typeface="Meiryo" charset="-128"/>
              </a:rPr>
              <a:t>■パターン</a:t>
            </a:r>
            <a:r>
              <a:rPr kumimoji="1" lang="en-US" altLang="ja-JP" sz="1200" b="1" dirty="0">
                <a:solidFill>
                  <a:schemeClr val="bg2"/>
                </a:solidFill>
                <a:latin typeface="Arial" panose="020B0604020202020204" pitchFamily="34" charset="0"/>
                <a:cs typeface="Meiryo" charset="-128"/>
              </a:rPr>
              <a:t>1</a:t>
            </a:r>
          </a:p>
          <a:p>
            <a:pPr defTabSz="457189"/>
            <a:r>
              <a:rPr kumimoji="1" lang="ja-JP" altLang="en-US" sz="1200" b="1" dirty="0">
                <a:solidFill>
                  <a:schemeClr val="bg2"/>
                </a:solidFill>
                <a:latin typeface="Arial" panose="020B0604020202020204" pitchFamily="34" charset="0"/>
                <a:cs typeface="Meiryo" charset="-128"/>
              </a:rPr>
              <a:t>会議室　：</a:t>
            </a:r>
            <a:r>
              <a:rPr kumimoji="1" lang="en-US" altLang="ja-JP" sz="1200" b="1" dirty="0">
                <a:solidFill>
                  <a:schemeClr val="bg2"/>
                </a:solidFill>
                <a:latin typeface="Arial" panose="020B0604020202020204" pitchFamily="34" charset="0"/>
                <a:cs typeface="Meiryo" charset="-128"/>
              </a:rPr>
              <a:t>1</a:t>
            </a:r>
            <a:r>
              <a:rPr kumimoji="1" lang="ja-JP" altLang="en-US" sz="1200" b="1" dirty="0">
                <a:solidFill>
                  <a:schemeClr val="bg2"/>
                </a:solidFill>
                <a:latin typeface="Arial" panose="020B0604020202020204" pitchFamily="34" charset="0"/>
                <a:cs typeface="Meiryo" charset="-128"/>
              </a:rPr>
              <a:t>つ</a:t>
            </a:r>
            <a:endParaRPr kumimoji="1" lang="en-US" altLang="ja-JP" sz="1200" b="1" dirty="0">
              <a:solidFill>
                <a:schemeClr val="bg2"/>
              </a:solidFill>
              <a:latin typeface="Arial" panose="020B0604020202020204" pitchFamily="34" charset="0"/>
              <a:cs typeface="Meiryo" charset="-128"/>
            </a:endParaRPr>
          </a:p>
          <a:p>
            <a:pPr defTabSz="457189"/>
            <a:r>
              <a:rPr kumimoji="1" lang="ja-JP" altLang="en-US" sz="1200" b="1" dirty="0">
                <a:solidFill>
                  <a:schemeClr val="bg2"/>
                </a:solidFill>
                <a:latin typeface="Arial" panose="020B0604020202020204" pitchFamily="34" charset="0"/>
                <a:cs typeface="Meiryo" charset="-128"/>
              </a:rPr>
              <a:t>参加者数：</a:t>
            </a:r>
            <a:r>
              <a:rPr kumimoji="1" lang="en-US" altLang="ja-JP" sz="1200" b="1" dirty="0">
                <a:solidFill>
                  <a:schemeClr val="bg2"/>
                </a:solidFill>
                <a:latin typeface="Arial" panose="020B0604020202020204" pitchFamily="34" charset="0"/>
                <a:cs typeface="Meiryo" charset="-128"/>
              </a:rPr>
              <a:t>10</a:t>
            </a:r>
            <a:r>
              <a:rPr kumimoji="1" lang="ja-JP" altLang="en-US" sz="1200" b="1" dirty="0">
                <a:solidFill>
                  <a:schemeClr val="bg2"/>
                </a:solidFill>
                <a:latin typeface="Arial" panose="020B0604020202020204" pitchFamily="34" charset="0"/>
                <a:cs typeface="Meiryo" charset="-128"/>
              </a:rPr>
              <a:t>人（＝</a:t>
            </a:r>
            <a:r>
              <a:rPr kumimoji="1" lang="en-US" altLang="ja-JP" sz="1200" b="1" dirty="0">
                <a:solidFill>
                  <a:schemeClr val="bg2"/>
                </a:solidFill>
                <a:latin typeface="Arial" panose="020B0604020202020204" pitchFamily="34" charset="0"/>
                <a:cs typeface="Meiryo" charset="-128"/>
              </a:rPr>
              <a:t>10</a:t>
            </a:r>
            <a:r>
              <a:rPr kumimoji="1" lang="ja-JP" altLang="en-US" sz="1200" b="1" dirty="0">
                <a:solidFill>
                  <a:schemeClr val="bg2"/>
                </a:solidFill>
                <a:latin typeface="Arial" panose="020B0604020202020204" pitchFamily="34" charset="0"/>
                <a:cs typeface="Meiryo" charset="-128"/>
              </a:rPr>
              <a:t>端末</a:t>
            </a:r>
            <a:r>
              <a:rPr kumimoji="1" lang="ja-JP" altLang="en-US" sz="1200" b="1" dirty="0">
                <a:solidFill>
                  <a:schemeClr val="tx1">
                    <a:lumMod val="75000"/>
                    <a:lumOff val="25000"/>
                  </a:schemeClr>
                </a:solidFill>
                <a:latin typeface="Arial" panose="020B0604020202020204" pitchFamily="34" charset="0"/>
                <a:cs typeface="Meiryo" charset="-128"/>
              </a:rPr>
              <a:t>）</a:t>
            </a:r>
            <a:endParaRPr lang="ja-JP" altLang="en-US" sz="1500" dirty="0">
              <a:solidFill>
                <a:schemeClr val="tx1">
                  <a:lumMod val="75000"/>
                  <a:lumOff val="25000"/>
                </a:schemeClr>
              </a:solidFill>
              <a:latin typeface="Arial" panose="020B0604020202020204" pitchFamily="34" charset="0"/>
              <a:cs typeface="Meiryo" charset="-128"/>
            </a:endParaRPr>
          </a:p>
        </p:txBody>
      </p:sp>
      <p:pic>
        <p:nvPicPr>
          <p:cNvPr id="126"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767091" y="1846834"/>
            <a:ext cx="388169" cy="436184"/>
          </a:xfrm>
          <a:prstGeom prst="rect">
            <a:avLst/>
          </a:prstGeom>
        </p:spPr>
      </p:pic>
      <p:pic>
        <p:nvPicPr>
          <p:cNvPr id="127"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752236" y="1846833"/>
            <a:ext cx="315289" cy="394132"/>
          </a:xfrm>
          <a:prstGeom prst="rect">
            <a:avLst/>
          </a:prstGeom>
        </p:spPr>
      </p:pic>
      <p:pic>
        <p:nvPicPr>
          <p:cNvPr id="128"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1213572" y="1846833"/>
            <a:ext cx="355259" cy="394132"/>
          </a:xfrm>
          <a:prstGeom prst="rect">
            <a:avLst/>
          </a:prstGeom>
        </p:spPr>
      </p:pic>
      <p:pic>
        <p:nvPicPr>
          <p:cNvPr id="129"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3338663" y="1846834"/>
            <a:ext cx="371602" cy="390729"/>
          </a:xfrm>
          <a:prstGeom prst="rect">
            <a:avLst/>
          </a:prstGeom>
        </p:spPr>
      </p:pic>
      <p:pic>
        <p:nvPicPr>
          <p:cNvPr id="234" name="Picture 92" descr="laptop_color.png"/>
          <p:cNvPicPr>
            <a:picLocks noChangeAspect="1"/>
          </p:cNvPicPr>
          <p:nvPr/>
        </p:nvPicPr>
        <p:blipFill>
          <a:blip r:embed="rId3"/>
          <a:stretch>
            <a:fillRect/>
          </a:stretch>
        </p:blipFill>
        <p:spPr>
          <a:xfrm flipH="1">
            <a:off x="1246502" y="2100249"/>
            <a:ext cx="280690" cy="245990"/>
          </a:xfrm>
          <a:prstGeom prst="rect">
            <a:avLst/>
          </a:prstGeom>
          <a:noFill/>
          <a:ln>
            <a:noFill/>
          </a:ln>
        </p:spPr>
      </p:pic>
      <p:sp>
        <p:nvSpPr>
          <p:cNvPr id="265" name="Rectangle 264"/>
          <p:cNvSpPr/>
          <p:nvPr/>
        </p:nvSpPr>
        <p:spPr>
          <a:xfrm>
            <a:off x="1113578" y="1740172"/>
            <a:ext cx="2850147" cy="1331138"/>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268"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2250930" y="1846833"/>
            <a:ext cx="332756" cy="394132"/>
          </a:xfrm>
          <a:prstGeom prst="rect">
            <a:avLst/>
          </a:prstGeom>
        </p:spPr>
      </p:pic>
      <p:sp>
        <p:nvSpPr>
          <p:cNvPr id="271" name="Rectangle 270"/>
          <p:cNvSpPr/>
          <p:nvPr/>
        </p:nvSpPr>
        <p:spPr>
          <a:xfrm>
            <a:off x="5093082" y="1734232"/>
            <a:ext cx="1558252" cy="1331138"/>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106" name="Rounded Rectangle 105"/>
          <p:cNvSpPr/>
          <p:nvPr/>
        </p:nvSpPr>
        <p:spPr>
          <a:xfrm>
            <a:off x="4972244" y="1022971"/>
            <a:ext cx="3505134" cy="707711"/>
          </a:xfrm>
          <a:prstGeom prst="round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defTabSz="457189"/>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■パターン</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2</a:t>
            </a:r>
          </a:p>
          <a:p>
            <a:pPr defTabSz="457189"/>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会議室</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1</a:t>
            </a:r>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6</a:t>
            </a:r>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名（＝</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6</a:t>
            </a:r>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端末）参加</a:t>
            </a:r>
            <a:endPar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endParaRPr>
          </a:p>
          <a:p>
            <a:pPr defTabSz="457189"/>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会議室</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2</a:t>
            </a:r>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4</a:t>
            </a:r>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名（＝</a:t>
            </a:r>
            <a:r>
              <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rPr>
              <a:t>4</a:t>
            </a:r>
            <a:r>
              <a:rPr kumimoji="1" lang="ja-JP" altLang="en-US" sz="1200" b="1" dirty="0">
                <a:solidFill>
                  <a:srgbClr val="FFFFFF"/>
                </a:solidFill>
                <a:latin typeface="ＭＳ Ｐゴシック" panose="020B0600070205080204" pitchFamily="50" charset="-128"/>
                <a:ea typeface="ＭＳ Ｐゴシック" panose="020B0600070205080204" pitchFamily="50" charset="-128"/>
                <a:cs typeface="Meiryo" charset="-128"/>
              </a:rPr>
              <a:t>端末）参加</a:t>
            </a:r>
            <a:endParaRPr kumimoji="1" lang="en-US" altLang="ja-JP" sz="1200" b="1" dirty="0">
              <a:solidFill>
                <a:srgbClr val="FFFFFF"/>
              </a:solidFill>
              <a:latin typeface="ＭＳ Ｐゴシック" panose="020B0600070205080204" pitchFamily="50" charset="-128"/>
              <a:ea typeface="ＭＳ Ｐゴシック" panose="020B0600070205080204" pitchFamily="50" charset="-128"/>
              <a:cs typeface="Meiryo" charset="-128"/>
            </a:endParaRPr>
          </a:p>
        </p:txBody>
      </p:sp>
      <p:pic>
        <p:nvPicPr>
          <p:cNvPr id="107"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1212439" y="2472591"/>
            <a:ext cx="356082" cy="377489"/>
          </a:xfrm>
          <a:prstGeom prst="rect">
            <a:avLst/>
          </a:prstGeom>
        </p:spPr>
      </p:pic>
      <p:pic>
        <p:nvPicPr>
          <p:cNvPr id="108"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845202" y="2472591"/>
            <a:ext cx="320927" cy="335534"/>
          </a:xfrm>
          <a:prstGeom prst="rect">
            <a:avLst/>
          </a:prstGeom>
        </p:spPr>
      </p:pic>
      <p:pic>
        <p:nvPicPr>
          <p:cNvPr id="109"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3394066" y="2472591"/>
            <a:ext cx="305111" cy="335534"/>
          </a:xfrm>
          <a:prstGeom prst="rect">
            <a:avLst/>
          </a:prstGeom>
        </p:spPr>
      </p:pic>
      <p:pic>
        <p:nvPicPr>
          <p:cNvPr id="110"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2336059" y="2472591"/>
            <a:ext cx="281204" cy="330658"/>
          </a:xfrm>
          <a:prstGeom prst="rect">
            <a:avLst/>
          </a:prstGeom>
        </p:spPr>
      </p:pic>
      <p:pic>
        <p:nvPicPr>
          <p:cNvPr id="111"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796460" y="2472590"/>
            <a:ext cx="311662" cy="360549"/>
          </a:xfrm>
          <a:prstGeom prst="rect">
            <a:avLst/>
          </a:prstGeom>
        </p:spPr>
      </p:pic>
      <p:pic>
        <p:nvPicPr>
          <p:cNvPr id="112" name="Picture 92" descr="laptop_color.png"/>
          <p:cNvPicPr>
            <a:picLocks noChangeAspect="1"/>
          </p:cNvPicPr>
          <p:nvPr/>
        </p:nvPicPr>
        <p:blipFill>
          <a:blip r:embed="rId3"/>
          <a:stretch>
            <a:fillRect/>
          </a:stretch>
        </p:blipFill>
        <p:spPr>
          <a:xfrm flipH="1">
            <a:off x="1721714" y="2100249"/>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2255864" y="2100249"/>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2817174" y="2100249"/>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3370818" y="2100249"/>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1231356" y="2705878"/>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1715622" y="2705878"/>
            <a:ext cx="280690" cy="245990"/>
          </a:xfrm>
          <a:prstGeom prst="rect">
            <a:avLst/>
          </a:prstGeom>
          <a:noFill/>
          <a:ln>
            <a:noFill/>
          </a:ln>
        </p:spPr>
      </p:pic>
      <p:pic>
        <p:nvPicPr>
          <p:cNvPr id="119" name="Picture 92" descr="laptop_color.png"/>
          <p:cNvPicPr>
            <a:picLocks noChangeAspect="1"/>
          </p:cNvPicPr>
          <p:nvPr/>
        </p:nvPicPr>
        <p:blipFill>
          <a:blip r:embed="rId3"/>
          <a:stretch>
            <a:fillRect/>
          </a:stretch>
        </p:blipFill>
        <p:spPr>
          <a:xfrm flipH="1">
            <a:off x="2249772" y="2705878"/>
            <a:ext cx="280690" cy="245990"/>
          </a:xfrm>
          <a:prstGeom prst="rect">
            <a:avLst/>
          </a:prstGeom>
          <a:noFill/>
          <a:ln>
            <a:noFill/>
          </a:ln>
        </p:spPr>
      </p:pic>
      <p:pic>
        <p:nvPicPr>
          <p:cNvPr id="120" name="Picture 92" descr="laptop_color.png"/>
          <p:cNvPicPr>
            <a:picLocks noChangeAspect="1"/>
          </p:cNvPicPr>
          <p:nvPr/>
        </p:nvPicPr>
        <p:blipFill>
          <a:blip r:embed="rId3"/>
          <a:stretch>
            <a:fillRect/>
          </a:stretch>
        </p:blipFill>
        <p:spPr>
          <a:xfrm flipH="1">
            <a:off x="2811081" y="2705878"/>
            <a:ext cx="280690" cy="245990"/>
          </a:xfrm>
          <a:prstGeom prst="rect">
            <a:avLst/>
          </a:prstGeom>
          <a:noFill/>
          <a:ln>
            <a:noFill/>
          </a:ln>
        </p:spPr>
      </p:pic>
      <p:pic>
        <p:nvPicPr>
          <p:cNvPr id="121" name="Picture 92" descr="laptop_color.png"/>
          <p:cNvPicPr>
            <a:picLocks noChangeAspect="1"/>
          </p:cNvPicPr>
          <p:nvPr/>
        </p:nvPicPr>
        <p:blipFill>
          <a:blip r:embed="rId3"/>
          <a:stretch>
            <a:fillRect/>
          </a:stretch>
        </p:blipFill>
        <p:spPr>
          <a:xfrm flipH="1">
            <a:off x="3364727" y="2705878"/>
            <a:ext cx="280690" cy="245990"/>
          </a:xfrm>
          <a:prstGeom prst="rect">
            <a:avLst/>
          </a:prstGeom>
          <a:noFill/>
          <a:ln>
            <a:noFill/>
          </a:ln>
        </p:spPr>
      </p:pic>
      <p:sp>
        <p:nvSpPr>
          <p:cNvPr id="122" name="Text Box 5"/>
          <p:cNvSpPr txBox="1">
            <a:spLocks noChangeArrowheads="1"/>
          </p:cNvSpPr>
          <p:nvPr/>
        </p:nvSpPr>
        <p:spPr bwMode="auto">
          <a:xfrm>
            <a:off x="1172605" y="2344603"/>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solidFill>
                <a:latin typeface="ＭＳ Ｐゴシック" panose="020B0600070205080204" pitchFamily="50" charset="-128"/>
                <a:ea typeface="ＭＳ Ｐゴシック" panose="020B0600070205080204" pitchFamily="50" charset="-128"/>
                <a:cs typeface="Meiryo" charset="-128"/>
              </a:rPr>
              <a:t> </a:t>
            </a:r>
            <a:r>
              <a:rPr kumimoji="1" lang="ja-JP" altLang="en-US" sz="900" b="1" dirty="0">
                <a:solidFill>
                  <a:schemeClr val="bg2"/>
                </a:solidFill>
                <a:latin typeface="ＭＳ Ｐゴシック" panose="020B0600070205080204" pitchFamily="50" charset="-128"/>
                <a:ea typeface="ＭＳ Ｐゴシック" panose="020B0600070205080204" pitchFamily="50" charset="-128"/>
                <a:cs typeface="Meiryo" charset="-128"/>
              </a:rPr>
              <a:t>主催者</a:t>
            </a:r>
          </a:p>
        </p:txBody>
      </p:sp>
      <p:sp>
        <p:nvSpPr>
          <p:cNvPr id="123" name="Rectangle 122"/>
          <p:cNvSpPr/>
          <p:nvPr/>
        </p:nvSpPr>
        <p:spPr>
          <a:xfrm>
            <a:off x="6781536" y="1734232"/>
            <a:ext cx="1558252" cy="1331138"/>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130"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5156403" y="2440339"/>
            <a:ext cx="388169" cy="436184"/>
          </a:xfrm>
          <a:prstGeom prst="rect">
            <a:avLst/>
          </a:prstGeom>
        </p:spPr>
      </p:pic>
      <p:pic>
        <p:nvPicPr>
          <p:cNvPr id="131"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5749004" y="1791474"/>
            <a:ext cx="315289" cy="394132"/>
          </a:xfrm>
          <a:prstGeom prst="rect">
            <a:avLst/>
          </a:prstGeom>
        </p:spPr>
      </p:pic>
      <p:pic>
        <p:nvPicPr>
          <p:cNvPr id="132"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210340" y="1791474"/>
            <a:ext cx="355259" cy="394132"/>
          </a:xfrm>
          <a:prstGeom prst="rect">
            <a:avLst/>
          </a:prstGeom>
        </p:spPr>
      </p:pic>
      <p:pic>
        <p:nvPicPr>
          <p:cNvPr id="133"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727975" y="2440339"/>
            <a:ext cx="371602" cy="390729"/>
          </a:xfrm>
          <a:prstGeom prst="rect">
            <a:avLst/>
          </a:prstGeom>
        </p:spPr>
      </p:pic>
      <p:pic>
        <p:nvPicPr>
          <p:cNvPr id="134" name="Picture 92" descr="laptop_color.png"/>
          <p:cNvPicPr>
            <a:picLocks noChangeAspect="1"/>
          </p:cNvPicPr>
          <p:nvPr/>
        </p:nvPicPr>
        <p:blipFill>
          <a:blip r:embed="rId3"/>
          <a:stretch>
            <a:fillRect/>
          </a:stretch>
        </p:blipFill>
        <p:spPr>
          <a:xfrm flipH="1">
            <a:off x="5243270" y="2044890"/>
            <a:ext cx="280690" cy="245990"/>
          </a:xfrm>
          <a:prstGeom prst="rect">
            <a:avLst/>
          </a:prstGeom>
          <a:noFill/>
          <a:ln>
            <a:noFill/>
          </a:ln>
        </p:spPr>
      </p:pic>
      <p:pic>
        <p:nvPicPr>
          <p:cNvPr id="135"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6247698" y="1791474"/>
            <a:ext cx="332756" cy="394132"/>
          </a:xfrm>
          <a:prstGeom prst="rect">
            <a:avLst/>
          </a:prstGeom>
        </p:spPr>
      </p:pic>
      <p:pic>
        <p:nvPicPr>
          <p:cNvPr id="136" name="Picture 92" descr="laptop_color.png"/>
          <p:cNvPicPr>
            <a:picLocks noChangeAspect="1"/>
          </p:cNvPicPr>
          <p:nvPr/>
        </p:nvPicPr>
        <p:blipFill>
          <a:blip r:embed="rId3"/>
          <a:stretch>
            <a:fillRect/>
          </a:stretch>
        </p:blipFill>
        <p:spPr>
          <a:xfrm flipH="1">
            <a:off x="5718482" y="2044890"/>
            <a:ext cx="280690" cy="245990"/>
          </a:xfrm>
          <a:prstGeom prst="rect">
            <a:avLst/>
          </a:prstGeom>
          <a:noFill/>
          <a:ln>
            <a:noFill/>
          </a:ln>
        </p:spPr>
      </p:pic>
      <p:pic>
        <p:nvPicPr>
          <p:cNvPr id="137" name="Picture 92" descr="laptop_color.png"/>
          <p:cNvPicPr>
            <a:picLocks noChangeAspect="1"/>
          </p:cNvPicPr>
          <p:nvPr/>
        </p:nvPicPr>
        <p:blipFill>
          <a:blip r:embed="rId3"/>
          <a:stretch>
            <a:fillRect/>
          </a:stretch>
        </p:blipFill>
        <p:spPr>
          <a:xfrm flipH="1">
            <a:off x="6252632" y="2044890"/>
            <a:ext cx="280690" cy="245990"/>
          </a:xfrm>
          <a:prstGeom prst="rect">
            <a:avLst/>
          </a:prstGeom>
          <a:noFill/>
          <a:ln>
            <a:noFill/>
          </a:ln>
        </p:spPr>
      </p:pic>
      <p:pic>
        <p:nvPicPr>
          <p:cNvPr id="138" name="Picture 92" descr="laptop_color.png"/>
          <p:cNvPicPr>
            <a:picLocks noChangeAspect="1"/>
          </p:cNvPicPr>
          <p:nvPr/>
        </p:nvPicPr>
        <p:blipFill>
          <a:blip r:embed="rId3"/>
          <a:stretch>
            <a:fillRect/>
          </a:stretch>
        </p:blipFill>
        <p:spPr>
          <a:xfrm flipH="1">
            <a:off x="5206485" y="2693754"/>
            <a:ext cx="280690" cy="245990"/>
          </a:xfrm>
          <a:prstGeom prst="rect">
            <a:avLst/>
          </a:prstGeom>
          <a:noFill/>
          <a:ln>
            <a:noFill/>
          </a:ln>
        </p:spPr>
      </p:pic>
      <p:pic>
        <p:nvPicPr>
          <p:cNvPr id="139" name="Picture 92" descr="laptop_color.png"/>
          <p:cNvPicPr>
            <a:picLocks noChangeAspect="1"/>
          </p:cNvPicPr>
          <p:nvPr/>
        </p:nvPicPr>
        <p:blipFill>
          <a:blip r:embed="rId3"/>
          <a:stretch>
            <a:fillRect/>
          </a:stretch>
        </p:blipFill>
        <p:spPr>
          <a:xfrm flipH="1">
            <a:off x="5760131" y="2693754"/>
            <a:ext cx="280690" cy="245990"/>
          </a:xfrm>
          <a:prstGeom prst="rect">
            <a:avLst/>
          </a:prstGeom>
          <a:noFill/>
          <a:ln>
            <a:noFill/>
          </a:ln>
        </p:spPr>
      </p:pic>
      <p:sp>
        <p:nvSpPr>
          <p:cNvPr id="140" name="Text Box 5"/>
          <p:cNvSpPr txBox="1">
            <a:spLocks noChangeArrowheads="1"/>
          </p:cNvSpPr>
          <p:nvPr/>
        </p:nvSpPr>
        <p:spPr bwMode="auto">
          <a:xfrm>
            <a:off x="5169373" y="2289244"/>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rgbClr val="000000"/>
                </a:solidFill>
                <a:latin typeface="ＭＳ Ｐゴシック" panose="020B0600070205080204" pitchFamily="50" charset="-128"/>
                <a:ea typeface="ＭＳ Ｐゴシック" panose="020B0600070205080204" pitchFamily="50" charset="-128"/>
                <a:cs typeface="Meiryo" charset="-128"/>
              </a:rPr>
              <a:t> </a:t>
            </a:r>
            <a:r>
              <a:rPr kumimoji="1" lang="ja-JP" altLang="en-US" sz="900" b="1" dirty="0">
                <a:solidFill>
                  <a:schemeClr val="bg2"/>
                </a:solidFill>
                <a:latin typeface="ＭＳ Ｐゴシック" panose="020B0600070205080204" pitchFamily="50" charset="-128"/>
                <a:ea typeface="ＭＳ Ｐゴシック" panose="020B0600070205080204" pitchFamily="50" charset="-128"/>
                <a:cs typeface="Meiryo" charset="-128"/>
              </a:rPr>
              <a:t>主催者</a:t>
            </a:r>
            <a:r>
              <a:rPr kumimoji="1" lang="en-US" altLang="ja-JP" sz="900" b="1" dirty="0">
                <a:solidFill>
                  <a:schemeClr val="bg2"/>
                </a:solidFill>
                <a:latin typeface="ＭＳ Ｐゴシック" panose="020B0600070205080204" pitchFamily="50" charset="-128"/>
                <a:ea typeface="ＭＳ Ｐゴシック" panose="020B0600070205080204" pitchFamily="50" charset="-128"/>
                <a:cs typeface="Meiryo" charset="-128"/>
              </a:rPr>
              <a:t>1</a:t>
            </a:r>
            <a:endParaRPr kumimoji="1" lang="ja-JP" altLang="en-US" sz="900" b="1" dirty="0">
              <a:solidFill>
                <a:schemeClr val="bg2"/>
              </a:solidFill>
              <a:latin typeface="ＭＳ Ｐゴシック" panose="020B0600070205080204" pitchFamily="50" charset="-128"/>
              <a:ea typeface="ＭＳ Ｐゴシック" panose="020B0600070205080204" pitchFamily="50" charset="-128"/>
              <a:cs typeface="Meiryo" charset="-128"/>
            </a:endParaRPr>
          </a:p>
        </p:txBody>
      </p:sp>
      <p:pic>
        <p:nvPicPr>
          <p:cNvPr id="141"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6220414" y="2434747"/>
            <a:ext cx="356082" cy="377489"/>
          </a:xfrm>
          <a:prstGeom prst="rect">
            <a:avLst/>
          </a:prstGeom>
        </p:spPr>
      </p:pic>
      <p:pic>
        <p:nvPicPr>
          <p:cNvPr id="142" name="Picture 92" descr="laptop_color.png"/>
          <p:cNvPicPr>
            <a:picLocks noChangeAspect="1"/>
          </p:cNvPicPr>
          <p:nvPr/>
        </p:nvPicPr>
        <p:blipFill>
          <a:blip r:embed="rId3"/>
          <a:stretch>
            <a:fillRect/>
          </a:stretch>
        </p:blipFill>
        <p:spPr>
          <a:xfrm flipH="1">
            <a:off x="6239331" y="2668033"/>
            <a:ext cx="280690" cy="245990"/>
          </a:xfrm>
          <a:prstGeom prst="rect">
            <a:avLst/>
          </a:prstGeom>
          <a:noFill/>
          <a:ln>
            <a:noFill/>
          </a:ln>
        </p:spPr>
      </p:pic>
      <p:pic>
        <p:nvPicPr>
          <p:cNvPr id="143"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080608" y="2470705"/>
            <a:ext cx="320927" cy="335534"/>
          </a:xfrm>
          <a:prstGeom prst="rect">
            <a:avLst/>
          </a:prstGeom>
        </p:spPr>
      </p:pic>
      <p:pic>
        <p:nvPicPr>
          <p:cNvPr id="144"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7629472" y="2470705"/>
            <a:ext cx="305111" cy="335534"/>
          </a:xfrm>
          <a:prstGeom prst="rect">
            <a:avLst/>
          </a:prstGeom>
        </p:spPr>
      </p:pic>
      <p:pic>
        <p:nvPicPr>
          <p:cNvPr id="145"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639921" y="1800681"/>
            <a:ext cx="281204" cy="330658"/>
          </a:xfrm>
          <a:prstGeom prst="rect">
            <a:avLst/>
          </a:prstGeom>
        </p:spPr>
      </p:pic>
      <p:pic>
        <p:nvPicPr>
          <p:cNvPr id="146"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7100322" y="1800682"/>
            <a:ext cx="311662" cy="360549"/>
          </a:xfrm>
          <a:prstGeom prst="rect">
            <a:avLst/>
          </a:prstGeom>
        </p:spPr>
      </p:pic>
      <p:pic>
        <p:nvPicPr>
          <p:cNvPr id="147" name="Picture 92" descr="laptop_color.png"/>
          <p:cNvPicPr>
            <a:picLocks noChangeAspect="1"/>
          </p:cNvPicPr>
          <p:nvPr/>
        </p:nvPicPr>
        <p:blipFill>
          <a:blip r:embed="rId3"/>
          <a:stretch>
            <a:fillRect/>
          </a:stretch>
        </p:blipFill>
        <p:spPr>
          <a:xfrm flipH="1">
            <a:off x="7019484" y="2033968"/>
            <a:ext cx="280690" cy="245990"/>
          </a:xfrm>
          <a:prstGeom prst="rect">
            <a:avLst/>
          </a:prstGeom>
          <a:noFill/>
          <a:ln>
            <a:noFill/>
          </a:ln>
        </p:spPr>
      </p:pic>
      <p:pic>
        <p:nvPicPr>
          <p:cNvPr id="148" name="Picture 92" descr="laptop_color.png"/>
          <p:cNvPicPr>
            <a:picLocks noChangeAspect="1"/>
          </p:cNvPicPr>
          <p:nvPr/>
        </p:nvPicPr>
        <p:blipFill>
          <a:blip r:embed="rId3"/>
          <a:stretch>
            <a:fillRect/>
          </a:stretch>
        </p:blipFill>
        <p:spPr>
          <a:xfrm flipH="1">
            <a:off x="7553634" y="2033968"/>
            <a:ext cx="280690" cy="245990"/>
          </a:xfrm>
          <a:prstGeom prst="rect">
            <a:avLst/>
          </a:prstGeom>
          <a:noFill/>
          <a:ln>
            <a:noFill/>
          </a:ln>
        </p:spPr>
      </p:pic>
      <p:pic>
        <p:nvPicPr>
          <p:cNvPr id="149" name="Picture 92" descr="laptop_color.png"/>
          <p:cNvPicPr>
            <a:picLocks noChangeAspect="1"/>
          </p:cNvPicPr>
          <p:nvPr/>
        </p:nvPicPr>
        <p:blipFill>
          <a:blip r:embed="rId3"/>
          <a:stretch>
            <a:fillRect/>
          </a:stretch>
        </p:blipFill>
        <p:spPr>
          <a:xfrm flipH="1">
            <a:off x="7046487" y="2703991"/>
            <a:ext cx="280690" cy="245990"/>
          </a:xfrm>
          <a:prstGeom prst="rect">
            <a:avLst/>
          </a:prstGeom>
          <a:noFill/>
          <a:ln>
            <a:noFill/>
          </a:ln>
        </p:spPr>
      </p:pic>
      <p:pic>
        <p:nvPicPr>
          <p:cNvPr id="150" name="Picture 92" descr="laptop_color.png"/>
          <p:cNvPicPr>
            <a:picLocks noChangeAspect="1"/>
          </p:cNvPicPr>
          <p:nvPr/>
        </p:nvPicPr>
        <p:blipFill>
          <a:blip r:embed="rId3"/>
          <a:stretch>
            <a:fillRect/>
          </a:stretch>
        </p:blipFill>
        <p:spPr>
          <a:xfrm flipH="1">
            <a:off x="7600133" y="2703991"/>
            <a:ext cx="280690" cy="245990"/>
          </a:xfrm>
          <a:prstGeom prst="rect">
            <a:avLst/>
          </a:prstGeom>
          <a:noFill/>
          <a:ln>
            <a:noFill/>
          </a:ln>
        </p:spPr>
      </p:pic>
      <p:sp>
        <p:nvSpPr>
          <p:cNvPr id="151" name="Text Box 5"/>
          <p:cNvSpPr txBox="1">
            <a:spLocks noChangeArrowheads="1"/>
          </p:cNvSpPr>
          <p:nvPr/>
        </p:nvSpPr>
        <p:spPr bwMode="auto">
          <a:xfrm>
            <a:off x="6964771" y="2279959"/>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rgbClr val="000000"/>
                </a:solidFill>
                <a:latin typeface="ＭＳ Ｐゴシック" panose="020B0600070205080204" pitchFamily="50" charset="-128"/>
                <a:ea typeface="ＭＳ Ｐゴシック" panose="020B0600070205080204" pitchFamily="50" charset="-128"/>
                <a:cs typeface="Meiryo" charset="-128"/>
              </a:rPr>
              <a:t> </a:t>
            </a:r>
            <a:r>
              <a:rPr kumimoji="1" lang="ja-JP" altLang="en-US" sz="900" b="1" dirty="0">
                <a:solidFill>
                  <a:schemeClr val="bg2"/>
                </a:solidFill>
                <a:latin typeface="ＭＳ Ｐゴシック" panose="020B0600070205080204" pitchFamily="50" charset="-128"/>
                <a:ea typeface="ＭＳ Ｐゴシック" panose="020B0600070205080204" pitchFamily="50" charset="-128"/>
                <a:cs typeface="Meiryo" charset="-128"/>
              </a:rPr>
              <a:t>主催者</a:t>
            </a:r>
            <a:r>
              <a:rPr kumimoji="1" lang="en-US" altLang="ja-JP" sz="900" b="1" dirty="0">
                <a:solidFill>
                  <a:schemeClr val="bg2"/>
                </a:solidFill>
                <a:latin typeface="ＭＳ Ｐゴシック" panose="020B0600070205080204" pitchFamily="50" charset="-128"/>
                <a:ea typeface="ＭＳ Ｐゴシック" panose="020B0600070205080204" pitchFamily="50" charset="-128"/>
                <a:cs typeface="Meiryo" charset="-128"/>
              </a:rPr>
              <a:t>2</a:t>
            </a:r>
            <a:endParaRPr kumimoji="1" lang="ja-JP" altLang="en-US" sz="900" b="1" dirty="0">
              <a:solidFill>
                <a:schemeClr val="bg2"/>
              </a:solidFill>
              <a:latin typeface="ＭＳ Ｐゴシック" panose="020B0600070205080204" pitchFamily="50" charset="-128"/>
              <a:ea typeface="ＭＳ Ｐゴシック" panose="020B0600070205080204" pitchFamily="50" charset="-128"/>
              <a:cs typeface="Meiryo" charset="-128"/>
            </a:endParaRPr>
          </a:p>
        </p:txBody>
      </p:sp>
      <p:sp>
        <p:nvSpPr>
          <p:cNvPr id="54" name="Title 2"/>
          <p:cNvSpPr txBox="1">
            <a:spLocks/>
          </p:cNvSpPr>
          <p:nvPr/>
        </p:nvSpPr>
        <p:spPr bwMode="auto">
          <a:xfrm>
            <a:off x="291367" y="140974"/>
            <a:ext cx="8852633" cy="4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Port</a:t>
            </a:r>
            <a:endParaRPr lang="nl-NL" altLang="ja-JP" sz="2700" dirty="0">
              <a:solidFill>
                <a:schemeClr val="tx1">
                  <a:lumMod val="75000"/>
                  <a:lumOff val="25000"/>
                </a:schemeClr>
              </a:solidFill>
              <a:latin typeface="Arial" panose="020B0604020202020204" pitchFamily="34" charset="0"/>
              <a:ea typeface="ＭＳ Ｐゴシック" panose="020B0600070205080204" pitchFamily="50" charset="-128"/>
            </a:endParaRPr>
          </a:p>
          <a:p>
            <a:endParaRPr kumimoji="1" lang="ja-JP" altLang="en-US" sz="2700" dirty="0">
              <a:solidFill>
                <a:schemeClr val="tx1">
                  <a:lumMod val="75000"/>
                  <a:lumOff val="25000"/>
                </a:schemeClr>
              </a:solidFill>
              <a:latin typeface="メイリオ"/>
              <a:ea typeface="メイリオ"/>
              <a:cs typeface="メイリオ"/>
            </a:endParaRPr>
          </a:p>
        </p:txBody>
      </p:sp>
      <p:sp>
        <p:nvSpPr>
          <p:cNvPr id="3" name="テキスト ボックス 2"/>
          <p:cNvSpPr txBox="1"/>
          <p:nvPr/>
        </p:nvSpPr>
        <p:spPr>
          <a:xfrm>
            <a:off x="4031871" y="2171285"/>
            <a:ext cx="1043742" cy="923330"/>
          </a:xfrm>
          <a:prstGeom prst="rect">
            <a:avLst/>
          </a:prstGeom>
          <a:noFill/>
        </p:spPr>
        <p:txBody>
          <a:bodyPr wrap="square" rtlCol="0">
            <a:spAutoFit/>
          </a:bodyPr>
          <a:lstStyle/>
          <a:p>
            <a:r>
              <a:rPr kumimoji="1" lang="en-US" altLang="ja-JP" dirty="0" smtClean="0">
                <a:solidFill>
                  <a:schemeClr val="tx1">
                    <a:lumMod val="90000"/>
                    <a:lumOff val="10000"/>
                  </a:schemeClr>
                </a:solidFill>
              </a:rPr>
              <a:t>10</a:t>
            </a:r>
            <a:r>
              <a:rPr kumimoji="1" lang="ja-JP" altLang="en-US" dirty="0" smtClean="0">
                <a:solidFill>
                  <a:schemeClr val="tx1">
                    <a:lumMod val="90000"/>
                    <a:lumOff val="10000"/>
                  </a:schemeClr>
                </a:solidFill>
              </a:rPr>
              <a:t>ポート</a:t>
            </a:r>
            <a:endParaRPr kumimoji="1" lang="en-US" altLang="ja-JP" dirty="0" smtClean="0">
              <a:solidFill>
                <a:schemeClr val="tx1">
                  <a:lumMod val="90000"/>
                  <a:lumOff val="10000"/>
                </a:schemeClr>
              </a:solidFill>
            </a:endParaRPr>
          </a:p>
          <a:p>
            <a:r>
              <a:rPr kumimoji="1" lang="ja-JP" altLang="en-US" dirty="0" smtClean="0">
                <a:solidFill>
                  <a:schemeClr val="tx1">
                    <a:lumMod val="90000"/>
                    <a:lumOff val="10000"/>
                  </a:schemeClr>
                </a:solidFill>
              </a:rPr>
              <a:t>購入の場合</a:t>
            </a:r>
            <a:endParaRPr kumimoji="1" lang="ja-JP" altLang="en-US" dirty="0">
              <a:solidFill>
                <a:schemeClr val="tx1">
                  <a:lumMod val="90000"/>
                  <a:lumOff val="10000"/>
                </a:schemeClr>
              </a:solidFill>
            </a:endParaRPr>
          </a:p>
        </p:txBody>
      </p:sp>
      <p:sp>
        <p:nvSpPr>
          <p:cNvPr id="59" name="正方形/長方形 58"/>
          <p:cNvSpPr/>
          <p:nvPr/>
        </p:nvSpPr>
        <p:spPr>
          <a:xfrm>
            <a:off x="247693" y="604579"/>
            <a:ext cx="6533843" cy="338554"/>
          </a:xfrm>
          <a:prstGeom prst="rect">
            <a:avLst/>
          </a:prstGeom>
        </p:spPr>
        <p:txBody>
          <a:bodyPr wrap="square">
            <a:spAutoFit/>
          </a:bodyPr>
          <a:lstStyle/>
          <a:p>
            <a:r>
              <a:rPr lang="ja-JP" altLang="en-US" sz="1600" dirty="0">
                <a:solidFill>
                  <a:schemeClr val="tx1">
                    <a:lumMod val="75000"/>
                    <a:lumOff val="25000"/>
                  </a:schemeClr>
                </a:solidFill>
                <a:latin typeface="Arial" panose="020B0604020202020204" pitchFamily="34" charset="0"/>
                <a:ea typeface="ＭＳ Ｐゴシック" panose="020B0600070205080204" pitchFamily="50" charset="-128"/>
              </a:rPr>
              <a:t>同時</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に会議を主催</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rPr>
              <a:t>/</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rPr>
              <a:t>参加する人の数に応じて「ポート」を購入いただくモデル</a:t>
            </a:r>
            <a:endParaRPr lang="en-US" altLang="ja-JP" sz="1600" dirty="0">
              <a:solidFill>
                <a:schemeClr val="tx1">
                  <a:lumMod val="75000"/>
                  <a:lumOff val="25000"/>
                </a:schemeClr>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92440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706854" y="1017469"/>
            <a:ext cx="7385468" cy="707711"/>
          </a:xfrm>
          <a:prstGeom prst="roundRect">
            <a:avLst/>
          </a:prstGeom>
          <a:solidFill>
            <a:srgbClr val="020BBE"/>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endParaRPr>
          </a:p>
        </p:txBody>
      </p:sp>
      <p:sp>
        <p:nvSpPr>
          <p:cNvPr id="4" name="AutoShape 6"/>
          <p:cNvSpPr>
            <a:spLocks noChangeArrowheads="1"/>
          </p:cNvSpPr>
          <p:nvPr/>
        </p:nvSpPr>
        <p:spPr bwMode="auto">
          <a:xfrm>
            <a:off x="1213572" y="3131967"/>
            <a:ext cx="6622469" cy="1804593"/>
          </a:xfrm>
          <a:prstGeom prst="roundRect">
            <a:avLst>
              <a:gd name="adj" fmla="val 12663"/>
            </a:avLst>
          </a:prstGeom>
          <a:solidFill>
            <a:schemeClr val="bg2"/>
          </a:solidFill>
          <a:ln w="38100" algn="ctr">
            <a:solidFill>
              <a:srgbClr val="020BBE"/>
            </a:solidFill>
            <a:round/>
            <a:headEnd/>
            <a:tailEnd/>
          </a:ln>
        </p:spPr>
        <p:txBody>
          <a:bodyPr lIns="0" tIns="0" rIns="0" bIns="0" anchor="ctr"/>
          <a:lstStyle/>
          <a:p>
            <a:pPr marL="260741" indent="-134538" defTabSz="457189">
              <a:lnSpc>
                <a:spcPct val="150000"/>
              </a:lnSpc>
              <a:buClr>
                <a:srgbClr val="7FC31C"/>
              </a:buClr>
              <a:buSzPct val="70000"/>
              <a:buFont typeface="Wingdings" pitchFamily="2" charset="2"/>
              <a:buChar char="l"/>
              <a:defRPr/>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主催者権限を持つユーザを指名し（</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Named</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）、その人数分のライセンスを購入</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各主催者は、本人を含め最大</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225</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名もしくは</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1,025</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名の会議を開催可能</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会議の時間制限、回数制限、参加者対象制限なし（社外</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ユーザの</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参加も可能）</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主催者ライセンスは、個人</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1</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名につき</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1</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ライセンス</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b="1" dirty="0">
                <a:solidFill>
                  <a:schemeClr val="bg1"/>
                </a:solidFill>
                <a:latin typeface="Arial" panose="020B0604020202020204" pitchFamily="34" charset="0"/>
                <a:ea typeface="ＭＳ Ｐゴシック" panose="020B0600070205080204" pitchFamily="50" charset="-128"/>
                <a:cs typeface="メイリオ" pitchFamily="50" charset="-128"/>
              </a:rPr>
              <a:t>主催者アカウントの変更は不可</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最低契約ライセンス数：</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1</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ライセンス</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p:txBody>
      </p:sp>
      <p:sp>
        <p:nvSpPr>
          <p:cNvPr id="7" name="Text Box 5"/>
          <p:cNvSpPr txBox="1">
            <a:spLocks noChangeArrowheads="1"/>
          </p:cNvSpPr>
          <p:nvPr/>
        </p:nvSpPr>
        <p:spPr bwMode="auto">
          <a:xfrm>
            <a:off x="1524394" y="1554359"/>
            <a:ext cx="482204" cy="138113"/>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 </a:t>
            </a:r>
            <a:r>
              <a:rPr kumimoji="1" lang="en-US" altLang="ja-JP"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A</a:t>
            </a: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さん</a:t>
            </a:r>
          </a:p>
        </p:txBody>
      </p:sp>
      <p:sp>
        <p:nvSpPr>
          <p:cNvPr id="9" name="Text Box 5"/>
          <p:cNvSpPr txBox="1">
            <a:spLocks noChangeArrowheads="1"/>
          </p:cNvSpPr>
          <p:nvPr/>
        </p:nvSpPr>
        <p:spPr bwMode="auto">
          <a:xfrm>
            <a:off x="2919200" y="1554359"/>
            <a:ext cx="482203" cy="138113"/>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 </a:t>
            </a:r>
            <a:r>
              <a:rPr kumimoji="1" lang="en-US" altLang="ja-JP"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B</a:t>
            </a: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さん</a:t>
            </a:r>
          </a:p>
        </p:txBody>
      </p:sp>
      <p:sp>
        <p:nvSpPr>
          <p:cNvPr id="11" name="Text Box 5"/>
          <p:cNvSpPr txBox="1">
            <a:spLocks noChangeArrowheads="1"/>
          </p:cNvSpPr>
          <p:nvPr/>
        </p:nvSpPr>
        <p:spPr bwMode="auto">
          <a:xfrm>
            <a:off x="4275535" y="1554359"/>
            <a:ext cx="482203" cy="138113"/>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 </a:t>
            </a:r>
            <a:r>
              <a:rPr kumimoji="1" lang="en-US" altLang="ja-JP"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C</a:t>
            </a: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さん</a:t>
            </a:r>
          </a:p>
        </p:txBody>
      </p:sp>
      <p:sp>
        <p:nvSpPr>
          <p:cNvPr id="13" name="Text Box 5"/>
          <p:cNvSpPr txBox="1">
            <a:spLocks noChangeArrowheads="1"/>
          </p:cNvSpPr>
          <p:nvPr/>
        </p:nvSpPr>
        <p:spPr bwMode="auto">
          <a:xfrm>
            <a:off x="5626927" y="1545789"/>
            <a:ext cx="482204" cy="138113"/>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 </a:t>
            </a:r>
            <a:r>
              <a:rPr kumimoji="1" lang="en-US" altLang="ja-JP"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D</a:t>
            </a: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さん</a:t>
            </a:r>
          </a:p>
        </p:txBody>
      </p:sp>
      <p:sp>
        <p:nvSpPr>
          <p:cNvPr id="15" name="Text Box 5"/>
          <p:cNvSpPr txBox="1">
            <a:spLocks noChangeArrowheads="1"/>
          </p:cNvSpPr>
          <p:nvPr/>
        </p:nvSpPr>
        <p:spPr bwMode="auto">
          <a:xfrm>
            <a:off x="6916847" y="1554359"/>
            <a:ext cx="482203" cy="138113"/>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 </a:t>
            </a:r>
            <a:r>
              <a:rPr kumimoji="1" lang="en-US" altLang="ja-JP"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E</a:t>
            </a: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さん</a:t>
            </a:r>
          </a:p>
        </p:txBody>
      </p:sp>
      <p:sp>
        <p:nvSpPr>
          <p:cNvPr id="117" name="正方形/長方形 123"/>
          <p:cNvSpPr>
            <a:spLocks noChangeArrowheads="1"/>
          </p:cNvSpPr>
          <p:nvPr/>
        </p:nvSpPr>
        <p:spPr bwMode="auto">
          <a:xfrm>
            <a:off x="778100" y="1042563"/>
            <a:ext cx="603647" cy="235744"/>
          </a:xfrm>
          <a:prstGeom prst="rect">
            <a:avLst/>
          </a:prstGeom>
          <a:noFill/>
          <a:ln w="9525">
            <a:noFill/>
            <a:miter lim="800000"/>
            <a:headEnd/>
            <a:tailEnd/>
          </a:ln>
        </p:spPr>
        <p:txBody>
          <a:bodyPr wrap="none"/>
          <a:lstStyle/>
          <a:p>
            <a:pPr defTabSz="457189"/>
            <a:r>
              <a:rPr kumimoji="1" lang="ja-JP" altLang="en-US" sz="1200" b="1" dirty="0">
                <a:solidFill>
                  <a:srgbClr val="FFFFFF"/>
                </a:solidFill>
                <a:latin typeface="+mn-ea"/>
                <a:cs typeface="Meiryo" charset="-128"/>
              </a:rPr>
              <a:t>主催者</a:t>
            </a:r>
            <a:endParaRPr lang="ja-JP" altLang="en-US" sz="1500" dirty="0">
              <a:solidFill>
                <a:srgbClr val="FFFFFF"/>
              </a:solidFill>
              <a:latin typeface="+mn-ea"/>
              <a:cs typeface="Meiryo" charset="-128"/>
            </a:endParaRPr>
          </a:p>
        </p:txBody>
      </p:sp>
      <p:sp>
        <p:nvSpPr>
          <p:cNvPr id="124" name="TextBox 123"/>
          <p:cNvSpPr txBox="1"/>
          <p:nvPr/>
        </p:nvSpPr>
        <p:spPr>
          <a:xfrm>
            <a:off x="289182" y="2173296"/>
            <a:ext cx="954107" cy="461665"/>
          </a:xfrm>
          <a:prstGeom prst="rect">
            <a:avLst/>
          </a:prstGeom>
          <a:noFill/>
        </p:spPr>
        <p:txBody>
          <a:bodyPr wrap="none" rtlCol="0">
            <a:spAutoFit/>
          </a:bodyPr>
          <a:lstStyle/>
          <a:p>
            <a:pPr defTabSz="457189"/>
            <a:r>
              <a:rPr lang="en-US" altLang="ja-JP" sz="12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5</a:t>
            </a:r>
            <a:r>
              <a:rPr lang="ja-JP" altLang="en-US" sz="12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ライセンス</a:t>
            </a:r>
            <a:endParaRPr lang="en-US" altLang="ja-JP" sz="12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r>
              <a:rPr lang="ja-JP" altLang="en-US" sz="12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契約の場合</a:t>
            </a:r>
            <a:endParaRPr lang="en-US" sz="12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p:txBody>
      </p:sp>
      <p:pic>
        <p:nvPicPr>
          <p:cNvPr id="126" name="図 25"/>
          <p:cNvPicPr>
            <a:picLocks noChangeAspect="1"/>
          </p:cNvPicPr>
          <p:nvPr/>
        </p:nvPicPr>
        <p:blipFill rotWithShape="1">
          <a:blip r:embed="rId3" cstate="print">
            <a:extLst>
              <a:ext uri="{28A0092B-C50C-407E-A947-70E740481C1C}">
                <a14:useLocalDpi xmlns:a14="http://schemas.microsoft.com/office/drawing/2010/main"/>
              </a:ext>
            </a:extLst>
          </a:blip>
          <a:srcRect l="28980" t="40877" r="57220" b="43616"/>
          <a:stretch/>
        </p:blipFill>
        <p:spPr>
          <a:xfrm>
            <a:off x="1480817" y="1016986"/>
            <a:ext cx="525780" cy="590817"/>
          </a:xfrm>
          <a:prstGeom prst="rect">
            <a:avLst/>
          </a:prstGeom>
        </p:spPr>
      </p:pic>
      <p:pic>
        <p:nvPicPr>
          <p:cNvPr id="127" name="図 19"/>
          <p:cNvPicPr>
            <a:picLocks noChangeAspect="1"/>
          </p:cNvPicPr>
          <p:nvPr/>
        </p:nvPicPr>
        <p:blipFill rotWithShape="1">
          <a:blip r:embed="rId3" cstate="print">
            <a:extLst>
              <a:ext uri="{28A0092B-C50C-407E-A947-70E740481C1C}">
                <a14:useLocalDpi xmlns:a14="http://schemas.microsoft.com/office/drawing/2010/main"/>
              </a:ext>
            </a:extLst>
          </a:blip>
          <a:srcRect l="25567" t="26666" r="63224" b="59322"/>
          <a:stretch/>
        </p:blipFill>
        <p:spPr>
          <a:xfrm>
            <a:off x="5626928" y="1016986"/>
            <a:ext cx="427063" cy="533857"/>
          </a:xfrm>
          <a:prstGeom prst="rect">
            <a:avLst/>
          </a:prstGeom>
        </p:spPr>
      </p:pic>
      <p:pic>
        <p:nvPicPr>
          <p:cNvPr id="128" name="図 23"/>
          <p:cNvPicPr>
            <a:picLocks noChangeAspect="1"/>
          </p:cNvPicPr>
          <p:nvPr/>
        </p:nvPicPr>
        <p:blipFill rotWithShape="1">
          <a:blip r:embed="rId3" cstate="print">
            <a:extLst>
              <a:ext uri="{28A0092B-C50C-407E-A947-70E740481C1C}">
                <a14:useLocalDpi xmlns:a14="http://schemas.microsoft.com/office/drawing/2010/main"/>
              </a:ext>
            </a:extLst>
          </a:blip>
          <a:srcRect l="786" t="26666" r="86584" b="59322"/>
          <a:stretch/>
        </p:blipFill>
        <p:spPr>
          <a:xfrm>
            <a:off x="4267129" y="1016986"/>
            <a:ext cx="481203" cy="533857"/>
          </a:xfrm>
          <a:prstGeom prst="rect">
            <a:avLst/>
          </a:prstGeom>
        </p:spPr>
      </p:pic>
      <p:pic>
        <p:nvPicPr>
          <p:cNvPr id="129" name="図 27"/>
          <p:cNvPicPr>
            <a:picLocks noChangeAspect="1"/>
          </p:cNvPicPr>
          <p:nvPr/>
        </p:nvPicPr>
        <p:blipFill rotWithShape="1">
          <a:blip r:embed="rId3" cstate="print">
            <a:extLst>
              <a:ext uri="{28A0092B-C50C-407E-A947-70E740481C1C}">
                <a14:useLocalDpi xmlns:a14="http://schemas.microsoft.com/office/drawing/2010/main"/>
              </a:ext>
            </a:extLst>
          </a:blip>
          <a:srcRect l="74544" t="27159" r="12245" b="58950"/>
          <a:stretch/>
        </p:blipFill>
        <p:spPr>
          <a:xfrm>
            <a:off x="2885194" y="1016986"/>
            <a:ext cx="503339" cy="529247"/>
          </a:xfrm>
          <a:prstGeom prst="rect">
            <a:avLst/>
          </a:prstGeom>
        </p:spPr>
      </p:pic>
      <p:pic>
        <p:nvPicPr>
          <p:cNvPr id="268" name="図 22"/>
          <p:cNvPicPr>
            <a:picLocks noChangeAspect="1"/>
          </p:cNvPicPr>
          <p:nvPr/>
        </p:nvPicPr>
        <p:blipFill rotWithShape="1">
          <a:blip r:embed="rId3" cstate="print">
            <a:extLst>
              <a:ext uri="{28A0092B-C50C-407E-A947-70E740481C1C}">
                <a14:useLocalDpi xmlns:a14="http://schemas.microsoft.com/office/drawing/2010/main"/>
              </a:ext>
            </a:extLst>
          </a:blip>
          <a:srcRect l="38170" t="26666" r="50000" b="59322"/>
          <a:stretch/>
        </p:blipFill>
        <p:spPr>
          <a:xfrm>
            <a:off x="6932588" y="1016985"/>
            <a:ext cx="450723" cy="533857"/>
          </a:xfrm>
          <a:prstGeom prst="rect">
            <a:avLst/>
          </a:prstGeom>
        </p:spPr>
      </p:pic>
      <p:grpSp>
        <p:nvGrpSpPr>
          <p:cNvPr id="467" name="Group 466"/>
          <p:cNvGrpSpPr/>
          <p:nvPr/>
        </p:nvGrpSpPr>
        <p:grpSpPr>
          <a:xfrm>
            <a:off x="2552930" y="1714021"/>
            <a:ext cx="1187421" cy="1369596"/>
            <a:chOff x="2573258" y="1714020"/>
            <a:chExt cx="1187421" cy="1369596"/>
          </a:xfrm>
        </p:grpSpPr>
        <p:pic>
          <p:nvPicPr>
            <p:cNvPr id="234" name="Picture 92" descr="laptop_color.png"/>
            <p:cNvPicPr>
              <a:picLocks noChangeAspect="1"/>
            </p:cNvPicPr>
            <p:nvPr/>
          </p:nvPicPr>
          <p:blipFill>
            <a:blip r:embed="rId4"/>
            <a:stretch>
              <a:fillRect/>
            </a:stretch>
          </p:blipFill>
          <p:spPr>
            <a:xfrm flipH="1">
              <a:off x="2767294" y="1922317"/>
              <a:ext cx="280690" cy="245990"/>
            </a:xfrm>
            <a:prstGeom prst="rect">
              <a:avLst/>
            </a:prstGeom>
            <a:noFill/>
            <a:ln>
              <a:solidFill>
                <a:srgbClr val="020BBE"/>
              </a:solidFill>
            </a:ln>
          </p:spPr>
        </p:pic>
        <p:pic>
          <p:nvPicPr>
            <p:cNvPr id="235" name="Picture 92" descr="laptop_color.png"/>
            <p:cNvPicPr>
              <a:picLocks noChangeAspect="1"/>
            </p:cNvPicPr>
            <p:nvPr/>
          </p:nvPicPr>
          <p:blipFill>
            <a:blip r:embed="rId4"/>
            <a:stretch>
              <a:fillRect/>
            </a:stretch>
          </p:blipFill>
          <p:spPr>
            <a:xfrm flipH="1">
              <a:off x="3401402" y="2457520"/>
              <a:ext cx="280690" cy="245990"/>
            </a:xfrm>
            <a:prstGeom prst="rect">
              <a:avLst/>
            </a:prstGeom>
            <a:noFill/>
            <a:ln>
              <a:solidFill>
                <a:srgbClr val="020BBE"/>
              </a:solidFill>
            </a:ln>
          </p:spPr>
        </p:pic>
        <p:pic>
          <p:nvPicPr>
            <p:cNvPr id="236" name="Picture 92" descr="laptop_color.png"/>
            <p:cNvPicPr>
              <a:picLocks noChangeAspect="1"/>
            </p:cNvPicPr>
            <p:nvPr/>
          </p:nvPicPr>
          <p:blipFill>
            <a:blip r:embed="rId4"/>
            <a:stretch>
              <a:fillRect/>
            </a:stretch>
          </p:blipFill>
          <p:spPr>
            <a:xfrm flipH="1">
              <a:off x="3248187" y="1926753"/>
              <a:ext cx="280690" cy="245990"/>
            </a:xfrm>
            <a:prstGeom prst="rect">
              <a:avLst/>
            </a:prstGeom>
            <a:noFill/>
            <a:ln>
              <a:solidFill>
                <a:srgbClr val="020BBE"/>
              </a:solidFill>
            </a:ln>
          </p:spPr>
        </p:pic>
        <p:pic>
          <p:nvPicPr>
            <p:cNvPr id="237" name="Picture 92" descr="laptop_color.png"/>
            <p:cNvPicPr>
              <a:picLocks noChangeAspect="1"/>
            </p:cNvPicPr>
            <p:nvPr/>
          </p:nvPicPr>
          <p:blipFill>
            <a:blip r:embed="rId4"/>
            <a:stretch>
              <a:fillRect/>
            </a:stretch>
          </p:blipFill>
          <p:spPr>
            <a:xfrm flipH="1">
              <a:off x="2626949" y="2453408"/>
              <a:ext cx="280690" cy="245990"/>
            </a:xfrm>
            <a:prstGeom prst="rect">
              <a:avLst/>
            </a:prstGeom>
            <a:noFill/>
            <a:ln>
              <a:solidFill>
                <a:srgbClr val="020BBE"/>
              </a:solidFill>
            </a:ln>
          </p:spPr>
        </p:pic>
        <p:pic>
          <p:nvPicPr>
            <p:cNvPr id="238" name="Picture 92" descr="laptop_color.png"/>
            <p:cNvPicPr>
              <a:picLocks noChangeAspect="1"/>
            </p:cNvPicPr>
            <p:nvPr/>
          </p:nvPicPr>
          <p:blipFill>
            <a:blip r:embed="rId4"/>
            <a:stretch>
              <a:fillRect/>
            </a:stretch>
          </p:blipFill>
          <p:spPr>
            <a:xfrm flipH="1">
              <a:off x="3026623" y="2446864"/>
              <a:ext cx="280690" cy="245990"/>
            </a:xfrm>
            <a:prstGeom prst="rect">
              <a:avLst/>
            </a:prstGeom>
            <a:noFill/>
            <a:ln>
              <a:solidFill>
                <a:srgbClr val="020BBE"/>
              </a:solidFill>
            </a:ln>
          </p:spPr>
        </p:pic>
        <p:sp>
          <p:nvSpPr>
            <p:cNvPr id="271" name="Rectangle 270"/>
            <p:cNvSpPr/>
            <p:nvPr/>
          </p:nvSpPr>
          <p:spPr>
            <a:xfrm>
              <a:off x="2573258" y="1714020"/>
              <a:ext cx="1187421" cy="1331138"/>
            </a:xfrm>
            <a:prstGeom prst="rect">
              <a:avLst/>
            </a:prstGeom>
            <a:noFill/>
            <a:ln>
              <a:solidFill>
                <a:srgbClr val="020B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b="1" dirty="0">
                <a:solidFill>
                  <a:schemeClr val="tx1">
                    <a:lumMod val="90000"/>
                    <a:lumOff val="10000"/>
                  </a:schemeClr>
                </a:solidFill>
                <a:latin typeface="ＭＳ Ｐゴシック" panose="020B0600070205080204" pitchFamily="50" charset="-128"/>
                <a:ea typeface="ＭＳ Ｐゴシック" panose="020B0600070205080204" pitchFamily="50" charset="-128"/>
              </a:endParaRPr>
            </a:p>
          </p:txBody>
        </p:sp>
        <p:sp>
          <p:nvSpPr>
            <p:cNvPr id="272" name="TextBox 271"/>
            <p:cNvSpPr txBox="1"/>
            <p:nvPr/>
          </p:nvSpPr>
          <p:spPr>
            <a:xfrm>
              <a:off x="2704691" y="2714284"/>
              <a:ext cx="875560" cy="369332"/>
            </a:xfrm>
            <a:prstGeom prst="rect">
              <a:avLst/>
            </a:prstGeom>
            <a:noFill/>
            <a:ln>
              <a:solidFill>
                <a:srgbClr val="020BBE"/>
              </a:solidFill>
            </a:ln>
          </p:spPr>
          <p:txBody>
            <a:bodyPr wrap="none" rtlCol="0">
              <a:spAutoFit/>
            </a:bodyPr>
            <a:lstStyle/>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最大</a:t>
              </a:r>
              <a:r>
                <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25</a:t>
              </a:r>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（主催者含む）</a:t>
              </a:r>
              <a:endParaRPr 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p:txBody>
        </p:sp>
      </p:grpSp>
      <p:grpSp>
        <p:nvGrpSpPr>
          <p:cNvPr id="468" name="Group 467"/>
          <p:cNvGrpSpPr/>
          <p:nvPr/>
        </p:nvGrpSpPr>
        <p:grpSpPr>
          <a:xfrm>
            <a:off x="3918161" y="1714021"/>
            <a:ext cx="1187421" cy="1369596"/>
            <a:chOff x="3869465" y="1714020"/>
            <a:chExt cx="1187421" cy="1369596"/>
          </a:xfrm>
        </p:grpSpPr>
        <p:grpSp>
          <p:nvGrpSpPr>
            <p:cNvPr id="465" name="Group 464"/>
            <p:cNvGrpSpPr/>
            <p:nvPr/>
          </p:nvGrpSpPr>
          <p:grpSpPr>
            <a:xfrm>
              <a:off x="3937058" y="2468294"/>
              <a:ext cx="997910" cy="245990"/>
              <a:chOff x="4400955" y="2256233"/>
              <a:chExt cx="997910" cy="245990"/>
            </a:xfrm>
          </p:grpSpPr>
          <p:pic>
            <p:nvPicPr>
              <p:cNvPr id="253" name="Picture 92" descr="laptop_color.png"/>
              <p:cNvPicPr>
                <a:picLocks noChangeAspect="1"/>
              </p:cNvPicPr>
              <p:nvPr/>
            </p:nvPicPr>
            <p:blipFill>
              <a:blip r:embed="rId4"/>
              <a:stretch>
                <a:fillRect/>
              </a:stretch>
            </p:blipFill>
            <p:spPr>
              <a:xfrm flipH="1">
                <a:off x="4400955" y="2256233"/>
                <a:ext cx="280690" cy="245990"/>
              </a:xfrm>
              <a:prstGeom prst="rect">
                <a:avLst/>
              </a:prstGeom>
              <a:noFill/>
              <a:ln>
                <a:solidFill>
                  <a:srgbClr val="020BBE"/>
                </a:solidFill>
              </a:ln>
            </p:spPr>
          </p:pic>
          <p:pic>
            <p:nvPicPr>
              <p:cNvPr id="254" name="Picture 92" descr="laptop_color.png"/>
              <p:cNvPicPr>
                <a:picLocks noChangeAspect="1"/>
              </p:cNvPicPr>
              <p:nvPr/>
            </p:nvPicPr>
            <p:blipFill>
              <a:blip r:embed="rId4"/>
              <a:stretch>
                <a:fillRect/>
              </a:stretch>
            </p:blipFill>
            <p:spPr>
              <a:xfrm flipH="1">
                <a:off x="4580260" y="2256233"/>
                <a:ext cx="280690" cy="245990"/>
              </a:xfrm>
              <a:prstGeom prst="rect">
                <a:avLst/>
              </a:prstGeom>
              <a:noFill/>
              <a:ln>
                <a:solidFill>
                  <a:srgbClr val="020BBE"/>
                </a:solidFill>
              </a:ln>
            </p:spPr>
          </p:pic>
          <p:pic>
            <p:nvPicPr>
              <p:cNvPr id="255" name="Picture 92" descr="laptop_color.png"/>
              <p:cNvPicPr>
                <a:picLocks noChangeAspect="1"/>
              </p:cNvPicPr>
              <p:nvPr/>
            </p:nvPicPr>
            <p:blipFill>
              <a:blip r:embed="rId4"/>
              <a:stretch>
                <a:fillRect/>
              </a:stretch>
            </p:blipFill>
            <p:spPr>
              <a:xfrm flipH="1">
                <a:off x="4759565" y="2256233"/>
                <a:ext cx="280690" cy="245990"/>
              </a:xfrm>
              <a:prstGeom prst="rect">
                <a:avLst/>
              </a:prstGeom>
              <a:noFill/>
              <a:ln>
                <a:solidFill>
                  <a:srgbClr val="020BBE"/>
                </a:solidFill>
              </a:ln>
            </p:spPr>
          </p:pic>
          <p:pic>
            <p:nvPicPr>
              <p:cNvPr id="256" name="Picture 92" descr="laptop_color.png"/>
              <p:cNvPicPr>
                <a:picLocks noChangeAspect="1"/>
              </p:cNvPicPr>
              <p:nvPr/>
            </p:nvPicPr>
            <p:blipFill>
              <a:blip r:embed="rId4"/>
              <a:stretch>
                <a:fillRect/>
              </a:stretch>
            </p:blipFill>
            <p:spPr>
              <a:xfrm flipH="1">
                <a:off x="4938870" y="2256233"/>
                <a:ext cx="280690" cy="245990"/>
              </a:xfrm>
              <a:prstGeom prst="rect">
                <a:avLst/>
              </a:prstGeom>
              <a:noFill/>
              <a:ln>
                <a:solidFill>
                  <a:srgbClr val="020BBE"/>
                </a:solidFill>
              </a:ln>
            </p:spPr>
          </p:pic>
          <p:pic>
            <p:nvPicPr>
              <p:cNvPr id="257" name="Picture 92" descr="laptop_color.png"/>
              <p:cNvPicPr>
                <a:picLocks noChangeAspect="1"/>
              </p:cNvPicPr>
              <p:nvPr/>
            </p:nvPicPr>
            <p:blipFill>
              <a:blip r:embed="rId4"/>
              <a:stretch>
                <a:fillRect/>
              </a:stretch>
            </p:blipFill>
            <p:spPr>
              <a:xfrm flipH="1">
                <a:off x="5118175" y="2256233"/>
                <a:ext cx="280690" cy="245990"/>
              </a:xfrm>
              <a:prstGeom prst="rect">
                <a:avLst/>
              </a:prstGeom>
              <a:noFill/>
              <a:ln>
                <a:solidFill>
                  <a:srgbClr val="020BBE"/>
                </a:solidFill>
              </a:ln>
            </p:spPr>
          </p:pic>
        </p:grpSp>
        <p:pic>
          <p:nvPicPr>
            <p:cNvPr id="259" name="Picture 92" descr="laptop_color.png"/>
            <p:cNvPicPr>
              <a:picLocks noChangeAspect="1"/>
            </p:cNvPicPr>
            <p:nvPr/>
          </p:nvPicPr>
          <p:blipFill>
            <a:blip r:embed="rId4"/>
            <a:stretch>
              <a:fillRect/>
            </a:stretch>
          </p:blipFill>
          <p:spPr>
            <a:xfrm flipH="1">
              <a:off x="3937058" y="1825753"/>
              <a:ext cx="280690" cy="245990"/>
            </a:xfrm>
            <a:prstGeom prst="rect">
              <a:avLst/>
            </a:prstGeom>
            <a:noFill/>
            <a:ln>
              <a:solidFill>
                <a:srgbClr val="020BBE"/>
              </a:solidFill>
            </a:ln>
          </p:spPr>
        </p:pic>
        <p:pic>
          <p:nvPicPr>
            <p:cNvPr id="260" name="Picture 92" descr="laptop_color.png"/>
            <p:cNvPicPr>
              <a:picLocks noChangeAspect="1"/>
            </p:cNvPicPr>
            <p:nvPr/>
          </p:nvPicPr>
          <p:blipFill>
            <a:blip r:embed="rId4"/>
            <a:stretch>
              <a:fillRect/>
            </a:stretch>
          </p:blipFill>
          <p:spPr>
            <a:xfrm flipH="1">
              <a:off x="4116363" y="1825753"/>
              <a:ext cx="280690" cy="245990"/>
            </a:xfrm>
            <a:prstGeom prst="rect">
              <a:avLst/>
            </a:prstGeom>
            <a:noFill/>
            <a:ln>
              <a:solidFill>
                <a:srgbClr val="020BBE"/>
              </a:solidFill>
            </a:ln>
          </p:spPr>
        </p:pic>
        <p:pic>
          <p:nvPicPr>
            <p:cNvPr id="261" name="Picture 92" descr="laptop_color.png"/>
            <p:cNvPicPr>
              <a:picLocks noChangeAspect="1"/>
            </p:cNvPicPr>
            <p:nvPr/>
          </p:nvPicPr>
          <p:blipFill>
            <a:blip r:embed="rId4"/>
            <a:stretch>
              <a:fillRect/>
            </a:stretch>
          </p:blipFill>
          <p:spPr>
            <a:xfrm flipH="1">
              <a:off x="4295668" y="1825753"/>
              <a:ext cx="280690" cy="245990"/>
            </a:xfrm>
            <a:prstGeom prst="rect">
              <a:avLst/>
            </a:prstGeom>
            <a:noFill/>
            <a:ln>
              <a:solidFill>
                <a:srgbClr val="020BBE"/>
              </a:solidFill>
            </a:ln>
          </p:spPr>
        </p:pic>
        <p:pic>
          <p:nvPicPr>
            <p:cNvPr id="262" name="Picture 92" descr="laptop_color.png"/>
            <p:cNvPicPr>
              <a:picLocks noChangeAspect="1"/>
            </p:cNvPicPr>
            <p:nvPr/>
          </p:nvPicPr>
          <p:blipFill>
            <a:blip r:embed="rId4"/>
            <a:stretch>
              <a:fillRect/>
            </a:stretch>
          </p:blipFill>
          <p:spPr>
            <a:xfrm flipH="1">
              <a:off x="4474973" y="1825753"/>
              <a:ext cx="280690" cy="245990"/>
            </a:xfrm>
            <a:prstGeom prst="rect">
              <a:avLst/>
            </a:prstGeom>
            <a:noFill/>
            <a:ln>
              <a:solidFill>
                <a:srgbClr val="020BBE"/>
              </a:solidFill>
            </a:ln>
          </p:spPr>
        </p:pic>
        <p:pic>
          <p:nvPicPr>
            <p:cNvPr id="263" name="Picture 92" descr="laptop_color.png"/>
            <p:cNvPicPr>
              <a:picLocks noChangeAspect="1"/>
            </p:cNvPicPr>
            <p:nvPr/>
          </p:nvPicPr>
          <p:blipFill>
            <a:blip r:embed="rId4"/>
            <a:stretch>
              <a:fillRect/>
            </a:stretch>
          </p:blipFill>
          <p:spPr>
            <a:xfrm flipH="1">
              <a:off x="4654278" y="1825753"/>
              <a:ext cx="280690" cy="245990"/>
            </a:xfrm>
            <a:prstGeom prst="rect">
              <a:avLst/>
            </a:prstGeom>
            <a:noFill/>
            <a:ln>
              <a:solidFill>
                <a:srgbClr val="020BBE"/>
              </a:solidFill>
            </a:ln>
          </p:spPr>
        </p:pic>
        <p:sp>
          <p:nvSpPr>
            <p:cNvPr id="306" name="Rectangle 305"/>
            <p:cNvSpPr/>
            <p:nvPr/>
          </p:nvSpPr>
          <p:spPr>
            <a:xfrm>
              <a:off x="3869465" y="1714020"/>
              <a:ext cx="1187421" cy="1331138"/>
            </a:xfrm>
            <a:prstGeom prst="rect">
              <a:avLst/>
            </a:prstGeom>
            <a:noFill/>
            <a:ln>
              <a:solidFill>
                <a:srgbClr val="020B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75000"/>
                    <a:lumOff val="25000"/>
                  </a:schemeClr>
                </a:solidFill>
              </a:endParaRPr>
            </a:p>
          </p:txBody>
        </p:sp>
        <p:sp>
          <p:nvSpPr>
            <p:cNvPr id="307" name="TextBox 306"/>
            <p:cNvSpPr txBox="1"/>
            <p:nvPr/>
          </p:nvSpPr>
          <p:spPr>
            <a:xfrm>
              <a:off x="4000898" y="2714284"/>
              <a:ext cx="875560" cy="369332"/>
            </a:xfrm>
            <a:prstGeom prst="rect">
              <a:avLst/>
            </a:prstGeom>
            <a:noFill/>
            <a:ln>
              <a:solidFill>
                <a:srgbClr val="020BBE"/>
              </a:solidFill>
            </a:ln>
          </p:spPr>
          <p:txBody>
            <a:bodyPr wrap="none" rtlCol="0">
              <a:spAutoFit/>
            </a:bodyPr>
            <a:lstStyle/>
            <a:p>
              <a:pPr algn="ctr" defTabSz="457189"/>
              <a:r>
                <a:rPr lang="ja-JP" altLang="en-US" sz="900" b="1" dirty="0">
                  <a:solidFill>
                    <a:schemeClr val="tx1">
                      <a:lumMod val="90000"/>
                      <a:lumOff val="10000"/>
                    </a:schemeClr>
                  </a:solidFill>
                  <a:latin typeface="Meiryo" charset="-128"/>
                  <a:ea typeface="Meiryo" charset="-128"/>
                  <a:cs typeface="Meiryo" charset="-128"/>
                </a:rPr>
                <a:t>最大</a:t>
              </a:r>
              <a:r>
                <a:rPr lang="en-US" altLang="ja-JP" sz="900" b="1" dirty="0">
                  <a:solidFill>
                    <a:schemeClr val="tx1">
                      <a:lumMod val="90000"/>
                      <a:lumOff val="10000"/>
                    </a:schemeClr>
                  </a:solidFill>
                  <a:latin typeface="Meiryo" charset="-128"/>
                  <a:ea typeface="Meiryo" charset="-128"/>
                  <a:cs typeface="Meiryo" charset="-128"/>
                </a:rPr>
                <a:t>25</a:t>
              </a:r>
              <a:r>
                <a:rPr lang="ja-JP" altLang="en-US" sz="900" b="1" dirty="0">
                  <a:solidFill>
                    <a:schemeClr val="tx1">
                      <a:lumMod val="90000"/>
                      <a:lumOff val="10000"/>
                    </a:schemeClr>
                  </a:solidFill>
                  <a:latin typeface="Meiryo" charset="-128"/>
                  <a:ea typeface="Meiryo" charset="-128"/>
                  <a:cs typeface="Meiryo" charset="-128"/>
                </a:rPr>
                <a:t>端末</a:t>
              </a:r>
              <a:endParaRPr lang="en-US" altLang="ja-JP" sz="900" b="1" dirty="0">
                <a:solidFill>
                  <a:schemeClr val="tx1">
                    <a:lumMod val="90000"/>
                    <a:lumOff val="10000"/>
                  </a:schemeClr>
                </a:solidFill>
                <a:latin typeface="Meiryo" charset="-128"/>
                <a:ea typeface="Meiryo" charset="-128"/>
                <a:cs typeface="Meiryo" charset="-128"/>
              </a:endParaRPr>
            </a:p>
            <a:p>
              <a:pPr algn="ctr" defTabSz="457189"/>
              <a:r>
                <a:rPr lang="ja-JP" altLang="en-US" sz="900" b="1" dirty="0">
                  <a:solidFill>
                    <a:schemeClr val="tx1">
                      <a:lumMod val="90000"/>
                      <a:lumOff val="10000"/>
                    </a:schemeClr>
                  </a:solidFill>
                  <a:latin typeface="Meiryo" charset="-128"/>
                  <a:ea typeface="Meiryo" charset="-128"/>
                  <a:cs typeface="Meiryo" charset="-128"/>
                </a:rPr>
                <a:t>（</a:t>
              </a:r>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主催者</a:t>
              </a:r>
              <a:r>
                <a:rPr lang="ja-JP" altLang="en-US" sz="900" b="1" dirty="0">
                  <a:solidFill>
                    <a:schemeClr val="tx1">
                      <a:lumMod val="90000"/>
                      <a:lumOff val="10000"/>
                    </a:schemeClr>
                  </a:solidFill>
                  <a:latin typeface="Meiryo" charset="-128"/>
                  <a:ea typeface="Meiryo" charset="-128"/>
                  <a:cs typeface="Meiryo" charset="-128"/>
                </a:rPr>
                <a:t>含む）</a:t>
              </a:r>
              <a:endParaRPr lang="en-US" sz="900" b="1" dirty="0">
                <a:solidFill>
                  <a:schemeClr val="tx1">
                    <a:lumMod val="90000"/>
                    <a:lumOff val="10000"/>
                  </a:schemeClr>
                </a:solidFill>
                <a:latin typeface="Meiryo" charset="-128"/>
                <a:ea typeface="Meiryo" charset="-128"/>
                <a:cs typeface="Meiryo" charset="-128"/>
              </a:endParaRPr>
            </a:p>
          </p:txBody>
        </p:sp>
      </p:grpSp>
      <p:grpSp>
        <p:nvGrpSpPr>
          <p:cNvPr id="466" name="Group 465"/>
          <p:cNvGrpSpPr/>
          <p:nvPr/>
        </p:nvGrpSpPr>
        <p:grpSpPr>
          <a:xfrm>
            <a:off x="1187700" y="1714021"/>
            <a:ext cx="1187421" cy="1369596"/>
            <a:chOff x="1187699" y="1714020"/>
            <a:chExt cx="1187421" cy="1369596"/>
          </a:xfrm>
        </p:grpSpPr>
        <p:pic>
          <p:nvPicPr>
            <p:cNvPr id="247" name="Picture 92" descr="laptop_color.png"/>
            <p:cNvPicPr>
              <a:picLocks noChangeAspect="1"/>
            </p:cNvPicPr>
            <p:nvPr/>
          </p:nvPicPr>
          <p:blipFill>
            <a:blip r:embed="rId4"/>
            <a:stretch>
              <a:fillRect/>
            </a:stretch>
          </p:blipFill>
          <p:spPr>
            <a:xfrm flipH="1">
              <a:off x="1310910" y="2124925"/>
              <a:ext cx="280690" cy="245990"/>
            </a:xfrm>
            <a:prstGeom prst="rect">
              <a:avLst/>
            </a:prstGeom>
            <a:noFill/>
            <a:ln>
              <a:solidFill>
                <a:srgbClr val="020BBE"/>
              </a:solidFill>
            </a:ln>
          </p:spPr>
        </p:pic>
        <p:sp>
          <p:nvSpPr>
            <p:cNvPr id="265" name="Rectangle 264"/>
            <p:cNvSpPr/>
            <p:nvPr/>
          </p:nvSpPr>
          <p:spPr>
            <a:xfrm>
              <a:off x="1187699" y="1714020"/>
              <a:ext cx="1187421" cy="1331138"/>
            </a:xfrm>
            <a:prstGeom prst="rect">
              <a:avLst/>
            </a:prstGeom>
            <a:noFill/>
            <a:ln>
              <a:solidFill>
                <a:srgbClr val="020B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latin typeface="ＭＳ Ｐゴシック" panose="020B0600070205080204" pitchFamily="50" charset="-128"/>
                <a:ea typeface="ＭＳ Ｐゴシック" panose="020B0600070205080204" pitchFamily="50" charset="-128"/>
              </a:endParaRPr>
            </a:p>
          </p:txBody>
        </p:sp>
        <p:sp>
          <p:nvSpPr>
            <p:cNvPr id="266" name="TextBox 265"/>
            <p:cNvSpPr txBox="1"/>
            <p:nvPr/>
          </p:nvSpPr>
          <p:spPr>
            <a:xfrm>
              <a:off x="1319132" y="2714284"/>
              <a:ext cx="875560" cy="369332"/>
            </a:xfrm>
            <a:prstGeom prst="rect">
              <a:avLst/>
            </a:prstGeom>
            <a:noFill/>
            <a:ln>
              <a:solidFill>
                <a:srgbClr val="020BBE"/>
              </a:solidFill>
            </a:ln>
          </p:spPr>
          <p:txBody>
            <a:bodyPr wrap="none" rtlCol="0">
              <a:spAutoFit/>
            </a:bodyPr>
            <a:lstStyle/>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最大</a:t>
              </a:r>
              <a:r>
                <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25</a:t>
              </a:r>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（主催者含む）</a:t>
              </a:r>
              <a:endParaRPr 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p:txBody>
        </p:sp>
        <p:pic>
          <p:nvPicPr>
            <p:cNvPr id="410" name="Picture 92" descr="laptop_color.png"/>
            <p:cNvPicPr>
              <a:picLocks noChangeAspect="1"/>
            </p:cNvPicPr>
            <p:nvPr/>
          </p:nvPicPr>
          <p:blipFill>
            <a:blip r:embed="rId4"/>
            <a:stretch>
              <a:fillRect/>
            </a:stretch>
          </p:blipFill>
          <p:spPr>
            <a:xfrm flipH="1">
              <a:off x="1904919" y="2124925"/>
              <a:ext cx="280690" cy="245990"/>
            </a:xfrm>
            <a:prstGeom prst="rect">
              <a:avLst/>
            </a:prstGeom>
            <a:noFill/>
            <a:ln>
              <a:solidFill>
                <a:srgbClr val="020BBE"/>
              </a:solidFill>
            </a:ln>
          </p:spPr>
        </p:pic>
      </p:grpSp>
      <p:grpSp>
        <p:nvGrpSpPr>
          <p:cNvPr id="470" name="Group 469"/>
          <p:cNvGrpSpPr/>
          <p:nvPr/>
        </p:nvGrpSpPr>
        <p:grpSpPr>
          <a:xfrm>
            <a:off x="6648621" y="1714021"/>
            <a:ext cx="1187421" cy="1369596"/>
            <a:chOff x="6648619" y="1714020"/>
            <a:chExt cx="1187421" cy="1369596"/>
          </a:xfrm>
        </p:grpSpPr>
        <p:sp>
          <p:nvSpPr>
            <p:cNvPr id="376" name="Rectangle 375"/>
            <p:cNvSpPr/>
            <p:nvPr/>
          </p:nvSpPr>
          <p:spPr>
            <a:xfrm>
              <a:off x="6648619" y="1714020"/>
              <a:ext cx="1187421" cy="1331138"/>
            </a:xfrm>
            <a:prstGeom prst="rect">
              <a:avLst/>
            </a:prstGeom>
            <a:noFill/>
            <a:ln>
              <a:solidFill>
                <a:srgbClr val="020B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chemeClr val="tx1">
                    <a:lumMod val="75000"/>
                    <a:lumOff val="25000"/>
                  </a:schemeClr>
                </a:solidFill>
              </a:endParaRPr>
            </a:p>
          </p:txBody>
        </p:sp>
        <p:sp>
          <p:nvSpPr>
            <p:cNvPr id="377" name="TextBox 376"/>
            <p:cNvSpPr txBox="1"/>
            <p:nvPr/>
          </p:nvSpPr>
          <p:spPr>
            <a:xfrm>
              <a:off x="6780052" y="2714284"/>
              <a:ext cx="875560" cy="369332"/>
            </a:xfrm>
            <a:prstGeom prst="rect">
              <a:avLst/>
            </a:prstGeom>
            <a:noFill/>
            <a:ln>
              <a:solidFill>
                <a:srgbClr val="020BBE"/>
              </a:solidFill>
            </a:ln>
          </p:spPr>
          <p:txBody>
            <a:bodyPr wrap="none" rtlCol="0">
              <a:spAutoFit/>
            </a:bodyPr>
            <a:lstStyle/>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最大</a:t>
              </a:r>
              <a:r>
                <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25</a:t>
              </a:r>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（主催者含む）</a:t>
              </a:r>
              <a:endParaRPr 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p:txBody>
        </p:sp>
        <p:grpSp>
          <p:nvGrpSpPr>
            <p:cNvPr id="451" name="Group 450"/>
            <p:cNvGrpSpPr/>
            <p:nvPr/>
          </p:nvGrpSpPr>
          <p:grpSpPr>
            <a:xfrm>
              <a:off x="6716212" y="1800859"/>
              <a:ext cx="997910" cy="855590"/>
              <a:chOff x="-399898" y="3132637"/>
              <a:chExt cx="997910" cy="855590"/>
            </a:xfrm>
          </p:grpSpPr>
          <p:grpSp>
            <p:nvGrpSpPr>
              <p:cNvPr id="421" name="Group 420"/>
              <p:cNvGrpSpPr/>
              <p:nvPr/>
            </p:nvGrpSpPr>
            <p:grpSpPr>
              <a:xfrm>
                <a:off x="-399898" y="3132637"/>
                <a:ext cx="997910" cy="245990"/>
                <a:chOff x="-387843" y="2557612"/>
                <a:chExt cx="997910" cy="245990"/>
              </a:xfrm>
            </p:grpSpPr>
            <p:pic>
              <p:nvPicPr>
                <p:cNvPr id="422"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23"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24"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25"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26"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nvGrpSpPr>
              <p:cNvPr id="427" name="Group 426"/>
              <p:cNvGrpSpPr/>
              <p:nvPr/>
            </p:nvGrpSpPr>
            <p:grpSpPr>
              <a:xfrm>
                <a:off x="-399898" y="3285037"/>
                <a:ext cx="997910" cy="245990"/>
                <a:chOff x="-387843" y="2557612"/>
                <a:chExt cx="997910" cy="245990"/>
              </a:xfrm>
            </p:grpSpPr>
            <p:pic>
              <p:nvPicPr>
                <p:cNvPr id="428"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29"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30"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31"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32"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nvGrpSpPr>
              <p:cNvPr id="433" name="Group 432"/>
              <p:cNvGrpSpPr/>
              <p:nvPr/>
            </p:nvGrpSpPr>
            <p:grpSpPr>
              <a:xfrm>
                <a:off x="-399898" y="3437437"/>
                <a:ext cx="997910" cy="245990"/>
                <a:chOff x="-387843" y="2557612"/>
                <a:chExt cx="997910" cy="245990"/>
              </a:xfrm>
            </p:grpSpPr>
            <p:pic>
              <p:nvPicPr>
                <p:cNvPr id="434"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35"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36"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37"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38"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nvGrpSpPr>
              <p:cNvPr id="439" name="Group 438"/>
              <p:cNvGrpSpPr/>
              <p:nvPr/>
            </p:nvGrpSpPr>
            <p:grpSpPr>
              <a:xfrm>
                <a:off x="-399898" y="3589837"/>
                <a:ext cx="997910" cy="245990"/>
                <a:chOff x="-387843" y="2557612"/>
                <a:chExt cx="997910" cy="245990"/>
              </a:xfrm>
            </p:grpSpPr>
            <p:pic>
              <p:nvPicPr>
                <p:cNvPr id="440"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41"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42"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43"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44"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nvGrpSpPr>
              <p:cNvPr id="445" name="Group 444"/>
              <p:cNvGrpSpPr/>
              <p:nvPr/>
            </p:nvGrpSpPr>
            <p:grpSpPr>
              <a:xfrm>
                <a:off x="-399898" y="3742237"/>
                <a:ext cx="997910" cy="245990"/>
                <a:chOff x="-387843" y="2557612"/>
                <a:chExt cx="997910" cy="245990"/>
              </a:xfrm>
            </p:grpSpPr>
            <p:pic>
              <p:nvPicPr>
                <p:cNvPr id="446"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47"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48"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49"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50"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grpSp>
      <p:grpSp>
        <p:nvGrpSpPr>
          <p:cNvPr id="469" name="Group 468"/>
          <p:cNvGrpSpPr/>
          <p:nvPr/>
        </p:nvGrpSpPr>
        <p:grpSpPr>
          <a:xfrm>
            <a:off x="5283391" y="1714021"/>
            <a:ext cx="1187421" cy="1369596"/>
            <a:chOff x="5308715" y="1714020"/>
            <a:chExt cx="1187421" cy="1369596"/>
          </a:xfrm>
        </p:grpSpPr>
        <p:sp>
          <p:nvSpPr>
            <p:cNvPr id="341" name="Rectangle 340"/>
            <p:cNvSpPr/>
            <p:nvPr/>
          </p:nvSpPr>
          <p:spPr>
            <a:xfrm>
              <a:off x="5308715" y="1714020"/>
              <a:ext cx="1187421" cy="1331138"/>
            </a:xfrm>
            <a:prstGeom prst="rect">
              <a:avLst/>
            </a:prstGeom>
            <a:noFill/>
            <a:ln>
              <a:solidFill>
                <a:srgbClr val="020BB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b="1" dirty="0">
                <a:solidFill>
                  <a:schemeClr val="tx1">
                    <a:lumMod val="75000"/>
                    <a:lumOff val="25000"/>
                  </a:schemeClr>
                </a:solidFill>
              </a:endParaRPr>
            </a:p>
          </p:txBody>
        </p:sp>
        <p:sp>
          <p:nvSpPr>
            <p:cNvPr id="342" name="TextBox 341"/>
            <p:cNvSpPr txBox="1"/>
            <p:nvPr/>
          </p:nvSpPr>
          <p:spPr>
            <a:xfrm>
              <a:off x="5440148" y="2714284"/>
              <a:ext cx="875560" cy="369332"/>
            </a:xfrm>
            <a:prstGeom prst="rect">
              <a:avLst/>
            </a:prstGeom>
            <a:noFill/>
            <a:ln>
              <a:solidFill>
                <a:srgbClr val="020BBE"/>
              </a:solidFill>
            </a:ln>
          </p:spPr>
          <p:txBody>
            <a:bodyPr wrap="none" rtlCol="0">
              <a:spAutoFit/>
            </a:bodyPr>
            <a:lstStyle/>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最大</a:t>
              </a:r>
              <a:r>
                <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25</a:t>
              </a:r>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rPr>
                <a:t>（主催者含む）</a:t>
              </a:r>
              <a:endParaRPr lang="en-US" sz="900" b="1" dirty="0">
                <a:solidFill>
                  <a:schemeClr val="tx1">
                    <a:lumMod val="90000"/>
                    <a:lumOff val="10000"/>
                  </a:schemeClr>
                </a:solidFill>
                <a:latin typeface="ＭＳ Ｐゴシック" panose="020B0600070205080204" pitchFamily="50" charset="-128"/>
                <a:ea typeface="ＭＳ Ｐゴシック" panose="020B0600070205080204" pitchFamily="50" charset="-128"/>
                <a:cs typeface="Meiryo" charset="-128"/>
              </a:endParaRPr>
            </a:p>
          </p:txBody>
        </p:sp>
        <p:grpSp>
          <p:nvGrpSpPr>
            <p:cNvPr id="420" name="Group 419"/>
            <p:cNvGrpSpPr/>
            <p:nvPr/>
          </p:nvGrpSpPr>
          <p:grpSpPr>
            <a:xfrm>
              <a:off x="5364399" y="1800859"/>
              <a:ext cx="997910" cy="245990"/>
              <a:chOff x="-387843" y="2557612"/>
              <a:chExt cx="997910" cy="245990"/>
            </a:xfrm>
          </p:grpSpPr>
          <p:pic>
            <p:nvPicPr>
              <p:cNvPr id="415"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16"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17"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18"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19"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nvGrpSpPr>
            <p:cNvPr id="452" name="Group 451"/>
            <p:cNvGrpSpPr/>
            <p:nvPr/>
          </p:nvGrpSpPr>
          <p:grpSpPr>
            <a:xfrm>
              <a:off x="5381639" y="2124925"/>
              <a:ext cx="997910" cy="245990"/>
              <a:chOff x="-387843" y="2557612"/>
              <a:chExt cx="997910" cy="245990"/>
            </a:xfrm>
          </p:grpSpPr>
          <p:pic>
            <p:nvPicPr>
              <p:cNvPr id="453"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54"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55"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56"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57"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nvGrpSpPr>
            <p:cNvPr id="458" name="Group 457"/>
            <p:cNvGrpSpPr/>
            <p:nvPr/>
          </p:nvGrpSpPr>
          <p:grpSpPr>
            <a:xfrm>
              <a:off x="5381639" y="2442267"/>
              <a:ext cx="997910" cy="245990"/>
              <a:chOff x="-387843" y="2557612"/>
              <a:chExt cx="997910" cy="245990"/>
            </a:xfrm>
          </p:grpSpPr>
          <p:pic>
            <p:nvPicPr>
              <p:cNvPr id="459"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solidFill>
                  <a:srgbClr val="020BBE"/>
                </a:solidFill>
              </a:ln>
            </p:spPr>
          </p:pic>
          <p:pic>
            <p:nvPicPr>
              <p:cNvPr id="460"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solidFill>
                  <a:srgbClr val="020BBE"/>
                </a:solidFill>
              </a:ln>
            </p:spPr>
          </p:pic>
          <p:pic>
            <p:nvPicPr>
              <p:cNvPr id="461"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solidFill>
                  <a:srgbClr val="020BBE"/>
                </a:solidFill>
              </a:ln>
            </p:spPr>
          </p:pic>
          <p:pic>
            <p:nvPicPr>
              <p:cNvPr id="462"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solidFill>
                  <a:srgbClr val="020BBE"/>
                </a:solidFill>
              </a:ln>
            </p:spPr>
          </p:pic>
          <p:pic>
            <p:nvPicPr>
              <p:cNvPr id="463"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solidFill>
                  <a:srgbClr val="020BBE"/>
                </a:solidFill>
              </a:ln>
            </p:spPr>
          </p:pic>
        </p:grpSp>
      </p:grpSp>
      <p:sp>
        <p:nvSpPr>
          <p:cNvPr id="100" name="Title 2"/>
          <p:cNvSpPr txBox="1">
            <a:spLocks/>
          </p:cNvSpPr>
          <p:nvPr/>
        </p:nvSpPr>
        <p:spPr bwMode="auto">
          <a:xfrm>
            <a:off x="277370" y="140973"/>
            <a:ext cx="7558671" cy="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Named Host</a:t>
            </a:r>
            <a:r>
              <a:rPr kumimoji="1" lang="ja-JP" altLang="en-US" sz="2700" dirty="0">
                <a:solidFill>
                  <a:schemeClr val="tx1">
                    <a:lumMod val="75000"/>
                    <a:lumOff val="25000"/>
                  </a:schemeClr>
                </a:solidFill>
                <a:latin typeface="メイリオ"/>
                <a:ea typeface="メイリオ"/>
                <a:cs typeface="メイリオ"/>
              </a:rPr>
              <a:t/>
            </a:r>
            <a:br>
              <a:rPr kumimoji="1" lang="ja-JP" altLang="en-US" sz="2700" dirty="0">
                <a:solidFill>
                  <a:schemeClr val="tx1">
                    <a:lumMod val="75000"/>
                    <a:lumOff val="25000"/>
                  </a:schemeClr>
                </a:solidFill>
                <a:latin typeface="メイリオ"/>
                <a:ea typeface="メイリオ"/>
                <a:cs typeface="メイリオ"/>
              </a:rPr>
            </a:br>
            <a:endParaRPr kumimoji="1" lang="ja-JP" altLang="en-US" sz="2700" dirty="0">
              <a:solidFill>
                <a:schemeClr val="tx1">
                  <a:lumMod val="75000"/>
                  <a:lumOff val="25000"/>
                </a:schemeClr>
              </a:solidFill>
              <a:latin typeface="メイリオ"/>
              <a:ea typeface="メイリオ"/>
              <a:cs typeface="メイリオ"/>
            </a:endParaRPr>
          </a:p>
        </p:txBody>
      </p:sp>
      <p:sp>
        <p:nvSpPr>
          <p:cNvPr id="99" name="TextBox 96"/>
          <p:cNvSpPr txBox="1"/>
          <p:nvPr/>
        </p:nvSpPr>
        <p:spPr>
          <a:xfrm>
            <a:off x="328770" y="580715"/>
            <a:ext cx="8156736" cy="615553"/>
          </a:xfrm>
          <a:prstGeom prst="rect">
            <a:avLst/>
          </a:prstGeom>
          <a:noFill/>
        </p:spPr>
        <p:txBody>
          <a:bodyPr wrap="square" rtlCol="0">
            <a:spAutoFit/>
          </a:bodyPr>
          <a:lstStyle/>
          <a:p>
            <a:pPr defTabSz="457189"/>
            <a:r>
              <a:rPr lang="ja-JP" altLang="en-US" sz="1600" dirty="0">
                <a:solidFill>
                  <a:schemeClr val="tx1">
                    <a:lumMod val="75000"/>
                    <a:lumOff val="25000"/>
                  </a:schemeClr>
                </a:solidFill>
                <a:latin typeface="+mn-ea"/>
                <a:cs typeface="Meiryo" charset="-128"/>
              </a:rPr>
              <a:t>会議を主催する可能性のあるユーザの数</a:t>
            </a:r>
            <a:r>
              <a:rPr lang="ja-JP" altLang="en-US" sz="1600" dirty="0" smtClean="0">
                <a:solidFill>
                  <a:schemeClr val="tx1">
                    <a:lumMod val="75000"/>
                    <a:lumOff val="25000"/>
                  </a:schemeClr>
                </a:solidFill>
                <a:latin typeface="+mn-ea"/>
                <a:cs typeface="Meiryo" charset="-128"/>
              </a:rPr>
              <a:t>だけ</a:t>
            </a:r>
            <a:r>
              <a:rPr lang="ja-JP" altLang="en-US" sz="1600" dirty="0">
                <a:solidFill>
                  <a:schemeClr val="tx1">
                    <a:lumMod val="75000"/>
                    <a:lumOff val="25000"/>
                  </a:schemeClr>
                </a:solidFill>
                <a:latin typeface="+mn-ea"/>
                <a:cs typeface="Meiryo" charset="-128"/>
              </a:rPr>
              <a:t>サブスクリプション</a:t>
            </a:r>
            <a:r>
              <a:rPr lang="ja-JP" altLang="en-US" sz="1600" dirty="0" smtClean="0">
                <a:solidFill>
                  <a:schemeClr val="tx1">
                    <a:lumMod val="75000"/>
                    <a:lumOff val="25000"/>
                  </a:schemeClr>
                </a:solidFill>
                <a:latin typeface="+mn-ea"/>
                <a:cs typeface="Meiryo" charset="-128"/>
              </a:rPr>
              <a:t>を</a:t>
            </a:r>
            <a:r>
              <a:rPr lang="ja-JP" altLang="en-US" sz="1600" dirty="0">
                <a:solidFill>
                  <a:schemeClr val="tx1">
                    <a:lumMod val="75000"/>
                    <a:lumOff val="25000"/>
                  </a:schemeClr>
                </a:solidFill>
                <a:latin typeface="+mn-ea"/>
                <a:cs typeface="Meiryo" charset="-128"/>
              </a:rPr>
              <a:t>購入するモデル</a:t>
            </a:r>
            <a:endParaRPr lang="en-US" altLang="ja-JP" sz="1600" dirty="0">
              <a:solidFill>
                <a:schemeClr val="tx1">
                  <a:lumMod val="75000"/>
                  <a:lumOff val="25000"/>
                </a:schemeClr>
              </a:solidFill>
              <a:latin typeface="+mn-ea"/>
              <a:cs typeface="Meiryo" charset="-128"/>
            </a:endParaRPr>
          </a:p>
          <a:p>
            <a:pPr defTabSz="457189"/>
            <a:endParaRPr lang="en-US" dirty="0">
              <a:solidFill>
                <a:schemeClr val="tx1">
                  <a:lumMod val="75000"/>
                  <a:lumOff val="25000"/>
                </a:schemeClr>
              </a:solidFill>
              <a:latin typeface="+mn-ea"/>
              <a:cs typeface="Meiryo" charset="-128"/>
            </a:endParaRPr>
          </a:p>
        </p:txBody>
      </p:sp>
    </p:spTree>
    <p:extLst>
      <p:ext uri="{BB962C8B-B14F-4D97-AF65-F5344CB8AC3E}">
        <p14:creationId xmlns:p14="http://schemas.microsoft.com/office/powerpoint/2010/main" val="26732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475862" y="3206441"/>
            <a:ext cx="7986748" cy="1757034"/>
          </a:xfrm>
          <a:prstGeom prst="roundRect">
            <a:avLst>
              <a:gd name="adj" fmla="val 12663"/>
            </a:avLst>
          </a:prstGeom>
          <a:solidFill>
            <a:schemeClr val="bg2"/>
          </a:solidFill>
          <a:ln w="38100" algn="ctr">
            <a:solidFill>
              <a:schemeClr val="tx1">
                <a:lumMod val="50000"/>
                <a:lumOff val="50000"/>
              </a:schemeClr>
            </a:solidFill>
            <a:round/>
            <a:headEnd/>
            <a:tailEnd/>
          </a:ln>
        </p:spPr>
        <p:txBody>
          <a:bodyPr lIns="0" tIns="0" rIns="0" bIns="0" anchor="ctr"/>
          <a:lstStyle/>
          <a:p>
            <a:pPr defTabSz="457189">
              <a:lnSpc>
                <a:spcPct val="150000"/>
              </a:lnSpc>
              <a:buClr>
                <a:srgbClr val="7FC31C"/>
              </a:buClr>
              <a:buSzPct val="70000"/>
              <a:buFont typeface="Wingdings" pitchFamily="2" charset="2"/>
              <a:buChar char="l"/>
            </a:pPr>
            <a:r>
              <a:rPr kumimoji="1" lang="ja-JP" altLang="en-US" sz="1050" b="1" dirty="0">
                <a:solidFill>
                  <a:schemeClr val="tx1">
                    <a:lumMod val="75000"/>
                    <a:lumOff val="25000"/>
                  </a:schemeClr>
                </a:solidFill>
                <a:latin typeface="Meiryo" charset="-128"/>
                <a:ea typeface="Meiryo" charset="-128"/>
                <a:cs typeface="Meiryo" charset="-128"/>
              </a:rPr>
              <a:t>　</a:t>
            </a:r>
            <a:r>
              <a:rPr kumimoji="1" lang="en-US" altLang="ja-JP" sz="1050" b="1" dirty="0" smtClean="0">
                <a:solidFill>
                  <a:schemeClr val="bg1"/>
                </a:solidFill>
                <a:latin typeface="Arial" panose="020B0604020202020204" pitchFamily="34" charset="0"/>
                <a:ea typeface="ＭＳ Ｐゴシック" panose="020B0600070205080204" pitchFamily="50" charset="-128"/>
                <a:cs typeface="Meiryo" charset="-128"/>
              </a:rPr>
              <a:t>1</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会議室に</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つき、最大</a:t>
            </a:r>
            <a:r>
              <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rPr>
              <a:t>250</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名のユーザ登録（主催者アカウントの提供）が可能</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　それぞれのユーザはいつでも会議</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の</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主催</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が</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可能</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　会議の時間制限、回数制限、参加者対象制限 なし（社外</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ユーザの</a:t>
            </a: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参加も可能</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a:t>
            </a:r>
            <a:endParaRPr kumimoji="1" lang="en-US" altLang="ja-JP" sz="1050" b="1" dirty="0" smtClean="0">
              <a:solidFill>
                <a:schemeClr val="bg1"/>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b="1" dirty="0">
                <a:solidFill>
                  <a:schemeClr val="bg1"/>
                </a:solidFill>
                <a:latin typeface="Arial" panose="020B0604020202020204" pitchFamily="34" charset="0"/>
                <a:ea typeface="ＭＳ Ｐゴシック" panose="020B0600070205080204" pitchFamily="50" charset="-128"/>
                <a:cs typeface="Meiryo" charset="-128"/>
              </a:rPr>
              <a:t>　</a:t>
            </a:r>
            <a:r>
              <a:rPr kumimoji="1" lang="ja-JP" altLang="en-US" sz="1050" b="1" dirty="0" smtClean="0">
                <a:solidFill>
                  <a:schemeClr val="bg1"/>
                </a:solidFill>
                <a:latin typeface="Arial" panose="020B0604020202020204" pitchFamily="34" charset="0"/>
                <a:ea typeface="ＭＳ Ｐゴシック" panose="020B0600070205080204" pitchFamily="50" charset="-128"/>
                <a:cs typeface="Meiryo" charset="-128"/>
              </a:rPr>
              <a:t>購入した会議室の数を超えての同時会議開催は可能</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b="1" dirty="0">
                <a:solidFill>
                  <a:schemeClr val="bg1"/>
                </a:solidFill>
                <a:latin typeface="Arial" panose="020B0604020202020204" pitchFamily="34" charset="0"/>
                <a:ea typeface="ＭＳ Ｐゴシック" panose="020B0600070205080204" pitchFamily="50" charset="-128"/>
              </a:rPr>
              <a:t>　同時会議数が、購入</a:t>
            </a:r>
            <a:r>
              <a:rPr lang="ja-JP" altLang="en-US" sz="1050" b="1" dirty="0" smtClean="0">
                <a:solidFill>
                  <a:schemeClr val="bg1"/>
                </a:solidFill>
                <a:latin typeface="Arial" panose="020B0604020202020204" pitchFamily="34" charset="0"/>
                <a:ea typeface="ＭＳ Ｐゴシック" panose="020B0600070205080204" pitchFamily="50" charset="-128"/>
              </a:rPr>
              <a:t>した会議室の</a:t>
            </a:r>
            <a:r>
              <a:rPr lang="ja-JP" altLang="en-US" sz="1050" b="1" dirty="0">
                <a:solidFill>
                  <a:schemeClr val="bg1"/>
                </a:solidFill>
                <a:latin typeface="Arial" panose="020B0604020202020204" pitchFamily="34" charset="0"/>
                <a:ea typeface="ＭＳ Ｐゴシック" panose="020B0600070205080204" pitchFamily="50" charset="-128"/>
              </a:rPr>
              <a:t>数を超えた場合、トゥルー フォワード プロセスが適用される</a:t>
            </a:r>
            <a:endParaRPr kumimoji="1"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b="1" dirty="0">
                <a:solidFill>
                  <a:schemeClr val="bg1"/>
                </a:solidFill>
                <a:latin typeface="Arial" panose="020B0604020202020204" pitchFamily="34" charset="0"/>
                <a:ea typeface="ＭＳ Ｐゴシック" panose="020B0600070205080204" pitchFamily="50" charset="-128"/>
                <a:cs typeface="Meiryo" charset="-128"/>
              </a:rPr>
              <a:t>　「</a:t>
            </a:r>
            <a:r>
              <a:rPr lang="ja-JP" altLang="en-US" sz="1050" b="1" dirty="0" smtClean="0">
                <a:solidFill>
                  <a:schemeClr val="bg1"/>
                </a:solidFill>
                <a:latin typeface="Arial" panose="020B0604020202020204" pitchFamily="34" charset="0"/>
                <a:ea typeface="ＭＳ Ｐゴシック" panose="020B0600070205080204" pitchFamily="50" charset="-128"/>
              </a:rPr>
              <a:t>トゥルー フォワード </a:t>
            </a:r>
            <a:r>
              <a:rPr lang="ja-JP" altLang="en-US" sz="1050" b="1" dirty="0">
                <a:solidFill>
                  <a:schemeClr val="bg1"/>
                </a:solidFill>
                <a:latin typeface="Arial" panose="020B0604020202020204" pitchFamily="34" charset="0"/>
                <a:ea typeface="ＭＳ Ｐゴシック" panose="020B0600070205080204" pitchFamily="50" charset="-128"/>
                <a:cs typeface="Meiryo" charset="-128"/>
              </a:rPr>
              <a:t>」→四半期毎にレポートを抽出。購入会議室数を超えて会議を同時開催している場合は、ライセンスの追加提案</a:t>
            </a:r>
            <a:endParaRPr lang="en-US" altLang="ja-JP" sz="1050" b="1" dirty="0">
              <a:solidFill>
                <a:schemeClr val="bg1"/>
              </a:solidFill>
              <a:latin typeface="Arial" panose="020B0604020202020204" pitchFamily="34" charset="0"/>
              <a:ea typeface="ＭＳ Ｐゴシック" panose="020B0600070205080204" pitchFamily="50" charset="-128"/>
              <a:cs typeface="Meiryo" charset="-128"/>
            </a:endParaRPr>
          </a:p>
        </p:txBody>
      </p:sp>
      <p:pic>
        <p:nvPicPr>
          <p:cNvPr id="76"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374203" y="1693424"/>
            <a:ext cx="371602" cy="390729"/>
          </a:xfrm>
          <a:prstGeom prst="rect">
            <a:avLst/>
          </a:prstGeom>
        </p:spPr>
      </p:pic>
      <p:pic>
        <p:nvPicPr>
          <p:cNvPr id="8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5429607" y="2319181"/>
            <a:ext cx="305111" cy="335534"/>
          </a:xfrm>
          <a:prstGeom prst="rect">
            <a:avLst/>
          </a:prstGeom>
        </p:spPr>
      </p:pic>
      <p:pic>
        <p:nvPicPr>
          <p:cNvPr id="88" name="Picture 92" descr="laptop_color.png"/>
          <p:cNvPicPr>
            <a:picLocks noChangeAspect="1"/>
          </p:cNvPicPr>
          <p:nvPr/>
        </p:nvPicPr>
        <p:blipFill>
          <a:blip r:embed="rId3"/>
          <a:stretch>
            <a:fillRect/>
          </a:stretch>
        </p:blipFill>
        <p:spPr>
          <a:xfrm flipH="1">
            <a:off x="5406359" y="1946839"/>
            <a:ext cx="280690" cy="245990"/>
          </a:xfrm>
          <a:prstGeom prst="rect">
            <a:avLst/>
          </a:prstGeom>
          <a:noFill/>
          <a:ln>
            <a:noFill/>
          </a:ln>
        </p:spPr>
      </p:pic>
      <p:pic>
        <p:nvPicPr>
          <p:cNvPr id="93" name="Picture 92" descr="laptop_color.png"/>
          <p:cNvPicPr>
            <a:picLocks noChangeAspect="1"/>
          </p:cNvPicPr>
          <p:nvPr/>
        </p:nvPicPr>
        <p:blipFill>
          <a:blip r:embed="rId3"/>
          <a:stretch>
            <a:fillRect/>
          </a:stretch>
        </p:blipFill>
        <p:spPr>
          <a:xfrm flipH="1">
            <a:off x="5400267" y="2552467"/>
            <a:ext cx="280690" cy="245990"/>
          </a:xfrm>
          <a:prstGeom prst="rect">
            <a:avLst/>
          </a:prstGeom>
          <a:noFill/>
          <a:ln>
            <a:noFill/>
          </a:ln>
        </p:spPr>
      </p:pic>
      <p:pic>
        <p:nvPicPr>
          <p:cNvPr id="94"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7493432" y="1711138"/>
            <a:ext cx="388169" cy="436184"/>
          </a:xfrm>
          <a:prstGeom prst="rect">
            <a:avLst/>
          </a:prstGeom>
        </p:spPr>
      </p:pic>
      <p:pic>
        <p:nvPicPr>
          <p:cNvPr id="95"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6478577" y="1711137"/>
            <a:ext cx="315289" cy="394132"/>
          </a:xfrm>
          <a:prstGeom prst="rect">
            <a:avLst/>
          </a:prstGeom>
        </p:spPr>
      </p:pic>
      <p:pic>
        <p:nvPicPr>
          <p:cNvPr id="96"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939913" y="1711137"/>
            <a:ext cx="355259" cy="394132"/>
          </a:xfrm>
          <a:prstGeom prst="rect">
            <a:avLst/>
          </a:prstGeom>
        </p:spPr>
      </p:pic>
      <p:pic>
        <p:nvPicPr>
          <p:cNvPr id="97"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8065004" y="1711138"/>
            <a:ext cx="371602" cy="390729"/>
          </a:xfrm>
          <a:prstGeom prst="rect">
            <a:avLst/>
          </a:prstGeom>
        </p:spPr>
      </p:pic>
      <p:pic>
        <p:nvPicPr>
          <p:cNvPr id="98" name="Picture 92" descr="laptop_color.png"/>
          <p:cNvPicPr>
            <a:picLocks noChangeAspect="1"/>
          </p:cNvPicPr>
          <p:nvPr/>
        </p:nvPicPr>
        <p:blipFill>
          <a:blip r:embed="rId3"/>
          <a:stretch>
            <a:fillRect/>
          </a:stretch>
        </p:blipFill>
        <p:spPr>
          <a:xfrm flipH="1">
            <a:off x="5972843" y="1964553"/>
            <a:ext cx="280690" cy="245990"/>
          </a:xfrm>
          <a:prstGeom prst="rect">
            <a:avLst/>
          </a:prstGeom>
          <a:noFill/>
          <a:ln>
            <a:noFill/>
          </a:ln>
        </p:spPr>
      </p:pic>
      <p:pic>
        <p:nvPicPr>
          <p:cNvPr id="99"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6977271" y="1711137"/>
            <a:ext cx="332756" cy="394132"/>
          </a:xfrm>
          <a:prstGeom prst="rect">
            <a:avLst/>
          </a:prstGeom>
        </p:spPr>
      </p:pic>
      <p:pic>
        <p:nvPicPr>
          <p:cNvPr id="100"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938780" y="2336895"/>
            <a:ext cx="356082" cy="377489"/>
          </a:xfrm>
          <a:prstGeom prst="rect">
            <a:avLst/>
          </a:prstGeom>
        </p:spPr>
      </p:pic>
      <p:pic>
        <p:nvPicPr>
          <p:cNvPr id="101"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571543" y="2336895"/>
            <a:ext cx="320927" cy="335534"/>
          </a:xfrm>
          <a:prstGeom prst="rect">
            <a:avLst/>
          </a:prstGeom>
        </p:spPr>
      </p:pic>
      <p:pic>
        <p:nvPicPr>
          <p:cNvPr id="10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8120407" y="2336895"/>
            <a:ext cx="305111" cy="335534"/>
          </a:xfrm>
          <a:prstGeom prst="rect">
            <a:avLst/>
          </a:prstGeom>
        </p:spPr>
      </p:pic>
      <p:pic>
        <p:nvPicPr>
          <p:cNvPr id="103"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062400" y="2336895"/>
            <a:ext cx="281204" cy="330658"/>
          </a:xfrm>
          <a:prstGeom prst="rect">
            <a:avLst/>
          </a:prstGeom>
        </p:spPr>
      </p:pic>
      <p:pic>
        <p:nvPicPr>
          <p:cNvPr id="104"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6522801" y="2336894"/>
            <a:ext cx="311662" cy="360549"/>
          </a:xfrm>
          <a:prstGeom prst="rect">
            <a:avLst/>
          </a:prstGeom>
        </p:spPr>
      </p:pic>
      <p:pic>
        <p:nvPicPr>
          <p:cNvPr id="105" name="Picture 92" descr="laptop_color.png"/>
          <p:cNvPicPr>
            <a:picLocks noChangeAspect="1"/>
          </p:cNvPicPr>
          <p:nvPr/>
        </p:nvPicPr>
        <p:blipFill>
          <a:blip r:embed="rId3"/>
          <a:stretch>
            <a:fillRect/>
          </a:stretch>
        </p:blipFill>
        <p:spPr>
          <a:xfrm flipH="1">
            <a:off x="6448055" y="1964553"/>
            <a:ext cx="280690" cy="245990"/>
          </a:xfrm>
          <a:prstGeom prst="rect">
            <a:avLst/>
          </a:prstGeom>
          <a:noFill/>
          <a:ln>
            <a:noFill/>
          </a:ln>
        </p:spPr>
      </p:pic>
      <p:pic>
        <p:nvPicPr>
          <p:cNvPr id="106" name="Picture 92" descr="laptop_color.png"/>
          <p:cNvPicPr>
            <a:picLocks noChangeAspect="1"/>
          </p:cNvPicPr>
          <p:nvPr/>
        </p:nvPicPr>
        <p:blipFill>
          <a:blip r:embed="rId3"/>
          <a:stretch>
            <a:fillRect/>
          </a:stretch>
        </p:blipFill>
        <p:spPr>
          <a:xfrm flipH="1">
            <a:off x="6982205" y="1964553"/>
            <a:ext cx="280690" cy="245990"/>
          </a:xfrm>
          <a:prstGeom prst="rect">
            <a:avLst/>
          </a:prstGeom>
          <a:noFill/>
          <a:ln>
            <a:noFill/>
          </a:ln>
        </p:spPr>
      </p:pic>
      <p:pic>
        <p:nvPicPr>
          <p:cNvPr id="112" name="Picture 92" descr="laptop_color.png"/>
          <p:cNvPicPr>
            <a:picLocks noChangeAspect="1"/>
          </p:cNvPicPr>
          <p:nvPr/>
        </p:nvPicPr>
        <p:blipFill>
          <a:blip r:embed="rId3"/>
          <a:stretch>
            <a:fillRect/>
          </a:stretch>
        </p:blipFill>
        <p:spPr>
          <a:xfrm flipH="1">
            <a:off x="7543515" y="1964553"/>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8097159" y="1964553"/>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5957697" y="2570182"/>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6441963" y="2570182"/>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6976113" y="2570182"/>
            <a:ext cx="280690" cy="245990"/>
          </a:xfrm>
          <a:prstGeom prst="rect">
            <a:avLst/>
          </a:prstGeom>
          <a:noFill/>
          <a:ln>
            <a:noFill/>
          </a:ln>
        </p:spPr>
      </p:pic>
      <p:pic>
        <p:nvPicPr>
          <p:cNvPr id="117" name="Picture 92" descr="laptop_color.png"/>
          <p:cNvPicPr>
            <a:picLocks noChangeAspect="1"/>
          </p:cNvPicPr>
          <p:nvPr/>
        </p:nvPicPr>
        <p:blipFill>
          <a:blip r:embed="rId3"/>
          <a:stretch>
            <a:fillRect/>
          </a:stretch>
        </p:blipFill>
        <p:spPr>
          <a:xfrm flipH="1">
            <a:off x="7537422" y="2570182"/>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8091068" y="2570182"/>
            <a:ext cx="280690" cy="245990"/>
          </a:xfrm>
          <a:prstGeom prst="rect">
            <a:avLst/>
          </a:prstGeom>
          <a:noFill/>
          <a:ln>
            <a:noFill/>
          </a:ln>
        </p:spPr>
      </p:pic>
      <p:sp>
        <p:nvSpPr>
          <p:cNvPr id="168" name="Freeform 2031"/>
          <p:cNvSpPr>
            <a:spLocks/>
          </p:cNvSpPr>
          <p:nvPr/>
        </p:nvSpPr>
        <p:spPr bwMode="auto">
          <a:xfrm flipH="1">
            <a:off x="1340469" y="594017"/>
            <a:ext cx="2655005" cy="844488"/>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1">
              <a:lumMod val="50000"/>
              <a:lumOff val="50000"/>
            </a:schemeClr>
          </a:solidFill>
          <a:ln>
            <a:noFill/>
          </a:ln>
        </p:spPr>
        <p:txBody>
          <a:bodyPr vert="horz" wrap="square" lIns="154237" tIns="25712" rIns="51414" bIns="51414" numCol="1" anchor="b" anchorCtr="0" compatLnSpc="1">
            <a:prstTxWarp prst="textNoShape">
              <a:avLst/>
            </a:prstTxWarp>
          </a:bodyPr>
          <a:lstStyle/>
          <a:p>
            <a:pPr defTabSz="342488">
              <a:defRPr/>
            </a:pPr>
            <a:endParaRPr lang="en-US" sz="900" kern="0" dirty="0">
              <a:solidFill>
                <a:srgbClr val="FFFFFF"/>
              </a:solidFill>
            </a:endParaRPr>
          </a:p>
        </p:txBody>
      </p:sp>
      <p:sp>
        <p:nvSpPr>
          <p:cNvPr id="8" name="テキスト ボックス 7"/>
          <p:cNvSpPr txBox="1"/>
          <p:nvPr/>
        </p:nvSpPr>
        <p:spPr>
          <a:xfrm>
            <a:off x="2065097" y="885881"/>
            <a:ext cx="1659315" cy="369332"/>
          </a:xfrm>
          <a:prstGeom prst="rect">
            <a:avLst/>
          </a:prstGeom>
          <a:noFill/>
        </p:spPr>
        <p:txBody>
          <a:bodyPr wrap="square" rtlCol="0">
            <a:spAutoFit/>
          </a:bodyPr>
          <a:lstStyle/>
          <a:p>
            <a:r>
              <a:rPr kumimoji="1" lang="ja-JP" altLang="en-US" dirty="0" smtClean="0">
                <a:solidFill>
                  <a:schemeClr val="bg2"/>
                </a:solidFill>
              </a:rPr>
              <a:t>会議室</a:t>
            </a:r>
            <a:endParaRPr kumimoji="1" lang="ja-JP" altLang="en-US" dirty="0">
              <a:solidFill>
                <a:schemeClr val="bg2"/>
              </a:solidFill>
            </a:endParaRPr>
          </a:p>
        </p:txBody>
      </p:sp>
      <p:sp>
        <p:nvSpPr>
          <p:cNvPr id="170" name="TextBox 96"/>
          <p:cNvSpPr txBox="1"/>
          <p:nvPr/>
        </p:nvSpPr>
        <p:spPr>
          <a:xfrm>
            <a:off x="3859635" y="877225"/>
            <a:ext cx="5001677" cy="600164"/>
          </a:xfrm>
          <a:prstGeom prst="rect">
            <a:avLst/>
          </a:prstGeom>
          <a:noFill/>
        </p:spPr>
        <p:txBody>
          <a:bodyPr wrap="square" rtlCol="0">
            <a:spAutoFit/>
          </a:bodyPr>
          <a:lstStyle/>
          <a:p>
            <a:pPr defTabSz="457189"/>
            <a:r>
              <a:rPr lang="ja-JP" altLang="en-US" sz="15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クラウド会議室を購入し</a:t>
            </a:r>
            <a:r>
              <a:rPr lang="ja-JP" altLang="en-US" sz="1500"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、そ</a:t>
            </a:r>
            <a:r>
              <a:rPr lang="ja-JP" altLang="en-US" sz="15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の</a:t>
            </a:r>
            <a:r>
              <a:rPr lang="ja-JP" altLang="en-US" sz="1500" dirty="0" smtClean="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会議室</a:t>
            </a:r>
            <a:r>
              <a:rPr lang="ja-JP" altLang="en-US" sz="15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rPr>
              <a:t>をシェアするモデル</a:t>
            </a:r>
            <a:endParaRPr lang="en-US" altLang="ja-JP" sz="1500" dirty="0">
              <a:solidFill>
                <a:schemeClr val="tx1">
                  <a:lumMod val="75000"/>
                  <a:lumOff val="25000"/>
                </a:schemeClr>
              </a:solidFill>
              <a:latin typeface="Arial" panose="020B0604020202020204" pitchFamily="34" charset="0"/>
              <a:ea typeface="ＭＳ Ｐゴシック" panose="020B0600070205080204" pitchFamily="50" charset="-128"/>
              <a:cs typeface="Meiryo" charset="-128"/>
            </a:endParaRPr>
          </a:p>
          <a:p>
            <a:pPr defTabSz="457189"/>
            <a:endParaRPr lang="en-US" dirty="0">
              <a:solidFill>
                <a:schemeClr val="tx1">
                  <a:lumMod val="75000"/>
                  <a:lumOff val="25000"/>
                </a:schemeClr>
              </a:solidFill>
              <a:latin typeface="Meiryo" charset="-128"/>
              <a:ea typeface="Meiryo" charset="-128"/>
              <a:cs typeface="Meiryo" charset="-128"/>
            </a:endParaRPr>
          </a:p>
        </p:txBody>
      </p:sp>
      <p:sp>
        <p:nvSpPr>
          <p:cNvPr id="85" name="Rounded Rectangle 124"/>
          <p:cNvSpPr/>
          <p:nvPr/>
        </p:nvSpPr>
        <p:spPr>
          <a:xfrm>
            <a:off x="339437" y="1566472"/>
            <a:ext cx="4955113" cy="1446458"/>
          </a:xfrm>
          <a:prstGeom prst="roundRect">
            <a:avLst/>
          </a:prstGeom>
          <a:solidFill>
            <a:srgbClr val="00BCEB"/>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86"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105160" y="1709374"/>
            <a:ext cx="388169" cy="436184"/>
          </a:xfrm>
          <a:prstGeom prst="rect">
            <a:avLst/>
          </a:prstGeom>
        </p:spPr>
      </p:pic>
      <p:pic>
        <p:nvPicPr>
          <p:cNvPr id="87"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090305" y="1709373"/>
            <a:ext cx="315289" cy="394132"/>
          </a:xfrm>
          <a:prstGeom prst="rect">
            <a:avLst/>
          </a:prstGeom>
        </p:spPr>
      </p:pic>
      <p:pic>
        <p:nvPicPr>
          <p:cNvPr id="89"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51641" y="1709373"/>
            <a:ext cx="355259" cy="394132"/>
          </a:xfrm>
          <a:prstGeom prst="rect">
            <a:avLst/>
          </a:prstGeom>
        </p:spPr>
      </p:pic>
      <p:pic>
        <p:nvPicPr>
          <p:cNvPr id="90"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2676732" y="1709374"/>
            <a:ext cx="371602" cy="390729"/>
          </a:xfrm>
          <a:prstGeom prst="rect">
            <a:avLst/>
          </a:prstGeom>
        </p:spPr>
      </p:pic>
      <p:pic>
        <p:nvPicPr>
          <p:cNvPr id="91" name="Picture 92" descr="laptop_color.png"/>
          <p:cNvPicPr>
            <a:picLocks noChangeAspect="1"/>
          </p:cNvPicPr>
          <p:nvPr/>
        </p:nvPicPr>
        <p:blipFill>
          <a:blip r:embed="rId3"/>
          <a:stretch>
            <a:fillRect/>
          </a:stretch>
        </p:blipFill>
        <p:spPr>
          <a:xfrm flipH="1">
            <a:off x="584571" y="1962789"/>
            <a:ext cx="280690" cy="245990"/>
          </a:xfrm>
          <a:prstGeom prst="rect">
            <a:avLst/>
          </a:prstGeom>
          <a:noFill/>
          <a:ln>
            <a:noFill/>
          </a:ln>
        </p:spPr>
      </p:pic>
      <p:pic>
        <p:nvPicPr>
          <p:cNvPr id="92"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1588999" y="1709373"/>
            <a:ext cx="332756" cy="394132"/>
          </a:xfrm>
          <a:prstGeom prst="rect">
            <a:avLst/>
          </a:prstGeom>
        </p:spPr>
      </p:pic>
      <p:pic>
        <p:nvPicPr>
          <p:cNvPr id="107"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50508" y="2335131"/>
            <a:ext cx="356082" cy="377489"/>
          </a:xfrm>
          <a:prstGeom prst="rect">
            <a:avLst/>
          </a:prstGeom>
        </p:spPr>
      </p:pic>
      <p:pic>
        <p:nvPicPr>
          <p:cNvPr id="108"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183271" y="2335131"/>
            <a:ext cx="320927" cy="335534"/>
          </a:xfrm>
          <a:prstGeom prst="rect">
            <a:avLst/>
          </a:prstGeom>
        </p:spPr>
      </p:pic>
      <p:pic>
        <p:nvPicPr>
          <p:cNvPr id="109"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2732135" y="2335131"/>
            <a:ext cx="305111" cy="335534"/>
          </a:xfrm>
          <a:prstGeom prst="rect">
            <a:avLst/>
          </a:prstGeom>
        </p:spPr>
      </p:pic>
      <p:pic>
        <p:nvPicPr>
          <p:cNvPr id="110"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1674128" y="2335131"/>
            <a:ext cx="281204" cy="330658"/>
          </a:xfrm>
          <a:prstGeom prst="rect">
            <a:avLst/>
          </a:prstGeom>
        </p:spPr>
      </p:pic>
      <p:pic>
        <p:nvPicPr>
          <p:cNvPr id="111"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134528" y="2335130"/>
            <a:ext cx="311662" cy="360549"/>
          </a:xfrm>
          <a:prstGeom prst="rect">
            <a:avLst/>
          </a:prstGeom>
        </p:spPr>
      </p:pic>
      <p:pic>
        <p:nvPicPr>
          <p:cNvPr id="119" name="Picture 92" descr="laptop_color.png"/>
          <p:cNvPicPr>
            <a:picLocks noChangeAspect="1"/>
          </p:cNvPicPr>
          <p:nvPr/>
        </p:nvPicPr>
        <p:blipFill>
          <a:blip r:embed="rId3"/>
          <a:stretch>
            <a:fillRect/>
          </a:stretch>
        </p:blipFill>
        <p:spPr>
          <a:xfrm flipH="1">
            <a:off x="1059783" y="1962789"/>
            <a:ext cx="280690" cy="245990"/>
          </a:xfrm>
          <a:prstGeom prst="rect">
            <a:avLst/>
          </a:prstGeom>
          <a:noFill/>
          <a:ln>
            <a:noFill/>
          </a:ln>
        </p:spPr>
      </p:pic>
      <p:pic>
        <p:nvPicPr>
          <p:cNvPr id="120" name="Picture 92" descr="laptop_color.png"/>
          <p:cNvPicPr>
            <a:picLocks noChangeAspect="1"/>
          </p:cNvPicPr>
          <p:nvPr/>
        </p:nvPicPr>
        <p:blipFill>
          <a:blip r:embed="rId3"/>
          <a:stretch>
            <a:fillRect/>
          </a:stretch>
        </p:blipFill>
        <p:spPr>
          <a:xfrm flipH="1">
            <a:off x="1593933" y="1962789"/>
            <a:ext cx="280690" cy="245990"/>
          </a:xfrm>
          <a:prstGeom prst="rect">
            <a:avLst/>
          </a:prstGeom>
          <a:noFill/>
          <a:ln>
            <a:noFill/>
          </a:ln>
        </p:spPr>
      </p:pic>
      <p:pic>
        <p:nvPicPr>
          <p:cNvPr id="121" name="Picture 92" descr="laptop_color.png"/>
          <p:cNvPicPr>
            <a:picLocks noChangeAspect="1"/>
          </p:cNvPicPr>
          <p:nvPr/>
        </p:nvPicPr>
        <p:blipFill>
          <a:blip r:embed="rId3"/>
          <a:stretch>
            <a:fillRect/>
          </a:stretch>
        </p:blipFill>
        <p:spPr>
          <a:xfrm flipH="1">
            <a:off x="2155242" y="1962789"/>
            <a:ext cx="280690" cy="245990"/>
          </a:xfrm>
          <a:prstGeom prst="rect">
            <a:avLst/>
          </a:prstGeom>
          <a:noFill/>
          <a:ln>
            <a:noFill/>
          </a:ln>
        </p:spPr>
      </p:pic>
      <p:pic>
        <p:nvPicPr>
          <p:cNvPr id="122" name="Picture 92" descr="laptop_color.png"/>
          <p:cNvPicPr>
            <a:picLocks noChangeAspect="1"/>
          </p:cNvPicPr>
          <p:nvPr/>
        </p:nvPicPr>
        <p:blipFill>
          <a:blip r:embed="rId3"/>
          <a:stretch>
            <a:fillRect/>
          </a:stretch>
        </p:blipFill>
        <p:spPr>
          <a:xfrm flipH="1">
            <a:off x="2708887" y="1962789"/>
            <a:ext cx="280690" cy="245990"/>
          </a:xfrm>
          <a:prstGeom prst="rect">
            <a:avLst/>
          </a:prstGeom>
          <a:noFill/>
          <a:ln>
            <a:noFill/>
          </a:ln>
        </p:spPr>
      </p:pic>
      <p:pic>
        <p:nvPicPr>
          <p:cNvPr id="123" name="Picture 92" descr="laptop_color.png"/>
          <p:cNvPicPr>
            <a:picLocks noChangeAspect="1"/>
          </p:cNvPicPr>
          <p:nvPr/>
        </p:nvPicPr>
        <p:blipFill>
          <a:blip r:embed="rId3"/>
          <a:stretch>
            <a:fillRect/>
          </a:stretch>
        </p:blipFill>
        <p:spPr>
          <a:xfrm flipH="1">
            <a:off x="569425" y="2568418"/>
            <a:ext cx="280690" cy="245990"/>
          </a:xfrm>
          <a:prstGeom prst="rect">
            <a:avLst/>
          </a:prstGeom>
          <a:noFill/>
          <a:ln>
            <a:noFill/>
          </a:ln>
        </p:spPr>
      </p:pic>
      <p:pic>
        <p:nvPicPr>
          <p:cNvPr id="124" name="Picture 92" descr="laptop_color.png"/>
          <p:cNvPicPr>
            <a:picLocks noChangeAspect="1"/>
          </p:cNvPicPr>
          <p:nvPr/>
        </p:nvPicPr>
        <p:blipFill>
          <a:blip r:embed="rId3"/>
          <a:stretch>
            <a:fillRect/>
          </a:stretch>
        </p:blipFill>
        <p:spPr>
          <a:xfrm flipH="1">
            <a:off x="1053690" y="2568418"/>
            <a:ext cx="280690" cy="245990"/>
          </a:xfrm>
          <a:prstGeom prst="rect">
            <a:avLst/>
          </a:prstGeom>
          <a:noFill/>
          <a:ln>
            <a:noFill/>
          </a:ln>
        </p:spPr>
      </p:pic>
      <p:pic>
        <p:nvPicPr>
          <p:cNvPr id="125" name="Picture 92" descr="laptop_color.png"/>
          <p:cNvPicPr>
            <a:picLocks noChangeAspect="1"/>
          </p:cNvPicPr>
          <p:nvPr/>
        </p:nvPicPr>
        <p:blipFill>
          <a:blip r:embed="rId3"/>
          <a:stretch>
            <a:fillRect/>
          </a:stretch>
        </p:blipFill>
        <p:spPr>
          <a:xfrm flipH="1">
            <a:off x="1587840" y="2568418"/>
            <a:ext cx="280690" cy="245990"/>
          </a:xfrm>
          <a:prstGeom prst="rect">
            <a:avLst/>
          </a:prstGeom>
          <a:noFill/>
          <a:ln>
            <a:noFill/>
          </a:ln>
        </p:spPr>
      </p:pic>
      <p:pic>
        <p:nvPicPr>
          <p:cNvPr id="126" name="Picture 92" descr="laptop_color.png"/>
          <p:cNvPicPr>
            <a:picLocks noChangeAspect="1"/>
          </p:cNvPicPr>
          <p:nvPr/>
        </p:nvPicPr>
        <p:blipFill>
          <a:blip r:embed="rId3"/>
          <a:stretch>
            <a:fillRect/>
          </a:stretch>
        </p:blipFill>
        <p:spPr>
          <a:xfrm flipH="1">
            <a:off x="2149150" y="2568418"/>
            <a:ext cx="280690" cy="245990"/>
          </a:xfrm>
          <a:prstGeom prst="rect">
            <a:avLst/>
          </a:prstGeom>
          <a:noFill/>
          <a:ln>
            <a:noFill/>
          </a:ln>
        </p:spPr>
      </p:pic>
      <p:pic>
        <p:nvPicPr>
          <p:cNvPr id="127" name="Picture 92" descr="laptop_color.png"/>
          <p:cNvPicPr>
            <a:picLocks noChangeAspect="1"/>
          </p:cNvPicPr>
          <p:nvPr/>
        </p:nvPicPr>
        <p:blipFill>
          <a:blip r:embed="rId3"/>
          <a:stretch>
            <a:fillRect/>
          </a:stretch>
        </p:blipFill>
        <p:spPr>
          <a:xfrm flipH="1">
            <a:off x="2702796" y="2568418"/>
            <a:ext cx="280690" cy="245990"/>
          </a:xfrm>
          <a:prstGeom prst="rect">
            <a:avLst/>
          </a:prstGeom>
          <a:noFill/>
          <a:ln>
            <a:noFill/>
          </a:ln>
        </p:spPr>
      </p:pic>
      <p:pic>
        <p:nvPicPr>
          <p:cNvPr id="128"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4695043" y="1701785"/>
            <a:ext cx="388169" cy="436184"/>
          </a:xfrm>
          <a:prstGeom prst="rect">
            <a:avLst/>
          </a:prstGeom>
        </p:spPr>
      </p:pic>
      <p:pic>
        <p:nvPicPr>
          <p:cNvPr id="129"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3680188" y="1701785"/>
            <a:ext cx="315289" cy="394132"/>
          </a:xfrm>
          <a:prstGeom prst="rect">
            <a:avLst/>
          </a:prstGeom>
        </p:spPr>
      </p:pic>
      <p:pic>
        <p:nvPicPr>
          <p:cNvPr id="130"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3141524" y="1701785"/>
            <a:ext cx="355259" cy="394132"/>
          </a:xfrm>
          <a:prstGeom prst="rect">
            <a:avLst/>
          </a:prstGeom>
        </p:spPr>
      </p:pic>
      <p:pic>
        <p:nvPicPr>
          <p:cNvPr id="131" name="Picture 92" descr="laptop_color.png"/>
          <p:cNvPicPr>
            <a:picLocks noChangeAspect="1"/>
          </p:cNvPicPr>
          <p:nvPr/>
        </p:nvPicPr>
        <p:blipFill>
          <a:blip r:embed="rId3"/>
          <a:stretch>
            <a:fillRect/>
          </a:stretch>
        </p:blipFill>
        <p:spPr>
          <a:xfrm flipH="1">
            <a:off x="3174454" y="1955200"/>
            <a:ext cx="280690" cy="245990"/>
          </a:xfrm>
          <a:prstGeom prst="rect">
            <a:avLst/>
          </a:prstGeom>
          <a:noFill/>
          <a:ln>
            <a:noFill/>
          </a:ln>
        </p:spPr>
      </p:pic>
      <p:pic>
        <p:nvPicPr>
          <p:cNvPr id="132"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4178882" y="1701785"/>
            <a:ext cx="332756" cy="394132"/>
          </a:xfrm>
          <a:prstGeom prst="rect">
            <a:avLst/>
          </a:prstGeom>
        </p:spPr>
      </p:pic>
      <p:pic>
        <p:nvPicPr>
          <p:cNvPr id="133"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3140391" y="2327542"/>
            <a:ext cx="356082" cy="377489"/>
          </a:xfrm>
          <a:prstGeom prst="rect">
            <a:avLst/>
          </a:prstGeom>
        </p:spPr>
      </p:pic>
      <p:pic>
        <p:nvPicPr>
          <p:cNvPr id="134"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4773154" y="2327542"/>
            <a:ext cx="320927" cy="335534"/>
          </a:xfrm>
          <a:prstGeom prst="rect">
            <a:avLst/>
          </a:prstGeom>
        </p:spPr>
      </p:pic>
      <p:pic>
        <p:nvPicPr>
          <p:cNvPr id="135"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4264012" y="2327542"/>
            <a:ext cx="281204" cy="330658"/>
          </a:xfrm>
          <a:prstGeom prst="rect">
            <a:avLst/>
          </a:prstGeom>
        </p:spPr>
      </p:pic>
      <p:pic>
        <p:nvPicPr>
          <p:cNvPr id="136"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3724412" y="2327542"/>
            <a:ext cx="311662" cy="360549"/>
          </a:xfrm>
          <a:prstGeom prst="rect">
            <a:avLst/>
          </a:prstGeom>
        </p:spPr>
      </p:pic>
      <p:pic>
        <p:nvPicPr>
          <p:cNvPr id="137" name="Picture 92" descr="laptop_color.png"/>
          <p:cNvPicPr>
            <a:picLocks noChangeAspect="1"/>
          </p:cNvPicPr>
          <p:nvPr/>
        </p:nvPicPr>
        <p:blipFill>
          <a:blip r:embed="rId3"/>
          <a:stretch>
            <a:fillRect/>
          </a:stretch>
        </p:blipFill>
        <p:spPr>
          <a:xfrm flipH="1">
            <a:off x="3649666" y="1955200"/>
            <a:ext cx="280690" cy="245990"/>
          </a:xfrm>
          <a:prstGeom prst="rect">
            <a:avLst/>
          </a:prstGeom>
          <a:noFill/>
          <a:ln>
            <a:noFill/>
          </a:ln>
        </p:spPr>
      </p:pic>
      <p:pic>
        <p:nvPicPr>
          <p:cNvPr id="138" name="Picture 92" descr="laptop_color.png"/>
          <p:cNvPicPr>
            <a:picLocks noChangeAspect="1"/>
          </p:cNvPicPr>
          <p:nvPr/>
        </p:nvPicPr>
        <p:blipFill>
          <a:blip r:embed="rId3"/>
          <a:stretch>
            <a:fillRect/>
          </a:stretch>
        </p:blipFill>
        <p:spPr>
          <a:xfrm flipH="1">
            <a:off x="4183816" y="1955200"/>
            <a:ext cx="280690" cy="245990"/>
          </a:xfrm>
          <a:prstGeom prst="rect">
            <a:avLst/>
          </a:prstGeom>
          <a:noFill/>
          <a:ln>
            <a:noFill/>
          </a:ln>
        </p:spPr>
      </p:pic>
      <p:pic>
        <p:nvPicPr>
          <p:cNvPr id="139" name="Picture 92" descr="laptop_color.png"/>
          <p:cNvPicPr>
            <a:picLocks noChangeAspect="1"/>
          </p:cNvPicPr>
          <p:nvPr/>
        </p:nvPicPr>
        <p:blipFill>
          <a:blip r:embed="rId3"/>
          <a:stretch>
            <a:fillRect/>
          </a:stretch>
        </p:blipFill>
        <p:spPr>
          <a:xfrm flipH="1">
            <a:off x="4745126" y="1955200"/>
            <a:ext cx="280690" cy="245990"/>
          </a:xfrm>
          <a:prstGeom prst="rect">
            <a:avLst/>
          </a:prstGeom>
          <a:noFill/>
          <a:ln>
            <a:noFill/>
          </a:ln>
        </p:spPr>
      </p:pic>
      <p:pic>
        <p:nvPicPr>
          <p:cNvPr id="140" name="Picture 92" descr="laptop_color.png"/>
          <p:cNvPicPr>
            <a:picLocks noChangeAspect="1"/>
          </p:cNvPicPr>
          <p:nvPr/>
        </p:nvPicPr>
        <p:blipFill>
          <a:blip r:embed="rId3"/>
          <a:stretch>
            <a:fillRect/>
          </a:stretch>
        </p:blipFill>
        <p:spPr>
          <a:xfrm flipH="1">
            <a:off x="3159309" y="2560829"/>
            <a:ext cx="280690" cy="245990"/>
          </a:xfrm>
          <a:prstGeom prst="rect">
            <a:avLst/>
          </a:prstGeom>
          <a:noFill/>
          <a:ln>
            <a:noFill/>
          </a:ln>
        </p:spPr>
      </p:pic>
      <p:pic>
        <p:nvPicPr>
          <p:cNvPr id="141" name="Picture 92" descr="laptop_color.png"/>
          <p:cNvPicPr>
            <a:picLocks noChangeAspect="1"/>
          </p:cNvPicPr>
          <p:nvPr/>
        </p:nvPicPr>
        <p:blipFill>
          <a:blip r:embed="rId3"/>
          <a:stretch>
            <a:fillRect/>
          </a:stretch>
        </p:blipFill>
        <p:spPr>
          <a:xfrm flipH="1">
            <a:off x="3643574" y="2560829"/>
            <a:ext cx="280690" cy="245990"/>
          </a:xfrm>
          <a:prstGeom prst="rect">
            <a:avLst/>
          </a:prstGeom>
          <a:noFill/>
          <a:ln>
            <a:noFill/>
          </a:ln>
        </p:spPr>
      </p:pic>
      <p:pic>
        <p:nvPicPr>
          <p:cNvPr id="142" name="Picture 92" descr="laptop_color.png"/>
          <p:cNvPicPr>
            <a:picLocks noChangeAspect="1"/>
          </p:cNvPicPr>
          <p:nvPr/>
        </p:nvPicPr>
        <p:blipFill>
          <a:blip r:embed="rId3"/>
          <a:stretch>
            <a:fillRect/>
          </a:stretch>
        </p:blipFill>
        <p:spPr>
          <a:xfrm flipH="1">
            <a:off x="4177724" y="2560829"/>
            <a:ext cx="280690" cy="245990"/>
          </a:xfrm>
          <a:prstGeom prst="rect">
            <a:avLst/>
          </a:prstGeom>
          <a:noFill/>
          <a:ln>
            <a:noFill/>
          </a:ln>
        </p:spPr>
      </p:pic>
      <p:pic>
        <p:nvPicPr>
          <p:cNvPr id="143" name="Picture 92" descr="laptop_color.png"/>
          <p:cNvPicPr>
            <a:picLocks noChangeAspect="1"/>
          </p:cNvPicPr>
          <p:nvPr/>
        </p:nvPicPr>
        <p:blipFill>
          <a:blip r:embed="rId3"/>
          <a:stretch>
            <a:fillRect/>
          </a:stretch>
        </p:blipFill>
        <p:spPr>
          <a:xfrm flipH="1">
            <a:off x="4739034" y="2560829"/>
            <a:ext cx="280690" cy="245990"/>
          </a:xfrm>
          <a:prstGeom prst="rect">
            <a:avLst/>
          </a:prstGeom>
          <a:noFill/>
          <a:ln>
            <a:noFill/>
          </a:ln>
        </p:spPr>
      </p:pic>
      <p:sp>
        <p:nvSpPr>
          <p:cNvPr id="144" name="Text Box 5"/>
          <p:cNvSpPr txBox="1">
            <a:spLocks noChangeArrowheads="1"/>
          </p:cNvSpPr>
          <p:nvPr/>
        </p:nvSpPr>
        <p:spPr bwMode="auto">
          <a:xfrm>
            <a:off x="1649363" y="2936657"/>
            <a:ext cx="2240449" cy="177909"/>
          </a:xfrm>
          <a:prstGeom prst="rect">
            <a:avLst/>
          </a:prstGeom>
          <a:solidFill>
            <a:schemeClr val="bg2"/>
          </a:solidFill>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b="1"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Meiryo" charset="-128"/>
              </a:rPr>
              <a:t> </a:t>
            </a:r>
            <a:r>
              <a:rPr kumimoji="1" lang="ja-JP" altLang="en-US" sz="900" b="1" dirty="0">
                <a:solidFill>
                  <a:srgbClr val="FFFF00"/>
                </a:solidFill>
                <a:latin typeface="ＭＳ Ｐゴシック" panose="020B0600070205080204" pitchFamily="50" charset="-128"/>
                <a:ea typeface="ＭＳ Ｐゴシック" panose="020B0600070205080204" pitchFamily="50" charset="-128"/>
                <a:cs typeface="Meiryo" charset="-128"/>
              </a:rPr>
              <a:t>最大</a:t>
            </a:r>
            <a:r>
              <a:rPr kumimoji="1" lang="en-US" altLang="ja-JP" sz="900" b="1" dirty="0">
                <a:solidFill>
                  <a:srgbClr val="FFFF00"/>
                </a:solidFill>
                <a:latin typeface="ＭＳ Ｐゴシック" panose="020B0600070205080204" pitchFamily="50" charset="-128"/>
                <a:ea typeface="ＭＳ Ｐゴシック" panose="020B0600070205080204" pitchFamily="50" charset="-128"/>
                <a:cs typeface="Meiryo" charset="-128"/>
              </a:rPr>
              <a:t>250</a:t>
            </a:r>
            <a:r>
              <a:rPr kumimoji="1" lang="ja-JP" altLang="en-US" sz="900" b="1" dirty="0">
                <a:solidFill>
                  <a:srgbClr val="FFFF00"/>
                </a:solidFill>
                <a:latin typeface="ＭＳ Ｐゴシック" panose="020B0600070205080204" pitchFamily="50" charset="-128"/>
                <a:ea typeface="ＭＳ Ｐゴシック" panose="020B0600070205080204" pitchFamily="50" charset="-128"/>
                <a:cs typeface="Meiryo" charset="-128"/>
              </a:rPr>
              <a:t>名に主催者アカウントを提供</a:t>
            </a:r>
          </a:p>
        </p:txBody>
      </p:sp>
      <p:sp>
        <p:nvSpPr>
          <p:cNvPr id="145" name="上矢印 144"/>
          <p:cNvSpPr/>
          <p:nvPr/>
        </p:nvSpPr>
        <p:spPr>
          <a:xfrm>
            <a:off x="2090774" y="1243151"/>
            <a:ext cx="1080204" cy="449133"/>
          </a:xfrm>
          <a:prstGeom prst="up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46" name="Group 14"/>
          <p:cNvGrpSpPr>
            <a:grpSpLocks noChangeAspect="1"/>
          </p:cNvGrpSpPr>
          <p:nvPr/>
        </p:nvGrpSpPr>
        <p:grpSpPr>
          <a:xfrm>
            <a:off x="2412475" y="1385115"/>
            <a:ext cx="435547" cy="206255"/>
            <a:chOff x="4267200" y="2159310"/>
            <a:chExt cx="1809590" cy="856943"/>
          </a:xfrm>
          <a:solidFill>
            <a:srgbClr val="FFC000"/>
          </a:solidFill>
        </p:grpSpPr>
        <p:sp>
          <p:nvSpPr>
            <p:cNvPr id="147" name="Freeform 5"/>
            <p:cNvSpPr>
              <a:spLocks noEditPoints="1"/>
            </p:cNvSpPr>
            <p:nvPr/>
          </p:nvSpPr>
          <p:spPr bwMode="auto">
            <a:xfrm>
              <a:off x="4267200" y="2159310"/>
              <a:ext cx="1809590" cy="856943"/>
            </a:xfrm>
            <a:custGeom>
              <a:avLst/>
              <a:gdLst>
                <a:gd name="T0" fmla="*/ 412 w 419"/>
                <a:gd name="T1" fmla="*/ 84 h 198"/>
                <a:gd name="T2" fmla="*/ 379 w 419"/>
                <a:gd name="T3" fmla="*/ 50 h 198"/>
                <a:gd name="T4" fmla="*/ 182 w 419"/>
                <a:gd name="T5" fmla="*/ 50 h 198"/>
                <a:gd name="T6" fmla="*/ 97 w 419"/>
                <a:gd name="T7" fmla="*/ 0 h 198"/>
                <a:gd name="T8" fmla="*/ 0 w 419"/>
                <a:gd name="T9" fmla="*/ 99 h 198"/>
                <a:gd name="T10" fmla="*/ 97 w 419"/>
                <a:gd name="T11" fmla="*/ 198 h 198"/>
                <a:gd name="T12" fmla="*/ 182 w 419"/>
                <a:gd name="T13" fmla="*/ 148 h 198"/>
                <a:gd name="T14" fmla="*/ 221 w 419"/>
                <a:gd name="T15" fmla="*/ 148 h 198"/>
                <a:gd name="T16" fmla="*/ 253 w 419"/>
                <a:gd name="T17" fmla="*/ 117 h 198"/>
                <a:gd name="T18" fmla="*/ 277 w 419"/>
                <a:gd name="T19" fmla="*/ 141 h 198"/>
                <a:gd name="T20" fmla="*/ 300 w 419"/>
                <a:gd name="T21" fmla="*/ 118 h 198"/>
                <a:gd name="T22" fmla="*/ 324 w 419"/>
                <a:gd name="T23" fmla="*/ 142 h 198"/>
                <a:gd name="T24" fmla="*/ 348 w 419"/>
                <a:gd name="T25" fmla="*/ 118 h 198"/>
                <a:gd name="T26" fmla="*/ 372 w 419"/>
                <a:gd name="T27" fmla="*/ 142 h 198"/>
                <a:gd name="T28" fmla="*/ 412 w 419"/>
                <a:gd name="T29" fmla="*/ 101 h 198"/>
                <a:gd name="T30" fmla="*/ 412 w 419"/>
                <a:gd name="T31" fmla="*/ 84 h 198"/>
                <a:gd name="T32" fmla="*/ 118 w 419"/>
                <a:gd name="T33" fmla="*/ 114 h 198"/>
                <a:gd name="T34" fmla="*/ 118 w 419"/>
                <a:gd name="T35" fmla="*/ 113 h 198"/>
                <a:gd name="T36" fmla="*/ 99 w 419"/>
                <a:gd name="T37" fmla="*/ 105 h 198"/>
                <a:gd name="T38" fmla="*/ 79 w 419"/>
                <a:gd name="T39" fmla="*/ 113 h 198"/>
                <a:gd name="T40" fmla="*/ 79 w 419"/>
                <a:gd name="T41" fmla="*/ 114 h 198"/>
                <a:gd name="T42" fmla="*/ 69 w 419"/>
                <a:gd name="T43" fmla="*/ 104 h 198"/>
                <a:gd name="T44" fmla="*/ 70 w 419"/>
                <a:gd name="T45" fmla="*/ 104 h 198"/>
                <a:gd name="T46" fmla="*/ 99 w 419"/>
                <a:gd name="T47" fmla="*/ 92 h 198"/>
                <a:gd name="T48" fmla="*/ 128 w 419"/>
                <a:gd name="T49" fmla="*/ 104 h 198"/>
                <a:gd name="T50" fmla="*/ 128 w 419"/>
                <a:gd name="T51" fmla="*/ 104 h 198"/>
                <a:gd name="T52" fmla="*/ 118 w 419"/>
                <a:gd name="T53" fmla="*/ 114 h 198"/>
                <a:gd name="T54" fmla="*/ 137 w 419"/>
                <a:gd name="T55" fmla="*/ 95 h 198"/>
                <a:gd name="T56" fmla="*/ 137 w 419"/>
                <a:gd name="T57" fmla="*/ 95 h 198"/>
                <a:gd name="T58" fmla="*/ 99 w 419"/>
                <a:gd name="T59" fmla="*/ 79 h 198"/>
                <a:gd name="T60" fmla="*/ 60 w 419"/>
                <a:gd name="T61" fmla="*/ 95 h 198"/>
                <a:gd name="T62" fmla="*/ 60 w 419"/>
                <a:gd name="T63" fmla="*/ 95 h 198"/>
                <a:gd name="T64" fmla="*/ 51 w 419"/>
                <a:gd name="T65" fmla="*/ 85 h 198"/>
                <a:gd name="T66" fmla="*/ 51 w 419"/>
                <a:gd name="T67" fmla="*/ 85 h 198"/>
                <a:gd name="T68" fmla="*/ 99 w 419"/>
                <a:gd name="T69" fmla="*/ 66 h 198"/>
                <a:gd name="T70" fmla="*/ 146 w 419"/>
                <a:gd name="T71" fmla="*/ 85 h 198"/>
                <a:gd name="T72" fmla="*/ 147 w 419"/>
                <a:gd name="T73" fmla="*/ 85 h 198"/>
                <a:gd name="T74" fmla="*/ 137 w 419"/>
                <a:gd name="T75" fmla="*/ 95 h 198"/>
                <a:gd name="T76" fmla="*/ 156 w 419"/>
                <a:gd name="T77" fmla="*/ 76 h 198"/>
                <a:gd name="T78" fmla="*/ 156 w 419"/>
                <a:gd name="T79" fmla="*/ 76 h 198"/>
                <a:gd name="T80" fmla="*/ 99 w 419"/>
                <a:gd name="T81" fmla="*/ 52 h 198"/>
                <a:gd name="T82" fmla="*/ 42 w 419"/>
                <a:gd name="T83" fmla="*/ 76 h 198"/>
                <a:gd name="T84" fmla="*/ 41 w 419"/>
                <a:gd name="T85" fmla="*/ 76 h 198"/>
                <a:gd name="T86" fmla="*/ 32 w 419"/>
                <a:gd name="T87" fmla="*/ 67 h 198"/>
                <a:gd name="T88" fmla="*/ 32 w 419"/>
                <a:gd name="T89" fmla="*/ 66 h 198"/>
                <a:gd name="T90" fmla="*/ 99 w 419"/>
                <a:gd name="T91" fmla="*/ 39 h 198"/>
                <a:gd name="T92" fmla="*/ 165 w 419"/>
                <a:gd name="T93" fmla="*/ 66 h 198"/>
                <a:gd name="T94" fmla="*/ 165 w 419"/>
                <a:gd name="T95" fmla="*/ 67 h 198"/>
                <a:gd name="T96" fmla="*/ 156 w 419"/>
                <a:gd name="T97" fmla="*/ 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198">
                  <a:moveTo>
                    <a:pt x="412" y="84"/>
                  </a:moveTo>
                  <a:cubicBezTo>
                    <a:pt x="379" y="50"/>
                    <a:pt x="379" y="50"/>
                    <a:pt x="379" y="50"/>
                  </a:cubicBezTo>
                  <a:cubicBezTo>
                    <a:pt x="182" y="50"/>
                    <a:pt x="182" y="50"/>
                    <a:pt x="182" y="50"/>
                  </a:cubicBezTo>
                  <a:cubicBezTo>
                    <a:pt x="165" y="20"/>
                    <a:pt x="134" y="0"/>
                    <a:pt x="97" y="0"/>
                  </a:cubicBezTo>
                  <a:cubicBezTo>
                    <a:pt x="43" y="0"/>
                    <a:pt x="0" y="45"/>
                    <a:pt x="0" y="99"/>
                  </a:cubicBezTo>
                  <a:cubicBezTo>
                    <a:pt x="0" y="154"/>
                    <a:pt x="43" y="198"/>
                    <a:pt x="97" y="198"/>
                  </a:cubicBezTo>
                  <a:cubicBezTo>
                    <a:pt x="133" y="198"/>
                    <a:pt x="165" y="178"/>
                    <a:pt x="182" y="148"/>
                  </a:cubicBezTo>
                  <a:cubicBezTo>
                    <a:pt x="221" y="148"/>
                    <a:pt x="221" y="148"/>
                    <a:pt x="221" y="148"/>
                  </a:cubicBezTo>
                  <a:cubicBezTo>
                    <a:pt x="253" y="117"/>
                    <a:pt x="253" y="117"/>
                    <a:pt x="253" y="117"/>
                  </a:cubicBezTo>
                  <a:cubicBezTo>
                    <a:pt x="277" y="141"/>
                    <a:pt x="277" y="141"/>
                    <a:pt x="277" y="141"/>
                  </a:cubicBezTo>
                  <a:cubicBezTo>
                    <a:pt x="300" y="118"/>
                    <a:pt x="300" y="118"/>
                    <a:pt x="300" y="118"/>
                  </a:cubicBezTo>
                  <a:cubicBezTo>
                    <a:pt x="324" y="142"/>
                    <a:pt x="324" y="142"/>
                    <a:pt x="324" y="142"/>
                  </a:cubicBezTo>
                  <a:cubicBezTo>
                    <a:pt x="348" y="118"/>
                    <a:pt x="348" y="118"/>
                    <a:pt x="348" y="118"/>
                  </a:cubicBezTo>
                  <a:cubicBezTo>
                    <a:pt x="372" y="142"/>
                    <a:pt x="372" y="142"/>
                    <a:pt x="372" y="142"/>
                  </a:cubicBezTo>
                  <a:cubicBezTo>
                    <a:pt x="412" y="101"/>
                    <a:pt x="412" y="101"/>
                    <a:pt x="412" y="101"/>
                  </a:cubicBezTo>
                  <a:cubicBezTo>
                    <a:pt x="418" y="95"/>
                    <a:pt x="419" y="90"/>
                    <a:pt x="412" y="84"/>
                  </a:cubicBezTo>
                  <a:close/>
                  <a:moveTo>
                    <a:pt x="118" y="114"/>
                  </a:moveTo>
                  <a:cubicBezTo>
                    <a:pt x="118" y="114"/>
                    <a:pt x="118" y="113"/>
                    <a:pt x="118" y="113"/>
                  </a:cubicBezTo>
                  <a:cubicBezTo>
                    <a:pt x="113" y="108"/>
                    <a:pt x="106" y="105"/>
                    <a:pt x="99" y="105"/>
                  </a:cubicBezTo>
                  <a:cubicBezTo>
                    <a:pt x="91" y="105"/>
                    <a:pt x="84" y="108"/>
                    <a:pt x="79" y="113"/>
                  </a:cubicBezTo>
                  <a:cubicBezTo>
                    <a:pt x="79" y="113"/>
                    <a:pt x="79" y="114"/>
                    <a:pt x="79" y="114"/>
                  </a:cubicBezTo>
                  <a:cubicBezTo>
                    <a:pt x="69" y="104"/>
                    <a:pt x="69" y="104"/>
                    <a:pt x="69" y="104"/>
                  </a:cubicBezTo>
                  <a:cubicBezTo>
                    <a:pt x="70" y="104"/>
                    <a:pt x="70" y="104"/>
                    <a:pt x="70" y="104"/>
                  </a:cubicBezTo>
                  <a:cubicBezTo>
                    <a:pt x="77" y="97"/>
                    <a:pt x="87" y="92"/>
                    <a:pt x="99" y="92"/>
                  </a:cubicBezTo>
                  <a:cubicBezTo>
                    <a:pt x="110" y="92"/>
                    <a:pt x="120" y="97"/>
                    <a:pt x="128" y="104"/>
                  </a:cubicBezTo>
                  <a:cubicBezTo>
                    <a:pt x="128" y="104"/>
                    <a:pt x="128" y="104"/>
                    <a:pt x="128" y="104"/>
                  </a:cubicBezTo>
                  <a:lnTo>
                    <a:pt x="118" y="114"/>
                  </a:lnTo>
                  <a:close/>
                  <a:moveTo>
                    <a:pt x="137" y="95"/>
                  </a:moveTo>
                  <a:cubicBezTo>
                    <a:pt x="137" y="95"/>
                    <a:pt x="137" y="95"/>
                    <a:pt x="137" y="95"/>
                  </a:cubicBezTo>
                  <a:cubicBezTo>
                    <a:pt x="127" y="85"/>
                    <a:pt x="114" y="79"/>
                    <a:pt x="99" y="79"/>
                  </a:cubicBezTo>
                  <a:cubicBezTo>
                    <a:pt x="84" y="79"/>
                    <a:pt x="70" y="85"/>
                    <a:pt x="60" y="95"/>
                  </a:cubicBezTo>
                  <a:cubicBezTo>
                    <a:pt x="60" y="95"/>
                    <a:pt x="60" y="95"/>
                    <a:pt x="60" y="95"/>
                  </a:cubicBezTo>
                  <a:cubicBezTo>
                    <a:pt x="51" y="85"/>
                    <a:pt x="51" y="85"/>
                    <a:pt x="51" y="85"/>
                  </a:cubicBezTo>
                  <a:cubicBezTo>
                    <a:pt x="51" y="85"/>
                    <a:pt x="51" y="85"/>
                    <a:pt x="51" y="85"/>
                  </a:cubicBezTo>
                  <a:cubicBezTo>
                    <a:pt x="63" y="73"/>
                    <a:pt x="80" y="66"/>
                    <a:pt x="99" y="66"/>
                  </a:cubicBezTo>
                  <a:cubicBezTo>
                    <a:pt x="117" y="66"/>
                    <a:pt x="134" y="73"/>
                    <a:pt x="146" y="85"/>
                  </a:cubicBezTo>
                  <a:cubicBezTo>
                    <a:pt x="146" y="85"/>
                    <a:pt x="147" y="85"/>
                    <a:pt x="147" y="85"/>
                  </a:cubicBezTo>
                  <a:lnTo>
                    <a:pt x="137" y="95"/>
                  </a:lnTo>
                  <a:close/>
                  <a:moveTo>
                    <a:pt x="156" y="76"/>
                  </a:moveTo>
                  <a:cubicBezTo>
                    <a:pt x="156" y="76"/>
                    <a:pt x="156" y="76"/>
                    <a:pt x="156" y="76"/>
                  </a:cubicBezTo>
                  <a:cubicBezTo>
                    <a:pt x="141" y="61"/>
                    <a:pt x="121" y="52"/>
                    <a:pt x="99" y="52"/>
                  </a:cubicBezTo>
                  <a:cubicBezTo>
                    <a:pt x="76" y="52"/>
                    <a:pt x="56" y="61"/>
                    <a:pt x="42" y="76"/>
                  </a:cubicBezTo>
                  <a:cubicBezTo>
                    <a:pt x="42" y="76"/>
                    <a:pt x="41" y="76"/>
                    <a:pt x="41" y="76"/>
                  </a:cubicBezTo>
                  <a:cubicBezTo>
                    <a:pt x="32" y="67"/>
                    <a:pt x="32" y="67"/>
                    <a:pt x="32" y="67"/>
                  </a:cubicBezTo>
                  <a:cubicBezTo>
                    <a:pt x="32" y="67"/>
                    <a:pt x="32" y="67"/>
                    <a:pt x="32" y="66"/>
                  </a:cubicBezTo>
                  <a:cubicBezTo>
                    <a:pt x="49" y="50"/>
                    <a:pt x="73" y="39"/>
                    <a:pt x="99" y="39"/>
                  </a:cubicBezTo>
                  <a:cubicBezTo>
                    <a:pt x="125" y="39"/>
                    <a:pt x="148" y="50"/>
                    <a:pt x="165" y="66"/>
                  </a:cubicBezTo>
                  <a:cubicBezTo>
                    <a:pt x="165" y="67"/>
                    <a:pt x="165" y="67"/>
                    <a:pt x="165" y="67"/>
                  </a:cubicBezTo>
                  <a:lnTo>
                    <a:pt x="156" y="76"/>
                  </a:lnTo>
                  <a:close/>
                </a:path>
              </a:pathLst>
            </a:custGeom>
            <a:grpFill/>
            <a:ln>
              <a:noFill/>
            </a:ln>
            <a:effectLst/>
          </p:spPr>
          <p:txBody>
            <a:bodyPr vert="horz" wrap="square" lIns="91440" tIns="45720" rIns="91440" bIns="45720" numCol="1" anchor="t" anchorCtr="0" compatLnSpc="1">
              <a:prstTxWarp prst="textNoShape">
                <a:avLst/>
              </a:prstTxWarp>
            </a:bodyPr>
            <a:lstStyle/>
            <a:p>
              <a:pPr defTabSz="913886"/>
              <a:endParaRPr lang="en-US">
                <a:solidFill>
                  <a:srgbClr val="000000"/>
                </a:solidFill>
              </a:endParaRPr>
            </a:p>
          </p:txBody>
        </p:sp>
        <p:sp>
          <p:nvSpPr>
            <p:cNvPr id="148" name="Oval 16"/>
            <p:cNvSpPr/>
            <p:nvPr/>
          </p:nvSpPr>
          <p:spPr>
            <a:xfrm>
              <a:off x="4343400" y="2244886"/>
              <a:ext cx="685800" cy="6858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86"/>
              <a:endParaRPr lang="en-US" dirty="0">
                <a:solidFill>
                  <a:srgbClr val="FFFFFF"/>
                </a:solidFill>
              </a:endParaRPr>
            </a:p>
          </p:txBody>
        </p:sp>
      </p:grpSp>
      <p:sp>
        <p:nvSpPr>
          <p:cNvPr id="73" name="Title 2"/>
          <p:cNvSpPr txBox="1">
            <a:spLocks/>
          </p:cNvSpPr>
          <p:nvPr/>
        </p:nvSpPr>
        <p:spPr bwMode="auto">
          <a:xfrm>
            <a:off x="277370" y="140973"/>
            <a:ext cx="4904229" cy="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Shared Meetings</a:t>
            </a:r>
            <a:r>
              <a:rPr kumimoji="1" lang="ja-JP" altLang="en-US" sz="2700" dirty="0">
                <a:solidFill>
                  <a:schemeClr val="tx1">
                    <a:lumMod val="75000"/>
                    <a:lumOff val="25000"/>
                  </a:schemeClr>
                </a:solidFill>
                <a:latin typeface="メイリオ"/>
                <a:ea typeface="メイリオ"/>
                <a:cs typeface="メイリオ"/>
              </a:rPr>
              <a:t/>
            </a:r>
            <a:br>
              <a:rPr kumimoji="1" lang="ja-JP" altLang="en-US" sz="2700" dirty="0">
                <a:solidFill>
                  <a:schemeClr val="tx1">
                    <a:lumMod val="75000"/>
                    <a:lumOff val="25000"/>
                  </a:schemeClr>
                </a:solidFill>
                <a:latin typeface="メイリオ"/>
                <a:ea typeface="メイリオ"/>
                <a:cs typeface="メイリオ"/>
              </a:rPr>
            </a:br>
            <a:endParaRPr kumimoji="1" lang="ja-JP" altLang="en-US" sz="27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11338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84683" y="2268499"/>
            <a:ext cx="6396136" cy="715581"/>
          </a:xfrm>
          <a:prstGeom prst="rect">
            <a:avLst/>
          </a:prstGeom>
          <a:noFill/>
        </p:spPr>
        <p:txBody>
          <a:bodyPr wrap="square" rtlCol="0">
            <a:spAutoFit/>
          </a:bodyPr>
          <a:lstStyle/>
          <a:p>
            <a:r>
              <a:rPr kumimoji="1" lang="ja-JP" altLang="en-US" sz="4050" dirty="0" smtClean="0">
                <a:solidFill>
                  <a:schemeClr val="tx1">
                    <a:lumMod val="75000"/>
                    <a:lumOff val="25000"/>
                  </a:schemeClr>
                </a:solidFill>
              </a:rPr>
              <a:t>ケース スタディ</a:t>
            </a:r>
            <a:endParaRPr kumimoji="1" lang="ja-JP" altLang="en-US" sz="4050" dirty="0">
              <a:solidFill>
                <a:schemeClr val="tx1">
                  <a:lumMod val="75000"/>
                  <a:lumOff val="25000"/>
                </a:schemeClr>
              </a:solidFill>
            </a:endParaRPr>
          </a:p>
        </p:txBody>
      </p:sp>
    </p:spTree>
    <p:extLst>
      <p:ext uri="{BB962C8B-B14F-4D97-AF65-F5344CB8AC3E}">
        <p14:creationId xmlns:p14="http://schemas.microsoft.com/office/powerpoint/2010/main" val="3824796791"/>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4683" y="2268499"/>
            <a:ext cx="4800601" cy="715581"/>
          </a:xfrm>
          <a:prstGeom prst="rect">
            <a:avLst/>
          </a:prstGeom>
          <a:noFill/>
        </p:spPr>
        <p:txBody>
          <a:bodyPr wrap="square" rtlCol="0">
            <a:spAutoFit/>
          </a:bodyPr>
          <a:lstStyle/>
          <a:p>
            <a:r>
              <a:rPr kumimoji="1" lang="en-US" altLang="ja-JP" sz="4050" dirty="0" smtClean="0">
                <a:solidFill>
                  <a:schemeClr val="tx1">
                    <a:lumMod val="75000"/>
                    <a:lumOff val="25000"/>
                  </a:schemeClr>
                </a:solidFill>
              </a:rPr>
              <a:t>A-SPK</a:t>
            </a:r>
            <a:r>
              <a:rPr kumimoji="1" lang="ja-JP" altLang="en-US" sz="4050" dirty="0">
                <a:solidFill>
                  <a:schemeClr val="tx1">
                    <a:lumMod val="75000"/>
                    <a:lumOff val="25000"/>
                  </a:schemeClr>
                </a:solidFill>
              </a:rPr>
              <a:t>　と　</a:t>
            </a:r>
            <a:r>
              <a:rPr kumimoji="1" lang="en-US" altLang="ja-JP" sz="4050" dirty="0" smtClean="0">
                <a:solidFill>
                  <a:schemeClr val="tx1">
                    <a:lumMod val="75000"/>
                    <a:lumOff val="25000"/>
                  </a:schemeClr>
                </a:solidFill>
              </a:rPr>
              <a:t>A-WX</a:t>
            </a:r>
            <a:endParaRPr kumimoji="1" lang="ja-JP" altLang="en-US" sz="4050" dirty="0">
              <a:solidFill>
                <a:schemeClr val="tx1">
                  <a:lumMod val="75000"/>
                  <a:lumOff val="25000"/>
                </a:schemeClr>
              </a:solidFill>
            </a:endParaRPr>
          </a:p>
        </p:txBody>
      </p:sp>
    </p:spTree>
    <p:extLst>
      <p:ext uri="{BB962C8B-B14F-4D97-AF65-F5344CB8AC3E}">
        <p14:creationId xmlns:p14="http://schemas.microsoft.com/office/powerpoint/2010/main" val="55809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A-WX</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と</a:t>
            </a:r>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A-SPK</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の特徴　</a:t>
            </a:r>
            <a:endParaRPr kumimoji="1" lang="ja-JP" altLang="en-US" sz="2700" dirty="0">
              <a:solidFill>
                <a:schemeClr val="tx1">
                  <a:lumMod val="75000"/>
                  <a:lumOff val="25000"/>
                </a:schemeClr>
              </a:solidFill>
              <a:latin typeface="メイリオ"/>
              <a:ea typeface="メイリオ"/>
              <a:cs typeface="メイリオ"/>
            </a:endParaRPr>
          </a:p>
        </p:txBody>
      </p:sp>
      <p:sp>
        <p:nvSpPr>
          <p:cNvPr id="6" name="テキスト ボックス 5"/>
          <p:cNvSpPr txBox="1"/>
          <p:nvPr/>
        </p:nvSpPr>
        <p:spPr>
          <a:xfrm>
            <a:off x="375340" y="556235"/>
            <a:ext cx="8430855" cy="784830"/>
          </a:xfrm>
          <a:prstGeom prst="rect">
            <a:avLst/>
          </a:prstGeom>
          <a:noFill/>
        </p:spPr>
        <p:txBody>
          <a:bodyPr wrap="square" rtlCol="0">
            <a:spAutoFit/>
          </a:bodyPr>
          <a:lstStyle/>
          <a:p>
            <a:r>
              <a:rPr kumimoji="1" lang="en-US" altLang="ja-JP" sz="1500" dirty="0" smtClean="0">
                <a:solidFill>
                  <a:schemeClr val="tx1">
                    <a:lumMod val="75000"/>
                    <a:lumOff val="25000"/>
                  </a:schemeClr>
                </a:solidFill>
              </a:rPr>
              <a:t>SaaS</a:t>
            </a:r>
            <a:r>
              <a:rPr kumimoji="1" lang="ja-JP" altLang="en-US" sz="1500" dirty="0" smtClean="0">
                <a:solidFill>
                  <a:schemeClr val="tx1">
                    <a:lumMod val="75000"/>
                    <a:lumOff val="25000"/>
                  </a:schemeClr>
                </a:solidFill>
              </a:rPr>
              <a:t>のサブスクリプションは</a:t>
            </a:r>
            <a:r>
              <a:rPr kumimoji="1" lang="ja-JP" altLang="en-US" sz="1500" dirty="0">
                <a:solidFill>
                  <a:schemeClr val="tx1">
                    <a:lumMod val="75000"/>
                    <a:lumOff val="25000"/>
                  </a:schemeClr>
                </a:solidFill>
              </a:rPr>
              <a:t>「</a:t>
            </a:r>
            <a:r>
              <a:rPr kumimoji="1" lang="en-US" altLang="ja-JP" sz="1500" dirty="0">
                <a:solidFill>
                  <a:schemeClr val="tx1">
                    <a:lumMod val="75000"/>
                    <a:lumOff val="25000"/>
                  </a:schemeClr>
                </a:solidFill>
              </a:rPr>
              <a:t>A-WX</a:t>
            </a:r>
            <a:r>
              <a:rPr kumimoji="1" lang="ja-JP" altLang="en-US" sz="1500" dirty="0">
                <a:solidFill>
                  <a:schemeClr val="tx1">
                    <a:lumMod val="75000"/>
                    <a:lumOff val="25000"/>
                  </a:schemeClr>
                </a:solidFill>
              </a:rPr>
              <a:t>」と「</a:t>
            </a:r>
            <a:r>
              <a:rPr kumimoji="1" lang="en-US" altLang="ja-JP" sz="1500" dirty="0">
                <a:solidFill>
                  <a:schemeClr val="tx1">
                    <a:lumMod val="75000"/>
                    <a:lumOff val="25000"/>
                  </a:schemeClr>
                </a:solidFill>
              </a:rPr>
              <a:t>A-SPK</a:t>
            </a:r>
            <a:r>
              <a:rPr kumimoji="1" lang="ja-JP" altLang="en-US" sz="1500" dirty="0">
                <a:solidFill>
                  <a:schemeClr val="tx1">
                    <a:lumMod val="75000"/>
                    <a:lumOff val="25000"/>
                  </a:schemeClr>
                </a:solidFill>
              </a:rPr>
              <a:t>」という</a:t>
            </a:r>
            <a:r>
              <a:rPr kumimoji="1" lang="en-US" altLang="ja-JP" sz="1500" dirty="0">
                <a:solidFill>
                  <a:schemeClr val="tx1">
                    <a:lumMod val="75000"/>
                    <a:lumOff val="25000"/>
                  </a:schemeClr>
                </a:solidFill>
              </a:rPr>
              <a:t>2</a:t>
            </a:r>
            <a:r>
              <a:rPr kumimoji="1" lang="ja-JP" altLang="en-US" sz="1500" dirty="0" err="1">
                <a:solidFill>
                  <a:schemeClr val="tx1">
                    <a:lumMod val="75000"/>
                    <a:lumOff val="25000"/>
                  </a:schemeClr>
                </a:solidFill>
              </a:rPr>
              <a:t>つの</a:t>
            </a:r>
            <a:r>
              <a:rPr kumimoji="1" lang="en-US" altLang="ja-JP" sz="1500" dirty="0">
                <a:solidFill>
                  <a:schemeClr val="tx1">
                    <a:lumMod val="75000"/>
                    <a:lumOff val="25000"/>
                  </a:schemeClr>
                </a:solidFill>
              </a:rPr>
              <a:t>TOP</a:t>
            </a:r>
            <a:r>
              <a:rPr kumimoji="1" lang="ja-JP" altLang="en-US" sz="1500" dirty="0">
                <a:solidFill>
                  <a:schemeClr val="tx1">
                    <a:lumMod val="75000"/>
                    <a:lumOff val="25000"/>
                  </a:schemeClr>
                </a:solidFill>
              </a:rPr>
              <a:t>型番に分かれます。</a:t>
            </a:r>
            <a:endParaRPr kumimoji="1" lang="en-US" altLang="ja-JP" sz="1500" dirty="0">
              <a:solidFill>
                <a:schemeClr val="tx1">
                  <a:lumMod val="75000"/>
                  <a:lumOff val="25000"/>
                </a:schemeClr>
              </a:solidFill>
            </a:endParaRPr>
          </a:p>
          <a:p>
            <a:r>
              <a:rPr kumimoji="1" lang="ja-JP" altLang="en-US" sz="1500" dirty="0">
                <a:solidFill>
                  <a:schemeClr val="tx1">
                    <a:lumMod val="75000"/>
                    <a:lumOff val="25000"/>
                  </a:schemeClr>
                </a:solidFill>
              </a:rPr>
              <a:t>それぞれの</a:t>
            </a:r>
            <a:r>
              <a:rPr kumimoji="1" lang="en-US" altLang="ja-JP" sz="1500" dirty="0">
                <a:solidFill>
                  <a:schemeClr val="tx1">
                    <a:lumMod val="75000"/>
                    <a:lumOff val="25000"/>
                  </a:schemeClr>
                </a:solidFill>
              </a:rPr>
              <a:t>TOP</a:t>
            </a:r>
            <a:r>
              <a:rPr kumimoji="1" lang="ja-JP" altLang="en-US" sz="1500" dirty="0">
                <a:solidFill>
                  <a:schemeClr val="tx1">
                    <a:lumMod val="75000"/>
                    <a:lumOff val="25000"/>
                  </a:schemeClr>
                </a:solidFill>
              </a:rPr>
              <a:t>型番</a:t>
            </a:r>
            <a:r>
              <a:rPr kumimoji="1" lang="ja-JP" altLang="en-US" sz="1500" dirty="0" smtClean="0">
                <a:solidFill>
                  <a:schemeClr val="tx1">
                    <a:lumMod val="75000"/>
                    <a:lumOff val="25000"/>
                  </a:schemeClr>
                </a:solidFill>
              </a:rPr>
              <a:t>で</a:t>
            </a:r>
            <a:r>
              <a:rPr kumimoji="1" lang="en-US" altLang="ja-JP" sz="1500" dirty="0" smtClean="0">
                <a:solidFill>
                  <a:schemeClr val="tx1">
                    <a:lumMod val="75000"/>
                    <a:lumOff val="25000"/>
                  </a:schemeClr>
                </a:solidFill>
              </a:rPr>
              <a:t>Cisco Spark</a:t>
            </a:r>
            <a:r>
              <a:rPr kumimoji="1" lang="ja-JP" altLang="en-US" sz="1500" dirty="0" smtClean="0">
                <a:solidFill>
                  <a:schemeClr val="tx1">
                    <a:lumMod val="75000"/>
                    <a:lumOff val="25000"/>
                  </a:schemeClr>
                </a:solidFill>
              </a:rPr>
              <a:t>も </a:t>
            </a:r>
            <a:r>
              <a:rPr kumimoji="1" lang="en-US" altLang="ja-JP" sz="1500" dirty="0" smtClean="0">
                <a:solidFill>
                  <a:schemeClr val="tx1">
                    <a:lumMod val="75000"/>
                    <a:lumOff val="25000"/>
                  </a:schemeClr>
                </a:solidFill>
              </a:rPr>
              <a:t>Cisco WebEx</a:t>
            </a:r>
            <a:r>
              <a:rPr kumimoji="1" lang="ja-JP" altLang="en-US" sz="1500" dirty="0">
                <a:solidFill>
                  <a:schemeClr val="tx1">
                    <a:lumMod val="75000"/>
                    <a:lumOff val="25000"/>
                  </a:schemeClr>
                </a:solidFill>
              </a:rPr>
              <a:t>も販売可能。ただし</a:t>
            </a:r>
            <a:r>
              <a:rPr kumimoji="1" lang="ja-JP" altLang="en-US" sz="1500" dirty="0" smtClean="0">
                <a:solidFill>
                  <a:schemeClr val="tx1">
                    <a:lumMod val="75000"/>
                    <a:lumOff val="25000"/>
                  </a:schemeClr>
                </a:solidFill>
              </a:rPr>
              <a:t>、</a:t>
            </a:r>
            <a:r>
              <a:rPr kumimoji="1" lang="ja-JP" altLang="en-US" sz="1500" dirty="0">
                <a:solidFill>
                  <a:schemeClr val="tx1">
                    <a:lumMod val="75000"/>
                    <a:lumOff val="25000"/>
                  </a:schemeClr>
                </a:solidFill>
              </a:rPr>
              <a:t>提供</a:t>
            </a:r>
            <a:r>
              <a:rPr kumimoji="1" lang="ja-JP" altLang="en-US" sz="1500" dirty="0" smtClean="0">
                <a:solidFill>
                  <a:schemeClr val="tx1">
                    <a:lumMod val="75000"/>
                    <a:lumOff val="25000"/>
                  </a:schemeClr>
                </a:solidFill>
              </a:rPr>
              <a:t>条件</a:t>
            </a:r>
            <a:r>
              <a:rPr kumimoji="1" lang="ja-JP" altLang="en-US" sz="1500" dirty="0">
                <a:solidFill>
                  <a:schemeClr val="tx1">
                    <a:lumMod val="75000"/>
                    <a:lumOff val="25000"/>
                  </a:schemeClr>
                </a:solidFill>
              </a:rPr>
              <a:t>に違いがあるので注意が</a:t>
            </a:r>
            <a:r>
              <a:rPr kumimoji="1" lang="ja-JP" altLang="en-US" sz="1500" dirty="0" smtClean="0">
                <a:solidFill>
                  <a:schemeClr val="tx1">
                    <a:lumMod val="75000"/>
                    <a:lumOff val="25000"/>
                  </a:schemeClr>
                </a:solidFill>
              </a:rPr>
              <a:t>必要。</a:t>
            </a:r>
            <a:endParaRPr kumimoji="1" lang="en-US" altLang="ja-JP" sz="1500" dirty="0">
              <a:solidFill>
                <a:schemeClr val="tx1">
                  <a:lumMod val="75000"/>
                  <a:lumOff val="25000"/>
                </a:schemeClr>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738839026"/>
              </p:ext>
            </p:extLst>
          </p:nvPr>
        </p:nvGraphicFramePr>
        <p:xfrm>
          <a:off x="434794" y="1311337"/>
          <a:ext cx="8319345" cy="3654894"/>
        </p:xfrm>
        <a:graphic>
          <a:graphicData uri="http://schemas.openxmlformats.org/drawingml/2006/table">
            <a:tbl>
              <a:tblPr firstRow="1" bandRow="1">
                <a:tableStyleId>{7DF18680-E054-41AD-8BC1-D1AEF772440D}</a:tableStyleId>
              </a:tblPr>
              <a:tblGrid>
                <a:gridCol w="1114943">
                  <a:extLst>
                    <a:ext uri="{9D8B030D-6E8A-4147-A177-3AD203B41FA5}">
                      <a16:colId xmlns:a16="http://schemas.microsoft.com/office/drawing/2014/main" val="20000"/>
                    </a:ext>
                  </a:extLst>
                </a:gridCol>
                <a:gridCol w="3470783">
                  <a:extLst>
                    <a:ext uri="{9D8B030D-6E8A-4147-A177-3AD203B41FA5}">
                      <a16:colId xmlns:a16="http://schemas.microsoft.com/office/drawing/2014/main" val="20003"/>
                    </a:ext>
                  </a:extLst>
                </a:gridCol>
                <a:gridCol w="3733619">
                  <a:extLst>
                    <a:ext uri="{9D8B030D-6E8A-4147-A177-3AD203B41FA5}">
                      <a16:colId xmlns:a16="http://schemas.microsoft.com/office/drawing/2014/main" val="1546569169"/>
                    </a:ext>
                  </a:extLst>
                </a:gridCol>
              </a:tblGrid>
              <a:tr h="433509">
                <a:tc>
                  <a:txBody>
                    <a:bodyPr/>
                    <a:lstStyle/>
                    <a:p>
                      <a:endParaRPr kumimoji="1" lang="ja-JP" altLang="en-US" sz="14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400" dirty="0" smtClean="0">
                          <a:solidFill>
                            <a:schemeClr val="bg2"/>
                          </a:solidFill>
                          <a:latin typeface="Arial" panose="020B0604020202020204" pitchFamily="34" charset="0"/>
                          <a:ea typeface="ＭＳ Ｐゴシック" panose="020B0600070205080204" pitchFamily="50" charset="-128"/>
                        </a:rPr>
                        <a:t>A-SPK</a:t>
                      </a:r>
                      <a:endParaRPr kumimoji="1" lang="ja-JP" altLang="en-US" sz="140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400" dirty="0" smtClean="0">
                          <a:solidFill>
                            <a:schemeClr val="bg2"/>
                          </a:solidFill>
                          <a:latin typeface="Arial" panose="020B0604020202020204" pitchFamily="34" charset="0"/>
                          <a:ea typeface="ＭＳ Ｐゴシック" panose="020B0600070205080204" pitchFamily="50" charset="-128"/>
                        </a:rPr>
                        <a:t>A-WX</a:t>
                      </a:r>
                      <a:endParaRPr kumimoji="1" lang="ja-JP" altLang="en-US" sz="140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087001">
                <a:tc>
                  <a:txBody>
                    <a:bodyPr/>
                    <a:lstStyle/>
                    <a:p>
                      <a:pPr marL="0" indent="0" algn="l" fontAlgn="base">
                        <a:spcBef>
                          <a:spcPts val="800"/>
                        </a:spcBef>
                        <a:spcAft>
                          <a:spcPct val="0"/>
                        </a:spcAft>
                        <a:buSzPct val="80000"/>
                        <a:buFont typeface="Arial" charset="0"/>
                        <a:buNone/>
                      </a:pP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価格</a:t>
                      </a: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indent="0" algn="l" fontAlgn="base">
                        <a:spcBef>
                          <a:spcPts val="800"/>
                        </a:spcBef>
                        <a:spcAft>
                          <a:spcPct val="0"/>
                        </a:spcAft>
                        <a:buSzPct val="80000"/>
                        <a:buFont typeface="Arial" charset="0"/>
                        <a:buNone/>
                      </a:pPr>
                      <a:r>
                        <a:rPr kumimoji="1"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Every</a:t>
                      </a:r>
                      <a:r>
                        <a:rPr kumimoji="1" lang="en-US" altLang="ja-JP" sz="1400" baseline="0" dirty="0" smtClean="0">
                          <a:solidFill>
                            <a:schemeClr val="tx1">
                              <a:lumMod val="75000"/>
                              <a:lumOff val="25000"/>
                            </a:schemeClr>
                          </a:solidFill>
                          <a:latin typeface="Arial" panose="020B0604020202020204" pitchFamily="34" charset="0"/>
                          <a:ea typeface="ＭＳ Ｐゴシック" panose="020B0600070205080204" pitchFamily="50" charset="-128"/>
                        </a:rPr>
                        <a:t> Day Low Price</a:t>
                      </a:r>
                    </a:p>
                    <a:p>
                      <a:pPr marL="0" indent="0" algn="l" fontAlgn="base">
                        <a:spcBef>
                          <a:spcPts val="800"/>
                        </a:spcBef>
                        <a:spcAft>
                          <a:spcPct val="0"/>
                        </a:spcAft>
                        <a:buSzPct val="80000"/>
                        <a:buFont typeface="Arial" charset="0"/>
                        <a:buNone/>
                      </a:pPr>
                      <a:r>
                        <a:rPr kumimoji="1" lang="ja-JP" altLang="en-US" sz="1400" baseline="0" dirty="0" smtClean="0">
                          <a:solidFill>
                            <a:schemeClr val="tx1">
                              <a:lumMod val="75000"/>
                              <a:lumOff val="25000"/>
                            </a:schemeClr>
                          </a:solidFill>
                          <a:latin typeface="Arial" panose="020B0604020202020204" pitchFamily="34" charset="0"/>
                          <a:ea typeface="ＭＳ Ｐゴシック" panose="020B0600070205080204" pitchFamily="50" charset="-128"/>
                        </a:rPr>
                        <a:t>固定料金のみで従量課金は発生しない</a:t>
                      </a:r>
                      <a:endParaRPr kumimoji="1" lang="en-US" altLang="ja-JP" sz="1400" baseline="0" dirty="0" smtClean="0">
                        <a:solidFill>
                          <a:schemeClr val="tx1">
                            <a:lumMod val="75000"/>
                            <a:lumOff val="25000"/>
                          </a:schemeClr>
                        </a:solidFill>
                        <a:latin typeface="Arial" panose="020B0604020202020204" pitchFamily="34" charset="0"/>
                        <a:ea typeface="ＭＳ Ｐゴシック" panose="020B0600070205080204" pitchFamily="50" charset="-128"/>
                      </a:endParaRPr>
                    </a:p>
                    <a:p>
                      <a:pPr marL="0" indent="0" algn="l" fontAlgn="base">
                        <a:spcBef>
                          <a:spcPts val="800"/>
                        </a:spcBef>
                        <a:spcAft>
                          <a:spcPct val="0"/>
                        </a:spcAft>
                        <a:buSzPct val="80000"/>
                        <a:buFont typeface="Arial" charset="0"/>
                        <a:buNone/>
                      </a:pPr>
                      <a:r>
                        <a:rPr kumimoji="1" lang="ja-JP" altLang="en-US" sz="1400" baseline="0" dirty="0" smtClean="0">
                          <a:solidFill>
                            <a:schemeClr val="tx1">
                              <a:lumMod val="75000"/>
                              <a:lumOff val="25000"/>
                            </a:schemeClr>
                          </a:solidFill>
                          <a:latin typeface="Arial" panose="020B0604020202020204" pitchFamily="34" charset="0"/>
                          <a:ea typeface="ＭＳ Ｐゴシック" panose="020B0600070205080204" pitchFamily="50" charset="-128"/>
                        </a:rPr>
                        <a:t>固定ディスカウント</a:t>
                      </a:r>
                      <a:endParaRPr kumimoji="1" lang="en-US" altLang="ja-JP" sz="1400" baseline="0" dirty="0" smtClean="0">
                        <a:solidFill>
                          <a:schemeClr val="tx1">
                            <a:lumMod val="75000"/>
                            <a:lumOff val="25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indent="0" algn="l" fontAlgn="base">
                        <a:spcBef>
                          <a:spcPts val="800"/>
                        </a:spcBef>
                        <a:spcAft>
                          <a:spcPct val="0"/>
                        </a:spcAft>
                        <a:buSzPct val="80000"/>
                        <a:buFont typeface="Arial" charset="0"/>
                        <a:buNone/>
                      </a:pP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Cisco WebEx</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に</a:t>
                      </a:r>
                      <a:r>
                        <a:rPr lang="en-US" altLang="ja-JP" sz="1400" dirty="0" err="1"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CiscoSpark</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 CMR </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Cloud</a:t>
                      </a: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が</a:t>
                      </a:r>
                      <a: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
                      </a:r>
                      <a:br>
                        <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b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アタッチ</a:t>
                      </a: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endParaRPr>
                    </a:p>
                    <a:p>
                      <a:pPr marL="0" marR="0" lvl="0" indent="0" algn="l" defTabSz="685777" rtl="0" eaLnBrk="1" fontAlgn="base" latinLnBrk="0" hangingPunct="1">
                        <a:lnSpc>
                          <a:spcPct val="100000"/>
                        </a:lnSpc>
                        <a:spcBef>
                          <a:spcPts val="800"/>
                        </a:spcBef>
                        <a:spcAft>
                          <a:spcPct val="0"/>
                        </a:spcAft>
                        <a:buClrTx/>
                        <a:buSzPct val="80000"/>
                        <a:buFont typeface="Arial" charset="0"/>
                        <a:buNone/>
                        <a:tabLst/>
                        <a:defRPr/>
                      </a:pPr>
                      <a:r>
                        <a:rPr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rPr>
                        <a:t>大型案件は個別ディスカウント</a:t>
                      </a: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endParaRPr>
                    </a:p>
                    <a:p>
                      <a:pPr marL="0" marR="0" lvl="0" indent="0" algn="l" defTabSz="685777" rtl="0" eaLnBrk="1" fontAlgn="base" latinLnBrk="0" hangingPunct="1">
                        <a:lnSpc>
                          <a:spcPct val="100000"/>
                        </a:lnSpc>
                        <a:spcBef>
                          <a:spcPts val="800"/>
                        </a:spcBef>
                        <a:spcAft>
                          <a:spcPct val="0"/>
                        </a:spcAft>
                        <a:buClrTx/>
                        <a:buSzPct val="80000"/>
                        <a:buFont typeface="Arial" charset="0"/>
                        <a:buNone/>
                        <a:tabLst/>
                        <a:defRPr/>
                      </a:pPr>
                      <a:endParaRPr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cs typeface="Avenir Book"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2"/>
                  </a:ext>
                </a:extLst>
              </a:tr>
              <a:tr h="1565282">
                <a:tc>
                  <a:txBody>
                    <a:bodyPr/>
                    <a:lstStyle/>
                    <a:p>
                      <a:pPr algn="l"/>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特徴</a:t>
                      </a:r>
                      <a:endParaRPr kumimoji="1"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kumimoji="1" lang="ja-JP" altLang="en-US" sz="1400" dirty="0" smtClean="0">
                          <a:solidFill>
                            <a:srgbClr val="FF0000"/>
                          </a:solidFill>
                          <a:latin typeface="Arial" panose="020B0604020202020204" pitchFamily="34" charset="0"/>
                          <a:ea typeface="ＭＳ Ｐゴシック" panose="020B0600070205080204" pitchFamily="50" charset="-128"/>
                        </a:rPr>
                        <a:t>究極のシンプルさ</a:t>
                      </a:r>
                      <a:endParaRPr kumimoji="1" lang="en-US" altLang="ja-JP" sz="1400" dirty="0" smtClean="0">
                        <a:solidFill>
                          <a:srgbClr val="FF0000"/>
                        </a:solidFill>
                        <a:latin typeface="Arial" panose="020B0604020202020204" pitchFamily="34" charset="0"/>
                        <a:ea typeface="ＭＳ Ｐゴシック" panose="020B0600070205080204" pitchFamily="50" charset="-128"/>
                      </a:endParaRP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パッケージでの提供</a:t>
                      </a: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シンプルな消費モデル</a:t>
                      </a: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最低限のアドオン</a:t>
                      </a: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固定料金のみ</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kumimoji="1" lang="ja-JP" altLang="en-US" sz="1400" dirty="0" smtClean="0">
                          <a:solidFill>
                            <a:srgbClr val="FF0000"/>
                          </a:solidFill>
                          <a:latin typeface="Arial" panose="020B0604020202020204" pitchFamily="34" charset="0"/>
                          <a:ea typeface="ＭＳ Ｐゴシック" panose="020B0600070205080204" pitchFamily="50" charset="-128"/>
                        </a:rPr>
                        <a:t>高度な柔軟性 </a:t>
                      </a:r>
                      <a:endParaRPr kumimoji="1" lang="en-US" altLang="ja-JP" sz="1400" dirty="0" smtClean="0">
                        <a:solidFill>
                          <a:srgbClr val="FF0000"/>
                        </a:solidFill>
                        <a:latin typeface="Arial" panose="020B0604020202020204" pitchFamily="34" charset="0"/>
                        <a:ea typeface="ＭＳ Ｐゴシック" panose="020B0600070205080204" pitchFamily="50" charset="-128"/>
                      </a:endParaRP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超過設定が可能</a:t>
                      </a: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複数の消費モデル</a:t>
                      </a: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多様なアドオン</a:t>
                      </a:r>
                    </a:p>
                    <a:p>
                      <a:pPr marL="285750" indent="-285750" algn="l">
                        <a:buFont typeface="Arial" panose="020B0604020202020204" pitchFamily="34" charset="0"/>
                        <a:buChar char="•"/>
                      </a:pPr>
                      <a:r>
                        <a:rPr kumimoji="1" lang="ja-JP" altLang="en-US" sz="1400" dirty="0" smtClean="0">
                          <a:solidFill>
                            <a:schemeClr val="tx1">
                              <a:lumMod val="75000"/>
                              <a:lumOff val="25000"/>
                            </a:schemeClr>
                          </a:solidFill>
                          <a:latin typeface="Arial" panose="020B0604020202020204" pitchFamily="34" charset="0"/>
                          <a:ea typeface="ＭＳ Ｐゴシック" panose="020B0600070205080204" pitchFamily="50" charset="-128"/>
                        </a:rPr>
                        <a:t>従量制料金オプション（音声）</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3"/>
                  </a:ext>
                </a:extLst>
              </a:tr>
              <a:tr h="508023">
                <a:tc>
                  <a:txBody>
                    <a:bodyPr/>
                    <a:lstStyle/>
                    <a:p>
                      <a:pPr algn="l"/>
                      <a:r>
                        <a:rPr kumimoji="1"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Audio</a:t>
                      </a:r>
                      <a:endParaRPr kumimoji="1"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kumimoji="1"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WebEx Audio/TSP/CCA SP</a:t>
                      </a:r>
                      <a:endParaRPr kumimoji="1"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l"/>
                      <a:r>
                        <a:rPr kumimoji="1" lang="en-US" altLang="ja-JP" sz="1400" dirty="0" smtClean="0">
                          <a:solidFill>
                            <a:schemeClr val="tx1">
                              <a:lumMod val="75000"/>
                              <a:lumOff val="25000"/>
                            </a:schemeClr>
                          </a:solidFill>
                          <a:latin typeface="Arial" panose="020B0604020202020204" pitchFamily="34" charset="0"/>
                          <a:ea typeface="ＭＳ Ｐゴシック" panose="020B0600070205080204" pitchFamily="50" charset="-128"/>
                        </a:rPr>
                        <a:t>WebEx Audio</a:t>
                      </a:r>
                      <a:r>
                        <a:rPr kumimoji="1" lang="en-US" altLang="ja-JP" sz="1400" baseline="0" dirty="0" smtClean="0">
                          <a:solidFill>
                            <a:schemeClr val="tx1">
                              <a:lumMod val="75000"/>
                              <a:lumOff val="25000"/>
                            </a:schemeClr>
                          </a:solidFill>
                          <a:latin typeface="Arial" panose="020B0604020202020204" pitchFamily="34" charset="0"/>
                          <a:ea typeface="ＭＳ Ｐゴシック" panose="020B0600070205080204" pitchFamily="50" charset="-128"/>
                        </a:rPr>
                        <a:t>/CCA SP</a:t>
                      </a:r>
                      <a:endParaRPr kumimoji="1" lang="ja-JP" altLang="en-US" sz="1400" dirty="0">
                        <a:solidFill>
                          <a:schemeClr val="tx1">
                            <a:lumMod val="75000"/>
                            <a:lumOff val="25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918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73300386"/>
              </p:ext>
            </p:extLst>
          </p:nvPr>
        </p:nvGraphicFramePr>
        <p:xfrm>
          <a:off x="155852" y="614757"/>
          <a:ext cx="8690435" cy="4505722"/>
        </p:xfrm>
        <a:graphic>
          <a:graphicData uri="http://schemas.openxmlformats.org/drawingml/2006/table">
            <a:tbl>
              <a:tblPr firstRow="1" bandRow="1">
                <a:tableStyleId>{7DF18680-E054-41AD-8BC1-D1AEF772440D}</a:tableStyleId>
              </a:tblPr>
              <a:tblGrid>
                <a:gridCol w="2360520">
                  <a:extLst>
                    <a:ext uri="{9D8B030D-6E8A-4147-A177-3AD203B41FA5}">
                      <a16:colId xmlns:a16="http://schemas.microsoft.com/office/drawing/2014/main" val="20000"/>
                    </a:ext>
                  </a:extLst>
                </a:gridCol>
                <a:gridCol w="3310270">
                  <a:extLst>
                    <a:ext uri="{9D8B030D-6E8A-4147-A177-3AD203B41FA5}">
                      <a16:colId xmlns:a16="http://schemas.microsoft.com/office/drawing/2014/main" val="20003"/>
                    </a:ext>
                  </a:extLst>
                </a:gridCol>
                <a:gridCol w="3019645">
                  <a:extLst>
                    <a:ext uri="{9D8B030D-6E8A-4147-A177-3AD203B41FA5}">
                      <a16:colId xmlns:a16="http://schemas.microsoft.com/office/drawing/2014/main" val="2104682819"/>
                    </a:ext>
                  </a:extLst>
                </a:gridCol>
              </a:tblGrid>
              <a:tr h="254709">
                <a:tc>
                  <a:txBody>
                    <a:bodyPr/>
                    <a:lstStyle/>
                    <a:p>
                      <a:r>
                        <a:rPr kumimoji="1" lang="ja-JP" altLang="en-US" sz="1100" b="1" dirty="0" smtClean="0">
                          <a:solidFill>
                            <a:schemeClr val="bg2"/>
                          </a:solidFill>
                          <a:latin typeface="Arial" panose="020B0604020202020204" pitchFamily="34" charset="0"/>
                          <a:ea typeface="ＭＳ Ｐゴシック" panose="020B0600070205080204" pitchFamily="50" charset="-128"/>
                        </a:rPr>
                        <a:t>項目</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100" b="1" dirty="0" smtClean="0">
                          <a:solidFill>
                            <a:schemeClr val="bg2"/>
                          </a:solidFill>
                          <a:latin typeface="Arial" panose="020B0604020202020204" pitchFamily="34" charset="0"/>
                          <a:ea typeface="ＭＳ Ｐゴシック" panose="020B0600070205080204" pitchFamily="50" charset="-128"/>
                        </a:rPr>
                        <a:t>A-SPK</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6EBE4A"/>
                    </a:solidFill>
                  </a:tcPr>
                </a:tc>
                <a:tc>
                  <a:txBody>
                    <a:bodyPr/>
                    <a:lstStyle/>
                    <a:p>
                      <a:pPr algn="ctr"/>
                      <a:r>
                        <a:rPr kumimoji="1" lang="en-US" altLang="ja-JP" sz="1100" b="1" dirty="0" smtClean="0">
                          <a:solidFill>
                            <a:schemeClr val="bg2"/>
                          </a:solidFill>
                          <a:latin typeface="Arial" panose="020B0604020202020204" pitchFamily="34" charset="0"/>
                          <a:ea typeface="ＭＳ Ｐゴシック" panose="020B0600070205080204" pitchFamily="50" charset="-128"/>
                        </a:rPr>
                        <a:t>A-WX</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BAB18"/>
                    </a:solidFill>
                  </a:tcPr>
                </a:tc>
                <a:extLst>
                  <a:ext uri="{0D108BD9-81ED-4DB2-BD59-A6C34878D82A}">
                    <a16:rowId xmlns:a16="http://schemas.microsoft.com/office/drawing/2014/main" val="10000"/>
                  </a:ext>
                </a:extLst>
              </a:tr>
              <a:tr h="305093">
                <a:tc>
                  <a:txBody>
                    <a:bodyPr/>
                    <a:lstStyle/>
                    <a:p>
                      <a:pPr lvl="0" algn="just"/>
                      <a:r>
                        <a:rPr kumimoji="1" lang="ja-JP" altLang="en-US" sz="1100" b="1" dirty="0" smtClean="0">
                          <a:solidFill>
                            <a:schemeClr val="bg2"/>
                          </a:solidFill>
                          <a:latin typeface="Arial" panose="020B0604020202020204" pitchFamily="34" charset="0"/>
                          <a:ea typeface="ＭＳ Ｐゴシック" panose="020B0600070205080204" pitchFamily="50" charset="-128"/>
                        </a:rPr>
                        <a:t>オファー タイプ</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3903083666"/>
                  </a:ext>
                </a:extLst>
              </a:tr>
              <a:tr h="305093">
                <a:tc>
                  <a:txBody>
                    <a:bodyPr/>
                    <a:lstStyle/>
                    <a:p>
                      <a:pPr lvl="1" algn="l"/>
                      <a:r>
                        <a:rPr kumimoji="1" lang="en-US" altLang="ja-JP" sz="1100" b="1" dirty="0" smtClean="0">
                          <a:solidFill>
                            <a:schemeClr val="bg2"/>
                          </a:solidFill>
                          <a:latin typeface="Arial" panose="020B0604020202020204" pitchFamily="34" charset="0"/>
                          <a:ea typeface="ＭＳ Ｐゴシック" panose="020B0600070205080204" pitchFamily="50" charset="-128"/>
                        </a:rPr>
                        <a:t>Employee</a:t>
                      </a:r>
                      <a:r>
                        <a:rPr kumimoji="1" lang="en-US" altLang="ja-JP" sz="1100" b="1" baseline="0" dirty="0" smtClean="0">
                          <a:solidFill>
                            <a:schemeClr val="bg2"/>
                          </a:solidFill>
                          <a:latin typeface="Arial" panose="020B0604020202020204" pitchFamily="34" charset="0"/>
                          <a:ea typeface="ＭＳ Ｐゴシック" panose="020B0600070205080204" pitchFamily="50" charset="-128"/>
                        </a:rPr>
                        <a:t> Count</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(WebEx</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に</a:t>
                      </a: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Spark/CMR Cloud</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がバンドル</a:t>
                      </a: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2"/>
                  </a:ext>
                </a:extLst>
              </a:tr>
              <a:tr h="305093">
                <a:tc>
                  <a:txBody>
                    <a:bodyPr/>
                    <a:lstStyle/>
                    <a:p>
                      <a:pPr lvl="1" algn="l"/>
                      <a:r>
                        <a:rPr kumimoji="1" lang="en-US" altLang="ja-JP" sz="1100" b="1" dirty="0" smtClean="0">
                          <a:solidFill>
                            <a:schemeClr val="bg2"/>
                          </a:solidFill>
                          <a:latin typeface="Arial" panose="020B0604020202020204" pitchFamily="34" charset="0"/>
                          <a:ea typeface="ＭＳ Ｐゴシック" panose="020B0600070205080204" pitchFamily="50" charset="-128"/>
                        </a:rPr>
                        <a:t>Active User</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a:t>
                      </a:r>
                      <a:endParaRPr kumimoji="1" lang="en-US" altLang="ja-JP" sz="11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(WebEx</a:t>
                      </a:r>
                      <a:r>
                        <a:rPr kumimoji="1" lang="ja-JP" altLang="en-US" sz="8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に</a:t>
                      </a:r>
                      <a:r>
                        <a:rPr kumimoji="1" lang="en-US" altLang="ja-JP" sz="8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Spark/CMR Cloud</a:t>
                      </a:r>
                      <a:r>
                        <a:rPr kumimoji="1" lang="ja-JP" altLang="en-US" sz="8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がバンドル</a:t>
                      </a:r>
                      <a:r>
                        <a:rPr kumimoji="1" lang="en-US" altLang="ja-JP" sz="800" b="0" i="0" u="none" strike="noStrike" kern="1200" cap="none" spc="0" normalizeH="0" baseline="0" noProof="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3"/>
                  </a:ext>
                </a:extLst>
              </a:tr>
              <a:tr h="305093">
                <a:tc>
                  <a:txBody>
                    <a:bodyPr/>
                    <a:lstStyle/>
                    <a:p>
                      <a:pPr lvl="1" algn="l"/>
                      <a:r>
                        <a:rPr kumimoji="1" lang="en-US" altLang="ja-JP" sz="1100" b="1" dirty="0" smtClean="0">
                          <a:solidFill>
                            <a:schemeClr val="bg2"/>
                          </a:solidFill>
                          <a:latin typeface="Arial" panose="020B0604020202020204" pitchFamily="34" charset="0"/>
                          <a:ea typeface="ＭＳ Ｐゴシック" panose="020B0600070205080204" pitchFamily="50" charset="-128"/>
                        </a:rPr>
                        <a:t>Named User</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M1</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C3</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で提供）</a:t>
                      </a:r>
                      <a:endParaRPr kumimoji="1" lang="ja-JP" altLang="en-US" sz="8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(WebEx</a:t>
                      </a:r>
                      <a:r>
                        <a:rPr kumimoji="1" lang="ja-JP" altLang="en-US" sz="8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に</a:t>
                      </a:r>
                      <a:r>
                        <a:rPr kumimoji="1" lang="en-US" altLang="ja-JP" sz="8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Spark/CMR Cloud</a:t>
                      </a:r>
                      <a:r>
                        <a:rPr kumimoji="1" lang="ja-JP" altLang="en-US" sz="8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がバンドル</a:t>
                      </a:r>
                      <a:r>
                        <a:rPr kumimoji="1" lang="en-US" altLang="ja-JP" sz="800" b="0" i="0" u="none" strike="noStrike" kern="1200" cap="none" spc="0" normalizeH="0" baseline="0" noProof="0" dirty="0" smtClean="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srgbClr val="282828">
                            <a:lumMod val="90000"/>
                            <a:lumOff val="10000"/>
                          </a:srgb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4"/>
                  </a:ext>
                </a:extLst>
              </a:tr>
              <a:tr h="374572">
                <a:tc>
                  <a:txBody>
                    <a:bodyPr/>
                    <a:lstStyle/>
                    <a:p>
                      <a:pPr lvl="1" algn="l"/>
                      <a:r>
                        <a:rPr kumimoji="1" lang="en-US" altLang="ja-JP" sz="1100" b="1" dirty="0" smtClean="0">
                          <a:solidFill>
                            <a:schemeClr val="bg2"/>
                          </a:solidFill>
                          <a:latin typeface="Arial" panose="020B0604020202020204" pitchFamily="34" charset="0"/>
                          <a:ea typeface="ＭＳ Ｐゴシック" panose="020B0600070205080204" pitchFamily="50" charset="-128"/>
                        </a:rPr>
                        <a:t>Ports</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8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Spark</a:t>
                      </a:r>
                      <a:r>
                        <a:rPr kumimoji="1" lang="ja-JP" altLang="en-US" sz="8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および</a:t>
                      </a:r>
                      <a:r>
                        <a:rPr kumimoji="1" lang="en-US" altLang="ja-JP" sz="8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CMR Cloud</a:t>
                      </a:r>
                      <a:r>
                        <a:rPr kumimoji="1" lang="ja-JP" altLang="en-US" sz="800" b="0" i="0" u="none" strike="noStrike" kern="1200" cap="none" spc="0" normalizeH="0" baseline="0" noProof="0" dirty="0" smtClean="0">
                          <a:ln>
                            <a:noFill/>
                          </a:ln>
                          <a:solidFill>
                            <a:srgbClr val="FF0000"/>
                          </a:solidFill>
                          <a:effectLst/>
                          <a:uLnTx/>
                          <a:uFillTx/>
                          <a:latin typeface="Arial" panose="020B0604020202020204" pitchFamily="34" charset="0"/>
                          <a:ea typeface="ＭＳ Ｐゴシック" panose="020B0600070205080204" pitchFamily="50" charset="-128"/>
                          <a:cs typeface="+mn-cs"/>
                        </a:rPr>
                        <a:t>は含まれません）</a:t>
                      </a:r>
                      <a:endParaRPr kumimoji="1" lang="ja-JP" altLang="en-US" sz="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5"/>
                  </a:ext>
                </a:extLst>
              </a:tr>
              <a:tr h="305093">
                <a:tc>
                  <a:txBody>
                    <a:bodyPr/>
                    <a:lstStyle/>
                    <a:p>
                      <a:pPr lvl="0" algn="l"/>
                      <a:r>
                        <a:rPr kumimoji="1" lang="ja-JP" altLang="en-US" sz="1100" b="1" dirty="0" smtClean="0">
                          <a:solidFill>
                            <a:schemeClr val="bg2"/>
                          </a:solidFill>
                          <a:latin typeface="Arial" panose="020B0604020202020204" pitchFamily="34" charset="0"/>
                          <a:ea typeface="ＭＳ Ｐゴシック" panose="020B0600070205080204" pitchFamily="50" charset="-128"/>
                        </a:rPr>
                        <a:t>　　　  </a:t>
                      </a:r>
                      <a:r>
                        <a:rPr kumimoji="1" lang="en-US" altLang="ja-JP" sz="1100" b="1" dirty="0" smtClean="0">
                          <a:solidFill>
                            <a:schemeClr val="bg2"/>
                          </a:solidFill>
                          <a:latin typeface="Arial" panose="020B0604020202020204" pitchFamily="34" charset="0"/>
                          <a:ea typeface="ＭＳ Ｐゴシック" panose="020B0600070205080204" pitchFamily="50" charset="-128"/>
                        </a:rPr>
                        <a:t>Shared Meetings</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Shared Meeting </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は</a:t>
                      </a:r>
                      <a:r>
                        <a:rPr kumimoji="1"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Spark Flex</a:t>
                      </a:r>
                      <a:r>
                        <a:rPr kumimoji="1"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に付随）</a:t>
                      </a:r>
                      <a:endParaRPr kumimoji="1" lang="ja-JP" altLang="en-US" sz="8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724883818"/>
                  </a:ext>
                </a:extLst>
              </a:tr>
              <a:tr h="305093">
                <a:tc>
                  <a:txBody>
                    <a:bodyPr/>
                    <a:lstStyle/>
                    <a:p>
                      <a:pPr lvl="0"/>
                      <a:r>
                        <a:rPr kumimoji="1" lang="ja-JP" altLang="en-US" sz="1100" b="1" dirty="0" smtClean="0">
                          <a:solidFill>
                            <a:schemeClr val="bg2"/>
                          </a:solidFill>
                          <a:latin typeface="Arial" panose="020B0604020202020204" pitchFamily="34" charset="0"/>
                          <a:ea typeface="ＭＳ Ｐゴシック" panose="020B0600070205080204" pitchFamily="50" charset="-128"/>
                        </a:rPr>
                        <a:t>最低サブスクリプション数</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kumimoji="1" lang="ja-JP" altLang="en-US"/>
                    </a:p>
                  </a:txBody>
                  <a:tcPr/>
                </a:tc>
                <a:extLst>
                  <a:ext uri="{0D108BD9-81ED-4DB2-BD59-A6C34878D82A}">
                    <a16:rowId xmlns:a16="http://schemas.microsoft.com/office/drawing/2014/main" val="3004656111"/>
                  </a:ext>
                </a:extLst>
              </a:tr>
              <a:tr h="305093">
                <a:tc>
                  <a:txBody>
                    <a:bodyPr/>
                    <a:lstStyle/>
                    <a:p>
                      <a:pPr lvl="1"/>
                      <a:r>
                        <a:rPr kumimoji="1" lang="en-US" altLang="ja-JP" sz="1100" b="1" dirty="0" smtClean="0">
                          <a:solidFill>
                            <a:schemeClr val="bg2"/>
                          </a:solidFill>
                          <a:latin typeface="Arial" panose="020B0604020202020204" pitchFamily="34" charset="0"/>
                          <a:ea typeface="ＭＳ Ｐゴシック" panose="020B0600070205080204" pitchFamily="50" charset="-128"/>
                        </a:rPr>
                        <a:t>Employee</a:t>
                      </a:r>
                      <a:r>
                        <a:rPr kumimoji="1" lang="en-US" altLang="ja-JP" sz="1100" b="1" baseline="0" dirty="0" smtClean="0">
                          <a:solidFill>
                            <a:schemeClr val="bg2"/>
                          </a:solidFill>
                          <a:latin typeface="Arial" panose="020B0604020202020204" pitchFamily="34" charset="0"/>
                          <a:ea typeface="ＭＳ Ｐゴシック" panose="020B0600070205080204" pitchFamily="50" charset="-128"/>
                        </a:rPr>
                        <a:t> Count</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100</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7"/>
                  </a:ext>
                </a:extLst>
              </a:tr>
              <a:tr h="309577">
                <a:tc>
                  <a:txBody>
                    <a:bodyPr/>
                    <a:lstStyle/>
                    <a:p>
                      <a:pPr lvl="1"/>
                      <a:r>
                        <a:rPr kumimoji="1" lang="en-US" altLang="ja-JP" sz="1100" b="1" dirty="0" smtClean="0">
                          <a:solidFill>
                            <a:schemeClr val="bg2"/>
                          </a:solidFill>
                          <a:latin typeface="Arial" panose="020B0604020202020204" pitchFamily="34" charset="0"/>
                          <a:ea typeface="ＭＳ Ｐゴシック" panose="020B0600070205080204" pitchFamily="50" charset="-128"/>
                        </a:rPr>
                        <a:t>Active User</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75 or </a:t>
                      </a:r>
                      <a:r>
                        <a:rPr kumimoji="1" lang="ja-JP" altLang="en-US" sz="1100" b="0" dirty="0" smtClean="0">
                          <a:solidFill>
                            <a:schemeClr val="tx1">
                              <a:lumMod val="90000"/>
                              <a:lumOff val="10000"/>
                            </a:schemeClr>
                          </a:solidFill>
                          <a:latin typeface="Arial" panose="020B0604020202020204" pitchFamily="34" charset="0"/>
                          <a:ea typeface="ＭＳ Ｐゴシック" panose="020B0600070205080204" pitchFamily="50" charset="-128"/>
                        </a:rPr>
                        <a:t>ナレッジ ワーカーの</a:t>
                      </a: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15%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8"/>
                  </a:ext>
                </a:extLst>
              </a:tr>
              <a:tr h="286857">
                <a:tc>
                  <a:txBody>
                    <a:bodyPr/>
                    <a:lstStyle/>
                    <a:p>
                      <a:pPr lvl="1"/>
                      <a:r>
                        <a:rPr kumimoji="1" lang="en-US" altLang="ja-JP" sz="1100" b="1" dirty="0" smtClean="0">
                          <a:solidFill>
                            <a:schemeClr val="bg2"/>
                          </a:solidFill>
                          <a:latin typeface="Arial" panose="020B0604020202020204" pitchFamily="34" charset="0"/>
                          <a:ea typeface="ＭＳ Ｐゴシック" panose="020B0600070205080204" pitchFamily="50" charset="-128"/>
                        </a:rPr>
                        <a:t>Named User</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1</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1</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9"/>
                  </a:ext>
                </a:extLst>
              </a:tr>
              <a:tr h="300518">
                <a:tc>
                  <a:txBody>
                    <a:bodyPr/>
                    <a:lstStyle/>
                    <a:p>
                      <a:pPr lvl="1"/>
                      <a:r>
                        <a:rPr kumimoji="1" lang="en-US" altLang="ja-JP" sz="1100" b="1" dirty="0" smtClean="0">
                          <a:solidFill>
                            <a:schemeClr val="bg2"/>
                          </a:solidFill>
                          <a:latin typeface="Arial" panose="020B0604020202020204" pitchFamily="34" charset="0"/>
                          <a:ea typeface="ＭＳ Ｐゴシック" panose="020B0600070205080204" pitchFamily="50" charset="-128"/>
                        </a:rPr>
                        <a:t>Ports</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2</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10"/>
                  </a:ext>
                </a:extLst>
              </a:tr>
              <a:tr h="300518">
                <a:tc>
                  <a:txBody>
                    <a:bodyPr/>
                    <a:lstStyle/>
                    <a:p>
                      <a:pPr lvl="1"/>
                      <a:r>
                        <a:rPr kumimoji="1" lang="en-US" altLang="ja-JP" sz="1100" b="1" dirty="0" smtClean="0">
                          <a:solidFill>
                            <a:schemeClr val="bg2"/>
                          </a:solidFill>
                          <a:latin typeface="Arial" panose="020B0604020202020204" pitchFamily="34" charset="0"/>
                          <a:ea typeface="ＭＳ Ｐゴシック" panose="020B0600070205080204" pitchFamily="50" charset="-128"/>
                        </a:rPr>
                        <a:t>Shared Meetings</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3240655336"/>
                  </a:ext>
                </a:extLst>
              </a:tr>
              <a:tr h="300518">
                <a:tc>
                  <a:txBody>
                    <a:bodyPr/>
                    <a:lstStyle/>
                    <a:p>
                      <a:pPr lvl="0"/>
                      <a:r>
                        <a:rPr kumimoji="1" lang="en-US" altLang="ja-JP" sz="1100" b="1" dirty="0" smtClean="0">
                          <a:solidFill>
                            <a:schemeClr val="bg2"/>
                          </a:solidFill>
                          <a:latin typeface="Arial" panose="020B0604020202020204" pitchFamily="34" charset="0"/>
                          <a:ea typeface="ＭＳ Ｐゴシック" panose="020B0600070205080204" pitchFamily="50" charset="-128"/>
                        </a:rPr>
                        <a:t>Spark Flex</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r>
                        <a:rPr kumimoji="0"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r>
                        <a:rPr kumimoji="0" lang="en-US" altLang="ja-JP"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Shared Meeting/Employee Count</a:t>
                      </a:r>
                      <a:r>
                        <a:rPr kumimoji="0" lang="ja-JP" altLang="en-US" sz="8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8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1" lang="ja-JP" altLang="en-US" b="0" dirty="0" smtClean="0"/>
                        <a:t>　　　</a:t>
                      </a:r>
                      <a:r>
                        <a:rPr kumimoji="1" lang="ja-JP" altLang="en-US" sz="1100" b="0" dirty="0" smtClean="0"/>
                        <a:t>　　　　　　　　</a:t>
                      </a: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743881215"/>
                  </a:ext>
                </a:extLst>
              </a:tr>
            </a:tbl>
          </a:graphicData>
        </a:graphic>
      </p:graphicFrame>
      <p:sp>
        <p:nvSpPr>
          <p:cNvPr id="4"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A-WX</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と</a:t>
            </a:r>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A-SPK</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の</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比較　</a:t>
            </a:r>
            <a:endParaRPr kumimoji="1" lang="ja-JP" altLang="en-US" sz="27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373274332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nvPr>
        </p:nvGraphicFramePr>
        <p:xfrm>
          <a:off x="160952" y="672613"/>
          <a:ext cx="8628630" cy="4275068"/>
        </p:xfrm>
        <a:graphic>
          <a:graphicData uri="http://schemas.openxmlformats.org/drawingml/2006/table">
            <a:tbl>
              <a:tblPr firstRow="1" bandRow="1">
                <a:tableStyleId>{7DF18680-E054-41AD-8BC1-D1AEF772440D}</a:tableStyleId>
              </a:tblPr>
              <a:tblGrid>
                <a:gridCol w="2348332">
                  <a:extLst>
                    <a:ext uri="{9D8B030D-6E8A-4147-A177-3AD203B41FA5}">
                      <a16:colId xmlns:a16="http://schemas.microsoft.com/office/drawing/2014/main" val="20000"/>
                    </a:ext>
                  </a:extLst>
                </a:gridCol>
                <a:gridCol w="3252938">
                  <a:extLst>
                    <a:ext uri="{9D8B030D-6E8A-4147-A177-3AD203B41FA5}">
                      <a16:colId xmlns:a16="http://schemas.microsoft.com/office/drawing/2014/main" val="1390665687"/>
                    </a:ext>
                  </a:extLst>
                </a:gridCol>
                <a:gridCol w="3027360">
                  <a:extLst>
                    <a:ext uri="{9D8B030D-6E8A-4147-A177-3AD203B41FA5}">
                      <a16:colId xmlns:a16="http://schemas.microsoft.com/office/drawing/2014/main" val="1909802469"/>
                    </a:ext>
                  </a:extLst>
                </a:gridCol>
              </a:tblGrid>
              <a:tr h="271189">
                <a:tc>
                  <a:txBody>
                    <a:bodyPr/>
                    <a:lstStyle/>
                    <a:p>
                      <a:r>
                        <a:rPr kumimoji="1" lang="ja-JP" altLang="en-US" sz="1100" b="1" dirty="0" smtClean="0">
                          <a:solidFill>
                            <a:schemeClr val="bg2"/>
                          </a:solidFill>
                          <a:latin typeface="Arial" panose="020B0604020202020204" pitchFamily="34" charset="0"/>
                          <a:ea typeface="ＭＳ Ｐゴシック" panose="020B0600070205080204" pitchFamily="50" charset="-128"/>
                        </a:rPr>
                        <a:t>項目</a:t>
                      </a:r>
                      <a:endParaRPr kumimoji="1" lang="ja-JP" altLang="en-US" sz="1100" b="1"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kumimoji="1" lang="en-US" altLang="ja-JP" sz="1100" b="0" dirty="0" smtClean="0">
                          <a:solidFill>
                            <a:schemeClr val="bg2"/>
                          </a:solidFill>
                          <a:latin typeface="Arial" panose="020B0604020202020204" pitchFamily="34" charset="0"/>
                          <a:ea typeface="ＭＳ Ｐゴシック" panose="020B0600070205080204" pitchFamily="50" charset="-128"/>
                        </a:rPr>
                        <a:t>A-SPK</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EBE4A"/>
                    </a:solidFill>
                  </a:tcPr>
                </a:tc>
                <a:tc>
                  <a:txBody>
                    <a:bodyPr/>
                    <a:lstStyle/>
                    <a:p>
                      <a:pPr algn="ctr"/>
                      <a:r>
                        <a:rPr kumimoji="1" lang="en-US" altLang="ja-JP" sz="1100" b="0" dirty="0" smtClean="0">
                          <a:solidFill>
                            <a:schemeClr val="bg2"/>
                          </a:solidFill>
                          <a:latin typeface="Arial" panose="020B0604020202020204" pitchFamily="34" charset="0"/>
                          <a:ea typeface="ＭＳ Ｐゴシック" panose="020B0600070205080204" pitchFamily="50" charset="-128"/>
                        </a:rPr>
                        <a:t>A-WX</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BAB18"/>
                    </a:solidFill>
                  </a:tcPr>
                </a:tc>
                <a:extLst>
                  <a:ext uri="{0D108BD9-81ED-4DB2-BD59-A6C34878D82A}">
                    <a16:rowId xmlns:a16="http://schemas.microsoft.com/office/drawing/2014/main" val="10000"/>
                  </a:ext>
                </a:extLst>
              </a:tr>
              <a:tr h="273527">
                <a:tc>
                  <a:txBody>
                    <a:bodyPr/>
                    <a:lstStyle/>
                    <a:p>
                      <a:pPr lvl="0"/>
                      <a:r>
                        <a:rPr kumimoji="1" lang="en-US" altLang="ja-JP" sz="1100" b="0" dirty="0" smtClean="0">
                          <a:solidFill>
                            <a:schemeClr val="bg2"/>
                          </a:solidFill>
                          <a:latin typeface="Arial" panose="020B0604020202020204" pitchFamily="34" charset="0"/>
                          <a:ea typeface="ＭＳ Ｐゴシック" panose="020B0600070205080204" pitchFamily="50" charset="-128"/>
                        </a:rPr>
                        <a:t>Cisco WebEx</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pPr algn="ct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hMerge="1">
                  <a:txBody>
                    <a:bodyPr/>
                    <a:lstStyle/>
                    <a:p>
                      <a:pPr algn="ct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3463886555"/>
                  </a:ext>
                </a:extLst>
              </a:tr>
              <a:tr h="273527">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Enterprise Edition</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ja-JP" altLang="en-US"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463311257"/>
                  </a:ext>
                </a:extLst>
              </a:tr>
              <a:tr h="273527">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a:t>
                      </a:r>
                      <a:r>
                        <a:rPr kumimoji="1" lang="en-US" altLang="ja-JP" sz="1100" b="0" dirty="0" smtClean="0">
                          <a:solidFill>
                            <a:schemeClr val="bg2"/>
                          </a:solidFill>
                          <a:latin typeface="Arial" panose="020B0604020202020204" pitchFamily="34" charset="0"/>
                          <a:ea typeface="ＭＳ Ｐゴシック" panose="020B0600070205080204" pitchFamily="50" charset="-128"/>
                        </a:rPr>
                        <a:t>Meeting Center</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73527">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a:t>
                      </a:r>
                      <a:r>
                        <a:rPr kumimoji="1" lang="en-US" altLang="ja-JP" sz="1100" b="0" dirty="0" smtClean="0">
                          <a:solidFill>
                            <a:schemeClr val="bg2"/>
                          </a:solidFill>
                          <a:latin typeface="Arial" panose="020B0604020202020204" pitchFamily="34" charset="0"/>
                          <a:ea typeface="ＭＳ Ｐゴシック" panose="020B0600070205080204" pitchFamily="50" charset="-128"/>
                        </a:rPr>
                        <a:t>Event Center</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73527">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a:t>
                      </a:r>
                      <a:r>
                        <a:rPr kumimoji="1" lang="en-US" altLang="ja-JP" sz="1100" b="0" dirty="0" smtClean="0">
                          <a:solidFill>
                            <a:schemeClr val="bg2"/>
                          </a:solidFill>
                          <a:latin typeface="Arial" panose="020B0604020202020204" pitchFamily="34" charset="0"/>
                          <a:ea typeface="ＭＳ Ｐゴシック" panose="020B0600070205080204" pitchFamily="50" charset="-128"/>
                        </a:rPr>
                        <a:t>Training Support</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73527">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a:t>
                      </a:r>
                      <a:r>
                        <a:rPr kumimoji="1" lang="en-US" altLang="ja-JP" sz="1100" b="0" dirty="0" smtClean="0">
                          <a:solidFill>
                            <a:schemeClr val="bg2"/>
                          </a:solidFill>
                          <a:latin typeface="Arial" panose="020B0604020202020204" pitchFamily="34" charset="0"/>
                          <a:ea typeface="ＭＳ Ｐゴシック" panose="020B0600070205080204" pitchFamily="50" charset="-128"/>
                        </a:rPr>
                        <a:t>Support Center</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kumimoji="1" lang="en-US" altLang="ja-JP"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6"/>
                  </a:ext>
                </a:extLst>
              </a:tr>
              <a:tr h="273527">
                <a:tc>
                  <a:txBody>
                    <a:bodyPr/>
                    <a:lstStyle/>
                    <a:p>
                      <a:pPr lvl="0"/>
                      <a:r>
                        <a:rPr kumimoji="1" lang="en-US" altLang="ja-JP" sz="1100" b="0" dirty="0" smtClean="0">
                          <a:solidFill>
                            <a:schemeClr val="bg2"/>
                          </a:solidFill>
                          <a:latin typeface="Arial" panose="020B0604020202020204" pitchFamily="34" charset="0"/>
                          <a:ea typeface="ＭＳ Ｐゴシック" panose="020B0600070205080204" pitchFamily="50" charset="-128"/>
                        </a:rPr>
                        <a:t>WebEx Audio</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hMerge="1">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3295903367"/>
                  </a:ext>
                </a:extLst>
              </a:tr>
              <a:tr h="273527">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Toll Named User</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0"/>
                  </a:ext>
                </a:extLst>
              </a:tr>
              <a:tr h="273527">
                <a:tc>
                  <a:txBody>
                    <a:bodyPr/>
                    <a:lstStyle/>
                    <a:p>
                      <a:pPr lvl="0"/>
                      <a:r>
                        <a:rPr kumimoji="1" lang="en-US" altLang="ja-JP" sz="1100" b="0" dirty="0" smtClean="0">
                          <a:solidFill>
                            <a:schemeClr val="bg2"/>
                          </a:solidFill>
                          <a:latin typeface="Arial" panose="020B0604020202020204" pitchFamily="34" charset="0"/>
                          <a:ea typeface="ＭＳ Ｐゴシック" panose="020B0600070205080204" pitchFamily="50" charset="-128"/>
                        </a:rPr>
                        <a:t>       Toll Named User Plus</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4249758193"/>
                  </a:ext>
                </a:extLst>
              </a:tr>
              <a:tr h="447591">
                <a:tc>
                  <a:txBody>
                    <a:bodyPr/>
                    <a:lstStyle/>
                    <a:p>
                      <a:pPr lvl="0"/>
                      <a:r>
                        <a:rPr kumimoji="1" lang="en-US" altLang="ja-JP" sz="1100" b="0" dirty="0" smtClean="0">
                          <a:solidFill>
                            <a:schemeClr val="bg2"/>
                          </a:solidFill>
                          <a:latin typeface="Arial" panose="020B0604020202020204" pitchFamily="34" charset="0"/>
                          <a:ea typeface="ＭＳ Ｐゴシック" panose="020B0600070205080204" pitchFamily="50" charset="-128"/>
                        </a:rPr>
                        <a:t>       Toll</a:t>
                      </a:r>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Named User Plus  </a:t>
                      </a:r>
                    </a:p>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International</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54036554"/>
                  </a:ext>
                </a:extLst>
              </a:tr>
              <a:tr h="273527">
                <a:tc>
                  <a:txBody>
                    <a:bodyPr/>
                    <a:lstStyle/>
                    <a:p>
                      <a:pPr lvl="0"/>
                      <a:r>
                        <a:rPr kumimoji="1" lang="en-US" altLang="ja-JP" sz="1100" b="0" dirty="0" smtClean="0">
                          <a:solidFill>
                            <a:schemeClr val="bg2"/>
                          </a:solidFill>
                          <a:latin typeface="Arial" panose="020B0604020202020204" pitchFamily="34" charset="0"/>
                          <a:ea typeface="ＭＳ Ｐゴシック" panose="020B0600070205080204" pitchFamily="50" charset="-128"/>
                        </a:rPr>
                        <a:t>       CCA SP Audio</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2"/>
                  </a:ext>
                </a:extLst>
              </a:tr>
              <a:tr h="273964">
                <a:tc>
                  <a:txBody>
                    <a:bodyPr/>
                    <a:lstStyle/>
                    <a:p>
                      <a:pPr lvl="0"/>
                      <a:r>
                        <a:rPr kumimoji="1" lang="en-US" altLang="ja-JP" sz="1100" b="0" dirty="0" smtClean="0">
                          <a:solidFill>
                            <a:schemeClr val="bg2"/>
                          </a:solidFill>
                          <a:latin typeface="Arial" panose="020B0604020202020204" pitchFamily="34" charset="0"/>
                          <a:ea typeface="ＭＳ Ｐゴシック" panose="020B0600070205080204" pitchFamily="50" charset="-128"/>
                        </a:rPr>
                        <a:t>       VOIP</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kumimoji="1" lang="ja-JP" altLang="en-US" sz="1100" b="0" dirty="0" smtClean="0">
                          <a:solidFill>
                            <a:schemeClr val="tx1">
                              <a:lumMod val="90000"/>
                              <a:lumOff val="10000"/>
                            </a:schemeClr>
                          </a:solidFill>
                          <a:latin typeface="Arial" panose="020B0604020202020204" pitchFamily="34" charset="0"/>
                          <a:ea typeface="ＭＳ Ｐゴシック" panose="020B0600070205080204" pitchFamily="50" charset="-128"/>
                        </a:rPr>
                        <a:t>ライセンスに含む</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ja-JP" altLang="en-US" sz="1100" b="0" dirty="0" smtClean="0">
                          <a:solidFill>
                            <a:schemeClr val="tx1">
                              <a:lumMod val="90000"/>
                              <a:lumOff val="10000"/>
                            </a:schemeClr>
                          </a:solidFill>
                          <a:latin typeface="Arial" panose="020B0604020202020204" pitchFamily="34" charset="0"/>
                          <a:ea typeface="ＭＳ Ｐゴシック" panose="020B0600070205080204" pitchFamily="50" charset="-128"/>
                        </a:rPr>
                        <a:t>ライセンスに含む</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3"/>
                  </a:ext>
                </a:extLst>
              </a:tr>
              <a:tr h="273527">
                <a:tc>
                  <a:txBody>
                    <a:bodyPr/>
                    <a:lstStyle/>
                    <a:p>
                      <a:pPr lvl="0"/>
                      <a:r>
                        <a:rPr kumimoji="1" lang="ja-JP" altLang="en-US" sz="1100" b="0" dirty="0" smtClean="0">
                          <a:solidFill>
                            <a:schemeClr val="bg2"/>
                          </a:solidFill>
                          <a:latin typeface="Arial" panose="020B0604020202020204" pitchFamily="34" charset="0"/>
                          <a:ea typeface="ＭＳ Ｐゴシック" panose="020B0600070205080204" pitchFamily="50" charset="-128"/>
                        </a:rPr>
                        <a:t>　　　</a:t>
                      </a:r>
                      <a:r>
                        <a:rPr kumimoji="1" lang="en-US" altLang="ja-JP" sz="1100" b="0" dirty="0" smtClean="0">
                          <a:solidFill>
                            <a:schemeClr val="bg2"/>
                          </a:solidFill>
                          <a:latin typeface="Arial" panose="020B0604020202020204" pitchFamily="34" charset="0"/>
                          <a:ea typeface="ＭＳ Ｐゴシック" panose="020B0600070205080204" pitchFamily="50" charset="-128"/>
                        </a:rPr>
                        <a:t>Committed</a:t>
                      </a:r>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 Audio</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ja-JP" altLang="en-US"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4"/>
                  </a:ext>
                </a:extLst>
              </a:tr>
              <a:tr h="273527">
                <a:tc>
                  <a:txBody>
                    <a:bodyPr/>
                    <a:lstStyle/>
                    <a:p>
                      <a:pPr lvl="0"/>
                      <a:r>
                        <a:rPr kumimoji="1" lang="ja-JP" altLang="en-US" sz="1100" b="0" baseline="0" dirty="0" smtClean="0">
                          <a:solidFill>
                            <a:schemeClr val="bg2"/>
                          </a:solidFill>
                          <a:latin typeface="Arial" panose="020B0604020202020204" pitchFamily="34" charset="0"/>
                          <a:ea typeface="ＭＳ Ｐゴシック" panose="020B0600070205080204" pitchFamily="50" charset="-128"/>
                        </a:rPr>
                        <a:t>　　　</a:t>
                      </a:r>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Uncommitted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ja-JP" altLang="en-US" sz="1100" b="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475314008"/>
                  </a:ext>
                </a:extLst>
              </a:tr>
            </a:tbl>
          </a:graphicData>
        </a:graphic>
      </p:graphicFrame>
      <p:sp>
        <p:nvSpPr>
          <p:cNvPr id="4"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A-WX</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と</a:t>
            </a:r>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A-SPK</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の</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比較　</a:t>
            </a:r>
            <a:endParaRPr kumimoji="1" lang="ja-JP" altLang="en-US" sz="27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1874465015"/>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60953" y="671389"/>
          <a:ext cx="8749131" cy="3587249"/>
        </p:xfrm>
        <a:graphic>
          <a:graphicData uri="http://schemas.openxmlformats.org/drawingml/2006/table">
            <a:tbl>
              <a:tblPr firstRow="1" bandRow="1">
                <a:tableStyleId>{7DF18680-E054-41AD-8BC1-D1AEF772440D}</a:tableStyleId>
              </a:tblPr>
              <a:tblGrid>
                <a:gridCol w="2355419">
                  <a:extLst>
                    <a:ext uri="{9D8B030D-6E8A-4147-A177-3AD203B41FA5}">
                      <a16:colId xmlns:a16="http://schemas.microsoft.com/office/drawing/2014/main" val="20000"/>
                    </a:ext>
                  </a:extLst>
                </a:gridCol>
                <a:gridCol w="3388242">
                  <a:extLst>
                    <a:ext uri="{9D8B030D-6E8A-4147-A177-3AD203B41FA5}">
                      <a16:colId xmlns:a16="http://schemas.microsoft.com/office/drawing/2014/main" val="865940348"/>
                    </a:ext>
                  </a:extLst>
                </a:gridCol>
                <a:gridCol w="3005470">
                  <a:extLst>
                    <a:ext uri="{9D8B030D-6E8A-4147-A177-3AD203B41FA5}">
                      <a16:colId xmlns:a16="http://schemas.microsoft.com/office/drawing/2014/main" val="3038031328"/>
                    </a:ext>
                  </a:extLst>
                </a:gridCol>
              </a:tblGrid>
              <a:tr h="26033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Arial" panose="020B0604020202020204" pitchFamily="34" charset="0"/>
                          <a:ea typeface="ＭＳ Ｐゴシック" panose="020B0600070205080204" pitchFamily="50" charset="-128"/>
                        </a:rPr>
                        <a:t>項目</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A-SPK</a:t>
                      </a:r>
                      <a:endParaRPr kumimoji="1"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A-WX</a:t>
                      </a:r>
                      <a:endParaRPr kumimoji="1"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BAB18"/>
                    </a:solidFill>
                  </a:tcPr>
                </a:tc>
                <a:extLst>
                  <a:ext uri="{0D108BD9-81ED-4DB2-BD59-A6C34878D82A}">
                    <a16:rowId xmlns:a16="http://schemas.microsoft.com/office/drawing/2014/main" val="10000"/>
                  </a:ext>
                </a:extLst>
              </a:tr>
              <a:tr h="249214">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Spark Room</a:t>
                      </a:r>
                      <a:endParaRPr kumimoji="1"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49214">
                <a:tc>
                  <a:txBody>
                    <a:bodyPr/>
                    <a:lstStyle/>
                    <a:p>
                      <a:pPr lvl="0"/>
                      <a:r>
                        <a:rPr kumimoji="1" lang="en-US" altLang="ja-JP" sz="1100" b="0" baseline="0" dirty="0" smtClean="0">
                          <a:solidFill>
                            <a:schemeClr val="bg2"/>
                          </a:solidFill>
                          <a:latin typeface="Arial" panose="020B0604020202020204" pitchFamily="34" charset="0"/>
                          <a:ea typeface="ＭＳ Ｐゴシック" panose="020B0600070205080204" pitchFamily="50" charset="-128"/>
                        </a:rPr>
                        <a:t>Spark Cloud Calling</a:t>
                      </a:r>
                      <a:endParaRPr kumimoji="1"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a:t>
                      </a:r>
                      <a:endParaRPr kumimoji="1"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4921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Spark Hybrid</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463311257"/>
                  </a:ext>
                </a:extLst>
              </a:tr>
              <a:tr h="32795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Storage</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endParaRPr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hMerge="1">
                  <a:txBody>
                    <a:bodyPr/>
                    <a:lstStyle/>
                    <a:p>
                      <a:endParaRPr kumimoji="1" lang="ja-JP" altLang="en-US"/>
                    </a:p>
                  </a:txBody>
                  <a:tcPr/>
                </a:tc>
                <a:extLst>
                  <a:ext uri="{0D108BD9-81ED-4DB2-BD59-A6C34878D82A}">
                    <a16:rowId xmlns:a16="http://schemas.microsoft.com/office/drawing/2014/main" val="3916827632"/>
                  </a:ext>
                </a:extLst>
              </a:tr>
              <a:tr h="32795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     Spark Storage</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5GB per user pooled </a:t>
                      </a:r>
                      <a:endParaRPr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5GB per user pooled </a:t>
                      </a:r>
                      <a:endParaRPr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520091">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     WebEx Storage</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10GB </a:t>
                      </a:r>
                      <a:endParaRPr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50GB for Active User and Employee Count </a:t>
                      </a:r>
                    </a:p>
                    <a:p>
                      <a:pPr algn="ctr"/>
                      <a:r>
                        <a:rPr lang="en-US" altLang="ja-JP" sz="1100" b="0" baseline="0" dirty="0" smtClean="0">
                          <a:solidFill>
                            <a:schemeClr val="tx1">
                              <a:lumMod val="90000"/>
                              <a:lumOff val="10000"/>
                            </a:schemeClr>
                          </a:solidFill>
                          <a:latin typeface="Arial" panose="020B0604020202020204" pitchFamily="34" charset="0"/>
                          <a:ea typeface="ＭＳ Ｐゴシック" panose="020B0600070205080204" pitchFamily="50" charset="-128"/>
                        </a:rPr>
                        <a:t>10 GB for Named User </a:t>
                      </a:r>
                      <a:endParaRPr lang="ja-JP" altLang="en-US" sz="1100" b="0" baseline="0" dirty="0">
                        <a:solidFill>
                          <a:schemeClr val="tx1">
                            <a:lumMod val="90000"/>
                            <a:lumOff val="10000"/>
                          </a:schemeClr>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4921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Overages</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hMerge="1">
                  <a:txBody>
                    <a:bodyPr/>
                    <a:lstStyle/>
                    <a:p>
                      <a:endParaRPr kumimoji="1" lang="ja-JP" altLang="en-US"/>
                    </a:p>
                  </a:txBody>
                  <a:tcPr/>
                </a:tc>
                <a:extLst>
                  <a:ext uri="{0D108BD9-81ED-4DB2-BD59-A6C34878D82A}">
                    <a16:rowId xmlns:a16="http://schemas.microsoft.com/office/drawing/2014/main" val="1305704235"/>
                  </a:ext>
                </a:extLst>
              </a:tr>
              <a:tr h="24921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     Spark Storage Overages </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2"/>
                  </a:ext>
                </a:extLst>
              </a:tr>
              <a:tr h="319063">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     WebEx Storage Overages</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3"/>
                  </a:ext>
                </a:extLst>
              </a:tr>
              <a:tr h="26822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      Attendee Overage</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14"/>
                  </a:ext>
                </a:extLst>
              </a:tr>
              <a:tr h="268224">
                <a:tc>
                  <a:txBody>
                    <a:bodyPr/>
                    <a:lstStyle/>
                    <a:p>
                      <a:r>
                        <a:rPr lang="en-US" altLang="ja-JP" sz="1100" b="0" baseline="0" dirty="0" smtClean="0">
                          <a:solidFill>
                            <a:schemeClr val="bg2"/>
                          </a:solidFill>
                          <a:latin typeface="Arial" panose="020B0604020202020204" pitchFamily="34" charset="0"/>
                          <a:ea typeface="ＭＳ Ｐゴシック" panose="020B0600070205080204" pitchFamily="50" charset="-128"/>
                        </a:rPr>
                        <a:t>Spark Board Subscription</a:t>
                      </a:r>
                      <a:endParaRPr lang="ja-JP" altLang="en-US" sz="1100" b="0"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ＭＳ Ｐゴシック" panose="020B0600070205080204" pitchFamily="50" charset="-128"/>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a:r>
                        <a:rPr kumimoji="1" lang="en-US" altLang="ja-JP" sz="1100" b="0" baseline="0" dirty="0" smtClean="0">
                          <a:latin typeface="Arial" panose="020B0604020202020204" pitchFamily="34" charset="0"/>
                          <a:ea typeface="ＭＳ Ｐゴシック" panose="020B0600070205080204" pitchFamily="50" charset="-128"/>
                        </a:rPr>
                        <a:t>×</a:t>
                      </a:r>
                      <a:endParaRPr kumimoji="1" lang="ja-JP" altLang="en-US" sz="1100" b="0" baseline="0" dirty="0">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89904330"/>
                  </a:ext>
                </a:extLst>
              </a:tr>
            </a:tbl>
          </a:graphicData>
        </a:graphic>
      </p:graphicFrame>
      <p:sp>
        <p:nvSpPr>
          <p:cNvPr id="5"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A-WX</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と</a:t>
            </a:r>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A-SPK</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の</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比較　</a:t>
            </a:r>
            <a:endParaRPr kumimoji="1" lang="ja-JP" altLang="en-US" sz="27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379126427"/>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2509" y="4306418"/>
            <a:ext cx="7959436" cy="738664"/>
          </a:xfrm>
          <a:prstGeom prst="rect">
            <a:avLst/>
          </a:prstGeom>
          <a:solidFill>
            <a:schemeClr val="accent6">
              <a:lumMod val="20000"/>
              <a:lumOff val="80000"/>
            </a:schemeClr>
          </a:solidFill>
        </p:spPr>
        <p:txBody>
          <a:bodyPr wrap="square">
            <a:spAutoFit/>
          </a:bodyPr>
          <a:lstStyle/>
          <a:p>
            <a:r>
              <a:rPr kumimoji="1" lang="ja-JP" altLang="en-US" sz="1400" dirty="0" smtClean="0">
                <a:solidFill>
                  <a:schemeClr val="tx1">
                    <a:lumMod val="75000"/>
                    <a:lumOff val="25000"/>
                  </a:schemeClr>
                </a:solidFill>
                <a:latin typeface="+mj-ea"/>
                <a:ea typeface="+mj-ea"/>
              </a:rPr>
              <a:t>Ａ</a:t>
            </a:r>
            <a:r>
              <a:rPr kumimoji="1" lang="en-US" altLang="ja-JP" sz="1400" dirty="0" smtClean="0">
                <a:solidFill>
                  <a:schemeClr val="tx1">
                    <a:lumMod val="75000"/>
                    <a:lumOff val="25000"/>
                  </a:schemeClr>
                </a:solidFill>
                <a:latin typeface="+mj-ea"/>
                <a:ea typeface="+mj-ea"/>
              </a:rPr>
              <a:t>-</a:t>
            </a:r>
            <a:r>
              <a:rPr kumimoji="1" lang="ja-JP" altLang="en-US" sz="1400" dirty="0" smtClean="0">
                <a:solidFill>
                  <a:schemeClr val="tx1">
                    <a:lumMod val="75000"/>
                    <a:lumOff val="25000"/>
                  </a:schemeClr>
                </a:solidFill>
                <a:latin typeface="+mj-ea"/>
                <a:ea typeface="+mj-ea"/>
              </a:rPr>
              <a:t>ＳＰＫ</a:t>
            </a:r>
            <a:r>
              <a:rPr kumimoji="1" lang="ja-JP" altLang="en-US" sz="1400" dirty="0">
                <a:solidFill>
                  <a:schemeClr val="tx1">
                    <a:lumMod val="75000"/>
                    <a:lumOff val="25000"/>
                  </a:schemeClr>
                </a:solidFill>
              </a:rPr>
              <a:t>とＡ</a:t>
            </a:r>
            <a:r>
              <a:rPr kumimoji="1" lang="en-US" altLang="ja-JP" sz="1400" dirty="0">
                <a:solidFill>
                  <a:schemeClr val="tx1">
                    <a:lumMod val="75000"/>
                    <a:lumOff val="25000"/>
                  </a:schemeClr>
                </a:solidFill>
              </a:rPr>
              <a:t>-</a:t>
            </a:r>
            <a:r>
              <a:rPr kumimoji="1" lang="ja-JP" altLang="en-US" sz="1400" dirty="0">
                <a:solidFill>
                  <a:schemeClr val="tx1">
                    <a:lumMod val="75000"/>
                    <a:lumOff val="25000"/>
                  </a:schemeClr>
                </a:solidFill>
              </a:rPr>
              <a:t>ＷＸの比較リンク</a:t>
            </a:r>
            <a:endParaRPr kumimoji="1" lang="en-US" altLang="ja-JP" sz="1400" dirty="0">
              <a:solidFill>
                <a:schemeClr val="tx1">
                  <a:lumMod val="75000"/>
                  <a:lumOff val="25000"/>
                </a:schemeClr>
              </a:solidFill>
            </a:endParaRPr>
          </a:p>
          <a:p>
            <a:r>
              <a:rPr kumimoji="1" lang="en-US" altLang="ja-JP" sz="1400" dirty="0">
                <a:solidFill>
                  <a:schemeClr val="tx1">
                    <a:lumMod val="75000"/>
                    <a:lumOff val="25000"/>
                  </a:schemeClr>
                </a:solidFill>
                <a:hlinkClick r:id="rId2"/>
              </a:rPr>
              <a:t>https://communities.cisco.com/docs/DOC-69592</a:t>
            </a:r>
            <a:r>
              <a:rPr kumimoji="1" lang="ja-JP" altLang="en-US" sz="1400" dirty="0">
                <a:solidFill>
                  <a:schemeClr val="tx1">
                    <a:lumMod val="75000"/>
                    <a:lumOff val="25000"/>
                  </a:schemeClr>
                </a:solidFill>
              </a:rPr>
              <a:t>（英語）</a:t>
            </a:r>
            <a:endParaRPr kumimoji="1" lang="en-US" altLang="ja-JP" sz="1400" dirty="0">
              <a:solidFill>
                <a:schemeClr val="tx1">
                  <a:lumMod val="75000"/>
                  <a:lumOff val="25000"/>
                </a:schemeClr>
              </a:solidFill>
            </a:endParaRPr>
          </a:p>
          <a:p>
            <a:r>
              <a:rPr kumimoji="1" lang="en-US" altLang="ja-JP" sz="1400" dirty="0">
                <a:solidFill>
                  <a:schemeClr val="tx1">
                    <a:lumMod val="75000"/>
                    <a:lumOff val="25000"/>
                  </a:schemeClr>
                </a:solidFill>
              </a:rPr>
              <a:t>※</a:t>
            </a:r>
            <a:r>
              <a:rPr kumimoji="1" lang="ja-JP" altLang="en-US" sz="1400" dirty="0">
                <a:solidFill>
                  <a:schemeClr val="tx1">
                    <a:lumMod val="75000"/>
                    <a:lumOff val="25000"/>
                  </a:schemeClr>
                </a:solidFill>
              </a:rPr>
              <a:t>日本語版作成中</a:t>
            </a:r>
            <a:endParaRPr kumimoji="1" lang="en-US" altLang="ja-JP" sz="1400" dirty="0">
              <a:solidFill>
                <a:schemeClr val="tx1">
                  <a:lumMod val="75000"/>
                  <a:lumOff val="25000"/>
                </a:schemeClr>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908669854"/>
              </p:ext>
            </p:extLst>
          </p:nvPr>
        </p:nvGraphicFramePr>
        <p:xfrm>
          <a:off x="160953" y="671389"/>
          <a:ext cx="8749131" cy="3573323"/>
        </p:xfrm>
        <a:graphic>
          <a:graphicData uri="http://schemas.openxmlformats.org/drawingml/2006/table">
            <a:tbl>
              <a:tblPr firstRow="1" bandRow="1">
                <a:tableStyleId>{7DF18680-E054-41AD-8BC1-D1AEF772440D}</a:tableStyleId>
              </a:tblPr>
              <a:tblGrid>
                <a:gridCol w="2069717">
                  <a:extLst>
                    <a:ext uri="{9D8B030D-6E8A-4147-A177-3AD203B41FA5}">
                      <a16:colId xmlns:a16="http://schemas.microsoft.com/office/drawing/2014/main" val="20000"/>
                    </a:ext>
                  </a:extLst>
                </a:gridCol>
                <a:gridCol w="3482558">
                  <a:extLst>
                    <a:ext uri="{9D8B030D-6E8A-4147-A177-3AD203B41FA5}">
                      <a16:colId xmlns:a16="http://schemas.microsoft.com/office/drawing/2014/main" val="865940348"/>
                    </a:ext>
                  </a:extLst>
                </a:gridCol>
                <a:gridCol w="3196856">
                  <a:extLst>
                    <a:ext uri="{9D8B030D-6E8A-4147-A177-3AD203B41FA5}">
                      <a16:colId xmlns:a16="http://schemas.microsoft.com/office/drawing/2014/main" val="1351495535"/>
                    </a:ext>
                  </a:extLst>
                </a:gridCol>
              </a:tblGrid>
              <a:tr h="26033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bg2"/>
                          </a:solidFill>
                          <a:latin typeface="Arial" panose="020B0604020202020204" pitchFamily="34" charset="0"/>
                          <a:ea typeface="ＭＳ Ｐゴシック" panose="020B0600070205080204" pitchFamily="50" charset="-128"/>
                        </a:rPr>
                        <a:t>項目</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r>
                        <a:rPr kumimoji="1" lang="en-US" altLang="ja-JP" sz="1100" b="0" dirty="0" smtClean="0">
                          <a:solidFill>
                            <a:schemeClr val="bg2"/>
                          </a:solidFill>
                          <a:latin typeface="Arial" panose="020B0604020202020204" pitchFamily="34" charset="0"/>
                          <a:ea typeface="ＭＳ Ｐゴシック" panose="020B0600070205080204" pitchFamily="50" charset="-128"/>
                        </a:rPr>
                        <a:t>A-SPK</a:t>
                      </a:r>
                      <a:endParaRPr kumimoji="1" lang="ja-JP" altLang="en-US" sz="1100" b="0" baseline="3000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solidFill>
                  </a:tcPr>
                </a:tc>
                <a:tc>
                  <a:txBody>
                    <a:bodyPr/>
                    <a:lstStyle/>
                    <a:p>
                      <a:pPr algn="ctr"/>
                      <a:r>
                        <a:rPr kumimoji="1" lang="en-US" altLang="ja-JP" sz="1100" b="0" dirty="0" smtClean="0">
                          <a:solidFill>
                            <a:schemeClr val="bg2"/>
                          </a:solidFill>
                          <a:latin typeface="Arial" panose="020B0604020202020204" pitchFamily="34" charset="0"/>
                          <a:ea typeface="ＭＳ Ｐゴシック" panose="020B0600070205080204" pitchFamily="50" charset="-128"/>
                        </a:rPr>
                        <a:t>A-WX</a:t>
                      </a:r>
                      <a:endParaRPr kumimoji="1" lang="ja-JP" altLang="en-US" sz="1100" b="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BAB18"/>
                    </a:solidFill>
                  </a:tcPr>
                </a:tc>
                <a:extLst>
                  <a:ext uri="{0D108BD9-81ED-4DB2-BD59-A6C34878D82A}">
                    <a16:rowId xmlns:a16="http://schemas.microsoft.com/office/drawing/2014/main" val="10000"/>
                  </a:ext>
                </a:extLst>
              </a:tr>
              <a:tr h="918337">
                <a:tc>
                  <a:txBody>
                    <a:bodyPr/>
                    <a:lstStyle/>
                    <a:p>
                      <a:pPr algn="l">
                        <a:spcAft>
                          <a:spcPts val="0"/>
                        </a:spcAft>
                      </a:pPr>
                      <a:r>
                        <a:rPr lang="ja-JP" altLang="en-US" sz="1100" b="1" baseline="0" dirty="0" smtClean="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管理ポータル</a:t>
                      </a:r>
                      <a:endParaRPr lang="ja-JP" sz="1100" b="1" baseline="0"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algn="ctr">
                        <a:spcAft>
                          <a:spcPts val="0"/>
                        </a:spcAft>
                      </a:pPr>
                      <a:endParaRPr lang="en-US" altLang="ja-JP" sz="1100" b="1" baseline="0" dirty="0" smtClean="0">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新規の場合は</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Spark</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も</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も</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CCM</a:t>
                      </a:r>
                      <a:r>
                        <a:rPr lang="ja-JP" altLang="en-US" sz="900" baseline="0" dirty="0" err="1"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での</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管理。</a:t>
                      </a:r>
                      <a:endPar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を既存の</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GPL/GRA</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から</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A-SPK</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に移行する場合は</a:t>
                      </a:r>
                      <a:endPar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そのまま</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の管理サイトを使用する事が可能。その場合は</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Spark</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と</a:t>
                      </a:r>
                      <a:r>
                        <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rPr>
                        <a:t>で管理ポータルが分かれます。</a:t>
                      </a:r>
                      <a:endParaRPr lang="en-US" altLang="ja-JP" sz="900" baseline="0" dirty="0" smtClean="0">
                        <a:solidFill>
                          <a:srgbClr val="335FFA"/>
                        </a:solidFill>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endParaRPr lang="ja-JP" sz="900" baseline="0" dirty="0">
                        <a:solidFill>
                          <a:schemeClr val="accent6"/>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altLang="ja-JP"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Spark</a:t>
                      </a:r>
                      <a:r>
                        <a:rPr lang="ja-JP" altLang="en-US"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は</a:t>
                      </a:r>
                      <a:r>
                        <a:rPr lang="en-US" altLang="ja-JP"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CCM</a:t>
                      </a:r>
                      <a:r>
                        <a:rPr lang="ja-JP" altLang="en-US" sz="900" baseline="0" dirty="0" err="1"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a:t>
                      </a:r>
                      <a:r>
                        <a:rPr lang="en-US" altLang="ja-JP"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は</a:t>
                      </a:r>
                      <a:r>
                        <a:rPr lang="en-US" altLang="ja-JP"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baseline="0" dirty="0" smtClean="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rPr>
                        <a:t>の管理サイトとなり　　　　　　　　　　　　　　　　　　　管理ポータルが分かれます。</a:t>
                      </a:r>
                      <a:endParaRPr lang="ja-JP" altLang="ja-JP" sz="900" baseline="0" dirty="0">
                        <a:solidFill>
                          <a:srgbClr val="FA661C"/>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808075">
                <a:tc>
                  <a:txBody>
                    <a:bodyPr/>
                    <a:lstStyle/>
                    <a:p>
                      <a:pPr algn="l">
                        <a:spcAft>
                          <a:spcPts val="0"/>
                        </a:spcAft>
                      </a:pPr>
                      <a:r>
                        <a:rPr lang="en-US" altLang="ja-JP"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GRA/GPL</a:t>
                      </a:r>
                      <a:r>
                        <a:rPr lang="ja-JP" altLang="en-US"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からのマイグレーション</a:t>
                      </a:r>
                      <a:endParaRPr lang="ja-JP"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pPr algn="l">
                        <a:spcAft>
                          <a:spcPts val="0"/>
                        </a:spcAft>
                      </a:pPr>
                      <a:r>
                        <a:rPr lang="ja-JP" altLang="en-US" sz="1100" b="0" dirty="0" smtClean="0">
                          <a:solidFill>
                            <a:schemeClr val="tx1"/>
                          </a:solidFill>
                          <a:effectLst/>
                          <a:latin typeface="Arial" panose="020B0604020202020204" pitchFamily="34" charset="0"/>
                          <a:ea typeface="ＭＳ Ｐゴシック" panose="020B0600070205080204" pitchFamily="50" charset="-128"/>
                          <a:cs typeface="メイリオ" panose="020B0604030504040204" pitchFamily="50" charset="-128"/>
                        </a:rPr>
                        <a:t>                                                                                  ○</a:t>
                      </a:r>
                      <a:endParaRPr lang="en-US" altLang="ja-JP" sz="1100" b="0" dirty="0">
                        <a:solidFill>
                          <a:schemeClr val="tx1"/>
                        </a:solidFill>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r>
                        <a:rPr lang="en-US" altLang="ja-JP"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事前</a:t>
                      </a:r>
                      <a:r>
                        <a:rPr lang="ja-JP" altLang="en-US"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に「</a:t>
                      </a:r>
                      <a:r>
                        <a:rPr lang="en-US" altLang="ja-JP"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Migration Tool</a:t>
                      </a:r>
                      <a:r>
                        <a:rPr lang="ja-JP" altLang="en-US"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」に</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よる申請必須。</a:t>
                      </a:r>
                      <a:r>
                        <a:rPr lang="en-US" altLang="ja-JP"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CSM</a:t>
                      </a:r>
                      <a:r>
                        <a:rPr lang="ja-JP" altLang="en-US" sz="900" dirty="0" err="1"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にも</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事前コンタクト必須</a:t>
                      </a:r>
                      <a:r>
                        <a:rPr lang="ja-JP" altLang="en-US"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　　　　　　　　　　　　　　　　　　　　</a:t>
                      </a:r>
                      <a:r>
                        <a:rPr lang="en-US" altLang="ja-JP" sz="900" b="0" i="0" u="none" strike="noStrike" kern="1200" dirty="0" smtClean="0">
                          <a:solidFill>
                            <a:schemeClr val="dk1"/>
                          </a:solidFill>
                          <a:effectLst/>
                          <a:latin typeface="Arial" panose="020B0604020202020204" pitchFamily="34" charset="0"/>
                          <a:ea typeface="ＭＳ Ｐゴシック" panose="020B0600070205080204" pitchFamily="50" charset="-128"/>
                          <a:cs typeface="+mn-cs"/>
                          <a:hlinkClick r:id="rId3"/>
                        </a:rPr>
                        <a:t>http</a:t>
                      </a:r>
                      <a:r>
                        <a:rPr lang="en-US" altLang="ja-JP" sz="900" b="0" i="0" u="none" strike="noStrike" kern="1200" dirty="0">
                          <a:solidFill>
                            <a:schemeClr val="dk1"/>
                          </a:solidFill>
                          <a:effectLst/>
                          <a:latin typeface="Arial" panose="020B0604020202020204" pitchFamily="34" charset="0"/>
                          <a:ea typeface="ＭＳ Ｐゴシック" panose="020B0600070205080204" pitchFamily="50" charset="-128"/>
                          <a:cs typeface="+mn-cs"/>
                          <a:hlinkClick r:id="rId3"/>
                        </a:rPr>
                        <a:t>://try.webex.com/mk/get/ciscowebexmigration</a:t>
                      </a:r>
                      <a:endParaRPr lang="en-US" altLang="ja-JP" sz="900" b="0" i="0" u="none" strike="noStrike" kern="1200" dirty="0">
                        <a:solidFill>
                          <a:schemeClr val="dk1"/>
                        </a:solidFill>
                        <a:effectLst/>
                        <a:latin typeface="Arial" panose="020B0604020202020204" pitchFamily="34" charset="0"/>
                        <a:ea typeface="ＭＳ Ｐゴシック" panose="020B0600070205080204" pitchFamily="50" charset="-128"/>
                        <a:cs typeface="+mn-cs"/>
                      </a:endParaRPr>
                    </a:p>
                    <a:p>
                      <a:pPr lvl="0" algn="l">
                        <a:spcAft>
                          <a:spcPts val="0"/>
                        </a:spcAft>
                      </a:pPr>
                      <a:r>
                        <a:rPr lang="en-US" altLang="ja-JP"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申請承認後、承認メールを担当</a:t>
                      </a:r>
                      <a:r>
                        <a:rPr lang="en-US" altLang="ja-JP"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CSM</a:t>
                      </a:r>
                      <a:r>
                        <a:rPr lang="ja-JP" altLang="en-US" sz="900" dirty="0" err="1">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まで</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転送ご連絡をお願いします。</a:t>
                      </a:r>
                      <a:endParaRPr lang="en-US" altLang="ja-JP"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hMerge="1">
                  <a:txBody>
                    <a:bodyPr/>
                    <a:lstStyle/>
                    <a:p>
                      <a:endParaRPr kumimoji="1" lang="ja-JP" altLang="en-US"/>
                    </a:p>
                  </a:txBody>
                  <a:tcPr/>
                </a:tc>
                <a:extLst>
                  <a:ext uri="{0D108BD9-81ED-4DB2-BD59-A6C34878D82A}">
                    <a16:rowId xmlns:a16="http://schemas.microsoft.com/office/drawing/2014/main" val="1463311257"/>
                  </a:ext>
                </a:extLst>
              </a:tr>
              <a:tr h="609600">
                <a:tc>
                  <a:txBody>
                    <a:bodyPr/>
                    <a:lstStyle/>
                    <a:p>
                      <a:pPr algn="l">
                        <a:spcAft>
                          <a:spcPts val="0"/>
                        </a:spcAft>
                      </a:pPr>
                      <a:r>
                        <a:rPr lang="ja-JP" altLang="en-US"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追加</a:t>
                      </a:r>
                      <a:r>
                        <a:rPr lang="en-US" altLang="ja-JP"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Upsell</a:t>
                      </a:r>
                    </a:p>
                    <a:p>
                      <a:pPr algn="l">
                        <a:spcAft>
                          <a:spcPts val="0"/>
                        </a:spcAft>
                      </a:pPr>
                      <a:r>
                        <a:rPr lang="ja-JP" altLang="en-US" sz="1100" b="1" baseline="0"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オーダー</a:t>
                      </a:r>
                      <a:endParaRPr lang="ja-JP"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gridSpan="2">
                  <a:txBody>
                    <a:bodyPr/>
                    <a:lstStyle/>
                    <a:p>
                      <a:pPr lvl="0" algn="l">
                        <a:spcAft>
                          <a:spcPts val="0"/>
                        </a:spcAft>
                      </a:pPr>
                      <a:r>
                        <a:rPr lang="ja-JP" altLang="en-US"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　　　　　　　　　　　　　　　　　　　　　　　　　　　　　　　　</a:t>
                      </a:r>
                      <a:r>
                        <a:rPr lang="ja-JP" altLang="en-US" sz="900" b="1"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　　</a:t>
                      </a:r>
                      <a:r>
                        <a:rPr lang="ja-JP" altLang="en-US" sz="900" b="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　　　　　　　</a:t>
                      </a:r>
                      <a:r>
                        <a:rPr lang="ja-JP" altLang="en-US" sz="1100" b="0" dirty="0" smtClean="0">
                          <a:solidFill>
                            <a:schemeClr val="tx1">
                              <a:lumMod val="90000"/>
                              <a:lumOff val="10000"/>
                            </a:schemeClr>
                          </a:solidFill>
                          <a:effectLst/>
                          <a:latin typeface="Arial" panose="020B0604020202020204" pitchFamily="34" charset="0"/>
                          <a:ea typeface="ＭＳ Ｐゴシック" panose="020B0600070205080204" pitchFamily="50" charset="-128"/>
                          <a:cs typeface="メイリオ" panose="020B0604030504040204" pitchFamily="50" charset="-128"/>
                        </a:rPr>
                        <a:t>○</a:t>
                      </a:r>
                      <a:endParaRPr lang="en-US" altLang="ja-JP" sz="1100" b="0" dirty="0" smtClean="0">
                        <a:solidFill>
                          <a:schemeClr val="tx1">
                            <a:lumMod val="90000"/>
                            <a:lumOff val="10000"/>
                          </a:schemeClr>
                        </a:solidFill>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r>
                        <a:rPr lang="ja-JP" altLang="en-US"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ライセンス</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追加の場合、更新までの残期間に合わせて追加購入が必要。</a:t>
                      </a:r>
                      <a:endParaRPr lang="en-US" altLang="ja-JP"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endParaRPr>
                    </a:p>
                    <a:p>
                      <a:pPr lvl="0" algn="l">
                        <a:spcAft>
                          <a:spcPts val="0"/>
                        </a:spcAft>
                      </a:pPr>
                      <a:r>
                        <a:rPr lang="en-US" altLang="ja-JP"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GPL</a:t>
                      </a:r>
                      <a:r>
                        <a:rPr lang="ja-JP" altLang="en-US"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ライセンスと異なり追加分の請求は日割り</a:t>
                      </a:r>
                      <a:r>
                        <a:rPr lang="ja-JP" altLang="en-US" sz="900" dirty="0" smtClean="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rPr>
                        <a:t>対応。</a:t>
                      </a:r>
                      <a:endParaRPr lang="en-US" altLang="ja-JP" sz="900" dirty="0">
                        <a:solidFill>
                          <a:srgbClr val="FF0000"/>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hMerge="1">
                  <a:txBody>
                    <a:bodyPr/>
                    <a:lstStyle/>
                    <a:p>
                      <a:endParaRPr kumimoji="1" lang="ja-JP" altLang="en-US"/>
                    </a:p>
                  </a:txBody>
                  <a:tcPr/>
                </a:tc>
                <a:extLst>
                  <a:ext uri="{0D108BD9-81ED-4DB2-BD59-A6C34878D82A}">
                    <a16:rowId xmlns:a16="http://schemas.microsoft.com/office/drawing/2014/main" val="3916827632"/>
                  </a:ext>
                </a:extLst>
              </a:tr>
              <a:tr h="327954">
                <a:tc>
                  <a:txBody>
                    <a:bodyPr/>
                    <a:lstStyle/>
                    <a:p>
                      <a:pPr algn="l">
                        <a:spcAft>
                          <a:spcPts val="0"/>
                        </a:spcAft>
                      </a:pPr>
                      <a:r>
                        <a:rPr lang="ja-JP" altLang="en-US"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rPr>
                        <a:t>対象顧客例</a:t>
                      </a:r>
                      <a:endParaRPr lang="ja-JP" sz="1100" b="1" dirty="0">
                        <a:solidFill>
                          <a:schemeClr val="bg2"/>
                        </a:solidFill>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lvl="0" algn="l">
                        <a:spcAft>
                          <a:spcPts val="0"/>
                        </a:spcAft>
                      </a:pPr>
                      <a:r>
                        <a:rPr lang="ja-JP" altLang="en-US" sz="900" dirty="0" smtClean="0">
                          <a:effectLst/>
                          <a:latin typeface="Arial" panose="020B0604020202020204" pitchFamily="34" charset="0"/>
                          <a:ea typeface="ＭＳ Ｐゴシック" panose="020B0600070205080204" pitchFamily="50" charset="-128"/>
                          <a:cs typeface="メイリオ" panose="020B0604030504040204" pitchFamily="50" charset="-128"/>
                        </a:rPr>
                        <a:t>１）</a:t>
                      </a:r>
                      <a: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t>Spark</a:t>
                      </a:r>
                      <a:r>
                        <a:rPr lang="ja-JP" altLang="en-US" sz="900" dirty="0" smtClean="0">
                          <a:effectLst/>
                          <a:latin typeface="Arial" panose="020B0604020202020204" pitchFamily="34" charset="0"/>
                          <a:ea typeface="ＭＳ Ｐゴシック" panose="020B0600070205080204" pitchFamily="50" charset="-128"/>
                          <a:cs typeface="メイリオ" panose="020B0604030504040204" pitchFamily="50" charset="-128"/>
                        </a:rPr>
                        <a:t>をメインで利用したい</a:t>
                      </a:r>
                      <a: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t/>
                      </a:r>
                      <a:b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br>
                      <a:r>
                        <a:rPr lang="ja-JP" altLang="en-US" sz="900" dirty="0" smtClean="0">
                          <a:effectLst/>
                          <a:latin typeface="Arial" panose="020B0604020202020204" pitchFamily="34" charset="0"/>
                          <a:ea typeface="ＭＳ Ｐゴシック" panose="020B0600070205080204" pitchFamily="50" charset="-128"/>
                          <a:cs typeface="メイリオ" panose="020B0604030504040204" pitchFamily="50" charset="-128"/>
                        </a:rPr>
                        <a:t>２）ビデオ会議端末をクラウド運用管理したい</a:t>
                      </a:r>
                      <a: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t/>
                      </a:r>
                      <a:b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br>
                      <a:r>
                        <a:rPr lang="ja-JP" altLang="en-US" sz="900" dirty="0" smtClean="0">
                          <a:effectLst/>
                          <a:latin typeface="Arial" panose="020B0604020202020204" pitchFamily="34" charset="0"/>
                          <a:ea typeface="ＭＳ Ｐゴシック" panose="020B0600070205080204" pitchFamily="50" charset="-128"/>
                          <a:cs typeface="メイリオ" panose="020B0604030504040204" pitchFamily="50" charset="-128"/>
                        </a:rPr>
                        <a:t>３）固定費用での運用管理したい</a:t>
                      </a:r>
                      <a: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t/>
                      </a:r>
                      <a:br>
                        <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rPr>
                      </a:br>
                      <a:r>
                        <a:rPr lang="ja-JP" altLang="en-US" sz="900" dirty="0" smtClean="0">
                          <a:effectLst/>
                          <a:latin typeface="Arial" panose="020B0604020202020204" pitchFamily="34" charset="0"/>
                          <a:ea typeface="ＭＳ Ｐゴシック" panose="020B0600070205080204" pitchFamily="50" charset="-128"/>
                          <a:cs typeface="メイリオ" panose="020B0604030504040204" pitchFamily="50" charset="-128"/>
                        </a:rPr>
                        <a:t>４）先ずは試してみたい</a:t>
                      </a:r>
                      <a:endParaRPr lang="ja-JP" sz="900" dirty="0">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endParaRPr lang="en-US" altLang="ja-JP" sz="900" dirty="0" smtClean="0">
                        <a:effectLst/>
                        <a:latin typeface="Arial" panose="020B0604020202020204" pitchFamily="34" charset="0"/>
                        <a:ea typeface="ＭＳ Ｐゴシック" panose="020B0600070205080204" pitchFamily="50" charset="-128"/>
                        <a:cs typeface="メイリオ" panose="020B0604030504040204" pitchFamily="50" charset="-128"/>
                      </a:endParaRPr>
                    </a:p>
                    <a:p>
                      <a:pPr marL="0" marR="0" lvl="0" indent="0" algn="l" defTabSz="685777" rtl="0" eaLnBrk="1" fontAlgn="auto" latinLnBrk="0" hangingPunct="1">
                        <a:lnSpc>
                          <a:spcPct val="100000"/>
                        </a:lnSpc>
                        <a:spcBef>
                          <a:spcPts val="0"/>
                        </a:spcBef>
                        <a:spcAft>
                          <a:spcPts val="0"/>
                        </a:spcAft>
                        <a:buClrTx/>
                        <a:buSzTx/>
                        <a:buFontTx/>
                        <a:buNone/>
                        <a:tabLst/>
                        <a:defRPr/>
                      </a:pPr>
                      <a:r>
                        <a:rPr lang="ja-JP" altLang="en-US" sz="900" dirty="0" smtClean="0">
                          <a:latin typeface="Arial" panose="020B0604020202020204" pitchFamily="34" charset="0"/>
                          <a:ea typeface="ＭＳ Ｐゴシック" panose="020B0600070205080204" pitchFamily="50" charset="-128"/>
                          <a:cs typeface="メイリオ" panose="020B0604030504040204" pitchFamily="50" charset="-128"/>
                        </a:rPr>
                        <a:t>１）既存</a:t>
                      </a:r>
                      <a:r>
                        <a:rPr lang="en-US" altLang="ja-JP" sz="900" dirty="0" smtClean="0">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dirty="0" smtClean="0">
                          <a:latin typeface="Arial" panose="020B0604020202020204" pitchFamily="34" charset="0"/>
                          <a:ea typeface="ＭＳ Ｐゴシック" panose="020B0600070205080204" pitchFamily="50" charset="-128"/>
                          <a:cs typeface="メイリオ" panose="020B0604030504040204" pitchFamily="50" charset="-128"/>
                        </a:rPr>
                        <a:t> </a:t>
                      </a:r>
                      <a:r>
                        <a:rPr lang="en-US" altLang="ja-JP" sz="900" dirty="0" smtClean="0">
                          <a:latin typeface="Arial" panose="020B0604020202020204" pitchFamily="34" charset="0"/>
                          <a:ea typeface="ＭＳ Ｐゴシック" panose="020B0600070205080204" pitchFamily="50" charset="-128"/>
                          <a:cs typeface="メイリオ" panose="020B0604030504040204" pitchFamily="50" charset="-128"/>
                        </a:rPr>
                        <a:t>User</a:t>
                      </a:r>
                      <a:r>
                        <a:rPr lang="ja-JP" altLang="en-US" sz="900" dirty="0" smtClean="0">
                          <a:latin typeface="Arial" panose="020B0604020202020204" pitchFamily="34" charset="0"/>
                          <a:ea typeface="ＭＳ Ｐゴシック" panose="020B0600070205080204" pitchFamily="50" charset="-128"/>
                          <a:cs typeface="メイリオ" panose="020B0604030504040204" pitchFamily="50" charset="-128"/>
                        </a:rPr>
                        <a:t>からマイグレーション（既存サイトを継続利用）</a:t>
                      </a:r>
                      <a:r>
                        <a:rPr lang="en-US" altLang="ja-JP" sz="900" dirty="0" smtClean="0">
                          <a:latin typeface="Arial" panose="020B0604020202020204" pitchFamily="34" charset="0"/>
                          <a:ea typeface="ＭＳ Ｐゴシック" panose="020B0600070205080204" pitchFamily="50" charset="-128"/>
                          <a:cs typeface="メイリオ" panose="020B0604030504040204" pitchFamily="50" charset="-128"/>
                        </a:rPr>
                        <a:t/>
                      </a:r>
                      <a:br>
                        <a:rPr lang="en-US" altLang="ja-JP" sz="900" dirty="0" smtClean="0">
                          <a:latin typeface="Arial" panose="020B0604020202020204" pitchFamily="34" charset="0"/>
                          <a:ea typeface="ＭＳ Ｐゴシック" panose="020B0600070205080204" pitchFamily="50" charset="-128"/>
                          <a:cs typeface="メイリオ" panose="020B0604030504040204" pitchFamily="50" charset="-128"/>
                        </a:rPr>
                      </a:br>
                      <a:r>
                        <a:rPr lang="ja-JP" altLang="en-US" sz="900" dirty="0" smtClean="0">
                          <a:latin typeface="Arial" panose="020B0604020202020204" pitchFamily="34" charset="0"/>
                          <a:ea typeface="ＭＳ Ｐゴシック" panose="020B0600070205080204" pitchFamily="50" charset="-128"/>
                          <a:cs typeface="メイリオ" panose="020B0604030504040204" pitchFamily="50" charset="-128"/>
                        </a:rPr>
                        <a:t>２）</a:t>
                      </a:r>
                      <a:r>
                        <a:rPr lang="en-US" altLang="ja-JP" sz="900" dirty="0" smtClean="0">
                          <a:latin typeface="Arial" panose="020B0604020202020204" pitchFamily="34" charset="0"/>
                          <a:ea typeface="ＭＳ Ｐゴシック" panose="020B0600070205080204" pitchFamily="50" charset="-128"/>
                          <a:cs typeface="メイリオ" panose="020B0604030504040204" pitchFamily="50" charset="-128"/>
                        </a:rPr>
                        <a:t>WebEx</a:t>
                      </a:r>
                      <a:r>
                        <a:rPr lang="ja-JP" altLang="en-US" sz="900" dirty="0" smtClean="0">
                          <a:latin typeface="Arial" panose="020B0604020202020204" pitchFamily="34" charset="0"/>
                          <a:ea typeface="ＭＳ Ｐゴシック" panose="020B0600070205080204" pitchFamily="50" charset="-128"/>
                          <a:cs typeface="メイリオ" panose="020B0604030504040204" pitchFamily="50" charset="-128"/>
                        </a:rPr>
                        <a:t>利用をメインとした音声やストレージの従量または超過請求にて運用管理希望したい</a:t>
                      </a:r>
                      <a:endParaRPr lang="ja-JP" altLang="en-US" sz="900" dirty="0" smtClean="0"/>
                    </a:p>
                    <a:p>
                      <a:pPr marL="0" marR="0" lvl="0" indent="0" algn="l" defTabSz="685777" rtl="0" eaLnBrk="1" fontAlgn="auto" latinLnBrk="0" hangingPunct="1">
                        <a:lnSpc>
                          <a:spcPct val="100000"/>
                        </a:lnSpc>
                        <a:spcBef>
                          <a:spcPts val="0"/>
                        </a:spcBef>
                        <a:spcAft>
                          <a:spcPts val="0"/>
                        </a:spcAft>
                        <a:buClrTx/>
                        <a:buSzTx/>
                        <a:buFontTx/>
                        <a:buNone/>
                        <a:tabLst/>
                        <a:defRPr/>
                      </a:pPr>
                      <a:r>
                        <a:rPr lang="en-US" altLang="ja-JP" sz="900" dirty="0">
                          <a:effectLst/>
                          <a:latin typeface="Arial" panose="020B0604020202020204" pitchFamily="34" charset="0"/>
                          <a:ea typeface="ＭＳ Ｐゴシック" panose="020B0600070205080204" pitchFamily="50" charset="-128"/>
                          <a:cs typeface="メイリオ" panose="020B0604030504040204" pitchFamily="50" charset="-128"/>
                        </a:rPr>
                        <a:t/>
                      </a:r>
                      <a:br>
                        <a:rPr lang="en-US" altLang="ja-JP" sz="900" dirty="0">
                          <a:effectLst/>
                          <a:latin typeface="Arial" panose="020B0604020202020204" pitchFamily="34" charset="0"/>
                          <a:ea typeface="ＭＳ Ｐゴシック" panose="020B0600070205080204" pitchFamily="50" charset="-128"/>
                          <a:cs typeface="メイリオ" panose="020B0604030504040204" pitchFamily="50" charset="-128"/>
                        </a:rPr>
                      </a:br>
                      <a:r>
                        <a:rPr lang="en-US" altLang="ja-JP" sz="900" dirty="0">
                          <a:effectLst/>
                          <a:latin typeface="Arial" panose="020B0604020202020204" pitchFamily="34" charset="0"/>
                          <a:ea typeface="ＭＳ Ｐゴシック" panose="020B0600070205080204" pitchFamily="50" charset="-128"/>
                          <a:cs typeface="メイリオ" panose="020B0604030504040204" pitchFamily="50" charset="-128"/>
                        </a:rPr>
                        <a:t/>
                      </a:r>
                      <a:br>
                        <a:rPr lang="en-US" altLang="ja-JP" sz="900" dirty="0">
                          <a:effectLst/>
                          <a:latin typeface="Arial" panose="020B0604020202020204" pitchFamily="34" charset="0"/>
                          <a:ea typeface="ＭＳ Ｐゴシック" panose="020B0600070205080204" pitchFamily="50" charset="-128"/>
                          <a:cs typeface="メイリオ" panose="020B0604030504040204" pitchFamily="50" charset="-128"/>
                        </a:rPr>
                      </a:br>
                      <a:endParaRPr lang="en-US" altLang="ja-JP" sz="900" dirty="0">
                        <a:effectLst/>
                        <a:latin typeface="Arial" panose="020B0604020202020204" pitchFamily="34" charset="0"/>
                        <a:ea typeface="ＭＳ Ｐゴシック" panose="020B0600070205080204" pitchFamily="50" charset="-128"/>
                        <a:cs typeface="メイリオ" panose="020B0604030504040204" pitchFamily="50" charset="-128"/>
                      </a:endParaRPr>
                    </a:p>
                  </a:txBody>
                  <a:tcPr marL="8426" marR="8426" marT="8426" marB="842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bl>
          </a:graphicData>
        </a:graphic>
      </p:graphicFrame>
      <p:sp>
        <p:nvSpPr>
          <p:cNvPr id="6"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A-WX</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と</a:t>
            </a:r>
            <a:r>
              <a:rPr lang="en-US" altLang="ja-JP" sz="2700" dirty="0">
                <a:solidFill>
                  <a:schemeClr val="tx1">
                    <a:lumMod val="75000"/>
                    <a:lumOff val="25000"/>
                  </a:schemeClr>
                </a:solidFill>
                <a:latin typeface="Arial" panose="020B0604020202020204" pitchFamily="34" charset="0"/>
                <a:ea typeface="ＭＳ Ｐゴシック" panose="020B0600070205080204" pitchFamily="50" charset="-128"/>
              </a:rPr>
              <a:t>A-SPK</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の</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比較　</a:t>
            </a:r>
            <a:endParaRPr kumimoji="1" lang="ja-JP" altLang="en-US" sz="27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312842857"/>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66119" y="384397"/>
            <a:ext cx="7305424" cy="27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nl-NL" altLang="ja-JP" sz="2700" dirty="0" smtClean="0">
                <a:solidFill>
                  <a:schemeClr val="tx1">
                    <a:lumMod val="75000"/>
                    <a:lumOff val="25000"/>
                  </a:schemeClr>
                </a:solidFill>
                <a:latin typeface="Arial" panose="020B0604020202020204" pitchFamily="34" charset="0"/>
                <a:ea typeface="ＭＳ Ｐゴシック" panose="020B0600070205080204" pitchFamily="50" charset="-128"/>
              </a:rPr>
              <a:t>A-SPK</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　</a:t>
            </a:r>
            <a:r>
              <a:rPr lang="nl-NL" altLang="ja-JP" sz="2700" dirty="0" smtClean="0">
                <a:solidFill>
                  <a:schemeClr val="tx1">
                    <a:lumMod val="75000"/>
                    <a:lumOff val="25000"/>
                  </a:schemeClr>
                </a:solidFill>
                <a:latin typeface="Arial" panose="020B0604020202020204" pitchFamily="34" charset="0"/>
                <a:ea typeface="ＭＳ Ｐゴシック" panose="020B0600070205080204" pitchFamily="50" charset="-128"/>
              </a:rPr>
              <a:t>A-WX </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各種リソース</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　</a:t>
            </a:r>
            <a:endParaRPr kumimoji="1" lang="ja-JP" altLang="en-US" sz="2700" dirty="0">
              <a:solidFill>
                <a:schemeClr val="tx1">
                  <a:lumMod val="75000"/>
                  <a:lumOff val="25000"/>
                </a:schemeClr>
              </a:solidFill>
              <a:latin typeface="メイリオ"/>
              <a:ea typeface="メイリオ"/>
              <a:cs typeface="メイリオ"/>
            </a:endParaRPr>
          </a:p>
        </p:txBody>
      </p:sp>
      <p:sp>
        <p:nvSpPr>
          <p:cNvPr id="5" name="正方形/長方形 4"/>
          <p:cNvSpPr/>
          <p:nvPr/>
        </p:nvSpPr>
        <p:spPr>
          <a:xfrm>
            <a:off x="510363" y="1004299"/>
            <a:ext cx="7910623" cy="3539430"/>
          </a:xfrm>
          <a:prstGeom prst="rect">
            <a:avLst/>
          </a:prstGeom>
          <a:solidFill>
            <a:schemeClr val="accent6">
              <a:lumMod val="20000"/>
              <a:lumOff val="80000"/>
            </a:schemeClr>
          </a:solidFill>
        </p:spPr>
        <p:txBody>
          <a:bodyPr wrap="square">
            <a:spAutoFit/>
          </a:bodyPr>
          <a:lstStyle/>
          <a:p>
            <a:r>
              <a:rPr lang="en-US" altLang="ja-JP" sz="1600" dirty="0" smtClean="0">
                <a:solidFill>
                  <a:schemeClr val="tx1">
                    <a:lumMod val="75000"/>
                    <a:lumOff val="25000"/>
                  </a:schemeClr>
                </a:solidFill>
              </a:rPr>
              <a:t>A-SPK </a:t>
            </a:r>
            <a:r>
              <a:rPr lang="ja-JP" altLang="en-US" sz="1600" dirty="0" smtClean="0">
                <a:solidFill>
                  <a:schemeClr val="tx1">
                    <a:lumMod val="75000"/>
                    <a:lumOff val="25000"/>
                  </a:schemeClr>
                </a:solidFill>
              </a:rPr>
              <a:t>オーダー ガイド</a:t>
            </a:r>
            <a:r>
              <a:rPr lang="ja-JP" altLang="en-US" sz="1600" dirty="0">
                <a:solidFill>
                  <a:schemeClr val="tx1">
                    <a:lumMod val="75000"/>
                    <a:lumOff val="25000"/>
                  </a:schemeClr>
                </a:solidFill>
              </a:rPr>
              <a:t>（日本語）</a:t>
            </a:r>
            <a:endParaRPr lang="en-US" altLang="ja-JP" sz="1600" dirty="0">
              <a:solidFill>
                <a:schemeClr val="tx1">
                  <a:lumMod val="75000"/>
                  <a:lumOff val="25000"/>
                </a:schemeClr>
              </a:solidFill>
            </a:endParaRPr>
          </a:p>
          <a:p>
            <a:r>
              <a:rPr lang="en-US" altLang="ja-JP" sz="1600" dirty="0">
                <a:solidFill>
                  <a:schemeClr val="tx1">
                    <a:lumMod val="75000"/>
                    <a:lumOff val="25000"/>
                  </a:schemeClr>
                </a:solidFill>
                <a:hlinkClick r:id="rId2"/>
              </a:rPr>
              <a:t>http://www.cisco.com/c/dam/global/ja_jp/partners/sell/technology/uc/guide-c07-738700.pdf</a:t>
            </a:r>
            <a:endParaRPr lang="en-US" altLang="ja-JP" sz="1600" dirty="0">
              <a:solidFill>
                <a:schemeClr val="tx1">
                  <a:lumMod val="75000"/>
                  <a:lumOff val="25000"/>
                </a:schemeClr>
              </a:solidFill>
            </a:endParaRPr>
          </a:p>
          <a:p>
            <a:r>
              <a:rPr lang="en-US" altLang="ja-JP" sz="1600" dirty="0" smtClean="0">
                <a:solidFill>
                  <a:schemeClr val="tx1">
                    <a:lumMod val="75000"/>
                    <a:lumOff val="25000"/>
                  </a:schemeClr>
                </a:solidFill>
              </a:rPr>
              <a:t>A-SPK </a:t>
            </a:r>
            <a:r>
              <a:rPr lang="ja-JP" altLang="en-US" sz="1600" dirty="0" smtClean="0">
                <a:solidFill>
                  <a:schemeClr val="tx1">
                    <a:lumMod val="75000"/>
                    <a:lumOff val="25000"/>
                  </a:schemeClr>
                </a:solidFill>
              </a:rPr>
              <a:t>オーダー ガイド</a:t>
            </a:r>
            <a:r>
              <a:rPr lang="ja-JP" altLang="en-US" sz="1600" dirty="0">
                <a:solidFill>
                  <a:schemeClr val="tx1">
                    <a:lumMod val="75000"/>
                    <a:lumOff val="25000"/>
                  </a:schemeClr>
                </a:solidFill>
              </a:rPr>
              <a:t>（英語）</a:t>
            </a:r>
            <a:endParaRPr lang="en-US" altLang="ja-JP" sz="1600" dirty="0">
              <a:solidFill>
                <a:schemeClr val="tx1">
                  <a:lumMod val="75000"/>
                  <a:lumOff val="25000"/>
                </a:schemeClr>
              </a:solidFill>
            </a:endParaRPr>
          </a:p>
          <a:p>
            <a:r>
              <a:rPr lang="en-US" altLang="ja-JP" sz="1600" dirty="0">
                <a:solidFill>
                  <a:schemeClr val="tx1">
                    <a:lumMod val="75000"/>
                    <a:lumOff val="25000"/>
                  </a:schemeClr>
                </a:solidFill>
                <a:hlinkClick r:id="rId3"/>
              </a:rPr>
              <a:t>http://www.cisco.com/c/en/us/solutions/collateral/collaboration/cloud-collaboration/guide-c07-736636.pdf</a:t>
            </a:r>
            <a:endParaRPr lang="en-US" altLang="ja-JP" sz="1600" dirty="0">
              <a:solidFill>
                <a:schemeClr val="tx1">
                  <a:lumMod val="75000"/>
                  <a:lumOff val="25000"/>
                </a:schemeClr>
              </a:solidFill>
            </a:endParaRPr>
          </a:p>
          <a:p>
            <a:endParaRPr lang="en-US" altLang="ja-JP" sz="1600" dirty="0" smtClean="0">
              <a:solidFill>
                <a:schemeClr val="tx1">
                  <a:lumMod val="75000"/>
                  <a:lumOff val="25000"/>
                </a:schemeClr>
              </a:solidFill>
            </a:endParaRPr>
          </a:p>
          <a:p>
            <a:r>
              <a:rPr lang="en-US" altLang="ja-JP" sz="1600" dirty="0" smtClean="0">
                <a:solidFill>
                  <a:schemeClr val="tx1">
                    <a:lumMod val="75000"/>
                    <a:lumOff val="25000"/>
                  </a:schemeClr>
                </a:solidFill>
              </a:rPr>
              <a:t>A-WX </a:t>
            </a:r>
            <a:r>
              <a:rPr lang="ja-JP" altLang="en-US" sz="1600" dirty="0" smtClean="0">
                <a:solidFill>
                  <a:schemeClr val="tx1">
                    <a:lumMod val="75000"/>
                    <a:lumOff val="25000"/>
                  </a:schemeClr>
                </a:solidFill>
              </a:rPr>
              <a:t>オーダー ガイド（日本語）</a:t>
            </a:r>
            <a:endParaRPr lang="en-US" altLang="ja-JP" sz="1600" dirty="0" smtClean="0">
              <a:solidFill>
                <a:schemeClr val="tx1">
                  <a:lumMod val="75000"/>
                  <a:lumOff val="25000"/>
                </a:schemeClr>
              </a:solidFill>
            </a:endParaRPr>
          </a:p>
          <a:p>
            <a:r>
              <a:rPr lang="en-US" altLang="ja-JP" sz="1600" dirty="0">
                <a:solidFill>
                  <a:schemeClr val="tx1">
                    <a:lumMod val="75000"/>
                    <a:lumOff val="25000"/>
                  </a:schemeClr>
                </a:solidFill>
                <a:hlinkClick r:id="rId4"/>
              </a:rPr>
              <a:t>http://www.cisco.com/c/dam/global/ja_jp/partners/sell/technology/uc/guide-c07-732510.pdf</a:t>
            </a:r>
            <a:endParaRPr lang="en-US" altLang="ja-JP" sz="1600" dirty="0">
              <a:solidFill>
                <a:schemeClr val="tx1">
                  <a:lumMod val="75000"/>
                  <a:lumOff val="25000"/>
                </a:schemeClr>
              </a:solidFill>
            </a:endParaRPr>
          </a:p>
          <a:p>
            <a:r>
              <a:rPr lang="en-US" altLang="ja-JP" sz="1600" dirty="0" smtClean="0">
                <a:solidFill>
                  <a:schemeClr val="tx1">
                    <a:lumMod val="75000"/>
                    <a:lumOff val="25000"/>
                  </a:schemeClr>
                </a:solidFill>
              </a:rPr>
              <a:t>A-WX </a:t>
            </a:r>
            <a:r>
              <a:rPr lang="ja-JP" altLang="en-US" sz="1600" dirty="0" smtClean="0">
                <a:solidFill>
                  <a:schemeClr val="tx1">
                    <a:lumMod val="75000"/>
                    <a:lumOff val="25000"/>
                  </a:schemeClr>
                </a:solidFill>
              </a:rPr>
              <a:t>オーダー ガイド（</a:t>
            </a:r>
            <a:r>
              <a:rPr lang="ja-JP" altLang="en-US" sz="1600" dirty="0">
                <a:solidFill>
                  <a:schemeClr val="tx1">
                    <a:lumMod val="75000"/>
                    <a:lumOff val="25000"/>
                  </a:schemeClr>
                </a:solidFill>
              </a:rPr>
              <a:t>英語</a:t>
            </a:r>
            <a:r>
              <a:rPr lang="ja-JP" altLang="en-US" sz="1600" dirty="0" smtClean="0">
                <a:solidFill>
                  <a:schemeClr val="tx1">
                    <a:lumMod val="75000"/>
                    <a:lumOff val="25000"/>
                  </a:schemeClr>
                </a:solidFill>
              </a:rPr>
              <a:t>）</a:t>
            </a:r>
            <a:endParaRPr lang="en-US" altLang="ja-JP" sz="1600" dirty="0" smtClean="0">
              <a:solidFill>
                <a:schemeClr val="tx1">
                  <a:lumMod val="75000"/>
                  <a:lumOff val="25000"/>
                </a:schemeClr>
              </a:solidFill>
            </a:endParaRPr>
          </a:p>
          <a:p>
            <a:r>
              <a:rPr lang="en-US" altLang="ja-JP" sz="1600" dirty="0">
                <a:hlinkClick r:id="rId5"/>
              </a:rPr>
              <a:t>http://</a:t>
            </a:r>
            <a:r>
              <a:rPr lang="en-US" altLang="ja-JP" sz="1600" dirty="0" smtClean="0">
                <a:hlinkClick r:id="rId5"/>
              </a:rPr>
              <a:t>www.cisco.com/c/en/us/solutions/collateral/collaboration/cloud-collaboration/guide-c07-732510.pdf</a:t>
            </a:r>
            <a:endParaRPr lang="en-US" altLang="ja-JP" sz="1600" dirty="0" smtClean="0"/>
          </a:p>
          <a:p>
            <a:endParaRPr lang="en-US" altLang="ja-JP" sz="1600" dirty="0" smtClean="0"/>
          </a:p>
        </p:txBody>
      </p:sp>
    </p:spTree>
    <p:extLst>
      <p:ext uri="{BB962C8B-B14F-4D97-AF65-F5344CB8AC3E}">
        <p14:creationId xmlns:p14="http://schemas.microsoft.com/office/powerpoint/2010/main" val="3205143991"/>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84683" y="2268499"/>
            <a:ext cx="4800601" cy="715581"/>
          </a:xfrm>
          <a:prstGeom prst="rect">
            <a:avLst/>
          </a:prstGeom>
          <a:noFill/>
        </p:spPr>
        <p:txBody>
          <a:bodyPr wrap="square" rtlCol="0">
            <a:spAutoFit/>
          </a:bodyPr>
          <a:lstStyle/>
          <a:p>
            <a:r>
              <a:rPr kumimoji="1" lang="en-US" altLang="ja-JP" sz="4050" dirty="0">
                <a:solidFill>
                  <a:schemeClr val="tx1">
                    <a:lumMod val="75000"/>
                    <a:lumOff val="25000"/>
                  </a:schemeClr>
                </a:solidFill>
              </a:rPr>
              <a:t>M3</a:t>
            </a:r>
            <a:r>
              <a:rPr kumimoji="1" lang="ja-JP" altLang="en-US" sz="4050" dirty="0">
                <a:solidFill>
                  <a:schemeClr val="tx1">
                    <a:lumMod val="75000"/>
                    <a:lumOff val="25000"/>
                  </a:schemeClr>
                </a:solidFill>
              </a:rPr>
              <a:t>について知ろう</a:t>
            </a:r>
          </a:p>
        </p:txBody>
      </p:sp>
    </p:spTree>
    <p:extLst>
      <p:ext uri="{BB962C8B-B14F-4D97-AF65-F5344CB8AC3E}">
        <p14:creationId xmlns:p14="http://schemas.microsoft.com/office/powerpoint/2010/main" val="138898891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6"/>
          <p:cNvSpPr/>
          <p:nvPr/>
        </p:nvSpPr>
        <p:spPr>
          <a:xfrm>
            <a:off x="307276" y="1463806"/>
            <a:ext cx="1611111" cy="1250456"/>
          </a:xfrm>
          <a:prstGeom prst="rect">
            <a:avLst/>
          </a:prstGeom>
          <a:solidFill>
            <a:schemeClr val="accent1"/>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b="1" dirty="0" smtClean="0">
                <a:solidFill>
                  <a:schemeClr val="bg2"/>
                </a:solidFill>
                <a:ea typeface="Avenir Book" charset="0"/>
                <a:cs typeface="Avenir Book" charset="0"/>
              </a:rPr>
              <a:t>C1</a:t>
            </a:r>
            <a:r>
              <a:rPr lang="ja-JP" altLang="en-US" sz="1600" b="1" dirty="0" smtClean="0">
                <a:solidFill>
                  <a:schemeClr val="bg2"/>
                </a:solidFill>
                <a:ea typeface="Avenir Book" charset="0"/>
                <a:cs typeface="Avenir Book" charset="0"/>
              </a:rPr>
              <a:t>　　　　　　　　　　　　　　　　</a:t>
            </a:r>
            <a:r>
              <a:rPr lang="ja-JP" altLang="en-US" sz="800" b="1" dirty="0">
                <a:solidFill>
                  <a:schemeClr val="bg2"/>
                </a:solidFill>
                <a:ea typeface="Avenir Book" charset="0"/>
                <a:cs typeface="Avenir Book" charset="0"/>
              </a:rPr>
              <a:t>　</a:t>
            </a:r>
            <a:r>
              <a:rPr kumimoji="1" lang="en-US" altLang="ja-JP" sz="900" b="1" dirty="0" smtClean="0">
                <a:solidFill>
                  <a:schemeClr val="bg2"/>
                </a:solidFill>
                <a:latin typeface="ＭＳ Ｐゴシック" panose="020B0600070205080204" pitchFamily="50" charset="-128"/>
                <a:ea typeface="ＭＳ Ｐゴシック" panose="020B0600070205080204" pitchFamily="50" charset="-128"/>
              </a:rPr>
              <a:t>M1</a:t>
            </a:r>
            <a:r>
              <a:rPr kumimoji="1" lang="ja-JP" altLang="en-US" sz="900" b="1" dirty="0">
                <a:solidFill>
                  <a:schemeClr val="bg2"/>
                </a:solidFill>
                <a:latin typeface="ＭＳ Ｐゴシック" panose="020B0600070205080204" pitchFamily="50" charset="-128"/>
                <a:ea typeface="ＭＳ Ｐゴシック" panose="020B0600070205080204" pitchFamily="50" charset="-128"/>
              </a:rPr>
              <a:t>の</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全て</a:t>
            </a:r>
            <a:r>
              <a:rPr kumimoji="1" lang="ja-JP" altLang="en-US" sz="900" b="1" dirty="0">
                <a:solidFill>
                  <a:schemeClr val="bg2"/>
                </a:solidFill>
                <a:latin typeface="ＭＳ Ｐゴシック" panose="020B0600070205080204" pitchFamily="50" charset="-128"/>
                <a:ea typeface="ＭＳ Ｐゴシック" panose="020B0600070205080204" pitchFamily="50" charset="-128"/>
              </a:rPr>
              <a:t>　</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　　　　　　　　　　　　　　　　　　　　　　　</a:t>
            </a:r>
            <a:r>
              <a:rPr kumimoji="1" lang="en-US" altLang="ja-JP" sz="900" b="1" dirty="0" smtClean="0">
                <a:solidFill>
                  <a:schemeClr val="bg2"/>
                </a:solidFill>
                <a:latin typeface="ＭＳ Ｐゴシック" panose="020B0600070205080204" pitchFamily="50" charset="-128"/>
                <a:ea typeface="ＭＳ Ｐゴシック" panose="020B0600070205080204" pitchFamily="50" charset="-128"/>
              </a:rPr>
              <a:t> +</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　　　　　　　　　　　　　　　　　　　　　　　　クラウド コール　　　　　　　　　　　　　　　　　　　</a:t>
            </a:r>
            <a:r>
              <a:rPr lang="ja-JP" altLang="en-US" sz="900" b="1" dirty="0" smtClean="0">
                <a:solidFill>
                  <a:schemeClr val="bg2"/>
                </a:solidFill>
                <a:latin typeface="ＭＳ Ｐゴシック" panose="020B0600070205080204" pitchFamily="50" charset="-128"/>
                <a:ea typeface="ＭＳ Ｐゴシック" panose="020B0600070205080204" pitchFamily="50" charset="-128"/>
              </a:rPr>
              <a:t>ビジネス </a:t>
            </a:r>
            <a:r>
              <a:rPr lang="ja-JP" altLang="en-US" sz="900" b="1" dirty="0">
                <a:solidFill>
                  <a:schemeClr val="bg2"/>
                </a:solidFill>
                <a:latin typeface="ＭＳ Ｐゴシック" panose="020B0600070205080204" pitchFamily="50" charset="-128"/>
                <a:ea typeface="ＭＳ Ｐゴシック" panose="020B0600070205080204" pitchFamily="50" charset="-128"/>
              </a:rPr>
              <a:t>クラスの音声と</a:t>
            </a:r>
            <a:r>
              <a:rPr lang="ja-JP" altLang="en-US" sz="900" b="1" dirty="0" smtClean="0">
                <a:solidFill>
                  <a:schemeClr val="bg2"/>
                </a:solidFill>
                <a:latin typeface="ＭＳ Ｐゴシック" panose="020B0600070205080204" pitchFamily="50" charset="-128"/>
                <a:ea typeface="ＭＳ Ｐゴシック" panose="020B0600070205080204" pitchFamily="50" charset="-128"/>
              </a:rPr>
              <a:t>ビデオ　　　　　モビリティ　　　　　　　　　　　　　　　　　　　　　　　　ボイス  メッセージング</a:t>
            </a:r>
            <a:endParaRPr lang="ja-JP" altLang="en-US" sz="900" b="1" dirty="0">
              <a:solidFill>
                <a:schemeClr val="bg2"/>
              </a:solidFill>
              <a:latin typeface="ＭＳ Ｐゴシック" panose="020B0600070205080204" pitchFamily="50" charset="-128"/>
              <a:ea typeface="ＭＳ Ｐゴシック" panose="020B0600070205080204" pitchFamily="50" charset="-128"/>
            </a:endParaRPr>
          </a:p>
          <a:p>
            <a:pPr algn="ctr">
              <a:lnSpc>
                <a:spcPct val="95000"/>
              </a:lnSpc>
              <a:spcBef>
                <a:spcPts val="1200"/>
              </a:spcBef>
              <a:spcAft>
                <a:spcPts val="1000"/>
              </a:spcAft>
            </a:pPr>
            <a:endParaRPr lang="en-US" sz="800" b="1" dirty="0">
              <a:solidFill>
                <a:schemeClr val="bg2"/>
              </a:solidFill>
              <a:latin typeface="Arial" panose="020B0604020202020204" pitchFamily="34" charset="0"/>
              <a:ea typeface="Avenir Book" charset="0"/>
              <a:cs typeface="Arial" panose="020B0604020202020204" pitchFamily="34" charset="0"/>
            </a:endParaRPr>
          </a:p>
          <a:p>
            <a:pPr algn="ctr">
              <a:lnSpc>
                <a:spcPct val="95000"/>
              </a:lnSpc>
              <a:spcBef>
                <a:spcPts val="1200"/>
              </a:spcBef>
              <a:spcAft>
                <a:spcPts val="1000"/>
              </a:spcAft>
            </a:pPr>
            <a:endParaRPr lang="en-US" sz="2000" b="1" dirty="0">
              <a:solidFill>
                <a:schemeClr val="bg2"/>
              </a:solidFill>
              <a:ea typeface="Avenir Book" charset="0"/>
              <a:cs typeface="Avenir Book" charset="0"/>
            </a:endParaRPr>
          </a:p>
        </p:txBody>
      </p:sp>
      <p:sp>
        <p:nvSpPr>
          <p:cNvPr id="33" name="Oval 6"/>
          <p:cNvSpPr/>
          <p:nvPr/>
        </p:nvSpPr>
        <p:spPr>
          <a:xfrm>
            <a:off x="313832" y="2754141"/>
            <a:ext cx="1604984" cy="2135732"/>
          </a:xfrm>
          <a:prstGeom prst="rect">
            <a:avLst/>
          </a:prstGeom>
          <a:solidFill>
            <a:srgbClr val="6EBE4A"/>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altLang="ja-JP" sz="2000" b="1" dirty="0">
                <a:solidFill>
                  <a:schemeClr val="bg2"/>
                </a:solidFill>
              </a:rPr>
              <a:t>M1</a:t>
            </a:r>
          </a:p>
          <a:p>
            <a:pPr algn="ctr" fontAlgn="t"/>
            <a:r>
              <a:rPr kumimoji="1" lang="ja-JP" altLang="en-US" sz="1100" b="1" dirty="0">
                <a:solidFill>
                  <a:schemeClr val="bg2"/>
                </a:solidFill>
                <a:latin typeface="Arial" panose="020B0604020202020204" pitchFamily="34" charset="0"/>
                <a:ea typeface="ＭＳ Ｐゴシック" panose="020B0600070205080204" pitchFamily="50" charset="-128"/>
              </a:rPr>
              <a:t>　</a:t>
            </a:r>
            <a:r>
              <a:rPr kumimoji="1" lang="ja-JP" altLang="ja-JP" sz="1100" b="1" dirty="0" smtClean="0">
                <a:solidFill>
                  <a:schemeClr val="bg2"/>
                </a:solidFill>
                <a:latin typeface="Arial" panose="020B0604020202020204" pitchFamily="34" charset="0"/>
                <a:ea typeface="ＭＳ Ｐゴシック" panose="020B0600070205080204" pitchFamily="50" charset="-128"/>
              </a:rPr>
              <a:t>ビジネス </a:t>
            </a:r>
            <a:r>
              <a:rPr kumimoji="1" lang="ja-JP" altLang="ja-JP" sz="1100" b="1" dirty="0">
                <a:solidFill>
                  <a:schemeClr val="bg2"/>
                </a:solidFill>
                <a:latin typeface="Arial" panose="020B0604020202020204" pitchFamily="34" charset="0"/>
                <a:ea typeface="ＭＳ Ｐゴシック" panose="020B0600070205080204" pitchFamily="50" charset="-128"/>
              </a:rPr>
              <a:t>メッセージング</a:t>
            </a:r>
            <a:endParaRPr lang="ja-JP" altLang="ja-JP" sz="1100" b="1" dirty="0">
              <a:solidFill>
                <a:schemeClr val="bg2"/>
              </a:solidFill>
              <a:latin typeface="Arial" panose="020B0604020202020204" pitchFamily="34" charset="0"/>
              <a:ea typeface="ＭＳ Ｐゴシック" panose="020B0600070205080204" pitchFamily="50" charset="-128"/>
            </a:endParaRPr>
          </a:p>
          <a:p>
            <a:pPr algn="ctr" fontAlgn="t"/>
            <a:endParaRPr kumimoji="1" lang="en-US" altLang="ja-JP" sz="1100" b="1" dirty="0">
              <a:solidFill>
                <a:schemeClr val="bg2"/>
              </a:solidFill>
              <a:latin typeface="Arial" panose="020B0604020202020204" pitchFamily="34" charset="0"/>
              <a:ea typeface="ＭＳ Ｐゴシック" panose="020B0600070205080204" pitchFamily="50" charset="-128"/>
            </a:endParaRPr>
          </a:p>
          <a:p>
            <a:pPr algn="ctr" fontAlgn="t"/>
            <a:r>
              <a:rPr kumimoji="1" lang="en-US" altLang="ja-JP" sz="1100" b="1" dirty="0">
                <a:solidFill>
                  <a:schemeClr val="bg2"/>
                </a:solidFill>
                <a:latin typeface="Arial" panose="020B0604020202020204" pitchFamily="34" charset="0"/>
                <a:ea typeface="ＭＳ Ｐゴシック" panose="020B0600070205080204" pitchFamily="50" charset="-128"/>
              </a:rPr>
              <a:t>+</a:t>
            </a:r>
            <a:endParaRPr lang="ja-JP" altLang="ja-JP" sz="1100" b="1" dirty="0">
              <a:solidFill>
                <a:schemeClr val="bg2"/>
              </a:solidFill>
              <a:latin typeface="Arial" panose="020B0604020202020204" pitchFamily="34" charset="0"/>
              <a:ea typeface="ＭＳ Ｐゴシック" panose="020B0600070205080204" pitchFamily="50" charset="-128"/>
            </a:endParaRPr>
          </a:p>
          <a:p>
            <a:pPr algn="ctr" fontAlgn="auto"/>
            <a:endParaRPr kumimoji="1" lang="en-US" altLang="ja-JP" sz="1100" b="1" dirty="0">
              <a:solidFill>
                <a:schemeClr val="bg2"/>
              </a:solidFill>
              <a:latin typeface="Arial" panose="020B0604020202020204" pitchFamily="34" charset="0"/>
              <a:ea typeface="ＭＳ Ｐゴシック" panose="020B0600070205080204" pitchFamily="50" charset="-128"/>
            </a:endParaRPr>
          </a:p>
          <a:p>
            <a:pPr algn="ctr" fontAlgn="auto"/>
            <a:r>
              <a:rPr kumimoji="1" lang="ja-JP" altLang="ja-JP" sz="1100" b="1" dirty="0" smtClean="0">
                <a:solidFill>
                  <a:schemeClr val="bg2"/>
                </a:solidFill>
                <a:latin typeface="Arial" panose="020B0604020202020204" pitchFamily="34" charset="0"/>
                <a:ea typeface="ＭＳ Ｐゴシック" panose="020B0600070205080204" pitchFamily="50" charset="-128"/>
              </a:rPr>
              <a:t>ライブ</a:t>
            </a:r>
            <a:r>
              <a:rPr kumimoji="1" lang="en-US" altLang="ja-JP" sz="1100" b="1" dirty="0" smtClean="0">
                <a:solidFill>
                  <a:schemeClr val="bg2"/>
                </a:solidFill>
                <a:latin typeface="Arial" panose="020B0604020202020204" pitchFamily="34" charset="0"/>
                <a:ea typeface="ＭＳ Ｐゴシック" panose="020B0600070205080204" pitchFamily="50" charset="-128"/>
              </a:rPr>
              <a:t> </a:t>
            </a:r>
            <a:r>
              <a:rPr kumimoji="1" lang="ja-JP" altLang="ja-JP" sz="1100" b="1" dirty="0" smtClean="0">
                <a:solidFill>
                  <a:schemeClr val="bg2"/>
                </a:solidFill>
                <a:latin typeface="Arial" panose="020B0604020202020204" pitchFamily="34" charset="0"/>
                <a:ea typeface="ＭＳ Ｐゴシック" panose="020B0600070205080204" pitchFamily="50" charset="-128"/>
              </a:rPr>
              <a:t>サポート</a:t>
            </a:r>
            <a:endParaRPr kumimoji="1" lang="en-US" altLang="ja-JP" sz="1100" b="1" dirty="0">
              <a:solidFill>
                <a:schemeClr val="bg2"/>
              </a:solidFill>
              <a:latin typeface="Arial" panose="020B0604020202020204" pitchFamily="34" charset="0"/>
              <a:ea typeface="ＭＳ Ｐゴシック" panose="020B0600070205080204" pitchFamily="50" charset="-128"/>
            </a:endParaRPr>
          </a:p>
          <a:p>
            <a:pPr algn="ctr" fontAlgn="auto"/>
            <a:r>
              <a:rPr kumimoji="1" lang="ja-JP" altLang="ja-JP" sz="1100" b="1" dirty="0">
                <a:solidFill>
                  <a:schemeClr val="bg2"/>
                </a:solidFill>
                <a:latin typeface="Arial" panose="020B0604020202020204" pitchFamily="34" charset="0"/>
                <a:ea typeface="ＭＳ Ｐゴシック" panose="020B0600070205080204" pitchFamily="50" charset="-128"/>
              </a:rPr>
              <a:t>管理ポータル</a:t>
            </a:r>
            <a:endParaRPr lang="ja-JP" altLang="ja-JP" sz="1100" b="1" dirty="0">
              <a:solidFill>
                <a:schemeClr val="bg2"/>
              </a:solidFill>
              <a:latin typeface="Arial" panose="020B0604020202020204" pitchFamily="34" charset="0"/>
              <a:ea typeface="ＭＳ Ｐゴシック" panose="020B0600070205080204" pitchFamily="50" charset="-128"/>
            </a:endParaRPr>
          </a:p>
          <a:p>
            <a:pPr algn="ctr" fontAlgn="t"/>
            <a:r>
              <a:rPr kumimoji="1" lang="en-US" altLang="ja-JP" sz="1100" dirty="0">
                <a:solidFill>
                  <a:schemeClr val="bg2"/>
                </a:solidFill>
                <a:latin typeface="Arial" panose="020B0604020202020204" pitchFamily="34" charset="0"/>
                <a:ea typeface="ＭＳ Ｐゴシック" panose="020B0600070205080204" pitchFamily="50" charset="-128"/>
              </a:rPr>
              <a:t>AD, MS Exchange,</a:t>
            </a:r>
            <a:br>
              <a:rPr kumimoji="1" lang="en-US" altLang="ja-JP" sz="1100" dirty="0">
                <a:solidFill>
                  <a:schemeClr val="bg2"/>
                </a:solidFill>
                <a:latin typeface="Arial" panose="020B0604020202020204" pitchFamily="34" charset="0"/>
                <a:ea typeface="ＭＳ Ｐゴシック" panose="020B0600070205080204" pitchFamily="50" charset="-128"/>
              </a:rPr>
            </a:br>
            <a:r>
              <a:rPr kumimoji="1" lang="en-US" altLang="ja-JP" sz="1100" dirty="0">
                <a:solidFill>
                  <a:schemeClr val="bg2"/>
                </a:solidFill>
                <a:latin typeface="Arial" panose="020B0604020202020204" pitchFamily="34" charset="0"/>
                <a:ea typeface="ＭＳ Ｐゴシック" panose="020B0600070205080204" pitchFamily="50" charset="-128"/>
              </a:rPr>
              <a:t>CUCM(Call) </a:t>
            </a:r>
            <a:r>
              <a:rPr kumimoji="1" lang="ja-JP" altLang="ja-JP" sz="1100" dirty="0">
                <a:solidFill>
                  <a:schemeClr val="bg2"/>
                </a:solidFill>
                <a:latin typeface="Arial" panose="020B0604020202020204" pitchFamily="34" charset="0"/>
                <a:ea typeface="ＭＳ Ｐゴシック" panose="020B0600070205080204" pitchFamily="50" charset="-128"/>
              </a:rPr>
              <a:t>連携</a:t>
            </a:r>
            <a:endParaRPr lang="ja-JP" altLang="ja-JP" sz="1100" dirty="0">
              <a:solidFill>
                <a:schemeClr val="bg2"/>
              </a:solidFill>
              <a:latin typeface="Arial" panose="020B0604020202020204" pitchFamily="34" charset="0"/>
              <a:ea typeface="ＭＳ Ｐゴシック" panose="020B0600070205080204" pitchFamily="50" charset="-128"/>
            </a:endParaRPr>
          </a:p>
        </p:txBody>
      </p:sp>
      <p:sp>
        <p:nvSpPr>
          <p:cNvPr id="35" name="Oval 6"/>
          <p:cNvSpPr/>
          <p:nvPr/>
        </p:nvSpPr>
        <p:spPr>
          <a:xfrm>
            <a:off x="2035228" y="2754141"/>
            <a:ext cx="1604984" cy="2135732"/>
          </a:xfrm>
          <a:prstGeom prst="rect">
            <a:avLst/>
          </a:prstGeom>
          <a:solidFill>
            <a:srgbClr val="6EBE4A"/>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spcBef>
                <a:spcPts val="1200"/>
              </a:spcBef>
            </a:pPr>
            <a:r>
              <a:rPr lang="is-IS" sz="2000" b="1" dirty="0">
                <a:solidFill>
                  <a:schemeClr val="bg2"/>
                </a:solidFill>
              </a:rPr>
              <a:t>M2</a:t>
            </a:r>
          </a:p>
          <a:p>
            <a:pPr algn="ctr">
              <a:spcBef>
                <a:spcPts val="1200"/>
              </a:spcBef>
            </a:pPr>
            <a:r>
              <a:rPr lang="en-US" sz="1600" dirty="0">
                <a:solidFill>
                  <a:schemeClr val="bg2"/>
                </a:solidFill>
                <a:latin typeface="Arial" panose="020B0604020202020204" pitchFamily="34" charset="0"/>
                <a:ea typeface="ＭＳ Ｐゴシック" panose="020B0600070205080204" pitchFamily="50" charset="-128"/>
              </a:rPr>
              <a:t>M1</a:t>
            </a:r>
            <a:r>
              <a:rPr lang="ja-JP" altLang="en-US" sz="1600" dirty="0">
                <a:solidFill>
                  <a:schemeClr val="bg2"/>
                </a:solidFill>
                <a:latin typeface="Arial" panose="020B0604020202020204" pitchFamily="34" charset="0"/>
                <a:ea typeface="ＭＳ Ｐゴシック" panose="020B0600070205080204" pitchFamily="50" charset="-128"/>
              </a:rPr>
              <a:t>の全て</a:t>
            </a:r>
            <a:r>
              <a:rPr lang="ja-JP" altLang="en-US" sz="1200" dirty="0">
                <a:solidFill>
                  <a:schemeClr val="bg2"/>
                </a:solidFill>
              </a:rPr>
              <a:t>　　　　　　　　</a:t>
            </a:r>
            <a:r>
              <a:rPr lang="en-US" altLang="ja-JP" sz="1600" dirty="0">
                <a:solidFill>
                  <a:schemeClr val="bg2"/>
                </a:solidFill>
              </a:rPr>
              <a:t>+</a:t>
            </a:r>
          </a:p>
          <a:p>
            <a:pPr algn="ctr">
              <a:spcBef>
                <a:spcPts val="1200"/>
              </a:spcBef>
            </a:pPr>
            <a:r>
              <a:rPr lang="en-US" altLang="ja-JP" sz="1200" dirty="0">
                <a:solidFill>
                  <a:schemeClr val="bg2"/>
                </a:solidFill>
                <a:latin typeface="+mn-ea"/>
                <a:cs typeface="Avenir Book" charset="0"/>
              </a:rPr>
              <a:t>25</a:t>
            </a:r>
            <a:r>
              <a:rPr lang="ja-JP" altLang="en-US" sz="1200" dirty="0">
                <a:solidFill>
                  <a:schemeClr val="bg2"/>
                </a:solidFill>
                <a:latin typeface="+mn-ea"/>
                <a:cs typeface="Avenir Book" charset="0"/>
              </a:rPr>
              <a:t>パーティ間の　　　　　</a:t>
            </a:r>
            <a:r>
              <a:rPr lang="ja-JP" altLang="en-US" sz="1200" dirty="0" smtClean="0">
                <a:solidFill>
                  <a:schemeClr val="bg2"/>
                </a:solidFill>
                <a:latin typeface="+mn-ea"/>
                <a:cs typeface="Avenir Book" charset="0"/>
              </a:rPr>
              <a:t>ビデオ コール</a:t>
            </a:r>
            <a:r>
              <a:rPr lang="ja-JP" altLang="en-US" sz="1200" dirty="0">
                <a:solidFill>
                  <a:schemeClr val="bg2"/>
                </a:solidFill>
                <a:latin typeface="+mn-ea"/>
                <a:cs typeface="Avenir Book" charset="0"/>
              </a:rPr>
              <a:t>　　　　　　　　　　　（画面共有可）</a:t>
            </a:r>
            <a:endParaRPr lang="en-US" altLang="ja-JP" sz="1200" dirty="0">
              <a:solidFill>
                <a:schemeClr val="bg2"/>
              </a:solidFill>
              <a:latin typeface="+mn-ea"/>
              <a:cs typeface="Avenir Book" charset="0"/>
            </a:endParaRPr>
          </a:p>
          <a:p>
            <a:pPr algn="ctr">
              <a:spcBef>
                <a:spcPts val="1200"/>
              </a:spcBef>
            </a:pPr>
            <a:endParaRPr lang="is-IS" sz="1200" dirty="0">
              <a:solidFill>
                <a:schemeClr val="bg2"/>
              </a:solidFill>
            </a:endParaRPr>
          </a:p>
        </p:txBody>
      </p:sp>
      <p:sp>
        <p:nvSpPr>
          <p:cNvPr id="37" name="Oval 6"/>
          <p:cNvSpPr/>
          <p:nvPr/>
        </p:nvSpPr>
        <p:spPr>
          <a:xfrm>
            <a:off x="3754091" y="2754140"/>
            <a:ext cx="1604984" cy="2135733"/>
          </a:xfrm>
          <a:prstGeom prst="rect">
            <a:avLst/>
          </a:prstGeom>
          <a:solidFill>
            <a:srgbClr val="6EBE4A"/>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spcBef>
                <a:spcPts val="1200"/>
              </a:spcBef>
            </a:pPr>
            <a:r>
              <a:rPr lang="en-US" sz="2000" b="1" dirty="0">
                <a:solidFill>
                  <a:schemeClr val="bg2"/>
                </a:solidFill>
              </a:rPr>
              <a:t>M</a:t>
            </a:r>
            <a:r>
              <a:rPr lang="pl-PL" sz="2000" b="1" dirty="0">
                <a:solidFill>
                  <a:schemeClr val="bg2"/>
                </a:solidFill>
              </a:rPr>
              <a:t>3</a:t>
            </a:r>
          </a:p>
          <a:p>
            <a:pPr algn="ctr">
              <a:spcBef>
                <a:spcPts val="1200"/>
              </a:spcBef>
            </a:pPr>
            <a:r>
              <a:rPr lang="en-US" altLang="ja-JP" sz="1600" dirty="0">
                <a:solidFill>
                  <a:schemeClr val="bg2"/>
                </a:solidFill>
              </a:rPr>
              <a:t>M2</a:t>
            </a:r>
            <a:r>
              <a:rPr lang="ja-JP" altLang="en-US" sz="1600" dirty="0">
                <a:solidFill>
                  <a:schemeClr val="bg2"/>
                </a:solidFill>
              </a:rPr>
              <a:t>の全て　</a:t>
            </a:r>
            <a:r>
              <a:rPr lang="ja-JP" altLang="en-US" sz="1200" dirty="0">
                <a:solidFill>
                  <a:schemeClr val="bg2"/>
                </a:solidFill>
              </a:rPr>
              <a:t>　　　　　　　　</a:t>
            </a:r>
            <a:r>
              <a:rPr lang="en-US" altLang="ja-JP" sz="1600" dirty="0">
                <a:solidFill>
                  <a:schemeClr val="bg2"/>
                </a:solidFill>
              </a:rPr>
              <a:t>+</a:t>
            </a:r>
          </a:p>
          <a:p>
            <a:pPr algn="ctr">
              <a:spcBef>
                <a:spcPts val="1200"/>
              </a:spcBef>
            </a:pPr>
            <a:endParaRPr lang="en-US" sz="1200" dirty="0">
              <a:solidFill>
                <a:schemeClr val="bg2"/>
              </a:solidFill>
            </a:endParaRPr>
          </a:p>
          <a:p>
            <a:pPr algn="ctr">
              <a:spcBef>
                <a:spcPts val="1200"/>
              </a:spcBef>
            </a:pPr>
            <a:endParaRPr lang="en-US" sz="2000" b="1" dirty="0">
              <a:solidFill>
                <a:schemeClr val="bg2"/>
              </a:solidFill>
            </a:endParaRPr>
          </a:p>
        </p:txBody>
      </p:sp>
      <p:sp>
        <p:nvSpPr>
          <p:cNvPr id="25" name="Freeform 2031"/>
          <p:cNvSpPr>
            <a:spLocks/>
          </p:cNvSpPr>
          <p:nvPr/>
        </p:nvSpPr>
        <p:spPr bwMode="auto">
          <a:xfrm flipH="1">
            <a:off x="1565311" y="2833066"/>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bg2"/>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b="1" kern="0" dirty="0">
              <a:solidFill>
                <a:schemeClr val="bg2"/>
              </a:solidFill>
            </a:endParaRPr>
          </a:p>
        </p:txBody>
      </p:sp>
      <p:sp>
        <p:nvSpPr>
          <p:cNvPr id="26" name="Freeform 2031"/>
          <p:cNvSpPr>
            <a:spLocks/>
          </p:cNvSpPr>
          <p:nvPr/>
        </p:nvSpPr>
        <p:spPr bwMode="auto">
          <a:xfrm flipH="1">
            <a:off x="3318240" y="2833066"/>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b="1" kern="0" dirty="0">
              <a:solidFill>
                <a:schemeClr val="bg2"/>
              </a:solidFill>
            </a:endParaRPr>
          </a:p>
        </p:txBody>
      </p:sp>
      <p:sp>
        <p:nvSpPr>
          <p:cNvPr id="27" name="Freeform 2031"/>
          <p:cNvSpPr>
            <a:spLocks/>
          </p:cNvSpPr>
          <p:nvPr/>
        </p:nvSpPr>
        <p:spPr bwMode="auto">
          <a:xfrm flipH="1">
            <a:off x="4939476" y="2862403"/>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b="1" kern="0" dirty="0">
              <a:solidFill>
                <a:schemeClr val="bg2"/>
              </a:solidFill>
            </a:endParaRPr>
          </a:p>
        </p:txBody>
      </p:sp>
      <p:sp>
        <p:nvSpPr>
          <p:cNvPr id="53" name="Freeform 23"/>
          <p:cNvSpPr>
            <a:spLocks noEditPoints="1"/>
          </p:cNvSpPr>
          <p:nvPr/>
        </p:nvSpPr>
        <p:spPr bwMode="auto">
          <a:xfrm>
            <a:off x="1565311" y="1564286"/>
            <a:ext cx="164706" cy="167405"/>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bg2"/>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1" dirty="0">
              <a:solidFill>
                <a:schemeClr val="bg2"/>
              </a:solidFill>
              <a:latin typeface="Arial"/>
            </a:endParaRPr>
          </a:p>
        </p:txBody>
      </p:sp>
      <p:sp>
        <p:nvSpPr>
          <p:cNvPr id="3" name="正方形/長方形 2"/>
          <p:cNvSpPr/>
          <p:nvPr/>
        </p:nvSpPr>
        <p:spPr>
          <a:xfrm>
            <a:off x="3754090" y="3601812"/>
            <a:ext cx="1814633" cy="1054135"/>
          </a:xfrm>
          <a:prstGeom prst="rect">
            <a:avLst/>
          </a:prstGeom>
        </p:spPr>
        <p:txBody>
          <a:bodyPr wrap="square">
            <a:spAutoFit/>
          </a:bodyPr>
          <a:lstStyle/>
          <a:p>
            <a:pPr>
              <a:lnSpc>
                <a:spcPct val="95000"/>
              </a:lnSpc>
              <a:spcBef>
                <a:spcPts val="600"/>
              </a:spcBef>
            </a:pPr>
            <a:r>
              <a:rPr lang="en-US" altLang="ja-JP" sz="1000" dirty="0">
                <a:solidFill>
                  <a:schemeClr val="bg2"/>
                </a:solidFill>
                <a:ea typeface="Avenir Book" charset="0"/>
                <a:cs typeface="Avenir Book" charset="0"/>
              </a:rPr>
              <a:t>WebEx                              </a:t>
            </a:r>
            <a:r>
              <a:rPr lang="ja-JP" altLang="en-US" sz="1000" dirty="0">
                <a:solidFill>
                  <a:schemeClr val="bg2"/>
                </a:solidFill>
                <a:ea typeface="Avenir Book" charset="0"/>
                <a:cs typeface="Avenir Book" charset="0"/>
              </a:rPr>
              <a:t>・・</a:t>
            </a:r>
            <a:r>
              <a:rPr lang="en-US" altLang="ja-JP" sz="1000" dirty="0">
                <a:solidFill>
                  <a:schemeClr val="bg2"/>
                </a:solidFill>
                <a:ea typeface="Avenir Book" charset="0"/>
                <a:cs typeface="Avenir Book" charset="0"/>
              </a:rPr>
              <a:t>Meeting Center 200</a:t>
            </a:r>
          </a:p>
          <a:p>
            <a:pPr>
              <a:lnSpc>
                <a:spcPct val="95000"/>
              </a:lnSpc>
              <a:spcBef>
                <a:spcPts val="600"/>
              </a:spcBef>
              <a:buSzPct val="80000"/>
            </a:pPr>
            <a:r>
              <a:rPr lang="ja-JP" altLang="en-US" sz="1000" dirty="0">
                <a:solidFill>
                  <a:schemeClr val="bg2"/>
                </a:solidFill>
                <a:ea typeface="Avenir Book" charset="0"/>
                <a:cs typeface="Avenir Book" charset="0"/>
              </a:rPr>
              <a:t>・</a:t>
            </a:r>
            <a:r>
              <a:rPr lang="en-US" altLang="ja-JP" sz="1000" dirty="0">
                <a:solidFill>
                  <a:schemeClr val="bg2"/>
                </a:solidFill>
                <a:ea typeface="Avenir Book" charset="0"/>
                <a:cs typeface="Avenir Book" charset="0"/>
              </a:rPr>
              <a:t>Personal Meeting Room</a:t>
            </a:r>
          </a:p>
          <a:p>
            <a:pPr>
              <a:lnSpc>
                <a:spcPct val="95000"/>
              </a:lnSpc>
              <a:spcBef>
                <a:spcPts val="600"/>
              </a:spcBef>
              <a:buSzPct val="80000"/>
            </a:pPr>
            <a:r>
              <a:rPr lang="ja-JP" altLang="en-US" sz="1000" dirty="0">
                <a:solidFill>
                  <a:schemeClr val="bg2"/>
                </a:solidFill>
                <a:ea typeface="Avenir Book" charset="0"/>
                <a:cs typeface="Avenir Book" charset="0"/>
              </a:rPr>
              <a:t>・</a:t>
            </a:r>
            <a:r>
              <a:rPr lang="en-US" altLang="ja-JP" sz="1000" dirty="0">
                <a:solidFill>
                  <a:schemeClr val="bg2"/>
                </a:solidFill>
                <a:ea typeface="Avenir Book" charset="0"/>
                <a:cs typeface="Avenir Book" charset="0"/>
              </a:rPr>
              <a:t>Cloud Meeting</a:t>
            </a:r>
            <a:r>
              <a:rPr lang="ja-JP" altLang="en-US" sz="1000" dirty="0">
                <a:solidFill>
                  <a:schemeClr val="bg2"/>
                </a:solidFill>
                <a:ea typeface="Avenir Book" charset="0"/>
                <a:cs typeface="Avenir Book" charset="0"/>
              </a:rPr>
              <a:t> </a:t>
            </a:r>
            <a:r>
              <a:rPr lang="en-US" altLang="ja-JP" sz="1000" dirty="0">
                <a:solidFill>
                  <a:schemeClr val="bg2"/>
                </a:solidFill>
                <a:ea typeface="Avenir Book" charset="0"/>
                <a:cs typeface="Avenir Book" charset="0"/>
              </a:rPr>
              <a:t>Room</a:t>
            </a:r>
          </a:p>
          <a:p>
            <a:pPr>
              <a:lnSpc>
                <a:spcPct val="95000"/>
              </a:lnSpc>
              <a:spcBef>
                <a:spcPts val="600"/>
              </a:spcBef>
              <a:buSzPct val="80000"/>
            </a:pPr>
            <a:endParaRPr lang="en-US" altLang="ja-JP" sz="1000" dirty="0">
              <a:solidFill>
                <a:schemeClr val="bg2"/>
              </a:solidFill>
              <a:ea typeface="Avenir Book" charset="0"/>
              <a:cs typeface="Avenir Book" charset="0"/>
            </a:endParaRPr>
          </a:p>
        </p:txBody>
      </p:sp>
      <p:grpSp>
        <p:nvGrpSpPr>
          <p:cNvPr id="7" name="グループ化 6"/>
          <p:cNvGrpSpPr/>
          <p:nvPr/>
        </p:nvGrpSpPr>
        <p:grpSpPr>
          <a:xfrm>
            <a:off x="7332067" y="4170916"/>
            <a:ext cx="1140991" cy="718958"/>
            <a:chOff x="7793666" y="4136122"/>
            <a:chExt cx="1169581" cy="834538"/>
          </a:xfrm>
          <a:solidFill>
            <a:srgbClr val="6EBE4A"/>
          </a:solidFill>
        </p:grpSpPr>
        <p:sp>
          <p:nvSpPr>
            <p:cNvPr id="6" name="正方形/長方形 5"/>
            <p:cNvSpPr/>
            <p:nvPr/>
          </p:nvSpPr>
          <p:spPr>
            <a:xfrm>
              <a:off x="7793666" y="4136122"/>
              <a:ext cx="1169581" cy="39166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2"/>
                  </a:solidFill>
                  <a:latin typeface="ＭＳ Ｐゴシック" panose="020B0600070205080204" pitchFamily="50" charset="-128"/>
                  <a:ea typeface="ＭＳ Ｐゴシック" panose="020B0600070205080204" pitchFamily="50" charset="-128"/>
                </a:rPr>
                <a:t>日本で未販売</a:t>
              </a:r>
            </a:p>
          </p:txBody>
        </p:sp>
        <p:sp>
          <p:nvSpPr>
            <p:cNvPr id="29" name="正方形/長方形 28"/>
            <p:cNvSpPr/>
            <p:nvPr/>
          </p:nvSpPr>
          <p:spPr>
            <a:xfrm>
              <a:off x="7793666" y="4578991"/>
              <a:ext cx="1169581" cy="3916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2"/>
                  </a:solidFill>
                  <a:latin typeface="ＭＳ Ｐゴシック" panose="020B0600070205080204" pitchFamily="50" charset="-128"/>
                  <a:ea typeface="ＭＳ Ｐゴシック" panose="020B0600070205080204" pitchFamily="50" charset="-128"/>
                </a:rPr>
                <a:t>日本で販売</a:t>
              </a:r>
            </a:p>
          </p:txBody>
        </p:sp>
      </p:grpSp>
      <p:sp>
        <p:nvSpPr>
          <p:cNvPr id="41" name="Rectangle 92"/>
          <p:cNvSpPr/>
          <p:nvPr/>
        </p:nvSpPr>
        <p:spPr>
          <a:xfrm>
            <a:off x="5502105" y="3461972"/>
            <a:ext cx="1692812" cy="1427901"/>
          </a:xfrm>
          <a:prstGeom prst="rect">
            <a:avLst/>
          </a:prstGeom>
          <a:solidFill>
            <a:schemeClr val="accent4">
              <a:lumMod val="60000"/>
              <a:lumOff val="40000"/>
            </a:schemeClr>
          </a:solidFill>
          <a:ln w="12700">
            <a:noFill/>
            <a:miter lim="800000"/>
          </a:ln>
        </p:spPr>
        <p:style>
          <a:lnRef idx="2">
            <a:schemeClr val="accent6"/>
          </a:lnRef>
          <a:fillRef idx="1">
            <a:schemeClr val="lt1"/>
          </a:fillRef>
          <a:effectRef idx="0">
            <a:schemeClr val="accent6"/>
          </a:effectRef>
          <a:fontRef idx="minor">
            <a:schemeClr val="dk1"/>
          </a:fontRef>
        </p:style>
        <p:txBody>
          <a:bodyPr vert="horz" wrap="none" lIns="45720" tIns="45720" rIns="45720" bIns="45720" numCol="1" anchor="t" anchorCtr="0" compatLnSpc="1">
            <a:prstTxWarp prst="textNoShape">
              <a:avLst/>
            </a:prstTxWarp>
          </a:bodyPr>
          <a:lstStyle/>
          <a:p>
            <a:pPr algn="ctr"/>
            <a:r>
              <a:rPr lang="ja-JP" altLang="en-US" sz="1200" b="1" dirty="0">
                <a:solidFill>
                  <a:schemeClr val="bg2"/>
                </a:solidFill>
              </a:rPr>
              <a:t>オプション</a:t>
            </a:r>
            <a:endParaRPr lang="en-US" sz="1200" b="1" dirty="0">
              <a:solidFill>
                <a:schemeClr val="bg2"/>
              </a:solidFill>
            </a:endParaRPr>
          </a:p>
        </p:txBody>
      </p:sp>
      <p:sp>
        <p:nvSpPr>
          <p:cNvPr id="42" name="Rectangle 94"/>
          <p:cNvSpPr/>
          <p:nvPr/>
        </p:nvSpPr>
        <p:spPr>
          <a:xfrm>
            <a:off x="5502105" y="2749450"/>
            <a:ext cx="1692812" cy="671963"/>
          </a:xfrm>
          <a:prstGeom prst="rect">
            <a:avLst/>
          </a:prstGeom>
          <a:solidFill>
            <a:srgbClr val="6EB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endParaRPr lang="en-US" sz="1400" dirty="0">
              <a:solidFill>
                <a:schemeClr val="bg2"/>
              </a:solidFill>
              <a:ea typeface="Avenir Book" charset="0"/>
              <a:cs typeface="Avenir Book" charset="0"/>
            </a:endParaRPr>
          </a:p>
          <a:p>
            <a:pPr algn="ctr"/>
            <a:r>
              <a:rPr lang="en-US" dirty="0">
                <a:solidFill>
                  <a:schemeClr val="bg2"/>
                </a:solidFill>
                <a:latin typeface="Arial" panose="020B0604020202020204" pitchFamily="34" charset="0"/>
                <a:ea typeface="ＭＳ Ｐゴシック" panose="020B0600070205080204" pitchFamily="50" charset="-128"/>
                <a:cs typeface="Avenir Book" charset="0"/>
              </a:rPr>
              <a:t>Rooms</a:t>
            </a:r>
            <a:endParaRPr lang="ja-JP" altLang="en-US" dirty="0">
              <a:solidFill>
                <a:schemeClr val="bg2"/>
              </a:solidFill>
              <a:latin typeface="Arial" panose="020B0604020202020204" pitchFamily="34" charset="0"/>
              <a:ea typeface="ＭＳ Ｐゴシック" panose="020B0600070205080204" pitchFamily="50" charset="-128"/>
            </a:endParaRPr>
          </a:p>
          <a:p>
            <a:pPr algn="ctr"/>
            <a:r>
              <a:rPr lang="ja-JP" altLang="en-US" sz="900" dirty="0">
                <a:solidFill>
                  <a:schemeClr val="bg2"/>
                </a:solidFill>
                <a:latin typeface="Arial" panose="020B0604020202020204" pitchFamily="34" charset="0"/>
                <a:ea typeface="ＭＳ Ｐゴシック" panose="020B0600070205080204" pitchFamily="50" charset="-128"/>
              </a:rPr>
              <a:t>ルーム </a:t>
            </a:r>
            <a:r>
              <a:rPr lang="ja-JP" altLang="en-US" sz="900" dirty="0" smtClean="0">
                <a:solidFill>
                  <a:schemeClr val="bg2"/>
                </a:solidFill>
                <a:latin typeface="Arial" panose="020B0604020202020204" pitchFamily="34" charset="0"/>
                <a:ea typeface="ＭＳ Ｐゴシック" panose="020B0600070205080204" pitchFamily="50" charset="-128"/>
              </a:rPr>
              <a:t> エンドポイント</a:t>
            </a:r>
            <a:r>
              <a:rPr lang="ja-JP" altLang="en-US" sz="900" dirty="0">
                <a:solidFill>
                  <a:schemeClr val="bg2"/>
                </a:solidFill>
                <a:latin typeface="Arial" panose="020B0604020202020204" pitchFamily="34" charset="0"/>
                <a:ea typeface="ＭＳ Ｐゴシック" panose="020B0600070205080204" pitchFamily="50" charset="-128"/>
              </a:rPr>
              <a:t>の</a:t>
            </a:r>
            <a:br>
              <a:rPr lang="ja-JP" altLang="en-US" sz="900" dirty="0">
                <a:solidFill>
                  <a:schemeClr val="bg2"/>
                </a:solidFill>
                <a:latin typeface="Arial" panose="020B0604020202020204" pitchFamily="34" charset="0"/>
                <a:ea typeface="ＭＳ Ｐゴシック" panose="020B0600070205080204" pitchFamily="50" charset="-128"/>
              </a:rPr>
            </a:br>
            <a:r>
              <a:rPr lang="en-US" altLang="ja-JP" sz="900" dirty="0">
                <a:solidFill>
                  <a:schemeClr val="bg2"/>
                </a:solidFill>
                <a:latin typeface="Arial" panose="020B0604020202020204" pitchFamily="34" charset="0"/>
                <a:ea typeface="ＭＳ Ｐゴシック" panose="020B0600070205080204" pitchFamily="50" charset="-128"/>
              </a:rPr>
              <a:t>Spark </a:t>
            </a:r>
            <a:r>
              <a:rPr lang="ja-JP" altLang="en-US" sz="900" dirty="0">
                <a:solidFill>
                  <a:schemeClr val="bg2"/>
                </a:solidFill>
                <a:latin typeface="Arial" panose="020B0604020202020204" pitchFamily="34" charset="0"/>
                <a:ea typeface="ＭＳ Ｐゴシック" panose="020B0600070205080204" pitchFamily="50" charset="-128"/>
              </a:rPr>
              <a:t>クラウドへの接続</a:t>
            </a:r>
          </a:p>
          <a:p>
            <a:pPr algn="ctr"/>
            <a:endParaRPr lang="en-US" sz="900" dirty="0">
              <a:solidFill>
                <a:schemeClr val="bg2"/>
              </a:solidFill>
              <a:ea typeface="Avenir Book" charset="0"/>
              <a:cs typeface="Avenir Book" charset="0"/>
            </a:endParaRPr>
          </a:p>
          <a:p>
            <a:pPr algn="ctr"/>
            <a:endParaRPr lang="en-US" sz="1050" dirty="0">
              <a:solidFill>
                <a:schemeClr val="bg2"/>
              </a:solidFill>
              <a:ea typeface="Avenir Book" charset="0"/>
              <a:cs typeface="Avenir Book" charset="0"/>
            </a:endParaRPr>
          </a:p>
        </p:txBody>
      </p:sp>
      <p:sp>
        <p:nvSpPr>
          <p:cNvPr id="43" name="Rectangle 95"/>
          <p:cNvSpPr/>
          <p:nvPr/>
        </p:nvSpPr>
        <p:spPr>
          <a:xfrm>
            <a:off x="5563968" y="3757589"/>
            <a:ext cx="1586732" cy="500361"/>
          </a:xfrm>
          <a:prstGeom prst="rect">
            <a:avLst/>
          </a:prstGeom>
          <a:solidFill>
            <a:srgbClr val="6EB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r>
              <a:rPr lang="ja-JP" altLang="en-US" sz="1400" dirty="0">
                <a:solidFill>
                  <a:schemeClr val="bg2"/>
                </a:solidFill>
                <a:latin typeface="Arial" panose="020B0604020202020204" pitchFamily="34" charset="0"/>
                <a:ea typeface="ＭＳ Ｐゴシック" panose="020B0600070205080204" pitchFamily="50" charset="-128"/>
                <a:cs typeface="Avenir Book" charset="0"/>
              </a:rPr>
              <a:t>会議音声</a:t>
            </a:r>
            <a:endParaRPr lang="en-US" sz="1400" dirty="0">
              <a:solidFill>
                <a:schemeClr val="bg2"/>
              </a:solidFill>
              <a:latin typeface="Arial" panose="020B0604020202020204" pitchFamily="34" charset="0"/>
              <a:ea typeface="ＭＳ Ｐゴシック" panose="020B0600070205080204" pitchFamily="50" charset="-128"/>
              <a:cs typeface="Avenir Book" charset="0"/>
            </a:endParaRPr>
          </a:p>
          <a:p>
            <a:pPr algn="ctr"/>
            <a:r>
              <a:rPr lang="en-US" sz="900" dirty="0">
                <a:solidFill>
                  <a:schemeClr val="bg2"/>
                </a:solidFill>
                <a:latin typeface="Arial" panose="020B0604020202020204" pitchFamily="34" charset="0"/>
                <a:ea typeface="ＭＳ Ｐゴシック" panose="020B0600070205080204" pitchFamily="50" charset="-128"/>
                <a:cs typeface="Avenir Book" charset="0"/>
              </a:rPr>
              <a:t>Toll Dial-in &amp;</a:t>
            </a:r>
          </a:p>
          <a:p>
            <a:pPr algn="ctr"/>
            <a:r>
              <a:rPr lang="en-US" sz="900" dirty="0">
                <a:solidFill>
                  <a:schemeClr val="bg2"/>
                </a:solidFill>
                <a:latin typeface="Arial" panose="020B0604020202020204" pitchFamily="34" charset="0"/>
                <a:ea typeface="ＭＳ Ｐゴシック" panose="020B0600070205080204" pitchFamily="50" charset="-128"/>
                <a:cs typeface="Avenir Book" charset="0"/>
              </a:rPr>
              <a:t>Callback</a:t>
            </a:r>
          </a:p>
        </p:txBody>
      </p:sp>
      <p:sp>
        <p:nvSpPr>
          <p:cNvPr id="44" name="Rectangle 96"/>
          <p:cNvSpPr/>
          <p:nvPr/>
        </p:nvSpPr>
        <p:spPr>
          <a:xfrm>
            <a:off x="5559213" y="4333734"/>
            <a:ext cx="1586732" cy="491245"/>
          </a:xfrm>
          <a:prstGeom prst="rect">
            <a:avLst/>
          </a:prstGeom>
          <a:solidFill>
            <a:srgbClr val="6EBE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r>
              <a:rPr lang="ja-JP" altLang="en-US" sz="1400" dirty="0">
                <a:solidFill>
                  <a:schemeClr val="bg2"/>
                </a:solidFill>
                <a:latin typeface="Arial" panose="020B0604020202020204" pitchFamily="34" charset="0"/>
                <a:ea typeface="ＭＳ Ｐゴシック" panose="020B0600070205080204" pitchFamily="50" charset="-128"/>
                <a:cs typeface="Avenir Book" charset="0"/>
              </a:rPr>
              <a:t>追加センター</a:t>
            </a:r>
            <a:endParaRPr lang="en-US" sz="1400" dirty="0">
              <a:solidFill>
                <a:schemeClr val="bg2"/>
              </a:solidFill>
              <a:latin typeface="Arial" panose="020B0604020202020204" pitchFamily="34" charset="0"/>
              <a:ea typeface="ＭＳ Ｐゴシック" panose="020B0600070205080204" pitchFamily="50" charset="-128"/>
              <a:cs typeface="Avenir Book" charset="0"/>
            </a:endParaRPr>
          </a:p>
          <a:p>
            <a:pPr algn="ctr"/>
            <a:r>
              <a:rPr lang="en-US" sz="900" dirty="0">
                <a:solidFill>
                  <a:schemeClr val="bg2"/>
                </a:solidFill>
                <a:latin typeface="Arial" panose="020B0604020202020204" pitchFamily="34" charset="0"/>
                <a:ea typeface="ＭＳ Ｐゴシック" panose="020B0600070205080204" pitchFamily="50" charset="-128"/>
                <a:cs typeface="Avenir Book" charset="0"/>
              </a:rPr>
              <a:t>Event Center</a:t>
            </a:r>
          </a:p>
          <a:p>
            <a:pPr algn="ctr"/>
            <a:r>
              <a:rPr lang="en-US" sz="900" dirty="0">
                <a:solidFill>
                  <a:schemeClr val="bg2"/>
                </a:solidFill>
                <a:latin typeface="Arial" panose="020B0604020202020204" pitchFamily="34" charset="0"/>
                <a:ea typeface="ＭＳ Ｐゴシック" panose="020B0600070205080204" pitchFamily="50" charset="-128"/>
                <a:cs typeface="Avenir Book" charset="0"/>
              </a:rPr>
              <a:t>Training Center</a:t>
            </a:r>
          </a:p>
        </p:txBody>
      </p:sp>
      <p:sp>
        <p:nvSpPr>
          <p:cNvPr id="49" name="テキスト ボックス 48"/>
          <p:cNvSpPr txBox="1"/>
          <p:nvPr/>
        </p:nvSpPr>
        <p:spPr>
          <a:xfrm>
            <a:off x="177038" y="641891"/>
            <a:ext cx="8584190" cy="646331"/>
          </a:xfrm>
          <a:prstGeom prst="rect">
            <a:avLst/>
          </a:prstGeom>
          <a:noFill/>
        </p:spPr>
        <p:txBody>
          <a:bodyPr wrap="square" rtlCol="0">
            <a:spAutoFit/>
          </a:bodyPr>
          <a:lstStyle/>
          <a:p>
            <a:r>
              <a:rPr kumimoji="1" lang="ja-JP" altLang="en-US" sz="1200" dirty="0">
                <a:solidFill>
                  <a:schemeClr val="tx1">
                    <a:lumMod val="75000"/>
                    <a:lumOff val="25000"/>
                  </a:schemeClr>
                </a:solidFill>
              </a:rPr>
              <a:t>「</a:t>
            </a:r>
            <a:r>
              <a:rPr kumimoji="1" lang="en-US" altLang="ja-JP" sz="1200" dirty="0">
                <a:solidFill>
                  <a:schemeClr val="tx1">
                    <a:lumMod val="75000"/>
                    <a:lumOff val="25000"/>
                  </a:schemeClr>
                </a:solidFill>
              </a:rPr>
              <a:t>A-SPK</a:t>
            </a:r>
            <a:r>
              <a:rPr kumimoji="1" lang="ja-JP" altLang="en-US" sz="1200" dirty="0">
                <a:solidFill>
                  <a:schemeClr val="tx1">
                    <a:lumMod val="75000"/>
                    <a:lumOff val="25000"/>
                  </a:schemeClr>
                </a:solidFill>
              </a:rPr>
              <a:t>」の「</a:t>
            </a:r>
            <a:r>
              <a:rPr kumimoji="1" lang="en-US" altLang="ja-JP" sz="1200" dirty="0">
                <a:solidFill>
                  <a:schemeClr val="tx1">
                    <a:lumMod val="75000"/>
                    <a:lumOff val="25000"/>
                  </a:schemeClr>
                </a:solidFill>
              </a:rPr>
              <a:t>Named User</a:t>
            </a:r>
            <a:r>
              <a:rPr kumimoji="1" lang="ja-JP" altLang="en-US" sz="1200" dirty="0">
                <a:solidFill>
                  <a:schemeClr val="tx1">
                    <a:lumMod val="75000"/>
                    <a:lumOff val="25000"/>
                  </a:schemeClr>
                </a:solidFill>
              </a:rPr>
              <a:t>」は「</a:t>
            </a:r>
            <a:r>
              <a:rPr kumimoji="1" lang="en-US" altLang="ja-JP" sz="1200" dirty="0">
                <a:solidFill>
                  <a:schemeClr val="tx1">
                    <a:lumMod val="75000"/>
                    <a:lumOff val="25000"/>
                  </a:schemeClr>
                </a:solidFill>
              </a:rPr>
              <a:t>M1</a:t>
            </a:r>
            <a:r>
              <a:rPr kumimoji="1" lang="ja-JP" altLang="en-US" sz="1200" dirty="0" smtClean="0">
                <a:solidFill>
                  <a:schemeClr val="tx1">
                    <a:lumMod val="75000"/>
                    <a:lumOff val="25000"/>
                  </a:schemeClr>
                </a:solidFill>
              </a:rPr>
              <a:t>」～「</a:t>
            </a:r>
            <a:r>
              <a:rPr kumimoji="1" lang="en-US" altLang="ja-JP" sz="1200" dirty="0" smtClean="0">
                <a:solidFill>
                  <a:schemeClr val="tx1">
                    <a:lumMod val="75000"/>
                    <a:lumOff val="25000"/>
                  </a:schemeClr>
                </a:solidFill>
              </a:rPr>
              <a:t>C3</a:t>
            </a:r>
            <a:r>
              <a:rPr kumimoji="1" lang="ja-JP" altLang="en-US" sz="1200" dirty="0" smtClean="0">
                <a:solidFill>
                  <a:schemeClr val="tx1">
                    <a:lumMod val="75000"/>
                    <a:lumOff val="25000"/>
                  </a:schemeClr>
                </a:solidFill>
              </a:rPr>
              <a:t>」サブスクリプション</a:t>
            </a:r>
            <a:r>
              <a:rPr kumimoji="1" lang="ja-JP" altLang="en-US" sz="1200" dirty="0">
                <a:solidFill>
                  <a:schemeClr val="tx1">
                    <a:lumMod val="75000"/>
                    <a:lumOff val="25000"/>
                  </a:schemeClr>
                </a:solidFill>
              </a:rPr>
              <a:t>で構成されます。</a:t>
            </a:r>
            <a:endParaRPr kumimoji="1" lang="en-US" altLang="ja-JP" sz="1200" dirty="0">
              <a:solidFill>
                <a:schemeClr val="tx1">
                  <a:lumMod val="75000"/>
                  <a:lumOff val="25000"/>
                </a:schemeClr>
              </a:solidFill>
            </a:endParaRPr>
          </a:p>
          <a:p>
            <a:r>
              <a:rPr kumimoji="1" lang="ja-JP" altLang="en-US" sz="1200" dirty="0">
                <a:solidFill>
                  <a:schemeClr val="tx1">
                    <a:lumMod val="75000"/>
                    <a:lumOff val="25000"/>
                  </a:schemeClr>
                </a:solidFill>
              </a:rPr>
              <a:t>そのうち「</a:t>
            </a:r>
            <a:r>
              <a:rPr kumimoji="1" lang="en-US" altLang="ja-JP" sz="1200" dirty="0">
                <a:solidFill>
                  <a:schemeClr val="tx1">
                    <a:lumMod val="75000"/>
                    <a:lumOff val="25000"/>
                  </a:schemeClr>
                </a:solidFill>
              </a:rPr>
              <a:t>M3</a:t>
            </a:r>
            <a:r>
              <a:rPr kumimoji="1" lang="ja-JP" altLang="en-US" sz="1200" dirty="0">
                <a:solidFill>
                  <a:schemeClr val="tx1">
                    <a:lumMod val="75000"/>
                    <a:lumOff val="25000"/>
                  </a:schemeClr>
                </a:solidFill>
              </a:rPr>
              <a:t>」は、</a:t>
            </a:r>
            <a:r>
              <a:rPr kumimoji="1" lang="en-US" altLang="ja-JP" sz="1200" dirty="0">
                <a:solidFill>
                  <a:schemeClr val="tx1">
                    <a:lumMod val="75000"/>
                    <a:lumOff val="25000"/>
                  </a:schemeClr>
                </a:solidFill>
              </a:rPr>
              <a:t>Spark Business Messaging</a:t>
            </a:r>
            <a:r>
              <a:rPr kumimoji="1" lang="ja-JP" altLang="en-US" sz="1200" dirty="0">
                <a:solidFill>
                  <a:schemeClr val="tx1">
                    <a:lumMod val="75000"/>
                    <a:lumOff val="25000"/>
                  </a:schemeClr>
                </a:solidFill>
              </a:rPr>
              <a:t>と</a:t>
            </a:r>
            <a:r>
              <a:rPr kumimoji="1" lang="en-US" altLang="ja-JP" sz="1200" dirty="0" smtClean="0">
                <a:solidFill>
                  <a:schemeClr val="tx1">
                    <a:lumMod val="75000"/>
                    <a:lumOff val="25000"/>
                  </a:schemeClr>
                </a:solidFill>
              </a:rPr>
              <a:t>WebEx/CMR Cloud</a:t>
            </a:r>
            <a:r>
              <a:rPr kumimoji="1" lang="ja-JP" altLang="en-US" sz="1200" dirty="0" smtClean="0">
                <a:solidFill>
                  <a:schemeClr val="tx1">
                    <a:lumMod val="75000"/>
                    <a:lumOff val="25000"/>
                  </a:schemeClr>
                </a:solidFill>
              </a:rPr>
              <a:t>が</a:t>
            </a:r>
            <a:r>
              <a:rPr kumimoji="1" lang="ja-JP" altLang="en-US" sz="1200" dirty="0">
                <a:solidFill>
                  <a:schemeClr val="tx1">
                    <a:lumMod val="75000"/>
                    <a:lumOff val="25000"/>
                  </a:schemeClr>
                </a:solidFill>
              </a:rPr>
              <a:t>含</a:t>
            </a:r>
            <a:r>
              <a:rPr kumimoji="1" lang="ja-JP" altLang="en-US" sz="1200" dirty="0" smtClean="0">
                <a:solidFill>
                  <a:schemeClr val="tx1">
                    <a:lumMod val="75000"/>
                    <a:lumOff val="25000"/>
                  </a:schemeClr>
                </a:solidFill>
              </a:rPr>
              <a:t>まれる</a:t>
            </a:r>
            <a:endParaRPr kumimoji="1" lang="en-US" altLang="ja-JP" sz="1200" dirty="0" smtClean="0">
              <a:solidFill>
                <a:schemeClr val="tx1">
                  <a:lumMod val="75000"/>
                  <a:lumOff val="25000"/>
                </a:schemeClr>
              </a:solidFill>
            </a:endParaRPr>
          </a:p>
          <a:p>
            <a:r>
              <a:rPr kumimoji="1" lang="ja-JP" altLang="en-US" sz="1200" dirty="0" smtClean="0">
                <a:solidFill>
                  <a:schemeClr val="tx1">
                    <a:lumMod val="75000"/>
                    <a:lumOff val="25000"/>
                  </a:schemeClr>
                </a:solidFill>
              </a:rPr>
              <a:t>サブスクリプションです</a:t>
            </a:r>
            <a:r>
              <a:rPr kumimoji="1" lang="ja-JP" altLang="en-US" sz="1200" dirty="0">
                <a:solidFill>
                  <a:schemeClr val="tx1">
                    <a:lumMod val="75000"/>
                    <a:lumOff val="25000"/>
                  </a:schemeClr>
                </a:solidFill>
              </a:rPr>
              <a:t>。</a:t>
            </a:r>
            <a:endParaRPr kumimoji="1" lang="en-US" altLang="ja-JP" sz="1200" dirty="0">
              <a:solidFill>
                <a:schemeClr val="tx1">
                  <a:lumMod val="75000"/>
                  <a:lumOff val="25000"/>
                </a:schemeClr>
              </a:solidFill>
            </a:endParaRPr>
          </a:p>
        </p:txBody>
      </p:sp>
      <p:sp>
        <p:nvSpPr>
          <p:cNvPr id="38" name="Oval 6"/>
          <p:cNvSpPr/>
          <p:nvPr/>
        </p:nvSpPr>
        <p:spPr>
          <a:xfrm>
            <a:off x="2032164" y="1463806"/>
            <a:ext cx="1611111" cy="1250456"/>
          </a:xfrm>
          <a:prstGeom prst="rect">
            <a:avLst/>
          </a:prstGeom>
          <a:solidFill>
            <a:schemeClr val="accent1"/>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b="1" dirty="0" smtClean="0">
                <a:solidFill>
                  <a:schemeClr val="bg2"/>
                </a:solidFill>
                <a:ea typeface="Avenir Book" charset="0"/>
                <a:cs typeface="Avenir Book" charset="0"/>
              </a:rPr>
              <a:t>C</a:t>
            </a:r>
            <a:r>
              <a:rPr lang="en-US" altLang="ja-JP" b="1" dirty="0" smtClean="0">
                <a:solidFill>
                  <a:schemeClr val="bg2"/>
                </a:solidFill>
                <a:ea typeface="Avenir Book" charset="0"/>
                <a:cs typeface="Avenir Book" charset="0"/>
              </a:rPr>
              <a:t>2</a:t>
            </a:r>
            <a:r>
              <a:rPr lang="ja-JP" altLang="en-US" sz="1600" b="1" dirty="0" smtClean="0">
                <a:solidFill>
                  <a:schemeClr val="bg2"/>
                </a:solidFill>
                <a:ea typeface="Avenir Book" charset="0"/>
                <a:cs typeface="Avenir Book" charset="0"/>
              </a:rPr>
              <a:t>　　　　　　　　　　　　　　　　</a:t>
            </a:r>
            <a:r>
              <a:rPr lang="ja-JP" altLang="en-US" sz="800" b="1" dirty="0">
                <a:solidFill>
                  <a:schemeClr val="bg2"/>
                </a:solidFill>
                <a:ea typeface="Avenir Book" charset="0"/>
                <a:cs typeface="Avenir Book" charset="0"/>
              </a:rPr>
              <a:t>　</a:t>
            </a:r>
            <a:r>
              <a:rPr kumimoji="1" lang="en-US" altLang="ja-JP" sz="900" b="1" dirty="0" smtClean="0">
                <a:solidFill>
                  <a:schemeClr val="bg2"/>
                </a:solidFill>
                <a:ea typeface="ＭＳ Ｐゴシック" panose="020B0600070205080204" pitchFamily="50" charset="-128"/>
              </a:rPr>
              <a:t>M2</a:t>
            </a:r>
            <a:r>
              <a:rPr kumimoji="1" lang="ja-JP" altLang="en-US" sz="900" b="1" dirty="0" smtClean="0">
                <a:solidFill>
                  <a:schemeClr val="bg2"/>
                </a:solidFill>
                <a:ea typeface="ＭＳ Ｐゴシック" panose="020B0600070205080204" pitchFamily="50" charset="-128"/>
              </a:rPr>
              <a:t>の全て</a:t>
            </a:r>
            <a:r>
              <a:rPr kumimoji="1" lang="ja-JP" altLang="en-US" sz="900" b="1" dirty="0">
                <a:solidFill>
                  <a:schemeClr val="bg2"/>
                </a:solidFill>
                <a:ea typeface="ＭＳ Ｐゴシック" panose="020B0600070205080204" pitchFamily="50" charset="-128"/>
              </a:rPr>
              <a:t>　</a:t>
            </a:r>
            <a:r>
              <a:rPr kumimoji="1" lang="ja-JP" altLang="en-US" sz="900" b="1" dirty="0" smtClean="0">
                <a:solidFill>
                  <a:schemeClr val="bg2"/>
                </a:solidFill>
                <a:ea typeface="ＭＳ Ｐゴシック" panose="020B0600070205080204" pitchFamily="50" charset="-128"/>
              </a:rPr>
              <a:t>　　　　　　　　　　　　　　　　　　　　　　　</a:t>
            </a:r>
            <a:r>
              <a:rPr kumimoji="1" lang="en-US" altLang="ja-JP" sz="900" b="1" dirty="0" smtClean="0">
                <a:solidFill>
                  <a:schemeClr val="bg2"/>
                </a:solidFill>
                <a:ea typeface="ＭＳ Ｐゴシック" panose="020B0600070205080204" pitchFamily="50" charset="-128"/>
              </a:rPr>
              <a:t> +</a:t>
            </a:r>
            <a:r>
              <a:rPr kumimoji="1" lang="ja-JP" altLang="en-US" sz="900" b="1" dirty="0" smtClean="0">
                <a:solidFill>
                  <a:schemeClr val="bg2"/>
                </a:solidFill>
                <a:ea typeface="ＭＳ Ｐゴシック" panose="020B0600070205080204" pitchFamily="50" charset="-128"/>
              </a:rPr>
              <a:t>　　　　　　　　　　　　　　　　　　　　　　　　</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クラウド コール　　　　　　　　　　　　　　　　　　　</a:t>
            </a:r>
            <a:r>
              <a:rPr lang="ja-JP" altLang="en-US" sz="900" b="1" dirty="0" smtClean="0">
                <a:solidFill>
                  <a:schemeClr val="bg2"/>
                </a:solidFill>
                <a:latin typeface="ＭＳ Ｐゴシック" panose="020B0600070205080204" pitchFamily="50" charset="-128"/>
                <a:ea typeface="ＭＳ Ｐゴシック" panose="020B0600070205080204" pitchFamily="50" charset="-128"/>
              </a:rPr>
              <a:t>ビジネス </a:t>
            </a:r>
            <a:r>
              <a:rPr lang="ja-JP" altLang="en-US" sz="900" b="1" dirty="0">
                <a:solidFill>
                  <a:schemeClr val="bg2"/>
                </a:solidFill>
                <a:latin typeface="ＭＳ Ｐゴシック" panose="020B0600070205080204" pitchFamily="50" charset="-128"/>
                <a:ea typeface="ＭＳ Ｐゴシック" panose="020B0600070205080204" pitchFamily="50" charset="-128"/>
              </a:rPr>
              <a:t>クラスの音声と</a:t>
            </a:r>
            <a:r>
              <a:rPr lang="ja-JP" altLang="en-US" sz="900" b="1" dirty="0" smtClean="0">
                <a:solidFill>
                  <a:schemeClr val="bg2"/>
                </a:solidFill>
                <a:latin typeface="ＭＳ Ｐゴシック" panose="020B0600070205080204" pitchFamily="50" charset="-128"/>
                <a:ea typeface="ＭＳ Ｐゴシック" panose="020B0600070205080204" pitchFamily="50" charset="-128"/>
              </a:rPr>
              <a:t>ビデオ　　　　　モビリティ　　　　　　　　　　　　　　　　　　　　　　　　ボイス  メッセージング</a:t>
            </a:r>
            <a:endParaRPr lang="ja-JP" altLang="en-US" sz="900" b="1" dirty="0">
              <a:solidFill>
                <a:schemeClr val="bg2"/>
              </a:solidFill>
              <a:latin typeface="ＭＳ Ｐゴシック" panose="020B0600070205080204" pitchFamily="50" charset="-128"/>
              <a:ea typeface="ＭＳ Ｐゴシック" panose="020B0600070205080204" pitchFamily="50" charset="-128"/>
            </a:endParaRPr>
          </a:p>
          <a:p>
            <a:pPr algn="ctr">
              <a:lnSpc>
                <a:spcPct val="95000"/>
              </a:lnSpc>
              <a:spcBef>
                <a:spcPts val="1200"/>
              </a:spcBef>
              <a:spcAft>
                <a:spcPts val="1000"/>
              </a:spcAft>
            </a:pPr>
            <a:endParaRPr lang="en-US" sz="800" b="1" dirty="0">
              <a:solidFill>
                <a:schemeClr val="bg2"/>
              </a:solidFill>
              <a:latin typeface="Arial" panose="020B0604020202020204" pitchFamily="34" charset="0"/>
              <a:ea typeface="Avenir Book" charset="0"/>
              <a:cs typeface="Arial" panose="020B0604020202020204" pitchFamily="34" charset="0"/>
            </a:endParaRPr>
          </a:p>
          <a:p>
            <a:pPr algn="ctr">
              <a:lnSpc>
                <a:spcPct val="95000"/>
              </a:lnSpc>
              <a:spcBef>
                <a:spcPts val="1200"/>
              </a:spcBef>
              <a:spcAft>
                <a:spcPts val="1000"/>
              </a:spcAft>
            </a:pPr>
            <a:endParaRPr lang="en-US" sz="2000" b="1" dirty="0">
              <a:solidFill>
                <a:schemeClr val="bg2"/>
              </a:solidFill>
              <a:ea typeface="Avenir Book" charset="0"/>
              <a:cs typeface="Avenir Book" charset="0"/>
            </a:endParaRPr>
          </a:p>
        </p:txBody>
      </p:sp>
      <p:sp>
        <p:nvSpPr>
          <p:cNvPr id="54" name="Oval 6"/>
          <p:cNvSpPr/>
          <p:nvPr/>
        </p:nvSpPr>
        <p:spPr>
          <a:xfrm>
            <a:off x="3751027" y="1463806"/>
            <a:ext cx="1611111" cy="1250456"/>
          </a:xfrm>
          <a:prstGeom prst="rect">
            <a:avLst/>
          </a:prstGeom>
          <a:solidFill>
            <a:schemeClr val="accent1"/>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b="1" dirty="0" smtClean="0">
                <a:solidFill>
                  <a:schemeClr val="bg2"/>
                </a:solidFill>
                <a:ea typeface="Avenir Book" charset="0"/>
                <a:cs typeface="Avenir Book" charset="0"/>
              </a:rPr>
              <a:t>C</a:t>
            </a:r>
            <a:r>
              <a:rPr lang="en-US" altLang="ja-JP" b="1" dirty="0">
                <a:solidFill>
                  <a:schemeClr val="bg2"/>
                </a:solidFill>
                <a:ea typeface="Avenir Book" charset="0"/>
                <a:cs typeface="Avenir Book" charset="0"/>
              </a:rPr>
              <a:t>3</a:t>
            </a:r>
            <a:r>
              <a:rPr lang="ja-JP" altLang="en-US" sz="1600" b="1" dirty="0" smtClean="0">
                <a:solidFill>
                  <a:schemeClr val="bg2"/>
                </a:solidFill>
                <a:ea typeface="Avenir Book" charset="0"/>
                <a:cs typeface="Avenir Book" charset="0"/>
              </a:rPr>
              <a:t>　　　　　　　　　　　　　　　　</a:t>
            </a:r>
            <a:r>
              <a:rPr lang="ja-JP" altLang="en-US" sz="800" b="1" dirty="0">
                <a:solidFill>
                  <a:schemeClr val="bg2"/>
                </a:solidFill>
                <a:ea typeface="Avenir Book" charset="0"/>
                <a:cs typeface="Avenir Book" charset="0"/>
              </a:rPr>
              <a:t>　</a:t>
            </a:r>
            <a:r>
              <a:rPr kumimoji="1" lang="en-US" altLang="ja-JP" sz="900" b="1" dirty="0" smtClean="0">
                <a:solidFill>
                  <a:schemeClr val="bg2"/>
                </a:solidFill>
                <a:latin typeface="ＭＳ Ｐゴシック" panose="020B0600070205080204" pitchFamily="50" charset="-128"/>
                <a:ea typeface="ＭＳ Ｐゴシック" panose="020B0600070205080204" pitchFamily="50" charset="-128"/>
              </a:rPr>
              <a:t>M3</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の全て</a:t>
            </a:r>
            <a:r>
              <a:rPr kumimoji="1" lang="ja-JP" altLang="en-US" sz="900" b="1" dirty="0">
                <a:solidFill>
                  <a:schemeClr val="bg2"/>
                </a:solidFill>
                <a:latin typeface="ＭＳ Ｐゴシック" panose="020B0600070205080204" pitchFamily="50" charset="-128"/>
                <a:ea typeface="ＭＳ Ｐゴシック" panose="020B0600070205080204" pitchFamily="50" charset="-128"/>
              </a:rPr>
              <a:t>　</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　　　　　　　　　　　　　　　　　　　　　　　</a:t>
            </a:r>
            <a:r>
              <a:rPr kumimoji="1" lang="en-US" altLang="ja-JP" sz="900" b="1" dirty="0" smtClean="0">
                <a:solidFill>
                  <a:schemeClr val="bg2"/>
                </a:solidFill>
                <a:latin typeface="ＭＳ Ｐゴシック" panose="020B0600070205080204" pitchFamily="50" charset="-128"/>
                <a:ea typeface="ＭＳ Ｐゴシック" panose="020B0600070205080204" pitchFamily="50" charset="-128"/>
              </a:rPr>
              <a:t> +</a:t>
            </a:r>
            <a:r>
              <a:rPr kumimoji="1" lang="ja-JP" altLang="en-US" sz="900" b="1" dirty="0" smtClean="0">
                <a:solidFill>
                  <a:schemeClr val="bg2"/>
                </a:solidFill>
                <a:latin typeface="ＭＳ Ｐゴシック" panose="020B0600070205080204" pitchFamily="50" charset="-128"/>
                <a:ea typeface="ＭＳ Ｐゴシック" panose="020B0600070205080204" pitchFamily="50" charset="-128"/>
              </a:rPr>
              <a:t>　　　　　　　　　　　　　　　　　　　　　　　　クラウド コール　　　　　　　　　　　　　　　　　　　</a:t>
            </a:r>
            <a:r>
              <a:rPr lang="ja-JP" altLang="en-US" sz="900" b="1" dirty="0" smtClean="0">
                <a:solidFill>
                  <a:schemeClr val="bg2"/>
                </a:solidFill>
                <a:latin typeface="ＭＳ Ｐゴシック" panose="020B0600070205080204" pitchFamily="50" charset="-128"/>
                <a:ea typeface="ＭＳ Ｐゴシック" panose="020B0600070205080204" pitchFamily="50" charset="-128"/>
              </a:rPr>
              <a:t>ビジネス </a:t>
            </a:r>
            <a:r>
              <a:rPr lang="ja-JP" altLang="en-US" sz="900" b="1" dirty="0">
                <a:solidFill>
                  <a:schemeClr val="bg2"/>
                </a:solidFill>
                <a:latin typeface="ＭＳ Ｐゴシック" panose="020B0600070205080204" pitchFamily="50" charset="-128"/>
                <a:ea typeface="ＭＳ Ｐゴシック" panose="020B0600070205080204" pitchFamily="50" charset="-128"/>
              </a:rPr>
              <a:t>クラスの音声と</a:t>
            </a:r>
            <a:r>
              <a:rPr lang="ja-JP" altLang="en-US" sz="900" b="1" dirty="0" smtClean="0">
                <a:solidFill>
                  <a:schemeClr val="bg2"/>
                </a:solidFill>
                <a:latin typeface="ＭＳ Ｐゴシック" panose="020B0600070205080204" pitchFamily="50" charset="-128"/>
                <a:ea typeface="ＭＳ Ｐゴシック" panose="020B0600070205080204" pitchFamily="50" charset="-128"/>
              </a:rPr>
              <a:t>ビデオ　　　　　モビリティ　　　　　　　　　　　　　　　　　　　　　　　　ボイス  </a:t>
            </a:r>
            <a:r>
              <a:rPr lang="ja-JP" altLang="en-US" sz="900" b="1" dirty="0">
                <a:solidFill>
                  <a:schemeClr val="bg2"/>
                </a:solidFill>
                <a:latin typeface="ＭＳ Ｐゴシック" panose="020B0600070205080204" pitchFamily="50" charset="-128"/>
                <a:ea typeface="ＭＳ Ｐゴシック" panose="020B0600070205080204" pitchFamily="50" charset="-128"/>
              </a:rPr>
              <a:t>メッセージング</a:t>
            </a:r>
          </a:p>
          <a:p>
            <a:pPr algn="ctr">
              <a:lnSpc>
                <a:spcPct val="95000"/>
              </a:lnSpc>
              <a:spcBef>
                <a:spcPts val="1200"/>
              </a:spcBef>
              <a:spcAft>
                <a:spcPts val="1000"/>
              </a:spcAft>
            </a:pPr>
            <a:endParaRPr lang="en-US" sz="800" b="1" dirty="0">
              <a:solidFill>
                <a:schemeClr val="bg2"/>
              </a:solidFill>
              <a:latin typeface="Arial" panose="020B0604020202020204" pitchFamily="34" charset="0"/>
              <a:ea typeface="Avenir Book" charset="0"/>
              <a:cs typeface="Arial" panose="020B0604020202020204" pitchFamily="34" charset="0"/>
            </a:endParaRPr>
          </a:p>
          <a:p>
            <a:pPr algn="ctr">
              <a:lnSpc>
                <a:spcPct val="95000"/>
              </a:lnSpc>
              <a:spcBef>
                <a:spcPts val="1200"/>
              </a:spcBef>
              <a:spcAft>
                <a:spcPts val="1000"/>
              </a:spcAft>
            </a:pPr>
            <a:endParaRPr lang="en-US" sz="2000" b="1" dirty="0">
              <a:solidFill>
                <a:schemeClr val="bg2"/>
              </a:solidFill>
              <a:ea typeface="Avenir Book" charset="0"/>
              <a:cs typeface="Avenir Book" charset="0"/>
            </a:endParaRPr>
          </a:p>
        </p:txBody>
      </p:sp>
      <p:sp>
        <p:nvSpPr>
          <p:cNvPr id="55" name="Freeform 23"/>
          <p:cNvSpPr>
            <a:spLocks noEditPoints="1"/>
          </p:cNvSpPr>
          <p:nvPr/>
        </p:nvSpPr>
        <p:spPr bwMode="auto">
          <a:xfrm>
            <a:off x="3342333" y="1566758"/>
            <a:ext cx="164706" cy="167405"/>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bg2"/>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1" dirty="0">
              <a:solidFill>
                <a:schemeClr val="bg2"/>
              </a:solidFill>
              <a:latin typeface="Arial"/>
            </a:endParaRPr>
          </a:p>
        </p:txBody>
      </p:sp>
      <p:sp>
        <p:nvSpPr>
          <p:cNvPr id="56" name="Freeform 23"/>
          <p:cNvSpPr>
            <a:spLocks noEditPoints="1"/>
          </p:cNvSpPr>
          <p:nvPr/>
        </p:nvSpPr>
        <p:spPr bwMode="auto">
          <a:xfrm>
            <a:off x="5076246" y="1566758"/>
            <a:ext cx="164706" cy="167405"/>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bg2"/>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b="1" dirty="0">
              <a:solidFill>
                <a:schemeClr val="bg2"/>
              </a:solidFill>
              <a:latin typeface="Arial"/>
            </a:endParaRPr>
          </a:p>
        </p:txBody>
      </p:sp>
      <p:sp>
        <p:nvSpPr>
          <p:cNvPr id="28"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a:rPr>
              <a:t>M3</a:t>
            </a:r>
            <a:r>
              <a:rPr kumimoji="1" lang="ja-JP" altLang="en-US" sz="27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a:rPr>
              <a:t>サブスクリプション</a:t>
            </a:r>
            <a:endParaRPr kumimoji="1" lang="ja-JP" altLang="en-US" sz="2700" dirty="0">
              <a:solidFill>
                <a:schemeClr val="tx1">
                  <a:lumMod val="75000"/>
                  <a:lumOff val="25000"/>
                </a:schemeClr>
              </a:solidFill>
              <a:latin typeface="ＭＳ Ｐゴシック" panose="020B0600070205080204" pitchFamily="50" charset="-128"/>
              <a:ea typeface="ＭＳ Ｐゴシック" panose="020B0600070205080204" pitchFamily="50" charset="-128"/>
              <a:cs typeface="メイリオ"/>
            </a:endParaRPr>
          </a:p>
        </p:txBody>
      </p:sp>
      <p:sp>
        <p:nvSpPr>
          <p:cNvPr id="30" name="正方形/長方形 29"/>
          <p:cNvSpPr/>
          <p:nvPr/>
        </p:nvSpPr>
        <p:spPr>
          <a:xfrm>
            <a:off x="3723029" y="2698481"/>
            <a:ext cx="1696259" cy="224705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solidFill>
            </a:endParaRPr>
          </a:p>
        </p:txBody>
      </p:sp>
      <p:sp>
        <p:nvSpPr>
          <p:cNvPr id="31" name="Freeform 2031"/>
          <p:cNvSpPr>
            <a:spLocks/>
          </p:cNvSpPr>
          <p:nvPr/>
        </p:nvSpPr>
        <p:spPr bwMode="auto">
          <a:xfrm flipH="1">
            <a:off x="3318240" y="2833066"/>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bg2"/>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b="1" kern="0" dirty="0">
              <a:solidFill>
                <a:schemeClr val="bg2"/>
              </a:solidFill>
            </a:endParaRPr>
          </a:p>
        </p:txBody>
      </p:sp>
      <p:sp>
        <p:nvSpPr>
          <p:cNvPr id="32" name="Freeform 2031"/>
          <p:cNvSpPr>
            <a:spLocks/>
          </p:cNvSpPr>
          <p:nvPr/>
        </p:nvSpPr>
        <p:spPr bwMode="auto">
          <a:xfrm flipH="1">
            <a:off x="4935381" y="2856091"/>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bg2"/>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b="1" kern="0" dirty="0">
              <a:solidFill>
                <a:schemeClr val="bg2"/>
              </a:solidFill>
            </a:endParaRPr>
          </a:p>
        </p:txBody>
      </p:sp>
      <p:pic>
        <p:nvPicPr>
          <p:cNvPr id="8" name="図 7"/>
          <p:cNvPicPr>
            <a:picLocks noChangeAspect="1"/>
          </p:cNvPicPr>
          <p:nvPr/>
        </p:nvPicPr>
        <p:blipFill>
          <a:blip r:embed="rId3"/>
          <a:stretch>
            <a:fillRect/>
          </a:stretch>
        </p:blipFill>
        <p:spPr>
          <a:xfrm>
            <a:off x="6183138" y="800462"/>
            <a:ext cx="2562561" cy="1326688"/>
          </a:xfrm>
          <a:prstGeom prst="rect">
            <a:avLst/>
          </a:prstGeom>
        </p:spPr>
      </p:pic>
      <p:sp>
        <p:nvSpPr>
          <p:cNvPr id="36" name="正方形/長方形 35"/>
          <p:cNvSpPr/>
          <p:nvPr/>
        </p:nvSpPr>
        <p:spPr>
          <a:xfrm>
            <a:off x="7471144" y="1502318"/>
            <a:ext cx="1290084" cy="229373"/>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40" name="直線矢印コネクタ 39"/>
          <p:cNvCxnSpPr/>
          <p:nvPr/>
        </p:nvCxnSpPr>
        <p:spPr>
          <a:xfrm flipH="1">
            <a:off x="5424801" y="1758136"/>
            <a:ext cx="1940582" cy="9003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42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84683" y="2268499"/>
            <a:ext cx="6396136" cy="715581"/>
          </a:xfrm>
          <a:prstGeom prst="rect">
            <a:avLst/>
          </a:prstGeom>
          <a:noFill/>
        </p:spPr>
        <p:txBody>
          <a:bodyPr wrap="square" rtlCol="0">
            <a:spAutoFit/>
          </a:bodyPr>
          <a:lstStyle/>
          <a:p>
            <a:r>
              <a:rPr kumimoji="1" lang="en-US" altLang="ja-JP" sz="4050" dirty="0">
                <a:solidFill>
                  <a:schemeClr val="tx1">
                    <a:lumMod val="75000"/>
                    <a:lumOff val="25000"/>
                  </a:schemeClr>
                </a:solidFill>
              </a:rPr>
              <a:t>Spark Board</a:t>
            </a:r>
            <a:endParaRPr kumimoji="1" lang="ja-JP" altLang="en-US" sz="4050" dirty="0">
              <a:solidFill>
                <a:schemeClr val="tx1">
                  <a:lumMod val="75000"/>
                  <a:lumOff val="25000"/>
                </a:schemeClr>
              </a:solidFill>
            </a:endParaRPr>
          </a:p>
        </p:txBody>
      </p:sp>
    </p:spTree>
    <p:extLst>
      <p:ext uri="{BB962C8B-B14F-4D97-AF65-F5344CB8AC3E}">
        <p14:creationId xmlns:p14="http://schemas.microsoft.com/office/powerpoint/2010/main" val="223511609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277370" y="203847"/>
            <a:ext cx="7895523" cy="41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スタディ①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WebEx</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小規模導入（</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M3×1ID</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tx1">
                  <a:lumMod val="75000"/>
                  <a:lumOff val="25000"/>
                </a:schemeClr>
              </a:solidFill>
              <a:latin typeface="メイリオ"/>
              <a:ea typeface="メイリオ"/>
              <a:cs typeface="メイリオ"/>
            </a:endParaRPr>
          </a:p>
        </p:txBody>
      </p:sp>
      <p:sp>
        <p:nvSpPr>
          <p:cNvPr id="8" name="正方形/長方形 7"/>
          <p:cNvSpPr/>
          <p:nvPr/>
        </p:nvSpPr>
        <p:spPr>
          <a:xfrm>
            <a:off x="477585" y="710554"/>
            <a:ext cx="8421798" cy="4308872"/>
          </a:xfrm>
          <a:prstGeom prst="rect">
            <a:avLst/>
          </a:prstGeom>
          <a:solidFill>
            <a:schemeClr val="bg2">
              <a:lumMod val="20000"/>
              <a:lumOff val="80000"/>
            </a:schemeClr>
          </a:solidFill>
        </p:spPr>
        <p:txBody>
          <a:bodyPr wrap="square">
            <a:spAutoFit/>
          </a:bodyPr>
          <a:lstStyle/>
          <a:p>
            <a:pPr>
              <a:spcBef>
                <a:spcPts val="400"/>
              </a:spcBef>
              <a:spcAft>
                <a:spcPts val="40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企業種別</a:t>
            </a:r>
            <a:r>
              <a:rPr lang="en-US" altLang="ja-JP" sz="1400" dirty="0" smtClean="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証券　　　　　　　　　　　　　　　　　　　　　　　　　　　　　　　　　　　　　　　　　　　　　　　　</a:t>
            </a:r>
            <a:endParaRPr lang="en-US" altLang="ja-JP" sz="1400" dirty="0" smtClean="0">
              <a:solidFill>
                <a:schemeClr val="tx1">
                  <a:lumMod val="75000"/>
                  <a:lumOff val="25000"/>
                </a:schemeClr>
              </a:solidFill>
              <a:latin typeface="Arial"/>
              <a:ea typeface="ＭＳ Ｐゴシック"/>
            </a:endParaRPr>
          </a:p>
          <a:p>
            <a:pPr>
              <a:spcBef>
                <a:spcPts val="400"/>
              </a:spcBef>
              <a:spcAft>
                <a:spcPts val="400"/>
              </a:spcAft>
              <a:defRPr/>
            </a:pP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従業員</a:t>
            </a:r>
            <a:r>
              <a:rPr lang="en-US" altLang="ja-JP" sz="1400" dirty="0">
                <a:solidFill>
                  <a:schemeClr val="tx1">
                    <a:lumMod val="75000"/>
                    <a:lumOff val="25000"/>
                  </a:schemeClr>
                </a:solidFill>
                <a:latin typeface="Arial"/>
                <a:ea typeface="ＭＳ Ｐゴシック"/>
              </a:rPr>
              <a:t>】</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（日本国内）　</a:t>
            </a:r>
            <a:r>
              <a:rPr lang="en-US" altLang="ja-JP" sz="1400" dirty="0" smtClean="0">
                <a:solidFill>
                  <a:schemeClr val="tx1">
                    <a:lumMod val="75000"/>
                    <a:lumOff val="25000"/>
                  </a:schemeClr>
                </a:solidFill>
                <a:latin typeface="Arial"/>
                <a:ea typeface="ＭＳ Ｐゴシック"/>
              </a:rPr>
              <a:t>300</a:t>
            </a:r>
            <a:r>
              <a:rPr lang="ja-JP" altLang="en-US" sz="1400" dirty="0" smtClean="0">
                <a:solidFill>
                  <a:schemeClr val="tx1">
                    <a:lumMod val="75000"/>
                    <a:lumOff val="25000"/>
                  </a:schemeClr>
                </a:solidFill>
                <a:latin typeface="Arial"/>
                <a:ea typeface="ＭＳ Ｐゴシック"/>
              </a:rPr>
              <a:t>名</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シスコ</a:t>
            </a:r>
            <a:r>
              <a:rPr lang="ja-JP" altLang="en-US" sz="1400" dirty="0">
                <a:solidFill>
                  <a:schemeClr val="tx1">
                    <a:lumMod val="75000"/>
                    <a:lumOff val="25000"/>
                  </a:schemeClr>
                </a:solidFill>
                <a:latin typeface="Arial"/>
                <a:ea typeface="ＭＳ Ｐゴシック"/>
              </a:rPr>
              <a:t>利用</a:t>
            </a:r>
            <a:r>
              <a:rPr lang="ja-JP" altLang="en-US" sz="1400" dirty="0" smtClean="0">
                <a:solidFill>
                  <a:schemeClr val="tx1">
                    <a:lumMod val="75000"/>
                    <a:lumOff val="25000"/>
                  </a:schemeClr>
                </a:solidFill>
                <a:latin typeface="Arial"/>
                <a:ea typeface="ＭＳ Ｐゴシック"/>
              </a:rPr>
              <a:t>状況</a:t>
            </a:r>
            <a:r>
              <a:rPr lang="en-US" altLang="ja-JP" sz="1400" dirty="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　</a:t>
            </a:r>
            <a:r>
              <a:rPr lang="ja-JP" altLang="en-US" sz="1400" dirty="0">
                <a:solidFill>
                  <a:schemeClr val="tx1">
                    <a:lumMod val="75000"/>
                    <a:lumOff val="25000"/>
                  </a:schemeClr>
                </a:solidFill>
                <a:latin typeface="Arial"/>
                <a:ea typeface="ＭＳ Ｐゴシック"/>
              </a:rPr>
              <a:t>特</a:t>
            </a:r>
            <a:r>
              <a:rPr lang="ja-JP" altLang="en-US" sz="1400" dirty="0" smtClean="0">
                <a:solidFill>
                  <a:schemeClr val="tx1">
                    <a:lumMod val="75000"/>
                    <a:lumOff val="25000"/>
                  </a:schemeClr>
                </a:solidFill>
                <a:latin typeface="Arial"/>
                <a:ea typeface="ＭＳ Ｐゴシック"/>
              </a:rPr>
              <a:t>になし</a:t>
            </a:r>
            <a:endParaRPr lang="en-US" altLang="ja-JP" sz="1400" dirty="0">
              <a:solidFill>
                <a:schemeClr val="tx1">
                  <a:lumMod val="75000"/>
                  <a:lumOff val="25000"/>
                </a:schemeClr>
              </a:solidFill>
              <a:latin typeface="Arial"/>
              <a:ea typeface="ＭＳ Ｐゴシック"/>
            </a:endParaRPr>
          </a:p>
          <a:p>
            <a:pPr>
              <a:spcBef>
                <a:spcPts val="600"/>
              </a:spcBef>
              <a:spcAft>
                <a:spcPts val="0"/>
              </a:spcAft>
              <a:defRPr/>
            </a:pP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導入想定</a:t>
            </a:r>
            <a:r>
              <a:rPr lang="en-US" altLang="ja-JP" sz="1400" dirty="0" smtClean="0">
                <a:solidFill>
                  <a:schemeClr val="tx1">
                    <a:lumMod val="75000"/>
                    <a:lumOff val="25000"/>
                  </a:schemeClr>
                </a:solidFill>
                <a:latin typeface="Arial"/>
                <a:ea typeface="ＭＳ Ｐゴシック"/>
              </a:rPr>
              <a:t>】</a:t>
            </a:r>
            <a:r>
              <a:rPr lang="ja-JP" altLang="en-US" sz="1400" dirty="0" smtClean="0">
                <a:solidFill>
                  <a:schemeClr val="tx1">
                    <a:lumMod val="75000"/>
                    <a:lumOff val="25000"/>
                  </a:schemeClr>
                </a:solidFill>
                <a:latin typeface="Arial"/>
                <a:ea typeface="ＭＳ Ｐゴシック"/>
              </a:rPr>
              <a:t>　海外本社とのやり取りで</a:t>
            </a:r>
            <a:r>
              <a:rPr lang="ja-JP" altLang="en-US" sz="1400" dirty="0">
                <a:solidFill>
                  <a:schemeClr val="tx1">
                    <a:lumMod val="75000"/>
                    <a:lumOff val="25000"/>
                  </a:schemeClr>
                </a:solidFill>
                <a:latin typeface="Arial"/>
                <a:ea typeface="ＭＳ Ｐゴシック"/>
              </a:rPr>
              <a:t>コミュニケーション</a:t>
            </a:r>
            <a:r>
              <a:rPr lang="ja-JP" altLang="en-US" sz="1400" dirty="0" smtClean="0">
                <a:solidFill>
                  <a:schemeClr val="tx1">
                    <a:lumMod val="75000"/>
                    <a:lumOff val="25000"/>
                  </a:schemeClr>
                </a:solidFill>
                <a:latin typeface="Arial"/>
                <a:ea typeface="ＭＳ Ｐゴシック"/>
              </a:rPr>
              <a:t>ツールを検討中。まずは部門（</a:t>
            </a:r>
            <a:r>
              <a:rPr lang="en-US" altLang="ja-JP" sz="1400" dirty="0" smtClean="0">
                <a:solidFill>
                  <a:schemeClr val="tx1">
                    <a:lumMod val="75000"/>
                    <a:lumOff val="25000"/>
                  </a:schemeClr>
                </a:solidFill>
                <a:latin typeface="Arial"/>
                <a:ea typeface="ＭＳ Ｐゴシック"/>
              </a:rPr>
              <a:t>20</a:t>
            </a:r>
            <a:r>
              <a:rPr lang="ja-JP" altLang="en-US" sz="1400" dirty="0" smtClean="0">
                <a:solidFill>
                  <a:schemeClr val="tx1">
                    <a:lumMod val="75000"/>
                    <a:lumOff val="25000"/>
                  </a:schemeClr>
                </a:solidFill>
                <a:latin typeface="Arial"/>
                <a:ea typeface="ＭＳ Ｐゴシック"/>
              </a:rPr>
              <a:t>名程度）で小規模に</a:t>
            </a:r>
            <a:r>
              <a:rPr lang="en-US" altLang="ja-JP" sz="1400" dirty="0" smtClean="0">
                <a:solidFill>
                  <a:schemeClr val="tx1">
                    <a:lumMod val="75000"/>
                    <a:lumOff val="25000"/>
                  </a:schemeClr>
                </a:solidFill>
                <a:latin typeface="Arial"/>
                <a:ea typeface="ＭＳ Ｐゴシック"/>
              </a:rPr>
              <a:t/>
            </a:r>
            <a:br>
              <a:rPr lang="en-US" altLang="ja-JP" sz="1400" dirty="0" smtClean="0">
                <a:solidFill>
                  <a:schemeClr val="tx1">
                    <a:lumMod val="75000"/>
                    <a:lumOff val="25000"/>
                  </a:schemeClr>
                </a:solidFill>
                <a:latin typeface="Arial"/>
                <a:ea typeface="ＭＳ Ｐゴシック"/>
              </a:rPr>
            </a:br>
            <a:r>
              <a:rPr lang="en-US" altLang="ja-JP" sz="1400" dirty="0" smtClean="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始めたい。</a:t>
            </a:r>
            <a:r>
              <a:rPr lang="en-US" altLang="ja-JP" sz="1400" dirty="0">
                <a:solidFill>
                  <a:schemeClr val="tx1">
                    <a:lumMod val="75000"/>
                    <a:lumOff val="25000"/>
                  </a:schemeClr>
                </a:solidFill>
                <a:latin typeface="Arial"/>
                <a:ea typeface="ＭＳ Ｐゴシック"/>
              </a:rPr>
              <a:t> </a:t>
            </a:r>
            <a:r>
              <a:rPr lang="en-US" altLang="ja-JP" sz="1400" dirty="0" smtClean="0">
                <a:solidFill>
                  <a:schemeClr val="tx1">
                    <a:lumMod val="75000"/>
                    <a:lumOff val="25000"/>
                  </a:schemeClr>
                </a:solidFill>
                <a:latin typeface="Arial"/>
                <a:ea typeface="ＭＳ Ｐゴシック"/>
              </a:rPr>
              <a:t>                                  </a:t>
            </a:r>
          </a:p>
          <a:p>
            <a:pPr>
              <a:spcBef>
                <a:spcPts val="0"/>
              </a:spcBef>
              <a:spcAft>
                <a:spcPts val="0"/>
              </a:spcAft>
              <a:defRPr/>
            </a:pPr>
            <a:r>
              <a:rPr lang="en-US" altLang="ja-JP" sz="1400" dirty="0">
                <a:solidFill>
                  <a:schemeClr val="tx1">
                    <a:lumMod val="75000"/>
                    <a:lumOff val="25000"/>
                  </a:schemeClr>
                </a:solidFill>
                <a:latin typeface="Arial"/>
                <a:ea typeface="ＭＳ Ｐゴシック"/>
              </a:rPr>
              <a:t> </a:t>
            </a:r>
            <a:r>
              <a:rPr lang="en-US" altLang="ja-JP" sz="1400" dirty="0" smtClean="0">
                <a:solidFill>
                  <a:schemeClr val="tx1">
                    <a:lumMod val="75000"/>
                    <a:lumOff val="25000"/>
                  </a:schemeClr>
                </a:solidFill>
                <a:latin typeface="Arial"/>
                <a:ea typeface="ＭＳ Ｐゴシック"/>
              </a:rPr>
              <a:t>                    Web</a:t>
            </a:r>
            <a:r>
              <a:rPr lang="ja-JP" altLang="en-US" sz="1400" dirty="0" smtClean="0">
                <a:solidFill>
                  <a:schemeClr val="tx1">
                    <a:lumMod val="75000"/>
                    <a:lumOff val="25000"/>
                  </a:schemeClr>
                </a:solidFill>
                <a:latin typeface="Arial"/>
                <a:ea typeface="ＭＳ Ｐゴシック"/>
              </a:rPr>
              <a:t>会議</a:t>
            </a:r>
            <a:r>
              <a:rPr lang="ja-JP" altLang="en-US" sz="1400" dirty="0">
                <a:solidFill>
                  <a:schemeClr val="tx1">
                    <a:lumMod val="75000"/>
                    <a:lumOff val="25000"/>
                  </a:schemeClr>
                </a:solidFill>
                <a:latin typeface="Arial"/>
                <a:ea typeface="ＭＳ Ｐゴシック"/>
              </a:rPr>
              <a:t>の</a:t>
            </a:r>
            <a:r>
              <a:rPr lang="ja-JP" altLang="en-US" sz="1400" dirty="0" smtClean="0">
                <a:solidFill>
                  <a:schemeClr val="tx1">
                    <a:lumMod val="75000"/>
                    <a:lumOff val="25000"/>
                  </a:schemeClr>
                </a:solidFill>
                <a:latin typeface="Arial"/>
                <a:ea typeface="ＭＳ Ｐゴシック"/>
              </a:rPr>
              <a:t>検討を開始し「</a:t>
            </a:r>
            <a:r>
              <a:rPr lang="en-US" altLang="ja-JP" sz="1400" dirty="0" smtClean="0">
                <a:solidFill>
                  <a:schemeClr val="tx1">
                    <a:lumMod val="75000"/>
                    <a:lumOff val="25000"/>
                  </a:schemeClr>
                </a:solidFill>
                <a:latin typeface="Arial"/>
                <a:ea typeface="ＭＳ Ｐゴシック"/>
              </a:rPr>
              <a:t>V-Cube</a:t>
            </a:r>
            <a:r>
              <a:rPr lang="ja-JP" altLang="en-US" sz="1400" dirty="0" smtClean="0">
                <a:solidFill>
                  <a:schemeClr val="tx1">
                    <a:lumMod val="75000"/>
                    <a:lumOff val="25000"/>
                  </a:schemeClr>
                </a:solidFill>
                <a:latin typeface="Arial"/>
                <a:ea typeface="ＭＳ Ｐゴシック"/>
              </a:rPr>
              <a:t>」や「</a:t>
            </a:r>
            <a:r>
              <a:rPr lang="en-US" altLang="ja-JP" sz="1400" dirty="0" smtClean="0">
                <a:solidFill>
                  <a:schemeClr val="tx1">
                    <a:lumMod val="75000"/>
                    <a:lumOff val="25000"/>
                  </a:schemeClr>
                </a:solidFill>
                <a:latin typeface="Arial"/>
                <a:ea typeface="ＭＳ Ｐゴシック"/>
              </a:rPr>
              <a:t>Live On</a:t>
            </a:r>
            <a:r>
              <a:rPr lang="ja-JP" altLang="en-US" sz="1400" dirty="0" smtClean="0">
                <a:solidFill>
                  <a:schemeClr val="tx1">
                    <a:lumMod val="75000"/>
                    <a:lumOff val="25000"/>
                  </a:schemeClr>
                </a:solidFill>
                <a:latin typeface="Arial"/>
                <a:ea typeface="ＭＳ Ｐゴシック"/>
              </a:rPr>
              <a:t>」も調査中。同時に複数の会議を開催する事は</a:t>
            </a:r>
            <a:r>
              <a:rPr lang="en-US" altLang="ja-JP" sz="1400" dirty="0" smtClean="0">
                <a:solidFill>
                  <a:schemeClr val="tx1">
                    <a:lumMod val="75000"/>
                    <a:lumOff val="25000"/>
                  </a:schemeClr>
                </a:solidFill>
                <a:latin typeface="Arial"/>
                <a:ea typeface="ＭＳ Ｐゴシック"/>
              </a:rPr>
              <a:t/>
            </a:r>
            <a:br>
              <a:rPr lang="en-US" altLang="ja-JP" sz="1400" dirty="0" smtClean="0">
                <a:solidFill>
                  <a:schemeClr val="tx1">
                    <a:lumMod val="75000"/>
                    <a:lumOff val="25000"/>
                  </a:schemeClr>
                </a:solidFill>
                <a:latin typeface="Arial"/>
                <a:ea typeface="ＭＳ Ｐゴシック"/>
              </a:rPr>
            </a:br>
            <a:r>
              <a:rPr lang="en-US" altLang="ja-JP" sz="1400" dirty="0" smtClean="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なさそうなので</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とりあえず </a:t>
            </a:r>
            <a:r>
              <a:rPr lang="en-US" altLang="ja-JP" sz="1400" dirty="0" smtClean="0">
                <a:solidFill>
                  <a:schemeClr val="tx1">
                    <a:lumMod val="75000"/>
                    <a:lumOff val="25000"/>
                  </a:schemeClr>
                </a:solidFill>
                <a:latin typeface="Arial"/>
                <a:ea typeface="ＭＳ Ｐゴシック"/>
              </a:rPr>
              <a:t>1ID</a:t>
            </a:r>
            <a:r>
              <a:rPr lang="ja-JP" altLang="en-US" sz="1400" dirty="0" smtClean="0">
                <a:solidFill>
                  <a:schemeClr val="tx1">
                    <a:lumMod val="75000"/>
                    <a:lumOff val="25000"/>
                  </a:schemeClr>
                </a:solidFill>
                <a:latin typeface="Arial"/>
                <a:ea typeface="ＭＳ Ｐゴシック"/>
              </a:rPr>
              <a:t>あれば良い。</a:t>
            </a:r>
            <a:r>
              <a:rPr lang="ja-JP" altLang="en-US" sz="1400" dirty="0">
                <a:solidFill>
                  <a:schemeClr val="tx1">
                    <a:lumMod val="75000"/>
                    <a:lumOff val="25000"/>
                  </a:schemeClr>
                </a:solidFill>
                <a:latin typeface="Arial"/>
                <a:ea typeface="ＭＳ Ｐゴシック"/>
              </a:rPr>
              <a:t>　</a:t>
            </a:r>
            <a:r>
              <a:rPr lang="ja-JP" altLang="en-US" sz="1400" dirty="0" smtClean="0">
                <a:solidFill>
                  <a:schemeClr val="tx1">
                    <a:lumMod val="75000"/>
                    <a:lumOff val="25000"/>
                  </a:schemeClr>
                </a:solidFill>
                <a:latin typeface="Arial"/>
                <a:ea typeface="ＭＳ Ｐゴシック"/>
              </a:rPr>
              <a:t>　　　　　　　　　　　　　　　　　　　　　　　　　　　　　　　　　　　　　</a:t>
            </a:r>
            <a:endParaRPr lang="en-US" altLang="ja-JP" sz="1400" dirty="0" smtClean="0">
              <a:solidFill>
                <a:schemeClr val="tx1">
                  <a:lumMod val="75000"/>
                  <a:lumOff val="25000"/>
                </a:schemeClr>
              </a:solidFill>
              <a:latin typeface="Arial"/>
              <a:ea typeface="ＭＳ Ｐゴシック"/>
            </a:endParaRPr>
          </a:p>
          <a:p>
            <a:pPr>
              <a:spcBef>
                <a:spcPts val="0"/>
              </a:spcBef>
              <a:spcAft>
                <a:spcPts val="0"/>
              </a:spcAft>
              <a:defRPr/>
            </a:pPr>
            <a:endParaRPr lang="en-US" altLang="ja-JP" sz="1400" b="1" dirty="0" smtClean="0">
              <a:solidFill>
                <a:srgbClr val="FF0000"/>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導入</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に</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至るまでの流れ）</a:t>
            </a:r>
            <a:endPar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お客</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様より</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シスコ パートナー</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にコンタクトがあり、</a:t>
            </a:r>
            <a:r>
              <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Web</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会議を検討している事が伝わる</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
            </a:r>
            <a:b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b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パートナー</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から</a:t>
            </a:r>
            <a:r>
              <a:rPr lang="en-US" altLang="ja-JP"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WebEx</a:t>
            </a:r>
            <a:r>
              <a:rPr lang="ja-JP" altLang="en-US" sz="1400" dirty="0">
                <a:solidFill>
                  <a:schemeClr val="tx1">
                    <a:lumMod val="75000"/>
                    <a:lumOff val="25000"/>
                  </a:schemeClr>
                </a:solidFill>
                <a:latin typeface="ＭＳ Ｐゴシック" panose="020B0600070205080204" pitchFamily="50" charset="-128"/>
                <a:ea typeface="ＭＳ Ｐゴシック" panose="020B0600070205080204" pitchFamily="50" charset="-128"/>
              </a:rPr>
              <a:t>を</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紹介。 検討の結果、使い勝手の良さと価格が気に入り</a:t>
            </a:r>
            <a:r>
              <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WebEx</a:t>
            </a:r>
            <a:r>
              <a:rPr lang="ja-JP" altLang="en-US"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rPr>
              <a:t>の導入が決定。</a:t>
            </a:r>
            <a:endParaRPr lang="en-US" altLang="ja-JP" sz="1400" dirty="0" smtClean="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0"/>
              </a:spcBef>
              <a:spcAft>
                <a:spcPts val="0"/>
              </a:spcAft>
              <a:defRPr/>
            </a:pPr>
            <a:endParaRPr lang="en-US" altLang="ja-JP" sz="1400" b="1" dirty="0">
              <a:solidFill>
                <a:schemeClr val="tx1">
                  <a:lumMod val="75000"/>
                  <a:lumOff val="25000"/>
                </a:schemeClr>
              </a:solidFill>
              <a:latin typeface="ＭＳ Ｐゴシック" panose="020B0600070205080204" pitchFamily="50" charset="-128"/>
              <a:ea typeface="ＭＳ Ｐゴシック" panose="020B0600070205080204" pitchFamily="50" charset="-128"/>
            </a:endParaRPr>
          </a:p>
          <a:p>
            <a:pPr>
              <a:spcBef>
                <a:spcPts val="400"/>
              </a:spcBef>
              <a:spcAft>
                <a:spcPts val="100"/>
              </a:spcAft>
              <a:defRPr/>
            </a:pPr>
            <a:r>
              <a:rPr lang="ja-JP" altLang="en-US" sz="1400" dirty="0" smtClean="0">
                <a:solidFill>
                  <a:schemeClr val="tx1">
                    <a:lumMod val="75000"/>
                    <a:lumOff val="25000"/>
                  </a:schemeClr>
                </a:solidFill>
                <a:latin typeface="Arial"/>
                <a:ea typeface="ＭＳ Ｐゴシック"/>
              </a:rPr>
              <a:t>（オーダー内容）</a:t>
            </a:r>
            <a:endParaRPr lang="en-US" altLang="ja-JP" sz="1400" dirty="0">
              <a:solidFill>
                <a:schemeClr val="tx1">
                  <a:lumMod val="75000"/>
                  <a:lumOff val="25000"/>
                </a:schemeClr>
              </a:solidFill>
              <a:latin typeface="Arial"/>
              <a:ea typeface="ＭＳ Ｐゴシック"/>
            </a:endParaRPr>
          </a:p>
          <a:p>
            <a:pPr>
              <a:spcBef>
                <a:spcPts val="400"/>
              </a:spcBef>
              <a:spcAft>
                <a:spcPts val="100"/>
              </a:spcAft>
              <a:defRPr/>
            </a:pPr>
            <a:r>
              <a:rPr lang="en-US" altLang="ja-JP" sz="1400" dirty="0" smtClean="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発注</a:t>
            </a:r>
            <a:r>
              <a:rPr lang="ja-JP" altLang="en-US" sz="1400" dirty="0" smtClean="0">
                <a:solidFill>
                  <a:schemeClr val="tx1">
                    <a:lumMod val="75000"/>
                    <a:lumOff val="25000"/>
                  </a:schemeClr>
                </a:solidFill>
                <a:ea typeface="ＭＳ Ｐゴシック"/>
              </a:rPr>
              <a:t>型番</a:t>
            </a: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　</a:t>
            </a:r>
            <a:r>
              <a:rPr lang="ja-JP" altLang="en-US" sz="1400" dirty="0" smtClean="0">
                <a:solidFill>
                  <a:schemeClr val="tx1">
                    <a:lumMod val="75000"/>
                    <a:lumOff val="25000"/>
                  </a:schemeClr>
                </a:solidFill>
                <a:ea typeface="ＭＳ Ｐゴシック"/>
              </a:rPr>
              <a:t>（</a:t>
            </a:r>
            <a:r>
              <a:rPr lang="en-US" altLang="ja-JP" sz="1400" dirty="0" smtClean="0">
                <a:solidFill>
                  <a:schemeClr val="tx1">
                    <a:lumMod val="75000"/>
                    <a:lumOff val="25000"/>
                  </a:schemeClr>
                </a:solidFill>
                <a:ea typeface="ＭＳ Ｐゴシック"/>
              </a:rPr>
              <a:t>M3</a:t>
            </a:r>
            <a:r>
              <a:rPr lang="ja-JP" altLang="en-US" sz="1400" dirty="0" smtClean="0">
                <a:solidFill>
                  <a:schemeClr val="tx1">
                    <a:lumMod val="75000"/>
                    <a:lumOff val="25000"/>
                  </a:schemeClr>
                </a:solidFill>
                <a:ea typeface="ＭＳ Ｐゴシック"/>
              </a:rPr>
              <a:t>型番）</a:t>
            </a:r>
            <a:r>
              <a:rPr lang="ja-JP" altLang="en-US" sz="1400" dirty="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A-SPK-NAMED-USER</a:t>
            </a:r>
            <a:r>
              <a:rPr lang="ja-JP" altLang="en-US" sz="1400" dirty="0">
                <a:solidFill>
                  <a:schemeClr val="tx1">
                    <a:lumMod val="75000"/>
                    <a:lumOff val="25000"/>
                  </a:schemeClr>
                </a:solidFill>
                <a:ea typeface="ＭＳ Ｐゴシック"/>
              </a:rPr>
              <a:t>（親型番）、</a:t>
            </a:r>
            <a:r>
              <a:rPr lang="en-US" altLang="ja-JP" sz="1400" dirty="0">
                <a:solidFill>
                  <a:schemeClr val="tx1">
                    <a:lumMod val="75000"/>
                    <a:lumOff val="25000"/>
                  </a:schemeClr>
                </a:solidFill>
                <a:ea typeface="ＭＳ Ｐゴシック"/>
              </a:rPr>
              <a:t>A-SPK-NU-M3</a:t>
            </a:r>
            <a:r>
              <a:rPr lang="ja-JP" altLang="en-US" sz="1400" dirty="0">
                <a:solidFill>
                  <a:schemeClr val="tx1">
                    <a:lumMod val="75000"/>
                    <a:lumOff val="25000"/>
                  </a:schemeClr>
                </a:solidFill>
                <a:ea typeface="ＭＳ Ｐゴシック"/>
              </a:rPr>
              <a:t>（子型番）</a:t>
            </a:r>
            <a:endParaRPr lang="en-US" altLang="ja-JP" sz="1400" dirty="0">
              <a:solidFill>
                <a:schemeClr val="tx1">
                  <a:lumMod val="75000"/>
                  <a:lumOff val="25000"/>
                </a:schemeClr>
              </a:solidFill>
              <a:ea typeface="ＭＳ Ｐゴシック"/>
            </a:endParaRPr>
          </a:p>
          <a:p>
            <a:pPr>
              <a:spcBef>
                <a:spcPts val="400"/>
              </a:spcBef>
              <a:spcAft>
                <a:spcPts val="400"/>
              </a:spcAft>
              <a:defRPr/>
            </a:pP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購入サブスクリプション数</a:t>
            </a:r>
            <a:r>
              <a:rPr lang="en-US" altLang="ja-JP" sz="1400" dirty="0">
                <a:solidFill>
                  <a:schemeClr val="tx1">
                    <a:lumMod val="75000"/>
                    <a:lumOff val="25000"/>
                  </a:schemeClr>
                </a:solidFill>
                <a:ea typeface="ＭＳ Ｐゴシック"/>
              </a:rPr>
              <a:t>】</a:t>
            </a:r>
            <a:r>
              <a:rPr lang="ja-JP" altLang="en-US" sz="1400" dirty="0">
                <a:solidFill>
                  <a:schemeClr val="tx1">
                    <a:lumMod val="75000"/>
                    <a:lumOff val="25000"/>
                  </a:schemeClr>
                </a:solidFill>
                <a:ea typeface="ＭＳ Ｐゴシック"/>
              </a:rPr>
              <a:t>　</a:t>
            </a:r>
            <a:r>
              <a:rPr lang="en-US" altLang="ja-JP" sz="1400" dirty="0" smtClean="0">
                <a:solidFill>
                  <a:schemeClr val="tx1">
                    <a:lumMod val="75000"/>
                    <a:lumOff val="25000"/>
                  </a:schemeClr>
                </a:solidFill>
                <a:ea typeface="ＭＳ Ｐゴシック"/>
              </a:rPr>
              <a:t>1</a:t>
            </a:r>
          </a:p>
          <a:p>
            <a:pPr>
              <a:spcBef>
                <a:spcPts val="400"/>
              </a:spcBef>
              <a:spcAft>
                <a:spcPts val="400"/>
              </a:spcAft>
              <a:defRPr/>
            </a:pPr>
            <a:endParaRPr lang="en-US" altLang="ja-JP" sz="1200" dirty="0">
              <a:solidFill>
                <a:schemeClr val="tx1">
                  <a:lumMod val="90000"/>
                  <a:lumOff val="10000"/>
                </a:schemeClr>
              </a:solidFill>
              <a:ea typeface="ＭＳ Ｐゴシック"/>
            </a:endParaRPr>
          </a:p>
          <a:p>
            <a:pPr>
              <a:spcBef>
                <a:spcPts val="400"/>
              </a:spcBef>
              <a:spcAft>
                <a:spcPts val="400"/>
              </a:spcAft>
              <a:defRPr/>
            </a:pPr>
            <a:endParaRPr lang="en-US" altLang="ja-JP" sz="1200" dirty="0" smtClean="0">
              <a:solidFill>
                <a:schemeClr val="tx1">
                  <a:lumMod val="90000"/>
                  <a:lumOff val="10000"/>
                </a:schemeClr>
              </a:solidFill>
              <a:ea typeface="ＭＳ Ｐゴシック"/>
            </a:endParaRPr>
          </a:p>
        </p:txBody>
      </p:sp>
    </p:spTree>
    <p:extLst>
      <p:ext uri="{BB962C8B-B14F-4D97-AF65-F5344CB8AC3E}">
        <p14:creationId xmlns:p14="http://schemas.microsoft.com/office/powerpoint/2010/main" val="1562368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2" y="643"/>
            <a:ext cx="9142856" cy="5142857"/>
          </a:xfrm>
          <a:prstGeom prst="rect">
            <a:avLst/>
          </a:prstGeom>
        </p:spPr>
      </p:pic>
      <p:sp>
        <p:nvSpPr>
          <p:cNvPr id="5" name="Shape 699"/>
          <p:cNvSpPr/>
          <p:nvPr/>
        </p:nvSpPr>
        <p:spPr>
          <a:xfrm>
            <a:off x="5169052" y="1112971"/>
            <a:ext cx="3259143" cy="1043326"/>
          </a:xfrm>
          <a:prstGeom prst="rect">
            <a:avLst/>
          </a:prstGeom>
          <a:ln w="12700">
            <a:miter lim="400000"/>
          </a:ln>
          <a:extLst>
            <a:ext uri="{C572A759-6A51-4108-AA02-DFA0A04FC94B}">
              <ma14:wrappingTextBoxFlag xmlns:ma14="http://schemas.microsoft.com/office/mac/drawingml/2011/main" xmlns="" val="1"/>
            </a:ext>
          </a:extLst>
        </p:spPr>
        <p:txBody>
          <a:bodyPr wrap="square" lIns="22842" tIns="22842" rIns="22842" bIns="22842" anchor="b">
            <a:spAutoFit/>
          </a:bodyPr>
          <a:lstStyle/>
          <a:p>
            <a:pPr algn="ctr" defTabSz="371429">
              <a:lnSpc>
                <a:spcPct val="80000"/>
              </a:lnSpc>
              <a:defRPr sz="8000">
                <a:solidFill>
                  <a:srgbClr val="FFFFFF"/>
                </a:solidFill>
              </a:defRPr>
            </a:pPr>
            <a:r>
              <a:rPr lang="en-US" sz="4050" dirty="0">
                <a:solidFill>
                  <a:srgbClr val="02BACC"/>
                </a:solidFill>
                <a:latin typeface="+mj-lt"/>
              </a:rPr>
              <a:t>Cisco</a:t>
            </a:r>
            <a:br>
              <a:rPr lang="en-US" sz="4050" dirty="0">
                <a:solidFill>
                  <a:srgbClr val="02BACC"/>
                </a:solidFill>
                <a:latin typeface="+mj-lt"/>
              </a:rPr>
            </a:br>
            <a:r>
              <a:rPr lang="en-US" sz="4050" dirty="0">
                <a:solidFill>
                  <a:srgbClr val="02BACC"/>
                </a:solidFill>
                <a:latin typeface="+mj-lt"/>
              </a:rPr>
              <a:t>Spark Board</a:t>
            </a:r>
          </a:p>
        </p:txBody>
      </p:sp>
      <p:cxnSp>
        <p:nvCxnSpPr>
          <p:cNvPr id="6" name="Straight Connector 5"/>
          <p:cNvCxnSpPr/>
          <p:nvPr/>
        </p:nvCxnSpPr>
        <p:spPr>
          <a:xfrm>
            <a:off x="5169052" y="2388136"/>
            <a:ext cx="3261360" cy="0"/>
          </a:xfrm>
          <a:prstGeom prst="line">
            <a:avLst/>
          </a:prstGeom>
          <a:ln w="12700">
            <a:solidFill>
              <a:srgbClr val="02BACC"/>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691229" y="2365034"/>
            <a:ext cx="275749" cy="46203"/>
            <a:chOff x="5952807" y="3710877"/>
            <a:chExt cx="367665" cy="61604"/>
          </a:xfrm>
        </p:grpSpPr>
        <p:sp>
          <p:nvSpPr>
            <p:cNvPr id="9" name="Oval 8"/>
            <p:cNvSpPr/>
            <p:nvPr/>
          </p:nvSpPr>
          <p:spPr>
            <a:xfrm>
              <a:off x="5952807" y="3710877"/>
              <a:ext cx="367665" cy="61604"/>
            </a:xfrm>
            <a:prstGeom prst="ellipse">
              <a:avLst/>
            </a:prstGeom>
            <a:gradFill flip="none" rotWithShape="1">
              <a:gsLst>
                <a:gs pos="0">
                  <a:srgbClr val="02BACC">
                    <a:alpha val="62000"/>
                  </a:srgbClr>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p:cNvSpPr/>
            <p:nvPr/>
          </p:nvSpPr>
          <p:spPr>
            <a:xfrm>
              <a:off x="5969000" y="3710877"/>
              <a:ext cx="117475" cy="61604"/>
            </a:xfrm>
            <a:prstGeom prst="ellipse">
              <a:avLst/>
            </a:prstGeom>
            <a:gradFill flip="none" rotWithShape="1">
              <a:gsLst>
                <a:gs pos="0">
                  <a:srgbClr val="02BACC"/>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p:nvGrpSpPr>
        <p:grpSpPr>
          <a:xfrm flipH="1">
            <a:off x="6691229" y="2365034"/>
            <a:ext cx="275749" cy="46203"/>
            <a:chOff x="5952807" y="3710877"/>
            <a:chExt cx="367665" cy="61604"/>
          </a:xfrm>
        </p:grpSpPr>
        <p:sp>
          <p:nvSpPr>
            <p:cNvPr id="12" name="Oval 11"/>
            <p:cNvSpPr/>
            <p:nvPr/>
          </p:nvSpPr>
          <p:spPr>
            <a:xfrm>
              <a:off x="5952807" y="3710877"/>
              <a:ext cx="367665" cy="61604"/>
            </a:xfrm>
            <a:prstGeom prst="ellipse">
              <a:avLst/>
            </a:prstGeom>
            <a:gradFill flip="none" rotWithShape="1">
              <a:gsLst>
                <a:gs pos="0">
                  <a:srgbClr val="02BACC">
                    <a:alpha val="62000"/>
                  </a:srgbClr>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5969000" y="3710877"/>
              <a:ext cx="117475" cy="61604"/>
            </a:xfrm>
            <a:prstGeom prst="ellipse">
              <a:avLst/>
            </a:prstGeom>
            <a:gradFill flip="none" rotWithShape="1">
              <a:gsLst>
                <a:gs pos="0">
                  <a:srgbClr val="02BACC"/>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cxnSp>
        <p:nvCxnSpPr>
          <p:cNvPr id="13" name="Straight Connector 12"/>
          <p:cNvCxnSpPr/>
          <p:nvPr/>
        </p:nvCxnSpPr>
        <p:spPr>
          <a:xfrm>
            <a:off x="5169052" y="2388136"/>
            <a:ext cx="3261360" cy="0"/>
          </a:xfrm>
          <a:prstGeom prst="line">
            <a:avLst/>
          </a:prstGeom>
          <a:ln w="12700">
            <a:solidFill>
              <a:srgbClr val="02BA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25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50" fill="hold"/>
                                        <p:tgtEl>
                                          <p:spTgt spid="7"/>
                                        </p:tgtEl>
                                        <p:attrNameLst>
                                          <p:attrName>ppt_w</p:attrName>
                                        </p:attrNameLst>
                                      </p:cBhvr>
                                      <p:tavLst>
                                        <p:tav tm="0">
                                          <p:val>
                                            <p:fltVal val="0"/>
                                          </p:val>
                                        </p:tav>
                                        <p:tav tm="100000">
                                          <p:val>
                                            <p:strVal val="#ppt_w"/>
                                          </p:val>
                                        </p:tav>
                                      </p:tavLst>
                                    </p:anim>
                                    <p:anim calcmode="lin" valueType="num">
                                      <p:cBhvr>
                                        <p:cTn id="11" dur="250" fill="hold"/>
                                        <p:tgtEl>
                                          <p:spTgt spid="7"/>
                                        </p:tgtEl>
                                        <p:attrNameLst>
                                          <p:attrName>ppt_h</p:attrName>
                                        </p:attrNameLst>
                                      </p:cBhvr>
                                      <p:tavLst>
                                        <p:tav tm="0">
                                          <p:val>
                                            <p:fltVal val="0"/>
                                          </p:val>
                                        </p:tav>
                                        <p:tav tm="100000">
                                          <p:val>
                                            <p:strVal val="#ppt_h"/>
                                          </p:val>
                                        </p:tav>
                                      </p:tavLst>
                                    </p:anim>
                                    <p:animEffect transition="in" filter="fade">
                                      <p:cBhvr>
                                        <p:cTn id="12" dur="250"/>
                                        <p:tgtEl>
                                          <p:spTgt spid="7"/>
                                        </p:tgtEl>
                                      </p:cBhvr>
                                    </p:animEffect>
                                  </p:childTnLst>
                                </p:cTn>
                              </p:par>
                              <p:par>
                                <p:cTn id="13" presetID="10" presetClass="exit" presetSubtype="0" fill="hold" nodeType="withEffect">
                                  <p:stCondLst>
                                    <p:cond delay="60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5" presetClass="path" presetSubtype="0" fill="hold" nodeType="withEffect">
                                  <p:stCondLst>
                                    <p:cond delay="100"/>
                                  </p:stCondLst>
                                  <p:childTnLst>
                                    <p:animMotion origin="layout" path="M 5E-6 -3.7037E-7 L -0.17956 -3.7037E-7 " pathEditMode="relative" rAng="0" ptsTypes="AA">
                                      <p:cBhvr>
                                        <p:cTn id="17" dur="1000" fill="hold"/>
                                        <p:tgtEl>
                                          <p:spTgt spid="7"/>
                                        </p:tgtEl>
                                        <p:attrNameLst>
                                          <p:attrName>ppt_x</p:attrName>
                                          <p:attrName>ppt_y</p:attrName>
                                        </p:attrNameLst>
                                      </p:cBhvr>
                                      <p:rCtr x="-8984" y="0"/>
                                    </p:animMotion>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50" fill="hold"/>
                                        <p:tgtEl>
                                          <p:spTgt spid="10"/>
                                        </p:tgtEl>
                                        <p:attrNameLst>
                                          <p:attrName>ppt_w</p:attrName>
                                        </p:attrNameLst>
                                      </p:cBhvr>
                                      <p:tavLst>
                                        <p:tav tm="0">
                                          <p:val>
                                            <p:fltVal val="0"/>
                                          </p:val>
                                        </p:tav>
                                        <p:tav tm="100000">
                                          <p:val>
                                            <p:strVal val="#ppt_w"/>
                                          </p:val>
                                        </p:tav>
                                      </p:tavLst>
                                    </p:anim>
                                    <p:anim calcmode="lin" valueType="num">
                                      <p:cBhvr>
                                        <p:cTn id="21" dur="250" fill="hold"/>
                                        <p:tgtEl>
                                          <p:spTgt spid="10"/>
                                        </p:tgtEl>
                                        <p:attrNameLst>
                                          <p:attrName>ppt_h</p:attrName>
                                        </p:attrNameLst>
                                      </p:cBhvr>
                                      <p:tavLst>
                                        <p:tav tm="0">
                                          <p:val>
                                            <p:fltVal val="0"/>
                                          </p:val>
                                        </p:tav>
                                        <p:tav tm="100000">
                                          <p:val>
                                            <p:strVal val="#ppt_h"/>
                                          </p:val>
                                        </p:tav>
                                      </p:tavLst>
                                    </p:anim>
                                    <p:animEffect transition="in" filter="fade">
                                      <p:cBhvr>
                                        <p:cTn id="22" dur="250"/>
                                        <p:tgtEl>
                                          <p:spTgt spid="10"/>
                                        </p:tgtEl>
                                      </p:cBhvr>
                                    </p:animEffect>
                                  </p:childTnLst>
                                </p:cTn>
                              </p:par>
                              <p:par>
                                <p:cTn id="23" presetID="10" presetClass="exit" presetSubtype="0" fill="hold" nodeType="withEffect">
                                  <p:stCondLst>
                                    <p:cond delay="60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35" presetClass="path" presetSubtype="0" fill="hold" nodeType="withEffect">
                                  <p:stCondLst>
                                    <p:cond delay="100"/>
                                  </p:stCondLst>
                                  <p:childTnLst>
                                    <p:animMotion origin="layout" path="M 5E-6 -3.7037E-7 L 0.17527 -3.7037E-7 " pathEditMode="relative" rAng="0" ptsTypes="AA">
                                      <p:cBhvr>
                                        <p:cTn id="27" dur="1000" fill="hold"/>
                                        <p:tgtEl>
                                          <p:spTgt spid="10"/>
                                        </p:tgtEl>
                                        <p:attrNameLst>
                                          <p:attrName>ppt_x</p:attrName>
                                          <p:attrName>ppt_y</p:attrName>
                                        </p:attrNameLst>
                                      </p:cBhvr>
                                      <p:rCtr x="8763" y="0"/>
                                    </p:animMotion>
                                  </p:childTnLst>
                                </p:cTn>
                              </p:par>
                              <p:par>
                                <p:cTn id="28" presetID="16" presetClass="entr" presetSubtype="37" fill="hold" nodeType="withEffect">
                                  <p:stCondLst>
                                    <p:cond delay="100"/>
                                  </p:stCondLst>
                                  <p:childTnLst>
                                    <p:set>
                                      <p:cBhvr>
                                        <p:cTn id="29" dur="1" fill="hold">
                                          <p:stCondLst>
                                            <p:cond delay="0"/>
                                          </p:stCondLst>
                                        </p:cTn>
                                        <p:tgtEl>
                                          <p:spTgt spid="13"/>
                                        </p:tgtEl>
                                        <p:attrNameLst>
                                          <p:attrName>style.visibility</p:attrName>
                                        </p:attrNameLst>
                                      </p:cBhvr>
                                      <p:to>
                                        <p:strVal val="visible"/>
                                      </p:to>
                                    </p:set>
                                    <p:animEffect transition="in" filter="barn(outVertical)">
                                      <p:cBhvr>
                                        <p:cTn id="30" dur="1000"/>
                                        <p:tgtEl>
                                          <p:spTgt spid="13"/>
                                        </p:tgtEl>
                                      </p:cBhvr>
                                    </p:animEffec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grpId="0" nodeType="with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childTnLst>
                                </p:cTn>
                              </p:par>
                              <p:par>
                                <p:cTn id="37" presetID="42" presetClass="path" presetSubtype="0" decel="100000" fill="hold" grpId="1" nodeType="withEffect">
                                  <p:stCondLst>
                                    <p:cond delay="0"/>
                                  </p:stCondLst>
                                  <p:childTnLst>
                                    <p:animMotion origin="layout" path="M 4.16667E-7 -4.07407E-6 L 4.16667E-7 -0.20439 " pathEditMode="relative" rAng="0" ptsTypes="AA">
                                      <p:cBhvr>
                                        <p:cTn id="38" dur="1250" spd="-100000" fill="hold"/>
                                        <p:tgtEl>
                                          <p:spTgt spid="5"/>
                                        </p:tgtEl>
                                        <p:attrNameLst>
                                          <p:attrName>ppt_x</p:attrName>
                                          <p:attrName>ppt_y</p:attrName>
                                        </p:attrNameLst>
                                      </p:cBhvr>
                                      <p:rCtr x="0" y="-10231"/>
                                    </p:animMotion>
                                  </p:childTnLst>
                                </p:cTn>
                              </p:par>
                              <p:par>
                                <p:cTn id="39" presetID="6" presetClass="emph" presetSubtype="0" fill="hold" grpId="2" nodeType="withEffect">
                                  <p:stCondLst>
                                    <p:cond delay="0"/>
                                  </p:stCondLst>
                                  <p:childTnLst>
                                    <p:animScale>
                                      <p:cBhvr>
                                        <p:cTn id="40" dur="10" fill="hold"/>
                                        <p:tgtEl>
                                          <p:spTgt spid="5"/>
                                        </p:tgtEl>
                                      </p:cBhvr>
                                      <p:by x="1000" y="1000"/>
                                    </p:animScale>
                                  </p:childTnLst>
                                </p:cTn>
                              </p:par>
                              <p:par>
                                <p:cTn id="41" presetID="6" presetClass="emph" presetSubtype="0" decel="100000" fill="hold" grpId="3" nodeType="withEffect">
                                  <p:stCondLst>
                                    <p:cond delay="0"/>
                                  </p:stCondLst>
                                  <p:childTnLst>
                                    <p:animScale>
                                      <p:cBhvr>
                                        <p:cTn id="42" dur="1250" fill="hold"/>
                                        <p:tgtEl>
                                          <p:spTgt spid="5"/>
                                        </p:tgtEl>
                                      </p:cBhvr>
                                      <p:by x="9999000" y="9999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0"/>
          </p:nvPr>
        </p:nvSpPr>
        <p:spPr>
          <a:xfrm>
            <a:off x="402081" y="2541842"/>
            <a:ext cx="8250362" cy="1861871"/>
          </a:xfrm>
          <a:noFill/>
        </p:spPr>
        <p:txBody>
          <a:bodyPr/>
          <a:lstStyle/>
          <a:p>
            <a:pPr marL="292044" lvl="1" indent="0">
              <a:buNone/>
            </a:pPr>
            <a:r>
              <a:rPr lang="en-US" sz="1200" b="1" dirty="0">
                <a:solidFill>
                  <a:schemeClr val="tx1">
                    <a:lumMod val="75000"/>
                    <a:lumOff val="25000"/>
                  </a:schemeClr>
                </a:solidFill>
                <a:latin typeface="Arial" panose="020B0604020202020204" pitchFamily="34" charset="0"/>
              </a:rPr>
              <a:t>Cisco Spark Board 55</a:t>
            </a:r>
            <a:r>
              <a:rPr lang="ja-JP" altLang="en-US" sz="1200" b="1" dirty="0">
                <a:solidFill>
                  <a:schemeClr val="tx1">
                    <a:lumMod val="75000"/>
                    <a:lumOff val="25000"/>
                  </a:schemeClr>
                </a:solidFill>
                <a:latin typeface="Arial" panose="020B0604020202020204" pitchFamily="34" charset="0"/>
              </a:rPr>
              <a:t>の発注方法</a:t>
            </a:r>
            <a:r>
              <a:rPr lang="en-US" sz="1200" b="1" dirty="0">
                <a:solidFill>
                  <a:schemeClr val="tx1">
                    <a:lumMod val="75000"/>
                    <a:lumOff val="25000"/>
                  </a:schemeClr>
                </a:solidFill>
                <a:latin typeface="Arial" panose="020B0604020202020204" pitchFamily="34" charset="0"/>
              </a:rPr>
              <a:t>:</a:t>
            </a:r>
          </a:p>
          <a:p>
            <a:pPr lvl="1"/>
            <a:r>
              <a:rPr lang="en-US" sz="1200" dirty="0">
                <a:solidFill>
                  <a:schemeClr val="tx1">
                    <a:lumMod val="75000"/>
                    <a:lumOff val="25000"/>
                  </a:schemeClr>
                </a:solidFill>
                <a:latin typeface="Arial" panose="020B0604020202020204" pitchFamily="34" charset="0"/>
              </a:rPr>
              <a:t>Cisco Spark Board 55</a:t>
            </a:r>
            <a:r>
              <a:rPr lang="ja-JP" altLang="en-US" sz="1200" dirty="0">
                <a:solidFill>
                  <a:schemeClr val="tx1">
                    <a:lumMod val="75000"/>
                    <a:lumOff val="25000"/>
                  </a:schemeClr>
                </a:solidFill>
                <a:latin typeface="Arial" panose="020B0604020202020204" pitchFamily="34" charset="0"/>
              </a:rPr>
              <a:t>の発注は</a:t>
            </a:r>
            <a:r>
              <a:rPr lang="en-US" sz="1200" b="1" dirty="0">
                <a:solidFill>
                  <a:schemeClr val="tx1">
                    <a:lumMod val="75000"/>
                    <a:lumOff val="25000"/>
                  </a:schemeClr>
                </a:solidFill>
                <a:latin typeface="Arial" panose="020B0604020202020204" pitchFamily="34" charset="0"/>
              </a:rPr>
              <a:t>Spark Board(HW) </a:t>
            </a:r>
            <a:r>
              <a:rPr lang="ja-JP" altLang="en-US" sz="1200" b="1" dirty="0">
                <a:solidFill>
                  <a:schemeClr val="tx1">
                    <a:lumMod val="75000"/>
                    <a:lumOff val="25000"/>
                  </a:schemeClr>
                </a:solidFill>
                <a:latin typeface="Arial" panose="020B0604020202020204" pitchFamily="34" charset="0"/>
              </a:rPr>
              <a:t>と</a:t>
            </a:r>
            <a:r>
              <a:rPr lang="en-US" sz="1200" b="1" dirty="0">
                <a:solidFill>
                  <a:schemeClr val="tx1">
                    <a:lumMod val="75000"/>
                    <a:lumOff val="25000"/>
                  </a:schemeClr>
                </a:solidFill>
                <a:latin typeface="Arial" panose="020B0604020202020204" pitchFamily="34" charset="0"/>
              </a:rPr>
              <a:t>Cisco Spark Board subscription </a:t>
            </a:r>
            <a:r>
              <a:rPr lang="ja-JP" altLang="en-US" sz="1200" b="1" dirty="0">
                <a:solidFill>
                  <a:schemeClr val="tx1">
                    <a:lumMod val="75000"/>
                    <a:lumOff val="25000"/>
                  </a:schemeClr>
                </a:solidFill>
                <a:latin typeface="Arial" panose="020B0604020202020204" pitchFamily="34" charset="0"/>
              </a:rPr>
              <a:t>を</a:t>
            </a:r>
            <a:r>
              <a:rPr lang="en-US" altLang="ja-JP" sz="1200" b="1" dirty="0">
                <a:solidFill>
                  <a:schemeClr val="tx1">
                    <a:lumMod val="75000"/>
                    <a:lumOff val="25000"/>
                  </a:schemeClr>
                </a:solidFill>
                <a:latin typeface="Arial" panose="020B0604020202020204" pitchFamily="34" charset="0"/>
              </a:rPr>
              <a:t>CCW</a:t>
            </a:r>
            <a:r>
              <a:rPr lang="ja-JP" altLang="en-US" sz="1200" b="1" dirty="0">
                <a:solidFill>
                  <a:schemeClr val="tx1">
                    <a:lumMod val="75000"/>
                    <a:lumOff val="25000"/>
                  </a:schemeClr>
                </a:solidFill>
                <a:latin typeface="Arial" panose="020B0604020202020204" pitchFamily="34" charset="0"/>
              </a:rPr>
              <a:t>経由で実施</a:t>
            </a:r>
            <a:endParaRPr lang="en-US" sz="1200" b="1" dirty="0">
              <a:solidFill>
                <a:schemeClr val="tx1">
                  <a:lumMod val="75000"/>
                  <a:lumOff val="25000"/>
                </a:schemeClr>
              </a:solidFill>
              <a:latin typeface="Arial" panose="020B0604020202020204" pitchFamily="34" charset="0"/>
            </a:endParaRPr>
          </a:p>
          <a:p>
            <a:pPr lvl="1"/>
            <a:r>
              <a:rPr lang="en-US" sz="1200" dirty="0">
                <a:solidFill>
                  <a:schemeClr val="tx1">
                    <a:lumMod val="75000"/>
                    <a:lumOff val="25000"/>
                  </a:schemeClr>
                </a:solidFill>
                <a:latin typeface="Arial" panose="020B0604020202020204" pitchFamily="34" charset="0"/>
              </a:rPr>
              <a:t>Cisco Spark Board subscription </a:t>
            </a:r>
            <a:r>
              <a:rPr lang="ja-JP" altLang="en-US" sz="1200" dirty="0">
                <a:solidFill>
                  <a:schemeClr val="tx1">
                    <a:lumMod val="75000"/>
                    <a:lumOff val="25000"/>
                  </a:schemeClr>
                </a:solidFill>
                <a:latin typeface="Arial" panose="020B0604020202020204" pitchFamily="34" charset="0"/>
              </a:rPr>
              <a:t>は</a:t>
            </a:r>
            <a:r>
              <a:rPr lang="en-US" altLang="ja-JP" sz="1200" dirty="0">
                <a:solidFill>
                  <a:schemeClr val="tx1">
                    <a:lumMod val="75000"/>
                    <a:lumOff val="25000"/>
                  </a:schemeClr>
                </a:solidFill>
                <a:latin typeface="Arial" panose="020B0604020202020204" pitchFamily="34" charset="0"/>
              </a:rPr>
              <a:t>Spark</a:t>
            </a:r>
            <a:r>
              <a:rPr lang="en-US" sz="1200" dirty="0">
                <a:solidFill>
                  <a:schemeClr val="tx1">
                    <a:lumMod val="75000"/>
                    <a:lumOff val="25000"/>
                  </a:schemeClr>
                </a:solidFill>
                <a:latin typeface="Arial" panose="020B0604020202020204" pitchFamily="34" charset="0"/>
              </a:rPr>
              <a:t> board (HW</a:t>
            </a:r>
            <a:r>
              <a:rPr lang="ja-JP" altLang="en-US" sz="1200" dirty="0">
                <a:solidFill>
                  <a:schemeClr val="tx1">
                    <a:lumMod val="75000"/>
                    <a:lumOff val="25000"/>
                  </a:schemeClr>
                </a:solidFill>
                <a:latin typeface="Arial" panose="020B0604020202020204" pitchFamily="34" charset="0"/>
              </a:rPr>
              <a:t>）１台につき、１</a:t>
            </a:r>
            <a:r>
              <a:rPr lang="en-US" altLang="ja-JP" sz="1200" dirty="0">
                <a:solidFill>
                  <a:schemeClr val="tx1">
                    <a:lumMod val="75000"/>
                    <a:lumOff val="25000"/>
                  </a:schemeClr>
                </a:solidFill>
                <a:latin typeface="Arial" panose="020B0604020202020204" pitchFamily="34" charset="0"/>
              </a:rPr>
              <a:t>Subscription</a:t>
            </a:r>
            <a:r>
              <a:rPr lang="ja-JP" altLang="en-US" sz="1200" dirty="0">
                <a:solidFill>
                  <a:schemeClr val="tx1">
                    <a:lumMod val="75000"/>
                    <a:lumOff val="25000"/>
                  </a:schemeClr>
                </a:solidFill>
                <a:latin typeface="Arial" panose="020B0604020202020204" pitchFamily="34" charset="0"/>
              </a:rPr>
              <a:t>必要となります。</a:t>
            </a:r>
            <a:r>
              <a:rPr lang="en-US" sz="1200" dirty="0">
                <a:solidFill>
                  <a:schemeClr val="tx1">
                    <a:lumMod val="75000"/>
                    <a:lumOff val="25000"/>
                  </a:schemeClr>
                </a:solidFill>
                <a:latin typeface="Arial" panose="020B0604020202020204" pitchFamily="34" charset="0"/>
              </a:rPr>
              <a:t> </a:t>
            </a:r>
            <a:r>
              <a:rPr lang="en-US" sz="1200" b="1" dirty="0">
                <a:solidFill>
                  <a:schemeClr val="tx1">
                    <a:lumMod val="75000"/>
                    <a:lumOff val="25000"/>
                  </a:schemeClr>
                </a:solidFill>
                <a:latin typeface="Arial" panose="020B0604020202020204" pitchFamily="34" charset="0"/>
              </a:rPr>
              <a:t>SPARK-BOARD55-K9 </a:t>
            </a:r>
            <a:r>
              <a:rPr lang="en-US" sz="1200" dirty="0">
                <a:solidFill>
                  <a:schemeClr val="tx1">
                    <a:lumMod val="75000"/>
                    <a:lumOff val="25000"/>
                  </a:schemeClr>
                </a:solidFill>
                <a:latin typeface="Arial" panose="020B0604020202020204" pitchFamily="34" charset="0"/>
              </a:rPr>
              <a:t>(Cisco Spark Board) </a:t>
            </a:r>
            <a:r>
              <a:rPr lang="ja-JP" altLang="en-US" sz="1200" dirty="0">
                <a:solidFill>
                  <a:schemeClr val="tx1">
                    <a:lumMod val="75000"/>
                    <a:lumOff val="25000"/>
                  </a:schemeClr>
                </a:solidFill>
                <a:latin typeface="Arial" panose="020B0604020202020204" pitchFamily="34" charset="0"/>
              </a:rPr>
              <a:t>・</a:t>
            </a:r>
            <a:r>
              <a:rPr lang="en-US" sz="1200" dirty="0">
                <a:solidFill>
                  <a:schemeClr val="tx1">
                    <a:lumMod val="75000"/>
                    <a:lumOff val="25000"/>
                  </a:schemeClr>
                </a:solidFill>
                <a:latin typeface="Arial" panose="020B0604020202020204" pitchFamily="34" charset="0"/>
              </a:rPr>
              <a:t> </a:t>
            </a:r>
            <a:r>
              <a:rPr lang="en-US" sz="1200" b="1" dirty="0">
                <a:solidFill>
                  <a:schemeClr val="tx1">
                    <a:lumMod val="75000"/>
                    <a:lumOff val="25000"/>
                  </a:schemeClr>
                </a:solidFill>
                <a:latin typeface="Arial" panose="020B0604020202020204" pitchFamily="34" charset="0"/>
              </a:rPr>
              <a:t>A-SPK-SH-ND-BRD</a:t>
            </a:r>
            <a:r>
              <a:rPr lang="en-US" sz="1200" dirty="0">
                <a:solidFill>
                  <a:schemeClr val="tx1">
                    <a:lumMod val="75000"/>
                    <a:lumOff val="25000"/>
                  </a:schemeClr>
                </a:solidFill>
                <a:latin typeface="Arial" panose="020B0604020202020204" pitchFamily="34" charset="0"/>
              </a:rPr>
              <a:t> (Cisco Spark Board subscription)</a:t>
            </a:r>
            <a:endParaRPr lang="en-US" sz="1200" b="1" i="1" dirty="0">
              <a:solidFill>
                <a:schemeClr val="tx1">
                  <a:lumMod val="75000"/>
                  <a:lumOff val="25000"/>
                </a:schemeClr>
              </a:solidFill>
              <a:latin typeface="Arial" panose="020B0604020202020204" pitchFamily="34" charset="0"/>
            </a:endParaRPr>
          </a:p>
          <a:p>
            <a:pPr lvl="1"/>
            <a:r>
              <a:rPr lang="ja-JP" altLang="en-US" sz="1200" dirty="0">
                <a:solidFill>
                  <a:schemeClr val="tx1">
                    <a:lumMod val="75000"/>
                    <a:lumOff val="25000"/>
                  </a:schemeClr>
                </a:solidFill>
                <a:latin typeface="Arial" panose="020B0604020202020204" pitchFamily="34" charset="0"/>
              </a:rPr>
              <a:t>発注プロセスにおいてパートナーは</a:t>
            </a:r>
            <a:r>
              <a:rPr lang="en-US" sz="1200" b="1" dirty="0">
                <a:solidFill>
                  <a:schemeClr val="tx1">
                    <a:lumMod val="75000"/>
                    <a:lumOff val="25000"/>
                  </a:schemeClr>
                </a:solidFill>
                <a:latin typeface="Arial" panose="020B0604020202020204" pitchFamily="34" charset="0"/>
              </a:rPr>
              <a:t>subscription start date. </a:t>
            </a:r>
            <a:r>
              <a:rPr lang="ja-JP" altLang="en-US" sz="1200" dirty="0">
                <a:solidFill>
                  <a:schemeClr val="tx1">
                    <a:lumMod val="75000"/>
                    <a:lumOff val="25000"/>
                  </a:schemeClr>
                </a:solidFill>
                <a:latin typeface="Arial" panose="020B0604020202020204" pitchFamily="34" charset="0"/>
              </a:rPr>
              <a:t>設定・変更する必要があります。最長</a:t>
            </a:r>
            <a:r>
              <a:rPr lang="en-US" altLang="ja-JP" sz="1200" dirty="0">
                <a:solidFill>
                  <a:schemeClr val="tx1">
                    <a:lumMod val="75000"/>
                    <a:lumOff val="25000"/>
                  </a:schemeClr>
                </a:solidFill>
                <a:latin typeface="Arial" panose="020B0604020202020204" pitchFamily="34" charset="0"/>
              </a:rPr>
              <a:t>90</a:t>
            </a:r>
            <a:r>
              <a:rPr lang="ja-JP" altLang="en-US" sz="1200" dirty="0">
                <a:solidFill>
                  <a:schemeClr val="tx1">
                    <a:lumMod val="75000"/>
                    <a:lumOff val="25000"/>
                  </a:schemeClr>
                </a:solidFill>
                <a:latin typeface="Arial" panose="020B0604020202020204" pitchFamily="34" charset="0"/>
              </a:rPr>
              <a:t>日を設定することができます。</a:t>
            </a:r>
            <a:r>
              <a:rPr lang="en-US" altLang="ja-JP" sz="1200" dirty="0">
                <a:solidFill>
                  <a:schemeClr val="tx1">
                    <a:lumMod val="75000"/>
                    <a:lumOff val="25000"/>
                  </a:schemeClr>
                </a:solidFill>
                <a:latin typeface="Arial" panose="020B0604020202020204" pitchFamily="34" charset="0"/>
              </a:rPr>
              <a:t>Cisco Spark Board</a:t>
            </a:r>
            <a:r>
              <a:rPr lang="ja-JP" altLang="en-US" sz="1200" dirty="0">
                <a:solidFill>
                  <a:schemeClr val="tx1">
                    <a:lumMod val="75000"/>
                    <a:lumOff val="25000"/>
                  </a:schemeClr>
                </a:solidFill>
                <a:latin typeface="Arial" panose="020B0604020202020204" pitchFamily="34" charset="0"/>
              </a:rPr>
              <a:t>が</a:t>
            </a:r>
            <a:r>
              <a:rPr lang="en-US" altLang="ja-JP" sz="1200" dirty="0">
                <a:solidFill>
                  <a:schemeClr val="tx1">
                    <a:lumMod val="75000"/>
                    <a:lumOff val="25000"/>
                  </a:schemeClr>
                </a:solidFill>
                <a:latin typeface="Arial" panose="020B0604020202020204" pitchFamily="34" charset="0"/>
              </a:rPr>
              <a:t>Subscription</a:t>
            </a:r>
            <a:r>
              <a:rPr lang="ja-JP" altLang="en-US" sz="1200" dirty="0">
                <a:solidFill>
                  <a:schemeClr val="tx1">
                    <a:lumMod val="75000"/>
                    <a:lumOff val="25000"/>
                  </a:schemeClr>
                </a:solidFill>
                <a:latin typeface="Arial" panose="020B0604020202020204" pitchFamily="34" charset="0"/>
              </a:rPr>
              <a:t>が開始される前に到着・納品されるように調整が必要です。</a:t>
            </a:r>
            <a:endParaRPr lang="en-US" sz="1200" dirty="0">
              <a:solidFill>
                <a:schemeClr val="tx1">
                  <a:lumMod val="75000"/>
                  <a:lumOff val="25000"/>
                </a:schemeClr>
              </a:solidFill>
              <a:latin typeface="Arial" panose="020B0604020202020204" pitchFamily="34" charset="0"/>
            </a:endParaRPr>
          </a:p>
          <a:p>
            <a:pPr lvl="1"/>
            <a:r>
              <a:rPr lang="ja-JP" altLang="en-US" sz="1200" dirty="0">
                <a:solidFill>
                  <a:schemeClr val="tx1">
                    <a:lumMod val="75000"/>
                    <a:lumOff val="25000"/>
                  </a:schemeClr>
                </a:solidFill>
                <a:latin typeface="Arial" panose="020B0604020202020204" pitchFamily="34" charset="0"/>
              </a:rPr>
              <a:t>詳細は</a:t>
            </a:r>
            <a:r>
              <a:rPr lang="en-US" sz="1200" dirty="0">
                <a:solidFill>
                  <a:schemeClr val="tx1">
                    <a:lumMod val="75000"/>
                    <a:lumOff val="25000"/>
                  </a:schemeClr>
                </a:solidFill>
                <a:latin typeface="Arial" panose="020B0604020202020204" pitchFamily="34" charset="0"/>
              </a:rPr>
              <a:t> </a:t>
            </a:r>
            <a:r>
              <a:rPr lang="en-US" sz="1200" dirty="0">
                <a:solidFill>
                  <a:schemeClr val="tx1">
                    <a:lumMod val="75000"/>
                    <a:lumOff val="25000"/>
                  </a:schemeClr>
                </a:solidFill>
                <a:latin typeface="Arial" panose="020B0604020202020204" pitchFamily="34" charset="0"/>
                <a:hlinkClick r:id="rId2"/>
              </a:rPr>
              <a:t>Cisco Spark Services Ordering Guide </a:t>
            </a:r>
            <a:r>
              <a:rPr lang="ja-JP" altLang="en-US" sz="1200" dirty="0">
                <a:solidFill>
                  <a:schemeClr val="tx1">
                    <a:lumMod val="75000"/>
                    <a:lumOff val="25000"/>
                  </a:schemeClr>
                </a:solidFill>
                <a:latin typeface="Arial" panose="020B0604020202020204" pitchFamily="34" charset="0"/>
              </a:rPr>
              <a:t>をご確認ください。</a:t>
            </a:r>
            <a:endParaRPr lang="en-US" sz="1200" dirty="0">
              <a:solidFill>
                <a:schemeClr val="tx1">
                  <a:lumMod val="75000"/>
                  <a:lumOff val="25000"/>
                </a:schemeClr>
              </a:solidFill>
              <a:latin typeface="Arial" panose="020B0604020202020204" pitchFamily="34" charset="0"/>
            </a:endParaRPr>
          </a:p>
        </p:txBody>
      </p:sp>
      <p:graphicFrame>
        <p:nvGraphicFramePr>
          <p:cNvPr id="8" name="表 7"/>
          <p:cNvGraphicFramePr>
            <a:graphicFrameLocks noGrp="1"/>
          </p:cNvGraphicFramePr>
          <p:nvPr>
            <p:extLst/>
          </p:nvPr>
        </p:nvGraphicFramePr>
        <p:xfrm>
          <a:off x="503066" y="1005679"/>
          <a:ext cx="7861213" cy="867496"/>
        </p:xfrm>
        <a:graphic>
          <a:graphicData uri="http://schemas.openxmlformats.org/drawingml/2006/table">
            <a:tbl>
              <a:tblPr firstRow="1" bandRow="1">
                <a:tableStyleId>{7DF18680-E054-41AD-8BC1-D1AEF772440D}</a:tableStyleId>
              </a:tblPr>
              <a:tblGrid>
                <a:gridCol w="1097630">
                  <a:extLst>
                    <a:ext uri="{9D8B030D-6E8A-4147-A177-3AD203B41FA5}">
                      <a16:colId xmlns:a16="http://schemas.microsoft.com/office/drawing/2014/main" val="20000"/>
                    </a:ext>
                  </a:extLst>
                </a:gridCol>
                <a:gridCol w="2872067">
                  <a:extLst>
                    <a:ext uri="{9D8B030D-6E8A-4147-A177-3AD203B41FA5}">
                      <a16:colId xmlns:a16="http://schemas.microsoft.com/office/drawing/2014/main" val="20003"/>
                    </a:ext>
                  </a:extLst>
                </a:gridCol>
                <a:gridCol w="3891516">
                  <a:extLst>
                    <a:ext uri="{9D8B030D-6E8A-4147-A177-3AD203B41FA5}">
                      <a16:colId xmlns:a16="http://schemas.microsoft.com/office/drawing/2014/main" val="1546569169"/>
                    </a:ext>
                  </a:extLst>
                </a:gridCol>
              </a:tblGrid>
              <a:tr h="440776">
                <a:tc>
                  <a:txBody>
                    <a:bodyPr/>
                    <a:lstStyle/>
                    <a:p>
                      <a:pPr lvl="1" algn="l"/>
                      <a:r>
                        <a:rPr kumimoji="1" lang="ja-JP" altLang="en-US" sz="1100" baseline="0" dirty="0" smtClean="0">
                          <a:solidFill>
                            <a:schemeClr val="bg2"/>
                          </a:solidFill>
                          <a:latin typeface="Arial" panose="020B0604020202020204" pitchFamily="34" charset="0"/>
                          <a:ea typeface="ＭＳ Ｐゴシック" panose="020B0600070205080204" pitchFamily="50" charset="-128"/>
                        </a:rPr>
                        <a:t>項目</a:t>
                      </a:r>
                      <a:endParaRPr kumimoji="1" lang="ja-JP" altLang="en-US" sz="1100" baseline="0" dirty="0">
                        <a:solidFill>
                          <a:schemeClr val="bg2"/>
                        </a:solidFill>
                        <a:latin typeface="Arial" panose="020B0604020202020204" pitchFamily="34" charset="0"/>
                        <a:ea typeface="ＭＳ Ｐゴシック" panose="020B060007020508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886" marR="0" lvl="1" indent="0" algn="l" defTabSz="914346" rtl="0" eaLnBrk="1" fontAlgn="auto" latinLnBrk="0" hangingPunct="1">
                        <a:lnSpc>
                          <a:spcPct val="100000"/>
                        </a:lnSpc>
                        <a:spcBef>
                          <a:spcPts val="0"/>
                        </a:spcBef>
                        <a:spcAft>
                          <a:spcPts val="0"/>
                        </a:spcAft>
                        <a:buClrTx/>
                        <a:buSzTx/>
                        <a:buFontTx/>
                        <a:buNone/>
                        <a:tabLst/>
                        <a:defRPr/>
                      </a:pPr>
                      <a:r>
                        <a:rPr lang="en-US" altLang="ja-JP" sz="1100" b="1" baseline="0" dirty="0" smtClean="0">
                          <a:solidFill>
                            <a:schemeClr val="bg2"/>
                          </a:solidFill>
                          <a:latin typeface="Arial" panose="020B0604020202020204" pitchFamily="34" charset="0"/>
                          <a:ea typeface="ＭＳ Ｐゴシック" panose="020B0600070205080204" pitchFamily="50" charset="-128"/>
                        </a:rPr>
                        <a:t>Spark Board(HW) </a:t>
                      </a:r>
                      <a:endParaRPr kumimoji="1" lang="ja-JP" altLang="en-US" sz="1100" b="1" baseline="0" dirty="0" smtClean="0">
                        <a:solidFill>
                          <a:schemeClr val="bg2"/>
                        </a:solidFill>
                        <a:latin typeface="Arial" panose="020B0604020202020204" pitchFamily="34" charset="0"/>
                        <a:ea typeface="ＭＳ Ｐゴシック" panose="020B060007020508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342886" marR="0" lvl="1" indent="0" algn="l" defTabSz="914346" rtl="0" eaLnBrk="1" fontAlgn="auto" latinLnBrk="0" hangingPunct="1">
                        <a:lnSpc>
                          <a:spcPct val="100000"/>
                        </a:lnSpc>
                        <a:spcBef>
                          <a:spcPts val="0"/>
                        </a:spcBef>
                        <a:spcAft>
                          <a:spcPts val="0"/>
                        </a:spcAft>
                        <a:buClrTx/>
                        <a:buSzTx/>
                        <a:buFontTx/>
                        <a:buNone/>
                        <a:tabLst/>
                        <a:defRPr/>
                      </a:pPr>
                      <a:r>
                        <a:rPr lang="en-US" altLang="ja-JP" sz="1100" b="1" baseline="0" dirty="0" smtClean="0">
                          <a:solidFill>
                            <a:schemeClr val="bg2"/>
                          </a:solidFill>
                          <a:latin typeface="Arial" panose="020B0604020202020204" pitchFamily="34" charset="0"/>
                          <a:ea typeface="ＭＳ Ｐゴシック" panose="020B0600070205080204" pitchFamily="50" charset="-128"/>
                        </a:rPr>
                        <a:t>Cisco Spark Board subscription</a:t>
                      </a:r>
                      <a:endParaRPr kumimoji="1" lang="ja-JP" altLang="en-US" sz="1100" b="1" baseline="0" dirty="0" smtClean="0">
                        <a:solidFill>
                          <a:schemeClr val="bg2"/>
                        </a:solidFill>
                        <a:latin typeface="Arial" panose="020B0604020202020204" pitchFamily="34" charset="0"/>
                        <a:ea typeface="ＭＳ Ｐゴシック" panose="020B060007020508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63760">
                <a:tc>
                  <a:txBody>
                    <a:bodyPr/>
                    <a:lstStyle/>
                    <a:p>
                      <a:pPr lvl="1" algn="l"/>
                      <a:r>
                        <a:rPr lang="en-US" altLang="ja-JP" sz="1100" baseline="0" dirty="0" smtClean="0">
                          <a:solidFill>
                            <a:schemeClr val="tx1">
                              <a:lumMod val="75000"/>
                              <a:lumOff val="25000"/>
                            </a:schemeClr>
                          </a:solidFill>
                          <a:latin typeface="Arial" panose="020B0604020202020204" pitchFamily="34" charset="0"/>
                          <a:ea typeface="ＭＳ Ｐゴシック" panose="020B0600070205080204" pitchFamily="50" charset="-128"/>
                        </a:rPr>
                        <a:t>SKU</a:t>
                      </a:r>
                      <a:endParaRPr lang="ja-JP" altLang="en-US" sz="1100" baseline="0" dirty="0">
                        <a:solidFill>
                          <a:schemeClr val="tx1">
                            <a:lumMod val="75000"/>
                            <a:lumOff val="25000"/>
                          </a:schemeClr>
                        </a:solidFill>
                        <a:latin typeface="Arial" panose="020B0604020202020204" pitchFamily="34" charset="0"/>
                        <a:ea typeface="ＭＳ Ｐゴシック" panose="020B060007020508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342886" marR="0" lvl="1" indent="0" algn="l" defTabSz="914346" rtl="0" eaLnBrk="1" fontAlgn="auto" latinLnBrk="0" hangingPunct="1">
                        <a:lnSpc>
                          <a:spcPct val="100000"/>
                        </a:lnSpc>
                        <a:spcBef>
                          <a:spcPts val="0"/>
                        </a:spcBef>
                        <a:spcAft>
                          <a:spcPts val="0"/>
                        </a:spcAft>
                        <a:buClrTx/>
                        <a:buSzTx/>
                        <a:buFontTx/>
                        <a:buNone/>
                        <a:tabLst/>
                        <a:defRPr/>
                      </a:pPr>
                      <a:r>
                        <a:rPr lang="en-US" altLang="ja-JP" sz="1100" b="1" baseline="0" dirty="0" smtClean="0">
                          <a:solidFill>
                            <a:schemeClr val="tx1">
                              <a:lumMod val="75000"/>
                              <a:lumOff val="25000"/>
                            </a:schemeClr>
                          </a:solidFill>
                          <a:latin typeface="Arial" panose="020B0604020202020204" pitchFamily="34" charset="0"/>
                          <a:ea typeface="ＭＳ Ｐゴシック" panose="020B0600070205080204" pitchFamily="50" charset="-128"/>
                        </a:rPr>
                        <a:t>SPARK-BOARD55-K9 </a:t>
                      </a:r>
                      <a:endParaRPr kumimoji="0" lang="ja-JP" altLang="en-US" sz="11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ＭＳ Ｐゴシック" panose="020B0600070205080204" pitchFamily="50"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marL="0" marR="0" lvl="0" indent="0" algn="l" defTabSz="914346" rtl="0" eaLnBrk="1" fontAlgn="auto" latinLnBrk="0" hangingPunct="1">
                        <a:lnSpc>
                          <a:spcPct val="100000"/>
                        </a:lnSpc>
                        <a:spcBef>
                          <a:spcPts val="0"/>
                        </a:spcBef>
                        <a:spcAft>
                          <a:spcPts val="0"/>
                        </a:spcAft>
                        <a:buClrTx/>
                        <a:buSzTx/>
                        <a:buFontTx/>
                        <a:buNone/>
                        <a:tabLst/>
                        <a:defRPr/>
                      </a:pPr>
                      <a:r>
                        <a:rPr lang="en-US" altLang="ja-JP" sz="1100" b="1" baseline="0" dirty="0" smtClean="0">
                          <a:solidFill>
                            <a:schemeClr val="tx1">
                              <a:lumMod val="75000"/>
                              <a:lumOff val="25000"/>
                            </a:schemeClr>
                          </a:solidFill>
                          <a:latin typeface="Arial" panose="020B0604020202020204" pitchFamily="34" charset="0"/>
                          <a:ea typeface="ＭＳ Ｐゴシック" panose="020B0600070205080204" pitchFamily="50" charset="-128"/>
                        </a:rPr>
                        <a:t>            A-SPK-SH</a:t>
                      </a:r>
                      <a:r>
                        <a:rPr lang="ja-JP" altLang="en-US" sz="1100" b="1" baseline="0" dirty="0" smtClean="0">
                          <a:solidFill>
                            <a:schemeClr val="tx1">
                              <a:lumMod val="75000"/>
                              <a:lumOff val="25000"/>
                            </a:schemeClr>
                          </a:solidFill>
                          <a:latin typeface="Arial" panose="020B0604020202020204" pitchFamily="34" charset="0"/>
                          <a:ea typeface="ＭＳ Ｐゴシック" panose="020B0600070205080204" pitchFamily="50" charset="-128"/>
                        </a:rPr>
                        <a:t>（親型番）</a:t>
                      </a:r>
                      <a:endParaRPr lang="en-US" altLang="ja-JP" sz="1100" b="1" baseline="0" dirty="0" smtClean="0">
                        <a:solidFill>
                          <a:schemeClr val="tx1">
                            <a:lumMod val="75000"/>
                            <a:lumOff val="25000"/>
                          </a:schemeClr>
                        </a:solidFill>
                        <a:latin typeface="Arial" panose="020B0604020202020204" pitchFamily="34" charset="0"/>
                        <a:ea typeface="ＭＳ Ｐゴシック" panose="020B0600070205080204" pitchFamily="50" charset="-128"/>
                      </a:endParaRPr>
                    </a:p>
                    <a:p>
                      <a:pPr marL="0" marR="0" lvl="0" indent="0" algn="l" defTabSz="914346" rtl="0" eaLnBrk="1" fontAlgn="auto" latinLnBrk="0" hangingPunct="1">
                        <a:lnSpc>
                          <a:spcPct val="100000"/>
                        </a:lnSpc>
                        <a:spcBef>
                          <a:spcPts val="0"/>
                        </a:spcBef>
                        <a:spcAft>
                          <a:spcPts val="0"/>
                        </a:spcAft>
                        <a:buClrTx/>
                        <a:buSzTx/>
                        <a:buFontTx/>
                        <a:buNone/>
                        <a:tabLst/>
                        <a:defRPr/>
                      </a:pPr>
                      <a:r>
                        <a:rPr lang="en-US" altLang="ja-JP" sz="1100" b="1" baseline="0" dirty="0" smtClean="0">
                          <a:solidFill>
                            <a:schemeClr val="tx1">
                              <a:lumMod val="75000"/>
                              <a:lumOff val="25000"/>
                            </a:schemeClr>
                          </a:solidFill>
                          <a:latin typeface="Arial" panose="020B0604020202020204" pitchFamily="34" charset="0"/>
                          <a:ea typeface="ＭＳ Ｐゴシック" panose="020B0600070205080204" pitchFamily="50" charset="-128"/>
                        </a:rPr>
                        <a:t>            A-SPK-SH-ND-BRD</a:t>
                      </a:r>
                      <a:r>
                        <a:rPr lang="ja-JP" altLang="en-US" sz="1100" b="1" baseline="0" dirty="0" smtClean="0">
                          <a:solidFill>
                            <a:schemeClr val="tx1">
                              <a:lumMod val="75000"/>
                              <a:lumOff val="25000"/>
                            </a:schemeClr>
                          </a:solidFill>
                          <a:latin typeface="Arial" panose="020B0604020202020204" pitchFamily="34" charset="0"/>
                          <a:ea typeface="ＭＳ Ｐゴシック" panose="020B0600070205080204" pitchFamily="50" charset="-128"/>
                        </a:rPr>
                        <a:t>（子型番）</a:t>
                      </a:r>
                      <a:endParaRPr kumimoji="0" lang="ja-JP" altLang="en-US" sz="1100" b="1"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ＭＳ Ｐゴシック" panose="020B0600070205080204" pitchFamily="50" charset="-128"/>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2"/>
                  </a:ext>
                </a:extLst>
              </a:tr>
            </a:tbl>
          </a:graphicData>
        </a:graphic>
      </p:graphicFrame>
      <p:sp>
        <p:nvSpPr>
          <p:cNvPr id="9" name="Title 2"/>
          <p:cNvSpPr txBox="1">
            <a:spLocks/>
          </p:cNvSpPr>
          <p:nvPr/>
        </p:nvSpPr>
        <p:spPr bwMode="auto">
          <a:xfrm>
            <a:off x="266119" y="425167"/>
            <a:ext cx="7694123" cy="2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nl-NL" altLang="ja-JP" sz="2700" dirty="0" smtClean="0">
                <a:solidFill>
                  <a:schemeClr val="tx1">
                    <a:lumMod val="75000"/>
                    <a:lumOff val="25000"/>
                  </a:schemeClr>
                </a:solidFill>
                <a:latin typeface="Arial" panose="020B0604020202020204" pitchFamily="34" charset="0"/>
                <a:ea typeface="ＭＳ Ｐゴシック" panose="020B0600070205080204" pitchFamily="50" charset="-128"/>
              </a:rPr>
              <a:t>Spark Board</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端末　サブスクリプション</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　</a:t>
            </a:r>
            <a:endParaRPr kumimoji="1" lang="ja-JP" altLang="en-US" sz="2700" dirty="0">
              <a:solidFill>
                <a:schemeClr val="tx1">
                  <a:lumMod val="75000"/>
                  <a:lumOff val="25000"/>
                </a:schemeClr>
              </a:solidFill>
              <a:latin typeface="メイリオ"/>
              <a:ea typeface="メイリオ"/>
              <a:cs typeface="メイリオ"/>
            </a:endParaRPr>
          </a:p>
        </p:txBody>
      </p:sp>
    </p:spTree>
    <p:extLst>
      <p:ext uri="{BB962C8B-B14F-4D97-AF65-F5344CB8AC3E}">
        <p14:creationId xmlns:p14="http://schemas.microsoft.com/office/powerpoint/2010/main" val="104795587"/>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66119" y="471761"/>
            <a:ext cx="7305424" cy="1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nl-NL" altLang="ja-JP" sz="2700" dirty="0" smtClean="0">
                <a:solidFill>
                  <a:schemeClr val="tx1">
                    <a:lumMod val="75000"/>
                    <a:lumOff val="25000"/>
                  </a:schemeClr>
                </a:solidFill>
                <a:latin typeface="Arial" panose="020B0604020202020204" pitchFamily="34" charset="0"/>
                <a:ea typeface="ＭＳ Ｐゴシック" panose="020B0600070205080204" pitchFamily="50" charset="-128"/>
              </a:rPr>
              <a:t>Spark Board </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rPr>
              <a:t>各種リソース</a:t>
            </a:r>
            <a:r>
              <a:rPr lang="ja-JP" altLang="en-US" sz="2700" dirty="0">
                <a:solidFill>
                  <a:schemeClr val="tx1">
                    <a:lumMod val="75000"/>
                    <a:lumOff val="25000"/>
                  </a:schemeClr>
                </a:solidFill>
                <a:latin typeface="Arial" panose="020B0604020202020204" pitchFamily="34" charset="0"/>
                <a:ea typeface="ＭＳ Ｐゴシック" panose="020B0600070205080204" pitchFamily="50" charset="-128"/>
              </a:rPr>
              <a:t>　</a:t>
            </a:r>
            <a:endParaRPr kumimoji="1" lang="ja-JP" altLang="en-US" sz="2700" dirty="0">
              <a:solidFill>
                <a:schemeClr val="tx1">
                  <a:lumMod val="75000"/>
                  <a:lumOff val="25000"/>
                </a:schemeClr>
              </a:solidFill>
              <a:latin typeface="メイリオ"/>
              <a:ea typeface="メイリオ"/>
              <a:cs typeface="メイリオ"/>
            </a:endParaRPr>
          </a:p>
        </p:txBody>
      </p:sp>
      <p:sp>
        <p:nvSpPr>
          <p:cNvPr id="5" name="正方形/長方形 4"/>
          <p:cNvSpPr/>
          <p:nvPr/>
        </p:nvSpPr>
        <p:spPr>
          <a:xfrm>
            <a:off x="496185" y="1365806"/>
            <a:ext cx="8172894" cy="2062103"/>
          </a:xfrm>
          <a:prstGeom prst="rect">
            <a:avLst/>
          </a:prstGeom>
        </p:spPr>
        <p:txBody>
          <a:bodyPr wrap="square">
            <a:spAutoFit/>
          </a:bodyPr>
          <a:lstStyle/>
          <a:p>
            <a:endParaRPr lang="en-US" altLang="ja-JP" sz="1600" dirty="0" smtClean="0"/>
          </a:p>
          <a:p>
            <a:r>
              <a:rPr lang="en-US" altLang="ja-JP" sz="1600" dirty="0" smtClean="0">
                <a:solidFill>
                  <a:schemeClr val="tx1">
                    <a:lumMod val="75000"/>
                    <a:lumOff val="25000"/>
                  </a:schemeClr>
                </a:solidFill>
              </a:rPr>
              <a:t>Spark Board</a:t>
            </a:r>
            <a:r>
              <a:rPr lang="ja-JP" altLang="en-US" sz="1600" dirty="0" smtClean="0">
                <a:solidFill>
                  <a:schemeClr val="tx1">
                    <a:lumMod val="75000"/>
                    <a:lumOff val="25000"/>
                  </a:schemeClr>
                </a:solidFill>
              </a:rPr>
              <a:t>製品紹介（日本語）</a:t>
            </a:r>
            <a:endParaRPr lang="en-US" altLang="ja-JP" sz="1600" dirty="0" smtClean="0">
              <a:solidFill>
                <a:schemeClr val="tx1">
                  <a:lumMod val="75000"/>
                  <a:lumOff val="25000"/>
                </a:schemeClr>
              </a:solidFill>
            </a:endParaRPr>
          </a:p>
          <a:p>
            <a:r>
              <a:rPr lang="en-US" altLang="ja-JP" sz="1600" dirty="0">
                <a:solidFill>
                  <a:schemeClr val="tx1">
                    <a:lumMod val="75000"/>
                    <a:lumOff val="25000"/>
                  </a:schemeClr>
                </a:solidFill>
                <a:hlinkClick r:id="rId2"/>
              </a:rPr>
              <a:t>http://</a:t>
            </a:r>
            <a:r>
              <a:rPr lang="en-US" altLang="ja-JP" sz="1600" dirty="0" smtClean="0">
                <a:solidFill>
                  <a:schemeClr val="tx1">
                    <a:lumMod val="75000"/>
                    <a:lumOff val="25000"/>
                  </a:schemeClr>
                </a:solidFill>
                <a:hlinkClick r:id="rId2"/>
              </a:rPr>
              <a:t>www.cisco.com/c/ja_jp/products/collaboration-endpoints/spark-board/index.html</a:t>
            </a:r>
            <a:endParaRPr lang="en-US" altLang="ja-JP" sz="1600" dirty="0">
              <a:solidFill>
                <a:schemeClr val="tx1">
                  <a:lumMod val="75000"/>
                  <a:lumOff val="25000"/>
                </a:schemeClr>
              </a:solidFill>
            </a:endParaRPr>
          </a:p>
          <a:p>
            <a:endParaRPr lang="en-US" altLang="ja-JP" sz="1600" dirty="0" smtClean="0">
              <a:solidFill>
                <a:schemeClr val="tx1">
                  <a:lumMod val="75000"/>
                  <a:lumOff val="25000"/>
                </a:schemeClr>
              </a:solidFill>
            </a:endParaRPr>
          </a:p>
          <a:p>
            <a:r>
              <a:rPr lang="en-US" altLang="ja-JP" sz="1600" dirty="0" smtClean="0">
                <a:solidFill>
                  <a:schemeClr val="tx1">
                    <a:lumMod val="75000"/>
                    <a:lumOff val="25000"/>
                  </a:schemeClr>
                </a:solidFill>
              </a:rPr>
              <a:t>Spark Board</a:t>
            </a:r>
            <a:r>
              <a:rPr lang="ja-JP" altLang="en-US" sz="1600" dirty="0" smtClean="0">
                <a:solidFill>
                  <a:schemeClr val="tx1">
                    <a:lumMod val="75000"/>
                    <a:lumOff val="25000"/>
                  </a:schemeClr>
                </a:solidFill>
              </a:rPr>
              <a:t>概要資料（日本語）</a:t>
            </a:r>
            <a:endParaRPr lang="en-US" altLang="ja-JP" sz="1600" dirty="0">
              <a:solidFill>
                <a:schemeClr val="tx1">
                  <a:lumMod val="75000"/>
                  <a:lumOff val="25000"/>
                </a:schemeClr>
              </a:solidFill>
            </a:endParaRPr>
          </a:p>
          <a:p>
            <a:r>
              <a:rPr lang="en-US" altLang="ja-JP" sz="1600" dirty="0">
                <a:solidFill>
                  <a:schemeClr val="tx1">
                    <a:lumMod val="75000"/>
                    <a:lumOff val="25000"/>
                  </a:schemeClr>
                </a:solidFill>
                <a:hlinkClick r:id="rId3"/>
              </a:rPr>
              <a:t>http://</a:t>
            </a:r>
            <a:r>
              <a:rPr lang="en-US" altLang="ja-JP" sz="1600" dirty="0" smtClean="0">
                <a:solidFill>
                  <a:schemeClr val="tx1">
                    <a:lumMod val="75000"/>
                    <a:lumOff val="25000"/>
                  </a:schemeClr>
                </a:solidFill>
                <a:hlinkClick r:id="rId3"/>
              </a:rPr>
              <a:t>www.cisco.com/c/dam/global/ja_jp/partners/sell/technology/uc/1701-ciscosparkboard.pdf</a:t>
            </a:r>
            <a:endParaRPr lang="en-US" altLang="ja-JP" sz="1600" dirty="0" smtClean="0">
              <a:solidFill>
                <a:schemeClr val="tx1">
                  <a:lumMod val="75000"/>
                  <a:lumOff val="25000"/>
                </a:schemeClr>
              </a:solidFill>
            </a:endParaRPr>
          </a:p>
          <a:p>
            <a:endParaRPr lang="en-US" altLang="ja-JP" sz="1600" dirty="0" smtClean="0"/>
          </a:p>
        </p:txBody>
      </p:sp>
    </p:spTree>
    <p:extLst>
      <p:ext uri="{BB962C8B-B14F-4D97-AF65-F5344CB8AC3E}">
        <p14:creationId xmlns:p14="http://schemas.microsoft.com/office/powerpoint/2010/main" val="812201986"/>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86035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12759" y="1193962"/>
            <a:ext cx="8533698" cy="3870735"/>
          </a:xfrm>
          <a:prstGeom prst="rect">
            <a:avLst/>
          </a:prstGeom>
        </p:spPr>
      </p:pic>
      <p:sp>
        <p:nvSpPr>
          <p:cNvPr id="63"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ケース スタディ</a:t>
            </a:r>
            <a:r>
              <a:rPr lang="ja-JP" altLang="en-US" sz="27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① </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Cisco WebEx</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小規模導入（</a:t>
            </a:r>
            <a:r>
              <a:rPr lang="en-US" altLang="ja-JP"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M3×1ID</a:t>
            </a:r>
            <a:r>
              <a:rPr lang="ja-JP" altLang="en-US" sz="1600" dirty="0" smtClean="0">
                <a:solidFill>
                  <a:schemeClr val="tx1">
                    <a:lumMod val="75000"/>
                    <a:lumOff val="25000"/>
                  </a:schemeClr>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tx1">
                  <a:lumMod val="75000"/>
                  <a:lumOff val="25000"/>
                </a:schemeClr>
              </a:solidFill>
              <a:latin typeface="メイリオ"/>
              <a:ea typeface="メイリオ"/>
              <a:cs typeface="メイリオ"/>
            </a:endParaRPr>
          </a:p>
        </p:txBody>
      </p:sp>
      <p:sp>
        <p:nvSpPr>
          <p:cNvPr id="64" name="テキスト ボックス 63"/>
          <p:cNvSpPr txBox="1"/>
          <p:nvPr/>
        </p:nvSpPr>
        <p:spPr>
          <a:xfrm>
            <a:off x="349374" y="542186"/>
            <a:ext cx="8584190" cy="584775"/>
          </a:xfrm>
          <a:prstGeom prst="rect">
            <a:avLst/>
          </a:prstGeom>
          <a:noFill/>
        </p:spPr>
        <p:txBody>
          <a:bodyPr wrap="square" rtlCol="0">
            <a:spAutoFit/>
          </a:bodyPr>
          <a:lstStyle/>
          <a:p>
            <a:r>
              <a:rPr kumimoji="1" lang="en-US" altLang="ja-JP" b="1" u="sng" dirty="0" smtClean="0">
                <a:solidFill>
                  <a:schemeClr val="tx1">
                    <a:lumMod val="75000"/>
                    <a:lumOff val="25000"/>
                  </a:schemeClr>
                </a:solidFill>
              </a:rPr>
              <a:t>M3</a:t>
            </a:r>
            <a:r>
              <a:rPr kumimoji="1" lang="ja-JP" altLang="en-US" b="1" u="sng" dirty="0" smtClean="0">
                <a:solidFill>
                  <a:schemeClr val="tx1">
                    <a:lumMod val="75000"/>
                    <a:lumOff val="25000"/>
                  </a:schemeClr>
                </a:solidFill>
              </a:rPr>
              <a:t>サブスクリプション</a:t>
            </a:r>
            <a:endParaRPr kumimoji="1" lang="en-US" altLang="ja-JP" b="1" u="sng" dirty="0" smtClean="0">
              <a:solidFill>
                <a:schemeClr val="tx1">
                  <a:lumMod val="75000"/>
                  <a:lumOff val="25000"/>
                </a:schemeClr>
              </a:solidFill>
            </a:endParaRPr>
          </a:p>
          <a:p>
            <a:r>
              <a:rPr kumimoji="1" lang="ja-JP" altLang="en-US" sz="1400" dirty="0" smtClean="0">
                <a:solidFill>
                  <a:schemeClr val="tx1">
                    <a:lumMod val="75000"/>
                    <a:lumOff val="25000"/>
                  </a:schemeClr>
                </a:solidFill>
              </a:rPr>
              <a:t>「</a:t>
            </a:r>
            <a:r>
              <a:rPr kumimoji="1" lang="en-US" altLang="ja-JP" sz="1400" dirty="0">
                <a:solidFill>
                  <a:schemeClr val="tx1">
                    <a:lumMod val="75000"/>
                    <a:lumOff val="25000"/>
                  </a:schemeClr>
                </a:solidFill>
              </a:rPr>
              <a:t>M3</a:t>
            </a:r>
            <a:r>
              <a:rPr kumimoji="1" lang="ja-JP" altLang="en-US" sz="1400" dirty="0">
                <a:solidFill>
                  <a:schemeClr val="tx1">
                    <a:lumMod val="75000"/>
                    <a:lumOff val="25000"/>
                  </a:schemeClr>
                </a:solidFill>
              </a:rPr>
              <a:t>」は</a:t>
            </a:r>
            <a:r>
              <a:rPr kumimoji="1" lang="ja-JP" altLang="en-US" sz="1400" dirty="0" smtClean="0">
                <a:solidFill>
                  <a:schemeClr val="tx1">
                    <a:lumMod val="75000"/>
                    <a:lumOff val="25000"/>
                  </a:schemeClr>
                </a:solidFill>
              </a:rPr>
              <a:t>、</a:t>
            </a:r>
            <a:r>
              <a:rPr kumimoji="1" lang="en-US" altLang="ja-JP" sz="1400" dirty="0" smtClean="0">
                <a:solidFill>
                  <a:schemeClr val="tx1">
                    <a:lumMod val="75000"/>
                    <a:lumOff val="25000"/>
                  </a:schemeClr>
                </a:solidFill>
              </a:rPr>
              <a:t>M2</a:t>
            </a:r>
            <a:r>
              <a:rPr kumimoji="1" lang="ja-JP" altLang="en-US" sz="1400" dirty="0" smtClean="0">
                <a:solidFill>
                  <a:schemeClr val="tx1">
                    <a:lumMod val="75000"/>
                    <a:lumOff val="25000"/>
                  </a:schemeClr>
                </a:solidFill>
              </a:rPr>
              <a:t>に含まれる全ての機能と</a:t>
            </a:r>
            <a:r>
              <a:rPr kumimoji="1" lang="en-US" altLang="ja-JP" sz="1400" dirty="0" smtClean="0">
                <a:solidFill>
                  <a:schemeClr val="tx1">
                    <a:lumMod val="75000"/>
                    <a:lumOff val="25000"/>
                  </a:schemeClr>
                </a:solidFill>
              </a:rPr>
              <a:t>WebEx/CMR Cloud</a:t>
            </a:r>
            <a:r>
              <a:rPr kumimoji="1" lang="ja-JP" altLang="en-US" sz="1400" dirty="0" smtClean="0">
                <a:solidFill>
                  <a:schemeClr val="tx1">
                    <a:lumMod val="75000"/>
                    <a:lumOff val="25000"/>
                  </a:schemeClr>
                </a:solidFill>
              </a:rPr>
              <a:t>が含まれる万能型サブスクリプションです</a:t>
            </a:r>
            <a:r>
              <a:rPr kumimoji="1" lang="ja-JP" altLang="en-US" sz="1400" dirty="0">
                <a:solidFill>
                  <a:schemeClr val="tx1">
                    <a:lumMod val="75000"/>
                    <a:lumOff val="25000"/>
                  </a:schemeClr>
                </a:solidFill>
              </a:rPr>
              <a:t>。</a:t>
            </a:r>
            <a:endParaRPr kumimoji="1" lang="en-US" altLang="ja-JP" sz="1400" dirty="0">
              <a:solidFill>
                <a:schemeClr val="tx1">
                  <a:lumMod val="75000"/>
                  <a:lumOff val="25000"/>
                </a:schemeClr>
              </a:solidFill>
            </a:endParaRPr>
          </a:p>
        </p:txBody>
      </p:sp>
      <p:sp>
        <p:nvSpPr>
          <p:cNvPr id="65" name="正方形/長方形 64"/>
          <p:cNvSpPr/>
          <p:nvPr/>
        </p:nvSpPr>
        <p:spPr>
          <a:xfrm>
            <a:off x="5907429" y="3180533"/>
            <a:ext cx="2860887" cy="1826896"/>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solidFill>
            </a:endParaRPr>
          </a:p>
        </p:txBody>
      </p:sp>
    </p:spTree>
    <p:extLst>
      <p:ext uri="{BB962C8B-B14F-4D97-AF65-F5344CB8AC3E}">
        <p14:creationId xmlns:p14="http://schemas.microsoft.com/office/powerpoint/2010/main" val="2652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52415" y="2311702"/>
            <a:ext cx="1936201" cy="2354997"/>
          </a:xfrm>
          <a:prstGeom prst="rect">
            <a:avLst/>
          </a:prstGeom>
        </p:spPr>
      </p:pic>
      <p:sp>
        <p:nvSpPr>
          <p:cNvPr id="6" name="正方形/長方形 5"/>
          <p:cNvSpPr/>
          <p:nvPr/>
        </p:nvSpPr>
        <p:spPr>
          <a:xfrm>
            <a:off x="418948" y="3600729"/>
            <a:ext cx="481097" cy="149187"/>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9" name="テキスト ボックス 8"/>
          <p:cNvSpPr txBox="1"/>
          <p:nvPr/>
        </p:nvSpPr>
        <p:spPr>
          <a:xfrm>
            <a:off x="2263387" y="4661519"/>
            <a:ext cx="2694732"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M3</a:t>
            </a:r>
            <a:r>
              <a:rPr kumimoji="1" lang="ja-JP" altLang="en-US" sz="1000" dirty="0" smtClean="0">
                <a:solidFill>
                  <a:srgbClr val="FF0000"/>
                </a:solidFill>
                <a:latin typeface="Arial" panose="020B0604020202020204" pitchFamily="34" charset="0"/>
              </a:rPr>
              <a:t>のサブスクリプション数「</a:t>
            </a:r>
            <a:r>
              <a:rPr kumimoji="1" lang="en-US" altLang="ja-JP" sz="1000" dirty="0">
                <a:solidFill>
                  <a:srgbClr val="FF0000"/>
                </a:solidFill>
                <a:latin typeface="Arial" panose="020B0604020202020204" pitchFamily="34" charset="0"/>
              </a:rPr>
              <a:t>1</a:t>
            </a:r>
            <a:r>
              <a:rPr kumimoji="1" lang="ja-JP" altLang="en-US" sz="1000" dirty="0" smtClean="0">
                <a:solidFill>
                  <a:srgbClr val="FF0000"/>
                </a:solidFill>
                <a:latin typeface="Arial" panose="020B0604020202020204" pitchFamily="34" charset="0"/>
              </a:rPr>
              <a:t>」を入力</a:t>
            </a:r>
          </a:p>
        </p:txBody>
      </p:sp>
      <p:sp>
        <p:nvSpPr>
          <p:cNvPr id="17" name="テキスト ボックス 16"/>
          <p:cNvSpPr txBox="1"/>
          <p:nvPr/>
        </p:nvSpPr>
        <p:spPr>
          <a:xfrm>
            <a:off x="856254" y="3545126"/>
            <a:ext cx="1498025" cy="170289"/>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Spark M1-M3</a:t>
            </a:r>
            <a:r>
              <a:rPr kumimoji="1" lang="ja-JP" altLang="en-US" sz="1000" dirty="0" smtClean="0">
                <a:solidFill>
                  <a:srgbClr val="FF0000"/>
                </a:solidFill>
                <a:latin typeface="Arial" panose="020B0604020202020204" pitchFamily="34" charset="0"/>
              </a:rPr>
              <a:t>をクリック</a:t>
            </a:r>
          </a:p>
        </p:txBody>
      </p:sp>
      <p:sp>
        <p:nvSpPr>
          <p:cNvPr id="22" name="テキスト ボックス 21"/>
          <p:cNvSpPr txBox="1"/>
          <p:nvPr/>
        </p:nvSpPr>
        <p:spPr>
          <a:xfrm>
            <a:off x="373857" y="636114"/>
            <a:ext cx="2166086"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M3 BOM</a:t>
            </a:r>
            <a:r>
              <a:rPr kumimoji="1" lang="ja-JP" altLang="en-US" sz="1400" dirty="0" smtClean="0">
                <a:solidFill>
                  <a:schemeClr val="bg1"/>
                </a:solidFill>
                <a:latin typeface="+mn-lt"/>
              </a:rPr>
              <a:t>作成画面）</a:t>
            </a:r>
          </a:p>
        </p:txBody>
      </p:sp>
      <p:pic>
        <p:nvPicPr>
          <p:cNvPr id="10" name="図 9"/>
          <p:cNvPicPr>
            <a:picLocks noChangeAspect="1"/>
          </p:cNvPicPr>
          <p:nvPr/>
        </p:nvPicPr>
        <p:blipFill>
          <a:blip r:embed="rId3"/>
          <a:stretch>
            <a:fillRect/>
          </a:stretch>
        </p:blipFill>
        <p:spPr>
          <a:xfrm>
            <a:off x="277370" y="1009368"/>
            <a:ext cx="4611884" cy="681017"/>
          </a:xfrm>
          <a:prstGeom prst="rect">
            <a:avLst/>
          </a:prstGeom>
        </p:spPr>
      </p:pic>
      <p:sp>
        <p:nvSpPr>
          <p:cNvPr id="15" name="正方形/長方形 14"/>
          <p:cNvSpPr/>
          <p:nvPr/>
        </p:nvSpPr>
        <p:spPr>
          <a:xfrm>
            <a:off x="355049" y="1037606"/>
            <a:ext cx="1310718"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6" name="正方形/長方形 15"/>
          <p:cNvSpPr/>
          <p:nvPr/>
        </p:nvSpPr>
        <p:spPr>
          <a:xfrm>
            <a:off x="3881514" y="1035027"/>
            <a:ext cx="477912" cy="25684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8" name="テキスト ボックス 17"/>
          <p:cNvSpPr txBox="1"/>
          <p:nvPr/>
        </p:nvSpPr>
        <p:spPr>
          <a:xfrm>
            <a:off x="4966933" y="1122954"/>
            <a:ext cx="3635824"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親型番「</a:t>
            </a:r>
            <a:r>
              <a:rPr kumimoji="1" lang="en-US" altLang="ja-JP" sz="1000" dirty="0" smtClean="0">
                <a:solidFill>
                  <a:srgbClr val="FF0000"/>
                </a:solidFill>
                <a:latin typeface="Arial" panose="020B0604020202020204" pitchFamily="34" charset="0"/>
              </a:rPr>
              <a:t>A-SPK-NAMED-USER</a:t>
            </a:r>
            <a:r>
              <a:rPr kumimoji="1" lang="ja-JP" altLang="en-US" sz="1000" dirty="0" smtClean="0">
                <a:solidFill>
                  <a:srgbClr val="FF0000"/>
                </a:solidFill>
                <a:latin typeface="Arial" panose="020B0604020202020204" pitchFamily="34" charset="0"/>
              </a:rPr>
              <a:t>」を入力して「追加」をクリック</a:t>
            </a:r>
          </a:p>
        </p:txBody>
      </p:sp>
      <p:sp>
        <p:nvSpPr>
          <p:cNvPr id="14" name="下矢印 13"/>
          <p:cNvSpPr/>
          <p:nvPr/>
        </p:nvSpPr>
        <p:spPr>
          <a:xfrm>
            <a:off x="2460607" y="1860674"/>
            <a:ext cx="499316" cy="356574"/>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21" name="図 20"/>
          <p:cNvPicPr>
            <a:picLocks noChangeAspect="1"/>
          </p:cNvPicPr>
          <p:nvPr/>
        </p:nvPicPr>
        <p:blipFill>
          <a:blip r:embed="rId4"/>
          <a:stretch>
            <a:fillRect/>
          </a:stretch>
        </p:blipFill>
        <p:spPr>
          <a:xfrm>
            <a:off x="2287259" y="2482629"/>
            <a:ext cx="1594255" cy="2236201"/>
          </a:xfrm>
          <a:prstGeom prst="rect">
            <a:avLst/>
          </a:prstGeom>
        </p:spPr>
      </p:pic>
      <p:sp>
        <p:nvSpPr>
          <p:cNvPr id="28" name="正方形/長方形 27"/>
          <p:cNvSpPr/>
          <p:nvPr/>
        </p:nvSpPr>
        <p:spPr>
          <a:xfrm>
            <a:off x="2337368" y="4508947"/>
            <a:ext cx="455274" cy="157752"/>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9"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①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WebEx</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小規模導入（</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M3×1ID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bg1"/>
              </a:solidFill>
              <a:latin typeface="メイリオ"/>
              <a:ea typeface="メイリオ"/>
              <a:cs typeface="メイリオ"/>
            </a:endParaRPr>
          </a:p>
        </p:txBody>
      </p:sp>
    </p:spTree>
    <p:extLst>
      <p:ext uri="{BB962C8B-B14F-4D97-AF65-F5344CB8AC3E}">
        <p14:creationId xmlns:p14="http://schemas.microsoft.com/office/powerpoint/2010/main" val="1772436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63394" y="1074759"/>
            <a:ext cx="7121997" cy="2510961"/>
          </a:xfrm>
          <a:prstGeom prst="rect">
            <a:avLst/>
          </a:prstGeom>
        </p:spPr>
      </p:pic>
      <p:sp>
        <p:nvSpPr>
          <p:cNvPr id="20" name="正方形/長方形 19"/>
          <p:cNvSpPr/>
          <p:nvPr/>
        </p:nvSpPr>
        <p:spPr>
          <a:xfrm>
            <a:off x="563395" y="1320379"/>
            <a:ext cx="1204255" cy="322050"/>
          </a:xfrm>
          <a:prstGeom prst="rect">
            <a:avLst/>
          </a:prstGeom>
          <a:noFill/>
          <a:ln w="127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21" name="正方形/長方形 20"/>
          <p:cNvSpPr/>
          <p:nvPr/>
        </p:nvSpPr>
        <p:spPr>
          <a:xfrm>
            <a:off x="563393" y="1642429"/>
            <a:ext cx="1204255" cy="1122036"/>
          </a:xfrm>
          <a:prstGeom prst="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cxnSp>
        <p:nvCxnSpPr>
          <p:cNvPr id="23" name="直線矢印コネクタ 22"/>
          <p:cNvCxnSpPr/>
          <p:nvPr/>
        </p:nvCxnSpPr>
        <p:spPr>
          <a:xfrm flipH="1">
            <a:off x="1803356" y="967440"/>
            <a:ext cx="1247678" cy="4605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051034" y="828539"/>
            <a:ext cx="3168584" cy="246221"/>
          </a:xfrm>
          <a:prstGeom prst="rect">
            <a:avLst/>
          </a:prstGeom>
          <a:noFill/>
          <a:ln>
            <a:noFill/>
          </a:ln>
        </p:spPr>
        <p:txBody>
          <a:bodyPr wrap="square" rtlCol="0">
            <a:spAutoFit/>
          </a:bodyPr>
          <a:lstStyle/>
          <a:p>
            <a:r>
              <a:rPr kumimoji="1" lang="en-US" altLang="ja-JP" sz="1000" dirty="0" smtClean="0">
                <a:solidFill>
                  <a:srgbClr val="FF0000"/>
                </a:solidFill>
                <a:latin typeface="Arial" panose="020B0604020202020204" pitchFamily="34" charset="0"/>
              </a:rPr>
              <a:t>CCW</a:t>
            </a:r>
            <a:r>
              <a:rPr kumimoji="1" lang="ja-JP" altLang="en-US" sz="1000" dirty="0" smtClean="0">
                <a:solidFill>
                  <a:srgbClr val="FF0000"/>
                </a:solidFill>
                <a:latin typeface="Arial" panose="020B0604020202020204" pitchFamily="34" charset="0"/>
              </a:rPr>
              <a:t>でオーダーした型番</a:t>
            </a:r>
          </a:p>
        </p:txBody>
      </p:sp>
      <p:cxnSp>
        <p:nvCxnSpPr>
          <p:cNvPr id="28" name="直線矢印コネクタ 27"/>
          <p:cNvCxnSpPr/>
          <p:nvPr/>
        </p:nvCxnSpPr>
        <p:spPr>
          <a:xfrm flipH="1" flipV="1">
            <a:off x="1803356" y="2605054"/>
            <a:ext cx="623839" cy="3758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200192" y="3016168"/>
            <a:ext cx="3168584" cy="246221"/>
          </a:xfrm>
          <a:prstGeom prst="rect">
            <a:avLst/>
          </a:prstGeom>
          <a:noFill/>
          <a:ln>
            <a:noFill/>
          </a:ln>
        </p:spPr>
        <p:txBody>
          <a:bodyPr wrap="square" rtlCol="0">
            <a:spAutoFit/>
          </a:bodyPr>
          <a:lstStyle/>
          <a:p>
            <a:r>
              <a:rPr kumimoji="1" lang="ja-JP" altLang="en-US" sz="1000" dirty="0" smtClean="0">
                <a:solidFill>
                  <a:schemeClr val="bg1"/>
                </a:solidFill>
                <a:latin typeface="Arial" panose="020B0604020202020204" pitchFamily="34" charset="0"/>
              </a:rPr>
              <a:t>自動的に付与される無償型番</a:t>
            </a:r>
          </a:p>
        </p:txBody>
      </p:sp>
      <p:cxnSp>
        <p:nvCxnSpPr>
          <p:cNvPr id="30" name="直線矢印コネクタ 29"/>
          <p:cNvCxnSpPr/>
          <p:nvPr/>
        </p:nvCxnSpPr>
        <p:spPr>
          <a:xfrm flipH="1">
            <a:off x="7685391" y="1579429"/>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891166" y="1450079"/>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a:t>
            </a:r>
            <a:r>
              <a:rPr kumimoji="1" lang="ja-JP" altLang="en-US" sz="1000" dirty="0">
                <a:solidFill>
                  <a:srgbClr val="FF0000"/>
                </a:solidFill>
                <a:latin typeface="Arial" panose="020B0604020202020204" pitchFamily="34" charset="0"/>
              </a:rPr>
              <a:t>金額</a:t>
            </a:r>
            <a:endParaRPr kumimoji="1" lang="ja-JP" altLang="en-US" sz="1000" dirty="0" smtClean="0">
              <a:solidFill>
                <a:srgbClr val="FF0000"/>
              </a:solidFill>
              <a:latin typeface="Arial" panose="020B0604020202020204" pitchFamily="34" charset="0"/>
            </a:endParaRPr>
          </a:p>
        </p:txBody>
      </p:sp>
      <p:cxnSp>
        <p:nvCxnSpPr>
          <p:cNvPr id="32" name="直線矢印コネクタ 31"/>
          <p:cNvCxnSpPr/>
          <p:nvPr/>
        </p:nvCxnSpPr>
        <p:spPr>
          <a:xfrm flipH="1">
            <a:off x="7732653" y="3448173"/>
            <a:ext cx="20577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7891166" y="3325062"/>
            <a:ext cx="914400" cy="246221"/>
          </a:xfrm>
          <a:prstGeom prst="rect">
            <a:avLst/>
          </a:prstGeom>
          <a:noFill/>
          <a:ln>
            <a:noFill/>
          </a:ln>
        </p:spPr>
        <p:txBody>
          <a:bodyPr wrap="square" rtlCol="0">
            <a:spAutoFit/>
          </a:bodyPr>
          <a:lstStyle/>
          <a:p>
            <a:r>
              <a:rPr kumimoji="1" lang="ja-JP" altLang="en-US" sz="1000" dirty="0" smtClean="0">
                <a:solidFill>
                  <a:srgbClr val="FF0000"/>
                </a:solidFill>
                <a:latin typeface="Arial" panose="020B0604020202020204" pitchFamily="34" charset="0"/>
              </a:rPr>
              <a:t>見積もり総額</a:t>
            </a:r>
          </a:p>
        </p:txBody>
      </p:sp>
      <p:sp>
        <p:nvSpPr>
          <p:cNvPr id="16"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①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WebEx</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小規模導入（</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M3×1ID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bg1"/>
              </a:solidFill>
              <a:latin typeface="メイリオ"/>
              <a:ea typeface="メイリオ"/>
              <a:cs typeface="メイリオ"/>
            </a:endParaRPr>
          </a:p>
        </p:txBody>
      </p:sp>
      <p:sp>
        <p:nvSpPr>
          <p:cNvPr id="19" name="テキスト ボックス 18"/>
          <p:cNvSpPr txBox="1"/>
          <p:nvPr/>
        </p:nvSpPr>
        <p:spPr>
          <a:xfrm>
            <a:off x="522946" y="674650"/>
            <a:ext cx="2879706" cy="307777"/>
          </a:xfrm>
          <a:prstGeom prst="rect">
            <a:avLst/>
          </a:prstGeom>
          <a:noFill/>
        </p:spPr>
        <p:txBody>
          <a:bodyPr wrap="square" rtlCol="0">
            <a:spAutoFit/>
          </a:bodyPr>
          <a:lstStyle/>
          <a:p>
            <a:r>
              <a:rPr kumimoji="1" lang="ja-JP" altLang="en-US" sz="1400" dirty="0" smtClean="0">
                <a:solidFill>
                  <a:schemeClr val="bg1"/>
                </a:solidFill>
                <a:latin typeface="+mn-lt"/>
              </a:rPr>
              <a:t>（</a:t>
            </a:r>
            <a:r>
              <a:rPr kumimoji="1" lang="en-US" altLang="ja-JP" sz="1400" dirty="0" smtClean="0">
                <a:solidFill>
                  <a:schemeClr val="bg1"/>
                </a:solidFill>
                <a:latin typeface="+mn-lt"/>
              </a:rPr>
              <a:t>M3×1ID </a:t>
            </a:r>
            <a:r>
              <a:rPr kumimoji="1" lang="ja-JP" altLang="en-US" sz="1400" dirty="0">
                <a:solidFill>
                  <a:schemeClr val="bg1"/>
                </a:solidFill>
                <a:latin typeface="+mn-lt"/>
              </a:rPr>
              <a:t>構成</a:t>
            </a:r>
            <a:r>
              <a:rPr kumimoji="1" lang="ja-JP" altLang="en-US" sz="1400" dirty="0" smtClean="0">
                <a:solidFill>
                  <a:schemeClr val="bg1"/>
                </a:solidFill>
                <a:latin typeface="+mn-lt"/>
              </a:rPr>
              <a:t>例）</a:t>
            </a:r>
          </a:p>
        </p:txBody>
      </p:sp>
    </p:spTree>
    <p:extLst>
      <p:ext uri="{BB962C8B-B14F-4D97-AF65-F5344CB8AC3E}">
        <p14:creationId xmlns:p14="http://schemas.microsoft.com/office/powerpoint/2010/main" val="2892300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77370" y="140974"/>
            <a:ext cx="7895523"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ケース スタディ</a:t>
            </a:r>
            <a:r>
              <a:rPr lang="ja-JP" altLang="en-US" sz="2700" dirty="0" smtClean="0">
                <a:solidFill>
                  <a:schemeClr val="bg1"/>
                </a:solidFill>
                <a:latin typeface="Arial" panose="020B0604020202020204" pitchFamily="34" charset="0"/>
                <a:ea typeface="ＭＳ Ｐゴシック" panose="020B0600070205080204" pitchFamily="50" charset="-128"/>
                <a:cs typeface="メイリオ"/>
              </a:rPr>
              <a:t>① </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Cisco WebEx</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小規模導入（</a:t>
            </a:r>
            <a:r>
              <a:rPr lang="en-US" altLang="ja-JP" sz="1600" dirty="0" smtClean="0">
                <a:solidFill>
                  <a:schemeClr val="bg1"/>
                </a:solidFill>
                <a:latin typeface="Arial" panose="020B0604020202020204" pitchFamily="34" charset="0"/>
                <a:ea typeface="ＭＳ Ｐゴシック" panose="020B0600070205080204" pitchFamily="50" charset="-128"/>
                <a:cs typeface="メイリオ"/>
              </a:rPr>
              <a:t>M3×1ID</a:t>
            </a:r>
            <a:r>
              <a:rPr lang="ja-JP" altLang="en-US" sz="1600" dirty="0" smtClean="0">
                <a:solidFill>
                  <a:schemeClr val="bg1"/>
                </a:solidFill>
                <a:latin typeface="Arial" panose="020B0604020202020204" pitchFamily="34" charset="0"/>
                <a:ea typeface="ＭＳ Ｐゴシック" panose="020B0600070205080204" pitchFamily="50" charset="-128"/>
                <a:cs typeface="メイリオ"/>
              </a:rPr>
              <a:t>購入パターン）</a:t>
            </a:r>
            <a:endParaRPr kumimoji="1" lang="ja-JP" altLang="en-US" sz="1600" dirty="0">
              <a:solidFill>
                <a:schemeClr val="bg1"/>
              </a:solidFill>
              <a:latin typeface="メイリオ"/>
              <a:ea typeface="メイリオ"/>
              <a:cs typeface="メイリオ"/>
            </a:endParaRPr>
          </a:p>
        </p:txBody>
      </p:sp>
      <p:sp>
        <p:nvSpPr>
          <p:cNvPr id="5" name="正方形/長方形 4"/>
          <p:cNvSpPr/>
          <p:nvPr/>
        </p:nvSpPr>
        <p:spPr>
          <a:xfrm>
            <a:off x="518353" y="614757"/>
            <a:ext cx="8520243" cy="2226250"/>
          </a:xfrm>
          <a:prstGeom prst="rect">
            <a:avLst/>
          </a:prstGeom>
        </p:spPr>
        <p:txBody>
          <a:bodyPr wrap="square">
            <a:spAutoFit/>
          </a:bodyPr>
          <a:lstStyle/>
          <a:p>
            <a:pPr>
              <a:spcBef>
                <a:spcPts val="400"/>
              </a:spcBef>
              <a:spcAft>
                <a:spcPts val="400"/>
              </a:spcAft>
              <a:defRPr/>
            </a:pPr>
            <a:r>
              <a:rPr lang="ja-JP" altLang="en-US" sz="1400" dirty="0" smtClean="0">
                <a:solidFill>
                  <a:schemeClr val="bg1"/>
                </a:solidFill>
                <a:ea typeface="ＭＳ Ｐゴシック"/>
              </a:rPr>
              <a:t>（導入効果）</a:t>
            </a:r>
            <a:endParaRPr lang="en-US" altLang="ja-JP" sz="1400" dirty="0">
              <a:solidFill>
                <a:schemeClr val="bg1"/>
              </a:solidFill>
              <a:ea typeface="ＭＳ Ｐゴシック"/>
            </a:endParaRPr>
          </a:p>
          <a:p>
            <a:pPr marL="111122" indent="-111122">
              <a:spcBef>
                <a:spcPts val="400"/>
              </a:spcBef>
              <a:spcAft>
                <a:spcPts val="400"/>
              </a:spcAft>
              <a:buFont typeface="Arial" pitchFamily="34" charset="0"/>
              <a:buChar char="•"/>
              <a:defRPr/>
            </a:pPr>
            <a:r>
              <a:rPr lang="ja-JP" altLang="en-US" sz="1400" dirty="0" smtClean="0">
                <a:solidFill>
                  <a:schemeClr val="bg1"/>
                </a:solidFill>
                <a:latin typeface="Arial"/>
                <a:ea typeface="ＭＳ Ｐゴシック"/>
              </a:rPr>
              <a:t>海外本社とのやり取りに</a:t>
            </a:r>
            <a:r>
              <a:rPr lang="en-US" altLang="ja-JP" sz="1400" dirty="0" smtClean="0">
                <a:solidFill>
                  <a:schemeClr val="bg1"/>
                </a:solidFill>
                <a:latin typeface="Arial"/>
                <a:ea typeface="ＭＳ Ｐゴシック"/>
              </a:rPr>
              <a:t>WebEx</a:t>
            </a:r>
            <a:r>
              <a:rPr lang="ja-JP" altLang="en-US" sz="1400" dirty="0" smtClean="0">
                <a:solidFill>
                  <a:schemeClr val="bg1"/>
                </a:solidFill>
                <a:latin typeface="Arial"/>
                <a:ea typeface="ＭＳ Ｐゴシック"/>
              </a:rPr>
              <a:t>を有効活用。リアルタイムにコミュニケーションする事で意思の疎通が</a:t>
            </a:r>
            <a:r>
              <a:rPr lang="en-US" altLang="ja-JP" sz="1400" dirty="0" smtClean="0">
                <a:solidFill>
                  <a:schemeClr val="bg1"/>
                </a:solidFill>
                <a:latin typeface="Arial"/>
                <a:ea typeface="ＭＳ Ｐゴシック"/>
              </a:rPr>
              <a:t/>
            </a:r>
            <a:br>
              <a:rPr lang="en-US" altLang="ja-JP" sz="1400" dirty="0" smtClean="0">
                <a:solidFill>
                  <a:schemeClr val="bg1"/>
                </a:solidFill>
                <a:latin typeface="Arial"/>
                <a:ea typeface="ＭＳ Ｐゴシック"/>
              </a:rPr>
            </a:br>
            <a:r>
              <a:rPr lang="ja-JP" altLang="en-US" sz="1400" dirty="0" smtClean="0">
                <a:solidFill>
                  <a:schemeClr val="bg1"/>
                </a:solidFill>
                <a:latin typeface="Arial"/>
                <a:ea typeface="ＭＳ Ｐゴシック"/>
              </a:rPr>
              <a:t>これまでより良くなり</a:t>
            </a:r>
            <a:r>
              <a:rPr lang="ja-JP" altLang="en-US" sz="1400" dirty="0">
                <a:solidFill>
                  <a:schemeClr val="bg1"/>
                </a:solidFill>
                <a:latin typeface="Arial"/>
                <a:ea typeface="ＭＳ Ｐゴシック"/>
              </a:rPr>
              <a:t>生産性</a:t>
            </a:r>
            <a:r>
              <a:rPr lang="ja-JP" altLang="en-US" sz="1400" dirty="0" smtClean="0">
                <a:solidFill>
                  <a:schemeClr val="bg1"/>
                </a:solidFill>
                <a:latin typeface="Arial"/>
                <a:ea typeface="ＭＳ Ｐゴシック"/>
              </a:rPr>
              <a:t>も上がった。海外出張も減りコスト削減にも繋がった。</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400" dirty="0">
                <a:solidFill>
                  <a:schemeClr val="bg1"/>
                </a:solidFill>
                <a:latin typeface="Arial"/>
                <a:ea typeface="ＭＳ Ｐゴシック"/>
              </a:rPr>
              <a:t>海外</a:t>
            </a:r>
            <a:r>
              <a:rPr lang="ja-JP" altLang="en-US" sz="1400" dirty="0" smtClean="0">
                <a:solidFill>
                  <a:schemeClr val="bg1"/>
                </a:solidFill>
                <a:latin typeface="Arial"/>
                <a:ea typeface="ＭＳ Ｐゴシック"/>
              </a:rPr>
              <a:t>とのやり取りのみならず、日本国内の他部門とのコミュニケーションツールとしても利用開始。　　　　　　　　　　　　　　　　　　　　　　　　　　　　　　　　　　　　　　価格が安いためサブスクリプションの追加を検討中。</a:t>
            </a:r>
            <a:endParaRPr lang="en-US" altLang="ja-JP" sz="1400" dirty="0" smtClean="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400" dirty="0">
                <a:solidFill>
                  <a:schemeClr val="bg1"/>
                </a:solidFill>
                <a:latin typeface="Arial"/>
                <a:ea typeface="ＭＳ Ｐゴシック"/>
              </a:rPr>
              <a:t>リアルタイム</a:t>
            </a:r>
            <a:r>
              <a:rPr lang="ja-JP" altLang="en-US" sz="1400" dirty="0" smtClean="0">
                <a:solidFill>
                  <a:schemeClr val="bg1"/>
                </a:solidFill>
                <a:latin typeface="Arial"/>
                <a:ea typeface="ＭＳ Ｐゴシック"/>
              </a:rPr>
              <a:t>のコミュニケーションだけでなく、録音録画機能を利用してオンデマンドで会議内容を配信。　　　　　　　　　　　　　　　　　　　　　オンライントレーニングへの活用も検討</a:t>
            </a:r>
            <a:endParaRPr lang="en-US" altLang="ja-JP" sz="1400" dirty="0" smtClean="0">
              <a:solidFill>
                <a:schemeClr val="bg1"/>
              </a:solidFill>
              <a:latin typeface="Arial"/>
              <a:ea typeface="ＭＳ Ｐゴシック"/>
            </a:endParaRPr>
          </a:p>
          <a:p>
            <a:pPr>
              <a:spcBef>
                <a:spcPts val="400"/>
              </a:spcBef>
              <a:spcAft>
                <a:spcPts val="400"/>
              </a:spcAft>
              <a:defRPr/>
            </a:pPr>
            <a:endParaRPr lang="ja-JP" altLang="en-US" sz="1400" dirty="0">
              <a:solidFill>
                <a:schemeClr val="bg1"/>
              </a:solidFill>
            </a:endParaRPr>
          </a:p>
        </p:txBody>
      </p:sp>
      <p:grpSp>
        <p:nvGrpSpPr>
          <p:cNvPr id="8" name="グループ化 7"/>
          <p:cNvGrpSpPr/>
          <p:nvPr/>
        </p:nvGrpSpPr>
        <p:grpSpPr>
          <a:xfrm>
            <a:off x="3982632" y="2910181"/>
            <a:ext cx="1870408" cy="1750830"/>
            <a:chOff x="3914775" y="-2762"/>
            <a:chExt cx="5226407" cy="5150762"/>
          </a:xfrm>
        </p:grpSpPr>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820" t="23087" r="31950" b="13880"/>
            <a:stretch/>
          </p:blipFill>
          <p:spPr bwMode="auto">
            <a:xfrm>
              <a:off x="3916680" y="-2762"/>
              <a:ext cx="5224502" cy="514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コネクタ 9"/>
            <p:cNvCxnSpPr/>
            <p:nvPr/>
          </p:nvCxnSpPr>
          <p:spPr>
            <a:xfrm>
              <a:off x="3914775" y="0"/>
              <a:ext cx="0" cy="514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Picture 4" descr="C:\Users\iotsuka\Documents\★Deal\★18300_TP_for_Healthcare\work_in_progress\materials\HAJ04078.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r="1362"/>
          <a:stretch/>
        </p:blipFill>
        <p:spPr bwMode="auto">
          <a:xfrm>
            <a:off x="1137039" y="2886926"/>
            <a:ext cx="2845593" cy="1772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8931" t="22376" r="18453" b="21212"/>
          <a:stretch/>
        </p:blipFill>
        <p:spPr bwMode="auto">
          <a:xfrm>
            <a:off x="5853040" y="2906308"/>
            <a:ext cx="1895012" cy="175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6076981" y="2283245"/>
            <a:ext cx="1867371" cy="461665"/>
          </a:xfrm>
          <a:prstGeom prst="rect">
            <a:avLst/>
          </a:prstGeom>
        </p:spPr>
        <p:txBody>
          <a:bodyPr wrap="none">
            <a:spAutoFit/>
          </a:bodyPr>
          <a:lstStyle/>
          <a:p>
            <a:r>
              <a:rPr lang="en-US" altLang="ja-JP" sz="1200" dirty="0" smtClean="0">
                <a:solidFill>
                  <a:srgbClr val="0070C0"/>
                </a:solidFill>
              </a:rPr>
              <a:t>WebEx</a:t>
            </a:r>
            <a:r>
              <a:rPr lang="ja-JP" altLang="en-US" sz="1200" dirty="0" smtClean="0">
                <a:solidFill>
                  <a:srgbClr val="0070C0"/>
                </a:solidFill>
              </a:rPr>
              <a:t>公式ホームページ</a:t>
            </a:r>
            <a:endParaRPr lang="en-US" altLang="ja-JP" sz="1200" dirty="0" smtClean="0">
              <a:solidFill>
                <a:srgbClr val="0070C0"/>
              </a:solidFill>
            </a:endParaRPr>
          </a:p>
          <a:p>
            <a:r>
              <a:rPr lang="en-US" altLang="ja-JP" sz="1200" dirty="0">
                <a:hlinkClick r:id="rId6"/>
              </a:rPr>
              <a:t>https://www.webex.co.jp</a:t>
            </a:r>
            <a:r>
              <a:rPr lang="en-US" altLang="ja-JP" sz="1200" dirty="0" smtClean="0">
                <a:hlinkClick r:id="rId6"/>
              </a:rPr>
              <a:t>/</a:t>
            </a:r>
            <a:endParaRPr lang="en-US" altLang="ja-JP" sz="1200" dirty="0"/>
          </a:p>
        </p:txBody>
      </p:sp>
    </p:spTree>
    <p:extLst>
      <p:ext uri="{BB962C8B-B14F-4D97-AF65-F5344CB8AC3E}">
        <p14:creationId xmlns:p14="http://schemas.microsoft.com/office/powerpoint/2010/main" val="2422713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3C97B04-8943-4D37-A9F7-A1B79498A4AF}" vid="{6EC8E0B0-115B-4289-87D9-A64260FE86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16x9_2016_Template</Template>
  <TotalTime>6072</TotalTime>
  <Words>3256</Words>
  <Application>Microsoft Office PowerPoint</Application>
  <PresentationFormat>画面に合わせる (16:9)</PresentationFormat>
  <Paragraphs>634</Paragraphs>
  <Slides>53</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53</vt:i4>
      </vt:variant>
    </vt:vector>
  </HeadingPairs>
  <TitlesOfParts>
    <vt:vector size="64" baseType="lpstr">
      <vt:lpstr>Avenir Book</vt:lpstr>
      <vt:lpstr>ＭＳ Ｐゴシック</vt:lpstr>
      <vt:lpstr>メイリオ</vt:lpstr>
      <vt:lpstr>メイリオ</vt:lpstr>
      <vt:lpstr>Arial</vt:lpstr>
      <vt:lpstr>Calibri</vt:lpstr>
      <vt:lpstr>CiscoSans</vt:lpstr>
      <vt:lpstr>CiscoSans ExtraLight</vt:lpstr>
      <vt:lpstr>CiscoSans Thin</vt:lpstr>
      <vt:lpstr>Wingdings</vt:lpstr>
      <vt:lpstr>Blue theme 2016 16x9</vt:lpstr>
      <vt:lpstr>PowerPoint プレゼンテーション</vt:lpstr>
      <vt:lpstr>PowerPoint プレゼンテーション</vt:lpstr>
      <vt:lpstr>シスコ クラウド コラボレーション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and greatest</dc:title>
  <dc:creator>Tomomi Maehara (tmaehara)</dc:creator>
  <cp:lastModifiedBy>Sachiko Wakuta -T (swakuta - Adecco at Cisco)</cp:lastModifiedBy>
  <cp:revision>84</cp:revision>
  <cp:lastPrinted>2017-05-22T04:36:08Z</cp:lastPrinted>
  <dcterms:created xsi:type="dcterms:W3CDTF">2016-12-14T08:39:04Z</dcterms:created>
  <dcterms:modified xsi:type="dcterms:W3CDTF">2017-06-08T08:05:22Z</dcterms:modified>
</cp:coreProperties>
</file>